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89" r:id="rId2"/>
  </p:sldMasterIdLst>
  <p:notesMasterIdLst>
    <p:notesMasterId r:id="rId76"/>
  </p:notesMasterIdLst>
  <p:sldIdLst>
    <p:sldId id="324" r:id="rId3"/>
    <p:sldId id="349" r:id="rId4"/>
    <p:sldId id="350" r:id="rId5"/>
    <p:sldId id="351" r:id="rId6"/>
    <p:sldId id="419" r:id="rId7"/>
    <p:sldId id="352" r:id="rId8"/>
    <p:sldId id="420" r:id="rId9"/>
    <p:sldId id="353" r:id="rId10"/>
    <p:sldId id="356" r:id="rId11"/>
    <p:sldId id="328" r:id="rId12"/>
    <p:sldId id="329" r:id="rId13"/>
    <p:sldId id="357" r:id="rId14"/>
    <p:sldId id="330" r:id="rId15"/>
    <p:sldId id="358" r:id="rId16"/>
    <p:sldId id="359" r:id="rId17"/>
    <p:sldId id="360" r:id="rId18"/>
    <p:sldId id="361" r:id="rId19"/>
    <p:sldId id="367" r:id="rId20"/>
    <p:sldId id="368" r:id="rId21"/>
    <p:sldId id="362" r:id="rId22"/>
    <p:sldId id="363" r:id="rId23"/>
    <p:sldId id="364" r:id="rId24"/>
    <p:sldId id="365" r:id="rId25"/>
    <p:sldId id="338" r:id="rId26"/>
    <p:sldId id="339" r:id="rId27"/>
    <p:sldId id="366" r:id="rId28"/>
    <p:sldId id="341" r:id="rId29"/>
    <p:sldId id="370" r:id="rId30"/>
    <p:sldId id="371" r:id="rId31"/>
    <p:sldId id="372" r:id="rId32"/>
    <p:sldId id="373" r:id="rId33"/>
    <p:sldId id="374" r:id="rId34"/>
    <p:sldId id="375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385" r:id="rId44"/>
    <p:sldId id="386" r:id="rId45"/>
    <p:sldId id="387" r:id="rId46"/>
    <p:sldId id="388" r:id="rId47"/>
    <p:sldId id="389" r:id="rId48"/>
    <p:sldId id="416" r:id="rId49"/>
    <p:sldId id="417" r:id="rId50"/>
    <p:sldId id="390" r:id="rId51"/>
    <p:sldId id="391" r:id="rId52"/>
    <p:sldId id="392" r:id="rId53"/>
    <p:sldId id="393" r:id="rId54"/>
    <p:sldId id="394" r:id="rId55"/>
    <p:sldId id="395" r:id="rId56"/>
    <p:sldId id="396" r:id="rId57"/>
    <p:sldId id="400" r:id="rId58"/>
    <p:sldId id="401" r:id="rId59"/>
    <p:sldId id="402" r:id="rId60"/>
    <p:sldId id="403" r:id="rId61"/>
    <p:sldId id="404" r:id="rId62"/>
    <p:sldId id="405" r:id="rId63"/>
    <p:sldId id="406" r:id="rId64"/>
    <p:sldId id="407" r:id="rId65"/>
    <p:sldId id="408" r:id="rId66"/>
    <p:sldId id="409" r:id="rId67"/>
    <p:sldId id="410" r:id="rId68"/>
    <p:sldId id="411" r:id="rId69"/>
    <p:sldId id="412" r:id="rId70"/>
    <p:sldId id="413" r:id="rId71"/>
    <p:sldId id="414" r:id="rId72"/>
    <p:sldId id="415" r:id="rId73"/>
    <p:sldId id="418" r:id="rId74"/>
    <p:sldId id="348" r:id="rId7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">
          <p15:clr>
            <a:srgbClr val="A4A3A4"/>
          </p15:clr>
        </p15:guide>
        <p15:guide id="2" pos="52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CC6600"/>
    <a:srgbClr val="CC0000"/>
    <a:srgbClr val="FF7C80"/>
    <a:srgbClr val="3333CC"/>
    <a:srgbClr val="B2B2B2"/>
    <a:srgbClr val="96969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60" autoAdjust="0"/>
    <p:restoredTop sz="93002" autoAdjust="0"/>
  </p:normalViewPr>
  <p:slideViewPr>
    <p:cSldViewPr>
      <p:cViewPr varScale="1">
        <p:scale>
          <a:sx n="92" d="100"/>
          <a:sy n="92" d="100"/>
        </p:scale>
        <p:origin x="1646" y="53"/>
      </p:cViewPr>
      <p:guideLst>
        <p:guide orient="horz" pos="240"/>
        <p:guide pos="52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7BD20A1-FDB9-478C-9822-32DC0C6136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9D3133E-BF00-4D51-B7B5-2C44F8ED79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E1FCA4E-DF8F-4022-B12C-4823390642AD}"/>
              </a:ext>
            </a:extLst>
          </p:cNvPr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66A118C-F719-43CC-B3ED-DC8A2FDD0D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重点：</a:t>
            </a:r>
          </a:p>
          <a:p>
            <a:pPr lvl="0"/>
            <a:r>
              <a:rPr lang="zh-CN" altLang="en-US" noProof="0"/>
              <a:t>难点：</a:t>
            </a:r>
          </a:p>
          <a:p>
            <a:pPr lvl="0"/>
            <a:r>
              <a:rPr lang="zh-CN" altLang="en-US" noProof="0"/>
              <a:t>注意：</a:t>
            </a:r>
          </a:p>
          <a:p>
            <a:pPr lvl="0"/>
            <a:r>
              <a:rPr lang="zh-CN" altLang="en-US" noProof="0"/>
              <a:t>课堂提问：</a:t>
            </a:r>
          </a:p>
          <a:p>
            <a:pPr lvl="0"/>
            <a:r>
              <a:rPr lang="zh-CN" altLang="en-US" noProof="0"/>
              <a:t>课堂讨论：</a:t>
            </a:r>
          </a:p>
          <a:p>
            <a:pPr lvl="0"/>
            <a:r>
              <a:rPr lang="zh-CN" altLang="en-US" noProof="0"/>
              <a:t>演示：</a:t>
            </a:r>
          </a:p>
          <a:p>
            <a:pPr lvl="0"/>
            <a:r>
              <a:rPr lang="zh-CN" altLang="en-US" noProof="0"/>
              <a:t>参考：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C6528DC-35F3-4837-A7E5-2256E9B947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42515BF-D5C0-406B-B2BB-CD4D3BBE5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6B79E6-57AA-4C64-A8C5-62C2E21031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BC679455-9865-4494-8BF8-5830C30D59C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35C6C73A-443B-48DF-9806-401422EFBC98}" type="slidenum">
              <a:rPr lang="zh-CN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E0176B5-605C-4105-9590-5AA892675C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402B2FE-8003-49DF-AFFE-3EFAD3186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数据类型的概念以及各种系统提供的数据类型；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创建和删除用户定义的数据类型的方法；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难点：</a:t>
            </a:r>
          </a:p>
          <a:p>
            <a:pPr eaLnBrk="1" hangingPunct="1"/>
            <a:r>
              <a:rPr lang="zh-CN" altLang="en-US"/>
              <a:t>各种系统提供的数据类型的特点和区别。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F2F039D-75F4-4989-B521-AEF90B5885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0CEB0BCC-2222-4F86-B387-CC731509B4FA}" type="slidenum">
              <a:rPr lang="zh-CN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E36FB92-C3E4-4D6E-87F7-7A19C1E2DD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213864D-246C-4397-9CB8-9EB1188AF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创建表的过程以及选项；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表和列的命名规则以及建议的命名约定；</a:t>
            </a:r>
          </a:p>
          <a:p>
            <a:pPr eaLnBrk="1" hangingPunct="1"/>
            <a:r>
              <a:rPr lang="zh-CN" altLang="en-US"/>
              <a:t>计算列的概念：</a:t>
            </a:r>
          </a:p>
          <a:p>
            <a:pPr eaLnBrk="1" hangingPunct="1"/>
            <a:r>
              <a:rPr lang="zh-CN" altLang="en-US"/>
              <a:t>创建表时</a:t>
            </a:r>
            <a:r>
              <a:rPr lang="en-US" altLang="zh-CN"/>
              <a:t>, </a:t>
            </a:r>
            <a:r>
              <a:rPr lang="zh-CN" altLang="en-US"/>
              <a:t>用 列名 </a:t>
            </a:r>
            <a:r>
              <a:rPr lang="en-US" altLang="zh-CN"/>
              <a:t>as ... </a:t>
            </a:r>
            <a:r>
              <a:rPr lang="zh-CN" altLang="en-US"/>
              <a:t>的方式创建的都是计算列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/>
              <a:t>as </a:t>
            </a:r>
            <a:r>
              <a:rPr lang="zh-CN" altLang="en-US"/>
              <a:t>后面的表达式是该列的每条记录的值</a:t>
            </a:r>
            <a:r>
              <a:rPr lang="en-US" altLang="zh-CN"/>
              <a:t>(</a:t>
            </a:r>
            <a:r>
              <a:rPr lang="zh-CN" altLang="en-US"/>
              <a:t>不能修改</a:t>
            </a:r>
            <a:r>
              <a:rPr lang="en-US" altLang="zh-CN"/>
              <a:t>, </a:t>
            </a:r>
            <a:r>
              <a:rPr lang="zh-CN" altLang="en-US"/>
              <a:t>表达式自动算出列值</a:t>
            </a:r>
            <a:r>
              <a:rPr lang="en-US" altLang="zh-CN"/>
              <a:t>), </a:t>
            </a:r>
            <a:r>
              <a:rPr lang="zh-CN" altLang="en-US"/>
              <a:t>而表达式的计算结果类型也确定了列的数据类型</a:t>
            </a:r>
            <a:r>
              <a:rPr lang="en-US" altLang="zh-CN"/>
              <a:t>.</a:t>
            </a:r>
            <a:br>
              <a:rPr lang="zh-CN" altLang="en-US"/>
            </a:br>
            <a:endParaRPr lang="zh-CN" altLang="en-US"/>
          </a:p>
          <a:p>
            <a:pPr eaLnBrk="1" hangingPunct="1"/>
            <a:r>
              <a:rPr lang="en-US" altLang="zh-CN"/>
              <a:t> Create table employee</a:t>
            </a:r>
          </a:p>
          <a:p>
            <a:pPr eaLnBrk="1" hangingPunct="1"/>
            <a:r>
              <a:rPr lang="en-US" altLang="zh-CN"/>
              <a:t>(</a:t>
            </a:r>
            <a:r>
              <a:rPr lang="zh-CN" altLang="en-US"/>
              <a:t>姓名		</a:t>
            </a:r>
            <a:r>
              <a:rPr lang="en-US" altLang="zh-CN"/>
              <a:t>varchar(20)		not null,</a:t>
            </a:r>
          </a:p>
          <a:p>
            <a:pPr eaLnBrk="1" hangingPunct="1"/>
            <a:r>
              <a:rPr lang="en-US" altLang="zh-CN"/>
              <a:t> </a:t>
            </a:r>
            <a:r>
              <a:rPr lang="zh-CN" altLang="en-US"/>
              <a:t>工资		</a:t>
            </a:r>
            <a:r>
              <a:rPr lang="en-US" altLang="zh-CN"/>
              <a:t>decimal(6,2)		not null,</a:t>
            </a:r>
          </a:p>
          <a:p>
            <a:pPr eaLnBrk="1" hangingPunct="1"/>
            <a:r>
              <a:rPr lang="en-US" altLang="zh-CN"/>
              <a:t> </a:t>
            </a:r>
            <a:r>
              <a:rPr lang="zh-CN" altLang="en-US"/>
              <a:t>津贴		</a:t>
            </a:r>
            <a:r>
              <a:rPr lang="en-US" altLang="zh-CN"/>
              <a:t>decimal(8,2)		not null  default  0</a:t>
            </a:r>
          </a:p>
          <a:p>
            <a:pPr eaLnBrk="1" hangingPunct="1"/>
            <a:r>
              <a:rPr lang="en-US" altLang="zh-CN"/>
              <a:t> </a:t>
            </a:r>
            <a:r>
              <a:rPr lang="zh-CN" altLang="en-US"/>
              <a:t>总收入	</a:t>
            </a:r>
            <a:r>
              <a:rPr lang="en-US" altLang="zh-CN"/>
              <a:t>as    </a:t>
            </a:r>
            <a:r>
              <a:rPr lang="zh-CN" altLang="en-US"/>
              <a:t>工资</a:t>
            </a:r>
            <a:r>
              <a:rPr lang="en-US" altLang="zh-CN"/>
              <a:t>+</a:t>
            </a:r>
            <a:r>
              <a:rPr lang="zh-CN" altLang="en-US"/>
              <a:t>津贴</a:t>
            </a:r>
          </a:p>
          <a:p>
            <a:pPr eaLnBrk="1" hangingPunct="1"/>
            <a:r>
              <a:rPr lang="en-US" altLang="zh-CN"/>
              <a:t>)</a:t>
            </a:r>
          </a:p>
          <a:p>
            <a:pPr eaLnBrk="1" hangingPunct="1"/>
            <a:r>
              <a:rPr lang="zh-CN" altLang="en-US"/>
              <a:t>或者</a:t>
            </a:r>
          </a:p>
          <a:p>
            <a:pPr eaLnBrk="1" hangingPunct="1"/>
            <a:r>
              <a:rPr lang="en-US" altLang="zh-CN"/>
              <a:t>Alter table employee</a:t>
            </a:r>
          </a:p>
          <a:p>
            <a:pPr eaLnBrk="1" hangingPunct="1"/>
            <a:r>
              <a:rPr lang="en-US" altLang="zh-CN"/>
              <a:t>Add </a:t>
            </a:r>
            <a:r>
              <a:rPr lang="zh-CN" altLang="en-US"/>
              <a:t>总收入 </a:t>
            </a:r>
            <a:r>
              <a:rPr lang="en-US" altLang="zh-CN"/>
              <a:t>as  </a:t>
            </a:r>
            <a:r>
              <a:rPr lang="zh-CN" altLang="en-US"/>
              <a:t>工资</a:t>
            </a:r>
            <a:r>
              <a:rPr lang="en-US" altLang="zh-CN"/>
              <a:t>+ </a:t>
            </a:r>
            <a:r>
              <a:rPr lang="zh-CN" altLang="en-US"/>
              <a:t>津贴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难点：</a:t>
            </a:r>
          </a:p>
          <a:p>
            <a:pPr eaLnBrk="1" hangingPunct="1"/>
            <a:r>
              <a:rPr lang="zh-CN" altLang="en-US"/>
              <a:t>熟悉创建表时各个选项的意义；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注意：</a:t>
            </a:r>
          </a:p>
          <a:p>
            <a:pPr eaLnBrk="1" hangingPunct="1"/>
            <a:r>
              <a:rPr lang="zh-CN" altLang="en-US"/>
              <a:t>建议的命名约定作为学生的参考资料，不作为重点；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演示：</a:t>
            </a:r>
          </a:p>
          <a:p>
            <a:pPr eaLnBrk="1" hangingPunct="1"/>
            <a:r>
              <a:rPr lang="zh-CN" altLang="en-US"/>
              <a:t>使用企业管理器创建表。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53949B27-6BB2-41C7-82B1-6699246436C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E03F307D-F7F9-4758-9213-D26B930CE2BF}" type="slidenum">
              <a:rPr lang="zh-CN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087FFFE-310E-4726-A069-8C528DA64D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40F6753E-1B0F-435F-99FD-0A21450C5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创建表的过程以及选项；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表和列的命名规则以及建议的命名约定；</a:t>
            </a:r>
          </a:p>
          <a:p>
            <a:pPr eaLnBrk="1" hangingPunct="1"/>
            <a:r>
              <a:rPr lang="zh-CN" altLang="en-US"/>
              <a:t>计算列的概念：</a:t>
            </a:r>
          </a:p>
          <a:p>
            <a:pPr eaLnBrk="1" hangingPunct="1"/>
            <a:r>
              <a:rPr lang="zh-CN" altLang="en-US"/>
              <a:t>创建表时</a:t>
            </a:r>
            <a:r>
              <a:rPr lang="en-US" altLang="zh-CN"/>
              <a:t>, </a:t>
            </a:r>
            <a:r>
              <a:rPr lang="zh-CN" altLang="en-US"/>
              <a:t>用 列名 </a:t>
            </a:r>
            <a:r>
              <a:rPr lang="en-US" altLang="zh-CN"/>
              <a:t>as ... </a:t>
            </a:r>
            <a:r>
              <a:rPr lang="zh-CN" altLang="en-US"/>
              <a:t>的方式创建的都是计算列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/>
              <a:t>as </a:t>
            </a:r>
            <a:r>
              <a:rPr lang="zh-CN" altLang="en-US"/>
              <a:t>后面的表达式是该列的每条记录的值</a:t>
            </a:r>
            <a:r>
              <a:rPr lang="en-US" altLang="zh-CN"/>
              <a:t>(</a:t>
            </a:r>
            <a:r>
              <a:rPr lang="zh-CN" altLang="en-US"/>
              <a:t>不能修改</a:t>
            </a:r>
            <a:r>
              <a:rPr lang="en-US" altLang="zh-CN"/>
              <a:t>, </a:t>
            </a:r>
            <a:r>
              <a:rPr lang="zh-CN" altLang="en-US"/>
              <a:t>表达式自动算出列值</a:t>
            </a:r>
            <a:r>
              <a:rPr lang="en-US" altLang="zh-CN"/>
              <a:t>), </a:t>
            </a:r>
            <a:r>
              <a:rPr lang="zh-CN" altLang="en-US"/>
              <a:t>而表达式的计算结果类型也确定了列的数据类型</a:t>
            </a:r>
            <a:r>
              <a:rPr lang="en-US" altLang="zh-CN"/>
              <a:t>.</a:t>
            </a:r>
            <a:br>
              <a:rPr lang="zh-CN" altLang="en-US"/>
            </a:br>
            <a:endParaRPr lang="zh-CN" altLang="en-US"/>
          </a:p>
          <a:p>
            <a:pPr eaLnBrk="1" hangingPunct="1"/>
            <a:r>
              <a:rPr lang="en-US" altLang="zh-CN"/>
              <a:t> Create table employee</a:t>
            </a:r>
          </a:p>
          <a:p>
            <a:pPr eaLnBrk="1" hangingPunct="1"/>
            <a:r>
              <a:rPr lang="en-US" altLang="zh-CN"/>
              <a:t>(</a:t>
            </a:r>
            <a:r>
              <a:rPr lang="zh-CN" altLang="en-US"/>
              <a:t>姓名		</a:t>
            </a:r>
            <a:r>
              <a:rPr lang="en-US" altLang="zh-CN"/>
              <a:t>varchar(20)		not null,</a:t>
            </a:r>
          </a:p>
          <a:p>
            <a:pPr eaLnBrk="1" hangingPunct="1"/>
            <a:r>
              <a:rPr lang="en-US" altLang="zh-CN"/>
              <a:t> </a:t>
            </a:r>
            <a:r>
              <a:rPr lang="zh-CN" altLang="en-US"/>
              <a:t>工资		</a:t>
            </a:r>
            <a:r>
              <a:rPr lang="en-US" altLang="zh-CN"/>
              <a:t>decimal(6,2)		not null,</a:t>
            </a:r>
          </a:p>
          <a:p>
            <a:pPr eaLnBrk="1" hangingPunct="1"/>
            <a:r>
              <a:rPr lang="en-US" altLang="zh-CN"/>
              <a:t> </a:t>
            </a:r>
            <a:r>
              <a:rPr lang="zh-CN" altLang="en-US"/>
              <a:t>津贴		</a:t>
            </a:r>
            <a:r>
              <a:rPr lang="en-US" altLang="zh-CN"/>
              <a:t>decimal(8,2)		not null  default  0</a:t>
            </a:r>
          </a:p>
          <a:p>
            <a:pPr eaLnBrk="1" hangingPunct="1"/>
            <a:r>
              <a:rPr lang="en-US" altLang="zh-CN"/>
              <a:t> </a:t>
            </a:r>
            <a:r>
              <a:rPr lang="zh-CN" altLang="en-US"/>
              <a:t>总收入	</a:t>
            </a:r>
            <a:r>
              <a:rPr lang="en-US" altLang="zh-CN"/>
              <a:t>as    </a:t>
            </a:r>
            <a:r>
              <a:rPr lang="zh-CN" altLang="en-US"/>
              <a:t>工资</a:t>
            </a:r>
            <a:r>
              <a:rPr lang="en-US" altLang="zh-CN"/>
              <a:t>+</a:t>
            </a:r>
            <a:r>
              <a:rPr lang="zh-CN" altLang="en-US"/>
              <a:t>津贴</a:t>
            </a:r>
          </a:p>
          <a:p>
            <a:pPr eaLnBrk="1" hangingPunct="1"/>
            <a:r>
              <a:rPr lang="en-US" altLang="zh-CN"/>
              <a:t>)</a:t>
            </a:r>
          </a:p>
          <a:p>
            <a:pPr eaLnBrk="1" hangingPunct="1"/>
            <a:r>
              <a:rPr lang="zh-CN" altLang="en-US"/>
              <a:t>或者</a:t>
            </a:r>
          </a:p>
          <a:p>
            <a:pPr eaLnBrk="1" hangingPunct="1"/>
            <a:r>
              <a:rPr lang="en-US" altLang="zh-CN"/>
              <a:t>Alter table employee</a:t>
            </a:r>
          </a:p>
          <a:p>
            <a:pPr eaLnBrk="1" hangingPunct="1"/>
            <a:r>
              <a:rPr lang="en-US" altLang="zh-CN"/>
              <a:t>Add </a:t>
            </a:r>
            <a:r>
              <a:rPr lang="zh-CN" altLang="en-US"/>
              <a:t>总收入 </a:t>
            </a:r>
            <a:r>
              <a:rPr lang="en-US" altLang="zh-CN"/>
              <a:t>as  </a:t>
            </a:r>
            <a:r>
              <a:rPr lang="zh-CN" altLang="en-US"/>
              <a:t>工资</a:t>
            </a:r>
            <a:r>
              <a:rPr lang="en-US" altLang="zh-CN"/>
              <a:t>+ </a:t>
            </a:r>
            <a:r>
              <a:rPr lang="zh-CN" altLang="en-US"/>
              <a:t>津贴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难点：</a:t>
            </a:r>
          </a:p>
          <a:p>
            <a:pPr eaLnBrk="1" hangingPunct="1"/>
            <a:r>
              <a:rPr lang="zh-CN" altLang="en-US"/>
              <a:t>熟悉创建表时各个选项的意义；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注意：</a:t>
            </a:r>
          </a:p>
          <a:p>
            <a:pPr eaLnBrk="1" hangingPunct="1"/>
            <a:r>
              <a:rPr lang="zh-CN" altLang="en-US"/>
              <a:t>建议的命名约定作为学生的参考资料，不作为重点；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演示：</a:t>
            </a:r>
          </a:p>
          <a:p>
            <a:pPr eaLnBrk="1" hangingPunct="1"/>
            <a:r>
              <a:rPr lang="zh-CN" altLang="en-US"/>
              <a:t>使用企业管理器创建表。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39DE359C-4389-4DC3-80C5-E56F8621B7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B48BE1A4-2764-41A8-913F-8F887726B500}" type="slidenum">
              <a:rPr lang="zh-CN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9220B01-FE2C-4694-8CF4-7EBE057CAD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1295A467-A822-4CEA-BC0E-57B372BF9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创建表的过程以及选项；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表和列的命名规则以及建议的命名约定；</a:t>
            </a:r>
          </a:p>
          <a:p>
            <a:pPr eaLnBrk="1" hangingPunct="1"/>
            <a:r>
              <a:rPr lang="zh-CN" altLang="en-US"/>
              <a:t>计算列的概念：</a:t>
            </a:r>
          </a:p>
          <a:p>
            <a:pPr eaLnBrk="1" hangingPunct="1"/>
            <a:r>
              <a:rPr lang="zh-CN" altLang="en-US"/>
              <a:t>创建表时</a:t>
            </a:r>
            <a:r>
              <a:rPr lang="en-US" altLang="zh-CN"/>
              <a:t>, </a:t>
            </a:r>
            <a:r>
              <a:rPr lang="zh-CN" altLang="en-US"/>
              <a:t>用 列名 </a:t>
            </a:r>
            <a:r>
              <a:rPr lang="en-US" altLang="zh-CN"/>
              <a:t>as ... </a:t>
            </a:r>
            <a:r>
              <a:rPr lang="zh-CN" altLang="en-US"/>
              <a:t>的方式创建的都是计算列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/>
              <a:t>as </a:t>
            </a:r>
            <a:r>
              <a:rPr lang="zh-CN" altLang="en-US"/>
              <a:t>后面的表达式是该列的每条记录的值</a:t>
            </a:r>
            <a:r>
              <a:rPr lang="en-US" altLang="zh-CN"/>
              <a:t>(</a:t>
            </a:r>
            <a:r>
              <a:rPr lang="zh-CN" altLang="en-US"/>
              <a:t>不能修改</a:t>
            </a:r>
            <a:r>
              <a:rPr lang="en-US" altLang="zh-CN"/>
              <a:t>, </a:t>
            </a:r>
            <a:r>
              <a:rPr lang="zh-CN" altLang="en-US"/>
              <a:t>表达式自动算出列值</a:t>
            </a:r>
            <a:r>
              <a:rPr lang="en-US" altLang="zh-CN"/>
              <a:t>), </a:t>
            </a:r>
            <a:r>
              <a:rPr lang="zh-CN" altLang="en-US"/>
              <a:t>而表达式的计算结果类型也确定了列的数据类型</a:t>
            </a:r>
            <a:r>
              <a:rPr lang="en-US" altLang="zh-CN"/>
              <a:t>.</a:t>
            </a:r>
            <a:br>
              <a:rPr lang="zh-CN" altLang="en-US"/>
            </a:br>
            <a:endParaRPr lang="zh-CN" altLang="en-US"/>
          </a:p>
          <a:p>
            <a:pPr eaLnBrk="1" hangingPunct="1"/>
            <a:r>
              <a:rPr lang="en-US" altLang="zh-CN"/>
              <a:t> Create table employee</a:t>
            </a:r>
          </a:p>
          <a:p>
            <a:pPr eaLnBrk="1" hangingPunct="1"/>
            <a:r>
              <a:rPr lang="en-US" altLang="zh-CN"/>
              <a:t>(</a:t>
            </a:r>
            <a:r>
              <a:rPr lang="zh-CN" altLang="en-US"/>
              <a:t>姓名		</a:t>
            </a:r>
            <a:r>
              <a:rPr lang="en-US" altLang="zh-CN"/>
              <a:t>varchar(20)		not null,</a:t>
            </a:r>
          </a:p>
          <a:p>
            <a:pPr eaLnBrk="1" hangingPunct="1"/>
            <a:r>
              <a:rPr lang="en-US" altLang="zh-CN"/>
              <a:t> </a:t>
            </a:r>
            <a:r>
              <a:rPr lang="zh-CN" altLang="en-US"/>
              <a:t>工资		</a:t>
            </a:r>
            <a:r>
              <a:rPr lang="en-US" altLang="zh-CN"/>
              <a:t>decimal(6,2)		not null,</a:t>
            </a:r>
          </a:p>
          <a:p>
            <a:pPr eaLnBrk="1" hangingPunct="1"/>
            <a:r>
              <a:rPr lang="en-US" altLang="zh-CN"/>
              <a:t> </a:t>
            </a:r>
            <a:r>
              <a:rPr lang="zh-CN" altLang="en-US"/>
              <a:t>津贴		</a:t>
            </a:r>
            <a:r>
              <a:rPr lang="en-US" altLang="zh-CN"/>
              <a:t>decimal(8,2)		not null  default  0</a:t>
            </a:r>
          </a:p>
          <a:p>
            <a:pPr eaLnBrk="1" hangingPunct="1"/>
            <a:r>
              <a:rPr lang="en-US" altLang="zh-CN"/>
              <a:t> </a:t>
            </a:r>
            <a:r>
              <a:rPr lang="zh-CN" altLang="en-US"/>
              <a:t>总收入	</a:t>
            </a:r>
            <a:r>
              <a:rPr lang="en-US" altLang="zh-CN"/>
              <a:t>as    </a:t>
            </a:r>
            <a:r>
              <a:rPr lang="zh-CN" altLang="en-US"/>
              <a:t>工资</a:t>
            </a:r>
            <a:r>
              <a:rPr lang="en-US" altLang="zh-CN"/>
              <a:t>+</a:t>
            </a:r>
            <a:r>
              <a:rPr lang="zh-CN" altLang="en-US"/>
              <a:t>津贴</a:t>
            </a:r>
          </a:p>
          <a:p>
            <a:pPr eaLnBrk="1" hangingPunct="1"/>
            <a:r>
              <a:rPr lang="en-US" altLang="zh-CN"/>
              <a:t>)</a:t>
            </a:r>
          </a:p>
          <a:p>
            <a:pPr eaLnBrk="1" hangingPunct="1"/>
            <a:r>
              <a:rPr lang="zh-CN" altLang="en-US"/>
              <a:t>或者</a:t>
            </a:r>
          </a:p>
          <a:p>
            <a:pPr eaLnBrk="1" hangingPunct="1"/>
            <a:r>
              <a:rPr lang="en-US" altLang="zh-CN"/>
              <a:t>Alter table employee</a:t>
            </a:r>
          </a:p>
          <a:p>
            <a:pPr eaLnBrk="1" hangingPunct="1"/>
            <a:r>
              <a:rPr lang="en-US" altLang="zh-CN"/>
              <a:t>Add </a:t>
            </a:r>
            <a:r>
              <a:rPr lang="zh-CN" altLang="en-US"/>
              <a:t>总收入 </a:t>
            </a:r>
            <a:r>
              <a:rPr lang="en-US" altLang="zh-CN"/>
              <a:t>as  </a:t>
            </a:r>
            <a:r>
              <a:rPr lang="zh-CN" altLang="en-US"/>
              <a:t>工资</a:t>
            </a:r>
            <a:r>
              <a:rPr lang="en-US" altLang="zh-CN"/>
              <a:t>+ </a:t>
            </a:r>
            <a:r>
              <a:rPr lang="zh-CN" altLang="en-US"/>
              <a:t>津贴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难点：</a:t>
            </a:r>
          </a:p>
          <a:p>
            <a:pPr eaLnBrk="1" hangingPunct="1"/>
            <a:r>
              <a:rPr lang="zh-CN" altLang="en-US"/>
              <a:t>熟悉创建表时各个选项的意义；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注意：</a:t>
            </a:r>
          </a:p>
          <a:p>
            <a:pPr eaLnBrk="1" hangingPunct="1"/>
            <a:r>
              <a:rPr lang="zh-CN" altLang="en-US"/>
              <a:t>建议的命名约定作为学生的参考资料，不作为重点；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演示：</a:t>
            </a:r>
          </a:p>
          <a:p>
            <a:pPr eaLnBrk="1" hangingPunct="1"/>
            <a:r>
              <a:rPr lang="zh-CN" altLang="en-US"/>
              <a:t>使用企业管理器创建表。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53A701D6-7D61-492E-B290-2259CBDB089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A5B9BAF8-4906-4C64-A2EC-D182A075D62F}" type="slidenum">
              <a:rPr lang="zh-CN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F423518-EA69-4E74-8DB4-4536B7978E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9CB398C-E820-4891-B79F-E71816C16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/>
              <a:t>举例：</a:t>
            </a:r>
          </a:p>
          <a:p>
            <a:pPr eaLnBrk="1" hangingPunct="1"/>
            <a:r>
              <a:rPr lang="en-US" altLang="zh-CN"/>
              <a:t>Use Pubs</a:t>
            </a:r>
          </a:p>
          <a:p>
            <a:pPr eaLnBrk="1" hangingPunct="1"/>
            <a:r>
              <a:rPr lang="en-US" altLang="zh-CN"/>
              <a:t>Go</a:t>
            </a:r>
          </a:p>
          <a:p>
            <a:pPr eaLnBrk="1" hangingPunct="1"/>
            <a:r>
              <a:rPr lang="en-US" altLang="zh-CN" b="1">
                <a:solidFill>
                  <a:srgbClr val="990000"/>
                </a:solidFill>
              </a:rPr>
              <a:t>sp_help</a:t>
            </a:r>
            <a:r>
              <a:rPr lang="en-US" altLang="zh-CN" b="1"/>
              <a:t> authors</a:t>
            </a:r>
          </a:p>
          <a:p>
            <a:pPr eaLnBrk="1" hangingPunct="1"/>
            <a:r>
              <a:rPr lang="en-US" altLang="zh-CN" b="1">
                <a:solidFill>
                  <a:srgbClr val="990000"/>
                </a:solidFill>
              </a:rPr>
              <a:t>sp_spaceused</a:t>
            </a:r>
            <a:r>
              <a:rPr lang="en-US" altLang="zh-CN" b="1"/>
              <a:t> authors</a:t>
            </a:r>
          </a:p>
          <a:p>
            <a:pPr eaLnBrk="1" hangingPunct="1"/>
            <a:r>
              <a:rPr lang="en-US" altLang="zh-CN" b="1">
                <a:solidFill>
                  <a:srgbClr val="990000"/>
                </a:solidFill>
              </a:rPr>
              <a:t>sp_depends</a:t>
            </a:r>
            <a:r>
              <a:rPr lang="en-US" altLang="zh-CN" b="1"/>
              <a:t> titles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48485279-C710-4B7B-A57B-1BD2C5CA95A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1B2DF5FE-8157-4C62-8171-C18439B4385B}" type="slidenum">
              <a:rPr lang="zh-CN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5A17053-822F-46DA-A472-7A0A582384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1601083E-286D-4045-A3D6-D5339BCBF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pPr>
              <a:buFontTx/>
              <a:buChar char="•"/>
            </a:pPr>
            <a:r>
              <a:rPr lang="zh-CN" altLang="en-US"/>
              <a:t>添加列的语句的语法；</a:t>
            </a:r>
          </a:p>
          <a:p>
            <a:pPr>
              <a:buFontTx/>
              <a:buChar char="•"/>
            </a:pPr>
            <a:r>
              <a:rPr lang="zh-CN" altLang="en-US"/>
              <a:t>添加列时对已有数据行的处理。</a:t>
            </a:r>
          </a:p>
          <a:p>
            <a:pPr>
              <a:buFontTx/>
              <a:buChar char="•"/>
            </a:pPr>
            <a:endParaRPr lang="zh-CN" altLang="en-US"/>
          </a:p>
          <a:p>
            <a:r>
              <a:rPr lang="zh-CN" altLang="en-US"/>
              <a:t>说明：</a:t>
            </a:r>
          </a:p>
          <a:p>
            <a:r>
              <a:rPr lang="en-US" altLang="zh-CN"/>
              <a:t>ALTER TABLE </a:t>
            </a:r>
            <a:r>
              <a:rPr lang="zh-CN" altLang="en-US"/>
              <a:t>只允许添加可包含空值或指定了 </a:t>
            </a:r>
            <a:r>
              <a:rPr lang="en-US" altLang="zh-CN"/>
              <a:t>DEFAULT </a:t>
            </a:r>
            <a:r>
              <a:rPr lang="zh-CN" altLang="en-US"/>
              <a:t>定义的列</a:t>
            </a:r>
          </a:p>
          <a:p>
            <a:r>
              <a:rPr lang="zh-CN" altLang="en-US"/>
              <a:t>举例：</a:t>
            </a:r>
          </a:p>
          <a:p>
            <a:r>
              <a:rPr lang="en-US" altLang="zh-CN"/>
              <a:t>alter talbe xs</a:t>
            </a:r>
          </a:p>
          <a:p>
            <a:r>
              <a:rPr lang="en-US" altLang="zh-CN"/>
              <a:t>add IDCard varchar(50) not null</a:t>
            </a:r>
          </a:p>
          <a:p>
            <a:r>
              <a:rPr lang="zh-CN" altLang="en-US"/>
              <a:t>这样是要出错的，必须提供</a:t>
            </a:r>
            <a:r>
              <a:rPr lang="en-US" altLang="zh-CN"/>
              <a:t>default</a:t>
            </a:r>
            <a:r>
              <a:rPr lang="zh-CN" altLang="en-US"/>
              <a:t>值，即</a:t>
            </a:r>
          </a:p>
          <a:p>
            <a:r>
              <a:rPr lang="en-US" altLang="zh-CN"/>
              <a:t>alter talbe xs</a:t>
            </a:r>
          </a:p>
          <a:p>
            <a:r>
              <a:rPr lang="en-US" altLang="zh-CN"/>
              <a:t>add IDCard varchar(50) not null default 0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提问：</a:t>
            </a:r>
          </a:p>
          <a:p>
            <a:r>
              <a:rPr lang="zh-CN" altLang="en-US"/>
              <a:t> 对于</a:t>
            </a:r>
            <a:r>
              <a:rPr lang="en-US" altLang="zh-CN"/>
              <a:t>text</a:t>
            </a:r>
            <a:r>
              <a:rPr lang="zh-CN" altLang="en-US"/>
              <a:t>类型的数据列是不能修改的，怎么办？  先</a:t>
            </a:r>
            <a:r>
              <a:rPr lang="en-US" altLang="zh-CN"/>
              <a:t>drop </a:t>
            </a:r>
            <a:r>
              <a:rPr lang="zh-CN" altLang="en-US"/>
              <a:t>， 然后再</a:t>
            </a:r>
            <a:r>
              <a:rPr lang="en-US" altLang="zh-CN"/>
              <a:t>add</a:t>
            </a:r>
            <a:r>
              <a:rPr lang="zh-CN" altLang="en-US"/>
              <a:t>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990631DF-2A0C-45A0-ACCC-FCD9DEC32EA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A1C753FC-5DEE-4098-B142-981232009251}" type="slidenum">
              <a:rPr lang="zh-CN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22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B6E0270-C3E6-480C-90A6-C74594E3CB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2366743-C8AC-4AC2-A3F3-035F052B3FD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pPr>
              <a:buFontTx/>
              <a:buChar char="•"/>
            </a:pPr>
            <a:r>
              <a:rPr lang="zh-CN" altLang="en-US"/>
              <a:t>删除列的语句的语法；</a:t>
            </a:r>
          </a:p>
          <a:p>
            <a:pPr>
              <a:buFontTx/>
              <a:buChar char="•"/>
            </a:pPr>
            <a:r>
              <a:rPr lang="zh-CN" altLang="en-US"/>
              <a:t>不能删除的列。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65849D98-B0E7-4110-B807-27FD7A3E2C2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BED1AD28-54C2-4F42-A50C-17C100C32329}" type="slidenum">
              <a:rPr lang="zh-CN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28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5AC3157-E2D9-4823-B84A-A42E0971A7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E254D97F-AF5E-460E-9EE4-440919146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pPr>
              <a:buFontTx/>
              <a:buChar char="•"/>
            </a:pPr>
            <a:r>
              <a:rPr lang="zh-CN" altLang="en-US"/>
              <a:t>数据完整性的概念以及类型；</a:t>
            </a:r>
          </a:p>
          <a:p>
            <a:pPr>
              <a:buFontTx/>
              <a:buChar char="•"/>
            </a:pPr>
            <a:r>
              <a:rPr lang="zh-CN" altLang="en-US"/>
              <a:t>域完整性、实体完整性、引用完整性的概念。</a:t>
            </a:r>
          </a:p>
          <a:p>
            <a:pPr>
              <a:buFontTx/>
              <a:buChar char="•"/>
            </a:pPr>
            <a:endParaRPr lang="zh-CN" altLang="en-US"/>
          </a:p>
          <a:p>
            <a:r>
              <a:rPr lang="zh-CN" altLang="en-US"/>
              <a:t>域完整性：限制类型、限制格式、限制可能值的范围。</a:t>
            </a:r>
          </a:p>
          <a:p>
            <a:r>
              <a:rPr lang="zh-CN" altLang="en-US"/>
              <a:t>实体完整性：强制表的标识符列或主键的完整性。 </a:t>
            </a:r>
          </a:p>
          <a:p>
            <a:r>
              <a:rPr lang="zh-CN" altLang="en-US"/>
              <a:t>引用完整性：引用完整性确保键值在所有表中一致 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FC62241-0B6F-4FEC-9B53-326BF8AE9D2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F5AFA9D9-E7F5-4C2F-A408-116B559A49C6}" type="slidenum">
              <a:rPr lang="zh-CN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34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9250B5AA-F857-4F03-9903-D6DFACE6C7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B3E6358-2A72-454F-8605-DF7D36B11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/>
              <a:t>注意：</a:t>
            </a:r>
          </a:p>
          <a:p>
            <a:r>
              <a:rPr lang="zh-CN" altLang="en-US"/>
              <a:t>加下划线为即将学到的内容。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21096889-EE38-4056-BD13-A87CC9797C3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00A70D88-2C2C-4812-B49B-4F467359B962}" type="slidenum">
              <a:rPr lang="zh-CN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36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F0809D6E-A912-499D-9218-752AA97E36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781BCEE-EC7C-42F8-B66E-471CAFFBC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r>
              <a:rPr lang="zh-CN" altLang="en-US"/>
              <a:t>各种约束的语法、示例和使用注意事项。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E947819B-CB2C-4CD6-BBBA-60859445A3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4E1C5153-C0D5-4872-84A6-82FC3A05277A}" type="slidenum">
              <a:rPr lang="zh-CN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47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93C18CA-9246-4B1B-AC82-C0BC02D974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83A2A4D8-7111-419B-A8E9-5C7CA81D4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pPr>
              <a:buFontTx/>
              <a:buChar char="•"/>
            </a:pPr>
            <a:r>
              <a:rPr lang="en-US" altLang="zh-CN"/>
              <a:t>DEFAULT </a:t>
            </a:r>
            <a:r>
              <a:rPr lang="zh-CN" altLang="en-US"/>
              <a:t>约束的作用；</a:t>
            </a:r>
          </a:p>
          <a:p>
            <a:pPr>
              <a:buFontTx/>
              <a:buChar char="•"/>
            </a:pPr>
            <a:r>
              <a:rPr lang="zh-CN" altLang="en-US"/>
              <a:t>创建 </a:t>
            </a:r>
            <a:r>
              <a:rPr lang="en-US" altLang="zh-CN"/>
              <a:t>DEFAULT </a:t>
            </a:r>
            <a:r>
              <a:rPr lang="zh-CN" altLang="en-US"/>
              <a:t>约束的语法；</a:t>
            </a:r>
          </a:p>
          <a:p>
            <a:pPr>
              <a:buFontTx/>
              <a:buChar char="•"/>
            </a:pPr>
            <a:r>
              <a:rPr lang="zh-CN" altLang="en-US"/>
              <a:t>应用 </a:t>
            </a:r>
            <a:r>
              <a:rPr lang="en-US" altLang="zh-CN"/>
              <a:t>DEFAULT </a:t>
            </a:r>
            <a:r>
              <a:rPr lang="zh-CN" altLang="en-US"/>
              <a:t>约束时的注意事项；</a:t>
            </a:r>
          </a:p>
          <a:p>
            <a:endParaRPr lang="zh-CN" altLang="en-US"/>
          </a:p>
          <a:p>
            <a:r>
              <a:rPr lang="zh-CN" altLang="en-US"/>
              <a:t>演示：</a:t>
            </a:r>
          </a:p>
          <a:p>
            <a:r>
              <a:rPr lang="en-US" altLang="zh-CN"/>
              <a:t>DEFAULT </a:t>
            </a:r>
            <a:r>
              <a:rPr lang="zh-CN" altLang="en-US"/>
              <a:t>约束的效果。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054E8C7E-7CF9-4974-9431-9D4539B08C5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EFBAD536-F1F6-4DC8-9CBB-D26EF3258680}" type="slidenum">
              <a:rPr lang="zh-CN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214759F-AB6D-49D3-8F70-B730E504F5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5F10F6B-779B-4627-9DB1-A0B394FEC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/>
            <a:r>
              <a:rPr lang="zh-CN" altLang="en-US"/>
              <a:t>整形数据类型与小数数据类型的特性与作用。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注意：</a:t>
            </a:r>
          </a:p>
          <a:p>
            <a:pPr eaLnBrk="1" hangingPunct="1"/>
            <a:r>
              <a:rPr lang="en-US" altLang="zh-CN"/>
              <a:t>Decimal</a:t>
            </a:r>
            <a:r>
              <a:rPr lang="zh-CN" altLang="en-US"/>
              <a:t>和</a:t>
            </a:r>
            <a:r>
              <a:rPr lang="en-US" altLang="zh-CN"/>
              <a:t>numeric</a:t>
            </a:r>
            <a:r>
              <a:rPr lang="zh-CN" altLang="en-US"/>
              <a:t>两者的唯一区别在于</a:t>
            </a:r>
            <a:r>
              <a:rPr lang="en-US" altLang="zh-CN"/>
              <a:t>decimal</a:t>
            </a:r>
            <a:r>
              <a:rPr lang="zh-CN" altLang="en-US"/>
              <a:t>不能用于带有</a:t>
            </a:r>
            <a:r>
              <a:rPr lang="en-US" altLang="zh-CN"/>
              <a:t>identity</a:t>
            </a:r>
            <a:r>
              <a:rPr lang="zh-CN" altLang="en-US"/>
              <a:t>关键字的列。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提问：</a:t>
            </a:r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、学生成绩用什么数据类型？ </a:t>
            </a:r>
            <a:r>
              <a:rPr lang="en-US" altLang="zh-CN"/>
              <a:t>Tinyint</a:t>
            </a:r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decimal(5,2)</a:t>
            </a:r>
            <a:r>
              <a:rPr lang="zh-CN" altLang="en-US"/>
              <a:t>代表什么？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DC8BC5D7-09F6-446E-A67A-B27F85083E7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993F1DC2-3F68-4EE0-A945-98D1C8EAEC3D}" type="slidenum">
              <a:rPr lang="zh-CN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48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D225ACC-DEB9-46CA-AA25-82884DE1C9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897AC3F-C0B4-4E17-8C5B-BA78244A8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pPr>
              <a:buFontTx/>
              <a:buChar char="•"/>
            </a:pPr>
            <a:r>
              <a:rPr lang="en-US" altLang="zh-CN"/>
              <a:t>DEFAULT </a:t>
            </a:r>
            <a:r>
              <a:rPr lang="zh-CN" altLang="en-US"/>
              <a:t>约束的作用；</a:t>
            </a:r>
          </a:p>
          <a:p>
            <a:pPr>
              <a:buFontTx/>
              <a:buChar char="•"/>
            </a:pPr>
            <a:r>
              <a:rPr lang="zh-CN" altLang="en-US"/>
              <a:t>创建 </a:t>
            </a:r>
            <a:r>
              <a:rPr lang="en-US" altLang="zh-CN"/>
              <a:t>DEFAULT </a:t>
            </a:r>
            <a:r>
              <a:rPr lang="zh-CN" altLang="en-US"/>
              <a:t>约束的语法；</a:t>
            </a:r>
          </a:p>
          <a:p>
            <a:pPr>
              <a:buFontTx/>
              <a:buChar char="•"/>
            </a:pPr>
            <a:r>
              <a:rPr lang="zh-CN" altLang="en-US"/>
              <a:t>应用 </a:t>
            </a:r>
            <a:r>
              <a:rPr lang="en-US" altLang="zh-CN"/>
              <a:t>DEFAULT </a:t>
            </a:r>
            <a:r>
              <a:rPr lang="zh-CN" altLang="en-US"/>
              <a:t>约束时的注意事项；</a:t>
            </a:r>
          </a:p>
          <a:p>
            <a:endParaRPr lang="zh-CN" altLang="en-US"/>
          </a:p>
          <a:p>
            <a:r>
              <a:rPr lang="zh-CN" altLang="en-US"/>
              <a:t>演示：</a:t>
            </a:r>
          </a:p>
          <a:p>
            <a:r>
              <a:rPr lang="en-US" altLang="zh-CN"/>
              <a:t>DEFAULT </a:t>
            </a:r>
            <a:r>
              <a:rPr lang="zh-CN" altLang="en-US"/>
              <a:t>约束的效果。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C14E515B-326A-4CB3-8A82-964E3AAD0B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A66FDCEF-22B1-4C90-8509-33C7746FF7D7}" type="slidenum">
              <a:rPr lang="zh-CN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55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70336727-9D1F-46B8-87F0-539599B720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B3DE4DFD-A4A5-458A-90D1-D92696BBB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r>
              <a:rPr lang="zh-CN" altLang="en-US"/>
              <a:t>定义 </a:t>
            </a:r>
            <a:r>
              <a:rPr lang="en-US" altLang="zh-CN"/>
              <a:t>CHECK </a:t>
            </a:r>
            <a:r>
              <a:rPr lang="zh-CN" altLang="en-US"/>
              <a:t>约束的示例。</a:t>
            </a:r>
          </a:p>
          <a:p>
            <a:endParaRPr lang="zh-CN" altLang="en-US"/>
          </a:p>
          <a:p>
            <a:r>
              <a:rPr lang="zh-CN" altLang="en-US"/>
              <a:t>注：</a:t>
            </a:r>
          </a:p>
          <a:p>
            <a:r>
              <a:rPr lang="zh-CN" altLang="en-US"/>
              <a:t>上面的</a:t>
            </a:r>
            <a:r>
              <a:rPr lang="en-US" altLang="zh-CN"/>
              <a:t>check</a:t>
            </a:r>
            <a:r>
              <a:rPr lang="zh-CN" altLang="en-US"/>
              <a:t>是列级的约束，还可以创建表级的约束</a:t>
            </a:r>
          </a:p>
          <a:p>
            <a:r>
              <a:rPr lang="en-US" altLang="zh-CN"/>
              <a:t>Alter table Employees</a:t>
            </a:r>
          </a:p>
          <a:p>
            <a:r>
              <a:rPr lang="en-US" altLang="zh-CN"/>
              <a:t>Add</a:t>
            </a:r>
          </a:p>
          <a:p>
            <a:r>
              <a:rPr lang="en-US" altLang="zh-CN"/>
              <a:t>Constraint ck_hiredate</a:t>
            </a:r>
          </a:p>
          <a:p>
            <a:r>
              <a:rPr lang="en-US" altLang="zh-CN"/>
              <a:t>Check(hireDate &gt; BirthDate)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C2B7B84-56E7-4B3B-9E58-8DFAF0412D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2046A4F3-747B-4259-A55E-22FE472BF4CD}" type="slidenum">
              <a:rPr lang="zh-CN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58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5CF73BDE-8D7F-41A6-B662-FBE5FD0688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36573CC9-313D-4283-8194-C7526B7F2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zh-CN" sz="1800"/>
              <a:t>CREATE TABLE department</a:t>
            </a:r>
          </a:p>
          <a:p>
            <a:r>
              <a:rPr lang="en-US" altLang="zh-CN" sz="1800"/>
              <a:t>(dno char(2) PRIMARY KEY,</a:t>
            </a:r>
          </a:p>
          <a:p>
            <a:r>
              <a:rPr lang="en-US" altLang="zh-CN" sz="1800"/>
              <a:t> name  varchar(20),</a:t>
            </a:r>
          </a:p>
          <a:p>
            <a:r>
              <a:rPr lang="en-US" altLang="zh-CN" sz="1800"/>
              <a:t> phone  char(14),</a:t>
            </a:r>
          </a:p>
          <a:p>
            <a:r>
              <a:rPr lang="en-US" altLang="zh-CN" sz="1800"/>
              <a:t> manager char(8));</a:t>
            </a:r>
          </a:p>
          <a:p>
            <a:endParaRPr lang="en-US" altLang="zh-CN" sz="1800"/>
          </a:p>
          <a:p>
            <a:r>
              <a:rPr lang="en-US" altLang="zh-CN" sz="1800"/>
              <a:t>CREATE TABLE employee</a:t>
            </a:r>
          </a:p>
          <a:p>
            <a:r>
              <a:rPr lang="en-US" altLang="zh-CN" sz="1800"/>
              <a:t>(eno char(4) PRIMARY KEY,</a:t>
            </a:r>
          </a:p>
          <a:p>
            <a:r>
              <a:rPr lang="en-US" altLang="zh-CN" sz="1800"/>
              <a:t> ename char(8),</a:t>
            </a:r>
          </a:p>
          <a:p>
            <a:r>
              <a:rPr lang="en-US" altLang="zh-CN" sz="1800"/>
              <a:t> sex  char(2),</a:t>
            </a:r>
          </a:p>
          <a:p>
            <a:r>
              <a:rPr lang="en-US" altLang="zh-CN" sz="1800"/>
              <a:t> age  integer,</a:t>
            </a:r>
          </a:p>
          <a:p>
            <a:r>
              <a:rPr lang="en-US" altLang="zh-CN" sz="1800"/>
              <a:t> marry char(1),</a:t>
            </a:r>
          </a:p>
          <a:p>
            <a:r>
              <a:rPr lang="en-US" altLang="zh-CN" sz="1800"/>
              <a:t> title  char(10),</a:t>
            </a:r>
          </a:p>
          <a:p>
            <a:r>
              <a:rPr lang="en-US" altLang="zh-CN" sz="1800"/>
              <a:t> dno char(2) REFERENCES department(dno));</a:t>
            </a:r>
          </a:p>
          <a:p>
            <a:endParaRPr lang="en-US" altLang="zh-CN" sz="1800"/>
          </a:p>
          <a:p>
            <a:r>
              <a:rPr lang="en-US" altLang="zh-CN" sz="1800"/>
              <a:t>INSERT INTO department values('01','</a:t>
            </a:r>
            <a:r>
              <a:rPr lang="zh-CN" altLang="en-US" sz="1800"/>
              <a:t>技术科','88090121','1002');</a:t>
            </a:r>
          </a:p>
          <a:p>
            <a:r>
              <a:rPr lang="en-US" altLang="zh-CN" sz="1800"/>
              <a:t>INSERT INTO department values('02','</a:t>
            </a:r>
            <a:r>
              <a:rPr lang="zh-CN" altLang="en-US" sz="1800"/>
              <a:t>设计所','88090122','1010');</a:t>
            </a:r>
          </a:p>
          <a:p>
            <a:r>
              <a:rPr lang="en-US" altLang="zh-CN" sz="1800"/>
              <a:t>INSERT INTO department values('03','</a:t>
            </a:r>
            <a:r>
              <a:rPr lang="zh-CN" altLang="en-US" sz="1800"/>
              <a:t>车间','88090123','1004');</a:t>
            </a:r>
          </a:p>
          <a:p>
            <a:r>
              <a:rPr lang="en-US" altLang="zh-CN" sz="1800"/>
              <a:t>INSERT INTO department values('04','</a:t>
            </a:r>
            <a:r>
              <a:rPr lang="zh-CN" altLang="en-US" sz="1800"/>
              <a:t>销售科','88090124','1101');</a:t>
            </a:r>
          </a:p>
          <a:p>
            <a:endParaRPr lang="zh-CN" altLang="en-US" sz="1800"/>
          </a:p>
          <a:p>
            <a:r>
              <a:rPr lang="en-US" altLang="zh-CN" sz="1800"/>
              <a:t>INSERT INTO employee values('1002','</a:t>
            </a:r>
            <a:r>
              <a:rPr lang="zh-CN" altLang="en-US" sz="1800"/>
              <a:t>胡一民','男',38 ,'1','工程师','01');</a:t>
            </a:r>
          </a:p>
          <a:p>
            <a:r>
              <a:rPr lang="en-US" altLang="zh-CN" sz="1800"/>
              <a:t>INSERT INTO employee values('1004','</a:t>
            </a:r>
            <a:r>
              <a:rPr lang="zh-CN" altLang="en-US" sz="1800"/>
              <a:t>王爱民','男',60 ,'1','高工','03');</a:t>
            </a:r>
          </a:p>
          <a:p>
            <a:r>
              <a:rPr lang="en-US" altLang="zh-CN" sz="1800"/>
              <a:t>INSERT INTO employee values('1005','</a:t>
            </a:r>
            <a:r>
              <a:rPr lang="zh-CN" altLang="en-US" sz="1800"/>
              <a:t>张小华','女',50 ,'1','工程师','02');</a:t>
            </a:r>
          </a:p>
          <a:p>
            <a:r>
              <a:rPr lang="en-US" altLang="zh-CN" sz="1800"/>
              <a:t>INSERT INTO employee values('1010','</a:t>
            </a:r>
            <a:r>
              <a:rPr lang="zh-CN" altLang="en-US" sz="1800"/>
              <a:t>宋文彬','男',36 ,'1','工程师','01');</a:t>
            </a:r>
            <a:endParaRPr lang="en-US" altLang="zh-CN" sz="1800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7223ABD8-E298-44A8-8AD5-268FA46BB98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25A03038-C62C-48DD-9200-07968A8E6EA9}" type="slidenum">
              <a:rPr lang="zh-CN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71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A0CAB605-2B41-4C3F-9B4C-57B92F0BE1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D55813D6-D853-4E42-BD5A-EA814A9D3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r>
              <a:rPr lang="zh-CN" altLang="en-US"/>
              <a:t>各种约束的概念以及相应的用途；</a:t>
            </a:r>
          </a:p>
          <a:p>
            <a:endParaRPr lang="zh-CN" altLang="en-US"/>
          </a:p>
          <a:p>
            <a:r>
              <a:rPr lang="zh-CN" altLang="en-US"/>
              <a:t>难点：</a:t>
            </a:r>
          </a:p>
          <a:p>
            <a:r>
              <a:rPr lang="zh-CN" altLang="en-US"/>
              <a:t>各种约束的区别以及如何根据情况选用不同的约束；</a:t>
            </a:r>
          </a:p>
          <a:p>
            <a:endParaRPr lang="zh-CN" altLang="en-US"/>
          </a:p>
          <a:p>
            <a:r>
              <a:rPr lang="zh-CN" altLang="en-US"/>
              <a:t>课堂提问：</a:t>
            </a:r>
          </a:p>
          <a:p>
            <a:r>
              <a:rPr lang="zh-CN" altLang="en-US"/>
              <a:t>为什么说约束是强制数据完整性的首选方法？</a:t>
            </a:r>
          </a:p>
          <a:p>
            <a:r>
              <a:rPr lang="zh-CN" altLang="en-US"/>
              <a:t>	因为它符合 </a:t>
            </a:r>
            <a:r>
              <a:rPr lang="en-US" altLang="zh-CN"/>
              <a:t>ANSI </a:t>
            </a:r>
            <a:r>
              <a:rPr lang="zh-CN" altLang="en-US"/>
              <a:t>标准，可以获得最大的兼容性，而且在一般情况下功能足够了。</a:t>
            </a:r>
          </a:p>
          <a:p>
            <a:endParaRPr lang="zh-CN" altLang="en-US"/>
          </a:p>
          <a:p>
            <a:r>
              <a:rPr lang="zh-CN" altLang="en-US"/>
              <a:t>全称是</a:t>
            </a:r>
            <a:r>
              <a:rPr lang="en-US" altLang="zh-CN"/>
              <a:t>:American National Standard Institite </a:t>
            </a:r>
            <a:br>
              <a:rPr lang="en-US" altLang="zh-CN"/>
            </a:br>
            <a:r>
              <a:rPr lang="zh-CN" altLang="en-US"/>
              <a:t>中文译名</a:t>
            </a:r>
            <a:r>
              <a:rPr lang="en-US" altLang="zh-CN"/>
              <a:t>: </a:t>
            </a:r>
            <a:r>
              <a:rPr lang="zh-CN" altLang="en-US"/>
              <a:t>美国国家标准协会 </a:t>
            </a:r>
          </a:p>
          <a:p>
            <a:r>
              <a:rPr lang="zh-CN" altLang="en-US"/>
              <a:t>不同的国家和地区制定了不同的标准，由此产生了 </a:t>
            </a:r>
            <a:r>
              <a:rPr lang="en-US" altLang="zh-CN"/>
              <a:t>GB2312, BIG5, JIS </a:t>
            </a:r>
            <a:r>
              <a:rPr lang="zh-CN" altLang="en-US"/>
              <a:t>等各自的编码标准。这些使用 </a:t>
            </a:r>
            <a:r>
              <a:rPr lang="en-US" altLang="zh-CN"/>
              <a:t>2 </a:t>
            </a:r>
            <a:r>
              <a:rPr lang="zh-CN" altLang="en-US"/>
              <a:t>个字节来代表一个字符的各种汉字延伸编码方式，称为 </a:t>
            </a:r>
            <a:r>
              <a:rPr lang="en-US" altLang="zh-CN"/>
              <a:t>ANSI </a:t>
            </a:r>
            <a:r>
              <a:rPr lang="zh-CN" altLang="en-US"/>
              <a:t>编码。在简体中文系统下，</a:t>
            </a:r>
            <a:r>
              <a:rPr lang="en-US" altLang="zh-CN"/>
              <a:t>ANSI </a:t>
            </a:r>
            <a:r>
              <a:rPr lang="zh-CN" altLang="en-US"/>
              <a:t>编码代表 </a:t>
            </a:r>
            <a:r>
              <a:rPr lang="en-US" altLang="zh-CN"/>
              <a:t>GB2312 </a:t>
            </a:r>
            <a:r>
              <a:rPr lang="zh-CN" altLang="en-US"/>
              <a:t>编码，在日文操作系统下，</a:t>
            </a:r>
            <a:r>
              <a:rPr lang="en-US" altLang="zh-CN"/>
              <a:t>ANSI </a:t>
            </a:r>
            <a:r>
              <a:rPr lang="zh-CN" altLang="en-US"/>
              <a:t>编码代表 </a:t>
            </a:r>
            <a:r>
              <a:rPr lang="en-US" altLang="zh-CN"/>
              <a:t>JIS </a:t>
            </a:r>
            <a:r>
              <a:rPr lang="zh-CN" altLang="en-US"/>
              <a:t>编码。 </a:t>
            </a:r>
          </a:p>
          <a:p>
            <a:endParaRPr lang="zh-CN" altLang="en-US"/>
          </a:p>
          <a:p>
            <a:r>
              <a:rPr lang="zh-CN" altLang="en-US"/>
              <a:t>由于美国在计算机早起发展中一直处于领先地位，因此</a:t>
            </a:r>
            <a:r>
              <a:rPr lang="en-US" altLang="zh-CN"/>
              <a:t>ANSI</a:t>
            </a:r>
            <a:r>
              <a:rPr lang="zh-CN" altLang="en-US"/>
              <a:t>的很多标准已经成为事实上的国际标准。其中常见的</a:t>
            </a:r>
            <a:r>
              <a:rPr lang="en-US" altLang="zh-CN"/>
              <a:t>ANSI ASCII</a:t>
            </a:r>
            <a:r>
              <a:rPr lang="zh-CN" altLang="en-US"/>
              <a:t>字符编码几乎为所有的编码方式所兼容。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A31D99A6-746A-4A03-886C-CA223481547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679B6089-66C3-4477-88DC-F7924DA3F7BE}" type="slidenum">
              <a:rPr lang="zh-CN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72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A1EBDD67-EE83-4C78-84C5-4D37428672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A613B37E-A181-41C7-B715-5688CB4C7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/>
              <a:t>重点：</a:t>
            </a:r>
          </a:p>
          <a:p>
            <a:pPr>
              <a:buFontTx/>
              <a:buChar char="•"/>
            </a:pPr>
            <a:r>
              <a:rPr lang="en-US" altLang="zh-CN"/>
              <a:t>Identity </a:t>
            </a:r>
            <a:r>
              <a:rPr lang="zh-CN" altLang="en-US"/>
              <a:t>属性的概念和使用上的限制；</a:t>
            </a:r>
          </a:p>
          <a:p>
            <a:pPr>
              <a:buFontTx/>
              <a:buChar char="•"/>
            </a:pPr>
            <a:r>
              <a:rPr lang="zh-CN" altLang="en-US"/>
              <a:t>在查询中使用关键字 </a:t>
            </a:r>
            <a:r>
              <a:rPr lang="en-US" altLang="zh-CN"/>
              <a:t>IDENTITYCOL </a:t>
            </a:r>
            <a:r>
              <a:rPr lang="zh-CN" altLang="en-US"/>
              <a:t>指代表的标识列；</a:t>
            </a:r>
          </a:p>
          <a:p>
            <a:endParaRPr lang="zh-CN" altLang="en-US"/>
          </a:p>
          <a:p>
            <a:r>
              <a:rPr lang="zh-CN" altLang="en-US"/>
              <a:t>注意：</a:t>
            </a:r>
          </a:p>
          <a:p>
            <a:r>
              <a:rPr lang="zh-CN" altLang="en-US"/>
              <a:t>提醒学生，应估计表中可能具有的行的数目，来确定标识列的数据类型。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6B891CCF-0B99-445B-B8A4-2F263AA41C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ED6AD536-6DA4-40B3-BDAC-FD4EE6683D06}" type="slidenum">
              <a:rPr lang="zh-CN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DE73523-84E4-4CAF-8589-826CE6C90C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822103D-CEFB-480A-9548-B5B111E3D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/>
            <a:r>
              <a:rPr lang="zh-CN" altLang="en-US"/>
              <a:t>近似数字数据类型与货币数据类型的特性与作用。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注意：</a:t>
            </a:r>
          </a:p>
          <a:p>
            <a:pPr eaLnBrk="1" hangingPunct="1"/>
            <a:r>
              <a:rPr lang="en-US" altLang="zh-CN"/>
              <a:t>FLOAT</a:t>
            </a:r>
            <a:r>
              <a:rPr lang="zh-CN" altLang="en-US"/>
              <a:t>数据类型可精确到第</a:t>
            </a:r>
            <a:r>
              <a:rPr lang="en-US" altLang="zh-CN"/>
              <a:t>15 </a:t>
            </a:r>
            <a:r>
              <a:rPr lang="zh-CN" altLang="en-US"/>
              <a:t>位小数</a:t>
            </a:r>
            <a:r>
              <a:rPr lang="en-US" altLang="zh-CN"/>
              <a:t>,</a:t>
            </a:r>
            <a:r>
              <a:rPr lang="zh-CN" altLang="en-US"/>
              <a:t> 每个</a:t>
            </a:r>
            <a:r>
              <a:rPr lang="en-US" altLang="zh-CN"/>
              <a:t>FLOAT </a:t>
            </a:r>
            <a:r>
              <a:rPr lang="zh-CN" altLang="en-US"/>
              <a:t>类型的数据占用</a:t>
            </a:r>
            <a:r>
              <a:rPr lang="en-US" altLang="zh-CN"/>
              <a:t>8 </a:t>
            </a:r>
            <a:r>
              <a:rPr lang="zh-CN" altLang="en-US"/>
              <a:t>个字节的存储空间。</a:t>
            </a:r>
            <a:r>
              <a:rPr lang="en-US" altLang="zh-CN"/>
              <a:t>REAL</a:t>
            </a:r>
            <a:r>
              <a:rPr lang="zh-CN" altLang="en-US"/>
              <a:t>数据类型可精确到第</a:t>
            </a:r>
            <a:r>
              <a:rPr lang="en-US" altLang="zh-CN"/>
              <a:t>7 </a:t>
            </a:r>
            <a:r>
              <a:rPr lang="zh-CN" altLang="en-US"/>
              <a:t>位小数</a:t>
            </a:r>
            <a:r>
              <a:rPr lang="en-US" altLang="zh-CN"/>
              <a:t>.</a:t>
            </a:r>
          </a:p>
          <a:p>
            <a:pPr eaLnBrk="1" hangingPunct="1"/>
            <a:r>
              <a:rPr lang="zh-CN" altLang="en-US"/>
              <a:t>货币型数据的默认货币形式是“￥”。</a:t>
            </a:r>
          </a:p>
          <a:p>
            <a:pPr eaLnBrk="1" hangingPunct="1"/>
            <a:r>
              <a:rPr lang="en-US" altLang="zh-CN" b="1"/>
              <a:t>money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 b="1"/>
              <a:t>smallmoney</a:t>
            </a:r>
            <a:r>
              <a:rPr lang="en-US" altLang="zh-CN"/>
              <a:t> </a:t>
            </a:r>
            <a:r>
              <a:rPr lang="zh-CN" altLang="en-US"/>
              <a:t>被限制到小数点后 </a:t>
            </a:r>
            <a:r>
              <a:rPr lang="en-US" altLang="zh-CN"/>
              <a:t>4 </a:t>
            </a:r>
            <a:r>
              <a:rPr lang="zh-CN" altLang="en-US"/>
              <a:t>位。如果要求小数点后有更多位，请使用 </a:t>
            </a:r>
            <a:r>
              <a:rPr lang="en-US" altLang="zh-CN" b="1"/>
              <a:t>decimal</a:t>
            </a:r>
            <a:r>
              <a:rPr lang="en-US" altLang="zh-CN"/>
              <a:t> </a:t>
            </a:r>
            <a:r>
              <a:rPr lang="zh-CN" altLang="en-US"/>
              <a:t>数据类型。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D3978D3-065A-4090-A931-C3FAD5F796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07EC49D0-7BEA-4445-B65C-395BC8C8B41E}" type="slidenum">
              <a:rPr lang="zh-CN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2FDC475-7872-4C03-87B6-E2247D6481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66FC9D3-3690-4197-9168-CB8FCB092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76DFC8A9-4F53-4F77-9BA0-6EBB4F2B3E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268408A0-F63C-477C-BCEC-94BBA9C10415}" type="slidenum">
              <a:rPr lang="zh-CN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9D6B235-D339-45F0-A5E0-8B05BC55C0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6EB73A7-47BF-4F98-A145-B1B969B84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/>
            <a:r>
              <a:rPr lang="zh-CN" altLang="en-US"/>
              <a:t>日期时间数据类型与字符数据类型的特性和作用；</a:t>
            </a:r>
          </a:p>
          <a:p>
            <a:pPr eaLnBrk="1" hangingPunct="1"/>
            <a:r>
              <a:rPr lang="en-US" altLang="zh-CN"/>
              <a:t>char/</a:t>
            </a:r>
            <a:r>
              <a:rPr lang="zh-CN" altLang="en-US"/>
              <a:t>、</a:t>
            </a:r>
            <a:r>
              <a:rPr lang="en-US" altLang="zh-CN"/>
              <a:t>varchar</a:t>
            </a:r>
            <a:r>
              <a:rPr lang="zh-CN" altLang="en-US"/>
              <a:t>属于</a:t>
            </a:r>
            <a:r>
              <a:rPr lang="en-US" altLang="zh-CN"/>
              <a:t>ASCII</a:t>
            </a:r>
            <a:r>
              <a:rPr lang="zh-CN" altLang="en-US"/>
              <a:t>字符。</a:t>
            </a:r>
            <a:r>
              <a:rPr lang="en-US" altLang="zh-CN"/>
              <a:t>Nchar</a:t>
            </a:r>
            <a:r>
              <a:rPr lang="zh-CN" altLang="en-US"/>
              <a:t>、</a:t>
            </a:r>
            <a:r>
              <a:rPr lang="en-US" altLang="zh-CN"/>
              <a:t>nvarchar</a:t>
            </a:r>
            <a:r>
              <a:rPr lang="zh-CN" altLang="en-US"/>
              <a:t>属于</a:t>
            </a:r>
            <a:r>
              <a:rPr lang="en-US" altLang="zh-CN"/>
              <a:t>Unicode</a:t>
            </a:r>
            <a:r>
              <a:rPr lang="zh-CN" altLang="en-US"/>
              <a:t>字符型，用于支持国际上非英语语种的字符数据的存储和处理。</a:t>
            </a:r>
          </a:p>
          <a:p>
            <a:pPr eaLnBrk="1" hangingPunct="1"/>
            <a:r>
              <a:rPr lang="zh-CN" altLang="en-US"/>
              <a:t>难点：</a:t>
            </a:r>
          </a:p>
          <a:p>
            <a:pPr eaLnBrk="1" hangingPunct="1"/>
            <a:r>
              <a:rPr lang="zh-CN" altLang="en-US"/>
              <a:t>可变长类型的存储空间的分析；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注意：</a:t>
            </a:r>
            <a:br>
              <a:rPr lang="zh-CN" altLang="en-US"/>
            </a:br>
            <a:r>
              <a:rPr lang="zh-CN" altLang="en-US"/>
              <a:t>对可变长类型存储空间的分析难度较高，注意根据学生的课堂反应控制深度；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课堂提问：</a:t>
            </a:r>
          </a:p>
          <a:p>
            <a:pPr eaLnBrk="1" hangingPunct="1"/>
            <a:r>
              <a:rPr lang="zh-CN" altLang="en-US"/>
              <a:t>为何 </a:t>
            </a:r>
            <a:r>
              <a:rPr lang="en-US" altLang="zh-CN"/>
              <a:t>char </a:t>
            </a:r>
            <a:r>
              <a:rPr lang="zh-CN" altLang="en-US"/>
              <a:t>和 </a:t>
            </a:r>
            <a:r>
              <a:rPr lang="en-US" altLang="zh-CN"/>
              <a:t>varchar </a:t>
            </a:r>
            <a:r>
              <a:rPr lang="zh-CN" altLang="en-US"/>
              <a:t>等类型最多只能存储8000个字符？为何 </a:t>
            </a:r>
            <a:r>
              <a:rPr lang="en-US" altLang="zh-CN"/>
              <a:t>text </a:t>
            </a:r>
            <a:r>
              <a:rPr lang="zh-CN" altLang="en-US"/>
              <a:t>又可以突破这个限制呢？</a:t>
            </a:r>
          </a:p>
          <a:p>
            <a:pPr eaLnBrk="1" hangingPunct="1"/>
            <a:r>
              <a:rPr lang="zh-CN" altLang="en-US"/>
              <a:t>	这是由存储结构决定的。由于行不能跨页（复习第二章的内容），所以限制了</a:t>
            </a:r>
            <a:r>
              <a:rPr lang="en-US" altLang="zh-CN"/>
              <a:t>char </a:t>
            </a:r>
            <a:r>
              <a:rPr lang="zh-CN" altLang="en-US"/>
              <a:t>和 </a:t>
            </a:r>
            <a:r>
              <a:rPr lang="en-US" altLang="zh-CN"/>
              <a:t>varchar </a:t>
            </a:r>
            <a:r>
              <a:rPr lang="zh-CN" altLang="en-US"/>
              <a:t>所能存储字符的数量。而 </a:t>
            </a:r>
            <a:r>
              <a:rPr lang="en-US" altLang="zh-CN"/>
              <a:t>text </a:t>
            </a:r>
            <a:r>
              <a:rPr lang="zh-CN" altLang="en-US"/>
              <a:t>的存储结构不同，它是通过指针将各个数据页联接起来的，所以能突破这个限制。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3761AC5-3880-47F9-A78C-A670A149BEB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6C82B82E-10ED-4EED-BBEA-5B0503402946}" type="slidenum">
              <a:rPr lang="zh-CN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E117D55-9A0A-41F1-9819-8EF0118F25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DC3FAE5-BF3B-423F-9916-EA9BB16B0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/>
            <a:r>
              <a:rPr lang="zh-CN" altLang="en-US"/>
              <a:t>日期时间数据类型与字符数据类型的特性和作用；</a:t>
            </a:r>
          </a:p>
          <a:p>
            <a:pPr eaLnBrk="1" hangingPunct="1"/>
            <a:r>
              <a:rPr lang="en-US" altLang="zh-CN"/>
              <a:t>char/</a:t>
            </a:r>
            <a:r>
              <a:rPr lang="zh-CN" altLang="en-US"/>
              <a:t>、</a:t>
            </a:r>
            <a:r>
              <a:rPr lang="en-US" altLang="zh-CN"/>
              <a:t>varchar</a:t>
            </a:r>
            <a:r>
              <a:rPr lang="zh-CN" altLang="en-US"/>
              <a:t>属于</a:t>
            </a:r>
            <a:r>
              <a:rPr lang="en-US" altLang="zh-CN"/>
              <a:t>ASCII</a:t>
            </a:r>
            <a:r>
              <a:rPr lang="zh-CN" altLang="en-US"/>
              <a:t>字符。</a:t>
            </a:r>
            <a:r>
              <a:rPr lang="en-US" altLang="zh-CN"/>
              <a:t>Nchar</a:t>
            </a:r>
            <a:r>
              <a:rPr lang="zh-CN" altLang="en-US"/>
              <a:t>、</a:t>
            </a:r>
            <a:r>
              <a:rPr lang="en-US" altLang="zh-CN"/>
              <a:t>nvarchar</a:t>
            </a:r>
            <a:r>
              <a:rPr lang="zh-CN" altLang="en-US"/>
              <a:t>属于</a:t>
            </a:r>
            <a:r>
              <a:rPr lang="en-US" altLang="zh-CN"/>
              <a:t>Unicode</a:t>
            </a:r>
            <a:r>
              <a:rPr lang="zh-CN" altLang="en-US"/>
              <a:t>字符型，用于支持国际上非英语语种的字符数据的存储和处理。</a:t>
            </a:r>
          </a:p>
          <a:p>
            <a:pPr eaLnBrk="1" hangingPunct="1"/>
            <a:r>
              <a:rPr lang="zh-CN" altLang="en-US"/>
              <a:t>难点：</a:t>
            </a:r>
          </a:p>
          <a:p>
            <a:pPr eaLnBrk="1" hangingPunct="1"/>
            <a:r>
              <a:rPr lang="zh-CN" altLang="en-US"/>
              <a:t>可变长类型的存储空间的分析；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注意：</a:t>
            </a:r>
            <a:br>
              <a:rPr lang="zh-CN" altLang="en-US"/>
            </a:br>
            <a:r>
              <a:rPr lang="zh-CN" altLang="en-US"/>
              <a:t>对可变长类型存储空间的分析难度较高，注意根据学生的课堂反应控制深度；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课堂提问：</a:t>
            </a:r>
          </a:p>
          <a:p>
            <a:pPr eaLnBrk="1" hangingPunct="1"/>
            <a:r>
              <a:rPr lang="zh-CN" altLang="en-US"/>
              <a:t>为何 </a:t>
            </a:r>
            <a:r>
              <a:rPr lang="en-US" altLang="zh-CN"/>
              <a:t>char </a:t>
            </a:r>
            <a:r>
              <a:rPr lang="zh-CN" altLang="en-US"/>
              <a:t>和 </a:t>
            </a:r>
            <a:r>
              <a:rPr lang="en-US" altLang="zh-CN"/>
              <a:t>varchar </a:t>
            </a:r>
            <a:r>
              <a:rPr lang="zh-CN" altLang="en-US"/>
              <a:t>等类型最多只能存储8000个字符？为何 </a:t>
            </a:r>
            <a:r>
              <a:rPr lang="en-US" altLang="zh-CN"/>
              <a:t>text </a:t>
            </a:r>
            <a:r>
              <a:rPr lang="zh-CN" altLang="en-US"/>
              <a:t>又可以突破这个限制呢？</a:t>
            </a:r>
          </a:p>
          <a:p>
            <a:pPr eaLnBrk="1" hangingPunct="1"/>
            <a:r>
              <a:rPr lang="zh-CN" altLang="en-US"/>
              <a:t>	这是由存储结构决定的。由于行不能跨页（复习第二章的内容），所以限制了</a:t>
            </a:r>
            <a:r>
              <a:rPr lang="en-US" altLang="zh-CN"/>
              <a:t>char </a:t>
            </a:r>
            <a:r>
              <a:rPr lang="zh-CN" altLang="en-US"/>
              <a:t>和 </a:t>
            </a:r>
            <a:r>
              <a:rPr lang="en-US" altLang="zh-CN"/>
              <a:t>varchar </a:t>
            </a:r>
            <a:r>
              <a:rPr lang="zh-CN" altLang="en-US"/>
              <a:t>所能存储字符的数量。而 </a:t>
            </a:r>
            <a:r>
              <a:rPr lang="en-US" altLang="zh-CN"/>
              <a:t>text </a:t>
            </a:r>
            <a:r>
              <a:rPr lang="zh-CN" altLang="en-US"/>
              <a:t>的存储结构不同，它是通过指针将各个数据页联接起来的，所以能突破这个限制。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3CE39AA-2C77-4BB8-8107-D4EF73604C7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5C4DB593-F625-4A43-9A3F-F7AAD3C6010A}" type="slidenum">
              <a:rPr lang="zh-CN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C2D8B7F-7C31-4F8A-9CE4-761170A3E9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656A723-7D73-406A-8D4C-1F6B23F719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/>
            <a:r>
              <a:rPr lang="zh-CN" altLang="en-US"/>
              <a:t>二进制数据类型与其他数据类型的特性和作用；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难点：</a:t>
            </a:r>
          </a:p>
          <a:p>
            <a:pPr eaLnBrk="1" hangingPunct="1"/>
            <a:r>
              <a:rPr lang="zh-CN" altLang="en-US"/>
              <a:t>不同数据类型的区别以及使用场合；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注意：</a:t>
            </a:r>
            <a:br>
              <a:rPr lang="zh-CN" altLang="en-US"/>
            </a:br>
            <a:r>
              <a:rPr lang="en-US" altLang="zh-CN"/>
              <a:t>uniqueidentifier </a:t>
            </a:r>
            <a:r>
              <a:rPr lang="zh-CN" altLang="en-US"/>
              <a:t>数据类型的相关内容难度较高，注意根据学生的课堂反应控制深度。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说明：</a:t>
            </a:r>
          </a:p>
          <a:p>
            <a:pPr eaLnBrk="1" hangingPunct="1"/>
            <a:r>
              <a:rPr lang="en-US" altLang="zh-CN"/>
              <a:t>Image</a:t>
            </a:r>
            <a:r>
              <a:rPr lang="zh-CN" altLang="en-US"/>
              <a:t>用于存储图片、照片等。实际存储的是可变长度二进制数据。</a:t>
            </a:r>
          </a:p>
          <a:p>
            <a:pPr eaLnBrk="1" hangingPunct="1"/>
            <a:r>
              <a:rPr lang="en-US" altLang="zh-CN"/>
              <a:t>Cursor</a:t>
            </a:r>
            <a:r>
              <a:rPr lang="zh-CN" altLang="en-US"/>
              <a:t>用于创建游标变量或定义存储过程的输出参数。</a:t>
            </a:r>
          </a:p>
          <a:p>
            <a:pPr eaLnBrk="1" hangingPunct="1"/>
            <a:r>
              <a:rPr lang="en-US" altLang="zh-CN"/>
              <a:t>Timestamp</a:t>
            </a:r>
            <a:r>
              <a:rPr lang="zh-CN" altLang="en-US"/>
              <a:t>用于当对表加入新行或修改已有行时，都由系统自动将一个计数器值加到该列。实际上是</a:t>
            </a:r>
            <a:r>
              <a:rPr lang="en-US" altLang="zh-CN"/>
              <a:t>8</a:t>
            </a:r>
            <a:r>
              <a:rPr lang="zh-CN" altLang="en-US"/>
              <a:t>字节长的二进制数据。</a:t>
            </a:r>
          </a:p>
          <a:p>
            <a:pPr eaLnBrk="1" hangingPunct="1"/>
            <a:r>
              <a:rPr lang="en-US" altLang="zh-CN"/>
              <a:t>Uniqueidentifier</a:t>
            </a:r>
            <a:r>
              <a:rPr lang="zh-CN" altLang="en-US"/>
              <a:t>是全球唯一标识符，是一个</a:t>
            </a:r>
            <a:r>
              <a:rPr lang="en-US" altLang="zh-CN"/>
              <a:t>16</a:t>
            </a:r>
            <a:r>
              <a:rPr lang="zh-CN" altLang="en-US"/>
              <a:t>字节长的二进制数据。</a:t>
            </a:r>
          </a:p>
          <a:p>
            <a:pPr eaLnBrk="1" hangingPunct="1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BDCAC293-620F-4770-9857-0283FA64669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A54FD9D4-E3F8-40A9-9ADC-3ADFE8C912BE}" type="slidenum">
              <a:rPr lang="zh-CN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3897168-FC65-4BCD-A310-A21287A9BE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FB3F506-E0F5-4EF2-AD0F-4B7696988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/>
            <a:r>
              <a:rPr lang="zh-CN" altLang="en-US"/>
              <a:t>确定列的数据类型的一些指导原则。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55BE5356-8464-4135-A54A-C4A9928F0E6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F1282C28-17E5-4762-B7AC-497428CD495D}" type="slidenum">
              <a:rPr lang="zh-CN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83F4B70-AE8F-44F3-ACEA-D491B77D04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4E34F3E-794C-4B2B-B4BE-DEEED1767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/>
            <a:r>
              <a:rPr lang="zh-CN" altLang="en-US"/>
              <a:t>重点：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创建表的过程以及选项；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表和列的命名规则以及建议的命名约定；</a:t>
            </a:r>
          </a:p>
          <a:p>
            <a:pPr eaLnBrk="1" hangingPunct="1"/>
            <a:r>
              <a:rPr lang="zh-CN" altLang="en-US"/>
              <a:t>计算列的概念：</a:t>
            </a:r>
          </a:p>
          <a:p>
            <a:pPr eaLnBrk="1" hangingPunct="1"/>
            <a:r>
              <a:rPr lang="zh-CN" altLang="en-US"/>
              <a:t>创建表时</a:t>
            </a:r>
            <a:r>
              <a:rPr lang="en-US" altLang="zh-CN"/>
              <a:t>, </a:t>
            </a:r>
            <a:r>
              <a:rPr lang="zh-CN" altLang="en-US"/>
              <a:t>用 列名 </a:t>
            </a:r>
            <a:r>
              <a:rPr lang="en-US" altLang="zh-CN"/>
              <a:t>as ... </a:t>
            </a:r>
            <a:r>
              <a:rPr lang="zh-CN" altLang="en-US"/>
              <a:t>的方式创建的都是计算列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/>
              <a:t>as </a:t>
            </a:r>
            <a:r>
              <a:rPr lang="zh-CN" altLang="en-US"/>
              <a:t>后面的表达式是该列的每条记录的值</a:t>
            </a:r>
            <a:r>
              <a:rPr lang="en-US" altLang="zh-CN"/>
              <a:t>(</a:t>
            </a:r>
            <a:r>
              <a:rPr lang="zh-CN" altLang="en-US"/>
              <a:t>不能修改</a:t>
            </a:r>
            <a:r>
              <a:rPr lang="en-US" altLang="zh-CN"/>
              <a:t>, </a:t>
            </a:r>
            <a:r>
              <a:rPr lang="zh-CN" altLang="en-US"/>
              <a:t>表达式自动算出列值</a:t>
            </a:r>
            <a:r>
              <a:rPr lang="en-US" altLang="zh-CN"/>
              <a:t>), </a:t>
            </a:r>
            <a:r>
              <a:rPr lang="zh-CN" altLang="en-US"/>
              <a:t>而表达式的计算结果类型也确定了列的数据类型</a:t>
            </a:r>
            <a:r>
              <a:rPr lang="en-US" altLang="zh-CN"/>
              <a:t>.</a:t>
            </a:r>
            <a:br>
              <a:rPr lang="zh-CN" altLang="en-US"/>
            </a:br>
            <a:endParaRPr lang="zh-CN" altLang="en-US"/>
          </a:p>
          <a:p>
            <a:pPr eaLnBrk="1" hangingPunct="1"/>
            <a:r>
              <a:rPr lang="en-US" altLang="zh-CN"/>
              <a:t> Create table employee</a:t>
            </a:r>
          </a:p>
          <a:p>
            <a:pPr eaLnBrk="1" hangingPunct="1"/>
            <a:r>
              <a:rPr lang="en-US" altLang="zh-CN"/>
              <a:t>(</a:t>
            </a:r>
            <a:r>
              <a:rPr lang="zh-CN" altLang="en-US"/>
              <a:t>姓名		</a:t>
            </a:r>
            <a:r>
              <a:rPr lang="en-US" altLang="zh-CN"/>
              <a:t>varchar(20)		not null,</a:t>
            </a:r>
          </a:p>
          <a:p>
            <a:pPr eaLnBrk="1" hangingPunct="1"/>
            <a:r>
              <a:rPr lang="en-US" altLang="zh-CN"/>
              <a:t> </a:t>
            </a:r>
            <a:r>
              <a:rPr lang="zh-CN" altLang="en-US"/>
              <a:t>工资		</a:t>
            </a:r>
            <a:r>
              <a:rPr lang="en-US" altLang="zh-CN"/>
              <a:t>decimal(6,2)		not null,</a:t>
            </a:r>
          </a:p>
          <a:p>
            <a:pPr eaLnBrk="1" hangingPunct="1"/>
            <a:r>
              <a:rPr lang="en-US" altLang="zh-CN"/>
              <a:t> </a:t>
            </a:r>
            <a:r>
              <a:rPr lang="zh-CN" altLang="en-US"/>
              <a:t>津贴		</a:t>
            </a:r>
            <a:r>
              <a:rPr lang="en-US" altLang="zh-CN"/>
              <a:t>decimal(8,2)		not null  default  0</a:t>
            </a:r>
          </a:p>
          <a:p>
            <a:pPr eaLnBrk="1" hangingPunct="1"/>
            <a:r>
              <a:rPr lang="en-US" altLang="zh-CN"/>
              <a:t> </a:t>
            </a:r>
            <a:r>
              <a:rPr lang="zh-CN" altLang="en-US"/>
              <a:t>总收入	</a:t>
            </a:r>
            <a:r>
              <a:rPr lang="en-US" altLang="zh-CN"/>
              <a:t>as    </a:t>
            </a:r>
            <a:r>
              <a:rPr lang="zh-CN" altLang="en-US"/>
              <a:t>工资</a:t>
            </a:r>
            <a:r>
              <a:rPr lang="en-US" altLang="zh-CN"/>
              <a:t>+</a:t>
            </a:r>
            <a:r>
              <a:rPr lang="zh-CN" altLang="en-US"/>
              <a:t>津贴</a:t>
            </a:r>
          </a:p>
          <a:p>
            <a:pPr eaLnBrk="1" hangingPunct="1"/>
            <a:r>
              <a:rPr lang="en-US" altLang="zh-CN"/>
              <a:t>)</a:t>
            </a:r>
          </a:p>
          <a:p>
            <a:pPr eaLnBrk="1" hangingPunct="1"/>
            <a:r>
              <a:rPr lang="zh-CN" altLang="en-US"/>
              <a:t>或者</a:t>
            </a:r>
          </a:p>
          <a:p>
            <a:pPr eaLnBrk="1" hangingPunct="1"/>
            <a:r>
              <a:rPr lang="en-US" altLang="zh-CN"/>
              <a:t>Alter table employee</a:t>
            </a:r>
          </a:p>
          <a:p>
            <a:pPr eaLnBrk="1" hangingPunct="1"/>
            <a:r>
              <a:rPr lang="en-US" altLang="zh-CN"/>
              <a:t>Add </a:t>
            </a:r>
            <a:r>
              <a:rPr lang="zh-CN" altLang="en-US"/>
              <a:t>总收入 </a:t>
            </a:r>
            <a:r>
              <a:rPr lang="en-US" altLang="zh-CN"/>
              <a:t>as  </a:t>
            </a:r>
            <a:r>
              <a:rPr lang="zh-CN" altLang="en-US"/>
              <a:t>工资</a:t>
            </a:r>
            <a:r>
              <a:rPr lang="en-US" altLang="zh-CN"/>
              <a:t>+ </a:t>
            </a:r>
            <a:r>
              <a:rPr lang="zh-CN" altLang="en-US"/>
              <a:t>津贴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难点：</a:t>
            </a:r>
          </a:p>
          <a:p>
            <a:pPr eaLnBrk="1" hangingPunct="1"/>
            <a:r>
              <a:rPr lang="zh-CN" altLang="en-US"/>
              <a:t>熟悉创建表时各个选项的意义；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注意：</a:t>
            </a:r>
          </a:p>
          <a:p>
            <a:pPr eaLnBrk="1" hangingPunct="1"/>
            <a:r>
              <a:rPr lang="zh-CN" altLang="en-US"/>
              <a:t>建议的命名约定作为学生的参考资料，不作为重点；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演示：</a:t>
            </a:r>
          </a:p>
          <a:p>
            <a:pPr eaLnBrk="1" hangingPunct="1"/>
            <a:r>
              <a:rPr lang="zh-CN" altLang="en-US"/>
              <a:t>使用企业管理器创建表。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42286540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18664492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6032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6032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05987549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07026303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96857785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43620937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69680950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0307098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84743030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336263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734638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1842846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52622906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06038120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6032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6032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1481053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47305102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5322680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5303494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9547221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7085614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500656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555586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74489CB-55E2-451D-B3F4-B77ABFB70C87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142875"/>
            <a:ext cx="8229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A4B58A5-15C1-455D-8278-456178F2B5B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819150"/>
            <a:ext cx="8229600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9A13315-AD58-47CC-9076-1EFF67BC5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6346825"/>
            <a:ext cx="2654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Copyright@2006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College of ITSoft (HZIEE) 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CF66477-EE4D-4DA4-ABEB-68D23E85A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6481763"/>
            <a:ext cx="6588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571C9EB6-A898-4749-BDED-FF5650E3603F}" type="slidenum">
              <a:rPr lang="zh-CN" altLang="en-US" sz="1400" b="1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1400" b="1">
              <a:solidFill>
                <a:schemeClr val="bg1"/>
              </a:solidFill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C7FF017-225B-4EC2-A51D-9ED15BE6F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6553200"/>
            <a:ext cx="16652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Version No: 1.0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BD2CC8F7-1BB5-4880-8BC6-4E08CB849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0" y="6346825"/>
            <a:ext cx="2654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Copyright@2006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College of ITSoft (HZIEE) </a:t>
            </a: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91D20A6D-2F4E-4755-B4EA-E3E3B391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6553200"/>
            <a:ext cx="16652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Version No: 1.0</a:t>
            </a:r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944FE710-5A8A-419F-9602-38CA48AFC06C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142875"/>
            <a:ext cx="8229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C1C13AFB-0C24-4558-95D5-9A2C4A80A05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819150"/>
            <a:ext cx="8229600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8A27C6A-7FAC-47C6-8024-731DB23339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785813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zh-CN"/>
              <a:t>SQL Server </a:t>
            </a:r>
            <a:r>
              <a:rPr lang="zh-CN" altLang="en-US"/>
              <a:t>表管理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07E5164-6148-4993-ACD3-6EE99C0002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0125" y="1785938"/>
            <a:ext cx="7521575" cy="3367087"/>
          </a:xfrm>
        </p:spPr>
        <p:txBody>
          <a:bodyPr/>
          <a:lstStyle/>
          <a:p>
            <a:pPr eaLnBrk="1" hangingPunct="1"/>
            <a:r>
              <a:rPr lang="en-US" altLang="zh-CN"/>
              <a:t>SQL Server </a:t>
            </a:r>
            <a:r>
              <a:rPr lang="zh-CN" altLang="en-US"/>
              <a:t>数据类型</a:t>
            </a:r>
          </a:p>
          <a:p>
            <a:pPr eaLnBrk="1" hangingPunct="1"/>
            <a:r>
              <a:rPr lang="zh-CN" altLang="en-US"/>
              <a:t>创建表</a:t>
            </a:r>
          </a:p>
          <a:p>
            <a:pPr eaLnBrk="1" hangingPunct="1"/>
            <a:r>
              <a:rPr lang="zh-CN" altLang="en-US"/>
              <a:t>修改表</a:t>
            </a:r>
          </a:p>
          <a:p>
            <a:pPr eaLnBrk="1" hangingPunct="1"/>
            <a:r>
              <a:rPr lang="zh-CN" altLang="en-US"/>
              <a:t>删除表</a:t>
            </a:r>
          </a:p>
          <a:p>
            <a:pPr eaLnBrk="1" hangingPunct="1"/>
            <a:r>
              <a:rPr lang="zh-CN" altLang="en-US"/>
              <a:t>数据完整性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E6C0469-C942-4CAC-87FC-EB6148DEDC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500063"/>
            <a:ext cx="8229600" cy="633412"/>
          </a:xfrm>
        </p:spPr>
        <p:txBody>
          <a:bodyPr/>
          <a:lstStyle/>
          <a:p>
            <a:pPr eaLnBrk="1" hangingPunct="1"/>
            <a:r>
              <a:rPr lang="zh-CN" altLang="en-US"/>
              <a:t>创建表</a:t>
            </a:r>
          </a:p>
        </p:txBody>
      </p:sp>
      <p:sp>
        <p:nvSpPr>
          <p:cNvPr id="21507" name="内容占位符 3">
            <a:extLst>
              <a:ext uri="{FF2B5EF4-FFF2-40B4-BE49-F238E27FC236}">
                <a16:creationId xmlns:a16="http://schemas.microsoft.com/office/drawing/2014/main" id="{9B8E0E7C-2C38-4F99-8681-4E2FAB44A9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57313" y="1643063"/>
            <a:ext cx="7086600" cy="3603625"/>
          </a:xfrm>
        </p:spPr>
        <p:txBody>
          <a:bodyPr/>
          <a:lstStyle/>
          <a:p>
            <a:r>
              <a:rPr lang="zh-CN" altLang="en-US"/>
              <a:t>数据表</a:t>
            </a:r>
          </a:p>
          <a:p>
            <a:r>
              <a:rPr lang="zh-CN" altLang="en-US"/>
              <a:t>在企业管理器中创建表</a:t>
            </a:r>
          </a:p>
          <a:p>
            <a:r>
              <a:rPr lang="zh-CN" altLang="en-US"/>
              <a:t>在查询分析器中创建表</a:t>
            </a:r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9552867-A5E9-4F27-A621-14117E170F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创建表</a:t>
            </a:r>
          </a:p>
        </p:txBody>
      </p:sp>
      <p:sp>
        <p:nvSpPr>
          <p:cNvPr id="22531" name="Rectangle 6">
            <a:extLst>
              <a:ext uri="{FF2B5EF4-FFF2-40B4-BE49-F238E27FC236}">
                <a16:creationId xmlns:a16="http://schemas.microsoft.com/office/drawing/2014/main" id="{D0ADD9B3-B58D-416F-B7E0-1414200D597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42938" y="1071563"/>
            <a:ext cx="7786687" cy="2192337"/>
          </a:xfrm>
        </p:spPr>
        <p:txBody>
          <a:bodyPr/>
          <a:lstStyle/>
          <a:p>
            <a:pPr eaLnBrk="1" hangingPunct="1"/>
            <a:r>
              <a:rPr lang="zh-CN" altLang="en-US" sz="2800"/>
              <a:t>数据表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数据库表是组成关系数据库最常见的数据库对象之一。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/>
          </a:p>
        </p:txBody>
      </p:sp>
      <p:graphicFrame>
        <p:nvGraphicFramePr>
          <p:cNvPr id="18436" name="Group 4">
            <a:extLst>
              <a:ext uri="{FF2B5EF4-FFF2-40B4-BE49-F238E27FC236}">
                <a16:creationId xmlns:a16="http://schemas.microsoft.com/office/drawing/2014/main" id="{011C6272-5BC5-4F81-A098-D42345F4B97B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2714625" y="2500313"/>
          <a:ext cx="3695700" cy="3200400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部件表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颜色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重量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AB123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Blue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10.5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CD456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8.0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EF789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Green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9.25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GH012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Yellow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8.0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IJ341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Blue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>
            <a:extLst>
              <a:ext uri="{FF2B5EF4-FFF2-40B4-BE49-F238E27FC236}">
                <a16:creationId xmlns:a16="http://schemas.microsoft.com/office/drawing/2014/main" id="{CCC19CE9-6855-4098-B760-DD0438147A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412875"/>
            <a:ext cx="7346950" cy="45481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/>
              <a:t>设计表的结构：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字段的名称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每个字段的数据类型和宽度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字段是否允许为空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是否有缺省值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是否为标识列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是否为主键、外键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E02850D-2769-42CD-8CD5-BAEBA115123F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051050" y="404813"/>
            <a:ext cx="4835525" cy="633412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/>
              <a:t>创建表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14B63A4-8427-4713-B1F1-21DDDB895F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357188"/>
            <a:ext cx="8229600" cy="633412"/>
          </a:xfrm>
        </p:spPr>
        <p:txBody>
          <a:bodyPr/>
          <a:lstStyle/>
          <a:p>
            <a:pPr eaLnBrk="1" hangingPunct="1"/>
            <a:r>
              <a:rPr lang="zh-CN" altLang="en-US"/>
              <a:t>创建表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68CD3B4-4645-4E0B-895D-5C4759236E1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1563" y="1143000"/>
            <a:ext cx="6513512" cy="571500"/>
          </a:xfrm>
        </p:spPr>
        <p:txBody>
          <a:bodyPr/>
          <a:lstStyle/>
          <a:p>
            <a:pPr eaLnBrk="1" hangingPunct="1"/>
            <a:r>
              <a:rPr lang="zh-CN" altLang="en-US" sz="2800"/>
              <a:t>在企业管理器中创建表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/>
          </a:p>
        </p:txBody>
      </p:sp>
      <p:pic>
        <p:nvPicPr>
          <p:cNvPr id="25604" name="Picture 5">
            <a:extLst>
              <a:ext uri="{FF2B5EF4-FFF2-40B4-BE49-F238E27FC236}">
                <a16:creationId xmlns:a16="http://schemas.microsoft.com/office/drawing/2014/main" id="{B9C760DC-E9FF-4727-89D0-1F8C88058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700213"/>
            <a:ext cx="48275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EB1BD3F-4959-4FBF-9B5F-BB7773927D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2938" y="1071563"/>
            <a:ext cx="7786687" cy="47863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/>
              <a:t>在查询分析器中创建表</a:t>
            </a:r>
            <a:endParaRPr lang="zh-CN" altLang="en-US" b="1"/>
          </a:p>
          <a:p>
            <a:pPr lvl="1" eaLnBrk="1" hangingPunct="1">
              <a:lnSpc>
                <a:spcPct val="130000"/>
              </a:lnSpc>
            </a:pPr>
            <a:r>
              <a:rPr lang="zh-CN" altLang="en-US" b="1"/>
              <a:t>创建表结构的语法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</a:rPr>
              <a:t>    </a:t>
            </a:r>
            <a:r>
              <a:rPr lang="en-US" altLang="zh-CN" sz="2800" b="1">
                <a:solidFill>
                  <a:srgbClr val="CC0000"/>
                </a:solidFill>
              </a:rPr>
              <a:t>Create Table</a:t>
            </a:r>
            <a:r>
              <a:rPr lang="en-US" altLang="zh-CN" sz="2800" b="1"/>
              <a:t>  </a:t>
            </a:r>
            <a:r>
              <a:rPr lang="zh-CN" altLang="en-US" sz="2800" b="1"/>
              <a:t>表名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800" b="1"/>
              <a:t>   （ 列名1  数据类型 [列级约束1]……,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800" b="1"/>
              <a:t>        列名2  数据类型 [列级约束1]……,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800" b="1"/>
              <a:t>		…………..   ,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800" b="1"/>
              <a:t>	      [表级约束1]…... )；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9CA41E6-9CD2-4B7B-B4A0-9F18261333A4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908175" y="260350"/>
            <a:ext cx="4835525" cy="633413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/>
              <a:t>创建表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57219CD-5C9C-4B8E-BA1C-AD79C826E720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051050" y="476250"/>
            <a:ext cx="4835525" cy="633413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/>
              <a:t>创建表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8675" name="Group 3">
            <a:extLst>
              <a:ext uri="{FF2B5EF4-FFF2-40B4-BE49-F238E27FC236}">
                <a16:creationId xmlns:a16="http://schemas.microsoft.com/office/drawing/2014/main" id="{2D624933-07B3-4B7C-8259-72E115C142EC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636838"/>
            <a:ext cx="7696200" cy="2362200"/>
            <a:chOff x="0" y="0"/>
            <a:chExt cx="4848" cy="1872"/>
          </a:xfrm>
        </p:grpSpPr>
        <p:sp>
          <p:nvSpPr>
            <p:cNvPr id="24580" name="Rectangle 5">
              <a:extLst>
                <a:ext uri="{FF2B5EF4-FFF2-40B4-BE49-F238E27FC236}">
                  <a16:creationId xmlns:a16="http://schemas.microsoft.com/office/drawing/2014/main" id="{FB54E298-46C3-4CBB-A2C6-B68D70629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496" cy="384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12700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br>
                <a:rPr lang="zh-CN" altLang="en-US" sz="18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</a:br>
              <a:r>
                <a:rPr lang="en-US" sz="18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Column name</a:t>
              </a:r>
            </a:p>
            <a:p>
              <a:pPr>
                <a:defRPr/>
              </a:pPr>
              <a:endParaRPr lang="zh-CN" altLang="en-US" sz="1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24581" name="Rectangle 6">
              <a:extLst>
                <a:ext uri="{FF2B5EF4-FFF2-40B4-BE49-F238E27FC236}">
                  <a16:creationId xmlns:a16="http://schemas.microsoft.com/office/drawing/2014/main" id="{DC92463B-A41F-4852-86F7-45C5EF087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0"/>
              <a:ext cx="1296" cy="384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12700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br>
                <a:rPr lang="zh-CN" altLang="en-US" sz="18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</a:br>
              <a:r>
                <a:rPr lang="en-US" sz="18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Data type</a:t>
              </a:r>
            </a:p>
            <a:p>
              <a:pPr>
                <a:defRPr/>
              </a:pPr>
              <a:endParaRPr lang="zh-CN" altLang="en-US" sz="1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24582" name="Rectangle 7">
              <a:extLst>
                <a:ext uri="{FF2B5EF4-FFF2-40B4-BE49-F238E27FC236}">
                  <a16:creationId xmlns:a16="http://schemas.microsoft.com/office/drawing/2014/main" id="{22C6A2DB-E9A6-435F-92AC-2EC362091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0"/>
              <a:ext cx="1152" cy="384"/>
            </a:xfrm>
            <a:prstGeom prst="rect">
              <a:avLst/>
            </a:prstGeom>
            <a:gradFill rotWithShape="0">
              <a:gsLst>
                <a:gs pos="0">
                  <a:srgbClr val="0099FF"/>
                </a:gs>
                <a:gs pos="100000">
                  <a:srgbClr val="333399"/>
                </a:gs>
              </a:gsLst>
              <a:lin ang="0" scaled="1"/>
            </a:gradFill>
            <a:ln w="12700" cmpd="sng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8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NULL or </a:t>
              </a:r>
              <a:br>
                <a:rPr lang="en-US" sz="18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</a:br>
              <a:r>
                <a:rPr lang="en-US" sz="18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NOT NULL</a:t>
              </a:r>
            </a:p>
          </p:txBody>
        </p:sp>
        <p:sp>
          <p:nvSpPr>
            <p:cNvPr id="28680" name="Rectangle 8">
              <a:extLst>
                <a:ext uri="{FF2B5EF4-FFF2-40B4-BE49-F238E27FC236}">
                  <a16:creationId xmlns:a16="http://schemas.microsoft.com/office/drawing/2014/main" id="{E9B40BB5-94B4-45EA-BB9C-B3EAF2897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84"/>
              <a:ext cx="2496" cy="14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51435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51435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51435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51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tabLst>
                  <a:tab pos="51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tabLst>
                  <a:tab pos="51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tabLst>
                  <a:tab pos="51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tabLst>
                  <a:tab pos="51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tabLst>
                  <a:tab pos="51435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Lucida Sans Typewriter" panose="020B0509030504030204" pitchFamily="49" charset="0"/>
                </a:rPr>
                <a:t>CREATE TABLE dbo.Categories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Lucida Sans Typewriter" panose="020B0509030504030204" pitchFamily="49" charset="0"/>
                </a:rPr>
                <a:t>	(CategoryID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Lucida Sans Typewriter" panose="020B0509030504030204" pitchFamily="49" charset="0"/>
                </a:rPr>
                <a:t>	 CategoryName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Lucida Sans Typewriter" panose="020B0509030504030204" pitchFamily="49" charset="0"/>
                </a:rPr>
                <a:t>	 Description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Lucida Sans Typewriter" panose="020B0509030504030204" pitchFamily="49" charset="0"/>
                </a:rPr>
                <a:t>	 Picture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Lucida Sans Typewriter" panose="020B0509030504030204" pitchFamily="49" charset="0"/>
                </a:rPr>
                <a:t>	</a:t>
              </a:r>
              <a:endParaRPr lang="en-US" altLang="zh-CN" sz="1800">
                <a:latin typeface="Courier New" panose="02070309020205020404" pitchFamily="49" charset="0"/>
              </a:endParaRPr>
            </a:p>
          </p:txBody>
        </p:sp>
        <p:sp>
          <p:nvSpPr>
            <p:cNvPr id="28681" name="Rectangle 9">
              <a:extLst>
                <a:ext uri="{FF2B5EF4-FFF2-40B4-BE49-F238E27FC236}">
                  <a16:creationId xmlns:a16="http://schemas.microsoft.com/office/drawing/2014/main" id="{9EAE9FC7-67B1-4B2D-9601-90AD02203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84"/>
              <a:ext cx="1248" cy="14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br>
                <a:rPr lang="zh-CN" altLang="en-US" sz="1800">
                  <a:latin typeface="Lucida Sans Typewriter" panose="020B0509030504030204" pitchFamily="49" charset="0"/>
                </a:rPr>
              </a:br>
              <a:r>
                <a:rPr lang="en-US" altLang="zh-CN" sz="1800">
                  <a:latin typeface="Lucida Sans Typewriter" panose="020B0509030504030204" pitchFamily="49" charset="0"/>
                </a:rPr>
                <a:t>int </a:t>
              </a:r>
              <a:br>
                <a:rPr lang="en-US" altLang="zh-CN" sz="1800">
                  <a:latin typeface="Lucida Sans Typewriter" panose="020B0509030504030204" pitchFamily="49" charset="0"/>
                </a:rPr>
              </a:br>
              <a:r>
                <a:rPr lang="en-US" altLang="zh-CN" sz="1800">
                  <a:latin typeface="Lucida Sans Typewriter" panose="020B0509030504030204" pitchFamily="49" charset="0"/>
                </a:rPr>
                <a:t>nvarchar(15)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Lucida Sans Typewriter" panose="020B0509030504030204" pitchFamily="49" charset="0"/>
                </a:rPr>
                <a:t>ntext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Lucida Sans Typewriter" panose="020B0509030504030204" pitchFamily="49" charset="0"/>
                </a:rPr>
                <a:t>image</a:t>
              </a:r>
            </a:p>
          </p:txBody>
        </p:sp>
        <p:sp>
          <p:nvSpPr>
            <p:cNvPr id="28682" name="Rectangle 10">
              <a:extLst>
                <a:ext uri="{FF2B5EF4-FFF2-40B4-BE49-F238E27FC236}">
                  <a16:creationId xmlns:a16="http://schemas.microsoft.com/office/drawing/2014/main" id="{1C728A59-0A62-4F11-9B08-166D0DAB8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84"/>
              <a:ext cx="1152" cy="14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br>
                <a:rPr lang="zh-CN" altLang="en-US" sz="1800">
                  <a:latin typeface="Lucida Sans Typewriter" panose="020B0509030504030204" pitchFamily="49" charset="0"/>
                </a:rPr>
              </a:br>
              <a:r>
                <a:rPr lang="en-US" altLang="zh-CN" sz="1800">
                  <a:latin typeface="Lucida Sans Typewriter" panose="020B0509030504030204" pitchFamily="49" charset="0"/>
                </a:rPr>
                <a:t>NOT NULL,</a:t>
              </a:r>
              <a:br>
                <a:rPr lang="en-US" altLang="zh-CN" sz="1800">
                  <a:latin typeface="Lucida Sans Typewriter" panose="020B0509030504030204" pitchFamily="49" charset="0"/>
                </a:rPr>
              </a:br>
              <a:r>
                <a:rPr lang="en-US" altLang="zh-CN" sz="1800">
                  <a:latin typeface="Lucida Sans Typewriter" panose="020B0509030504030204" pitchFamily="49" charset="0"/>
                </a:rPr>
                <a:t>NOT NULL,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Lucida Sans Typewriter" panose="020B0509030504030204" pitchFamily="49" charset="0"/>
                </a:rPr>
                <a:t>NULL,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Lucida Sans Typewriter" panose="020B0509030504030204" pitchFamily="49" charset="0"/>
                </a:rPr>
                <a:t>NULL)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28676" name="Rectangle 11">
            <a:extLst>
              <a:ext uri="{FF2B5EF4-FFF2-40B4-BE49-F238E27FC236}">
                <a16:creationId xmlns:a16="http://schemas.microsoft.com/office/drawing/2014/main" id="{04901281-108F-408F-A146-4F74E467AD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700213"/>
            <a:ext cx="7346950" cy="706437"/>
          </a:xfrm>
        </p:spPr>
        <p:txBody>
          <a:bodyPr/>
          <a:lstStyle/>
          <a:p>
            <a:pPr eaLnBrk="1" hangingPunct="1"/>
            <a:r>
              <a:rPr lang="zh-CN" altLang="en-US"/>
              <a:t>举例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83771D2E-7299-4698-8294-BA03F18DD37D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zh-CN" altLang="en-US"/>
              <a:t>创建表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6627" name="Group 3">
            <a:extLst>
              <a:ext uri="{FF2B5EF4-FFF2-40B4-BE49-F238E27FC236}">
                <a16:creationId xmlns:a16="http://schemas.microsoft.com/office/drawing/2014/main" id="{677B641C-C277-4E23-A7AC-DC5FB0CE77B7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468313" y="955675"/>
          <a:ext cx="8218487" cy="4997450"/>
        </p:xfrm>
        <a:graphic>
          <a:graphicData uri="http://schemas.openxmlformats.org/drawingml/2006/table">
            <a:tbl>
              <a:tblPr/>
              <a:tblGrid>
                <a:gridCol w="1370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0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0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9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列名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长度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是否允许为空值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默认值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birthday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必须小于今天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IDCard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必须惟一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phone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6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email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Phone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与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email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不能同时为空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68">
            <a:extLst>
              <a:ext uri="{FF2B5EF4-FFF2-40B4-BE49-F238E27FC236}">
                <a16:creationId xmlns:a16="http://schemas.microsoft.com/office/drawing/2014/main" id="{F1A0C5E3-F59A-499E-B121-651596FF69F6}"/>
              </a:ext>
            </a:extLst>
          </p:cNvPr>
          <p:cNvGrpSpPr>
            <a:grpSpLocks/>
          </p:cNvGrpSpPr>
          <p:nvPr/>
        </p:nvGrpSpPr>
        <p:grpSpPr bwMode="auto">
          <a:xfrm>
            <a:off x="2052638" y="1819275"/>
            <a:ext cx="6480175" cy="360363"/>
            <a:chOff x="0" y="0"/>
            <a:chExt cx="4082" cy="227"/>
          </a:xfrm>
        </p:grpSpPr>
        <p:sp>
          <p:nvSpPr>
            <p:cNvPr id="30825" name="Rectangle 88">
              <a:extLst>
                <a:ext uri="{FF2B5EF4-FFF2-40B4-BE49-F238E27FC236}">
                  <a16:creationId xmlns:a16="http://schemas.microsoft.com/office/drawing/2014/main" id="{88D6B260-321E-4845-B5E7-C07D53143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char</a:t>
              </a:r>
            </a:p>
          </p:txBody>
        </p:sp>
        <p:sp>
          <p:nvSpPr>
            <p:cNvPr id="30826" name="Rectangle 89">
              <a:extLst>
                <a:ext uri="{FF2B5EF4-FFF2-40B4-BE49-F238E27FC236}">
                  <a16:creationId xmlns:a16="http://schemas.microsoft.com/office/drawing/2014/main" id="{70DCD852-F9B8-4696-B8BD-70696E25A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0827" name="Rectangle 90">
              <a:extLst>
                <a:ext uri="{FF2B5EF4-FFF2-40B4-BE49-F238E27FC236}">
                  <a16:creationId xmlns:a16="http://schemas.microsoft.com/office/drawing/2014/main" id="{43856055-1AFB-4F40-B788-30649D130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0828" name="Rectangle 91">
              <a:extLst>
                <a:ext uri="{FF2B5EF4-FFF2-40B4-BE49-F238E27FC236}">
                  <a16:creationId xmlns:a16="http://schemas.microsoft.com/office/drawing/2014/main" id="{28FF2CF6-7F50-41A1-9ACA-BA51BD547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无</a:t>
              </a:r>
            </a:p>
          </p:txBody>
        </p:sp>
        <p:sp>
          <p:nvSpPr>
            <p:cNvPr id="30829" name="Rectangle 92">
              <a:extLst>
                <a:ext uri="{FF2B5EF4-FFF2-40B4-BE49-F238E27FC236}">
                  <a16:creationId xmlns:a16="http://schemas.microsoft.com/office/drawing/2014/main" id="{2E75856A-F9DE-4EB8-AB8E-5FE2A6027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主键</a:t>
              </a:r>
            </a:p>
          </p:txBody>
        </p:sp>
      </p:grpSp>
      <p:grpSp>
        <p:nvGrpSpPr>
          <p:cNvPr id="3" name="Group 74">
            <a:extLst>
              <a:ext uri="{FF2B5EF4-FFF2-40B4-BE49-F238E27FC236}">
                <a16:creationId xmlns:a16="http://schemas.microsoft.com/office/drawing/2014/main" id="{1EB365B0-B2A9-4381-AE00-AE6A05B450A1}"/>
              </a:ext>
            </a:extLst>
          </p:cNvPr>
          <p:cNvGrpSpPr>
            <a:grpSpLocks/>
          </p:cNvGrpSpPr>
          <p:nvPr/>
        </p:nvGrpSpPr>
        <p:grpSpPr bwMode="auto">
          <a:xfrm>
            <a:off x="2052638" y="2324100"/>
            <a:ext cx="6480175" cy="360363"/>
            <a:chOff x="0" y="0"/>
            <a:chExt cx="4082" cy="227"/>
          </a:xfrm>
        </p:grpSpPr>
        <p:sp>
          <p:nvSpPr>
            <p:cNvPr id="30820" name="Rectangle 94">
              <a:extLst>
                <a:ext uri="{FF2B5EF4-FFF2-40B4-BE49-F238E27FC236}">
                  <a16:creationId xmlns:a16="http://schemas.microsoft.com/office/drawing/2014/main" id="{B7E7337F-0002-40B3-A2C3-8C9BD39FC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varchar</a:t>
              </a:r>
            </a:p>
          </p:txBody>
        </p:sp>
        <p:sp>
          <p:nvSpPr>
            <p:cNvPr id="30821" name="Rectangle 95">
              <a:extLst>
                <a:ext uri="{FF2B5EF4-FFF2-40B4-BE49-F238E27FC236}">
                  <a16:creationId xmlns:a16="http://schemas.microsoft.com/office/drawing/2014/main" id="{E763F487-A769-4F39-84E0-41723CF75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 20</a:t>
              </a:r>
            </a:p>
          </p:txBody>
        </p:sp>
        <p:sp>
          <p:nvSpPr>
            <p:cNvPr id="30822" name="Rectangle 96">
              <a:extLst>
                <a:ext uri="{FF2B5EF4-FFF2-40B4-BE49-F238E27FC236}">
                  <a16:creationId xmlns:a16="http://schemas.microsoft.com/office/drawing/2014/main" id="{F156EE9A-B874-4A67-A762-1DC4C1DD2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 ×</a:t>
              </a:r>
            </a:p>
          </p:txBody>
        </p:sp>
        <p:sp>
          <p:nvSpPr>
            <p:cNvPr id="30823" name="Rectangle 97">
              <a:extLst>
                <a:ext uri="{FF2B5EF4-FFF2-40B4-BE49-F238E27FC236}">
                  <a16:creationId xmlns:a16="http://schemas.microsoft.com/office/drawing/2014/main" id="{8C22D7C0-C34C-4FEB-A262-36845B164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无</a:t>
              </a:r>
            </a:p>
          </p:txBody>
        </p:sp>
        <p:sp>
          <p:nvSpPr>
            <p:cNvPr id="30824" name="Rectangle 98">
              <a:extLst>
                <a:ext uri="{FF2B5EF4-FFF2-40B4-BE49-F238E27FC236}">
                  <a16:creationId xmlns:a16="http://schemas.microsoft.com/office/drawing/2014/main" id="{4898C82D-38E6-48FE-9B8C-472BF2ABF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80">
            <a:extLst>
              <a:ext uri="{FF2B5EF4-FFF2-40B4-BE49-F238E27FC236}">
                <a16:creationId xmlns:a16="http://schemas.microsoft.com/office/drawing/2014/main" id="{C6D6EEEC-616C-401B-80B7-49E86E724970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2827338"/>
            <a:ext cx="6480175" cy="360362"/>
            <a:chOff x="0" y="0"/>
            <a:chExt cx="4082" cy="227"/>
          </a:xfrm>
        </p:grpSpPr>
        <p:sp>
          <p:nvSpPr>
            <p:cNvPr id="30815" name="Rectangle 107">
              <a:extLst>
                <a:ext uri="{FF2B5EF4-FFF2-40B4-BE49-F238E27FC236}">
                  <a16:creationId xmlns:a16="http://schemas.microsoft.com/office/drawing/2014/main" id="{F31FFB1D-9FC6-4432-B4A6-37B576811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varchar</a:t>
              </a:r>
            </a:p>
          </p:txBody>
        </p:sp>
        <p:sp>
          <p:nvSpPr>
            <p:cNvPr id="30816" name="Rectangle 108">
              <a:extLst>
                <a:ext uri="{FF2B5EF4-FFF2-40B4-BE49-F238E27FC236}">
                  <a16:creationId xmlns:a16="http://schemas.microsoft.com/office/drawing/2014/main" id="{0721F324-2DFD-4FCA-99B1-4C917FCF9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817" name="Rectangle 109">
              <a:extLst>
                <a:ext uri="{FF2B5EF4-FFF2-40B4-BE49-F238E27FC236}">
                  <a16:creationId xmlns:a16="http://schemas.microsoft.com/office/drawing/2014/main" id="{241D0C5E-A5A0-4D25-B5EC-B0F0484BF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0818" name="Rectangle 110">
              <a:extLst>
                <a:ext uri="{FF2B5EF4-FFF2-40B4-BE49-F238E27FC236}">
                  <a16:creationId xmlns:a16="http://schemas.microsoft.com/office/drawing/2014/main" id="{3E7A7466-4258-4625-BED5-DC69D7463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男</a:t>
              </a:r>
            </a:p>
          </p:txBody>
        </p:sp>
        <p:sp>
          <p:nvSpPr>
            <p:cNvPr id="30819" name="Rectangle 111">
              <a:extLst>
                <a:ext uri="{FF2B5EF4-FFF2-40B4-BE49-F238E27FC236}">
                  <a16:creationId xmlns:a16="http://schemas.microsoft.com/office/drawing/2014/main" id="{88CC0313-47E6-40BF-876B-2FD7AE8FC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男，女</a:t>
              </a:r>
            </a:p>
          </p:txBody>
        </p:sp>
      </p:grpSp>
      <p:grpSp>
        <p:nvGrpSpPr>
          <p:cNvPr id="5" name="Group 86">
            <a:extLst>
              <a:ext uri="{FF2B5EF4-FFF2-40B4-BE49-F238E27FC236}">
                <a16:creationId xmlns:a16="http://schemas.microsoft.com/office/drawing/2014/main" id="{9E5DCCEE-294E-4CFB-A32F-A5810FE9B1BE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3332163"/>
            <a:ext cx="6480175" cy="360362"/>
            <a:chOff x="0" y="0"/>
            <a:chExt cx="4082" cy="227"/>
          </a:xfrm>
        </p:grpSpPr>
        <p:sp>
          <p:nvSpPr>
            <p:cNvPr id="30810" name="Rectangle 113">
              <a:extLst>
                <a:ext uri="{FF2B5EF4-FFF2-40B4-BE49-F238E27FC236}">
                  <a16:creationId xmlns:a16="http://schemas.microsoft.com/office/drawing/2014/main" id="{FD60E17B-B3AF-4EDE-95CE-1C5FDC62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smalldatetime</a:t>
              </a:r>
            </a:p>
          </p:txBody>
        </p:sp>
        <p:sp>
          <p:nvSpPr>
            <p:cNvPr id="30811" name="Rectangle 114">
              <a:extLst>
                <a:ext uri="{FF2B5EF4-FFF2-40B4-BE49-F238E27FC236}">
                  <a16:creationId xmlns:a16="http://schemas.microsoft.com/office/drawing/2014/main" id="{7F8E89EC-7C3A-4873-A2B8-030EC5B88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0812" name="Rectangle 115">
              <a:extLst>
                <a:ext uri="{FF2B5EF4-FFF2-40B4-BE49-F238E27FC236}">
                  <a16:creationId xmlns:a16="http://schemas.microsoft.com/office/drawing/2014/main" id="{C429FD73-DA3A-4ACB-9F86-3A5E13E87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0813" name="Rectangle 116">
              <a:extLst>
                <a:ext uri="{FF2B5EF4-FFF2-40B4-BE49-F238E27FC236}">
                  <a16:creationId xmlns:a16="http://schemas.microsoft.com/office/drawing/2014/main" id="{3D7A4EAA-BE15-48BD-BD98-9C3C7BCDB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无</a:t>
              </a:r>
            </a:p>
          </p:txBody>
        </p:sp>
        <p:sp>
          <p:nvSpPr>
            <p:cNvPr id="30814" name="Rectangle 117">
              <a:extLst>
                <a:ext uri="{FF2B5EF4-FFF2-40B4-BE49-F238E27FC236}">
                  <a16:creationId xmlns:a16="http://schemas.microsoft.com/office/drawing/2014/main" id="{067DD8C9-A0BA-41D6-8164-9E36BE914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92">
            <a:extLst>
              <a:ext uri="{FF2B5EF4-FFF2-40B4-BE49-F238E27FC236}">
                <a16:creationId xmlns:a16="http://schemas.microsoft.com/office/drawing/2014/main" id="{1C62F18D-FB00-40E2-8072-60742D2DA0D9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4005263"/>
            <a:ext cx="6480175" cy="360362"/>
            <a:chOff x="0" y="0"/>
            <a:chExt cx="4082" cy="227"/>
          </a:xfrm>
        </p:grpSpPr>
        <p:sp>
          <p:nvSpPr>
            <p:cNvPr id="30805" name="Rectangle 119">
              <a:extLst>
                <a:ext uri="{FF2B5EF4-FFF2-40B4-BE49-F238E27FC236}">
                  <a16:creationId xmlns:a16="http://schemas.microsoft.com/office/drawing/2014/main" id="{7EE480EC-AE18-4BD6-A880-5625C6D34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varchar</a:t>
              </a:r>
            </a:p>
          </p:txBody>
        </p:sp>
        <p:sp>
          <p:nvSpPr>
            <p:cNvPr id="30806" name="Rectangle 120">
              <a:extLst>
                <a:ext uri="{FF2B5EF4-FFF2-40B4-BE49-F238E27FC236}">
                  <a16:creationId xmlns:a16="http://schemas.microsoft.com/office/drawing/2014/main" id="{879BFF6D-4354-4C2D-843D-1E7EF5D4A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30807" name="Rectangle 121">
              <a:extLst>
                <a:ext uri="{FF2B5EF4-FFF2-40B4-BE49-F238E27FC236}">
                  <a16:creationId xmlns:a16="http://schemas.microsoft.com/office/drawing/2014/main" id="{08091E2D-1FF2-4E2D-A9D8-DC5686A16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0808" name="Rectangle 122">
              <a:extLst>
                <a:ext uri="{FF2B5EF4-FFF2-40B4-BE49-F238E27FC236}">
                  <a16:creationId xmlns:a16="http://schemas.microsoft.com/office/drawing/2014/main" id="{3925EC21-E067-4F3E-98A8-61A18A2C9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无</a:t>
              </a:r>
            </a:p>
          </p:txBody>
        </p:sp>
        <p:sp>
          <p:nvSpPr>
            <p:cNvPr id="30809" name="Rectangle 123">
              <a:extLst>
                <a:ext uri="{FF2B5EF4-FFF2-40B4-BE49-F238E27FC236}">
                  <a16:creationId xmlns:a16="http://schemas.microsoft.com/office/drawing/2014/main" id="{2FEB3382-C13E-4668-9CDD-68E7E2E60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98">
            <a:extLst>
              <a:ext uri="{FF2B5EF4-FFF2-40B4-BE49-F238E27FC236}">
                <a16:creationId xmlns:a16="http://schemas.microsoft.com/office/drawing/2014/main" id="{78ADAC52-7771-4418-9572-A2CC7F2E84E5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4508500"/>
            <a:ext cx="6480175" cy="360363"/>
            <a:chOff x="0" y="0"/>
            <a:chExt cx="4082" cy="227"/>
          </a:xfrm>
        </p:grpSpPr>
        <p:sp>
          <p:nvSpPr>
            <p:cNvPr id="30800" name="Rectangle 125">
              <a:extLst>
                <a:ext uri="{FF2B5EF4-FFF2-40B4-BE49-F238E27FC236}">
                  <a16:creationId xmlns:a16="http://schemas.microsoft.com/office/drawing/2014/main" id="{998BEDB5-3014-4904-B0B5-ACFD20F4B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varchar</a:t>
              </a:r>
            </a:p>
          </p:txBody>
        </p:sp>
        <p:sp>
          <p:nvSpPr>
            <p:cNvPr id="30801" name="Rectangle 126">
              <a:extLst>
                <a:ext uri="{FF2B5EF4-FFF2-40B4-BE49-F238E27FC236}">
                  <a16:creationId xmlns:a16="http://schemas.microsoft.com/office/drawing/2014/main" id="{8B9C8C13-C618-4340-AEF4-183594056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0802" name="Rectangle 127">
              <a:extLst>
                <a:ext uri="{FF2B5EF4-FFF2-40B4-BE49-F238E27FC236}">
                  <a16:creationId xmlns:a16="http://schemas.microsoft.com/office/drawing/2014/main" id="{16A118A6-2823-4378-B439-79BEDC79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√</a:t>
              </a:r>
            </a:p>
          </p:txBody>
        </p:sp>
        <p:sp>
          <p:nvSpPr>
            <p:cNvPr id="30803" name="Rectangle 128">
              <a:extLst>
                <a:ext uri="{FF2B5EF4-FFF2-40B4-BE49-F238E27FC236}">
                  <a16:creationId xmlns:a16="http://schemas.microsoft.com/office/drawing/2014/main" id="{FC823FC1-AA56-47BF-9280-3B8F95426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无</a:t>
              </a:r>
            </a:p>
          </p:txBody>
        </p:sp>
        <p:sp>
          <p:nvSpPr>
            <p:cNvPr id="30804" name="Rectangle 129">
              <a:extLst>
                <a:ext uri="{FF2B5EF4-FFF2-40B4-BE49-F238E27FC236}">
                  <a16:creationId xmlns:a16="http://schemas.microsoft.com/office/drawing/2014/main" id="{B5EBBAD8-3FE1-42AA-8FAD-94B3CA7BB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104">
            <a:extLst>
              <a:ext uri="{FF2B5EF4-FFF2-40B4-BE49-F238E27FC236}">
                <a16:creationId xmlns:a16="http://schemas.microsoft.com/office/drawing/2014/main" id="{9188B867-F727-4C90-AA66-E0249224BCD1}"/>
              </a:ext>
            </a:extLst>
          </p:cNvPr>
          <p:cNvGrpSpPr>
            <a:grpSpLocks/>
          </p:cNvGrpSpPr>
          <p:nvPr/>
        </p:nvGrpSpPr>
        <p:grpSpPr bwMode="auto">
          <a:xfrm>
            <a:off x="2052638" y="4987925"/>
            <a:ext cx="6480175" cy="360363"/>
            <a:chOff x="0" y="0"/>
            <a:chExt cx="4082" cy="227"/>
          </a:xfrm>
        </p:grpSpPr>
        <p:sp>
          <p:nvSpPr>
            <p:cNvPr id="30795" name="Rectangle 125">
              <a:extLst>
                <a:ext uri="{FF2B5EF4-FFF2-40B4-BE49-F238E27FC236}">
                  <a16:creationId xmlns:a16="http://schemas.microsoft.com/office/drawing/2014/main" id="{295359B6-818B-453A-B652-1D5DED3AE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varchar</a:t>
              </a:r>
            </a:p>
          </p:txBody>
        </p:sp>
        <p:sp>
          <p:nvSpPr>
            <p:cNvPr id="30796" name="Rectangle 126">
              <a:extLst>
                <a:ext uri="{FF2B5EF4-FFF2-40B4-BE49-F238E27FC236}">
                  <a16:creationId xmlns:a16="http://schemas.microsoft.com/office/drawing/2014/main" id="{76817F86-DDA9-42A6-93DB-E30A05079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0797" name="Rectangle 127">
              <a:extLst>
                <a:ext uri="{FF2B5EF4-FFF2-40B4-BE49-F238E27FC236}">
                  <a16:creationId xmlns:a16="http://schemas.microsoft.com/office/drawing/2014/main" id="{1237D9AA-43F4-4CDA-B6CF-B5C9EBFF2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√</a:t>
              </a:r>
            </a:p>
          </p:txBody>
        </p:sp>
        <p:sp>
          <p:nvSpPr>
            <p:cNvPr id="30798" name="Rectangle 128">
              <a:extLst>
                <a:ext uri="{FF2B5EF4-FFF2-40B4-BE49-F238E27FC236}">
                  <a16:creationId xmlns:a16="http://schemas.microsoft.com/office/drawing/2014/main" id="{4DB6BD2D-AB45-4691-A90A-8D7CBC068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无</a:t>
              </a:r>
            </a:p>
          </p:txBody>
        </p:sp>
        <p:sp>
          <p:nvSpPr>
            <p:cNvPr id="30799" name="Rectangle 129">
              <a:extLst>
                <a:ext uri="{FF2B5EF4-FFF2-40B4-BE49-F238E27FC236}">
                  <a16:creationId xmlns:a16="http://schemas.microsoft.com/office/drawing/2014/main" id="{898F143B-ECBD-4983-92E4-1DE63035B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0"/>
              <a:ext cx="63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DD3B837-0B62-4FDB-BD29-EF6F7B106D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57313" y="1643063"/>
            <a:ext cx="6338887" cy="35385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/>
              <a:t>利用企业管理器查看表的信息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/>
              <a:t>利用系统存储过程查看表的信息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Sp_help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Sp_spaceused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/>
              <a:t>Sp_depends</a:t>
            </a:r>
            <a:endParaRPr lang="zh-CN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8944E1E-E19E-4639-8FB6-BF58A8B31D42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041525" y="476250"/>
            <a:ext cx="4835525" cy="633413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/>
              <a:t>创建表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E4AEED1-3C61-428B-9333-17C5A017A6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5715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en-US"/>
              <a:t>修改表</a:t>
            </a: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926C6646-6778-475B-9E1E-B40182F306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773238"/>
            <a:ext cx="7777163" cy="4103687"/>
          </a:xfrm>
        </p:spPr>
        <p:txBody>
          <a:bodyPr/>
          <a:lstStyle/>
          <a:p>
            <a:pPr eaLnBrk="1" hangingPunct="1"/>
            <a:r>
              <a:rPr lang="zh-CN" altLang="en-US"/>
              <a:t>在企业管理器中修改表</a:t>
            </a:r>
          </a:p>
          <a:p>
            <a:pPr eaLnBrk="1" hangingPunct="1"/>
            <a:r>
              <a:rPr lang="zh-CN" altLang="en-US"/>
              <a:t>在查询分析器中修改表</a:t>
            </a:r>
          </a:p>
          <a:p>
            <a:pPr lvl="1" eaLnBrk="1" hangingPunct="1"/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F416CAC-49DC-40AE-ADD1-420BB87A6E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修改表</a:t>
            </a: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4C3856E5-107E-428D-8950-27453E9E86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000125"/>
            <a:ext cx="7632700" cy="1727200"/>
          </a:xfrm>
        </p:spPr>
        <p:txBody>
          <a:bodyPr/>
          <a:lstStyle/>
          <a:p>
            <a:pPr eaLnBrk="1" hangingPunct="1"/>
            <a:r>
              <a:rPr lang="zh-CN" altLang="en-US"/>
              <a:t>在企业管理器中修改表</a:t>
            </a:r>
          </a:p>
          <a:p>
            <a:pPr lvl="1" eaLnBrk="1" hangingPunct="1"/>
            <a:r>
              <a:rPr lang="zh-CN" altLang="en-US"/>
              <a:t>使用企业管理器对表的列进行添加、修改和删除</a:t>
            </a:r>
          </a:p>
        </p:txBody>
      </p:sp>
      <p:pic>
        <p:nvPicPr>
          <p:cNvPr id="35844" name="Picture 5">
            <a:extLst>
              <a:ext uri="{FF2B5EF4-FFF2-40B4-BE49-F238E27FC236}">
                <a16:creationId xmlns:a16="http://schemas.microsoft.com/office/drawing/2014/main" id="{9738CF3A-445C-4FD5-9A38-E09348D61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205038"/>
            <a:ext cx="4600575" cy="36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D67C473-903C-4331-A10C-EEF8E3AF7617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857250" y="642938"/>
            <a:ext cx="7958138" cy="633412"/>
          </a:xfrm>
        </p:spPr>
        <p:txBody>
          <a:bodyPr/>
          <a:lstStyle/>
          <a:p>
            <a:pPr eaLnBrk="1" hangingPunct="1"/>
            <a:r>
              <a:rPr lang="en-US" altLang="zh-CN"/>
              <a:t>SQL Server </a:t>
            </a:r>
            <a:r>
              <a:rPr lang="zh-CN" altLang="en-US"/>
              <a:t>的数据类型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3160862-B11E-4A1D-9FE2-B68F53AB9F0B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1000125" y="1857375"/>
            <a:ext cx="7427913" cy="3754438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/>
              <a:t>系统提供的数据类型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创建和删除用户定义的数据类型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/>
              <a:t>选择数据类型的指导原则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B05A2CA-2094-4D93-B362-2D16FEDB9B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85813" y="1357313"/>
            <a:ext cx="6338887" cy="65881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/>
              <a:t>使用查询分析器修改表结构</a:t>
            </a:r>
            <a:endParaRPr lang="zh-CN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571A7A7-7BCF-4364-8A9A-05294AEB6260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051050" y="476250"/>
            <a:ext cx="4835525" cy="633413"/>
          </a:xfrm>
        </p:spPr>
        <p:txBody>
          <a:bodyPr lIns="90488" tIns="44450" rIns="90488" bIns="44450"/>
          <a:lstStyle/>
          <a:p>
            <a:r>
              <a:rPr lang="zh-CN" altLang="en-US">
                <a:ea typeface="宋体" panose="02010600030101010101" pitchFamily="2" charset="-122"/>
              </a:rPr>
              <a:t>修改表</a:t>
            </a:r>
          </a:p>
        </p:txBody>
      </p:sp>
      <p:sp>
        <p:nvSpPr>
          <p:cNvPr id="32772" name="Text Box 5">
            <a:extLst>
              <a:ext uri="{FF2B5EF4-FFF2-40B4-BE49-F238E27FC236}">
                <a16:creationId xmlns:a16="http://schemas.microsoft.com/office/drawing/2014/main" id="{D0D39DDC-4263-4D93-9B83-F949C8298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214563"/>
            <a:ext cx="7813675" cy="33131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0563" indent="-296863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3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ALTER TABLE</a:t>
            </a:r>
            <a:r>
              <a:rPr lang="en-US" altLang="zh-CN" sz="2400" b="1">
                <a:latin typeface="Times New Roman" panose="02020603050405020304" pitchFamily="18" charset="0"/>
              </a:rPr>
              <a:t>  &lt;</a:t>
            </a:r>
            <a:r>
              <a:rPr lang="zh-CN" altLang="en-US" sz="2400" b="1">
                <a:latin typeface="Times New Roman" panose="02020603050405020304" pitchFamily="18" charset="0"/>
              </a:rPr>
              <a:t>表名&gt;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[ </a:t>
            </a:r>
            <a:r>
              <a:rPr lang="en-US" altLang="zh-CN" sz="2400" b="1">
                <a:latin typeface="Times New Roman" panose="02020603050405020304" pitchFamily="18" charset="0"/>
              </a:rPr>
              <a:t>ADD &lt;</a:t>
            </a:r>
            <a:r>
              <a:rPr lang="zh-CN" altLang="en-US" sz="2400" b="1">
                <a:latin typeface="Times New Roman" panose="02020603050405020304" pitchFamily="18" charset="0"/>
              </a:rPr>
              <a:t>列名&gt; &lt;数据类型</a:t>
            </a:r>
            <a:r>
              <a:rPr lang="en-US" altLang="zh-CN" sz="2400" b="1">
                <a:latin typeface="Times New Roman" panose="02020603050405020304" pitchFamily="18" charset="0"/>
              </a:rPr>
              <a:t>&gt;[</a:t>
            </a:r>
            <a:r>
              <a:rPr lang="zh-CN" altLang="en-US" sz="2400" b="1">
                <a:latin typeface="Times New Roman" panose="02020603050405020304" pitchFamily="18" charset="0"/>
              </a:rPr>
              <a:t>约束]]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[ </a:t>
            </a:r>
            <a:r>
              <a:rPr lang="en-US" altLang="zh-CN" sz="2400" b="1">
                <a:latin typeface="Times New Roman" panose="02020603050405020304" pitchFamily="18" charset="0"/>
              </a:rPr>
              <a:t>DROP COLUMN &lt;</a:t>
            </a:r>
            <a:r>
              <a:rPr lang="zh-CN" altLang="en-US" sz="2400" b="1">
                <a:latin typeface="Times New Roman" panose="02020603050405020304" pitchFamily="18" charset="0"/>
              </a:rPr>
              <a:t>列名&gt;] 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[ </a:t>
            </a:r>
            <a:r>
              <a:rPr lang="en-US" altLang="zh-CN" sz="2400" b="1">
                <a:latin typeface="Times New Roman" panose="02020603050405020304" pitchFamily="18" charset="0"/>
              </a:rPr>
              <a:t>ALTER COLUMN &lt;</a:t>
            </a:r>
            <a:r>
              <a:rPr lang="zh-CN" altLang="en-US" sz="2400" b="1">
                <a:latin typeface="Times New Roman" panose="02020603050405020304" pitchFamily="18" charset="0"/>
              </a:rPr>
              <a:t>列名&gt; &lt;数据类型</a:t>
            </a:r>
            <a:r>
              <a:rPr lang="en-US" altLang="zh-CN" sz="2400" b="1">
                <a:latin typeface="Times New Roman" panose="02020603050405020304" pitchFamily="18" charset="0"/>
              </a:rPr>
              <a:t>&gt;[</a:t>
            </a:r>
            <a:r>
              <a:rPr lang="zh-CN" altLang="en-US" sz="2400" b="1">
                <a:latin typeface="Times New Roman" panose="02020603050405020304" pitchFamily="18" charset="0"/>
              </a:rPr>
              <a:t>约束]]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[ ADD CONSTRAINT [</a:t>
            </a:r>
            <a:r>
              <a:rPr lang="zh-CN" altLang="en-US" sz="2400" b="1">
                <a:latin typeface="Times New Roman" panose="02020603050405020304" pitchFamily="18" charset="0"/>
              </a:rPr>
              <a:t>约束名]]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[ </a:t>
            </a:r>
            <a:r>
              <a:rPr lang="en-US" altLang="zh-CN" sz="2400" b="1">
                <a:latin typeface="Times New Roman" panose="02020603050405020304" pitchFamily="18" charset="0"/>
              </a:rPr>
              <a:t>DROP CONSTRAINT [</a:t>
            </a:r>
            <a:r>
              <a:rPr lang="zh-CN" altLang="en-US" sz="2400" b="1">
                <a:latin typeface="Times New Roman" panose="02020603050405020304" pitchFamily="18" charset="0"/>
              </a:rPr>
              <a:t>约束名]]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63E8782-0433-4D53-8149-D63BF889B55A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403350" y="333375"/>
            <a:ext cx="7024688" cy="633413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修改表</a:t>
            </a:r>
            <a:r>
              <a:rPr lang="en-US" altLang="zh-CN">
                <a:latin typeface="Arial Narrow" panose="020B06060202020A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添加和删除列</a:t>
            </a:r>
          </a:p>
        </p:txBody>
      </p:sp>
      <p:sp>
        <p:nvSpPr>
          <p:cNvPr id="37891" name="Rectangle 33">
            <a:extLst>
              <a:ext uri="{FF2B5EF4-FFF2-40B4-BE49-F238E27FC236}">
                <a16:creationId xmlns:a16="http://schemas.microsoft.com/office/drawing/2014/main" id="{9DC754FA-E0E4-4B33-A634-17C7A8C8B9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052513"/>
            <a:ext cx="7467600" cy="15113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/>
              <a:t>添加列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zh-CN" altLang="en-US" sz="2400"/>
              <a:t>语法：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zh-CN" altLang="en-US" sz="2000" b="1" i="1">
                <a:solidFill>
                  <a:srgbClr val="0033CC"/>
                </a:solidFill>
                <a:latin typeface="Times New Roman" panose="02020603050405020304" pitchFamily="18" charset="0"/>
              </a:rPr>
              <a:t>表名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zh-CN" altLang="en-US" sz="2000" b="1">
                <a:solidFill>
                  <a:srgbClr val="0033CC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ADD </a:t>
            </a:r>
            <a:r>
              <a:rPr lang="zh-CN" altLang="en-US" sz="2000" b="1" i="1">
                <a:solidFill>
                  <a:srgbClr val="0033CC"/>
                </a:solidFill>
                <a:latin typeface="Times New Roman" panose="02020603050405020304" pitchFamily="18" charset="0"/>
              </a:rPr>
              <a:t>列名</a:t>
            </a:r>
            <a:r>
              <a:rPr lang="zh-CN" altLang="en-US" sz="20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 i="1">
                <a:solidFill>
                  <a:srgbClr val="0033CC"/>
                </a:solidFill>
                <a:latin typeface="Times New Roman" panose="02020603050405020304" pitchFamily="18" charset="0"/>
              </a:rPr>
              <a:t>数据类型  </a:t>
            </a:r>
            <a:r>
              <a:rPr lang="zh-CN" altLang="en-US" sz="2000" b="1">
                <a:solidFill>
                  <a:srgbClr val="0033CC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</a:rPr>
              <a:t>NULL | NOT NULL]</a:t>
            </a:r>
            <a:endParaRPr lang="zh-CN" altLang="en-US" sz="2000" b="1">
              <a:solidFill>
                <a:srgbClr val="0033CC"/>
              </a:solidFill>
              <a:latin typeface="宋体" panose="02010600030101010101" pitchFamily="2" charset="-122"/>
            </a:endParaRPr>
          </a:p>
        </p:txBody>
      </p:sp>
      <p:sp>
        <p:nvSpPr>
          <p:cNvPr id="33796" name="Text Box 34">
            <a:extLst>
              <a:ext uri="{FF2B5EF4-FFF2-40B4-BE49-F238E27FC236}">
                <a16:creationId xmlns:a16="http://schemas.microsoft.com/office/drawing/2014/main" id="{9566AC9B-703B-4535-81AB-4E102C919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708275"/>
            <a:ext cx="7056438" cy="10080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/>
          <a:lstStyle>
            <a:lvl1pPr marL="279400" indent="-2794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ALTER TABLE XS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Lucida Sans Typewriter" panose="020B0509030504030204" pitchFamily="49" charset="0"/>
              </a:rPr>
              <a:t>ADD</a:t>
            </a:r>
            <a:r>
              <a:rPr lang="en-US" altLang="zh-CN" sz="2000">
                <a:latin typeface="Lucida Sans Typewriter" panose="020B0509030504030204" pitchFamily="49" charset="0"/>
              </a:rPr>
              <a:t>  </a:t>
            </a:r>
            <a:r>
              <a:rPr lang="zh-CN" altLang="en-US" sz="2000">
                <a:latin typeface="Lucida Sans Typewriter" panose="020B0509030504030204" pitchFamily="49" charset="0"/>
              </a:rPr>
              <a:t>奖学金等级  </a:t>
            </a:r>
            <a:r>
              <a:rPr lang="en-US" altLang="zh-CN" sz="2000">
                <a:latin typeface="Lucida Sans Typewriter" panose="020B0509030504030204" pitchFamily="49" charset="0"/>
              </a:rPr>
              <a:t>tinyint  NULL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GO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endParaRPr lang="en-US" altLang="zh-CN" sz="800">
              <a:latin typeface="Lucida Sans Typewriter" panose="020B0509030504030204" pitchFamily="49" charset="0"/>
            </a:endParaRP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endParaRPr lang="en-US" altLang="zh-CN" sz="800">
              <a:latin typeface="Lucida Sans Typewriter" panose="020B0509030504030204" pitchFamily="49" charset="0"/>
            </a:endParaRPr>
          </a:p>
        </p:txBody>
      </p:sp>
      <p:sp>
        <p:nvSpPr>
          <p:cNvPr id="33797" name="Text Box 35">
            <a:extLst>
              <a:ext uri="{FF2B5EF4-FFF2-40B4-BE49-F238E27FC236}">
                <a16:creationId xmlns:a16="http://schemas.microsoft.com/office/drawing/2014/main" id="{AB86C00F-1FF4-4301-86DB-D4284915E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148138"/>
            <a:ext cx="7056437" cy="14398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/>
          <a:lstStyle>
            <a:lvl1pPr marL="279400" indent="-2794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ALTER TABLE XS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Lucida Sans Typewriter" panose="020B0509030504030204" pitchFamily="49" charset="0"/>
              </a:rPr>
              <a:t>ALTER COLUMN</a:t>
            </a:r>
            <a:r>
              <a:rPr lang="en-US" altLang="zh-CN" sz="2000">
                <a:latin typeface="Lucida Sans Typewriter" panose="020B0509030504030204" pitchFamily="49" charset="0"/>
              </a:rPr>
              <a:t> </a:t>
            </a:r>
            <a:r>
              <a:rPr lang="zh-CN" altLang="en-US" sz="2000">
                <a:latin typeface="Lucida Sans Typewriter" panose="020B0509030504030204" pitchFamily="49" charset="0"/>
              </a:rPr>
              <a:t>姓名  </a:t>
            </a:r>
            <a:r>
              <a:rPr lang="en-US" altLang="zh-CN" sz="2000">
                <a:latin typeface="Lucida Sans Typewriter" panose="020B0509030504030204" pitchFamily="49" charset="0"/>
              </a:rPr>
              <a:t>char(10)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Lucida Sans Typewriter" panose="020B0509030504030204" pitchFamily="49" charset="0"/>
              </a:rPr>
              <a:t>ALTER COLUMN</a:t>
            </a:r>
            <a:r>
              <a:rPr lang="en-US" altLang="zh-CN" sz="2000">
                <a:latin typeface="Lucida Sans Typewriter" panose="020B0509030504030204" pitchFamily="49" charset="0"/>
              </a:rPr>
              <a:t> </a:t>
            </a:r>
            <a:r>
              <a:rPr lang="zh-CN" altLang="en-US" sz="2000">
                <a:latin typeface="Lucida Sans Typewriter" panose="020B0509030504030204" pitchFamily="49" charset="0"/>
              </a:rPr>
              <a:t>出身时间  </a:t>
            </a:r>
            <a:r>
              <a:rPr lang="en-US" altLang="zh-CN" sz="2000">
                <a:latin typeface="Lucida Sans Typewriter" panose="020B0509030504030204" pitchFamily="49" charset="0"/>
              </a:rPr>
              <a:t>datetime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GO</a:t>
            </a:r>
          </a:p>
        </p:txBody>
      </p:sp>
      <p:sp>
        <p:nvSpPr>
          <p:cNvPr id="33798" name="Text Box 36">
            <a:extLst>
              <a:ext uri="{FF2B5EF4-FFF2-40B4-BE49-F238E27FC236}">
                <a16:creationId xmlns:a16="http://schemas.microsoft.com/office/drawing/2014/main" id="{3FBD3609-80DA-48A6-9674-14D25F1BC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933825"/>
            <a:ext cx="7056438" cy="20161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/>
          <a:lstStyle>
            <a:lvl1pPr marL="279400" indent="-2794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ALTER TABLE XS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Lucida Sans Typewriter" panose="020B0509030504030204" pitchFamily="49" charset="0"/>
              </a:rPr>
              <a:t>ALTER COLUMN</a:t>
            </a:r>
            <a:r>
              <a:rPr lang="en-US" altLang="zh-CN" sz="2000">
                <a:latin typeface="Lucida Sans Typewriter" panose="020B0509030504030204" pitchFamily="49" charset="0"/>
              </a:rPr>
              <a:t> </a:t>
            </a:r>
            <a:r>
              <a:rPr lang="zh-CN" altLang="en-US" sz="2000">
                <a:latin typeface="Lucida Sans Typewriter" panose="020B0509030504030204" pitchFamily="49" charset="0"/>
              </a:rPr>
              <a:t>姓名  </a:t>
            </a:r>
            <a:r>
              <a:rPr lang="en-US" altLang="zh-CN" sz="2000">
                <a:latin typeface="Lucida Sans Typewriter" panose="020B0509030504030204" pitchFamily="49" charset="0"/>
              </a:rPr>
              <a:t>char(10)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Go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endParaRPr lang="en-US" altLang="zh-CN" sz="900">
              <a:latin typeface="Lucida Sans Typewriter" panose="020B0509030504030204" pitchFamily="49" charset="0"/>
            </a:endParaRP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ALTER TABLE XS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Lucida Sans Typewriter" panose="020B0509030504030204" pitchFamily="49" charset="0"/>
              </a:rPr>
              <a:t>ALTER COLUMN</a:t>
            </a:r>
            <a:r>
              <a:rPr lang="en-US" altLang="zh-CN" sz="2000">
                <a:latin typeface="Lucida Sans Typewriter" panose="020B0509030504030204" pitchFamily="49" charset="0"/>
              </a:rPr>
              <a:t> </a:t>
            </a:r>
            <a:r>
              <a:rPr lang="zh-CN" altLang="en-US" sz="2000">
                <a:latin typeface="Lucida Sans Typewriter" panose="020B0509030504030204" pitchFamily="49" charset="0"/>
              </a:rPr>
              <a:t>出身时间  </a:t>
            </a:r>
            <a:r>
              <a:rPr lang="en-US" altLang="zh-CN" sz="2000">
                <a:latin typeface="Lucida Sans Typewriter" panose="020B0509030504030204" pitchFamily="49" charset="0"/>
              </a:rPr>
              <a:t>datetime</a:t>
            </a:r>
          </a:p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GO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 autoUpdateAnimBg="0"/>
      <p:bldP spid="33797" grpId="0" animBg="1" autoUpdateAnimBg="0"/>
      <p:bldP spid="3379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47DEE3B-0058-4CC9-86AE-B705DE559CAC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331913" y="333375"/>
            <a:ext cx="7272337" cy="633413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修改表</a:t>
            </a:r>
            <a:r>
              <a:rPr lang="en-US" altLang="zh-CN">
                <a:latin typeface="Arial Narrow" panose="020B06060202020A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添加和删除列</a:t>
            </a:r>
          </a:p>
        </p:txBody>
      </p:sp>
      <p:sp>
        <p:nvSpPr>
          <p:cNvPr id="39939" name="Rectangle 4">
            <a:extLst>
              <a:ext uri="{FF2B5EF4-FFF2-40B4-BE49-F238E27FC236}">
                <a16:creationId xmlns:a16="http://schemas.microsoft.com/office/drawing/2014/main" id="{5E22D49E-6EB2-4E47-ACBC-F4C03E6F32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214438"/>
            <a:ext cx="7704137" cy="46942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/>
              <a:t>删除列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zh-CN" altLang="en-US" sz="2400"/>
              <a:t>语法：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zh-CN" altLang="en-US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表名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DROP  COLUMN  </a:t>
            </a:r>
            <a:r>
              <a:rPr lang="zh-CN" altLang="en-US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列名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[,</a:t>
            </a:r>
            <a:r>
              <a:rPr lang="zh-CN" altLang="en-US" sz="2400" b="1">
                <a:solidFill>
                  <a:srgbClr val="0033CC"/>
                </a:solidFill>
                <a:latin typeface="Arial Narrow" panose="020B06060202020A0204" pitchFamily="34" charset="0"/>
              </a:rPr>
              <a:t>…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]</a:t>
            </a:r>
            <a:endParaRPr lang="zh-CN" altLang="en-US" sz="2400" b="1">
              <a:solidFill>
                <a:srgbClr val="0033CC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/>
              <a:t>不能删除以下列</a:t>
            </a:r>
          </a:p>
          <a:p>
            <a:pPr lvl="2">
              <a:lnSpc>
                <a:spcPct val="120000"/>
              </a:lnSpc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000">
                <a:latin typeface="宋体" panose="02010600030101010101" pitchFamily="2" charset="-122"/>
              </a:rPr>
              <a:t> 正在复制的列</a:t>
            </a:r>
          </a:p>
          <a:p>
            <a:pPr lvl="2">
              <a:lnSpc>
                <a:spcPct val="120000"/>
              </a:lnSpc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000">
                <a:latin typeface="宋体" panose="02010600030101010101" pitchFamily="2" charset="-122"/>
              </a:rPr>
              <a:t> 用在索引中的列</a:t>
            </a:r>
          </a:p>
          <a:p>
            <a:pPr lvl="2">
              <a:lnSpc>
                <a:spcPct val="120000"/>
              </a:lnSpc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000">
                <a:latin typeface="宋体" panose="02010600030101010101" pitchFamily="2" charset="-122"/>
              </a:rPr>
              <a:t> 用在 </a:t>
            </a:r>
            <a:r>
              <a:rPr lang="en-US" altLang="zh-CN" sz="2000">
                <a:latin typeface="宋体" panose="02010600030101010101" pitchFamily="2" charset="-122"/>
              </a:rPr>
              <a:t>CHECK</a:t>
            </a:r>
            <a:r>
              <a:rPr lang="zh-CN" altLang="en-US" sz="2000">
                <a:latin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</a:rPr>
              <a:t>FOREIGN KEY</a:t>
            </a:r>
            <a:r>
              <a:rPr lang="zh-CN" altLang="en-US" sz="2000">
                <a:latin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</a:rPr>
              <a:t>UNIQUE </a:t>
            </a:r>
            <a:r>
              <a:rPr lang="zh-CN" altLang="en-US" sz="2000">
                <a:latin typeface="宋体" panose="02010600030101010101" pitchFamily="2" charset="-122"/>
              </a:rPr>
              <a:t>或 </a:t>
            </a:r>
            <a:r>
              <a:rPr lang="en-US" altLang="zh-CN" sz="2000">
                <a:latin typeface="宋体" panose="02010600030101010101" pitchFamily="2" charset="-122"/>
              </a:rPr>
              <a:t>PRIMARY KEY</a:t>
            </a:r>
            <a:br>
              <a:rPr lang="en-US" altLang="zh-CN" sz="2000">
                <a:latin typeface="宋体" panose="02010600030101010101" pitchFamily="2" charset="-122"/>
              </a:rPr>
            </a:br>
            <a:r>
              <a:rPr lang="en-US" altLang="zh-CN" sz="2000">
                <a:latin typeface="宋体" panose="02010600030101010101" pitchFamily="2" charset="-122"/>
              </a:rPr>
              <a:t>  </a:t>
            </a:r>
            <a:r>
              <a:rPr lang="zh-CN" altLang="en-US" sz="2000">
                <a:latin typeface="宋体" panose="02010600030101010101" pitchFamily="2" charset="-122"/>
              </a:rPr>
              <a:t>约束中的列</a:t>
            </a:r>
          </a:p>
          <a:p>
            <a:pPr lvl="2">
              <a:lnSpc>
                <a:spcPct val="120000"/>
              </a:lnSpc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000">
                <a:latin typeface="宋体" panose="02010600030101010101" pitchFamily="2" charset="-122"/>
              </a:rPr>
              <a:t> 与 </a:t>
            </a:r>
            <a:r>
              <a:rPr lang="en-US" altLang="zh-CN" sz="2000">
                <a:latin typeface="宋体" panose="02010600030101010101" pitchFamily="2" charset="-122"/>
              </a:rPr>
              <a:t>DEFAULT </a:t>
            </a:r>
            <a:r>
              <a:rPr lang="zh-CN" altLang="en-US" sz="2000">
                <a:latin typeface="宋体" panose="02010600030101010101" pitchFamily="2" charset="-122"/>
              </a:rPr>
              <a:t>定义关联或绑定到某一默认对象的列</a:t>
            </a:r>
          </a:p>
          <a:p>
            <a:pPr lvl="2">
              <a:lnSpc>
                <a:spcPct val="120000"/>
              </a:lnSpc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000">
                <a:latin typeface="宋体" panose="02010600030101010101" pitchFamily="2" charset="-122"/>
              </a:rPr>
              <a:t> 绑定到规则的列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3851606-2302-4945-8E0E-1042D2BCA194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修改表</a:t>
            </a:r>
            <a:r>
              <a:rPr lang="en-US" altLang="zh-CN">
                <a:latin typeface="Arial Narrow" panose="020B06060202020A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添加和删除列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DB54937-0E0E-4E4F-BAED-C43A9BC82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5334000" cy="83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ALTER TABLE CategoriesNew</a:t>
            </a:r>
            <a:br>
              <a:rPr lang="en-US" altLang="zh-CN" sz="2000">
                <a:latin typeface="Lucida Sans Typewriter" panose="020B0509030504030204" pitchFamily="49" charset="0"/>
              </a:rPr>
            </a:br>
            <a:r>
              <a:rPr lang="en-US" altLang="zh-CN" sz="2000">
                <a:latin typeface="Lucida Sans Typewriter" panose="020B0509030504030204" pitchFamily="49" charset="0"/>
              </a:rPr>
              <a:t>   ADD Commission money null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3E89D21C-C415-4D2E-A1BD-DB76A7FCC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95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2400" b="1"/>
              <a:t>添加</a:t>
            </a:r>
            <a:endParaRPr lang="zh-CN" altLang="en-US" sz="2400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7980DC0A-F182-4F34-B270-D0841D878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257800"/>
            <a:ext cx="4648200" cy="838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Lucida Sans Typewriter" panose="020B0509030504030204" pitchFamily="49" charset="0"/>
              </a:rPr>
              <a:t>ALTER TABLE CategoriesNew</a:t>
            </a:r>
            <a:br>
              <a:rPr lang="en-US" altLang="zh-CN" sz="2000">
                <a:latin typeface="Lucida Sans Typewriter" panose="020B0509030504030204" pitchFamily="49" charset="0"/>
              </a:rPr>
            </a:br>
            <a:r>
              <a:rPr lang="en-US" altLang="zh-CN" sz="2000">
                <a:latin typeface="Lucida Sans Typewriter" panose="020B0509030504030204" pitchFamily="49" charset="0"/>
              </a:rPr>
              <a:t>   DROP COLUMN Sales_date</a:t>
            </a:r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4D18752C-A0F3-44DD-8A4F-18B2872AF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2400" b="1"/>
              <a:t>删除</a:t>
            </a:r>
            <a:endParaRPr lang="zh-CN" altLang="en-US" sz="2400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389C251D-B310-4289-B6D5-C440A99F2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62200"/>
            <a:ext cx="1447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b="1">
                <a:latin typeface="Arial Narrow" panose="020B06060202020A0204" pitchFamily="34" charset="0"/>
              </a:rPr>
              <a:t>Customer_name</a:t>
            </a: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4078DF23-0B51-445A-84C7-D7C6738BB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362200"/>
            <a:ext cx="1295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b="1">
                <a:latin typeface="Arial Narrow" panose="020B06060202020A0204" pitchFamily="34" charset="0"/>
              </a:rPr>
              <a:t>Sales_amount</a:t>
            </a:r>
          </a:p>
        </p:txBody>
      </p:sp>
      <p:sp>
        <p:nvSpPr>
          <p:cNvPr id="41993" name="Rectangle 9">
            <a:extLst>
              <a:ext uri="{FF2B5EF4-FFF2-40B4-BE49-F238E27FC236}">
                <a16:creationId xmlns:a16="http://schemas.microsoft.com/office/drawing/2014/main" id="{154CA7D7-06EC-4BA6-B61E-D270BDA4E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362200"/>
            <a:ext cx="1371600" cy="609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b="1">
                <a:latin typeface="Arial Narrow" panose="020B06060202020A0204" pitchFamily="34" charset="0"/>
              </a:rPr>
              <a:t>Sales_date</a:t>
            </a:r>
          </a:p>
        </p:txBody>
      </p:sp>
      <p:sp>
        <p:nvSpPr>
          <p:cNvPr id="41994" name="Rectangle 10">
            <a:extLst>
              <a:ext uri="{FF2B5EF4-FFF2-40B4-BE49-F238E27FC236}">
                <a16:creationId xmlns:a16="http://schemas.microsoft.com/office/drawing/2014/main" id="{4E847179-8ADB-4CD9-86C5-65387902E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3622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b="1">
                <a:latin typeface="Arial Narrow" panose="020B06060202020A0204" pitchFamily="34" charset="0"/>
              </a:rPr>
              <a:t>Customer ID</a:t>
            </a:r>
          </a:p>
        </p:txBody>
      </p: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5D38CC77-32DF-4ECD-B00B-B482B1789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362200"/>
            <a:ext cx="1447800" cy="609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br>
              <a:rPr lang="zh-CN" altLang="en-US" sz="1600" b="1">
                <a:latin typeface="Arial Narrow" panose="020B06060202020A0204" pitchFamily="34" charset="0"/>
              </a:rPr>
            </a:br>
            <a:r>
              <a:rPr lang="en-US" altLang="zh-CN" sz="1600" b="1">
                <a:latin typeface="Arial Narrow" panose="020B06060202020A0204" pitchFamily="34" charset="0"/>
              </a:rPr>
              <a:t>Commission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endParaRPr lang="zh-CN" altLang="en-US" sz="1600" b="1">
              <a:latin typeface="Arial Narrow" panose="020B06060202020A0204" pitchFamily="34" charset="0"/>
            </a:endParaRPr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5F5CE4D6-176D-44D2-A29D-20C47BC4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971800"/>
            <a:ext cx="14478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1997" name="Rectangle 13">
            <a:extLst>
              <a:ext uri="{FF2B5EF4-FFF2-40B4-BE49-F238E27FC236}">
                <a16:creationId xmlns:a16="http://schemas.microsoft.com/office/drawing/2014/main" id="{BCA80818-7E4D-4B0A-958B-05705C16B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971800"/>
            <a:ext cx="12954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1998" name="Rectangle 14">
            <a:extLst>
              <a:ext uri="{FF2B5EF4-FFF2-40B4-BE49-F238E27FC236}">
                <a16:creationId xmlns:a16="http://schemas.microsoft.com/office/drawing/2014/main" id="{1E4CE4CB-7129-497E-AFE5-CE6149F98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971800"/>
            <a:ext cx="1371600" cy="1752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1999" name="Rectangle 15">
            <a:extLst>
              <a:ext uri="{FF2B5EF4-FFF2-40B4-BE49-F238E27FC236}">
                <a16:creationId xmlns:a16="http://schemas.microsoft.com/office/drawing/2014/main" id="{AA960705-BD14-407E-9160-3EFFA1645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971800"/>
            <a:ext cx="13716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000" name="Rectangle 16">
            <a:extLst>
              <a:ext uri="{FF2B5EF4-FFF2-40B4-BE49-F238E27FC236}">
                <a16:creationId xmlns:a16="http://schemas.microsoft.com/office/drawing/2014/main" id="{205D2107-6C7B-473A-9172-FCB8178EA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971800"/>
            <a:ext cx="1447800" cy="1752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1600" b="1">
                <a:latin typeface="Arial Narrow" panose="020B06060202020A0204" pitchFamily="34" charset="0"/>
              </a:rPr>
              <a:t> </a:t>
            </a:r>
          </a:p>
        </p:txBody>
      </p:sp>
      <p:sp>
        <p:nvSpPr>
          <p:cNvPr id="37905" name="Freeform 17">
            <a:extLst>
              <a:ext uri="{FF2B5EF4-FFF2-40B4-BE49-F238E27FC236}">
                <a16:creationId xmlns:a16="http://schemas.microsoft.com/office/drawing/2014/main" id="{B8F4A3CF-2B3E-47D9-9C6E-C64A6FC3D65E}"/>
              </a:ext>
            </a:extLst>
          </p:cNvPr>
          <p:cNvSpPr>
            <a:spLocks/>
          </p:cNvSpPr>
          <p:nvPr/>
        </p:nvSpPr>
        <p:spPr bwMode="auto">
          <a:xfrm flipH="1">
            <a:off x="6985000" y="1905000"/>
            <a:ext cx="1778000" cy="1554163"/>
          </a:xfrm>
          <a:custGeom>
            <a:avLst/>
            <a:gdLst>
              <a:gd name="T0" fmla="*/ 2147483646 w 1312"/>
              <a:gd name="T1" fmla="*/ 2147483646 h 1147"/>
              <a:gd name="T2" fmla="*/ 2147483646 w 1312"/>
              <a:gd name="T3" fmla="*/ 2147483646 h 1147"/>
              <a:gd name="T4" fmla="*/ 2147483646 w 1312"/>
              <a:gd name="T5" fmla="*/ 2147483646 h 1147"/>
              <a:gd name="T6" fmla="*/ 2147483646 w 1312"/>
              <a:gd name="T7" fmla="*/ 2147483646 h 1147"/>
              <a:gd name="T8" fmla="*/ 2147483646 w 1312"/>
              <a:gd name="T9" fmla="*/ 2147483646 h 1147"/>
              <a:gd name="T10" fmla="*/ 2147483646 w 1312"/>
              <a:gd name="T11" fmla="*/ 2147483646 h 1147"/>
              <a:gd name="T12" fmla="*/ 2147483646 w 1312"/>
              <a:gd name="T13" fmla="*/ 2147483646 h 1147"/>
              <a:gd name="T14" fmla="*/ 2147483646 w 1312"/>
              <a:gd name="T15" fmla="*/ 2147483646 h 1147"/>
              <a:gd name="T16" fmla="*/ 2147483646 w 1312"/>
              <a:gd name="T17" fmla="*/ 2147483646 h 1147"/>
              <a:gd name="T18" fmla="*/ 2147483646 w 1312"/>
              <a:gd name="T19" fmla="*/ 2147483646 h 1147"/>
              <a:gd name="T20" fmla="*/ 2147483646 w 1312"/>
              <a:gd name="T21" fmla="*/ 2147483646 h 1147"/>
              <a:gd name="T22" fmla="*/ 2147483646 w 1312"/>
              <a:gd name="T23" fmla="*/ 2147483646 h 1147"/>
              <a:gd name="T24" fmla="*/ 2147483646 w 1312"/>
              <a:gd name="T25" fmla="*/ 2147483646 h 1147"/>
              <a:gd name="T26" fmla="*/ 2147483646 w 1312"/>
              <a:gd name="T27" fmla="*/ 2147483646 h 1147"/>
              <a:gd name="T28" fmla="*/ 2147483646 w 1312"/>
              <a:gd name="T29" fmla="*/ 2147483646 h 1147"/>
              <a:gd name="T30" fmla="*/ 2147483646 w 1312"/>
              <a:gd name="T31" fmla="*/ 2147483646 h 1147"/>
              <a:gd name="T32" fmla="*/ 2147483646 w 1312"/>
              <a:gd name="T33" fmla="*/ 2147483646 h 1147"/>
              <a:gd name="T34" fmla="*/ 2147483646 w 1312"/>
              <a:gd name="T35" fmla="*/ 0 h 1147"/>
              <a:gd name="T36" fmla="*/ 2147483646 w 1312"/>
              <a:gd name="T37" fmla="*/ 2147483646 h 1147"/>
              <a:gd name="T38" fmla="*/ 2147483646 w 1312"/>
              <a:gd name="T39" fmla="*/ 2147483646 h 1147"/>
              <a:gd name="T40" fmla="*/ 2147483646 w 1312"/>
              <a:gd name="T41" fmla="*/ 2147483646 h 1147"/>
              <a:gd name="T42" fmla="*/ 2147483646 w 1312"/>
              <a:gd name="T43" fmla="*/ 2147483646 h 1147"/>
              <a:gd name="T44" fmla="*/ 2147483646 w 1312"/>
              <a:gd name="T45" fmla="*/ 2147483646 h 1147"/>
              <a:gd name="T46" fmla="*/ 2147483646 w 1312"/>
              <a:gd name="T47" fmla="*/ 2147483646 h 1147"/>
              <a:gd name="T48" fmla="*/ 2147483646 w 1312"/>
              <a:gd name="T49" fmla="*/ 2147483646 h 1147"/>
              <a:gd name="T50" fmla="*/ 0 w 1312"/>
              <a:gd name="T51" fmla="*/ 2147483646 h 1147"/>
              <a:gd name="T52" fmla="*/ 2147483646 w 1312"/>
              <a:gd name="T53" fmla="*/ 2147483646 h 1147"/>
              <a:gd name="T54" fmla="*/ 2147483646 w 1312"/>
              <a:gd name="T55" fmla="*/ 2147483646 h 1147"/>
              <a:gd name="T56" fmla="*/ 2147483646 w 1312"/>
              <a:gd name="T57" fmla="*/ 2147483646 h 1147"/>
              <a:gd name="T58" fmla="*/ 2147483646 w 1312"/>
              <a:gd name="T59" fmla="*/ 2147483646 h 1147"/>
              <a:gd name="T60" fmla="*/ 2147483646 w 1312"/>
              <a:gd name="T61" fmla="*/ 2147483646 h 1147"/>
              <a:gd name="T62" fmla="*/ 2147483646 w 1312"/>
              <a:gd name="T63" fmla="*/ 2147483646 h 1147"/>
              <a:gd name="T64" fmla="*/ 2147483646 w 1312"/>
              <a:gd name="T65" fmla="*/ 2147483646 h 1147"/>
              <a:gd name="T66" fmla="*/ 2147483646 w 1312"/>
              <a:gd name="T67" fmla="*/ 2147483646 h 114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312"/>
              <a:gd name="T103" fmla="*/ 0 h 1147"/>
              <a:gd name="T104" fmla="*/ 1312 w 1312"/>
              <a:gd name="T105" fmla="*/ 1147 h 1147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312" h="1147">
                <a:moveTo>
                  <a:pt x="1312" y="932"/>
                </a:moveTo>
                <a:lnTo>
                  <a:pt x="785" y="715"/>
                </a:lnTo>
                <a:lnTo>
                  <a:pt x="785" y="840"/>
                </a:lnTo>
                <a:lnTo>
                  <a:pt x="692" y="830"/>
                </a:lnTo>
                <a:lnTo>
                  <a:pt x="610" y="819"/>
                </a:lnTo>
                <a:lnTo>
                  <a:pt x="535" y="801"/>
                </a:lnTo>
                <a:lnTo>
                  <a:pt x="468" y="782"/>
                </a:lnTo>
                <a:lnTo>
                  <a:pt x="408" y="759"/>
                </a:lnTo>
                <a:lnTo>
                  <a:pt x="358" y="734"/>
                </a:lnTo>
                <a:lnTo>
                  <a:pt x="314" y="705"/>
                </a:lnTo>
                <a:lnTo>
                  <a:pt x="278" y="677"/>
                </a:lnTo>
                <a:lnTo>
                  <a:pt x="251" y="644"/>
                </a:lnTo>
                <a:lnTo>
                  <a:pt x="230" y="611"/>
                </a:lnTo>
                <a:lnTo>
                  <a:pt x="216" y="577"/>
                </a:lnTo>
                <a:lnTo>
                  <a:pt x="209" y="540"/>
                </a:lnTo>
                <a:lnTo>
                  <a:pt x="209" y="504"/>
                </a:lnTo>
                <a:lnTo>
                  <a:pt x="216" y="468"/>
                </a:lnTo>
                <a:lnTo>
                  <a:pt x="230" y="431"/>
                </a:lnTo>
                <a:lnTo>
                  <a:pt x="249" y="393"/>
                </a:lnTo>
                <a:lnTo>
                  <a:pt x="276" y="356"/>
                </a:lnTo>
                <a:lnTo>
                  <a:pt x="307" y="320"/>
                </a:lnTo>
                <a:lnTo>
                  <a:pt x="345" y="283"/>
                </a:lnTo>
                <a:lnTo>
                  <a:pt x="389" y="249"/>
                </a:lnTo>
                <a:lnTo>
                  <a:pt x="439" y="214"/>
                </a:lnTo>
                <a:lnTo>
                  <a:pt x="493" y="184"/>
                </a:lnTo>
                <a:lnTo>
                  <a:pt x="552" y="153"/>
                </a:lnTo>
                <a:lnTo>
                  <a:pt x="618" y="124"/>
                </a:lnTo>
                <a:lnTo>
                  <a:pt x="689" y="99"/>
                </a:lnTo>
                <a:lnTo>
                  <a:pt x="763" y="76"/>
                </a:lnTo>
                <a:lnTo>
                  <a:pt x="844" y="55"/>
                </a:lnTo>
                <a:lnTo>
                  <a:pt x="929" y="38"/>
                </a:lnTo>
                <a:lnTo>
                  <a:pt x="1017" y="24"/>
                </a:lnTo>
                <a:lnTo>
                  <a:pt x="1109" y="15"/>
                </a:lnTo>
                <a:lnTo>
                  <a:pt x="1207" y="7"/>
                </a:lnTo>
                <a:lnTo>
                  <a:pt x="1307" y="5"/>
                </a:lnTo>
                <a:lnTo>
                  <a:pt x="1155" y="0"/>
                </a:lnTo>
                <a:lnTo>
                  <a:pt x="1013" y="0"/>
                </a:lnTo>
                <a:lnTo>
                  <a:pt x="881" y="7"/>
                </a:lnTo>
                <a:lnTo>
                  <a:pt x="758" y="19"/>
                </a:lnTo>
                <a:lnTo>
                  <a:pt x="646" y="36"/>
                </a:lnTo>
                <a:lnTo>
                  <a:pt x="543" y="59"/>
                </a:lnTo>
                <a:lnTo>
                  <a:pt x="449" y="86"/>
                </a:lnTo>
                <a:lnTo>
                  <a:pt x="364" y="117"/>
                </a:lnTo>
                <a:lnTo>
                  <a:pt x="289" y="153"/>
                </a:lnTo>
                <a:lnTo>
                  <a:pt x="222" y="189"/>
                </a:lnTo>
                <a:lnTo>
                  <a:pt x="165" y="232"/>
                </a:lnTo>
                <a:lnTo>
                  <a:pt x="117" y="274"/>
                </a:lnTo>
                <a:lnTo>
                  <a:pt x="76" y="320"/>
                </a:lnTo>
                <a:lnTo>
                  <a:pt x="44" y="366"/>
                </a:lnTo>
                <a:lnTo>
                  <a:pt x="21" y="416"/>
                </a:lnTo>
                <a:lnTo>
                  <a:pt x="7" y="464"/>
                </a:lnTo>
                <a:lnTo>
                  <a:pt x="0" y="514"/>
                </a:lnTo>
                <a:lnTo>
                  <a:pt x="1" y="563"/>
                </a:lnTo>
                <a:lnTo>
                  <a:pt x="9" y="611"/>
                </a:lnTo>
                <a:lnTo>
                  <a:pt x="26" y="659"/>
                </a:lnTo>
                <a:lnTo>
                  <a:pt x="51" y="707"/>
                </a:lnTo>
                <a:lnTo>
                  <a:pt x="82" y="753"/>
                </a:lnTo>
                <a:lnTo>
                  <a:pt x="122" y="796"/>
                </a:lnTo>
                <a:lnTo>
                  <a:pt x="168" y="838"/>
                </a:lnTo>
                <a:lnTo>
                  <a:pt x="222" y="874"/>
                </a:lnTo>
                <a:lnTo>
                  <a:pt x="284" y="911"/>
                </a:lnTo>
                <a:lnTo>
                  <a:pt x="351" y="941"/>
                </a:lnTo>
                <a:lnTo>
                  <a:pt x="424" y="968"/>
                </a:lnTo>
                <a:lnTo>
                  <a:pt x="504" y="991"/>
                </a:lnTo>
                <a:lnTo>
                  <a:pt x="593" y="1008"/>
                </a:lnTo>
                <a:lnTo>
                  <a:pt x="685" y="1022"/>
                </a:lnTo>
                <a:lnTo>
                  <a:pt x="785" y="1028"/>
                </a:lnTo>
                <a:lnTo>
                  <a:pt x="785" y="1147"/>
                </a:lnTo>
                <a:lnTo>
                  <a:pt x="1312" y="932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2700000" scaled="1"/>
          </a:gradFill>
          <a:ln w="9525" cmpd="sng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7906" name="Freeform 18">
            <a:extLst>
              <a:ext uri="{FF2B5EF4-FFF2-40B4-BE49-F238E27FC236}">
                <a16:creationId xmlns:a16="http://schemas.microsoft.com/office/drawing/2014/main" id="{FA3C10BE-6DFE-4761-90CA-20228C70D407}"/>
              </a:ext>
            </a:extLst>
          </p:cNvPr>
          <p:cNvSpPr>
            <a:spLocks/>
          </p:cNvSpPr>
          <p:nvPr/>
        </p:nvSpPr>
        <p:spPr bwMode="auto">
          <a:xfrm flipH="1">
            <a:off x="4800600" y="4343400"/>
            <a:ext cx="1778000" cy="1554163"/>
          </a:xfrm>
          <a:custGeom>
            <a:avLst/>
            <a:gdLst>
              <a:gd name="T0" fmla="*/ 2147483646 w 1312"/>
              <a:gd name="T1" fmla="*/ 2147483646 h 1147"/>
              <a:gd name="T2" fmla="*/ 2147483646 w 1312"/>
              <a:gd name="T3" fmla="*/ 2147483646 h 1147"/>
              <a:gd name="T4" fmla="*/ 2147483646 w 1312"/>
              <a:gd name="T5" fmla="*/ 2147483646 h 1147"/>
              <a:gd name="T6" fmla="*/ 2147483646 w 1312"/>
              <a:gd name="T7" fmla="*/ 2147483646 h 1147"/>
              <a:gd name="T8" fmla="*/ 2147483646 w 1312"/>
              <a:gd name="T9" fmla="*/ 2147483646 h 1147"/>
              <a:gd name="T10" fmla="*/ 2147483646 w 1312"/>
              <a:gd name="T11" fmla="*/ 2147483646 h 1147"/>
              <a:gd name="T12" fmla="*/ 2147483646 w 1312"/>
              <a:gd name="T13" fmla="*/ 2147483646 h 1147"/>
              <a:gd name="T14" fmla="*/ 2147483646 w 1312"/>
              <a:gd name="T15" fmla="*/ 2147483646 h 1147"/>
              <a:gd name="T16" fmla="*/ 2147483646 w 1312"/>
              <a:gd name="T17" fmla="*/ 2147483646 h 1147"/>
              <a:gd name="T18" fmla="*/ 2147483646 w 1312"/>
              <a:gd name="T19" fmla="*/ 2147483646 h 1147"/>
              <a:gd name="T20" fmla="*/ 2147483646 w 1312"/>
              <a:gd name="T21" fmla="*/ 2147483646 h 1147"/>
              <a:gd name="T22" fmla="*/ 2147483646 w 1312"/>
              <a:gd name="T23" fmla="*/ 2147483646 h 1147"/>
              <a:gd name="T24" fmla="*/ 2147483646 w 1312"/>
              <a:gd name="T25" fmla="*/ 2147483646 h 1147"/>
              <a:gd name="T26" fmla="*/ 2147483646 w 1312"/>
              <a:gd name="T27" fmla="*/ 2147483646 h 1147"/>
              <a:gd name="T28" fmla="*/ 2147483646 w 1312"/>
              <a:gd name="T29" fmla="*/ 2147483646 h 1147"/>
              <a:gd name="T30" fmla="*/ 2147483646 w 1312"/>
              <a:gd name="T31" fmla="*/ 2147483646 h 1147"/>
              <a:gd name="T32" fmla="*/ 2147483646 w 1312"/>
              <a:gd name="T33" fmla="*/ 2147483646 h 1147"/>
              <a:gd name="T34" fmla="*/ 2147483646 w 1312"/>
              <a:gd name="T35" fmla="*/ 0 h 1147"/>
              <a:gd name="T36" fmla="*/ 2147483646 w 1312"/>
              <a:gd name="T37" fmla="*/ 2147483646 h 1147"/>
              <a:gd name="T38" fmla="*/ 2147483646 w 1312"/>
              <a:gd name="T39" fmla="*/ 2147483646 h 1147"/>
              <a:gd name="T40" fmla="*/ 2147483646 w 1312"/>
              <a:gd name="T41" fmla="*/ 2147483646 h 1147"/>
              <a:gd name="T42" fmla="*/ 2147483646 w 1312"/>
              <a:gd name="T43" fmla="*/ 2147483646 h 1147"/>
              <a:gd name="T44" fmla="*/ 2147483646 w 1312"/>
              <a:gd name="T45" fmla="*/ 2147483646 h 1147"/>
              <a:gd name="T46" fmla="*/ 2147483646 w 1312"/>
              <a:gd name="T47" fmla="*/ 2147483646 h 1147"/>
              <a:gd name="T48" fmla="*/ 2147483646 w 1312"/>
              <a:gd name="T49" fmla="*/ 2147483646 h 1147"/>
              <a:gd name="T50" fmla="*/ 0 w 1312"/>
              <a:gd name="T51" fmla="*/ 2147483646 h 1147"/>
              <a:gd name="T52" fmla="*/ 2147483646 w 1312"/>
              <a:gd name="T53" fmla="*/ 2147483646 h 1147"/>
              <a:gd name="T54" fmla="*/ 2147483646 w 1312"/>
              <a:gd name="T55" fmla="*/ 2147483646 h 1147"/>
              <a:gd name="T56" fmla="*/ 2147483646 w 1312"/>
              <a:gd name="T57" fmla="*/ 2147483646 h 1147"/>
              <a:gd name="T58" fmla="*/ 2147483646 w 1312"/>
              <a:gd name="T59" fmla="*/ 2147483646 h 1147"/>
              <a:gd name="T60" fmla="*/ 2147483646 w 1312"/>
              <a:gd name="T61" fmla="*/ 2147483646 h 1147"/>
              <a:gd name="T62" fmla="*/ 2147483646 w 1312"/>
              <a:gd name="T63" fmla="*/ 2147483646 h 1147"/>
              <a:gd name="T64" fmla="*/ 2147483646 w 1312"/>
              <a:gd name="T65" fmla="*/ 2147483646 h 1147"/>
              <a:gd name="T66" fmla="*/ 2147483646 w 1312"/>
              <a:gd name="T67" fmla="*/ 2147483646 h 114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312"/>
              <a:gd name="T103" fmla="*/ 0 h 1147"/>
              <a:gd name="T104" fmla="*/ 1312 w 1312"/>
              <a:gd name="T105" fmla="*/ 1147 h 1147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312" h="1147">
                <a:moveTo>
                  <a:pt x="1312" y="932"/>
                </a:moveTo>
                <a:lnTo>
                  <a:pt x="785" y="715"/>
                </a:lnTo>
                <a:lnTo>
                  <a:pt x="785" y="840"/>
                </a:lnTo>
                <a:lnTo>
                  <a:pt x="692" y="830"/>
                </a:lnTo>
                <a:lnTo>
                  <a:pt x="610" y="819"/>
                </a:lnTo>
                <a:lnTo>
                  <a:pt x="535" y="801"/>
                </a:lnTo>
                <a:lnTo>
                  <a:pt x="468" y="782"/>
                </a:lnTo>
                <a:lnTo>
                  <a:pt x="408" y="759"/>
                </a:lnTo>
                <a:lnTo>
                  <a:pt x="358" y="734"/>
                </a:lnTo>
                <a:lnTo>
                  <a:pt x="314" y="705"/>
                </a:lnTo>
                <a:lnTo>
                  <a:pt x="278" y="677"/>
                </a:lnTo>
                <a:lnTo>
                  <a:pt x="251" y="644"/>
                </a:lnTo>
                <a:lnTo>
                  <a:pt x="230" y="611"/>
                </a:lnTo>
                <a:lnTo>
                  <a:pt x="216" y="577"/>
                </a:lnTo>
                <a:lnTo>
                  <a:pt x="209" y="540"/>
                </a:lnTo>
                <a:lnTo>
                  <a:pt x="209" y="504"/>
                </a:lnTo>
                <a:lnTo>
                  <a:pt x="216" y="468"/>
                </a:lnTo>
                <a:lnTo>
                  <a:pt x="230" y="431"/>
                </a:lnTo>
                <a:lnTo>
                  <a:pt x="249" y="393"/>
                </a:lnTo>
                <a:lnTo>
                  <a:pt x="276" y="356"/>
                </a:lnTo>
                <a:lnTo>
                  <a:pt x="307" y="320"/>
                </a:lnTo>
                <a:lnTo>
                  <a:pt x="345" y="283"/>
                </a:lnTo>
                <a:lnTo>
                  <a:pt x="389" y="249"/>
                </a:lnTo>
                <a:lnTo>
                  <a:pt x="439" y="214"/>
                </a:lnTo>
                <a:lnTo>
                  <a:pt x="493" y="184"/>
                </a:lnTo>
                <a:lnTo>
                  <a:pt x="552" y="153"/>
                </a:lnTo>
                <a:lnTo>
                  <a:pt x="618" y="124"/>
                </a:lnTo>
                <a:lnTo>
                  <a:pt x="689" y="99"/>
                </a:lnTo>
                <a:lnTo>
                  <a:pt x="763" y="76"/>
                </a:lnTo>
                <a:lnTo>
                  <a:pt x="844" y="55"/>
                </a:lnTo>
                <a:lnTo>
                  <a:pt x="929" y="38"/>
                </a:lnTo>
                <a:lnTo>
                  <a:pt x="1017" y="24"/>
                </a:lnTo>
                <a:lnTo>
                  <a:pt x="1109" y="15"/>
                </a:lnTo>
                <a:lnTo>
                  <a:pt x="1207" y="7"/>
                </a:lnTo>
                <a:lnTo>
                  <a:pt x="1307" y="5"/>
                </a:lnTo>
                <a:lnTo>
                  <a:pt x="1155" y="0"/>
                </a:lnTo>
                <a:lnTo>
                  <a:pt x="1013" y="0"/>
                </a:lnTo>
                <a:lnTo>
                  <a:pt x="881" y="7"/>
                </a:lnTo>
                <a:lnTo>
                  <a:pt x="758" y="19"/>
                </a:lnTo>
                <a:lnTo>
                  <a:pt x="646" y="36"/>
                </a:lnTo>
                <a:lnTo>
                  <a:pt x="543" y="59"/>
                </a:lnTo>
                <a:lnTo>
                  <a:pt x="449" y="86"/>
                </a:lnTo>
                <a:lnTo>
                  <a:pt x="364" y="117"/>
                </a:lnTo>
                <a:lnTo>
                  <a:pt x="289" y="153"/>
                </a:lnTo>
                <a:lnTo>
                  <a:pt x="222" y="189"/>
                </a:lnTo>
                <a:lnTo>
                  <a:pt x="165" y="232"/>
                </a:lnTo>
                <a:lnTo>
                  <a:pt x="117" y="274"/>
                </a:lnTo>
                <a:lnTo>
                  <a:pt x="76" y="320"/>
                </a:lnTo>
                <a:lnTo>
                  <a:pt x="44" y="366"/>
                </a:lnTo>
                <a:lnTo>
                  <a:pt x="21" y="416"/>
                </a:lnTo>
                <a:lnTo>
                  <a:pt x="7" y="464"/>
                </a:lnTo>
                <a:lnTo>
                  <a:pt x="0" y="514"/>
                </a:lnTo>
                <a:lnTo>
                  <a:pt x="1" y="563"/>
                </a:lnTo>
                <a:lnTo>
                  <a:pt x="9" y="611"/>
                </a:lnTo>
                <a:lnTo>
                  <a:pt x="26" y="659"/>
                </a:lnTo>
                <a:lnTo>
                  <a:pt x="51" y="707"/>
                </a:lnTo>
                <a:lnTo>
                  <a:pt x="82" y="753"/>
                </a:lnTo>
                <a:lnTo>
                  <a:pt x="122" y="796"/>
                </a:lnTo>
                <a:lnTo>
                  <a:pt x="168" y="838"/>
                </a:lnTo>
                <a:lnTo>
                  <a:pt x="222" y="874"/>
                </a:lnTo>
                <a:lnTo>
                  <a:pt x="284" y="911"/>
                </a:lnTo>
                <a:lnTo>
                  <a:pt x="351" y="941"/>
                </a:lnTo>
                <a:lnTo>
                  <a:pt x="424" y="968"/>
                </a:lnTo>
                <a:lnTo>
                  <a:pt x="504" y="991"/>
                </a:lnTo>
                <a:lnTo>
                  <a:pt x="593" y="1008"/>
                </a:lnTo>
                <a:lnTo>
                  <a:pt x="685" y="1022"/>
                </a:lnTo>
                <a:lnTo>
                  <a:pt x="785" y="1028"/>
                </a:lnTo>
                <a:lnTo>
                  <a:pt x="785" y="1147"/>
                </a:lnTo>
                <a:lnTo>
                  <a:pt x="1312" y="932"/>
                </a:lnTo>
                <a:close/>
              </a:path>
            </a:pathLst>
          </a:custGeom>
          <a:gradFill rotWithShape="0">
            <a:gsLst>
              <a:gs pos="0">
                <a:srgbClr val="7F3E40"/>
              </a:gs>
              <a:gs pos="100000">
                <a:srgbClr val="FF7C80"/>
              </a:gs>
            </a:gsLst>
            <a:lin ang="2700000" scaled="1"/>
          </a:gradFill>
          <a:ln w="9525" cmpd="sng">
            <a:solidFill>
              <a:srgbClr val="CC0000"/>
            </a:solidFill>
            <a:miter lim="800000"/>
            <a:headEnd/>
            <a:tailEnd/>
          </a:ln>
          <a:effectLst>
            <a:outerShdw dist="71842" dir="2700000" algn="ctr" rotWithShape="0">
              <a:schemeClr val="folHlink"/>
            </a:outerShdw>
          </a:effec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07FA0AA-74FD-4245-BF05-D49933EC74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7625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en-US"/>
              <a:t>删除表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45F9B66-9F00-4DE9-B329-ABCC050446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701800"/>
            <a:ext cx="7632700" cy="3095625"/>
          </a:xfrm>
        </p:spPr>
        <p:txBody>
          <a:bodyPr/>
          <a:lstStyle/>
          <a:p>
            <a:pPr eaLnBrk="1" hangingPunct="1"/>
            <a:r>
              <a:rPr lang="zh-CN" altLang="en-US"/>
              <a:t>在企业管理器中删除表</a:t>
            </a:r>
          </a:p>
          <a:p>
            <a:pPr eaLnBrk="1" hangingPunct="1">
              <a:buFontTx/>
              <a:buNone/>
            </a:pPr>
            <a:endParaRPr lang="zh-CN" altLang="en-US"/>
          </a:p>
          <a:p>
            <a:pPr eaLnBrk="1" hangingPunct="1"/>
            <a:r>
              <a:rPr lang="zh-CN" altLang="en-US"/>
              <a:t>在查询分析器中删除表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7AD422A-7DC9-449F-9608-774D7185D5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333375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en-US"/>
              <a:t>删除表</a:t>
            </a:r>
          </a:p>
        </p:txBody>
      </p:sp>
      <p:sp>
        <p:nvSpPr>
          <p:cNvPr id="44035" name="Rectangle 6">
            <a:extLst>
              <a:ext uri="{FF2B5EF4-FFF2-40B4-BE49-F238E27FC236}">
                <a16:creationId xmlns:a16="http://schemas.microsoft.com/office/drawing/2014/main" id="{728629BC-2561-4C7E-9C73-5508E31AB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1214438"/>
            <a:ext cx="7377112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folHlink"/>
              </a:buClr>
              <a:buSzPct val="75000"/>
              <a:buFont typeface="Wingdings" panose="05000000000000000000" pitchFamily="2" charset="2"/>
              <a:buChar char="t"/>
            </a:pPr>
            <a:r>
              <a:rPr lang="zh-CN" altLang="en-US">
                <a:latin typeface="宋体" panose="02010600030101010101" pitchFamily="2" charset="-122"/>
              </a:rPr>
              <a:t>在企业管理器中删除表</a:t>
            </a:r>
          </a:p>
          <a:p>
            <a:pPr lvl="1"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</a:rPr>
              <a:t>除去对象对话框</a:t>
            </a:r>
          </a:p>
          <a:p>
            <a:pPr lvl="1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zh-CN" altLang="en-US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lvl="1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zh-CN" altLang="en-US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lvl="1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zh-CN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pic>
        <p:nvPicPr>
          <p:cNvPr id="44036" name="Picture 5">
            <a:extLst>
              <a:ext uri="{FF2B5EF4-FFF2-40B4-BE49-F238E27FC236}">
                <a16:creationId xmlns:a16="http://schemas.microsoft.com/office/drawing/2014/main" id="{EA75B1CD-4995-405B-AFFF-6D61B440A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420938"/>
            <a:ext cx="4929187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283D035-3578-41BD-B5F4-CB20590A43AB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971550" y="476250"/>
            <a:ext cx="7272338" cy="633413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删除表</a:t>
            </a:r>
          </a:p>
        </p:txBody>
      </p:sp>
      <p:sp>
        <p:nvSpPr>
          <p:cNvPr id="45059" name="Rectangle 4">
            <a:extLst>
              <a:ext uri="{FF2B5EF4-FFF2-40B4-BE49-F238E27FC236}">
                <a16:creationId xmlns:a16="http://schemas.microsoft.com/office/drawing/2014/main" id="{2A1311F7-6DD0-4991-ACFE-C0B2580CC2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844675"/>
            <a:ext cx="7704137" cy="16557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删除表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zh-CN" altLang="en-US"/>
              <a:t>语法：</a:t>
            </a:r>
            <a:r>
              <a:rPr lang="en-US" altLang="zh-CN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TABLE </a:t>
            </a:r>
            <a:r>
              <a:rPr lang="zh-CN" altLang="en-US" b="1" i="1">
                <a:solidFill>
                  <a:srgbClr val="0033CC"/>
                </a:solidFill>
                <a:latin typeface="Times New Roman" panose="02020603050405020304" pitchFamily="18" charset="0"/>
              </a:rPr>
              <a:t>表名</a:t>
            </a:r>
            <a:r>
              <a:rPr lang="zh-CN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             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40964" name="Text Box 5">
            <a:extLst>
              <a:ext uri="{FF2B5EF4-FFF2-40B4-BE49-F238E27FC236}">
                <a16:creationId xmlns:a16="http://schemas.microsoft.com/office/drawing/2014/main" id="{FD383725-C19B-4C6E-82BD-15B9A704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716338"/>
            <a:ext cx="7056438" cy="5762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/>
          <a:lstStyle>
            <a:lvl1pPr marL="279400" indent="-2794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6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800">
                <a:latin typeface="Lucida Sans Typewriter" panose="020B0509030504030204" pitchFamily="49" charset="0"/>
              </a:rPr>
              <a:t>DROP TABLE XS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3443E47-6E4B-434D-A353-D0DCB6D3FF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5715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en-US"/>
              <a:t>数据完整性</a:t>
            </a:r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0AB5FE8A-8276-4913-9918-C8ED7F85345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701800"/>
            <a:ext cx="7488238" cy="2806700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zh-CN" altLang="en-US"/>
              <a:t>数据完整性类型</a:t>
            </a:r>
          </a:p>
          <a:p>
            <a:pPr eaLnBrk="1" hangingPunct="1">
              <a:spcBef>
                <a:spcPts val="3000"/>
              </a:spcBef>
            </a:pPr>
            <a:r>
              <a:rPr lang="zh-CN" altLang="en-US"/>
              <a:t>实施数据完整性的途径</a:t>
            </a:r>
          </a:p>
          <a:p>
            <a:pPr eaLnBrk="1" hangingPunct="1">
              <a:spcBef>
                <a:spcPts val="3000"/>
              </a:spcBef>
            </a:pPr>
            <a:r>
              <a:rPr lang="zh-CN" altLang="en-US"/>
              <a:t>定义约束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962A9B9-95A5-4A0D-9A5D-DEFE9D2A48F5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979613" y="188913"/>
            <a:ext cx="5194300" cy="63341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数据完整性的类型</a:t>
            </a:r>
          </a:p>
        </p:txBody>
      </p:sp>
      <p:sp>
        <p:nvSpPr>
          <p:cNvPr id="47107" name="Rectangle 28">
            <a:extLst>
              <a:ext uri="{FF2B5EF4-FFF2-40B4-BE49-F238E27FC236}">
                <a16:creationId xmlns:a16="http://schemas.microsoft.com/office/drawing/2014/main" id="{0B5C3159-BCB9-4585-AEAA-7FDA78D099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285875"/>
            <a:ext cx="7488237" cy="45354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accent2"/>
                </a:solidFill>
              </a:rPr>
              <a:t>数据完整性</a:t>
            </a:r>
          </a:p>
          <a:p>
            <a:pPr lvl="1">
              <a:lnSpc>
                <a:spcPct val="120000"/>
              </a:lnSpc>
            </a:pPr>
            <a:r>
              <a:rPr lang="zh-CN" altLang="en-US" sz="2400"/>
              <a:t>指的是数据库中存储的数据的</a:t>
            </a:r>
            <a:r>
              <a:rPr lang="zh-CN" altLang="en-US" sz="2400" b="1">
                <a:solidFill>
                  <a:srgbClr val="CC3300"/>
                </a:solidFill>
              </a:rPr>
              <a:t>正确性</a:t>
            </a:r>
            <a:r>
              <a:rPr lang="zh-CN" altLang="en-US" sz="2400" b="1"/>
              <a:t>、</a:t>
            </a:r>
            <a:r>
              <a:rPr lang="zh-CN" altLang="en-US" sz="2400" b="1">
                <a:solidFill>
                  <a:srgbClr val="CC3300"/>
                </a:solidFill>
              </a:rPr>
              <a:t>有效性</a:t>
            </a:r>
            <a:r>
              <a:rPr lang="zh-CN" altLang="en-US" sz="2400" b="1"/>
              <a:t>和</a:t>
            </a:r>
            <a:r>
              <a:rPr lang="zh-CN" altLang="en-US" sz="2400" b="1">
                <a:solidFill>
                  <a:srgbClr val="CC3300"/>
                </a:solidFill>
              </a:rPr>
              <a:t>一致性</a:t>
            </a:r>
            <a:endParaRPr lang="zh-CN" altLang="en-US" sz="2400" b="1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tx2"/>
                </a:solidFill>
              </a:rPr>
              <a:t>数据安全性与完整性的区别</a:t>
            </a:r>
          </a:p>
          <a:p>
            <a:pPr lvl="1">
              <a:lnSpc>
                <a:spcPct val="120000"/>
              </a:lnSpc>
            </a:pPr>
            <a:r>
              <a:rPr lang="zh-CN" altLang="en-US" sz="2400"/>
              <a:t>安全性：防止用户非法使用数据库，包括恶意破坏数据和越权存取数据。</a:t>
            </a:r>
          </a:p>
          <a:p>
            <a:pPr lvl="1">
              <a:lnSpc>
                <a:spcPct val="120000"/>
              </a:lnSpc>
            </a:pPr>
            <a:r>
              <a:rPr lang="zh-CN" altLang="en-US" sz="2400"/>
              <a:t>完整性：防止合法用户使用数据库时向数据库中加入不合语义的数据</a:t>
            </a:r>
            <a:r>
              <a:rPr lang="zh-CN" altLang="en-US" sz="2400" b="1"/>
              <a:t>。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959DBFC-E5C7-40D6-9A68-085017D61541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数据完整性的类型</a:t>
            </a:r>
          </a:p>
        </p:txBody>
      </p:sp>
      <p:grpSp>
        <p:nvGrpSpPr>
          <p:cNvPr id="49155" name="Group 3">
            <a:extLst>
              <a:ext uri="{FF2B5EF4-FFF2-40B4-BE49-F238E27FC236}">
                <a16:creationId xmlns:a16="http://schemas.microsoft.com/office/drawing/2014/main" id="{D7908F32-DD07-43C4-97F0-8EFE04634F5D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981075"/>
            <a:ext cx="7848600" cy="4895850"/>
            <a:chOff x="0" y="0"/>
            <a:chExt cx="4944" cy="3408"/>
          </a:xfrm>
        </p:grpSpPr>
        <p:sp>
          <p:nvSpPr>
            <p:cNvPr id="49156" name="Text Box 4">
              <a:extLst>
                <a:ext uri="{FF2B5EF4-FFF2-40B4-BE49-F238E27FC236}">
                  <a16:creationId xmlns:a16="http://schemas.microsoft.com/office/drawing/2014/main" id="{3A2B5FED-00DF-4E3B-AFC0-773B9A2BA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968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000" b="1"/>
                <a:t>用户定义的完整性</a:t>
              </a:r>
              <a:br>
                <a:rPr lang="zh-CN" altLang="en-US" sz="2400" b="1"/>
              </a:br>
              <a:r>
                <a:rPr lang="zh-CN" altLang="en-US" sz="1800" b="1"/>
                <a:t>(</a:t>
              </a:r>
              <a:r>
                <a:rPr lang="zh-CN" altLang="en-US" sz="2000" b="1"/>
                <a:t>列</a:t>
              </a:r>
              <a:r>
                <a:rPr lang="zh-CN" altLang="en-US" sz="1800" b="1"/>
                <a:t>)</a:t>
              </a:r>
            </a:p>
          </p:txBody>
        </p:sp>
        <p:sp>
          <p:nvSpPr>
            <p:cNvPr id="49157" name="Text Box 5">
              <a:extLst>
                <a:ext uri="{FF2B5EF4-FFF2-40B4-BE49-F238E27FC236}">
                  <a16:creationId xmlns:a16="http://schemas.microsoft.com/office/drawing/2014/main" id="{FA42282E-C3C3-4E65-B078-0D88D64D2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296"/>
              <a:ext cx="195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000" b="1"/>
                <a:t>实体完整性</a:t>
              </a:r>
              <a:r>
                <a:rPr lang="zh-CN" altLang="en-US" sz="2000"/>
                <a:t> </a:t>
              </a:r>
              <a:r>
                <a:rPr lang="zh-CN" altLang="en-US" sz="2000" b="1"/>
                <a:t>（行）</a:t>
              </a:r>
            </a:p>
          </p:txBody>
        </p:sp>
        <p:sp>
          <p:nvSpPr>
            <p:cNvPr id="49158" name="Text Box 6">
              <a:extLst>
                <a:ext uri="{FF2B5EF4-FFF2-40B4-BE49-F238E27FC236}">
                  <a16:creationId xmlns:a16="http://schemas.microsoft.com/office/drawing/2014/main" id="{A35834E2-DE81-4E19-88BB-687B3182C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880"/>
              <a:ext cx="1647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000" b="1"/>
                <a:t>参照完整性</a:t>
              </a:r>
              <a:br>
                <a:rPr lang="zh-CN" altLang="en-US" sz="2000" b="1"/>
              </a:br>
              <a:r>
                <a:rPr lang="zh-CN" altLang="en-US" sz="2000" b="1"/>
                <a:t>(表之间)</a:t>
              </a:r>
            </a:p>
          </p:txBody>
        </p:sp>
        <p:sp>
          <p:nvSpPr>
            <p:cNvPr id="49159" name="Rectangle 7">
              <a:extLst>
                <a:ext uri="{FF2B5EF4-FFF2-40B4-BE49-F238E27FC236}">
                  <a16:creationId xmlns:a16="http://schemas.microsoft.com/office/drawing/2014/main" id="{F640C969-4B64-4A6E-A0CA-03DEE25C9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8"/>
              <a:ext cx="624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160" name="Rectangle 8">
              <a:extLst>
                <a:ext uri="{FF2B5EF4-FFF2-40B4-BE49-F238E27FC236}">
                  <a16:creationId xmlns:a16="http://schemas.microsoft.com/office/drawing/2014/main" id="{FBFE2943-0DC6-4AE1-BEE1-C296FA242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768"/>
              <a:ext cx="624" cy="24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161" name="Rectangle 9">
              <a:extLst>
                <a:ext uri="{FF2B5EF4-FFF2-40B4-BE49-F238E27FC236}">
                  <a16:creationId xmlns:a16="http://schemas.microsoft.com/office/drawing/2014/main" id="{CBCE0C61-1C6B-45CC-82FE-C1A984E42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768"/>
              <a:ext cx="624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162" name="Rectangle 10">
              <a:extLst>
                <a:ext uri="{FF2B5EF4-FFF2-40B4-BE49-F238E27FC236}">
                  <a16:creationId xmlns:a16="http://schemas.microsoft.com/office/drawing/2014/main" id="{CC052009-184C-4269-A555-36E865804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08"/>
              <a:ext cx="624" cy="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163" name="Rectangle 11">
              <a:extLst>
                <a:ext uri="{FF2B5EF4-FFF2-40B4-BE49-F238E27FC236}">
                  <a16:creationId xmlns:a16="http://schemas.microsoft.com/office/drawing/2014/main" id="{C357EC42-61AD-4F45-8396-D8CDDBC3B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008"/>
              <a:ext cx="624" cy="2400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164" name="Rectangle 12">
              <a:extLst>
                <a:ext uri="{FF2B5EF4-FFF2-40B4-BE49-F238E27FC236}">
                  <a16:creationId xmlns:a16="http://schemas.microsoft.com/office/drawing/2014/main" id="{3A9A80EB-CA08-430F-AEB8-2D412094E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008"/>
              <a:ext cx="624" cy="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165" name="Rectangle 13">
              <a:extLst>
                <a:ext uri="{FF2B5EF4-FFF2-40B4-BE49-F238E27FC236}">
                  <a16:creationId xmlns:a16="http://schemas.microsoft.com/office/drawing/2014/main" id="{CDD7A61E-D114-4FA7-90AD-B3EF79401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96"/>
              <a:ext cx="624" cy="28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166" name="Rectangle 14">
              <a:extLst>
                <a:ext uri="{FF2B5EF4-FFF2-40B4-BE49-F238E27FC236}">
                  <a16:creationId xmlns:a16="http://schemas.microsoft.com/office/drawing/2014/main" id="{0E5F110B-CF36-4820-B4FB-85C9EE969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296"/>
              <a:ext cx="624" cy="28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167" name="Rectangle 15">
              <a:extLst>
                <a:ext uri="{FF2B5EF4-FFF2-40B4-BE49-F238E27FC236}">
                  <a16:creationId xmlns:a16="http://schemas.microsoft.com/office/drawing/2014/main" id="{67396437-3726-4494-8C1A-451F1E5FA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96"/>
              <a:ext cx="18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168" name="Rectangle 16">
              <a:extLst>
                <a:ext uri="{FF2B5EF4-FFF2-40B4-BE49-F238E27FC236}">
                  <a16:creationId xmlns:a16="http://schemas.microsoft.com/office/drawing/2014/main" id="{B968415C-2300-4485-80C5-FB6CE07E6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32"/>
              <a:ext cx="624" cy="22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169" name="Rectangle 17">
              <a:extLst>
                <a:ext uri="{FF2B5EF4-FFF2-40B4-BE49-F238E27FC236}">
                  <a16:creationId xmlns:a16="http://schemas.microsoft.com/office/drawing/2014/main" id="{1762CA93-0F02-4F28-86C0-8BED329E2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632"/>
              <a:ext cx="624" cy="22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170" name="Rectangle 18">
              <a:extLst>
                <a:ext uri="{FF2B5EF4-FFF2-40B4-BE49-F238E27FC236}">
                  <a16:creationId xmlns:a16="http://schemas.microsoft.com/office/drawing/2014/main" id="{2A628CE6-A9BA-475E-8E29-5845C1C37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632"/>
              <a:ext cx="624" cy="22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171" name="Rectangle 19">
              <a:extLst>
                <a:ext uri="{FF2B5EF4-FFF2-40B4-BE49-F238E27FC236}">
                  <a16:creationId xmlns:a16="http://schemas.microsoft.com/office/drawing/2014/main" id="{0AB327FE-A82C-42D4-A66B-2073077FA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54"/>
              <a:ext cx="624" cy="9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172" name="Rectangle 20">
              <a:extLst>
                <a:ext uri="{FF2B5EF4-FFF2-40B4-BE49-F238E27FC236}">
                  <a16:creationId xmlns:a16="http://schemas.microsoft.com/office/drawing/2014/main" id="{50375CCC-2E63-4AF2-A7E1-C71C0D0D2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854"/>
              <a:ext cx="624" cy="9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173" name="Rectangle 21">
              <a:extLst>
                <a:ext uri="{FF2B5EF4-FFF2-40B4-BE49-F238E27FC236}">
                  <a16:creationId xmlns:a16="http://schemas.microsoft.com/office/drawing/2014/main" id="{D98169AC-40DE-4F71-B092-192C44AE5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854"/>
              <a:ext cx="624" cy="9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folHlink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174" name="AutoShape 22">
              <a:extLst>
                <a:ext uri="{FF2B5EF4-FFF2-40B4-BE49-F238E27FC236}">
                  <a16:creationId xmlns:a16="http://schemas.microsoft.com/office/drawing/2014/main" id="{8EA6AC17-93CC-46A1-BA7F-4C5ED032F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432"/>
              <a:ext cx="336" cy="432"/>
            </a:xfrm>
            <a:prstGeom prst="downArrow">
              <a:avLst>
                <a:gd name="adj1" fmla="val 45454"/>
                <a:gd name="adj2" fmla="val 72321"/>
              </a:avLst>
            </a:prstGeom>
            <a:gradFill rotWithShape="0">
              <a:gsLst>
                <a:gs pos="0">
                  <a:srgbClr val="BABADD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175" name="AutoShape 23">
              <a:extLst>
                <a:ext uri="{FF2B5EF4-FFF2-40B4-BE49-F238E27FC236}">
                  <a16:creationId xmlns:a16="http://schemas.microsoft.com/office/drawing/2014/main" id="{6BDB82E8-5B8D-4CFA-84A0-A1320709ED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824" y="1200"/>
              <a:ext cx="336" cy="432"/>
            </a:xfrm>
            <a:prstGeom prst="downArrow">
              <a:avLst>
                <a:gd name="adj1" fmla="val 45454"/>
                <a:gd name="adj2" fmla="val 72321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rgbClr val="CECEE7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080" name="AutoShape 24">
              <a:extLst>
                <a:ext uri="{FF2B5EF4-FFF2-40B4-BE49-F238E27FC236}">
                  <a16:creationId xmlns:a16="http://schemas.microsoft.com/office/drawing/2014/main" id="{73AA8AEE-BAEF-4500-929C-A759A8817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96"/>
              <a:ext cx="1104" cy="336"/>
            </a:xfrm>
            <a:prstGeom prst="leftRightArrow">
              <a:avLst>
                <a:gd name="adj1" fmla="val 50000"/>
                <a:gd name="adj2" fmla="val 65714"/>
              </a:avLst>
            </a:prstGeom>
            <a:gradFill rotWithShape="0">
              <a:gsLst>
                <a:gs pos="0">
                  <a:srgbClr val="CECEE7"/>
                </a:gs>
                <a:gs pos="50000">
                  <a:schemeClr val="accent2"/>
                </a:gs>
                <a:gs pos="100000">
                  <a:srgbClr val="CECEE7"/>
                </a:gs>
              </a:gsLst>
              <a:lin ang="0" scaled="1"/>
            </a:gradFill>
            <a:ln w="9525" cmpd="sng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6A462B4-4F75-4AAF-85BC-BEC7059F7735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928813" y="214313"/>
            <a:ext cx="5699125" cy="633412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系统提供的数据类型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DCC1E9B-78FB-4695-A80B-99B39B28810F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838200" y="1066800"/>
            <a:ext cx="7543800" cy="48768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/>
              <a:t>数字数据</a:t>
            </a:r>
          </a:p>
          <a:p>
            <a:pPr lvl="1" eaLnBrk="1" hangingPunct="1"/>
            <a:r>
              <a:rPr lang="zh-CN" altLang="en-US" sz="2400"/>
              <a:t>整型数据：存储整数</a:t>
            </a:r>
          </a:p>
          <a:p>
            <a:pPr lvl="2" eaLnBrk="1" hangingPunct="1"/>
            <a:endParaRPr lang="en-US" altLang="zh-CN">
              <a:latin typeface="宋体" panose="02010600030101010101" pitchFamily="2" charset="-122"/>
            </a:endParaRPr>
          </a:p>
          <a:p>
            <a:pPr lvl="2" eaLnBrk="1" hangingPunct="1"/>
            <a:endParaRPr lang="en-US" altLang="zh-CN" sz="1200">
              <a:latin typeface="宋体" panose="02010600030101010101" pitchFamily="2" charset="-122"/>
            </a:endParaRPr>
          </a:p>
          <a:p>
            <a:pPr lvl="2" eaLnBrk="1" hangingPunct="1"/>
            <a:endParaRPr lang="en-US" altLang="zh-CN" sz="1200">
              <a:latin typeface="宋体" panose="02010600030101010101" pitchFamily="2" charset="-122"/>
            </a:endParaRPr>
          </a:p>
          <a:p>
            <a:pPr lvl="2" eaLnBrk="1" hangingPunct="1"/>
            <a:endParaRPr lang="en-US" altLang="zh-CN" sz="1200">
              <a:latin typeface="宋体" panose="02010600030101010101" pitchFamily="2" charset="-122"/>
            </a:endParaRPr>
          </a:p>
          <a:p>
            <a:pPr lvl="2" eaLnBrk="1" hangingPunct="1"/>
            <a:endParaRPr lang="en-US" altLang="zh-CN" sz="1200">
              <a:latin typeface="宋体" panose="02010600030101010101" pitchFamily="2" charset="-122"/>
            </a:endParaRPr>
          </a:p>
          <a:p>
            <a:pPr lvl="2" eaLnBrk="1" hangingPunct="1"/>
            <a:endParaRPr lang="en-US" altLang="zh-CN" sz="1200">
              <a:latin typeface="宋体" panose="02010600030101010101" pitchFamily="2" charset="-122"/>
            </a:endParaRPr>
          </a:p>
          <a:p>
            <a:pPr lvl="2" eaLnBrk="1" hangingPunct="1"/>
            <a:endParaRPr lang="zh-CN" altLang="en-US" sz="2800"/>
          </a:p>
          <a:p>
            <a:pPr lvl="1" eaLnBrk="1" hangingPunct="1"/>
            <a:r>
              <a:rPr lang="zh-CN" altLang="en-US" sz="2400"/>
              <a:t>小数数据：包含存储在最小有效数上的数据</a:t>
            </a:r>
          </a:p>
        </p:txBody>
      </p:sp>
      <p:graphicFrame>
        <p:nvGraphicFramePr>
          <p:cNvPr id="7172" name="Group 4">
            <a:extLst>
              <a:ext uri="{FF2B5EF4-FFF2-40B4-BE49-F238E27FC236}">
                <a16:creationId xmlns:a16="http://schemas.microsoft.com/office/drawing/2014/main" id="{A9FEB76B-8A53-48EA-8E89-397236E5E6A8}"/>
              </a:ext>
            </a:extLst>
          </p:cNvPr>
          <p:cNvGraphicFramePr>
            <a:graphicFrameLocks noGrp="1"/>
          </p:cNvGraphicFramePr>
          <p:nvPr/>
        </p:nvGraphicFramePr>
        <p:xfrm>
          <a:off x="1403350" y="2205038"/>
          <a:ext cx="6840538" cy="1708150"/>
        </p:xfrm>
        <a:graphic>
          <a:graphicData uri="http://schemas.openxmlformats.org/drawingml/2006/table">
            <a:tbl>
              <a:tblPr/>
              <a:tblGrid>
                <a:gridCol w="196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bigint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占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个字节，值的范围为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占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个字节，值的范围为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smallint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占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个字节，值的范围为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-32768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32 767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tinyint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占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个字节，值的范围为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89" name="Group 21">
            <a:extLst>
              <a:ext uri="{FF2B5EF4-FFF2-40B4-BE49-F238E27FC236}">
                <a16:creationId xmlns:a16="http://schemas.microsoft.com/office/drawing/2014/main" id="{28730D2F-1B6C-49CF-9F0A-28D4726B8820}"/>
              </a:ext>
            </a:extLst>
          </p:cNvPr>
          <p:cNvGraphicFramePr>
            <a:graphicFrameLocks noGrp="1"/>
          </p:cNvGraphicFramePr>
          <p:nvPr/>
        </p:nvGraphicFramePr>
        <p:xfrm>
          <a:off x="1403350" y="4800600"/>
          <a:ext cx="6840538" cy="1204913"/>
        </p:xfrm>
        <a:graphic>
          <a:graphicData uri="http://schemas.openxmlformats.org/drawingml/2006/table">
            <a:tbl>
              <a:tblPr/>
              <a:tblGrid>
                <a:gridCol w="257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decimal [(p[,s])]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为精度，最大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38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；</a:t>
                      </a:r>
                      <a:b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为小数位数，0≤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s≤p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numeric [(p[,s])]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SQL Server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中，等价于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decimal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B73A236A-2C42-4D7D-8997-3A56C79DC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818991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chemeClr val="tx2"/>
                </a:solidFill>
                <a:latin typeface="Times New Roman" panose="02020603050405020304" pitchFamily="18" charset="0"/>
              </a:rPr>
              <a:t>数据完整性的类型（</a:t>
            </a:r>
            <a:r>
              <a:rPr lang="en-US" altLang="zh-CN" sz="4000" b="1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4000" b="1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6083" name="Text Box 4">
            <a:extLst>
              <a:ext uri="{FF2B5EF4-FFF2-40B4-BE49-F238E27FC236}">
                <a16:creationId xmlns:a16="http://schemas.microsoft.com/office/drawing/2014/main" id="{BB66DA84-CCDD-440E-8ACA-5BA9FE1D4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970213"/>
            <a:ext cx="7939087" cy="746125"/>
          </a:xfrm>
          <a:prstGeom prst="rect">
            <a:avLst/>
          </a:prstGeom>
          <a:gradFill rotWithShape="1">
            <a:gsLst>
              <a:gs pos="0">
                <a:srgbClr val="CBCBFF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0800" bIns="190800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在</a:t>
            </a:r>
            <a:r>
              <a:rPr lang="en-US" altLang="zh-CN" sz="2400" b="1"/>
              <a:t>SQL</a:t>
            </a:r>
            <a:r>
              <a:rPr lang="zh-CN" altLang="en-US" sz="2400" b="1">
                <a:latin typeface="宋体" panose="02010600030101010101" pitchFamily="2" charset="-122"/>
              </a:rPr>
              <a:t>中通过</a:t>
            </a:r>
            <a:r>
              <a:rPr lang="en-US" altLang="zh-CN" sz="2400" b="1"/>
              <a:t>PRIMARY KEY</a:t>
            </a:r>
            <a:r>
              <a:rPr lang="zh-CN" altLang="en-US" sz="2400" b="1">
                <a:latin typeface="宋体" panose="02010600030101010101" pitchFamily="2" charset="-122"/>
              </a:rPr>
              <a:t>、</a:t>
            </a:r>
            <a:r>
              <a:rPr lang="en-US" altLang="zh-CN" sz="2400" b="1"/>
              <a:t>UNIQUE</a:t>
            </a:r>
            <a:r>
              <a:rPr lang="zh-CN" altLang="en-US" sz="2400" b="1">
                <a:latin typeface="宋体" panose="02010600030101010101" pitchFamily="2" charset="-122"/>
              </a:rPr>
              <a:t>或</a:t>
            </a:r>
            <a:r>
              <a:rPr lang="en-US" altLang="zh-CN" sz="2400" b="1"/>
              <a:t>IDENTITY</a:t>
            </a:r>
            <a:r>
              <a:rPr lang="zh-CN" altLang="en-US" sz="2400" b="1">
                <a:latin typeface="宋体" panose="02010600030101010101" pitchFamily="2" charset="-122"/>
              </a:rPr>
              <a:t>实现</a:t>
            </a:r>
          </a:p>
        </p:txBody>
      </p:sp>
      <p:sp>
        <p:nvSpPr>
          <p:cNvPr id="46085" name="Rectangle 6">
            <a:extLst>
              <a:ext uri="{FF2B5EF4-FFF2-40B4-BE49-F238E27FC236}">
                <a16:creationId xmlns:a16="http://schemas.microsoft.com/office/drawing/2014/main" id="{9277B4EF-EBE1-435A-A3B9-6C992BAF5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385888"/>
            <a:ext cx="748823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/>
              <a:t>实体完整性</a:t>
            </a:r>
            <a:endParaRPr lang="zh-CN" altLang="en-US" sz="2800" b="1">
              <a:solidFill>
                <a:schemeClr val="tx2"/>
              </a:solidFill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/>
              <a:t>是指保证表中所有的记录的唯一。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 autoUpdateAnimBg="0"/>
      <p:bldP spid="4608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3">
            <a:extLst>
              <a:ext uri="{FF2B5EF4-FFF2-40B4-BE49-F238E27FC236}">
                <a16:creationId xmlns:a16="http://schemas.microsoft.com/office/drawing/2014/main" id="{14421FD9-FF1B-4392-8517-8E4B1EEB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5805488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SC table</a:t>
            </a:r>
          </a:p>
        </p:txBody>
      </p:sp>
      <p:graphicFrame>
        <p:nvGraphicFramePr>
          <p:cNvPr id="47107" name="Group 3">
            <a:extLst>
              <a:ext uri="{FF2B5EF4-FFF2-40B4-BE49-F238E27FC236}">
                <a16:creationId xmlns:a16="http://schemas.microsoft.com/office/drawing/2014/main" id="{AC09C0F5-1AC4-4424-968A-BEF47B934030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4038600"/>
          <a:ext cx="2895600" cy="204787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767676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767676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767676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2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63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767676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767676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95010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767676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17">
            <a:extLst>
              <a:ext uri="{FF2B5EF4-FFF2-40B4-BE49-F238E27FC236}">
                <a16:creationId xmlns:a16="http://schemas.microsoft.com/office/drawing/2014/main" id="{891FD44C-E7F6-4A81-8F80-8423DE40E14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429000"/>
            <a:ext cx="1143000" cy="533400"/>
            <a:chOff x="0" y="0"/>
            <a:chExt cx="720" cy="336"/>
          </a:xfrm>
        </p:grpSpPr>
        <p:sp>
          <p:nvSpPr>
            <p:cNvPr id="51249" name="AutoShape 19" descr="再生纸">
              <a:extLst>
                <a:ext uri="{FF2B5EF4-FFF2-40B4-BE49-F238E27FC236}">
                  <a16:creationId xmlns:a16="http://schemas.microsoft.com/office/drawing/2014/main" id="{957BE3E6-4D21-41F5-AC60-C01078279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"/>
              <a:ext cx="288" cy="288"/>
            </a:xfrm>
            <a:prstGeom prst="downArrow">
              <a:avLst>
                <a:gd name="adj1" fmla="val 50000"/>
                <a:gd name="adj2" fmla="val 2500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250" name="Text Box 20">
              <a:extLst>
                <a:ext uri="{FF2B5EF4-FFF2-40B4-BE49-F238E27FC236}">
                  <a16:creationId xmlns:a16="http://schemas.microsoft.com/office/drawing/2014/main" id="{ED4DF7B5-9B55-454B-9D56-3985CB1D7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外码</a:t>
              </a:r>
            </a:p>
          </p:txBody>
        </p:sp>
      </p:grpSp>
      <p:sp>
        <p:nvSpPr>
          <p:cNvPr id="47124" name="Text Box 21">
            <a:extLst>
              <a:ext uri="{FF2B5EF4-FFF2-40B4-BE49-F238E27FC236}">
                <a16:creationId xmlns:a16="http://schemas.microsoft.com/office/drawing/2014/main" id="{E0B5E1F9-FCA0-483F-BB7F-9B9575C51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5013325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Student table</a:t>
            </a:r>
          </a:p>
        </p:txBody>
      </p:sp>
      <p:grpSp>
        <p:nvGrpSpPr>
          <p:cNvPr id="3" name="Group 21">
            <a:extLst>
              <a:ext uri="{FF2B5EF4-FFF2-40B4-BE49-F238E27FC236}">
                <a16:creationId xmlns:a16="http://schemas.microsoft.com/office/drawing/2014/main" id="{5F455378-52EC-4758-94BB-2257D7C3D283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209800"/>
            <a:ext cx="1219200" cy="457200"/>
            <a:chOff x="0" y="0"/>
            <a:chExt cx="768" cy="288"/>
          </a:xfrm>
        </p:grpSpPr>
        <p:sp>
          <p:nvSpPr>
            <p:cNvPr id="51247" name="Text Box 23">
              <a:extLst>
                <a:ext uri="{FF2B5EF4-FFF2-40B4-BE49-F238E27FC236}">
                  <a16:creationId xmlns:a16="http://schemas.microsoft.com/office/drawing/2014/main" id="{70BA143B-92EC-43FD-84C0-FA5251321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主码</a:t>
              </a:r>
            </a:p>
          </p:txBody>
        </p:sp>
        <p:sp>
          <p:nvSpPr>
            <p:cNvPr id="51248" name="AutoShape 24" descr="再生纸">
              <a:extLst>
                <a:ext uri="{FF2B5EF4-FFF2-40B4-BE49-F238E27FC236}">
                  <a16:creationId xmlns:a16="http://schemas.microsoft.com/office/drawing/2014/main" id="{3B2B376E-5D94-4DA5-A22B-48F17B660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288" cy="240"/>
            </a:xfrm>
            <a:prstGeom prst="downArrow">
              <a:avLst>
                <a:gd name="adj1" fmla="val 50000"/>
                <a:gd name="adj2" fmla="val 2500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7128" name="Text Box 26">
            <a:extLst>
              <a:ext uri="{FF2B5EF4-FFF2-40B4-BE49-F238E27FC236}">
                <a16:creationId xmlns:a16="http://schemas.microsoft.com/office/drawing/2014/main" id="{7B8DFA18-3DD1-4938-97C8-075F485D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492375"/>
            <a:ext cx="3981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000" b="1">
                <a:solidFill>
                  <a:srgbClr val="CC330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000" b="1">
                <a:solidFill>
                  <a:srgbClr val="CC3300"/>
                </a:solidFill>
              </a:rPr>
              <a:t>SQL</a:t>
            </a:r>
            <a:r>
              <a:rPr lang="zh-CN" altLang="en-US" sz="2000" b="1">
                <a:solidFill>
                  <a:srgbClr val="CC3300"/>
                </a:solidFill>
                <a:latin typeface="宋体" panose="02010600030101010101" pitchFamily="2" charset="-122"/>
              </a:rPr>
              <a:t>中通过</a:t>
            </a:r>
            <a:r>
              <a:rPr lang="en-US" altLang="zh-CN" sz="2000" b="1">
                <a:solidFill>
                  <a:srgbClr val="CC3300"/>
                </a:solidFill>
              </a:rPr>
              <a:t>FOREIGN KEY</a:t>
            </a:r>
            <a:r>
              <a:rPr lang="zh-CN" altLang="en-US" sz="2000" b="1">
                <a:solidFill>
                  <a:srgbClr val="CC3300"/>
                </a:solidFill>
                <a:latin typeface="宋体" panose="02010600030101010101" pitchFamily="2" charset="-122"/>
              </a:rPr>
              <a:t>实现</a:t>
            </a:r>
          </a:p>
        </p:txBody>
      </p:sp>
      <p:grpSp>
        <p:nvGrpSpPr>
          <p:cNvPr id="4" name="Group 25">
            <a:extLst>
              <a:ext uri="{FF2B5EF4-FFF2-40B4-BE49-F238E27FC236}">
                <a16:creationId xmlns:a16="http://schemas.microsoft.com/office/drawing/2014/main" id="{3D46C162-05F7-41B2-BD6B-CD55B4964051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213100"/>
            <a:ext cx="1524000" cy="1587500"/>
            <a:chOff x="0" y="0"/>
            <a:chExt cx="960" cy="1056"/>
          </a:xfrm>
        </p:grpSpPr>
        <p:sp>
          <p:nvSpPr>
            <p:cNvPr id="51243" name="Line 28">
              <a:extLst>
                <a:ext uri="{FF2B5EF4-FFF2-40B4-BE49-F238E27FC236}">
                  <a16:creationId xmlns:a16="http://schemas.microsoft.com/office/drawing/2014/main" id="{A81C0DBE-70A1-45AF-A718-428F1C10F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4" name="Line 29">
              <a:extLst>
                <a:ext uri="{FF2B5EF4-FFF2-40B4-BE49-F238E27FC236}">
                  <a16:creationId xmlns:a16="http://schemas.microsoft.com/office/drawing/2014/main" id="{0245BC78-7DF2-473B-93D1-132DFB437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5" name="Line 30">
              <a:extLst>
                <a:ext uri="{FF2B5EF4-FFF2-40B4-BE49-F238E27FC236}">
                  <a16:creationId xmlns:a16="http://schemas.microsoft.com/office/drawing/2014/main" id="{E4675515-4CDE-49C8-ACA9-0E337CEB74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6" name="Line 31">
              <a:extLst>
                <a:ext uri="{FF2B5EF4-FFF2-40B4-BE49-F238E27FC236}">
                  <a16:creationId xmlns:a16="http://schemas.microsoft.com/office/drawing/2014/main" id="{0A318903-A1D8-4FF7-96EF-1D1E3AA17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0">
            <a:extLst>
              <a:ext uri="{FF2B5EF4-FFF2-40B4-BE49-F238E27FC236}">
                <a16:creationId xmlns:a16="http://schemas.microsoft.com/office/drawing/2014/main" id="{46235D05-858D-432A-96FE-840B3ADBB0A3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797425"/>
            <a:ext cx="1524000" cy="993775"/>
            <a:chOff x="0" y="0"/>
            <a:chExt cx="960" cy="720"/>
          </a:xfrm>
        </p:grpSpPr>
        <p:sp>
          <p:nvSpPr>
            <p:cNvPr id="51238" name="Line 33">
              <a:extLst>
                <a:ext uri="{FF2B5EF4-FFF2-40B4-BE49-F238E27FC236}">
                  <a16:creationId xmlns:a16="http://schemas.microsoft.com/office/drawing/2014/main" id="{8EFE0765-778A-486A-B15B-8566F1838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0"/>
              <a:ext cx="0" cy="7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9" name="Line 34">
              <a:extLst>
                <a:ext uri="{FF2B5EF4-FFF2-40B4-BE49-F238E27FC236}">
                  <a16:creationId xmlns:a16="http://schemas.microsoft.com/office/drawing/2014/main" id="{1F3E60BC-A3D7-468C-BFED-B0F538F09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0" name="Line 35">
              <a:extLst>
                <a:ext uri="{FF2B5EF4-FFF2-40B4-BE49-F238E27FC236}">
                  <a16:creationId xmlns:a16="http://schemas.microsoft.com/office/drawing/2014/main" id="{41572EDD-032A-455F-924E-4CD0EF0A8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28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1" name="Line 36">
              <a:extLst>
                <a:ext uri="{FF2B5EF4-FFF2-40B4-BE49-F238E27FC236}">
                  <a16:creationId xmlns:a16="http://schemas.microsoft.com/office/drawing/2014/main" id="{BA1370FE-E466-4346-A00A-174DF9C62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20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2" name="Line 37">
              <a:extLst>
                <a:ext uri="{FF2B5EF4-FFF2-40B4-BE49-F238E27FC236}">
                  <a16:creationId xmlns:a16="http://schemas.microsoft.com/office/drawing/2014/main" id="{A0A52156-945B-41A3-9E9B-E44C25820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36">
            <a:extLst>
              <a:ext uri="{FF2B5EF4-FFF2-40B4-BE49-F238E27FC236}">
                <a16:creationId xmlns:a16="http://schemas.microsoft.com/office/drawing/2014/main" id="{FBDD3703-C169-4688-B7F9-5ECFB096F69E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651125"/>
            <a:ext cx="3581400" cy="2301875"/>
            <a:chOff x="0" y="0"/>
            <a:chExt cx="2256" cy="1450"/>
          </a:xfrm>
        </p:grpSpPr>
        <p:sp>
          <p:nvSpPr>
            <p:cNvPr id="51226" name="Rectangle 39">
              <a:extLst>
                <a:ext uri="{FF2B5EF4-FFF2-40B4-BE49-F238E27FC236}">
                  <a16:creationId xmlns:a16="http://schemas.microsoft.com/office/drawing/2014/main" id="{52ACA275-FF75-45AE-877B-5640EAB9E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231"/>
              <a:ext cx="1618" cy="1206"/>
            </a:xfrm>
            <a:prstGeom prst="rect">
              <a:avLst/>
            </a:prstGeom>
            <a:gradFill rotWithShape="0">
              <a:gsLst>
                <a:gs pos="0">
                  <a:srgbClr val="647663"/>
                </a:gs>
                <a:gs pos="100000">
                  <a:srgbClr val="D9FED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800"/>
                <a:t>李敏勇                     </a:t>
              </a:r>
            </a:p>
            <a:p>
              <a:pPr eaLnBrk="1" hangingPunct="1">
                <a:buFontTx/>
                <a:buNone/>
              </a:pPr>
              <a:r>
                <a:rPr lang="zh-CN" altLang="en-US" sz="1800"/>
                <a:t>刘晨                         </a:t>
              </a:r>
            </a:p>
            <a:p>
              <a:pPr eaLnBrk="1" hangingPunct="1">
                <a:buFontTx/>
                <a:buNone/>
              </a:pPr>
              <a:r>
                <a:rPr lang="zh-CN" altLang="en-US" sz="1800"/>
                <a:t>王敏                       </a:t>
              </a:r>
            </a:p>
            <a:p>
              <a:pPr eaLnBrk="1" hangingPunct="1">
                <a:buFontTx/>
                <a:buNone/>
              </a:pPr>
              <a:r>
                <a:rPr lang="en-US" altLang="zh-CN" sz="1800"/>
                <a:t>•</a:t>
              </a:r>
            </a:p>
            <a:p>
              <a:pPr eaLnBrk="1" hangingPunct="1">
                <a:lnSpc>
                  <a:spcPct val="50000"/>
                </a:lnSpc>
                <a:spcBef>
                  <a:spcPct val="5000"/>
                </a:spcBef>
                <a:buFontTx/>
                <a:buNone/>
              </a:pPr>
              <a:r>
                <a:rPr lang="en-US" altLang="zh-CN" sz="1800"/>
                <a:t>•</a:t>
              </a:r>
            </a:p>
            <a:p>
              <a:pPr eaLnBrk="1" hangingPunct="1">
                <a:lnSpc>
                  <a:spcPct val="50000"/>
                </a:lnSpc>
                <a:spcBef>
                  <a:spcPct val="5000"/>
                </a:spcBef>
                <a:buFontTx/>
                <a:buNone/>
              </a:pPr>
              <a:r>
                <a:rPr lang="en-US" altLang="zh-CN" sz="1800"/>
                <a:t>•</a:t>
              </a:r>
            </a:p>
            <a:p>
              <a:pPr eaLnBrk="1" hangingPunct="1">
                <a:lnSpc>
                  <a:spcPct val="50000"/>
                </a:lnSpc>
                <a:spcBef>
                  <a:spcPct val="5000"/>
                </a:spcBef>
                <a:buFontTx/>
                <a:buNone/>
              </a:pPr>
              <a:endParaRPr lang="en-US" altLang="zh-CN" sz="1800"/>
            </a:p>
            <a:p>
              <a:pPr eaLnBrk="1" hangingPunct="1">
                <a:lnSpc>
                  <a:spcPct val="50000"/>
                </a:lnSpc>
                <a:spcBef>
                  <a:spcPct val="5000"/>
                </a:spcBef>
                <a:buFontTx/>
                <a:buNone/>
              </a:pPr>
              <a:r>
                <a:rPr lang="zh-CN" altLang="en-US" sz="1800"/>
                <a:t>张立</a:t>
              </a:r>
            </a:p>
          </p:txBody>
        </p:sp>
        <p:sp>
          <p:nvSpPr>
            <p:cNvPr id="51227" name="Rectangle 40">
              <a:extLst>
                <a:ext uri="{FF2B5EF4-FFF2-40B4-BE49-F238E27FC236}">
                  <a16:creationId xmlns:a16="http://schemas.microsoft.com/office/drawing/2014/main" id="{A8A000A3-5423-4A98-8F38-DD788DE37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1"/>
              <a:ext cx="638" cy="1206"/>
            </a:xfrm>
            <a:prstGeom prst="rect">
              <a:avLst/>
            </a:prstGeom>
            <a:gradFill rotWithShape="0">
              <a:gsLst>
                <a:gs pos="0">
                  <a:srgbClr val="647663"/>
                </a:gs>
                <a:gs pos="100000">
                  <a:srgbClr val="D9FED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/>
                <a:t>95001</a:t>
              </a:r>
            </a:p>
            <a:p>
              <a:pPr eaLnBrk="1" hangingPunct="1">
                <a:buFontTx/>
                <a:buNone/>
              </a:pPr>
              <a:r>
                <a:rPr lang="en-US" altLang="zh-CN" sz="1800"/>
                <a:t>95002</a:t>
              </a:r>
            </a:p>
            <a:p>
              <a:pPr eaLnBrk="1" hangingPunct="1">
                <a:buFontTx/>
                <a:buNone/>
              </a:pPr>
              <a:r>
                <a:rPr lang="en-US" altLang="zh-CN" sz="1800"/>
                <a:t>95003</a:t>
              </a:r>
            </a:p>
            <a:p>
              <a:pPr eaLnBrk="1" hangingPunct="1">
                <a:buFontTx/>
                <a:buNone/>
              </a:pPr>
              <a:endParaRPr lang="en-US" altLang="zh-CN" sz="1000"/>
            </a:p>
            <a:p>
              <a:pPr eaLnBrk="1" hangingPunct="1">
                <a:lnSpc>
                  <a:spcPct val="50000"/>
                </a:lnSpc>
                <a:spcBef>
                  <a:spcPct val="5000"/>
                </a:spcBef>
                <a:buFontTx/>
                <a:buNone/>
              </a:pPr>
              <a:r>
                <a:rPr lang="en-US" altLang="zh-CN" sz="1800"/>
                <a:t>    •</a:t>
              </a:r>
            </a:p>
            <a:p>
              <a:pPr eaLnBrk="1" hangingPunct="1">
                <a:lnSpc>
                  <a:spcPct val="50000"/>
                </a:lnSpc>
                <a:spcBef>
                  <a:spcPct val="5000"/>
                </a:spcBef>
                <a:buFontTx/>
                <a:buNone/>
              </a:pPr>
              <a:r>
                <a:rPr lang="en-US" altLang="zh-CN" sz="1800"/>
                <a:t>    •</a:t>
              </a:r>
            </a:p>
            <a:p>
              <a:pPr eaLnBrk="1" hangingPunct="1">
                <a:lnSpc>
                  <a:spcPct val="50000"/>
                </a:lnSpc>
                <a:spcBef>
                  <a:spcPct val="5000"/>
                </a:spcBef>
                <a:buFontTx/>
                <a:buNone/>
              </a:pPr>
              <a:r>
                <a:rPr lang="en-US" altLang="zh-CN" sz="1800"/>
                <a:t>    •</a:t>
              </a:r>
            </a:p>
            <a:p>
              <a:pPr eaLnBrk="1" hangingPunct="1">
                <a:buFontTx/>
                <a:buNone/>
              </a:pPr>
              <a:r>
                <a:rPr lang="en-US" altLang="zh-CN" sz="1800"/>
                <a:t>95010</a:t>
              </a:r>
              <a:endParaRPr lang="zh-CN" altLang="en-US" sz="1800"/>
            </a:p>
          </p:txBody>
        </p:sp>
        <p:sp>
          <p:nvSpPr>
            <p:cNvPr id="51228" name="Rectangle 41">
              <a:extLst>
                <a:ext uri="{FF2B5EF4-FFF2-40B4-BE49-F238E27FC236}">
                  <a16:creationId xmlns:a16="http://schemas.microsoft.com/office/drawing/2014/main" id="{D057B315-C15D-4020-8365-2B0F00471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0"/>
              <a:ext cx="1618" cy="231"/>
            </a:xfrm>
            <a:prstGeom prst="rect">
              <a:avLst/>
            </a:prstGeom>
            <a:gradFill rotWithShape="0">
              <a:gsLst>
                <a:gs pos="0">
                  <a:srgbClr val="647663"/>
                </a:gs>
                <a:gs pos="100000">
                  <a:srgbClr val="D9FED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i="1"/>
                <a:t>Sname                    ……</a:t>
              </a:r>
            </a:p>
          </p:txBody>
        </p:sp>
        <p:sp>
          <p:nvSpPr>
            <p:cNvPr id="51229" name="Rectangle 42">
              <a:extLst>
                <a:ext uri="{FF2B5EF4-FFF2-40B4-BE49-F238E27FC236}">
                  <a16:creationId xmlns:a16="http://schemas.microsoft.com/office/drawing/2014/main" id="{D88F91F2-95C3-4BF6-81FA-53F36B813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38" cy="231"/>
            </a:xfrm>
            <a:prstGeom prst="rect">
              <a:avLst/>
            </a:prstGeom>
            <a:gradFill rotWithShape="0">
              <a:gsLst>
                <a:gs pos="0">
                  <a:srgbClr val="647663"/>
                </a:gs>
                <a:gs pos="100000">
                  <a:srgbClr val="D9FED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i="1"/>
                <a:t>sno</a:t>
              </a:r>
            </a:p>
          </p:txBody>
        </p:sp>
        <p:sp>
          <p:nvSpPr>
            <p:cNvPr id="51230" name="Line 43">
              <a:extLst>
                <a:ext uri="{FF2B5EF4-FFF2-40B4-BE49-F238E27FC236}">
                  <a16:creationId xmlns:a16="http://schemas.microsoft.com/office/drawing/2014/main" id="{3F59C600-691B-49DD-9CB1-BBBCB9C12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31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1" name="Line 44">
              <a:extLst>
                <a:ext uri="{FF2B5EF4-FFF2-40B4-BE49-F238E27FC236}">
                  <a16:creationId xmlns:a16="http://schemas.microsoft.com/office/drawing/2014/main" id="{193054A7-81AF-486E-86A2-8607B2885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" y="0"/>
              <a:ext cx="0" cy="1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2" name="Line 45">
              <a:extLst>
                <a:ext uri="{FF2B5EF4-FFF2-40B4-BE49-F238E27FC236}">
                  <a16:creationId xmlns:a16="http://schemas.microsoft.com/office/drawing/2014/main" id="{0635ABAB-2D98-4732-9417-FD6AF615D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256" cy="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3" name="Line 46">
              <a:extLst>
                <a:ext uri="{FF2B5EF4-FFF2-40B4-BE49-F238E27FC236}">
                  <a16:creationId xmlns:a16="http://schemas.microsoft.com/office/drawing/2014/main" id="{050584A9-BBA2-4BD8-8A9B-1E4088FF9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4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4" name="Line 47">
              <a:extLst>
                <a:ext uri="{FF2B5EF4-FFF2-40B4-BE49-F238E27FC236}">
                  <a16:creationId xmlns:a16="http://schemas.microsoft.com/office/drawing/2014/main" id="{B0153B01-3F8B-4581-AB31-498D7E119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0"/>
              <a:ext cx="0" cy="14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5" name="Line 48">
              <a:extLst>
                <a:ext uri="{FF2B5EF4-FFF2-40B4-BE49-F238E27FC236}">
                  <a16:creationId xmlns:a16="http://schemas.microsoft.com/office/drawing/2014/main" id="{25A49EC7-B758-4643-A652-360728AAC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1450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6" name="Line 49">
              <a:extLst>
                <a:ext uri="{FF2B5EF4-FFF2-40B4-BE49-F238E27FC236}">
                  <a16:creationId xmlns:a16="http://schemas.microsoft.com/office/drawing/2014/main" id="{3B6CCF7E-9888-4D12-894F-119BA4D24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7" name="Rectangle 50">
              <a:extLst>
                <a:ext uri="{FF2B5EF4-FFF2-40B4-BE49-F238E27FC236}">
                  <a16:creationId xmlns:a16="http://schemas.microsoft.com/office/drawing/2014/main" id="{9F333324-E0E9-47BA-8981-8A7259C27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586"/>
              <a:ext cx="432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SzPct val="100000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  <a:buClr>
                  <a:srgbClr val="D6009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400" b="1"/>
                <a:t>    •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  <a:buClr>
                  <a:srgbClr val="D6009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400" b="1"/>
                <a:t>    •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  <a:buClr>
                  <a:srgbClr val="D60093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1400" b="1"/>
                <a:t>    •</a:t>
              </a:r>
            </a:p>
          </p:txBody>
        </p:sp>
      </p:grpSp>
      <p:sp>
        <p:nvSpPr>
          <p:cNvPr id="51224" name="Rectangle 51">
            <a:extLst>
              <a:ext uri="{FF2B5EF4-FFF2-40B4-BE49-F238E27FC236}">
                <a16:creationId xmlns:a16="http://schemas.microsoft.com/office/drawing/2014/main" id="{8597D7A3-693E-4D72-8B01-ECD920FF8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88913"/>
            <a:ext cx="818991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chemeClr val="tx2"/>
                </a:solidFill>
                <a:latin typeface="Times New Roman" panose="02020603050405020304" pitchFamily="18" charset="0"/>
              </a:rPr>
              <a:t>数据完整性的类型（</a:t>
            </a:r>
            <a:r>
              <a:rPr lang="en-US" altLang="zh-CN" sz="4000" b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4000" b="1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7154" name="Rectangle 52">
            <a:extLst>
              <a:ext uri="{FF2B5EF4-FFF2-40B4-BE49-F238E27FC236}">
                <a16:creationId xmlns:a16="http://schemas.microsoft.com/office/drawing/2014/main" id="{839B0A0F-08D8-4B5C-96FB-7030B59BA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81075"/>
            <a:ext cx="74882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400" b="1"/>
              <a:t>参照完整性（引用完整性）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b="1"/>
              <a:t>在插入或删除数据时，维护表间数据一致性的手段。一般建立在主码（主键）与外部码（外键）之间的关系。</a:t>
            </a:r>
            <a:endParaRPr lang="zh-CN" altLang="en-US" sz="2000" b="1">
              <a:solidFill>
                <a:srgbClr val="3333CC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24" grpId="0" autoUpdateAnimBg="0"/>
      <p:bldP spid="47128" grpId="0" autoUpdateAnimBg="0"/>
      <p:bldP spid="4715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id="{B3A192C6-7D9F-499D-934A-DB85F8F9E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437063"/>
            <a:ext cx="8137525" cy="81915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CFE78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0800" bIns="190800">
            <a:spAutoFit/>
          </a:bodyPr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50000"/>
              </a:spcBef>
              <a:buClr>
                <a:schemeClr val="folHlink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在</a:t>
            </a:r>
            <a:r>
              <a:rPr lang="en-US" altLang="zh-CN" sz="2400" b="1"/>
              <a:t>SQL</a:t>
            </a:r>
            <a:r>
              <a:rPr lang="zh-CN" altLang="en-US" sz="2400" b="1">
                <a:latin typeface="宋体" panose="02010600030101010101" pitchFamily="2" charset="-122"/>
              </a:rPr>
              <a:t>中通过</a:t>
            </a:r>
            <a:r>
              <a:rPr lang="en-US" altLang="zh-CN" sz="2400" b="1"/>
              <a:t>check</a:t>
            </a:r>
            <a:r>
              <a:rPr lang="zh-CN" altLang="en-US" sz="2400" b="1"/>
              <a:t>、</a:t>
            </a:r>
            <a:r>
              <a:rPr lang="en-US" altLang="zh-CN" sz="2400" b="1"/>
              <a:t>default</a:t>
            </a:r>
            <a:r>
              <a:rPr lang="zh-CN" altLang="en-US" sz="2400" b="1"/>
              <a:t>、触发器(</a:t>
            </a:r>
            <a:r>
              <a:rPr lang="en-US" altLang="zh-CN" sz="2400" b="1"/>
              <a:t>trigger)</a:t>
            </a:r>
            <a:r>
              <a:rPr lang="zh-CN" altLang="en-US" sz="2400" b="1">
                <a:latin typeface="宋体" panose="02010600030101010101" pitchFamily="2" charset="-122"/>
              </a:rPr>
              <a:t>等实现</a:t>
            </a:r>
          </a:p>
        </p:txBody>
      </p:sp>
      <p:sp>
        <p:nvSpPr>
          <p:cNvPr id="52227" name="Rectangle 5">
            <a:extLst>
              <a:ext uri="{FF2B5EF4-FFF2-40B4-BE49-F238E27FC236}">
                <a16:creationId xmlns:a16="http://schemas.microsoft.com/office/drawing/2014/main" id="{055574E1-D162-4924-A177-DE864FE61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60350"/>
            <a:ext cx="818991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chemeClr val="tx2"/>
                </a:solidFill>
                <a:latin typeface="Times New Roman" panose="02020603050405020304" pitchFamily="18" charset="0"/>
              </a:rPr>
              <a:t>数据完整性的类型（</a:t>
            </a:r>
            <a:r>
              <a:rPr lang="en-US" altLang="zh-CN" sz="4000" b="1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4000" b="1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5352A71C-8BC4-4259-A330-926D96B4E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196975"/>
            <a:ext cx="7488237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/>
              <a:t>用户定义的完整性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400" b="1"/>
              <a:t>体现实际运用的业务规则。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400" b="1"/>
              <a:t>例如：学生成绩  0~100分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400" b="1"/>
              <a:t>             职工年龄 18~60岁 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400" b="1"/>
              <a:t>             保险金+补贴&lt;基本工资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nimBg="1" autoUpdateAnimBg="0"/>
      <p:bldP spid="4813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>
            <a:extLst>
              <a:ext uri="{FF2B5EF4-FFF2-40B4-BE49-F238E27FC236}">
                <a16:creationId xmlns:a16="http://schemas.microsoft.com/office/drawing/2014/main" id="{635D158C-AFDD-420D-ACE7-ADAEE7791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4813"/>
            <a:ext cx="818991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chemeClr val="tx2"/>
                </a:solidFill>
                <a:latin typeface="Times New Roman" panose="02020603050405020304" pitchFamily="18" charset="0"/>
              </a:rPr>
              <a:t>实施数据完整性的途径</a:t>
            </a:r>
          </a:p>
        </p:txBody>
      </p:sp>
      <p:sp>
        <p:nvSpPr>
          <p:cNvPr id="49155" name="Rectangle 4">
            <a:extLst>
              <a:ext uri="{FF2B5EF4-FFF2-40B4-BE49-F238E27FC236}">
                <a16:creationId xmlns:a16="http://schemas.microsoft.com/office/drawing/2014/main" id="{577455CB-5C23-4E9B-A0AB-9D504500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412875"/>
            <a:ext cx="58689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/>
              <a:t>约束（</a:t>
            </a:r>
            <a:r>
              <a:rPr lang="en-US" altLang="zh-CN" b="1"/>
              <a:t>constraint</a:t>
            </a:r>
            <a:r>
              <a:rPr lang="zh-CN" altLang="en-US" b="1"/>
              <a:t>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/>
              <a:t>规则（</a:t>
            </a:r>
            <a:r>
              <a:rPr lang="en-US" altLang="zh-CN" b="1"/>
              <a:t>rule</a:t>
            </a:r>
            <a:r>
              <a:rPr lang="zh-CN" altLang="en-US" b="1"/>
              <a:t>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/>
              <a:t>默认值（</a:t>
            </a:r>
            <a:r>
              <a:rPr lang="en-US" altLang="zh-CN" b="1"/>
              <a:t>default</a:t>
            </a:r>
            <a:r>
              <a:rPr lang="zh-CN" altLang="en-US" b="1"/>
              <a:t>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/>
              <a:t>标识列（</a:t>
            </a:r>
            <a:r>
              <a:rPr lang="en-US" altLang="zh-CN" b="1"/>
              <a:t>identity</a:t>
            </a:r>
            <a:r>
              <a:rPr lang="zh-CN" altLang="en-US" b="1"/>
              <a:t>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/>
              <a:t>触发器（</a:t>
            </a:r>
            <a:r>
              <a:rPr lang="en-US" altLang="zh-CN" b="1"/>
              <a:t>trigger</a:t>
            </a:r>
            <a:r>
              <a:rPr lang="zh-CN" altLang="en-US" b="1"/>
              <a:t>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>
            <a:extLst>
              <a:ext uri="{FF2B5EF4-FFF2-40B4-BE49-F238E27FC236}">
                <a16:creationId xmlns:a16="http://schemas.microsoft.com/office/drawing/2014/main" id="{0768E0FA-F910-47C5-8934-21CDE079DFE4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1258888" y="1557338"/>
            <a:ext cx="7194550" cy="3576637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/>
              <a:t>约束的类型</a:t>
            </a:r>
          </a:p>
          <a:p>
            <a:pPr>
              <a:lnSpc>
                <a:spcPct val="160000"/>
              </a:lnSpc>
            </a:pPr>
            <a:r>
              <a:rPr lang="zh-CN" altLang="en-US"/>
              <a:t>决定使用何种约束</a:t>
            </a:r>
          </a:p>
          <a:p>
            <a:pPr>
              <a:lnSpc>
                <a:spcPct val="160000"/>
              </a:lnSpc>
            </a:pPr>
            <a:endParaRPr lang="en-US" altLang="zh-CN"/>
          </a:p>
        </p:txBody>
      </p:sp>
      <p:sp>
        <p:nvSpPr>
          <p:cNvPr id="54275" name="Rectangle 5">
            <a:extLst>
              <a:ext uri="{FF2B5EF4-FFF2-40B4-BE49-F238E27FC236}">
                <a16:creationId xmlns:a16="http://schemas.microsoft.com/office/drawing/2014/main" id="{C4911D73-B8C0-435A-B61A-81A4EB80D281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339975" y="476250"/>
            <a:ext cx="4691063" cy="633413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约   束</a:t>
            </a: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1ED6151-5464-41E2-8694-49D202B7FFCA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468313" y="260350"/>
            <a:ext cx="8229600" cy="633413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约束的类型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53222A3-10D9-4578-A167-E5CCF581EC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285875"/>
            <a:ext cx="7345362" cy="13684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800"/>
              <a:t>约束的用途是限制输入到表中的值的范围。约束是实施数据完整性的首选方法</a:t>
            </a:r>
            <a:endParaRPr lang="zh-CN" altLang="en-US"/>
          </a:p>
        </p:txBody>
      </p:sp>
      <p:sp>
        <p:nvSpPr>
          <p:cNvPr id="52228" name="Rectangle 5">
            <a:extLst>
              <a:ext uri="{FF2B5EF4-FFF2-40B4-BE49-F238E27FC236}">
                <a16:creationId xmlns:a16="http://schemas.microsoft.com/office/drawing/2014/main" id="{FA48261B-2FD8-422D-B496-9EFAC8F51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3000375"/>
            <a:ext cx="7345362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/>
              <a:t>约束的分类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列级约束：只对一列起作用的约束。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表级约束：对表中的多列起作用的约束。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A39B0138-DF2D-4711-9688-9FCE17638B12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843213" y="333375"/>
            <a:ext cx="2947987" cy="633413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约束的类型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21A1C2A-9CAB-4474-9A42-004312AE1887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1214438" y="1357313"/>
            <a:ext cx="6121400" cy="418623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/>
              <a:t>PRIMARY KEY </a:t>
            </a:r>
            <a:r>
              <a:rPr lang="zh-CN" altLang="en-US" sz="2800"/>
              <a:t>约束</a:t>
            </a:r>
          </a:p>
          <a:p>
            <a:pPr>
              <a:lnSpc>
                <a:spcPct val="130000"/>
              </a:lnSpc>
            </a:pPr>
            <a:r>
              <a:rPr lang="en-US" altLang="zh-CN" sz="2800"/>
              <a:t>UNIQUE </a:t>
            </a:r>
            <a:r>
              <a:rPr lang="zh-CN" altLang="en-US" sz="2800"/>
              <a:t>约束</a:t>
            </a:r>
          </a:p>
          <a:p>
            <a:pPr>
              <a:lnSpc>
                <a:spcPct val="130000"/>
              </a:lnSpc>
            </a:pPr>
            <a:r>
              <a:rPr lang="en-US" altLang="zh-CN" sz="2800"/>
              <a:t>DEFAULT </a:t>
            </a:r>
            <a:r>
              <a:rPr lang="zh-CN" altLang="en-US" sz="2800"/>
              <a:t>约束</a:t>
            </a:r>
          </a:p>
          <a:p>
            <a:pPr>
              <a:lnSpc>
                <a:spcPct val="130000"/>
              </a:lnSpc>
            </a:pPr>
            <a:r>
              <a:rPr lang="en-US" altLang="zh-CN" sz="2800"/>
              <a:t>CHECK</a:t>
            </a:r>
            <a:r>
              <a:rPr lang="zh-CN" altLang="en-US" sz="2800"/>
              <a:t>约束</a:t>
            </a:r>
          </a:p>
          <a:p>
            <a:pPr>
              <a:lnSpc>
                <a:spcPct val="130000"/>
              </a:lnSpc>
            </a:pPr>
            <a:r>
              <a:rPr lang="en-US" altLang="zh-CN" sz="2800"/>
              <a:t>FOREIGN KEY </a:t>
            </a:r>
            <a:r>
              <a:rPr lang="zh-CN" altLang="en-US" sz="2800"/>
              <a:t>约束 </a:t>
            </a:r>
          </a:p>
          <a:p>
            <a:pPr>
              <a:lnSpc>
                <a:spcPct val="130000"/>
              </a:lnSpc>
            </a:pPr>
            <a:r>
              <a:rPr lang="zh-CN" altLang="en-US" sz="2800"/>
              <a:t>级联参考完整性</a:t>
            </a: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CF4CD8A-86BE-4F81-8464-4B50892AA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818991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chemeClr val="tx2"/>
                </a:solidFill>
                <a:latin typeface="Arial Narrow" panose="020B06060202020A0204" pitchFamily="34" charset="0"/>
              </a:rPr>
              <a:t> </a:t>
            </a:r>
            <a:r>
              <a:rPr lang="en-US" altLang="zh-CN" sz="4000" b="1">
                <a:solidFill>
                  <a:schemeClr val="tx2"/>
                </a:solidFill>
              </a:rPr>
              <a:t>PRIMARY KEY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  <p:sp>
        <p:nvSpPr>
          <p:cNvPr id="59395" name="Rectangle 5">
            <a:extLst>
              <a:ext uri="{FF2B5EF4-FFF2-40B4-BE49-F238E27FC236}">
                <a16:creationId xmlns:a16="http://schemas.microsoft.com/office/drawing/2014/main" id="{D8D8EAA9-05AC-4048-BF65-924477B69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196975"/>
            <a:ext cx="705802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/>
              <a:t>PRIMARY KEY</a:t>
            </a:r>
            <a:r>
              <a:rPr lang="zh-CN" altLang="en-US" sz="2800"/>
              <a:t>约束利用表中的一列或多列数据唯一地标识某一行数据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/>
              <a:t>每个表只有一个</a:t>
            </a:r>
            <a:r>
              <a:rPr lang="en-US" altLang="zh-CN" sz="2800"/>
              <a:t>PRIMARY KEY</a:t>
            </a:r>
            <a:r>
              <a:rPr lang="zh-CN" altLang="en-US" sz="2800"/>
              <a:t>约束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/>
              <a:t>PRIMARY KEY</a:t>
            </a:r>
            <a:r>
              <a:rPr lang="zh-CN" altLang="en-US" sz="2800"/>
              <a:t>约束的值必须是唯一的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/>
              <a:t>不允许有空值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/>
              <a:t>SQL Server</a:t>
            </a:r>
            <a:r>
              <a:rPr lang="zh-CN" altLang="en-US" sz="2800"/>
              <a:t>中最多可定义 16 列作为主键</a:t>
            </a: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120F943-9F89-4A8D-B4CF-A807A9D01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066800"/>
            <a:ext cx="7110413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b="1" dirty="0">
                <a:latin typeface="Arial" pitchFamily="34" charset="0"/>
              </a:rPr>
              <a:t>直接在列名后增加关键字</a:t>
            </a:r>
            <a:r>
              <a:rPr lang="zh-CN" altLang="en-US" dirty="0">
                <a:latin typeface="Arial" pitchFamily="34" charset="0"/>
              </a:rPr>
              <a:t> </a:t>
            </a:r>
            <a:r>
              <a:rPr lang="en-US" b="1" dirty="0">
                <a:latin typeface="Arial" pitchFamily="34" charset="0"/>
              </a:rPr>
              <a:t>PRIMARY KEY</a:t>
            </a:r>
            <a:endParaRPr lang="zh-CN" altLang="en-US" b="1" dirty="0">
              <a:latin typeface="Arial Narrow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b="1" dirty="0">
                <a:latin typeface="Arial Narrow" pitchFamily="34" charset="0"/>
              </a:rPr>
              <a:t> 	</a:t>
            </a:r>
            <a:r>
              <a:rPr lang="en-GB" altLang="en-US" dirty="0">
                <a:latin typeface="Arial" pitchFamily="34" charset="0"/>
              </a:rPr>
              <a:t>CREATE TABLE Student</a:t>
            </a:r>
          </a:p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GB" altLang="en-US" dirty="0">
                <a:latin typeface="Arial" pitchFamily="34" charset="0"/>
              </a:rPr>
              <a:t>	( </a:t>
            </a:r>
            <a:r>
              <a:rPr lang="en-US" dirty="0" err="1">
                <a:latin typeface="Arial" pitchFamily="34" charset="0"/>
              </a:rPr>
              <a:t>sno</a:t>
            </a:r>
            <a:r>
              <a:rPr lang="en-US">
                <a:latin typeface="Arial" pitchFamily="34" charset="0"/>
              </a:rPr>
              <a:t> char(5)  not null </a:t>
            </a:r>
            <a:r>
              <a:rPr lang="en-GB" altLang="en-US">
                <a:solidFill>
                  <a:srgbClr val="CC3300"/>
                </a:solidFill>
                <a:latin typeface="Arial" pitchFamily="34" charset="0"/>
              </a:rPr>
              <a:t>PRIMARY KEY</a:t>
            </a:r>
            <a:r>
              <a:rPr lang="en-US" dirty="0">
                <a:latin typeface="Arial" pitchFamily="34" charset="0"/>
              </a:rPr>
              <a:t>,</a:t>
            </a:r>
          </a:p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dirty="0">
                <a:latin typeface="Arial" pitchFamily="34" charset="0"/>
              </a:rPr>
              <a:t>      </a:t>
            </a:r>
            <a:r>
              <a:rPr lang="en-US" dirty="0" err="1">
                <a:latin typeface="Arial" pitchFamily="34" charset="0"/>
              </a:rPr>
              <a:t>sname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err="1">
                <a:latin typeface="Arial" pitchFamily="34" charset="0"/>
              </a:rPr>
              <a:t>varchar</a:t>
            </a:r>
            <a:r>
              <a:rPr lang="en-US" dirty="0">
                <a:latin typeface="Arial" pitchFamily="34" charset="0"/>
              </a:rPr>
              <a:t>(20) not null, </a:t>
            </a:r>
            <a:endParaRPr lang="en-GB" altLang="en-US" dirty="0">
              <a:latin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US" dirty="0">
                <a:latin typeface="Arial" pitchFamily="34" charset="0"/>
              </a:rPr>
              <a:t>     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2000" b="1" dirty="0">
                <a:latin typeface="Arial" pitchFamily="34" charset="0"/>
              </a:rPr>
              <a:t>……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                               </a:t>
            </a:r>
            <a:r>
              <a:rPr lang="en-US" dirty="0">
                <a:latin typeface="Arial" pitchFamily="34" charset="0"/>
              </a:rPr>
              <a:t>);</a:t>
            </a:r>
            <a:endParaRPr lang="en-GB" altLang="en-US" dirty="0">
              <a:latin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endParaRPr lang="en-GB" altLang="en-US" b="1" dirty="0">
              <a:latin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  <a:defRPr/>
            </a:pPr>
            <a:r>
              <a:rPr lang="en-GB" altLang="en-US" sz="2000" b="1" dirty="0">
                <a:latin typeface="宋体" pitchFamily="2" charset="-122"/>
              </a:rPr>
              <a:t>	</a:t>
            </a:r>
            <a:endParaRPr lang="en-US" sz="2000" b="1" dirty="0">
              <a:latin typeface="宋体" pitchFamily="2" charset="-122"/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B635D63-14F5-43DF-8389-4369470BF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chemeClr val="tx2"/>
                </a:solidFill>
                <a:latin typeface="Arial Narrow" panose="020B06060202020A0204" pitchFamily="34" charset="0"/>
              </a:rPr>
              <a:t> </a:t>
            </a:r>
            <a:r>
              <a:rPr lang="en-US" altLang="zh-CN" sz="4000" b="1">
                <a:solidFill>
                  <a:schemeClr val="tx2"/>
                </a:solidFill>
              </a:rPr>
              <a:t>PRIMARY KEY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  <p:sp>
        <p:nvSpPr>
          <p:cNvPr id="56324" name="Text Box 5">
            <a:extLst>
              <a:ext uri="{FF2B5EF4-FFF2-40B4-BE49-F238E27FC236}">
                <a16:creationId xmlns:a16="http://schemas.microsoft.com/office/drawing/2014/main" id="{C3162D4C-5D80-4521-A229-BB5B6030C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900" y="3886200"/>
            <a:ext cx="500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400" b="1"/>
              <a:t> 创建</a:t>
            </a:r>
            <a:r>
              <a:rPr lang="en-US" altLang="zh-CN" sz="2400" b="1"/>
              <a:t>sc</a:t>
            </a:r>
            <a:r>
              <a:rPr lang="zh-CN" altLang="en-US" sz="2400" b="1"/>
              <a:t>表，其主码为（</a:t>
            </a:r>
            <a:r>
              <a:rPr lang="en-US" altLang="zh-CN" sz="2400" b="1"/>
              <a:t>sno,cno</a:t>
            </a:r>
            <a:r>
              <a:rPr lang="zh-CN" altLang="en-US" sz="2400" b="1"/>
              <a:t>）</a:t>
            </a:r>
          </a:p>
        </p:txBody>
      </p:sp>
      <p:sp>
        <p:nvSpPr>
          <p:cNvPr id="56325" name="Text Box 7">
            <a:extLst>
              <a:ext uri="{FF2B5EF4-FFF2-40B4-BE49-F238E27FC236}">
                <a16:creationId xmlns:a16="http://schemas.microsoft.com/office/drawing/2014/main" id="{12F66E0F-DCCF-4EE0-BC1C-9A5932D81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0" y="4584700"/>
            <a:ext cx="1023938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6600" b="1">
                <a:solidFill>
                  <a:srgbClr val="EE0D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×</a:t>
            </a:r>
            <a:endParaRPr lang="en-US" sz="6600" b="1">
              <a:effectLst>
                <a:outerShdw blurRad="38100" dist="38100" dir="2700000" algn="tl">
                  <a:srgbClr val="C0C0C0"/>
                </a:outerShdw>
              </a:effectLst>
              <a:ea typeface="华文新魏" pitchFamily="2" charset="-122"/>
            </a:endParaRPr>
          </a:p>
        </p:txBody>
      </p:sp>
      <p:sp>
        <p:nvSpPr>
          <p:cNvPr id="56326" name="Text Box 8">
            <a:extLst>
              <a:ext uri="{FF2B5EF4-FFF2-40B4-BE49-F238E27FC236}">
                <a16:creationId xmlns:a16="http://schemas.microsoft.com/office/drawing/2014/main" id="{6FFD899A-5C9E-4761-9252-2BF327101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4697413"/>
            <a:ext cx="13573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3200" b="1">
                <a:solidFill>
                  <a:srgbClr val="EE0D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 ? ?</a:t>
            </a:r>
            <a:r>
              <a:rPr 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</a:p>
        </p:txBody>
      </p:sp>
      <p:sp>
        <p:nvSpPr>
          <p:cNvPr id="56327" name="Text Box 6">
            <a:extLst>
              <a:ext uri="{FF2B5EF4-FFF2-40B4-BE49-F238E27FC236}">
                <a16:creationId xmlns:a16="http://schemas.microsoft.com/office/drawing/2014/main" id="{35FE722D-FB7A-485E-9ACB-F801D1686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644900"/>
            <a:ext cx="6110287" cy="233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lvl="1" algn="ctr">
              <a:lnSpc>
                <a:spcPct val="30000"/>
              </a:lnSpc>
              <a:spcBef>
                <a:spcPts val="1300"/>
              </a:spcBef>
              <a:spcAft>
                <a:spcPts val="130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lvl="1" algn="ctr">
              <a:lnSpc>
                <a:spcPct val="30000"/>
              </a:lnSpc>
              <a:spcBef>
                <a:spcPts val="1300"/>
              </a:spcBef>
              <a:spcAft>
                <a:spcPts val="130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lang="en-US" sz="2200">
              <a:latin typeface="Arial" pitchFamily="34" charset="0"/>
            </a:endParaRPr>
          </a:p>
          <a:p>
            <a:pPr lvl="1" algn="ctr">
              <a:lnSpc>
                <a:spcPct val="30000"/>
              </a:lnSpc>
              <a:spcBef>
                <a:spcPts val="1300"/>
              </a:spcBef>
              <a:spcAft>
                <a:spcPts val="130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200">
                <a:latin typeface="Arial" pitchFamily="34" charset="0"/>
              </a:rPr>
              <a:t>CREATE TABLE sc</a:t>
            </a:r>
          </a:p>
          <a:p>
            <a:pPr lvl="1" algn="ctr">
              <a:lnSpc>
                <a:spcPct val="30000"/>
              </a:lnSpc>
              <a:spcBef>
                <a:spcPts val="1300"/>
              </a:spcBef>
              <a:spcAft>
                <a:spcPts val="130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200">
                <a:latin typeface="Arial" pitchFamily="34" charset="0"/>
              </a:rPr>
              <a:t>                 (sno char(5) PRIMARY KEY，</a:t>
            </a:r>
          </a:p>
          <a:p>
            <a:pPr lvl="1" algn="ctr">
              <a:lnSpc>
                <a:spcPct val="30000"/>
              </a:lnSpc>
              <a:spcBef>
                <a:spcPts val="1300"/>
              </a:spcBef>
              <a:spcAft>
                <a:spcPts val="130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200">
                <a:latin typeface="Arial" pitchFamily="34" charset="0"/>
              </a:rPr>
              <a:t>                    cno char(1) PRIMARY KEY，   </a:t>
            </a:r>
          </a:p>
          <a:p>
            <a:pPr lvl="1" algn="ctr">
              <a:lnSpc>
                <a:spcPct val="30000"/>
              </a:lnSpc>
              <a:spcBef>
                <a:spcPts val="1300"/>
              </a:spcBef>
              <a:spcAft>
                <a:spcPts val="130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en-US" sz="2200">
                <a:latin typeface="Arial" pitchFamily="34" charset="0"/>
              </a:rPr>
              <a:t>        grade decimal(4,1)) );</a:t>
            </a:r>
            <a:endParaRPr lang="zh-CN" altLang="en-US" sz="2200">
              <a:latin typeface="Arial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25" grpId="0" autoUpdateAnimBg="0"/>
      <p:bldP spid="56326" grpId="0" autoUpdateAnimBg="0"/>
      <p:bldP spid="5632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>
            <a:extLst>
              <a:ext uri="{FF2B5EF4-FFF2-40B4-BE49-F238E27FC236}">
                <a16:creationId xmlns:a16="http://schemas.microsoft.com/office/drawing/2014/main" id="{117395F0-34BF-49B3-B7AA-57B098D51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chemeClr val="tx2"/>
                </a:solidFill>
                <a:latin typeface="Arial Narrow" panose="020B06060202020A0204" pitchFamily="34" charset="0"/>
              </a:rPr>
              <a:t> </a:t>
            </a:r>
            <a:r>
              <a:rPr lang="en-US" altLang="zh-CN" sz="4000" b="1">
                <a:solidFill>
                  <a:schemeClr val="tx2"/>
                </a:solidFill>
              </a:rPr>
              <a:t>PRIMARY KEY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  <p:sp>
        <p:nvSpPr>
          <p:cNvPr id="57347" name="Rectangle 4">
            <a:extLst>
              <a:ext uri="{FF2B5EF4-FFF2-40B4-BE49-F238E27FC236}">
                <a16:creationId xmlns:a16="http://schemas.microsoft.com/office/drawing/2014/main" id="{4D68C1E5-5DF3-442C-9C1C-1ADA48717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066800"/>
            <a:ext cx="71818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宋体" panose="02010600030101010101" pitchFamily="2" charset="-122"/>
              </a:rPr>
              <a:t>在</a:t>
            </a:r>
            <a:r>
              <a:rPr lang="en-US" altLang="zh-CN" sz="2400"/>
              <a:t>CREATE TABLE</a:t>
            </a:r>
            <a:r>
              <a:rPr lang="zh-CN" altLang="en-US" sz="2400" b="1">
                <a:latin typeface="宋体" panose="02010600030101010101" pitchFamily="2" charset="-122"/>
              </a:rPr>
              <a:t>语句各列定义的最后加: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endParaRPr lang="zh-CN" altLang="en-US" sz="800" b="1">
              <a:latin typeface="宋体" panose="02010600030101010101" pitchFamily="2" charset="-122"/>
            </a:endParaRPr>
          </a:p>
          <a:p>
            <a:pPr lvl="2" algn="just">
              <a:lnSpc>
                <a:spcPct val="40000"/>
              </a:lnSpc>
              <a:spcBef>
                <a:spcPts val="1300"/>
              </a:spcBef>
              <a:spcAft>
                <a:spcPts val="13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/>
              <a:t>PRIMARY KEY</a:t>
            </a:r>
            <a:r>
              <a:rPr lang="en-US" altLang="zh-CN" b="1">
                <a:latin typeface="宋体" panose="02010600030101010101" pitchFamily="2" charset="-122"/>
              </a:rPr>
              <a:t>(&lt;</a:t>
            </a:r>
            <a:r>
              <a:rPr lang="zh-CN" altLang="en-US" b="1">
                <a:latin typeface="宋体" panose="02010600030101010101" pitchFamily="2" charset="-122"/>
              </a:rPr>
              <a:t>属性名表&gt;)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 CREATE TABLE sc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 (sno char(5) 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  cno char(1) </a:t>
            </a:r>
            <a:r>
              <a:rPr lang="zh-CN" altLang="en-US" sz="2400">
                <a:latin typeface="Times New Roman" panose="02020603050405020304" pitchFamily="18" charset="0"/>
              </a:rPr>
              <a:t>，   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  grade decimal(4,1),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rPr>
              <a:t>            PRIMARY KEY(sno,cno)</a:t>
            </a:r>
            <a:r>
              <a:rPr lang="en-US" altLang="zh-CN" sz="2400">
                <a:latin typeface="Times New Roman" panose="02020603050405020304" pitchFamily="18" charset="0"/>
              </a:rPr>
              <a:t>);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97EC5DE6-29B0-4683-A567-F59640DD4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32300"/>
            <a:ext cx="7391400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400">
                <a:latin typeface="Arial Narrow" panose="020B06060202020A0204" pitchFamily="34" charset="0"/>
              </a:rPr>
              <a:t>  </a:t>
            </a:r>
            <a:r>
              <a:rPr lang="en-US" altLang="zh-CN" sz="2400"/>
              <a:t>CREATE TABLE sc1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/>
              <a:t>   ( ……….,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>
                <a:solidFill>
                  <a:srgbClr val="CC3300"/>
                </a:solidFill>
              </a:rPr>
              <a:t>constraint PK_SC PRIMARY KEY(sno,cno)</a:t>
            </a:r>
            <a:r>
              <a:rPr lang="en-US" altLang="zh-CN" sz="2400"/>
              <a:t>);</a:t>
            </a:r>
          </a:p>
        </p:txBody>
      </p:sp>
      <p:sp>
        <p:nvSpPr>
          <p:cNvPr id="57349" name="AutoShape 9">
            <a:extLst>
              <a:ext uri="{FF2B5EF4-FFF2-40B4-BE49-F238E27FC236}">
                <a16:creationId xmlns:a16="http://schemas.microsoft.com/office/drawing/2014/main" id="{E4BD4B97-C176-42EF-93AC-1C54624A2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652963"/>
            <a:ext cx="1079500" cy="431800"/>
          </a:xfrm>
          <a:prstGeom prst="wedgeRoundRectCallout">
            <a:avLst>
              <a:gd name="adj1" fmla="val -153088"/>
              <a:gd name="adj2" fmla="val 14081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约束名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  <p:bldP spid="57348" grpId="0" autoUpdateAnimBg="0"/>
      <p:bldP spid="5734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2478487-C50C-44BD-9920-B2E2CF68FA33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714500" y="214313"/>
            <a:ext cx="6346825" cy="633412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系统提供的数据类型（续）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1ACA73F-3E90-4FB0-BE4E-43BD64F9F6EC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838200" y="836613"/>
            <a:ext cx="7423150" cy="51054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sz="2800"/>
              <a:t>数字数据（续）</a:t>
            </a:r>
          </a:p>
          <a:p>
            <a:pPr lvl="1" eaLnBrk="1" hangingPunct="1"/>
            <a:r>
              <a:rPr lang="zh-CN" altLang="en-US" sz="2400"/>
              <a:t>近似数字数据：表示浮点数据的近似数字</a:t>
            </a:r>
          </a:p>
          <a:p>
            <a:pPr lvl="2" eaLnBrk="1" hangingPunct="1"/>
            <a:endParaRPr lang="en-US" altLang="zh-CN" sz="1000">
              <a:latin typeface="宋体" panose="02010600030101010101" pitchFamily="2" charset="-122"/>
            </a:endParaRPr>
          </a:p>
          <a:p>
            <a:pPr lvl="2" eaLnBrk="1" hangingPunct="1"/>
            <a:endParaRPr lang="en-US" altLang="zh-CN" sz="1000">
              <a:latin typeface="宋体" panose="02010600030101010101" pitchFamily="2" charset="-122"/>
            </a:endParaRPr>
          </a:p>
          <a:p>
            <a:pPr lvl="2" eaLnBrk="1" hangingPunct="1"/>
            <a:endParaRPr lang="en-US" altLang="zh-CN" sz="1000">
              <a:latin typeface="宋体" panose="02010600030101010101" pitchFamily="2" charset="-122"/>
            </a:endParaRPr>
          </a:p>
          <a:p>
            <a:pPr lvl="2" eaLnBrk="1" hangingPunct="1"/>
            <a:endParaRPr lang="en-US" altLang="zh-CN" sz="1000">
              <a:latin typeface="宋体" panose="02010600030101010101" pitchFamily="2" charset="-122"/>
            </a:endParaRPr>
          </a:p>
          <a:p>
            <a:pPr lvl="2" eaLnBrk="1" hangingPunct="1"/>
            <a:endParaRPr lang="en-US" altLang="zh-CN" sz="1000">
              <a:latin typeface="宋体" panose="02010600030101010101" pitchFamily="2" charset="-122"/>
            </a:endParaRPr>
          </a:p>
          <a:p>
            <a:pPr lvl="2" eaLnBrk="1" hangingPunct="1"/>
            <a:endParaRPr lang="en-US" altLang="zh-CN" sz="1000">
              <a:latin typeface="宋体" panose="02010600030101010101" pitchFamily="2" charset="-122"/>
            </a:endParaRPr>
          </a:p>
          <a:p>
            <a:pPr lvl="2" eaLnBrk="1" hangingPunct="1"/>
            <a:endParaRPr lang="en-US" altLang="zh-CN" sz="1000">
              <a:latin typeface="宋体" panose="02010600030101010101" pitchFamily="2" charset="-122"/>
            </a:endParaRPr>
          </a:p>
          <a:p>
            <a:pPr lvl="2" eaLnBrk="1" hangingPunct="1"/>
            <a:endParaRPr lang="en-US" altLang="zh-CN" sz="500">
              <a:latin typeface="宋体" panose="02010600030101010101" pitchFamily="2" charset="-122"/>
            </a:endParaRPr>
          </a:p>
          <a:p>
            <a:pPr lvl="2" eaLnBrk="1" hangingPunct="1"/>
            <a:endParaRPr lang="en-US" altLang="zh-CN" sz="1000">
              <a:latin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endParaRPr lang="zh-CN" altLang="en-US" sz="900">
              <a:latin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endParaRPr lang="zh-CN" altLang="en-US" sz="90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400"/>
              <a:t>货币数据：表示正的或负的货币值</a:t>
            </a:r>
          </a:p>
        </p:txBody>
      </p:sp>
      <p:graphicFrame>
        <p:nvGraphicFramePr>
          <p:cNvPr id="9220" name="Group 4">
            <a:extLst>
              <a:ext uri="{FF2B5EF4-FFF2-40B4-BE49-F238E27FC236}">
                <a16:creationId xmlns:a16="http://schemas.microsoft.com/office/drawing/2014/main" id="{4AB53829-D305-4459-9F65-D005176421AF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1830388"/>
          <a:ext cx="7488237" cy="1828800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float [(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)]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从 -1.79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E+308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到 1.79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E+308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之间的浮点数字数据；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为用于存储科学记数法尾数的位数，同时指示其精度和存储大小，1≤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n≤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53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可精确到第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位小数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real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从 3.40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E+38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到 3.40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E+38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之间的浮点数字数据，存储大小为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 字节；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SQL Server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中，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real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的同义词为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宋体" pitchFamily="2" charset="-122"/>
                          <a:ea typeface="宋体" pitchFamily="2" charset="-122"/>
                        </a:rPr>
                        <a:t>float(24)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，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可精确到第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位小数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31" name="Group 15">
            <a:extLst>
              <a:ext uri="{FF2B5EF4-FFF2-40B4-BE49-F238E27FC236}">
                <a16:creationId xmlns:a16="http://schemas.microsoft.com/office/drawing/2014/main" id="{21AECFBE-13D5-4B2A-A1A9-D10DBA240FFF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4135438"/>
          <a:ext cx="7488237" cy="1993900"/>
        </p:xfrm>
        <a:graphic>
          <a:graphicData uri="http://schemas.openxmlformats.org/drawingml/2006/table">
            <a:tbl>
              <a:tblPr/>
              <a:tblGrid>
                <a:gridCol w="206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8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money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占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个字节，值的范围为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-922 337 203 685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477.580 8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+922 337 203 685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477.580 7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被限制到小数点后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smallmoney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占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个字节，值的范围为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-214 748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.3648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 214 748.3647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E074B3EF-1AFA-4255-A66B-0FBDAC6A8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557338"/>
            <a:ext cx="6934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Arial Narrow" panose="020B06060202020A0204" pitchFamily="34" charset="0"/>
              </a:rPr>
              <a:t>删除表上已定义的主键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accent2"/>
                </a:solidFill>
                <a:latin typeface="Arial Narrow" panose="020B06060202020A0204" pitchFamily="34" charset="0"/>
              </a:rPr>
              <a:t>  </a:t>
            </a:r>
            <a:r>
              <a:rPr lang="en-US" altLang="zh-CN" sz="2400" b="1">
                <a:solidFill>
                  <a:schemeClr val="accent2"/>
                </a:solidFill>
                <a:latin typeface="Arial Narrow" panose="020B06060202020A0204" pitchFamily="34" charset="0"/>
              </a:rPr>
              <a:t>ALTER TABLE</a:t>
            </a:r>
            <a:r>
              <a:rPr lang="en-US" altLang="zh-CN" sz="2400" b="1">
                <a:solidFill>
                  <a:srgbClr val="000066"/>
                </a:solidFill>
                <a:latin typeface="Arial Narrow" panose="020B06060202020A0204" pitchFamily="34" charset="0"/>
              </a:rPr>
              <a:t>  SC1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66"/>
                </a:solidFill>
                <a:latin typeface="Arial Narrow" panose="020B06060202020A0204" pitchFamily="34" charset="0"/>
              </a:rPr>
              <a:t>  </a:t>
            </a:r>
            <a:r>
              <a:rPr lang="en-US" altLang="zh-CN" sz="2400" b="1">
                <a:solidFill>
                  <a:schemeClr val="accent2"/>
                </a:solidFill>
                <a:latin typeface="Arial Narrow" panose="020B06060202020A0204" pitchFamily="34" charset="0"/>
              </a:rPr>
              <a:t>DROP CONSTRAINT</a:t>
            </a:r>
            <a:r>
              <a:rPr lang="en-US" altLang="zh-CN" sz="2400" b="1">
                <a:solidFill>
                  <a:srgbClr val="000066"/>
                </a:solidFill>
                <a:latin typeface="Arial Narrow" panose="020B06060202020A0204" pitchFamily="34" charset="0"/>
              </a:rPr>
              <a:t> PK_SC;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000066"/>
              </a:solidFill>
              <a:latin typeface="Arial Narrow" panose="020B06060202020A0204" pitchFamily="34" charset="0"/>
            </a:endParaRP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Arial Narrow" panose="020B06060202020A0204" pitchFamily="34" charset="0"/>
              </a:rPr>
              <a:t>在没有定义主键的表上，加上一个主键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Arial Narrow" panose="020B06060202020A0204" pitchFamily="34" charset="0"/>
              </a:rPr>
              <a:t>  </a:t>
            </a:r>
            <a:r>
              <a:rPr lang="en-US" altLang="zh-CN" sz="2400" b="1">
                <a:solidFill>
                  <a:schemeClr val="accent2"/>
                </a:solidFill>
                <a:latin typeface="Arial Narrow" panose="020B06060202020A0204" pitchFamily="34" charset="0"/>
              </a:rPr>
              <a:t>ALTER TABLE</a:t>
            </a:r>
            <a:r>
              <a:rPr lang="en-US" altLang="zh-CN" sz="2400" b="1">
                <a:solidFill>
                  <a:srgbClr val="000066"/>
                </a:solidFill>
                <a:latin typeface="Arial Narrow" panose="020B06060202020A0204" pitchFamily="34" charset="0"/>
              </a:rPr>
              <a:t> SC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66"/>
                </a:solidFill>
                <a:latin typeface="Arial Narrow" panose="020B06060202020A0204" pitchFamily="34" charset="0"/>
              </a:rPr>
              <a:t>  </a:t>
            </a:r>
            <a:r>
              <a:rPr lang="en-US" altLang="zh-CN" sz="2400" b="1">
                <a:solidFill>
                  <a:schemeClr val="accent2"/>
                </a:solidFill>
                <a:latin typeface="Arial Narrow" panose="020B06060202020A0204" pitchFamily="34" charset="0"/>
              </a:rPr>
              <a:t>ADD CONSTRAINT</a:t>
            </a:r>
            <a:r>
              <a:rPr lang="en-US" altLang="zh-CN" sz="2400" b="1">
                <a:solidFill>
                  <a:srgbClr val="000066"/>
                </a:solidFill>
                <a:latin typeface="Arial Narrow" panose="020B06060202020A0204" pitchFamily="34" charset="0"/>
              </a:rPr>
              <a:t> PK_SC </a:t>
            </a:r>
            <a:r>
              <a:rPr lang="en-US" altLang="zh-CN" sz="2400" b="1">
                <a:solidFill>
                  <a:schemeClr val="accent2"/>
                </a:solidFill>
                <a:latin typeface="Arial Narrow" panose="020B06060202020A0204" pitchFamily="34" charset="0"/>
              </a:rPr>
              <a:t>primary key</a:t>
            </a:r>
            <a:r>
              <a:rPr lang="en-US" altLang="zh-CN" sz="2400" b="1">
                <a:solidFill>
                  <a:srgbClr val="000066"/>
                </a:solidFill>
                <a:latin typeface="Arial Narrow" panose="020B06060202020A0204" pitchFamily="34" charset="0"/>
              </a:rPr>
              <a:t> (sno,cno);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A3A556E6-6CC2-4C79-B9C0-80B8A1BFD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85750"/>
            <a:ext cx="818991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chemeClr val="tx2"/>
                </a:solidFill>
                <a:latin typeface="Arial Narrow" panose="020B06060202020A0204" pitchFamily="34" charset="0"/>
              </a:rPr>
              <a:t> </a:t>
            </a:r>
            <a:r>
              <a:rPr lang="zh-CN" altLang="en-US" sz="4000" b="1">
                <a:solidFill>
                  <a:schemeClr val="tx2"/>
                </a:solidFill>
              </a:rPr>
              <a:t>删除和添加主键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>
            <a:extLst>
              <a:ext uri="{FF2B5EF4-FFF2-40B4-BE49-F238E27FC236}">
                <a16:creationId xmlns:a16="http://schemas.microsoft.com/office/drawing/2014/main" id="{5A93E1D6-3CE6-4ABF-A1EE-ABD61B943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818991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chemeClr val="tx2"/>
                </a:solidFill>
                <a:latin typeface="Arial Narrow" panose="020B06060202020A0204" pitchFamily="34" charset="0"/>
              </a:rPr>
              <a:t> </a:t>
            </a:r>
            <a:r>
              <a:rPr lang="en-US" altLang="zh-CN" sz="4000" b="1">
                <a:solidFill>
                  <a:schemeClr val="tx2"/>
                </a:solidFill>
              </a:rPr>
              <a:t>UNIQUE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  <p:sp>
        <p:nvSpPr>
          <p:cNvPr id="63491" name="Rectangle 4">
            <a:extLst>
              <a:ext uri="{FF2B5EF4-FFF2-40B4-BE49-F238E27FC236}">
                <a16:creationId xmlns:a16="http://schemas.microsoft.com/office/drawing/2014/main" id="{3D0D184B-31A9-42C9-8DB8-7639C6689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268413"/>
            <a:ext cx="70580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/>
              <a:t>UNIQUE </a:t>
            </a:r>
            <a:r>
              <a:rPr lang="zh-CN" altLang="en-US" sz="2800"/>
              <a:t>约束主要被用来确保不受主键约束的列上的数据唯一性。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/>
              <a:t>UNIQUE</a:t>
            </a:r>
            <a:r>
              <a:rPr lang="zh-CN" altLang="en-US" sz="2800"/>
              <a:t>约束的创建和使用指导：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solidFill>
                  <a:srgbClr val="000066"/>
                </a:solidFill>
              </a:rPr>
              <a:t>可以向表中的多列应用 </a:t>
            </a:r>
            <a:r>
              <a:rPr lang="en-US" altLang="zh-CN">
                <a:solidFill>
                  <a:srgbClr val="000066"/>
                </a:solidFill>
              </a:rPr>
              <a:t>UNIQUE </a:t>
            </a:r>
            <a:r>
              <a:rPr lang="zh-CN" altLang="en-US">
                <a:solidFill>
                  <a:srgbClr val="000066"/>
                </a:solidFill>
              </a:rPr>
              <a:t>约束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solidFill>
                  <a:srgbClr val="000066"/>
                </a:solidFill>
              </a:rPr>
              <a:t>允许该列存在</a:t>
            </a:r>
            <a:r>
              <a:rPr lang="en-US" altLang="zh-CN">
                <a:solidFill>
                  <a:srgbClr val="000066"/>
                </a:solidFill>
              </a:rPr>
              <a:t>NULL </a:t>
            </a:r>
            <a:r>
              <a:rPr lang="zh-CN" altLang="en-US">
                <a:solidFill>
                  <a:srgbClr val="000066"/>
                </a:solidFill>
              </a:rPr>
              <a:t>值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>
                <a:solidFill>
                  <a:srgbClr val="000066"/>
                </a:solidFill>
              </a:rPr>
              <a:t>向现有表应用 </a:t>
            </a:r>
            <a:r>
              <a:rPr lang="en-US" altLang="zh-CN">
                <a:solidFill>
                  <a:srgbClr val="000066"/>
                </a:solidFill>
              </a:rPr>
              <a:t>UNIQUE </a:t>
            </a:r>
            <a:r>
              <a:rPr lang="zh-CN" altLang="en-US">
                <a:solidFill>
                  <a:srgbClr val="000066"/>
                </a:solidFill>
              </a:rPr>
              <a:t>约束时，会验证现有数据</a:t>
            </a: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021329C-1D1F-4B3B-9B7E-D5BC8C30F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818991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chemeClr val="tx2"/>
                </a:solidFill>
                <a:latin typeface="Arial Narrow" panose="020B06060202020A0204" pitchFamily="34" charset="0"/>
              </a:rPr>
              <a:t> </a:t>
            </a:r>
            <a:r>
              <a:rPr lang="en-US" altLang="zh-CN" sz="4000" b="1">
                <a:solidFill>
                  <a:schemeClr val="tx2"/>
                </a:solidFill>
              </a:rPr>
              <a:t>UNIQUE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21F9000-CCD7-49D4-8FA2-336514BC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341438"/>
            <a:ext cx="70580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/>
              <a:t>UNIQUE </a:t>
            </a:r>
            <a:r>
              <a:rPr lang="zh-CN" altLang="en-US" sz="2800"/>
              <a:t>与主键约束的区别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>
                <a:solidFill>
                  <a:srgbClr val="000066"/>
                </a:solidFill>
              </a:rPr>
              <a:t>UNIQUE </a:t>
            </a:r>
            <a:r>
              <a:rPr lang="zh-CN" altLang="en-US" sz="2400">
                <a:solidFill>
                  <a:srgbClr val="000066"/>
                </a:solidFill>
              </a:rPr>
              <a:t>约束主要用在非主键的一列或多列上限制数据惟一的情况，而主键是用于惟一标识一行数据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>
                <a:solidFill>
                  <a:srgbClr val="000066"/>
                </a:solidFill>
              </a:rPr>
              <a:t>UNIQUE </a:t>
            </a:r>
            <a:r>
              <a:rPr lang="zh-CN" altLang="en-US" sz="2400">
                <a:solidFill>
                  <a:srgbClr val="000066"/>
                </a:solidFill>
              </a:rPr>
              <a:t>约束允许该列上存在</a:t>
            </a:r>
            <a:r>
              <a:rPr lang="en-US" altLang="zh-CN" sz="2400">
                <a:solidFill>
                  <a:srgbClr val="000066"/>
                </a:solidFill>
              </a:rPr>
              <a:t>NULL</a:t>
            </a:r>
            <a:r>
              <a:rPr lang="zh-CN" altLang="en-US" sz="2400">
                <a:solidFill>
                  <a:srgbClr val="000066"/>
                </a:solidFill>
              </a:rPr>
              <a:t>值，而主键决不允许出现这种情况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>
                <a:solidFill>
                  <a:srgbClr val="000066"/>
                </a:solidFill>
              </a:rPr>
              <a:t>可以在一个表上设置多个</a:t>
            </a:r>
            <a:r>
              <a:rPr lang="en-US" altLang="zh-CN" sz="2400">
                <a:solidFill>
                  <a:srgbClr val="000066"/>
                </a:solidFill>
              </a:rPr>
              <a:t>UNIQUE </a:t>
            </a:r>
            <a:r>
              <a:rPr lang="zh-CN" altLang="en-US" sz="2400">
                <a:solidFill>
                  <a:srgbClr val="000066"/>
                </a:solidFill>
              </a:rPr>
              <a:t>约束，而一个表上只能设置一个主键</a:t>
            </a: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>
            <a:extLst>
              <a:ext uri="{FF2B5EF4-FFF2-40B4-BE49-F238E27FC236}">
                <a16:creationId xmlns:a16="http://schemas.microsoft.com/office/drawing/2014/main" id="{462F3E88-3E29-4904-B6AD-376613D88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33375"/>
            <a:ext cx="81899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chemeClr val="tx2"/>
                </a:solidFill>
                <a:latin typeface="Arial Narrow" panose="020B06060202020A0204" pitchFamily="34" charset="0"/>
              </a:rPr>
              <a:t> </a:t>
            </a:r>
            <a:r>
              <a:rPr lang="en-US" altLang="zh-CN" sz="4000" b="1">
                <a:solidFill>
                  <a:schemeClr val="tx2"/>
                </a:solidFill>
              </a:rPr>
              <a:t>UNIQUE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  <p:sp>
        <p:nvSpPr>
          <p:cNvPr id="65539" name="Rectangle 4">
            <a:extLst>
              <a:ext uri="{FF2B5EF4-FFF2-40B4-BE49-F238E27FC236}">
                <a16:creationId xmlns:a16="http://schemas.microsoft.com/office/drawing/2014/main" id="{C636D14D-C54D-4B01-A390-41A518C0B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412875"/>
            <a:ext cx="705802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/>
              <a:t>UNIQUE </a:t>
            </a:r>
            <a:r>
              <a:rPr lang="zh-CN" altLang="en-US"/>
              <a:t>约束的操作方法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在创建表时定义</a:t>
            </a:r>
            <a:r>
              <a:rPr lang="en-US" altLang="zh-CN"/>
              <a:t>UNIQUE</a:t>
            </a:r>
            <a:r>
              <a:rPr lang="zh-CN" altLang="en-US"/>
              <a:t>约束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在已经有数据但没有重复值的列或列的集合上添加</a:t>
            </a:r>
            <a:r>
              <a:rPr lang="en-US" altLang="zh-CN"/>
              <a:t>UNIQUE</a:t>
            </a:r>
            <a:r>
              <a:rPr lang="zh-CN" altLang="en-US"/>
              <a:t>约束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修改或删除表上已定义的</a:t>
            </a:r>
            <a:r>
              <a:rPr lang="en-US" altLang="zh-CN"/>
              <a:t>UNIQUE</a:t>
            </a:r>
            <a:r>
              <a:rPr lang="zh-CN" altLang="en-US"/>
              <a:t>约束</a:t>
            </a: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9BE0D4F-C274-44F9-B1A1-2309CCF23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92480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66"/>
                </a:solidFill>
                <a:latin typeface="Arial Narrow" panose="020B06060202020A0204" pitchFamily="34" charset="0"/>
              </a:rPr>
              <a:t>在创建表时定义</a:t>
            </a:r>
            <a:r>
              <a:rPr lang="en-US" altLang="zh-CN" sz="2400" b="1">
                <a:solidFill>
                  <a:srgbClr val="000066"/>
                </a:solidFill>
                <a:latin typeface="Arial Narrow" panose="020B06060202020A0204" pitchFamily="34" charset="0"/>
              </a:rPr>
              <a:t>UNIQUE</a:t>
            </a:r>
            <a:r>
              <a:rPr lang="zh-CN" altLang="en-US" sz="2400" b="1">
                <a:solidFill>
                  <a:srgbClr val="000066"/>
                </a:solidFill>
                <a:latin typeface="Arial Narrow" panose="020B06060202020A0204" pitchFamily="34" charset="0"/>
              </a:rPr>
              <a:t>约束</a:t>
            </a:r>
          </a:p>
          <a:p>
            <a:pPr lvl="1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Char char="l"/>
            </a:pPr>
            <a:r>
              <a:rPr lang="en-GB" altLang="en-US" sz="2400"/>
              <a:t>CREATE TABLE test1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GB" altLang="en-US" sz="2400"/>
              <a:t>	    </a:t>
            </a:r>
            <a:r>
              <a:rPr lang="zh-CN" altLang="en-US" sz="2400"/>
              <a:t>( </a:t>
            </a:r>
            <a:r>
              <a:rPr lang="en-US" altLang="zh-CN" sz="2400"/>
              <a:t>…. </a:t>
            </a:r>
            <a:r>
              <a:rPr lang="en-GB" altLang="en-US" sz="2400"/>
              <a:t>,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GB" altLang="en-US" sz="2400"/>
              <a:t>	      </a:t>
            </a:r>
            <a:r>
              <a:rPr lang="en-US" altLang="zh-CN" sz="2400"/>
              <a:t>tname varchar(20) </a:t>
            </a:r>
            <a:r>
              <a:rPr lang="en-US" altLang="zh-CN" sz="2400">
                <a:solidFill>
                  <a:schemeClr val="accent2"/>
                </a:solidFill>
              </a:rPr>
              <a:t>unique</a:t>
            </a:r>
            <a:r>
              <a:rPr lang="en-US" altLang="zh-CN" sz="2400"/>
              <a:t>, </a:t>
            </a:r>
            <a:endParaRPr lang="en-GB" altLang="en-US" sz="2400"/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/>
              <a:t>          tmount  int );</a:t>
            </a:r>
            <a:endParaRPr lang="en-GB" altLang="en-US" sz="2400"/>
          </a:p>
          <a:p>
            <a:pPr lvl="1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Char char="l"/>
            </a:pPr>
            <a:r>
              <a:rPr lang="en-GB" altLang="en-US" sz="2400"/>
              <a:t>CREATE TABLE test1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GB" altLang="en-US" sz="2400"/>
              <a:t>	    </a:t>
            </a:r>
            <a:r>
              <a:rPr lang="zh-CN" altLang="en-US" sz="2400"/>
              <a:t>(</a:t>
            </a:r>
            <a:r>
              <a:rPr lang="en-US" altLang="zh-CN" sz="2400"/>
              <a:t>…. </a:t>
            </a:r>
            <a:r>
              <a:rPr lang="en-GB" altLang="en-US" sz="2400"/>
              <a:t>,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GB" altLang="en-US" sz="2400"/>
              <a:t>	     </a:t>
            </a:r>
            <a:r>
              <a:rPr lang="en-US" altLang="zh-CN" sz="2400"/>
              <a:t>tname varchar(8) </a:t>
            </a:r>
            <a:r>
              <a:rPr lang="en-US" altLang="zh-CN" sz="2400">
                <a:solidFill>
                  <a:schemeClr val="accent2"/>
                </a:solidFill>
              </a:rPr>
              <a:t>constraint</a:t>
            </a:r>
            <a:r>
              <a:rPr lang="en-US" altLang="zh-CN" sz="2400"/>
              <a:t> </a:t>
            </a:r>
            <a:r>
              <a:rPr lang="en-US" altLang="zh-CN" sz="2000" b="1">
                <a:latin typeface="Times New Roman" panose="02020603050405020304" pitchFamily="18" charset="0"/>
              </a:rPr>
              <a:t>UNIQ_ TNAME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chemeClr val="accent2"/>
                </a:solidFill>
              </a:rPr>
              <a:t>unique</a:t>
            </a:r>
            <a:r>
              <a:rPr lang="en-US" altLang="zh-CN" sz="2400"/>
              <a:t>, </a:t>
            </a:r>
            <a:endParaRPr lang="en-GB" altLang="en-US" sz="2400"/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/>
              <a:t>         tmount  int );</a:t>
            </a:r>
            <a:r>
              <a:rPr lang="en-US" altLang="zh-CN" sz="2000">
                <a:latin typeface="宋体" panose="02010600030101010101" pitchFamily="2" charset="-122"/>
              </a:rPr>
              <a:t>		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AD7C3CC-6183-44D5-8797-F346329F3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0350"/>
            <a:ext cx="81899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chemeClr val="tx2"/>
                </a:solidFill>
                <a:latin typeface="Arial Narrow" panose="020B06060202020A0204" pitchFamily="34" charset="0"/>
              </a:rPr>
              <a:t> </a:t>
            </a:r>
            <a:r>
              <a:rPr lang="zh-CN" altLang="en-US" sz="4000" b="1">
                <a:solidFill>
                  <a:schemeClr val="tx2"/>
                </a:solidFill>
              </a:rPr>
              <a:t>创建</a:t>
            </a:r>
            <a:r>
              <a:rPr lang="en-US" altLang="zh-CN" sz="4000" b="1">
                <a:solidFill>
                  <a:schemeClr val="tx2"/>
                </a:solidFill>
              </a:rPr>
              <a:t>UNIQUE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91938EE7-AE14-4BFD-81DB-07E73BFAA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636838"/>
            <a:ext cx="21399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200" b="1">
                <a:latin typeface="宋体" panose="02010600030101010101" pitchFamily="2" charset="-122"/>
              </a:rPr>
              <a:t>列级</a:t>
            </a:r>
            <a:r>
              <a:rPr lang="en-US" altLang="zh-CN" sz="2200" b="1">
                <a:latin typeface="宋体" panose="02010600030101010101" pitchFamily="2" charset="-122"/>
              </a:rPr>
              <a:t>UNIQUE</a:t>
            </a:r>
            <a:r>
              <a:rPr lang="zh-CN" altLang="en-US" sz="2200" b="1">
                <a:latin typeface="宋体" panose="02010600030101010101" pitchFamily="2" charset="-122"/>
              </a:rPr>
              <a:t>约束</a:t>
            </a:r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3A645F57-AF97-44DA-B7DC-CB56350F4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35100"/>
            <a:ext cx="79248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66"/>
                </a:solidFill>
                <a:latin typeface="Arial Narrow" panose="020B06060202020A0204" pitchFamily="34" charset="0"/>
              </a:rPr>
              <a:t>在创建表时定义</a:t>
            </a:r>
            <a:r>
              <a:rPr lang="en-US" altLang="zh-CN" sz="2400" b="1">
                <a:solidFill>
                  <a:srgbClr val="000066"/>
                </a:solidFill>
                <a:latin typeface="Arial Narrow" panose="020B06060202020A0204" pitchFamily="34" charset="0"/>
              </a:rPr>
              <a:t>UNIQUE</a:t>
            </a:r>
            <a:r>
              <a:rPr lang="zh-CN" altLang="en-US" sz="2400" b="1">
                <a:solidFill>
                  <a:srgbClr val="000066"/>
                </a:solidFill>
                <a:latin typeface="Arial Narrow" panose="020B06060202020A0204" pitchFamily="34" charset="0"/>
              </a:rPr>
              <a:t>约束</a:t>
            </a:r>
          </a:p>
          <a:p>
            <a:pPr lvl="1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Char char="l"/>
            </a:pPr>
            <a:r>
              <a:rPr lang="en-GB" altLang="en-US" sz="2400"/>
              <a:t>CREATE TABLE test2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GB" altLang="en-US" sz="2400"/>
              <a:t>	    </a:t>
            </a:r>
            <a:r>
              <a:rPr lang="zh-CN" altLang="en-US" sz="2400"/>
              <a:t>( </a:t>
            </a:r>
            <a:r>
              <a:rPr lang="en-US" altLang="zh-CN" sz="2400"/>
              <a:t>even_id  int  primary key,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/>
              <a:t>          even_name char(20),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/>
              <a:t>          even_type  char(20),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/>
              <a:t>          even_time  datetime,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/>
              <a:t>        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/>
              <a:t>         )  </a:t>
            </a:r>
            <a:r>
              <a:rPr lang="en-US" altLang="zh-CN" sz="2000">
                <a:latin typeface="宋体" panose="02010600030101010101" pitchFamily="2" charset="-122"/>
              </a:rPr>
              <a:t>		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34A6F80-C4C7-4F1D-8889-0B9ECEA79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33375"/>
            <a:ext cx="81899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chemeClr val="tx2"/>
                </a:solidFill>
                <a:latin typeface="Arial Narrow" panose="020B06060202020A0204" pitchFamily="34" charset="0"/>
              </a:rPr>
              <a:t> </a:t>
            </a:r>
            <a:r>
              <a:rPr lang="zh-CN" altLang="en-US" sz="4000" b="1">
                <a:solidFill>
                  <a:schemeClr val="tx2"/>
                </a:solidFill>
              </a:rPr>
              <a:t>创建</a:t>
            </a:r>
            <a:r>
              <a:rPr lang="en-US" altLang="zh-CN" sz="4000" b="1">
                <a:solidFill>
                  <a:schemeClr val="tx2"/>
                </a:solidFill>
              </a:rPr>
              <a:t>UNIQUE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  <p:sp>
        <p:nvSpPr>
          <p:cNvPr id="63492" name="Text Box 6">
            <a:extLst>
              <a:ext uri="{FF2B5EF4-FFF2-40B4-BE49-F238E27FC236}">
                <a16:creationId xmlns:a16="http://schemas.microsoft.com/office/drawing/2014/main" id="{8EB5615F-C24D-4496-9E71-C66B192D2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508500"/>
            <a:ext cx="69659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200" b="1">
                <a:solidFill>
                  <a:srgbClr val="3333CC"/>
                </a:solidFill>
                <a:latin typeface="宋体" panose="02010600030101010101" pitchFamily="2" charset="-122"/>
              </a:rPr>
              <a:t>CONSTRAINT UNIQ_EVEN UNIQUE(even_type,even_time)</a:t>
            </a:r>
          </a:p>
        </p:txBody>
      </p:sp>
      <p:sp>
        <p:nvSpPr>
          <p:cNvPr id="63493" name="AutoShape 9">
            <a:extLst>
              <a:ext uri="{FF2B5EF4-FFF2-40B4-BE49-F238E27FC236}">
                <a16:creationId xmlns:a16="http://schemas.microsoft.com/office/drawing/2014/main" id="{C57CB769-5A96-4EB0-8E59-AA2C74317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1628775"/>
            <a:ext cx="2447925" cy="230505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要求：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在</a:t>
            </a:r>
            <a:r>
              <a:rPr lang="en-US" altLang="zh-CN" sz="2000" b="1">
                <a:latin typeface="Times New Roman" panose="02020603050405020304" pitchFamily="18" charset="0"/>
              </a:rPr>
              <a:t>even_type</a:t>
            </a:r>
            <a:r>
              <a:rPr lang="zh-CN" altLang="en-US" sz="2000" b="1">
                <a:latin typeface="Times New Roman" panose="02020603050405020304" pitchFamily="18" charset="0"/>
              </a:rPr>
              <a:t>和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even_time</a:t>
            </a:r>
            <a:r>
              <a:rPr lang="zh-CN" altLang="en-US" sz="2000" b="1">
                <a:latin typeface="Times New Roman" panose="02020603050405020304" pitchFamily="18" charset="0"/>
              </a:rPr>
              <a:t>上共同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建立惟一约束</a:t>
            </a:r>
          </a:p>
        </p:txBody>
      </p:sp>
      <p:sp>
        <p:nvSpPr>
          <p:cNvPr id="63494" name="Text Box 10">
            <a:extLst>
              <a:ext uri="{FF2B5EF4-FFF2-40B4-BE49-F238E27FC236}">
                <a16:creationId xmlns:a16="http://schemas.microsoft.com/office/drawing/2014/main" id="{41D507CA-5354-45D6-BA81-DB37C8F5D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5084763"/>
            <a:ext cx="2155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200" b="1">
                <a:solidFill>
                  <a:schemeClr val="tx2"/>
                </a:solidFill>
                <a:latin typeface="宋体" panose="02010600030101010101" pitchFamily="2" charset="-122"/>
              </a:rPr>
              <a:t>表级</a:t>
            </a:r>
            <a:r>
              <a:rPr lang="en-US" altLang="zh-CN" sz="2200" b="1">
                <a:solidFill>
                  <a:schemeClr val="tx2"/>
                </a:solidFill>
                <a:latin typeface="宋体" panose="02010600030101010101" pitchFamily="2" charset="-122"/>
              </a:rPr>
              <a:t>UNIQUE</a:t>
            </a:r>
            <a:r>
              <a:rPr lang="zh-CN" altLang="en-US" sz="2200" b="1">
                <a:solidFill>
                  <a:schemeClr val="tx2"/>
                </a:solidFill>
                <a:latin typeface="宋体" panose="02010600030101010101" pitchFamily="2" charset="-122"/>
              </a:rPr>
              <a:t>约束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utoUpdateAnimBg="0"/>
      <p:bldP spid="63493" grpId="0" animBg="1" autoUpdateAnimBg="0"/>
      <p:bldP spid="6349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0267653-B920-4AA2-8FC9-E58E77D10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84313"/>
            <a:ext cx="7239000" cy="407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9400" indent="-2794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0563" indent="-296863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66"/>
                </a:solidFill>
                <a:latin typeface="Arial Narrow" panose="020B06060202020A0204" pitchFamily="34" charset="0"/>
              </a:rPr>
              <a:t>向 </a:t>
            </a:r>
            <a:r>
              <a:rPr lang="en-US" altLang="zh-CN" sz="2400">
                <a:solidFill>
                  <a:srgbClr val="000066"/>
                </a:solidFill>
                <a:latin typeface="Arial Narrow" panose="020B06060202020A0204" pitchFamily="34" charset="0"/>
              </a:rPr>
              <a:t>test1</a:t>
            </a:r>
            <a:r>
              <a:rPr lang="zh-CN" altLang="en-US" sz="2400" b="1">
                <a:solidFill>
                  <a:srgbClr val="000066"/>
                </a:solidFill>
                <a:latin typeface="Arial Narrow" panose="020B06060202020A0204" pitchFamily="34" charset="0"/>
              </a:rPr>
              <a:t>表中的 </a:t>
            </a:r>
            <a:r>
              <a:rPr lang="en-US" altLang="zh-CN" sz="2400"/>
              <a:t>tname</a:t>
            </a:r>
            <a:r>
              <a:rPr lang="en-US" altLang="zh-CN" sz="2400" b="1">
                <a:solidFill>
                  <a:srgbClr val="000066"/>
                </a:solidFill>
                <a:latin typeface="Arial Narrow" panose="020B06060202020A0204" pitchFamily="34" charset="0"/>
              </a:rPr>
              <a:t> </a:t>
            </a:r>
            <a:r>
              <a:rPr lang="zh-CN" altLang="en-US" sz="2400" b="1">
                <a:solidFill>
                  <a:srgbClr val="000066"/>
                </a:solidFill>
                <a:latin typeface="Arial Narrow" panose="020B06060202020A0204" pitchFamily="34" charset="0"/>
              </a:rPr>
              <a:t>列添加 </a:t>
            </a:r>
            <a:r>
              <a:rPr lang="en-US" altLang="zh-CN" sz="2400" b="1">
                <a:solidFill>
                  <a:srgbClr val="000066"/>
                </a:solidFill>
                <a:latin typeface="Arial Narrow" panose="020B06060202020A0204" pitchFamily="34" charset="0"/>
              </a:rPr>
              <a:t>UNIQUE </a:t>
            </a:r>
            <a:r>
              <a:rPr lang="zh-CN" altLang="en-US" sz="2400" b="1">
                <a:solidFill>
                  <a:srgbClr val="000066"/>
                </a:solidFill>
                <a:latin typeface="Arial Narrow" panose="020B06060202020A0204" pitchFamily="34" charset="0"/>
              </a:rPr>
              <a:t>约束</a:t>
            </a:r>
          </a:p>
          <a:p>
            <a:pPr lvl="1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Char char="l"/>
            </a:pPr>
            <a:r>
              <a:rPr lang="en-GB" altLang="en-US" sz="2400" b="1">
                <a:latin typeface="Arial Narrow" panose="020B06060202020A0204" pitchFamily="34" charset="0"/>
              </a:rPr>
              <a:t> </a:t>
            </a:r>
            <a:r>
              <a:rPr lang="en-GB" altLang="en-US" sz="2400" b="1">
                <a:solidFill>
                  <a:schemeClr val="accent2"/>
                </a:solidFill>
                <a:latin typeface="Arial Narrow" panose="020B06060202020A0204" pitchFamily="34" charset="0"/>
              </a:rPr>
              <a:t>ALTER TABLE</a:t>
            </a:r>
            <a:r>
              <a:rPr lang="en-GB" altLang="en-US" sz="2400" b="1">
                <a:latin typeface="Arial Narrow" panose="020B06060202020A0204" pitchFamily="34" charset="0"/>
              </a:rPr>
              <a:t> test1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Arial Narrow" panose="020B06060202020A0204" pitchFamily="34" charset="0"/>
              </a:rPr>
              <a:t>	      </a:t>
            </a:r>
            <a:r>
              <a:rPr lang="en-US" altLang="zh-CN" sz="2400" b="1">
                <a:solidFill>
                  <a:schemeClr val="accent2"/>
                </a:solidFill>
                <a:latin typeface="Arial Narrow" panose="020B06060202020A0204" pitchFamily="34" charset="0"/>
              </a:rPr>
              <a:t>ADD CONSTRAINT</a:t>
            </a:r>
            <a:r>
              <a:rPr lang="en-US" altLang="zh-CN" sz="2400" b="1">
                <a:latin typeface="Arial Narrow" panose="020B06060202020A0204" pitchFamily="34" charset="0"/>
              </a:rPr>
              <a:t> UNIQ_ TNAME </a:t>
            </a:r>
            <a:r>
              <a:rPr lang="en-US" altLang="zh-CN" sz="2400" b="1">
                <a:solidFill>
                  <a:schemeClr val="accent2"/>
                </a:solidFill>
                <a:latin typeface="Arial Narrow" panose="020B06060202020A0204" pitchFamily="34" charset="0"/>
              </a:rPr>
              <a:t>UNIQUE</a:t>
            </a:r>
            <a:r>
              <a:rPr lang="en-US" altLang="zh-CN" sz="2400" b="1">
                <a:latin typeface="Arial Narrow" panose="020B06060202020A0204" pitchFamily="34" charset="0"/>
              </a:rPr>
              <a:t> (tname) 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400" b="1">
              <a:latin typeface="Arial Narrow" panose="020B06060202020A0204" pitchFamily="34" charset="0"/>
            </a:endParaRP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66"/>
                </a:solidFill>
                <a:latin typeface="Arial Narrow" panose="020B06060202020A0204" pitchFamily="34" charset="0"/>
              </a:rPr>
              <a:t>删除表上已定义的</a:t>
            </a:r>
            <a:r>
              <a:rPr lang="en-US" altLang="zh-CN" sz="2400" b="1">
                <a:solidFill>
                  <a:srgbClr val="000066"/>
                </a:solidFill>
                <a:latin typeface="Arial Narrow" panose="020B06060202020A0204" pitchFamily="34" charset="0"/>
              </a:rPr>
              <a:t>UNIQUE</a:t>
            </a:r>
            <a:r>
              <a:rPr lang="zh-CN" altLang="en-US" sz="2400" b="1">
                <a:solidFill>
                  <a:srgbClr val="000066"/>
                </a:solidFill>
                <a:latin typeface="Arial Narrow" panose="020B06060202020A0204" pitchFamily="34" charset="0"/>
              </a:rPr>
              <a:t>约束</a:t>
            </a:r>
          </a:p>
          <a:p>
            <a:pPr lvl="1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Char char="l"/>
            </a:pPr>
            <a:r>
              <a:rPr lang="en-GB" altLang="en-US" sz="2400" b="1">
                <a:solidFill>
                  <a:schemeClr val="accent2"/>
                </a:solidFill>
                <a:latin typeface="Arial Narrow" panose="020B06060202020A0204" pitchFamily="34" charset="0"/>
              </a:rPr>
              <a:t>ALTER TABLE</a:t>
            </a:r>
            <a:r>
              <a:rPr lang="en-GB" altLang="en-US" sz="2400" b="1">
                <a:latin typeface="Arial Narrow" panose="020B06060202020A0204" pitchFamily="34" charset="0"/>
              </a:rPr>
              <a:t> test1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Arial Narrow" panose="020B06060202020A0204" pitchFamily="34" charset="0"/>
              </a:rPr>
              <a:t>          </a:t>
            </a:r>
            <a:r>
              <a:rPr lang="en-US" altLang="zh-CN" sz="2400" b="1">
                <a:solidFill>
                  <a:schemeClr val="accent2"/>
                </a:solidFill>
                <a:latin typeface="Arial Narrow" panose="020B06060202020A0204" pitchFamily="34" charset="0"/>
              </a:rPr>
              <a:t>DROP CONSTRAINT</a:t>
            </a:r>
            <a:r>
              <a:rPr lang="en-US" altLang="zh-CN" sz="2400" b="1">
                <a:latin typeface="Arial Narrow" panose="020B06060202020A0204" pitchFamily="34" charset="0"/>
              </a:rPr>
              <a:t> UNIQ_ TNAME 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ED9AF56-B413-4E30-8FE1-33E5BF6DB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4813"/>
            <a:ext cx="818991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chemeClr val="tx2"/>
                </a:solidFill>
                <a:latin typeface="Arial Narrow" panose="020B06060202020A0204" pitchFamily="34" charset="0"/>
              </a:rPr>
              <a:t> </a:t>
            </a:r>
            <a:r>
              <a:rPr lang="zh-CN" altLang="en-US" sz="4000" b="1">
                <a:solidFill>
                  <a:schemeClr val="tx2"/>
                </a:solidFill>
              </a:rPr>
              <a:t>添加和删除</a:t>
            </a:r>
            <a:r>
              <a:rPr lang="en-US" altLang="zh-CN" sz="4000" b="1">
                <a:solidFill>
                  <a:schemeClr val="tx2"/>
                </a:solidFill>
              </a:rPr>
              <a:t>UNIQUE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 bldLvl="2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67F23D9-8CD8-4EB4-919C-0427FDE57EA5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979613" y="620713"/>
            <a:ext cx="5122862" cy="633412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DEFAULT </a:t>
            </a:r>
            <a:r>
              <a:rPr lang="zh-CN" altLang="en-US">
                <a:ea typeface="宋体" panose="02010600030101010101" pitchFamily="2" charset="-122"/>
              </a:rPr>
              <a:t>约束</a:t>
            </a:r>
          </a:p>
        </p:txBody>
      </p:sp>
      <p:sp>
        <p:nvSpPr>
          <p:cNvPr id="69635" name="Rectangle 4">
            <a:extLst>
              <a:ext uri="{FF2B5EF4-FFF2-40B4-BE49-F238E27FC236}">
                <a16:creationId xmlns:a16="http://schemas.microsoft.com/office/drawing/2014/main" id="{742D0266-E18D-489B-AB40-3556762DE2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84313"/>
            <a:ext cx="7632700" cy="38893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/>
              <a:t>如果一个列的值在 插入时没有指定，</a:t>
            </a:r>
            <a:r>
              <a:rPr lang="en-US" altLang="zh-CN" sz="2800"/>
              <a:t>DEFAULT </a:t>
            </a:r>
            <a:r>
              <a:rPr lang="zh-CN" altLang="en-US" sz="2800"/>
              <a:t>约束将自动输入一个值，可以是预先指定的常量、</a:t>
            </a:r>
            <a:r>
              <a:rPr lang="en-US" altLang="zh-CN" sz="2800"/>
              <a:t>NULL </a:t>
            </a:r>
            <a:r>
              <a:rPr lang="zh-CN" altLang="en-US" sz="2800"/>
              <a:t>或者一个系统函数运行时的值</a:t>
            </a:r>
          </a:p>
          <a:p>
            <a:pPr>
              <a:lnSpc>
                <a:spcPct val="130000"/>
              </a:lnSpc>
              <a:buFontTx/>
              <a:buNone/>
            </a:pPr>
            <a:endParaRPr lang="zh-CN" altLang="en-US" sz="1000"/>
          </a:p>
          <a:p>
            <a:pPr>
              <a:lnSpc>
                <a:spcPct val="130000"/>
              </a:lnSpc>
              <a:buFontTx/>
              <a:buNone/>
            </a:pPr>
            <a:r>
              <a:rPr lang="zh-CN" altLang="en-US" sz="2800"/>
              <a:t>	</a:t>
            </a:r>
            <a:r>
              <a:rPr lang="zh-CN" altLang="en-US" sz="2800" b="1">
                <a:solidFill>
                  <a:srgbClr val="3333CC"/>
                </a:solidFill>
              </a:rPr>
              <a:t>语法：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zh-CN" altLang="en-US" sz="2800" b="1"/>
              <a:t>    </a:t>
            </a:r>
            <a:r>
              <a:rPr lang="zh-CN" altLang="en-US" sz="240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</a:t>
            </a:r>
            <a:r>
              <a:rPr lang="zh-CN" altLang="en-US" sz="2400" b="1" i="1">
                <a:solidFill>
                  <a:srgbClr val="3333CC"/>
                </a:solidFill>
                <a:latin typeface="Times New Roman" panose="02020603050405020304" pitchFamily="18" charset="0"/>
              </a:rPr>
              <a:t>约束名</a:t>
            </a:r>
            <a:r>
              <a:rPr lang="zh-CN" altLang="en-US" sz="2400" b="1">
                <a:solidFill>
                  <a:srgbClr val="3333CC"/>
                </a:solidFill>
                <a:latin typeface="Times New Roman" panose="02020603050405020304" pitchFamily="18" charset="0"/>
              </a:rPr>
              <a:t>] </a:t>
            </a:r>
            <a:r>
              <a:rPr lang="en-US" altLang="zh-CN" sz="2400" b="1">
                <a:solidFill>
                  <a:srgbClr val="3333CC"/>
                </a:solidFill>
                <a:latin typeface="Times New Roman" panose="02020603050405020304" pitchFamily="18" charset="0"/>
              </a:rPr>
              <a:t>DEFAULT </a:t>
            </a:r>
            <a:r>
              <a:rPr lang="zh-CN" altLang="en-US" sz="2400" b="1" i="1">
                <a:solidFill>
                  <a:srgbClr val="3333CC"/>
                </a:solidFill>
                <a:latin typeface="Times New Roman" panose="02020603050405020304" pitchFamily="18" charset="0"/>
              </a:rPr>
              <a:t>约束表达式</a:t>
            </a:r>
            <a:r>
              <a:rPr lang="zh-CN" altLang="en-US" sz="280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FA9D388-357D-457B-86A9-3A6DF54F7FF8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908175" y="333375"/>
            <a:ext cx="5267325" cy="63341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DEFAULT </a:t>
            </a:r>
            <a:r>
              <a:rPr lang="zh-CN" altLang="en-US">
                <a:ea typeface="宋体" panose="02010600030101010101" pitchFamily="2" charset="-122"/>
              </a:rPr>
              <a:t>约束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5B8BBA9-1341-460E-92F4-B5E16D3980F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31913" y="1628775"/>
            <a:ext cx="5976937" cy="5032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/>
              <a:t>在创建表时使用</a:t>
            </a:r>
            <a:r>
              <a:rPr lang="en-US" altLang="zh-CN" sz="2400"/>
              <a:t>default</a:t>
            </a:r>
            <a:r>
              <a:rPr lang="zh-CN" altLang="en-US" sz="2400"/>
              <a:t>属性</a:t>
            </a:r>
          </a:p>
        </p:txBody>
      </p:sp>
      <p:sp>
        <p:nvSpPr>
          <p:cNvPr id="67588" name="Rectangle 5">
            <a:extLst>
              <a:ext uri="{FF2B5EF4-FFF2-40B4-BE49-F238E27FC236}">
                <a16:creationId xmlns:a16="http://schemas.microsoft.com/office/drawing/2014/main" id="{42C91905-2F89-4131-8BB1-1D32EBB9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205038"/>
            <a:ext cx="7704137" cy="162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Bookman Old Style" panose="02050604050505020204" pitchFamily="18" charset="0"/>
              </a:rPr>
              <a:t>CREATE TABLE  userInfo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Bookman Old Style" panose="02050604050505020204" pitchFamily="18" charset="0"/>
              </a:rPr>
              <a:t>( ... …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Bookman Old Style" panose="02050604050505020204" pitchFamily="18" charset="0"/>
              </a:rPr>
              <a:t>  country    varchar(50)     not null   </a:t>
            </a:r>
            <a:r>
              <a:rPr lang="en-US" altLang="zh-CN" sz="2000" b="1">
                <a:solidFill>
                  <a:srgbClr val="3333CC"/>
                </a:solidFill>
                <a:latin typeface="Bookman Old Style" panose="02050604050505020204" pitchFamily="18" charset="0"/>
              </a:rPr>
              <a:t>DEFAULT</a:t>
            </a:r>
            <a:r>
              <a:rPr lang="en-US" altLang="zh-CN" sz="2000">
                <a:latin typeface="Bookman Old Style" panose="02050604050505020204" pitchFamily="18" charset="0"/>
              </a:rPr>
              <a:t>   ‘China’  ,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Bookman Old Style" panose="02050604050505020204" pitchFamily="18" charset="0"/>
              </a:rPr>
              <a:t>  … …     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67589" name="Rectangle 6">
            <a:extLst>
              <a:ext uri="{FF2B5EF4-FFF2-40B4-BE49-F238E27FC236}">
                <a16:creationId xmlns:a16="http://schemas.microsoft.com/office/drawing/2014/main" id="{C210534C-8FE0-4D23-BAD7-01B2D5C91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005263"/>
            <a:ext cx="61214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400"/>
              <a:t>为已经创建好的表添加</a:t>
            </a:r>
            <a:r>
              <a:rPr lang="en-US" altLang="zh-CN" sz="2400"/>
              <a:t>default</a:t>
            </a:r>
            <a:r>
              <a:rPr lang="zh-CN" altLang="en-US" sz="2400"/>
              <a:t>属性</a:t>
            </a:r>
          </a:p>
        </p:txBody>
      </p:sp>
      <p:sp>
        <p:nvSpPr>
          <p:cNvPr id="67590" name="Rectangle 7">
            <a:extLst>
              <a:ext uri="{FF2B5EF4-FFF2-40B4-BE49-F238E27FC236}">
                <a16:creationId xmlns:a16="http://schemas.microsoft.com/office/drawing/2014/main" id="{460979D6-594B-466F-B763-88CD7BF1D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467225"/>
            <a:ext cx="7704138" cy="162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99CC"/>
            </a:outerShdw>
          </a:effec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latin typeface="Bookman Old Style" panose="02050604050505020204" pitchFamily="18" charset="0"/>
              </a:rPr>
              <a:t>USE Northwind</a:t>
            </a:r>
            <a:br>
              <a:rPr lang="en-US" altLang="zh-CN" sz="2000">
                <a:latin typeface="Bookman Old Style" panose="02050604050505020204" pitchFamily="18" charset="0"/>
              </a:rPr>
            </a:br>
            <a:r>
              <a:rPr lang="en-US" altLang="zh-CN" sz="2000">
                <a:latin typeface="Bookman Old Style" panose="02050604050505020204" pitchFamily="18" charset="0"/>
              </a:rPr>
              <a:t>ALTER TABLE dbo.Customers</a:t>
            </a:r>
            <a:br>
              <a:rPr lang="en-US" altLang="zh-CN" sz="2000">
                <a:latin typeface="Bookman Old Style" panose="02050604050505020204" pitchFamily="18" charset="0"/>
              </a:rPr>
            </a:br>
            <a:r>
              <a:rPr lang="en-US" altLang="zh-CN" sz="2000">
                <a:latin typeface="Bookman Old Style" panose="02050604050505020204" pitchFamily="18" charset="0"/>
              </a:rPr>
              <a:t>ADD</a:t>
            </a:r>
            <a:br>
              <a:rPr lang="en-US" altLang="zh-CN" sz="2000">
                <a:latin typeface="Bookman Old Style" panose="02050604050505020204" pitchFamily="18" charset="0"/>
              </a:rPr>
            </a:br>
            <a:r>
              <a:rPr lang="en-US" altLang="zh-CN" sz="2000" b="1">
                <a:solidFill>
                  <a:srgbClr val="3333CC"/>
                </a:solidFill>
                <a:latin typeface="Bookman Old Style" panose="02050604050505020204" pitchFamily="18" charset="0"/>
              </a:rPr>
              <a:t>CONSTRAINT</a:t>
            </a:r>
            <a:r>
              <a:rPr lang="en-US" altLang="zh-CN" sz="2000">
                <a:latin typeface="Bookman Old Style" panose="02050604050505020204" pitchFamily="18" charset="0"/>
              </a:rPr>
              <a:t> DF_contactname </a:t>
            </a:r>
            <a:r>
              <a:rPr lang="en-US" altLang="zh-CN" sz="2000" b="1">
                <a:solidFill>
                  <a:srgbClr val="3333CC"/>
                </a:solidFill>
                <a:latin typeface="Bookman Old Style" panose="02050604050505020204" pitchFamily="18" charset="0"/>
              </a:rPr>
              <a:t>DEFAULT</a:t>
            </a:r>
            <a:r>
              <a:rPr lang="en-US" altLang="zh-CN" sz="2000">
                <a:latin typeface="Bookman Old Style" panose="02050604050505020204" pitchFamily="18" charset="0"/>
              </a:rPr>
              <a:t> 'UNKNOWN' </a:t>
            </a:r>
            <a:br>
              <a:rPr lang="en-US" altLang="zh-CN" sz="2000">
                <a:latin typeface="Bookman Old Style" panose="02050604050505020204" pitchFamily="18" charset="0"/>
              </a:rPr>
            </a:br>
            <a:r>
              <a:rPr lang="en-US" altLang="zh-CN" sz="2000" b="1">
                <a:solidFill>
                  <a:srgbClr val="3333FF"/>
                </a:solidFill>
                <a:latin typeface="Bookman Old Style" panose="02050604050505020204" pitchFamily="18" charset="0"/>
              </a:rPr>
              <a:t>FOR</a:t>
            </a:r>
            <a:r>
              <a:rPr lang="en-US" altLang="zh-CN" sz="2000">
                <a:latin typeface="Bookman Old Style" panose="02050604050505020204" pitchFamily="18" charset="0"/>
              </a:rPr>
              <a:t> ContactName </a:t>
            </a:r>
          </a:p>
        </p:txBody>
      </p:sp>
      <p:sp>
        <p:nvSpPr>
          <p:cNvPr id="71687" name="Rectangle 8">
            <a:extLst>
              <a:ext uri="{FF2B5EF4-FFF2-40B4-BE49-F238E27FC236}">
                <a16:creationId xmlns:a16="http://schemas.microsoft.com/office/drawing/2014/main" id="{6EFBB876-565E-4AD9-8024-F1A0296A5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125538"/>
            <a:ext cx="74676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应用 </a:t>
            </a:r>
            <a:r>
              <a:rPr lang="en-US" altLang="zh-CN" sz="2800"/>
              <a:t>DEFAULT </a:t>
            </a:r>
            <a:r>
              <a:rPr lang="zh-CN" altLang="en-US" sz="2800"/>
              <a:t>约束的几种情况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 autoUpdateAnimBg="0"/>
      <p:bldP spid="67589" grpId="0" autoUpdateAnimBg="0"/>
      <p:bldP spid="67590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EB69F5A-49A3-40A6-BA25-E5FF7BED7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chemeClr val="tx2"/>
                </a:solidFill>
                <a:latin typeface="Arial Narrow" panose="020B06060202020A0204" pitchFamily="34" charset="0"/>
              </a:rPr>
              <a:t> </a:t>
            </a:r>
            <a:r>
              <a:rPr lang="en-US" altLang="zh-CN" sz="4000" b="1">
                <a:solidFill>
                  <a:schemeClr val="tx2"/>
                </a:solidFill>
              </a:rPr>
              <a:t>CHECK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  <p:sp>
        <p:nvSpPr>
          <p:cNvPr id="73731" name="Rectangle 4">
            <a:extLst>
              <a:ext uri="{FF2B5EF4-FFF2-40B4-BE49-F238E27FC236}">
                <a16:creationId xmlns:a16="http://schemas.microsoft.com/office/drawing/2014/main" id="{E3A26107-FC85-4DC4-A9EA-D6AF2C95F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052513"/>
            <a:ext cx="7993062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/>
              <a:t>CHECK</a:t>
            </a:r>
            <a:r>
              <a:rPr lang="zh-CN" altLang="en-US" sz="2800"/>
              <a:t>约束通过检查输入表列的值来维护值域的完整性。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/>
              <a:t>CHECK</a:t>
            </a:r>
            <a:r>
              <a:rPr lang="zh-CN" altLang="en-US" sz="2800"/>
              <a:t>约束通过对一个逻辑表达式的结果进行判断来对数据进行检查。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>
                <a:solidFill>
                  <a:srgbClr val="000066"/>
                </a:solidFill>
              </a:rPr>
              <a:t>age int CHECK(age&gt;=18 and age&lt;=65)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/>
              <a:t>可在一列上设置多个</a:t>
            </a:r>
            <a:r>
              <a:rPr lang="en-US" altLang="zh-CN" sz="2800"/>
              <a:t>CHECK</a:t>
            </a:r>
            <a:r>
              <a:rPr lang="zh-CN" altLang="en-US" sz="2800"/>
              <a:t>约束，一个</a:t>
            </a:r>
            <a:r>
              <a:rPr lang="en-US" altLang="zh-CN" sz="2800"/>
              <a:t>CHECK</a:t>
            </a:r>
            <a:r>
              <a:rPr lang="zh-CN" altLang="en-US" sz="2800"/>
              <a:t>约束可应用多个列。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99C568F-C21C-492F-B920-131A7C21D60F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714500" y="214313"/>
            <a:ext cx="6346825" cy="633412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系统提供的数据类型（续）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2E7715A-FF48-4400-88C4-A72853122FA1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838200" y="1066800"/>
            <a:ext cx="7423150" cy="490538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sz="2800"/>
              <a:t>money</a:t>
            </a:r>
            <a:r>
              <a:rPr lang="zh-CN" altLang="en-US" sz="2800"/>
              <a:t>类型与</a:t>
            </a:r>
            <a:r>
              <a:rPr lang="en-US" altLang="zh-CN" sz="2800"/>
              <a:t>decimal</a:t>
            </a:r>
            <a:r>
              <a:rPr lang="zh-CN" altLang="en-US" sz="2800"/>
              <a:t>类型比较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3D956AA9-86B3-4CD7-90D3-A6CAAA6AD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br>
              <a:rPr lang="en-US" altLang="zh-CN" sz="2400">
                <a:latin typeface="Times New Roman" panose="02020603050405020304" pitchFamily="18" charset="0"/>
              </a:rPr>
            </a:br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D956265-14F4-425D-8615-765344932EC3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1773238"/>
          <a:ext cx="7488237" cy="3671887"/>
        </p:xfrm>
        <a:graphic>
          <a:graphicData uri="http://schemas.openxmlformats.org/drawingml/2006/table">
            <a:tbl>
              <a:tblPr/>
              <a:tblGrid>
                <a:gridCol w="230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9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 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9048" marR="19048" marT="19047" marB="190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字节数</a:t>
                      </a:r>
                    </a:p>
                  </a:txBody>
                  <a:tcPr marL="19048" marR="19048" marT="19047" marB="190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长度</a:t>
                      </a: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小数点前</a:t>
                      </a: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小数点后</a:t>
                      </a: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9048" marR="19048" marT="19047" marB="190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9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money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9048" marR="19048" marT="19047" marB="190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9048" marR="19048" marT="19047" marB="190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.4</a:t>
                      </a: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位</a:t>
                      </a:r>
                    </a:p>
                  </a:txBody>
                  <a:tcPr marL="19048" marR="19048" marT="19047" marB="190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decimal(19,4)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9048" marR="19048" marT="19047" marB="190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9048" marR="19048" marT="19047" marB="190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15</a:t>
                      </a: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.4</a:t>
                      </a: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千万亿以下</a:t>
                      </a: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9048" marR="19048" marT="19047" marB="190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986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  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9048" marR="19048" marT="19047" marB="190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9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smallmoney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9048" marR="19048" marT="19047" marB="190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9048" marR="19048" marT="19047" marB="190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.4</a:t>
                      </a: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位</a:t>
                      </a:r>
                    </a:p>
                  </a:txBody>
                  <a:tcPr marL="19048" marR="19048" marT="19047" marB="190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9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decimal(10,4)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9048" marR="19048" marT="19047" marB="190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9048" marR="19048" marT="19047" marB="190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.4</a:t>
                      </a: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zh-CN" sz="2400" kern="100">
                          <a:latin typeface="Calibri"/>
                          <a:ea typeface="宋体"/>
                          <a:cs typeface="Times New Roman"/>
                        </a:rPr>
                        <a:t>百万以下</a:t>
                      </a: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9048" marR="19048" marT="19047" marB="190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986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  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9048" marR="19048" marT="19047" marB="190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9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decimal(9,4)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9048" marR="19048" marT="19047" marB="190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9048" marR="19048" marT="19047" marB="190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.4</a:t>
                      </a: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位</a:t>
                      </a: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zh-CN" sz="2400" kern="100" dirty="0">
                          <a:latin typeface="Calibri"/>
                          <a:ea typeface="宋体"/>
                          <a:cs typeface="Times New Roman"/>
                        </a:rPr>
                        <a:t>十万以下</a:t>
                      </a:r>
                      <a:r>
                        <a:rPr lang="en-US" sz="2400" kern="100" dirty="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9048" marR="19048" marT="19047" marB="190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>
            <a:extLst>
              <a:ext uri="{FF2B5EF4-FFF2-40B4-BE49-F238E27FC236}">
                <a16:creationId xmlns:a16="http://schemas.microsoft.com/office/drawing/2014/main" id="{69F11D28-26F9-4A7D-9AA3-41AE593A2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4813"/>
            <a:ext cx="818991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chemeClr val="tx2"/>
                </a:solidFill>
                <a:latin typeface="Arial Narrow" panose="020B06060202020A0204" pitchFamily="34" charset="0"/>
              </a:rPr>
              <a:t> </a:t>
            </a:r>
            <a:r>
              <a:rPr lang="en-US" altLang="zh-CN" sz="4000" b="1">
                <a:solidFill>
                  <a:schemeClr val="tx2"/>
                </a:solidFill>
              </a:rPr>
              <a:t>CHECK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  <p:sp>
        <p:nvSpPr>
          <p:cNvPr id="74755" name="Rectangle 4">
            <a:extLst>
              <a:ext uri="{FF2B5EF4-FFF2-40B4-BE49-F238E27FC236}">
                <a16:creationId xmlns:a16="http://schemas.microsoft.com/office/drawing/2014/main" id="{EB32DBBA-3360-4BF6-B8D4-3FD0923B8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12875"/>
            <a:ext cx="705802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b="1"/>
              <a:t>CHECK</a:t>
            </a:r>
            <a:r>
              <a:rPr lang="zh-CN" altLang="en-US"/>
              <a:t>约束的操作方法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在创建表时定义</a:t>
            </a:r>
            <a:r>
              <a:rPr lang="en-US" altLang="zh-CN"/>
              <a:t>CHECK</a:t>
            </a:r>
            <a:r>
              <a:rPr lang="zh-CN" altLang="en-US"/>
              <a:t>约束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在已经建立的表上添加</a:t>
            </a:r>
            <a:r>
              <a:rPr lang="en-US" altLang="zh-CN"/>
              <a:t>CHECK</a:t>
            </a:r>
            <a:r>
              <a:rPr lang="zh-CN" altLang="en-US"/>
              <a:t>约束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修改或删除表上已定义的</a:t>
            </a:r>
            <a:r>
              <a:rPr lang="en-US" altLang="zh-CN"/>
              <a:t>CHECK</a:t>
            </a:r>
            <a:r>
              <a:rPr lang="zh-CN" altLang="en-US"/>
              <a:t>约束</a:t>
            </a: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771735E6-190E-493B-9DA5-8BE2ED6FB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28775"/>
            <a:ext cx="762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66"/>
                </a:solidFill>
                <a:latin typeface="Arial Narrow" panose="020B06060202020A0204" pitchFamily="34" charset="0"/>
              </a:rPr>
              <a:t>在创建</a:t>
            </a:r>
            <a:r>
              <a:rPr lang="en-US" altLang="zh-CN" sz="2400" b="1">
                <a:solidFill>
                  <a:srgbClr val="000066"/>
                </a:solidFill>
                <a:latin typeface="Arial Narrow" panose="020B06060202020A0204" pitchFamily="34" charset="0"/>
              </a:rPr>
              <a:t>SC</a:t>
            </a:r>
            <a:r>
              <a:rPr lang="zh-CN" altLang="en-US" sz="2400" b="1">
                <a:solidFill>
                  <a:srgbClr val="000066"/>
                </a:solidFill>
                <a:latin typeface="Arial Narrow" panose="020B06060202020A0204" pitchFamily="34" charset="0"/>
              </a:rPr>
              <a:t>表时定义</a:t>
            </a:r>
            <a:r>
              <a:rPr lang="en-US" altLang="zh-CN" sz="2400" b="1">
                <a:solidFill>
                  <a:srgbClr val="000066"/>
                </a:solidFill>
                <a:latin typeface="Arial Narrow" panose="020B06060202020A0204" pitchFamily="34" charset="0"/>
              </a:rPr>
              <a:t>CHECK</a:t>
            </a:r>
            <a:r>
              <a:rPr lang="zh-CN" altLang="en-US" sz="2400" b="1">
                <a:solidFill>
                  <a:srgbClr val="000066"/>
                </a:solidFill>
                <a:latin typeface="Arial Narrow" panose="020B06060202020A0204" pitchFamily="34" charset="0"/>
              </a:rPr>
              <a:t>约束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Arial Narrow" panose="020B06060202020A0204" pitchFamily="34" charset="0"/>
              </a:rPr>
              <a:t>     </a:t>
            </a:r>
            <a:r>
              <a:rPr lang="en-US" altLang="zh-CN" sz="2400" b="1">
                <a:latin typeface="Arial Narrow" panose="020B06060202020A0204" pitchFamily="34" charset="0"/>
              </a:rPr>
              <a:t>Create Table SC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Arial Narrow" panose="020B06060202020A0204" pitchFamily="34" charset="0"/>
              </a:rPr>
              <a:t>	( sno char(5)  not null,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Arial Narrow" panose="020B06060202020A0204" pitchFamily="34" charset="0"/>
              </a:rPr>
              <a:t>	  cno char(1)  not null,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Arial Narrow" panose="020B06060202020A0204" pitchFamily="34" charset="0"/>
              </a:rPr>
              <a:t>	  grade  decimal(4,1)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Arial Narrow" panose="020B06060202020A0204" pitchFamily="34" charset="0"/>
              </a:rPr>
              <a:t>	  primary key (sno,cno));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CE7CA112-C7FF-4508-BF52-AD3517396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4813"/>
            <a:ext cx="818991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chemeClr val="tx2"/>
                </a:solidFill>
                <a:latin typeface="Arial Narrow" panose="020B06060202020A0204" pitchFamily="34" charset="0"/>
              </a:rPr>
              <a:t> </a:t>
            </a:r>
            <a:r>
              <a:rPr lang="zh-CN" altLang="en-US" sz="4000" b="1">
                <a:solidFill>
                  <a:schemeClr val="tx2"/>
                </a:solidFill>
              </a:rPr>
              <a:t>创建</a:t>
            </a:r>
            <a:r>
              <a:rPr lang="en-US" altLang="zh-CN" sz="4000" b="1">
                <a:solidFill>
                  <a:schemeClr val="tx2"/>
                </a:solidFill>
              </a:rPr>
              <a:t>CHECK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  <p:sp>
        <p:nvSpPr>
          <p:cNvPr id="71684" name="AutoShape 5">
            <a:extLst>
              <a:ext uri="{FF2B5EF4-FFF2-40B4-BE49-F238E27FC236}">
                <a16:creationId xmlns:a16="http://schemas.microsoft.com/office/drawing/2014/main" id="{B288A6E2-7E3E-457B-8985-2FAF9B246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852738"/>
            <a:ext cx="2663825" cy="504825"/>
          </a:xfrm>
          <a:prstGeom prst="wedgeRoundRectCallout">
            <a:avLst>
              <a:gd name="adj1" fmla="val -72407"/>
              <a:gd name="adj2" fmla="val 15534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列级</a:t>
            </a:r>
            <a:r>
              <a:rPr lang="en-US" altLang="zh-CN" sz="2000" b="1">
                <a:latin typeface="Times New Roman" panose="02020603050405020304" pitchFamily="18" charset="0"/>
              </a:rPr>
              <a:t>CHECK</a:t>
            </a:r>
            <a:r>
              <a:rPr lang="zh-CN" altLang="en-US" sz="2000" b="1">
                <a:latin typeface="Times New Roman" panose="02020603050405020304" pitchFamily="18" charset="0"/>
              </a:rPr>
              <a:t>约束</a:t>
            </a:r>
          </a:p>
        </p:txBody>
      </p:sp>
      <p:sp>
        <p:nvSpPr>
          <p:cNvPr id="71685" name="Text Box 6">
            <a:extLst>
              <a:ext uri="{FF2B5EF4-FFF2-40B4-BE49-F238E27FC236}">
                <a16:creationId xmlns:a16="http://schemas.microsoft.com/office/drawing/2014/main" id="{4B53C3AD-D0D1-44C2-A3BF-8DE8EDBAF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789363"/>
            <a:ext cx="421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latin typeface="Arial Narrow" panose="020B06060202020A0204" pitchFamily="34" charset="0"/>
              </a:rPr>
              <a:t>check(grade&gt;=0 and grade&lt;=100)</a:t>
            </a:r>
            <a:r>
              <a:rPr lang="en-US" altLang="zh-CN" sz="2400" b="1">
                <a:latin typeface="Arial Narrow" panose="020B06060202020A0204" pitchFamily="34" charset="0"/>
              </a:rPr>
              <a:t>,</a:t>
            </a:r>
            <a:endParaRPr lang="zh-CN" altLang="en-US" sz="2400" b="1">
              <a:latin typeface="Arial Narrow" panose="020B06060202020A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 autoUpdateAnimBg="0"/>
      <p:bldP spid="71685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641EF2F-1197-4ABD-AE37-776D82A63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43000"/>
            <a:ext cx="7543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9400" indent="-2794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0563" indent="-296863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Char char="l"/>
            </a:pPr>
            <a:r>
              <a:rPr lang="en-US" altLang="zh-CN" sz="2200" b="1">
                <a:latin typeface="Arial Narrow" panose="020B06060202020A0204" pitchFamily="34" charset="0"/>
              </a:rPr>
              <a:t>Create Table SC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b="1">
                <a:latin typeface="Arial Narrow" panose="020B06060202020A0204" pitchFamily="34" charset="0"/>
              </a:rPr>
              <a:t>	    ( sno char(5)  not null,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b="1">
                <a:latin typeface="Arial Narrow" panose="020B06060202020A0204" pitchFamily="34" charset="0"/>
              </a:rPr>
              <a:t>	      cno char(1)  not null,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b="1">
                <a:latin typeface="Arial Narrow" panose="020B06060202020A0204" pitchFamily="34" charset="0"/>
              </a:rPr>
              <a:t>	      grade decimal(4,1), 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b="1">
                <a:latin typeface="Arial Narrow" panose="020B06060202020A0204" pitchFamily="34" charset="0"/>
              </a:rPr>
              <a:t>           primary key (sno,cno),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chemeClr val="accent2"/>
                </a:solidFill>
                <a:latin typeface="Arial Narrow" panose="020B06060202020A0204" pitchFamily="34" charset="0"/>
              </a:rPr>
              <a:t>           check(grade&gt;=0 and grade&lt;=100)</a:t>
            </a:r>
            <a:r>
              <a:rPr lang="en-US" altLang="zh-CN" sz="2200" b="1">
                <a:latin typeface="Arial Narrow" panose="020B06060202020A0204" pitchFamily="34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endParaRPr lang="en-US" altLang="zh-CN" sz="1000" b="1">
              <a:latin typeface="Arial Narrow" panose="020B06060202020A0204" pitchFamily="34" charset="0"/>
            </a:endParaRPr>
          </a:p>
          <a:p>
            <a:pPr lvl="1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Char char="l"/>
            </a:pPr>
            <a:r>
              <a:rPr lang="en-US" altLang="zh-CN" sz="2200" b="1">
                <a:latin typeface="Arial Narrow" panose="020B06060202020A0204" pitchFamily="34" charset="0"/>
              </a:rPr>
              <a:t>Create Table SC</a:t>
            </a:r>
          </a:p>
          <a:p>
            <a:pPr lvl="1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200" b="1">
                <a:latin typeface="Arial Narrow" panose="020B06060202020A0204" pitchFamily="34" charset="0"/>
              </a:rPr>
              <a:t>  (……..,</a:t>
            </a:r>
          </a:p>
          <a:p>
            <a:pPr lvl="1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200" b="1">
                <a:latin typeface="Arial Narrow" panose="020B06060202020A0204" pitchFamily="34" charset="0"/>
              </a:rPr>
              <a:t>   </a:t>
            </a:r>
            <a:r>
              <a:rPr lang="en-US" altLang="zh-CN" sz="2200" b="1">
                <a:solidFill>
                  <a:schemeClr val="accent2"/>
                </a:solidFill>
                <a:latin typeface="Arial Narrow" panose="020B06060202020A0204" pitchFamily="34" charset="0"/>
              </a:rPr>
              <a:t>constraint chk_gmk check(grade&gt;=0 and grade&lt;=100)</a:t>
            </a:r>
            <a:r>
              <a:rPr lang="en-US" altLang="zh-CN" sz="2200" b="1">
                <a:latin typeface="Arial Narrow" panose="020B06060202020A0204" pitchFamily="34" charset="0"/>
              </a:rPr>
              <a:t>);</a:t>
            </a:r>
          </a:p>
        </p:txBody>
      </p:sp>
      <p:sp>
        <p:nvSpPr>
          <p:cNvPr id="76803" name="Rectangle 4">
            <a:extLst>
              <a:ext uri="{FF2B5EF4-FFF2-40B4-BE49-F238E27FC236}">
                <a16:creationId xmlns:a16="http://schemas.microsoft.com/office/drawing/2014/main" id="{EFE814F5-CAFF-4268-AD56-C7418698D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81899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chemeClr val="tx2"/>
                </a:solidFill>
                <a:latin typeface="Arial Narrow" panose="020B06060202020A0204" pitchFamily="34" charset="0"/>
              </a:rPr>
              <a:t> </a:t>
            </a:r>
            <a:r>
              <a:rPr lang="zh-CN" altLang="en-US" sz="4000" b="1">
                <a:solidFill>
                  <a:schemeClr val="tx2"/>
                </a:solidFill>
              </a:rPr>
              <a:t>创建</a:t>
            </a:r>
            <a:r>
              <a:rPr lang="en-US" altLang="zh-CN" sz="4000" b="1">
                <a:solidFill>
                  <a:schemeClr val="tx2"/>
                </a:solidFill>
              </a:rPr>
              <a:t>CHECK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  <p:sp>
        <p:nvSpPr>
          <p:cNvPr id="72708" name="AutoShape 5">
            <a:extLst>
              <a:ext uri="{FF2B5EF4-FFF2-40B4-BE49-F238E27FC236}">
                <a16:creationId xmlns:a16="http://schemas.microsoft.com/office/drawing/2014/main" id="{12FEE9B4-8997-4BA5-B440-BEE547D28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2708275"/>
            <a:ext cx="2663825" cy="504825"/>
          </a:xfrm>
          <a:prstGeom prst="wedgeRoundRectCallout">
            <a:avLst>
              <a:gd name="adj1" fmla="val -72407"/>
              <a:gd name="adj2" fmla="val 15534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列级</a:t>
            </a:r>
            <a:r>
              <a:rPr lang="en-US" altLang="zh-CN" sz="2000" b="1">
                <a:latin typeface="Times New Roman" panose="02020603050405020304" pitchFamily="18" charset="0"/>
              </a:rPr>
              <a:t>CHECK</a:t>
            </a:r>
            <a:r>
              <a:rPr lang="zh-CN" altLang="en-US" sz="2000" b="1">
                <a:latin typeface="Times New Roman" panose="02020603050405020304" pitchFamily="18" charset="0"/>
              </a:rPr>
              <a:t>约束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A3B09932-F82A-43DE-B996-28418DEBB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68413"/>
            <a:ext cx="7543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9400" indent="-2794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0563" indent="-296863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Char char="l"/>
            </a:pPr>
            <a:r>
              <a:rPr lang="en-US" altLang="zh-CN" sz="2400">
                <a:latin typeface="Arial Narrow" panose="020B06060202020A0204" pitchFamily="34" charset="0"/>
              </a:rPr>
              <a:t>Create Table Student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>
                <a:latin typeface="Arial Narrow" panose="020B06060202020A0204" pitchFamily="34" charset="0"/>
              </a:rPr>
              <a:t>	      ( sno char(5)  not null,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>
                <a:latin typeface="Arial Narrow" panose="020B06060202020A0204" pitchFamily="34" charset="0"/>
              </a:rPr>
              <a:t>	        birthdate datetime  not null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>
                <a:latin typeface="Arial Narrow" panose="020B06060202020A0204" pitchFamily="34" charset="0"/>
              </a:rPr>
              <a:t>	        schooldate datetime not null , 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>
                <a:latin typeface="Arial Narrow" panose="020B06060202020A0204" pitchFamily="34" charset="0"/>
              </a:rPr>
              <a:t>            primary key (sno),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>
                <a:latin typeface="Arial Narrow" panose="020B06060202020A0204" pitchFamily="34" charset="0"/>
              </a:rPr>
              <a:t>            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>
                <a:latin typeface="Arial Narrow" panose="020B06060202020A0204" pitchFamily="34" charset="0"/>
              </a:rPr>
              <a:t>            );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C827FAF-A6EB-40E3-AE44-EEB536FFB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81899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chemeClr val="tx2"/>
                </a:solidFill>
                <a:latin typeface="Arial Narrow" panose="020B06060202020A0204" pitchFamily="34" charset="0"/>
              </a:rPr>
              <a:t> </a:t>
            </a:r>
            <a:r>
              <a:rPr lang="zh-CN" altLang="en-US" sz="4000" b="1">
                <a:solidFill>
                  <a:schemeClr val="tx2"/>
                </a:solidFill>
              </a:rPr>
              <a:t>创建</a:t>
            </a:r>
            <a:r>
              <a:rPr lang="en-US" altLang="zh-CN" sz="4000" b="1">
                <a:solidFill>
                  <a:schemeClr val="tx2"/>
                </a:solidFill>
              </a:rPr>
              <a:t>CHECK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  <p:sp>
        <p:nvSpPr>
          <p:cNvPr id="73732" name="AutoShape 4">
            <a:extLst>
              <a:ext uri="{FF2B5EF4-FFF2-40B4-BE49-F238E27FC236}">
                <a16:creationId xmlns:a16="http://schemas.microsoft.com/office/drawing/2014/main" id="{8C6DA3E2-F2D0-4EE3-9FD2-67AABDE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4994275"/>
            <a:ext cx="2663825" cy="504825"/>
          </a:xfrm>
          <a:prstGeom prst="wedgeRoundRectCallout">
            <a:avLst>
              <a:gd name="adj1" fmla="val -84148"/>
              <a:gd name="adj2" fmla="val -16540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表级</a:t>
            </a:r>
            <a:r>
              <a:rPr lang="en-US" altLang="zh-CN" sz="2000" b="1">
                <a:latin typeface="Times New Roman" panose="02020603050405020304" pitchFamily="18" charset="0"/>
              </a:rPr>
              <a:t>CHECK</a:t>
            </a:r>
            <a:r>
              <a:rPr lang="zh-CN" altLang="en-US" sz="2000" b="1">
                <a:latin typeface="Times New Roman" panose="02020603050405020304" pitchFamily="18" charset="0"/>
              </a:rPr>
              <a:t>约束</a:t>
            </a:r>
          </a:p>
        </p:txBody>
      </p:sp>
      <p:sp>
        <p:nvSpPr>
          <p:cNvPr id="73733" name="Text Box 5">
            <a:extLst>
              <a:ext uri="{FF2B5EF4-FFF2-40B4-BE49-F238E27FC236}">
                <a16:creationId xmlns:a16="http://schemas.microsoft.com/office/drawing/2014/main" id="{DE1E9812-B04A-46B9-8C1C-90635388A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350" y="2330450"/>
            <a:ext cx="3538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latin typeface="Arial Narrow" panose="020B06060202020A0204" pitchFamily="34" charset="0"/>
              </a:rPr>
              <a:t>check(birthdate &lt; getdate())</a:t>
            </a:r>
            <a:r>
              <a:rPr lang="en-US" altLang="zh-CN" sz="2400" b="1">
                <a:latin typeface="Arial Narrow" panose="020B06060202020A0204" pitchFamily="34" charset="0"/>
              </a:rPr>
              <a:t>,</a:t>
            </a:r>
            <a:endParaRPr lang="zh-CN" altLang="en-US" sz="2400" b="1">
              <a:latin typeface="Arial Narrow" panose="020B06060202020A0204" pitchFamily="34" charset="0"/>
            </a:endParaRPr>
          </a:p>
        </p:txBody>
      </p:sp>
      <p:sp>
        <p:nvSpPr>
          <p:cNvPr id="73734" name="Text Box 6">
            <a:extLst>
              <a:ext uri="{FF2B5EF4-FFF2-40B4-BE49-F238E27FC236}">
                <a16:creationId xmlns:a16="http://schemas.microsoft.com/office/drawing/2014/main" id="{48A50918-F758-4AF7-A4FC-264D8D0AC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725" y="4059238"/>
            <a:ext cx="3805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latin typeface="Arial Narrow" panose="020B06060202020A0204" pitchFamily="34" charset="0"/>
              </a:rPr>
              <a:t>check(birthdate &lt; schooldate),</a:t>
            </a:r>
            <a:endParaRPr lang="zh-CN" altLang="en-US" sz="2400" b="1">
              <a:solidFill>
                <a:schemeClr val="accent2"/>
              </a:solidFill>
              <a:latin typeface="Arial Narrow" panose="020B06060202020A0204" pitchFamily="34" charset="0"/>
            </a:endParaRPr>
          </a:p>
        </p:txBody>
      </p:sp>
      <p:sp>
        <p:nvSpPr>
          <p:cNvPr id="73735" name="AutoShape 7">
            <a:extLst>
              <a:ext uri="{FF2B5EF4-FFF2-40B4-BE49-F238E27FC236}">
                <a16:creationId xmlns:a16="http://schemas.microsoft.com/office/drawing/2014/main" id="{1B4889B9-FA7E-4D77-9415-1D399AE2C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313" y="1393825"/>
            <a:ext cx="2663825" cy="504825"/>
          </a:xfrm>
          <a:prstGeom prst="wedgeRoundRectCallout">
            <a:avLst>
              <a:gd name="adj1" fmla="val -72407"/>
              <a:gd name="adj2" fmla="val 15534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列级</a:t>
            </a:r>
            <a:r>
              <a:rPr lang="en-US" altLang="zh-CN" sz="2000" b="1">
                <a:latin typeface="Times New Roman" panose="02020603050405020304" pitchFamily="18" charset="0"/>
              </a:rPr>
              <a:t>CHECK</a:t>
            </a:r>
            <a:r>
              <a:rPr lang="zh-CN" altLang="en-US" sz="2000" b="1">
                <a:latin typeface="Times New Roman" panose="02020603050405020304" pitchFamily="18" charset="0"/>
              </a:rPr>
              <a:t>约束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nimBg="1" autoUpdateAnimBg="0"/>
      <p:bldP spid="73733" grpId="0" autoUpdateAnimBg="0"/>
      <p:bldP spid="73734" grpId="0" autoUpdateAnimBg="0"/>
      <p:bldP spid="73735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8D6F1F94-9D09-4773-B796-9A7C2779E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484313"/>
            <a:ext cx="6697663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9400" indent="-2794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0563" indent="-296863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66"/>
                </a:solidFill>
                <a:latin typeface="Arial Narrow" panose="020B06060202020A0204" pitchFamily="34" charset="0"/>
              </a:rPr>
              <a:t>删除</a:t>
            </a:r>
            <a:r>
              <a:rPr lang="en-US" altLang="zh-CN" sz="2400" b="1">
                <a:solidFill>
                  <a:srgbClr val="000066"/>
                </a:solidFill>
                <a:latin typeface="Arial Narrow" panose="020B06060202020A0204" pitchFamily="34" charset="0"/>
              </a:rPr>
              <a:t>SC</a:t>
            </a:r>
            <a:r>
              <a:rPr lang="zh-CN" altLang="en-US" sz="2400" b="1">
                <a:solidFill>
                  <a:srgbClr val="000066"/>
                </a:solidFill>
                <a:latin typeface="Arial Narrow" panose="020B06060202020A0204" pitchFamily="34" charset="0"/>
              </a:rPr>
              <a:t>表中的 </a:t>
            </a:r>
            <a:r>
              <a:rPr lang="en-US" altLang="zh-CN" sz="2400" b="1">
                <a:solidFill>
                  <a:srgbClr val="000066"/>
                </a:solidFill>
                <a:latin typeface="Arial Narrow" panose="020B06060202020A0204" pitchFamily="34" charset="0"/>
              </a:rPr>
              <a:t>CHECK </a:t>
            </a:r>
            <a:r>
              <a:rPr lang="zh-CN" altLang="en-US" sz="2400" b="1">
                <a:solidFill>
                  <a:srgbClr val="000066"/>
                </a:solidFill>
                <a:latin typeface="Arial Narrow" panose="020B06060202020A0204" pitchFamily="34" charset="0"/>
              </a:rPr>
              <a:t>约束</a:t>
            </a:r>
          </a:p>
          <a:p>
            <a:pPr lvl="1">
              <a:lnSpc>
                <a:spcPct val="11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Char char="l"/>
            </a:pPr>
            <a:r>
              <a:rPr lang="en-GB" altLang="en-US" sz="2400" b="1">
                <a:solidFill>
                  <a:schemeClr val="accent2"/>
                </a:solidFill>
                <a:latin typeface="Arial Narrow" panose="020B06060202020A0204" pitchFamily="34" charset="0"/>
              </a:rPr>
              <a:t>ALTER TABLE</a:t>
            </a:r>
            <a:r>
              <a:rPr lang="en-GB" altLang="en-US" sz="2400" b="1">
                <a:latin typeface="Arial Narrow" panose="020B06060202020A0204" pitchFamily="34" charset="0"/>
              </a:rPr>
              <a:t> SC</a:t>
            </a:r>
          </a:p>
          <a:p>
            <a:pPr>
              <a:lnSpc>
                <a:spcPct val="11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Arial Narrow" panose="020B06060202020A0204" pitchFamily="34" charset="0"/>
              </a:rPr>
              <a:t>	      </a:t>
            </a:r>
            <a:r>
              <a:rPr lang="en-US" altLang="zh-CN" sz="2400" b="1">
                <a:solidFill>
                  <a:schemeClr val="accent2"/>
                </a:solidFill>
                <a:latin typeface="Arial Narrow" panose="020B06060202020A0204" pitchFamily="34" charset="0"/>
              </a:rPr>
              <a:t>DROP CONSTRAINT</a:t>
            </a:r>
            <a:r>
              <a:rPr lang="en-US" altLang="zh-CN" sz="2400" b="1">
                <a:latin typeface="Arial Narrow" panose="020B06060202020A0204" pitchFamily="34" charset="0"/>
              </a:rPr>
              <a:t> chk_gmk </a:t>
            </a:r>
          </a:p>
          <a:p>
            <a:pPr>
              <a:lnSpc>
                <a:spcPct val="11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66"/>
                </a:solidFill>
                <a:latin typeface="Arial Narrow" panose="020B06060202020A0204" pitchFamily="34" charset="0"/>
              </a:rPr>
              <a:t>向</a:t>
            </a:r>
            <a:r>
              <a:rPr lang="en-US" altLang="zh-CN" sz="2400" b="1">
                <a:solidFill>
                  <a:srgbClr val="000066"/>
                </a:solidFill>
                <a:latin typeface="Arial Narrow" panose="020B06060202020A0204" pitchFamily="34" charset="0"/>
              </a:rPr>
              <a:t>SC</a:t>
            </a:r>
            <a:r>
              <a:rPr lang="zh-CN" altLang="en-US" sz="2400" b="1">
                <a:solidFill>
                  <a:srgbClr val="000066"/>
                </a:solidFill>
                <a:latin typeface="Arial Narrow" panose="020B06060202020A0204" pitchFamily="34" charset="0"/>
              </a:rPr>
              <a:t>表中添加</a:t>
            </a:r>
            <a:r>
              <a:rPr lang="en-US" altLang="zh-CN" sz="2400" b="1">
                <a:solidFill>
                  <a:srgbClr val="000066"/>
                </a:solidFill>
                <a:latin typeface="Arial Narrow" panose="020B06060202020A0204" pitchFamily="34" charset="0"/>
              </a:rPr>
              <a:t>CHECK </a:t>
            </a:r>
            <a:r>
              <a:rPr lang="zh-CN" altLang="en-US" sz="2400" b="1">
                <a:solidFill>
                  <a:srgbClr val="000066"/>
                </a:solidFill>
                <a:latin typeface="Arial Narrow" panose="020B06060202020A0204" pitchFamily="34" charset="0"/>
              </a:rPr>
              <a:t>约束</a:t>
            </a:r>
          </a:p>
          <a:p>
            <a:pPr lvl="1">
              <a:lnSpc>
                <a:spcPct val="11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anose="05000000000000000000" pitchFamily="2" charset="2"/>
              <a:buChar char="l"/>
            </a:pPr>
            <a:r>
              <a:rPr lang="en-GB" altLang="en-US" sz="2400" b="1">
                <a:solidFill>
                  <a:schemeClr val="accent2"/>
                </a:solidFill>
                <a:latin typeface="Arial Narrow" panose="020B06060202020A0204" pitchFamily="34" charset="0"/>
              </a:rPr>
              <a:t>ALTER TABLE SC</a:t>
            </a:r>
          </a:p>
          <a:p>
            <a:pPr>
              <a:lnSpc>
                <a:spcPct val="11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Arial Narrow" panose="020B06060202020A0204" pitchFamily="34" charset="0"/>
              </a:rPr>
              <a:t>	     </a:t>
            </a:r>
            <a:r>
              <a:rPr lang="en-US" altLang="zh-CN" sz="2400" b="1">
                <a:solidFill>
                  <a:schemeClr val="accent2"/>
                </a:solidFill>
                <a:latin typeface="Arial Narrow" panose="020B06060202020A0204" pitchFamily="34" charset="0"/>
              </a:rPr>
              <a:t>ADD CONSTRAINT</a:t>
            </a:r>
            <a:r>
              <a:rPr lang="en-US" altLang="zh-CN" sz="2400" b="1">
                <a:latin typeface="Arial Narrow" panose="020B06060202020A0204" pitchFamily="34" charset="0"/>
              </a:rPr>
              <a:t> chk_gmk  </a:t>
            </a:r>
          </a:p>
          <a:p>
            <a:pPr>
              <a:lnSpc>
                <a:spcPct val="11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Arial Narrow" panose="020B06060202020A0204" pitchFamily="34" charset="0"/>
              </a:rPr>
              <a:t>         </a:t>
            </a:r>
            <a:r>
              <a:rPr lang="en-US" altLang="zh-CN" sz="2400" b="1">
                <a:solidFill>
                  <a:schemeClr val="accent2"/>
                </a:solidFill>
                <a:latin typeface="Arial Narrow" panose="020B06060202020A0204" pitchFamily="34" charset="0"/>
              </a:rPr>
              <a:t>check</a:t>
            </a:r>
            <a:r>
              <a:rPr lang="en-US" altLang="zh-CN" sz="2400" b="1">
                <a:latin typeface="Arial Narrow" panose="020B06060202020A0204" pitchFamily="34" charset="0"/>
              </a:rPr>
              <a:t>(gmark&gt;=0 and gmark&lt;=100)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9CB94981-FD1D-40A4-8F05-B5A8D88F9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33375"/>
            <a:ext cx="818991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chemeClr val="tx2"/>
                </a:solidFill>
                <a:latin typeface="Arial Narrow" panose="020B06060202020A0204" pitchFamily="34" charset="0"/>
              </a:rPr>
              <a:t> </a:t>
            </a:r>
            <a:r>
              <a:rPr lang="zh-CN" altLang="en-US" sz="4000" b="1">
                <a:solidFill>
                  <a:schemeClr val="tx2"/>
                </a:solidFill>
              </a:rPr>
              <a:t>添加和删除</a:t>
            </a:r>
            <a:r>
              <a:rPr lang="en-US" altLang="zh-CN" sz="4000" b="1">
                <a:solidFill>
                  <a:schemeClr val="tx2"/>
                </a:solidFill>
              </a:rPr>
              <a:t>CHECK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build="p" bldLvl="2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6446E51-E49E-4270-A0B8-AFB13957D24F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763713" y="549275"/>
            <a:ext cx="5483225" cy="63341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CHECK </a:t>
            </a:r>
            <a:r>
              <a:rPr lang="zh-CN" altLang="en-US">
                <a:ea typeface="宋体" panose="02010600030101010101" pitchFamily="2" charset="-122"/>
              </a:rPr>
              <a:t>约束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96DC6A0A-098C-4AC3-98D4-E9B645573E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773238"/>
            <a:ext cx="7815262" cy="376713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应用</a:t>
            </a:r>
            <a:r>
              <a:rPr lang="en-US" altLang="zh-CN"/>
              <a:t>CHECK </a:t>
            </a:r>
            <a:r>
              <a:rPr lang="zh-CN" altLang="en-US"/>
              <a:t>约束的注意事项</a:t>
            </a:r>
          </a:p>
          <a:p>
            <a:pPr lvl="1">
              <a:lnSpc>
                <a:spcPct val="130000"/>
              </a:lnSpc>
            </a:pPr>
            <a:r>
              <a:rPr lang="zh-CN" altLang="en-US"/>
              <a:t>一个表可以定义多个</a:t>
            </a:r>
            <a:r>
              <a:rPr lang="en-US" altLang="zh-CN"/>
              <a:t>CHECK</a:t>
            </a:r>
            <a:r>
              <a:rPr lang="zh-CN" altLang="en-US"/>
              <a:t>约束，一个列上只允许创建一个列级</a:t>
            </a:r>
            <a:r>
              <a:rPr lang="en-US" altLang="zh-CN"/>
              <a:t>CHECK</a:t>
            </a:r>
            <a:r>
              <a:rPr lang="zh-CN" altLang="en-US"/>
              <a:t>约束。</a:t>
            </a:r>
          </a:p>
          <a:p>
            <a:pPr lvl="1">
              <a:lnSpc>
                <a:spcPct val="130000"/>
              </a:lnSpc>
            </a:pPr>
            <a:r>
              <a:rPr lang="zh-CN" altLang="en-US"/>
              <a:t>列级 </a:t>
            </a:r>
            <a:r>
              <a:rPr lang="en-US" altLang="zh-CN"/>
              <a:t>CHECK </a:t>
            </a:r>
            <a:r>
              <a:rPr lang="zh-CN" altLang="en-US"/>
              <a:t>约束只能引用被约束的列，表级 </a:t>
            </a:r>
            <a:r>
              <a:rPr lang="en-US" altLang="zh-CN"/>
              <a:t>CHECK </a:t>
            </a:r>
            <a:r>
              <a:rPr lang="zh-CN" altLang="en-US"/>
              <a:t>约束只能引用同一表中的列。</a:t>
            </a:r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FB2B4612-48FB-4674-A7EC-E11BA35D3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33375"/>
            <a:ext cx="818991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chemeClr val="tx2"/>
                </a:solidFill>
                <a:latin typeface="Arial Narrow" panose="020B06060202020A0204" pitchFamily="34" charset="0"/>
              </a:rPr>
              <a:t> </a:t>
            </a:r>
            <a:r>
              <a:rPr lang="en-US" altLang="zh-CN" sz="4000" b="1">
                <a:solidFill>
                  <a:schemeClr val="tx2"/>
                </a:solidFill>
              </a:rPr>
              <a:t>FOREIGN KEY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  <p:sp>
        <p:nvSpPr>
          <p:cNvPr id="81923" name="Rectangle 4">
            <a:extLst>
              <a:ext uri="{FF2B5EF4-FFF2-40B4-BE49-F238E27FC236}">
                <a16:creationId xmlns:a16="http://schemas.microsoft.com/office/drawing/2014/main" id="{197E84E1-AFAD-4716-8A4A-B6DDDA5AA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12875"/>
            <a:ext cx="76327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应用</a:t>
            </a:r>
            <a:r>
              <a:rPr lang="en-US" altLang="zh-CN" sz="2400"/>
              <a:t>FOREIGN KEY</a:t>
            </a:r>
            <a:r>
              <a:rPr lang="zh-CN" altLang="en-US" sz="2400"/>
              <a:t>约束主要用来维护两个表之间的一致性关系。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sz="2400"/>
              <a:t>当一行新的数据加入到表格中，或对表格中已经存在的外键上的数据进行修改时新的数据取值必须：</a:t>
            </a:r>
          </a:p>
          <a:p>
            <a:pPr lvl="1" eaLnBrk="1" hangingPunct="1"/>
            <a:r>
              <a:rPr lang="zh-CN" altLang="en-US" sz="2400">
                <a:solidFill>
                  <a:srgbClr val="000066"/>
                </a:solidFill>
              </a:rPr>
              <a:t>存在于另一张表的主键上</a:t>
            </a:r>
          </a:p>
          <a:p>
            <a:pPr lvl="1" eaLnBrk="1" hangingPunct="1"/>
            <a:r>
              <a:rPr lang="zh-CN" altLang="en-US" sz="2400">
                <a:solidFill>
                  <a:srgbClr val="000066"/>
                </a:solidFill>
              </a:rPr>
              <a:t>为</a:t>
            </a:r>
            <a:r>
              <a:rPr lang="en-US" altLang="zh-CN" sz="2400">
                <a:solidFill>
                  <a:srgbClr val="000066"/>
                </a:solidFill>
              </a:rPr>
              <a:t>NULL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sz="2400"/>
              <a:t>当主键所在表的数据被另一张表的外键引用时，用户无法对主键的数据进行修改或删除。</a:t>
            </a:r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589C6104-D58F-482A-A7F3-897A59094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089025"/>
            <a:ext cx="7086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9400" indent="-2794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Arial Narrow" panose="020B06060202020A0204" pitchFamily="34" charset="0"/>
              </a:rPr>
              <a:t>创建一个新的 </a:t>
            </a:r>
            <a:r>
              <a:rPr lang="en-US" altLang="zh-CN" sz="2400" b="1">
                <a:latin typeface="Arial Narrow" panose="020B06060202020A0204" pitchFamily="34" charset="0"/>
              </a:rPr>
              <a:t>employee </a:t>
            </a:r>
            <a:r>
              <a:rPr lang="zh-CN" altLang="en-US" sz="2400" b="1">
                <a:latin typeface="Arial Narrow" panose="020B06060202020A0204" pitchFamily="34" charset="0"/>
              </a:rPr>
              <a:t>表，并向该表中的 </a:t>
            </a:r>
            <a:r>
              <a:rPr lang="en-US" altLang="zh-CN" sz="2400" b="1">
                <a:latin typeface="Arial Narrow" panose="020B06060202020A0204" pitchFamily="34" charset="0"/>
              </a:rPr>
              <a:t>dno</a:t>
            </a:r>
            <a:r>
              <a:rPr lang="zh-CN" altLang="en-US" sz="2400" b="1">
                <a:latin typeface="Arial Narrow" panose="020B06060202020A0204" pitchFamily="34" charset="0"/>
              </a:rPr>
              <a:t>列添加 </a:t>
            </a:r>
            <a:r>
              <a:rPr lang="en-US" altLang="zh-CN" sz="2400" b="1">
                <a:latin typeface="Arial Narrow" panose="020B06060202020A0204" pitchFamily="34" charset="0"/>
              </a:rPr>
              <a:t>FOREIGN KEY </a:t>
            </a:r>
            <a:r>
              <a:rPr lang="zh-CN" altLang="en-US" sz="2400" b="1">
                <a:latin typeface="Arial Narrow" panose="020B06060202020A0204" pitchFamily="34" charset="0"/>
              </a:rPr>
              <a:t>约束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endParaRPr lang="zh-CN" altLang="en-US" sz="1000" b="1">
              <a:latin typeface="Arial Narrow" panose="020B06060202020A0204" pitchFamily="34" charset="0"/>
            </a:endParaRP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/>
              <a:t>CREATE TABLE employee</a:t>
            </a:r>
          </a:p>
          <a:p>
            <a:pPr>
              <a:spcBef>
                <a:spcPct val="30000"/>
              </a:spcBef>
              <a:buSzTx/>
              <a:buFontTx/>
              <a:buNone/>
            </a:pPr>
            <a:r>
              <a:rPr lang="en-US" altLang="zh-CN" sz="2200"/>
              <a:t>(eno char(4) not null PRIMARY KEY,</a:t>
            </a:r>
          </a:p>
          <a:p>
            <a:pPr>
              <a:spcBef>
                <a:spcPct val="30000"/>
              </a:spcBef>
              <a:buSzTx/>
              <a:buFontTx/>
              <a:buNone/>
            </a:pPr>
            <a:r>
              <a:rPr lang="en-US" altLang="zh-CN" sz="2200"/>
              <a:t> ename char(8) not null,</a:t>
            </a:r>
          </a:p>
          <a:p>
            <a:pPr>
              <a:spcBef>
                <a:spcPct val="30000"/>
              </a:spcBef>
              <a:buSzTx/>
              <a:buFontTx/>
              <a:buNone/>
            </a:pPr>
            <a:r>
              <a:rPr lang="en-US" altLang="zh-CN" sz="2200"/>
              <a:t> sex  char(2) not null,</a:t>
            </a:r>
          </a:p>
          <a:p>
            <a:pPr>
              <a:spcBef>
                <a:spcPct val="30000"/>
              </a:spcBef>
              <a:buSzTx/>
              <a:buFontTx/>
              <a:buNone/>
            </a:pPr>
            <a:r>
              <a:rPr lang="en-US" altLang="zh-CN" sz="2200"/>
              <a:t> age  integer,</a:t>
            </a:r>
          </a:p>
          <a:p>
            <a:pPr>
              <a:spcBef>
                <a:spcPct val="30000"/>
              </a:spcBef>
              <a:buSzTx/>
              <a:buFontTx/>
              <a:buNone/>
            </a:pPr>
            <a:r>
              <a:rPr lang="en-US" altLang="zh-CN" sz="2200"/>
              <a:t> marry char(1),</a:t>
            </a:r>
          </a:p>
          <a:p>
            <a:pPr>
              <a:spcBef>
                <a:spcPct val="30000"/>
              </a:spcBef>
              <a:buSzTx/>
              <a:buFontTx/>
              <a:buNone/>
            </a:pPr>
            <a:r>
              <a:rPr lang="en-US" altLang="zh-CN" sz="2200"/>
              <a:t> title  char(10),</a:t>
            </a:r>
          </a:p>
          <a:p>
            <a:pPr>
              <a:spcBef>
                <a:spcPct val="30000"/>
              </a:spcBef>
              <a:buSzTx/>
              <a:buFontTx/>
              <a:buNone/>
            </a:pPr>
            <a:r>
              <a:rPr lang="en-US" altLang="zh-CN" sz="2200"/>
              <a:t> dno char(2) </a:t>
            </a:r>
            <a:r>
              <a:rPr lang="en-US" altLang="zh-CN" sz="2200">
                <a:solidFill>
                  <a:schemeClr val="accent2"/>
                </a:solidFill>
              </a:rPr>
              <a:t>REFERENCES department(dno)</a:t>
            </a:r>
            <a:r>
              <a:rPr lang="en-US" altLang="zh-CN" sz="2200"/>
              <a:t>);</a:t>
            </a:r>
            <a:endParaRPr lang="zh-CN" altLang="en-US" sz="2200" b="1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6653E40E-D670-4ADA-A73D-5002D8E5D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818991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</a:rPr>
              <a:t>FOREIGN KEY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  <p:sp>
        <p:nvSpPr>
          <p:cNvPr id="78852" name="AutoShape 5">
            <a:extLst>
              <a:ext uri="{FF2B5EF4-FFF2-40B4-BE49-F238E27FC236}">
                <a16:creationId xmlns:a16="http://schemas.microsoft.com/office/drawing/2014/main" id="{EDAFC57F-71E6-496B-B3C0-BB1D5BA09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010025"/>
            <a:ext cx="2233613" cy="782638"/>
          </a:xfrm>
          <a:prstGeom prst="wedgeRoundRectCallout">
            <a:avLst>
              <a:gd name="adj1" fmla="val -75657"/>
              <a:gd name="adj2" fmla="val 11085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FOREIGN KEY</a:t>
            </a:r>
            <a:r>
              <a:rPr lang="zh-CN" altLang="en-US" sz="2000" b="1">
                <a:latin typeface="Times New Roman" panose="02020603050405020304" pitchFamily="18" charset="0"/>
              </a:rPr>
              <a:t>约束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7812DBFE-BF0A-4808-B653-080B0E7E4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981075"/>
            <a:ext cx="5105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SzPct val="100000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99"/>
                </a:solidFill>
                <a:latin typeface="Arial Narrow" panose="020B06060202020A0204" pitchFamily="34" charset="0"/>
              </a:rPr>
              <a:t>表</a:t>
            </a:r>
            <a:r>
              <a:rPr lang="en-US" altLang="zh-CN" sz="2400" b="1">
                <a:solidFill>
                  <a:srgbClr val="000099"/>
                </a:solidFill>
                <a:latin typeface="Arial Narrow" panose="020B06060202020A0204" pitchFamily="34" charset="0"/>
              </a:rPr>
              <a:t>employee</a:t>
            </a:r>
            <a:r>
              <a:rPr lang="zh-CN" altLang="en-US" sz="2400" b="1">
                <a:solidFill>
                  <a:srgbClr val="000099"/>
                </a:solidFill>
                <a:latin typeface="Arial Narrow" panose="020B06060202020A0204" pitchFamily="34" charset="0"/>
              </a:rPr>
              <a:t>和</a:t>
            </a:r>
            <a:r>
              <a:rPr lang="en-US" altLang="zh-CN" sz="2400" b="1">
                <a:solidFill>
                  <a:srgbClr val="000099"/>
                </a:solidFill>
                <a:latin typeface="Arial Narrow" panose="020B06060202020A0204" pitchFamily="34" charset="0"/>
              </a:rPr>
              <a:t>department</a:t>
            </a:r>
            <a:r>
              <a:rPr lang="zh-CN" altLang="en-US" sz="2400" b="1">
                <a:solidFill>
                  <a:srgbClr val="000099"/>
                </a:solidFill>
                <a:latin typeface="Arial Narrow" panose="020B06060202020A0204" pitchFamily="34" charset="0"/>
              </a:rPr>
              <a:t>的参照关系</a:t>
            </a:r>
          </a:p>
        </p:txBody>
      </p:sp>
      <p:graphicFrame>
        <p:nvGraphicFramePr>
          <p:cNvPr id="83971" name="Object 2">
            <a:extLst>
              <a:ext uri="{FF2B5EF4-FFF2-40B4-BE49-F238E27FC236}">
                <a16:creationId xmlns:a16="http://schemas.microsoft.com/office/drawing/2014/main" id="{99B1F542-A727-4543-850E-8D8D6AF2D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428875"/>
          <a:ext cx="7620000" cy="276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5" name="BMP 图像" r:id="rId5" imgW="6268325" imgH="2276793" progId="Paint.Picture">
                  <p:embed/>
                </p:oleObj>
              </mc:Choice>
              <mc:Fallback>
                <p:oleObj name="BMP 图像" r:id="rId5" imgW="6268325" imgH="2276793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28875"/>
                        <a:ext cx="7620000" cy="2767013"/>
                      </a:xfrm>
                      <a:prstGeom prst="rect">
                        <a:avLst/>
                      </a:prstGeom>
                      <a:noFill/>
                      <a:ln w="12700" cap="sq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Text Box 4">
            <a:extLst>
              <a:ext uri="{FF2B5EF4-FFF2-40B4-BE49-F238E27FC236}">
                <a16:creationId xmlns:a16="http://schemas.microsoft.com/office/drawing/2014/main" id="{F436707C-2FBB-40C2-B1E2-9CFD75BE1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19685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1">
                <a:latin typeface="宋体" panose="02010600030101010101" pitchFamily="2" charset="-122"/>
              </a:rPr>
              <a:t>父表</a:t>
            </a:r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9821A732-817E-4766-A45E-DC20BEA31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19716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1">
                <a:latin typeface="宋体" panose="02010600030101010101" pitchFamily="2" charset="-122"/>
              </a:rPr>
              <a:t>子表</a:t>
            </a:r>
          </a:p>
        </p:txBody>
      </p:sp>
      <p:sp>
        <p:nvSpPr>
          <p:cNvPr id="83974" name="Rectangle 6">
            <a:extLst>
              <a:ext uri="{FF2B5EF4-FFF2-40B4-BE49-F238E27FC236}">
                <a16:creationId xmlns:a16="http://schemas.microsoft.com/office/drawing/2014/main" id="{D31CD967-7D36-45B8-9FCA-5210C22A9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</a:rPr>
              <a:t>FOREIGN KEY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A385232A-9BB9-4B1D-8E0B-D5F4D0BCA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000125"/>
            <a:ext cx="7543800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b="1">
                <a:latin typeface="宋体" panose="02010600030101010101" pitchFamily="2" charset="-122"/>
              </a:rPr>
              <a:t>   </a:t>
            </a:r>
            <a:r>
              <a:rPr lang="en-US" altLang="zh-CN" sz="2000" b="1">
                <a:latin typeface="Arial Narrow" panose="020B06060202020A0204" pitchFamily="34" charset="0"/>
              </a:rPr>
              <a:t>CREATE TABLE employee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 Narrow" panose="020B06060202020A0204" pitchFamily="34" charset="0"/>
              </a:rPr>
              <a:t> 	(eno char(4) not null PRIMARY KEY,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 Narrow" panose="020B06060202020A0204" pitchFamily="34" charset="0"/>
              </a:rPr>
              <a:t>  	 ename varchar(8) not null,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 Narrow" panose="020B06060202020A0204" pitchFamily="34" charset="0"/>
              </a:rPr>
              <a:t>  	 sex char(2) not null ,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 Narrow" panose="020B06060202020A0204" pitchFamily="34" charset="0"/>
              </a:rPr>
              <a:t>  	 age int,</a:t>
            </a:r>
          </a:p>
          <a:p>
            <a:pPr>
              <a:spcBef>
                <a:spcPct val="30000"/>
              </a:spcBef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</a:t>
            </a:r>
            <a:r>
              <a:rPr lang="en-US" altLang="zh-CN" sz="2000" b="1">
                <a:latin typeface="Arial Narrow" panose="020B06060202020A0204" pitchFamily="34" charset="0"/>
              </a:rPr>
              <a:t>marry char(1),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</a:t>
            </a:r>
            <a:r>
              <a:rPr lang="en-US" altLang="zh-CN" sz="2000" b="1">
                <a:latin typeface="Arial Narrow" panose="020B06060202020A0204" pitchFamily="34" charset="0"/>
              </a:rPr>
              <a:t>title  char(10),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 Narrow" panose="020B06060202020A0204" pitchFamily="34" charset="0"/>
              </a:rPr>
              <a:t>  	 dno char(2),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 Narrow" panose="020B06060202020A0204" pitchFamily="34" charset="0"/>
              </a:rPr>
              <a:t>  	 </a:t>
            </a:r>
            <a:r>
              <a:rPr lang="en-US" altLang="zh-CN" sz="2000" b="1">
                <a:solidFill>
                  <a:schemeClr val="accent2"/>
                </a:solidFill>
                <a:latin typeface="Arial Narrow" panose="020B06060202020A0204" pitchFamily="34" charset="0"/>
              </a:rPr>
              <a:t>FOREIGN KEY (dno) REFERENCES department(dno)</a:t>
            </a:r>
            <a:r>
              <a:rPr lang="en-US" altLang="zh-CN" sz="2000" b="1">
                <a:latin typeface="Arial Narrow" panose="020B06060202020A0204" pitchFamily="34" charset="0"/>
              </a:rPr>
              <a:t>);</a:t>
            </a:r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74801832-9F7D-4DA1-BF3F-A69D69D9A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54600"/>
            <a:ext cx="6858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200" b="1">
                <a:solidFill>
                  <a:srgbClr val="FF0000"/>
                </a:solidFill>
                <a:latin typeface="Arial Narrow" panose="020B06060202020A0204" pitchFamily="34" charset="0"/>
              </a:rPr>
              <a:t>注意：说明</a:t>
            </a:r>
            <a:r>
              <a:rPr lang="en-US" altLang="zh-CN" sz="2200" b="1">
                <a:solidFill>
                  <a:srgbClr val="FF0000"/>
                </a:solidFill>
                <a:latin typeface="Arial Narrow" panose="020B06060202020A0204" pitchFamily="34" charset="0"/>
              </a:rPr>
              <a:t>dno</a:t>
            </a:r>
            <a:r>
              <a:rPr lang="zh-CN" altLang="en-US" sz="2200" b="1">
                <a:solidFill>
                  <a:srgbClr val="FF0000"/>
                </a:solidFill>
                <a:latin typeface="Arial Narrow" panose="020B06060202020A0204" pitchFamily="34" charset="0"/>
              </a:rPr>
              <a:t>为</a:t>
            </a:r>
            <a:r>
              <a:rPr lang="en-US" altLang="zh-CN" sz="2200" b="1">
                <a:solidFill>
                  <a:srgbClr val="FF0000"/>
                </a:solidFill>
                <a:latin typeface="Arial Narrow" panose="020B06060202020A0204" pitchFamily="34" charset="0"/>
              </a:rPr>
              <a:t>employee</a:t>
            </a:r>
            <a:r>
              <a:rPr lang="zh-CN" altLang="en-US" sz="2200" b="1">
                <a:solidFill>
                  <a:srgbClr val="FF0000"/>
                </a:solidFill>
                <a:latin typeface="Arial Narrow" panose="020B06060202020A0204" pitchFamily="34" charset="0"/>
              </a:rPr>
              <a:t>的外键时， </a:t>
            </a:r>
            <a:r>
              <a:rPr lang="en-US" altLang="zh-CN" sz="2200" b="1">
                <a:solidFill>
                  <a:srgbClr val="FF0000"/>
                </a:solidFill>
                <a:latin typeface="Arial Narrow" panose="020B06060202020A0204" pitchFamily="34" charset="0"/>
              </a:rPr>
              <a:t>department</a:t>
            </a:r>
            <a:r>
              <a:rPr lang="zh-CN" altLang="en-US" sz="2200" b="1">
                <a:solidFill>
                  <a:srgbClr val="FF0000"/>
                </a:solidFill>
                <a:latin typeface="Arial Narrow" panose="020B06060202020A0204" pitchFamily="34" charset="0"/>
              </a:rPr>
              <a:t>中的</a:t>
            </a:r>
            <a:r>
              <a:rPr lang="en-US" altLang="zh-CN" sz="2200" b="1">
                <a:solidFill>
                  <a:srgbClr val="FF0000"/>
                </a:solidFill>
                <a:latin typeface="Arial Narrow" panose="020B06060202020A0204" pitchFamily="34" charset="0"/>
              </a:rPr>
              <a:t>dno</a:t>
            </a:r>
            <a:r>
              <a:rPr lang="zh-CN" altLang="en-US" sz="2200" b="1">
                <a:solidFill>
                  <a:srgbClr val="FF0000"/>
                </a:solidFill>
                <a:latin typeface="Arial Narrow" panose="020B06060202020A0204" pitchFamily="34" charset="0"/>
              </a:rPr>
              <a:t>必须已被说明为主键。</a:t>
            </a:r>
          </a:p>
        </p:txBody>
      </p:sp>
      <p:sp>
        <p:nvSpPr>
          <p:cNvPr id="86020" name="Rectangle 5">
            <a:extLst>
              <a:ext uri="{FF2B5EF4-FFF2-40B4-BE49-F238E27FC236}">
                <a16:creationId xmlns:a16="http://schemas.microsoft.com/office/drawing/2014/main" id="{FBC02916-695D-4DE4-91CD-DD89E0CEA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</a:rPr>
              <a:t>FOREIGN KEY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  <p:sp>
        <p:nvSpPr>
          <p:cNvPr id="81925" name="AutoShape 6">
            <a:extLst>
              <a:ext uri="{FF2B5EF4-FFF2-40B4-BE49-F238E27FC236}">
                <a16:creationId xmlns:a16="http://schemas.microsoft.com/office/drawing/2014/main" id="{750AE656-A99F-4D08-8275-0447A182F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573463"/>
            <a:ext cx="2233613" cy="782637"/>
          </a:xfrm>
          <a:prstGeom prst="wedgeRoundRectCallout">
            <a:avLst>
              <a:gd name="adj1" fmla="val -112972"/>
              <a:gd name="adj2" fmla="val 8509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FOREIGN KEY</a:t>
            </a:r>
            <a:r>
              <a:rPr lang="zh-CN" altLang="en-US" sz="2000" b="1">
                <a:latin typeface="Times New Roman" panose="02020603050405020304" pitchFamily="18" charset="0"/>
              </a:rPr>
              <a:t>约束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  <p:bldP spid="8192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202324C-E2AB-43DA-8F9F-14F0D885D1AD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000125" y="142875"/>
            <a:ext cx="7210425" cy="633413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系统提供的数据类型（续）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3D1611B-E04C-42E1-B69F-2EDBF6F0EC45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827088" y="836613"/>
            <a:ext cx="7423150" cy="417512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sz="2400"/>
              <a:t>日期和时间数据</a:t>
            </a:r>
          </a:p>
          <a:p>
            <a:pPr eaLnBrk="1" hangingPunct="1">
              <a:buFontTx/>
              <a:buNone/>
            </a:pPr>
            <a:endParaRPr lang="zh-CN" altLang="en-US" sz="2400"/>
          </a:p>
          <a:p>
            <a:pPr eaLnBrk="1" hangingPunct="1">
              <a:buFontTx/>
              <a:buNone/>
            </a:pPr>
            <a:endParaRPr lang="zh-CN" altLang="en-US" sz="1400"/>
          </a:p>
          <a:p>
            <a:pPr eaLnBrk="1" hangingPunct="1">
              <a:buFontTx/>
              <a:buNone/>
            </a:pPr>
            <a:endParaRPr lang="zh-CN" altLang="en-US" sz="1400"/>
          </a:p>
          <a:p>
            <a:pPr eaLnBrk="1" hangingPunct="1"/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B01319C-2105-4EEF-A2CC-4D54E6C54761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1476375"/>
          <a:ext cx="8496300" cy="4649788"/>
        </p:xfrm>
        <a:graphic>
          <a:graphicData uri="http://schemas.openxmlformats.org/drawingml/2006/table">
            <a:tbl>
              <a:tblPr/>
              <a:tblGrid>
                <a:gridCol w="230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7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175">
                <a:tc>
                  <a:txBody>
                    <a:bodyPr/>
                    <a:lstStyle>
                      <a:lvl1pPr indent="2540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数据类型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indent="2540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描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    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述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indent="2540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存储空间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>
                      <a:lvl1pPr marL="63500" indent="2540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350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63500" indent="2540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350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年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日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~9999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年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日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63500" indent="2540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350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字节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025">
                <a:tc>
                  <a:txBody>
                    <a:bodyPr/>
                    <a:lstStyle>
                      <a:lvl1pPr marL="63500" indent="2540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350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datetime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63500" indent="2540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350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1753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年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日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~9999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年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日，精确到最近的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3.33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毫秒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63500" indent="2540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350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字节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025">
                <a:tc>
                  <a:txBody>
                    <a:bodyPr/>
                    <a:lstStyle>
                      <a:lvl1pPr marL="63500" indent="2540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350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datetime2(n)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63500" indent="2540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350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年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日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~9999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年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日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350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0~7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之间的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指定小数秒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63500" indent="2540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350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6~8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字节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963">
                <a:tc>
                  <a:txBody>
                    <a:bodyPr/>
                    <a:lstStyle>
                      <a:lvl1pPr marL="63500" indent="2540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350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datetimeoffset(n)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63500" indent="2540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350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年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日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~9999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年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日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350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0~7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之间的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指定小数秒＋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–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偏移量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63500" indent="2540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350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8~10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字节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>
                      <a:lvl1pPr marL="63500" indent="2540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350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smalldateTime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63500" indent="2540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350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1900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年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日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~2079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年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日，精确到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分钟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63500" indent="2540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350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字节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8025">
                <a:tc>
                  <a:txBody>
                    <a:bodyPr/>
                    <a:lstStyle>
                      <a:lvl1pPr marL="63500" indent="2540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350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time(n)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63500" indent="2540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350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小时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分钟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秒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.9999999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6350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0~7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之间的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指定小数秒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63500" indent="254000"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63500" marR="0" lvl="0" indent="25400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3~5</a:t>
                      </a:r>
                      <a:r>
                        <a:rPr kumimoji="0" 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字节</a:t>
                      </a:r>
                      <a:endParaRPr kumimoji="0" 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DCFBA47E-3680-4CA4-B293-A1CF5A534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904875"/>
            <a:ext cx="716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9400" indent="-2794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b="1">
                <a:latin typeface="Arial Narrow" panose="020B06060202020A0204" pitchFamily="34" charset="0"/>
              </a:rPr>
              <a:t>CREATE TABLE employee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b="1">
                <a:latin typeface="Arial Narrow" panose="020B06060202020A0204" pitchFamily="34" charset="0"/>
              </a:rPr>
              <a:t> (eno char(4) not null PRIMARY KEY,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b="1">
                <a:latin typeface="Arial Narrow" panose="020B06060202020A0204" pitchFamily="34" charset="0"/>
              </a:rPr>
              <a:t>  ename varchar(8) not null ,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b="1">
                <a:latin typeface="Arial Narrow" panose="020B06060202020A0204" pitchFamily="34" charset="0"/>
              </a:rPr>
              <a:t>  sex char(2) not null ,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b="1">
                <a:latin typeface="Arial Narrow" panose="020B06060202020A0204" pitchFamily="34" charset="0"/>
              </a:rPr>
              <a:t>  age int,</a:t>
            </a:r>
          </a:p>
          <a:p>
            <a:pPr>
              <a:spcBef>
                <a:spcPct val="30000"/>
              </a:spcBef>
              <a:buSzTx/>
              <a:buFontTx/>
              <a:buNone/>
            </a:pPr>
            <a:r>
              <a:rPr lang="en-US" altLang="zh-CN" sz="2200" b="1">
                <a:latin typeface="Arial Narrow" panose="020B06060202020A0204" pitchFamily="34" charset="0"/>
              </a:rPr>
              <a:t>  marry char(1),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b="1">
                <a:latin typeface="Arial Narrow" panose="020B06060202020A0204" pitchFamily="34" charset="0"/>
              </a:rPr>
              <a:t>  title  char(10),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b="1">
                <a:latin typeface="Arial Narrow" panose="020B06060202020A0204" pitchFamily="34" charset="0"/>
              </a:rPr>
              <a:t>  dno char(2),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b="1">
                <a:latin typeface="Arial Narrow" panose="020B06060202020A0204" pitchFamily="34" charset="0"/>
              </a:rPr>
              <a:t>  </a:t>
            </a:r>
            <a:r>
              <a:rPr lang="en-US" altLang="zh-CN" sz="2200" b="1">
                <a:solidFill>
                  <a:schemeClr val="accent2"/>
                </a:solidFill>
                <a:latin typeface="Arial Narrow" panose="020B06060202020A0204" pitchFamily="34" charset="0"/>
              </a:rPr>
              <a:t>CONSTRAINT FRNKEY_DNO </a:t>
            </a:r>
          </a:p>
          <a:p>
            <a:pPr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chemeClr val="accent2"/>
                </a:solidFill>
                <a:latin typeface="Arial Narrow" panose="020B06060202020A0204" pitchFamily="34" charset="0"/>
              </a:rPr>
              <a:t>  FOREIGN KEY (dno) REFERENCES department(dno)</a:t>
            </a:r>
            <a:r>
              <a:rPr lang="en-US" altLang="zh-CN" sz="2200" b="1">
                <a:latin typeface="Arial Narrow" panose="020B06060202020A0204" pitchFamily="34" charset="0"/>
              </a:rPr>
              <a:t>);</a:t>
            </a:r>
            <a:endParaRPr lang="zh-CN" altLang="en-US" sz="2200" b="1">
              <a:latin typeface="Arial Narrow" panose="020B06060202020A0204" pitchFamily="34" charset="0"/>
            </a:endParaRPr>
          </a:p>
        </p:txBody>
      </p:sp>
      <p:sp>
        <p:nvSpPr>
          <p:cNvPr id="87043" name="Rectangle 4">
            <a:extLst>
              <a:ext uri="{FF2B5EF4-FFF2-40B4-BE49-F238E27FC236}">
                <a16:creationId xmlns:a16="http://schemas.microsoft.com/office/drawing/2014/main" id="{D06A6FB0-CB74-4A43-84D9-674A3A060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</a:rPr>
              <a:t>FOREIGN KEY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  <p:sp>
        <p:nvSpPr>
          <p:cNvPr id="82948" name="AutoShape 5">
            <a:extLst>
              <a:ext uri="{FF2B5EF4-FFF2-40B4-BE49-F238E27FC236}">
                <a16:creationId xmlns:a16="http://schemas.microsoft.com/office/drawing/2014/main" id="{001F4062-64EB-4D3B-A769-8EEC2C851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4127500"/>
            <a:ext cx="2303463" cy="782638"/>
          </a:xfrm>
          <a:prstGeom prst="wedgeRoundRectCallout">
            <a:avLst>
              <a:gd name="adj1" fmla="val -99829"/>
              <a:gd name="adj2" fmla="val 6318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FOREIGN KEY</a:t>
            </a:r>
            <a:r>
              <a:rPr lang="zh-CN" altLang="en-US" sz="2000" b="1">
                <a:latin typeface="Times New Roman" panose="02020603050405020304" pitchFamily="18" charset="0"/>
              </a:rPr>
              <a:t>约束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735B63A-1B15-4096-A46E-5BC371272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1143000"/>
            <a:ext cx="64801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Arial Narrow" panose="020B06060202020A0204" pitchFamily="34" charset="0"/>
              </a:rPr>
              <a:t>删除表上已定义的外键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3333CC"/>
                </a:solidFill>
                <a:latin typeface="Arial Narrow" panose="020B06060202020A0204" pitchFamily="34" charset="0"/>
              </a:rPr>
              <a:t>  </a:t>
            </a:r>
            <a:r>
              <a:rPr lang="en-US" altLang="zh-CN" sz="2400" b="1">
                <a:solidFill>
                  <a:srgbClr val="3333CC"/>
                </a:solidFill>
                <a:latin typeface="Arial Narrow" panose="020B06060202020A0204" pitchFamily="34" charset="0"/>
              </a:rPr>
              <a:t>ALTER TABLE</a:t>
            </a:r>
            <a:r>
              <a:rPr lang="en-US" altLang="zh-CN" sz="2400" b="1">
                <a:latin typeface="Arial Narrow" panose="020B06060202020A0204" pitchFamily="34" charset="0"/>
              </a:rPr>
              <a:t> EMPLOYEE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Arial Narrow" panose="020B06060202020A0204" pitchFamily="34" charset="0"/>
              </a:rPr>
              <a:t>  </a:t>
            </a:r>
            <a:r>
              <a:rPr lang="en-US" altLang="zh-CN" sz="2400" b="1">
                <a:solidFill>
                  <a:srgbClr val="3333CC"/>
                </a:solidFill>
                <a:latin typeface="Arial Narrow" panose="020B06060202020A0204" pitchFamily="34" charset="0"/>
              </a:rPr>
              <a:t>DROP CONSTRAINT</a:t>
            </a:r>
            <a:r>
              <a:rPr lang="en-US" altLang="zh-CN" sz="2400" b="1">
                <a:latin typeface="Arial Narrow" panose="020B06060202020A0204" pitchFamily="34" charset="0"/>
              </a:rPr>
              <a:t> FRNKEY_DNO;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400" b="1">
              <a:latin typeface="Arial Narrow" panose="020B06060202020A0204" pitchFamily="34" charset="0"/>
            </a:endParaRP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Arial Narrow" panose="020B06060202020A0204" pitchFamily="34" charset="0"/>
              </a:rPr>
              <a:t>在没有定义外键的表上添加外键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Arial Narrow" panose="020B06060202020A0204" pitchFamily="34" charset="0"/>
              </a:rPr>
              <a:t>  </a:t>
            </a:r>
            <a:r>
              <a:rPr lang="en-US" altLang="zh-CN" sz="2400" b="1">
                <a:solidFill>
                  <a:srgbClr val="3333CC"/>
                </a:solidFill>
                <a:latin typeface="Arial Narrow" panose="020B06060202020A0204" pitchFamily="34" charset="0"/>
              </a:rPr>
              <a:t>ALTER TABLE</a:t>
            </a:r>
            <a:r>
              <a:rPr lang="en-US" altLang="zh-CN" sz="2400" b="1">
                <a:latin typeface="Arial Narrow" panose="020B06060202020A0204" pitchFamily="34" charset="0"/>
              </a:rPr>
              <a:t> EMPLOYEE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Arial Narrow" panose="020B06060202020A0204" pitchFamily="34" charset="0"/>
              </a:rPr>
              <a:t>  </a:t>
            </a:r>
            <a:r>
              <a:rPr lang="en-US" altLang="zh-CN" sz="2400" b="1">
                <a:solidFill>
                  <a:srgbClr val="3333CC"/>
                </a:solidFill>
                <a:latin typeface="Arial Narrow" panose="020B06060202020A0204" pitchFamily="34" charset="0"/>
              </a:rPr>
              <a:t>ADD CONSTRAINT</a:t>
            </a:r>
            <a:r>
              <a:rPr lang="en-US" altLang="zh-CN" sz="2400" b="1">
                <a:latin typeface="Arial Narrow" panose="020B06060202020A0204" pitchFamily="34" charset="0"/>
              </a:rPr>
              <a:t> FRNKEY_DNO 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Arial Narrow" panose="020B06060202020A0204" pitchFamily="34" charset="0"/>
              </a:rPr>
              <a:t>  </a:t>
            </a:r>
            <a:r>
              <a:rPr lang="en-US" altLang="zh-CN" sz="2400" b="1">
                <a:solidFill>
                  <a:srgbClr val="3333CC"/>
                </a:solidFill>
                <a:latin typeface="Arial Narrow" panose="020B06060202020A0204" pitchFamily="34" charset="0"/>
              </a:rPr>
              <a:t>FOREIGN KEY</a:t>
            </a:r>
            <a:r>
              <a:rPr lang="en-US" altLang="zh-CN" sz="2400" b="1">
                <a:latin typeface="Arial Narrow" panose="020B06060202020A0204" pitchFamily="34" charset="0"/>
              </a:rPr>
              <a:t> (dno)  </a:t>
            </a:r>
          </a:p>
          <a:p>
            <a:pPr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Arial Narrow" panose="020B06060202020A0204" pitchFamily="34" charset="0"/>
              </a:rPr>
              <a:t>  </a:t>
            </a:r>
            <a:r>
              <a:rPr lang="en-US" altLang="zh-CN" sz="2400" b="1">
                <a:solidFill>
                  <a:srgbClr val="3333CC"/>
                </a:solidFill>
                <a:latin typeface="Arial Narrow" panose="020B06060202020A0204" pitchFamily="34" charset="0"/>
              </a:rPr>
              <a:t>REFERENCES</a:t>
            </a:r>
            <a:r>
              <a:rPr lang="en-US" altLang="zh-CN" sz="2400" b="1">
                <a:latin typeface="Arial Narrow" panose="020B06060202020A0204" pitchFamily="34" charset="0"/>
              </a:rPr>
              <a:t> department(dno);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650B019-21B3-4CF6-84F7-D969A543E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818991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</a:rPr>
              <a:t>FOREIGN KEY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500"/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500"/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0" dur="500"/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" dur="500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8" dur="500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2" dur="500"/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6" dur="500"/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>
            <a:extLst>
              <a:ext uri="{FF2B5EF4-FFF2-40B4-BE49-F238E27FC236}">
                <a16:creationId xmlns:a16="http://schemas.microsoft.com/office/drawing/2014/main" id="{B73F74D8-4DFB-417B-A416-4662BBBD6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</a:rPr>
              <a:t>FOREIGN KEY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  <p:sp>
        <p:nvSpPr>
          <p:cNvPr id="89091" name="Rectangle 4">
            <a:extLst>
              <a:ext uri="{FF2B5EF4-FFF2-40B4-BE49-F238E27FC236}">
                <a16:creationId xmlns:a16="http://schemas.microsoft.com/office/drawing/2014/main" id="{11F0D44F-4A7C-4445-AE91-552764FD6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981075"/>
            <a:ext cx="76327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/>
              <a:t>FOREIGN KEY</a:t>
            </a:r>
            <a:r>
              <a:rPr lang="zh-CN" altLang="en-US" sz="2400"/>
              <a:t>约束的默认实现策略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/>
              <a:t>向外键所在表（</a:t>
            </a:r>
            <a:r>
              <a:rPr lang="en-US" altLang="zh-CN" sz="2400"/>
              <a:t>employee</a:t>
            </a:r>
            <a:r>
              <a:rPr lang="zh-CN" altLang="en-US" sz="2400"/>
              <a:t>）插入一行新元组，如输入外键的值不满足参照完整性约束规则，则系统拒绝。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/>
              <a:t>修改外键所在表（</a:t>
            </a:r>
            <a:r>
              <a:rPr lang="en-US" altLang="zh-CN" sz="2400"/>
              <a:t>employee</a:t>
            </a:r>
            <a:r>
              <a:rPr lang="zh-CN" altLang="en-US" sz="2400"/>
              <a:t>）的元组，如所修改外键的值不满足参照完整性约束规则，则系统拒绝。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/>
              <a:t>修改或删除父表（</a:t>
            </a:r>
            <a:r>
              <a:rPr lang="en-US" altLang="zh-CN" sz="2400"/>
              <a:t>department</a:t>
            </a:r>
            <a:r>
              <a:rPr lang="zh-CN" altLang="en-US" sz="2400"/>
              <a:t>）的主键，仅当子表(</a:t>
            </a:r>
            <a:r>
              <a:rPr lang="en-US" altLang="zh-CN" sz="2400"/>
              <a:t>employee)</a:t>
            </a:r>
            <a:r>
              <a:rPr lang="zh-CN" altLang="en-US" sz="2400"/>
              <a:t>中没有任何元组外键值与其相同时，系统才执行删除操作，否则拒绝。</a:t>
            </a:r>
            <a:endParaRPr lang="zh-CN" altLang="en-US" sz="2400" b="1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 descr="p_3">
            <a:extLst>
              <a:ext uri="{FF2B5EF4-FFF2-40B4-BE49-F238E27FC236}">
                <a16:creationId xmlns:a16="http://schemas.microsoft.com/office/drawing/2014/main" id="{F6B49F53-CB52-466F-A6D7-612BECEF3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727200"/>
            <a:ext cx="9047163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AutoShape 3">
            <a:extLst>
              <a:ext uri="{FF2B5EF4-FFF2-40B4-BE49-F238E27FC236}">
                <a16:creationId xmlns:a16="http://schemas.microsoft.com/office/drawing/2014/main" id="{266ADBF3-9148-46C5-8263-3CA82867A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3556000"/>
            <a:ext cx="4343400" cy="22860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5F0114C7-1029-43D0-9A72-B7D3B04C5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38" y="1092200"/>
            <a:ext cx="5935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400" b="1">
                <a:latin typeface="Arial Narrow" panose="020B06060202020A0204" pitchFamily="34" charset="0"/>
              </a:rPr>
              <a:t>向外键所在表（</a:t>
            </a:r>
            <a:r>
              <a:rPr lang="en-US" altLang="zh-CN" sz="2400" b="1">
                <a:latin typeface="Arial Narrow" panose="020B06060202020A0204" pitchFamily="34" charset="0"/>
              </a:rPr>
              <a:t>employee</a:t>
            </a:r>
            <a:r>
              <a:rPr lang="zh-CN" altLang="en-US" sz="2400" b="1">
                <a:latin typeface="Arial Narrow" panose="020B06060202020A0204" pitchFamily="34" charset="0"/>
              </a:rPr>
              <a:t>）插入一行新元组</a:t>
            </a:r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BB679146-23F5-4ACD-A119-8AEC86231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</a:rPr>
              <a:t>FOREIGN KEY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>
            <a:extLst>
              <a:ext uri="{FF2B5EF4-FFF2-40B4-BE49-F238E27FC236}">
                <a16:creationId xmlns:a16="http://schemas.microsoft.com/office/drawing/2014/main" id="{F3EEA029-17A5-406A-BE40-F2F8A0F14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981075"/>
            <a:ext cx="499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400" b="1">
                <a:latin typeface="Arial Narrow" panose="020B06060202020A0204" pitchFamily="34" charset="0"/>
              </a:rPr>
              <a:t>修改外键所在表（</a:t>
            </a:r>
            <a:r>
              <a:rPr lang="en-US" altLang="zh-CN" sz="2400" b="1">
                <a:latin typeface="Arial Narrow" panose="020B06060202020A0204" pitchFamily="34" charset="0"/>
              </a:rPr>
              <a:t>employee</a:t>
            </a:r>
            <a:r>
              <a:rPr lang="zh-CN" altLang="en-US" sz="2400" b="1">
                <a:latin typeface="Arial Narrow" panose="020B06060202020A0204" pitchFamily="34" charset="0"/>
              </a:rPr>
              <a:t>）的元组</a:t>
            </a:r>
          </a:p>
        </p:txBody>
      </p:sp>
      <p:pic>
        <p:nvPicPr>
          <p:cNvPr id="91139" name="Picture 3" descr="p_5">
            <a:extLst>
              <a:ext uri="{FF2B5EF4-FFF2-40B4-BE49-F238E27FC236}">
                <a16:creationId xmlns:a16="http://schemas.microsoft.com/office/drawing/2014/main" id="{F7B25885-D5FE-4922-843A-74936BD8A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9129713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0" name="Picture 4" descr="p_4">
            <a:extLst>
              <a:ext uri="{FF2B5EF4-FFF2-40B4-BE49-F238E27FC236}">
                <a16:creationId xmlns:a16="http://schemas.microsoft.com/office/drawing/2014/main" id="{109364B3-A033-4FE3-8608-4D57F329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1924050"/>
            <a:ext cx="3717925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Oval 5">
            <a:extLst>
              <a:ext uri="{FF2B5EF4-FFF2-40B4-BE49-F238E27FC236}">
                <a16:creationId xmlns:a16="http://schemas.microsoft.com/office/drawing/2014/main" id="{72698B44-DA52-424A-ACF9-62A3C466E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1663" y="2928938"/>
            <a:ext cx="414337" cy="304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513C926D-5965-49BF-8E98-5A2E68061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</a:rPr>
              <a:t>FOREIGN KEY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</p:spTree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p_6">
            <a:extLst>
              <a:ext uri="{FF2B5EF4-FFF2-40B4-BE49-F238E27FC236}">
                <a16:creationId xmlns:a16="http://schemas.microsoft.com/office/drawing/2014/main" id="{BBA804AC-ECEF-434F-B4FB-93D8DEC2C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665288"/>
            <a:ext cx="8928100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3" name="Line 3">
            <a:extLst>
              <a:ext uri="{FF2B5EF4-FFF2-40B4-BE49-F238E27FC236}">
                <a16:creationId xmlns:a16="http://schemas.microsoft.com/office/drawing/2014/main" id="{D7E77E2D-FB40-4581-9DC8-4AD019A67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1638" y="2951163"/>
            <a:ext cx="3124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88068" name="Oval 4">
            <a:extLst>
              <a:ext uri="{FF2B5EF4-FFF2-40B4-BE49-F238E27FC236}">
                <a16:creationId xmlns:a16="http://schemas.microsoft.com/office/drawing/2014/main" id="{EB1BC8FE-0518-4925-B449-5F1671A84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055938"/>
            <a:ext cx="381000" cy="2286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165" name="Text Box 5">
            <a:extLst>
              <a:ext uri="{FF2B5EF4-FFF2-40B4-BE49-F238E27FC236}">
                <a16:creationId xmlns:a16="http://schemas.microsoft.com/office/drawing/2014/main" id="{20171BB9-5A7A-4DD7-ACD6-015DBEC52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928688"/>
            <a:ext cx="475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400" b="1">
                <a:latin typeface="Arial Narrow" panose="020B06060202020A0204" pitchFamily="34" charset="0"/>
              </a:rPr>
              <a:t>删除父表（</a:t>
            </a:r>
            <a:r>
              <a:rPr lang="en-US" altLang="zh-CN" sz="2400" b="1">
                <a:latin typeface="Arial Narrow" panose="020B06060202020A0204" pitchFamily="34" charset="0"/>
              </a:rPr>
              <a:t>department</a:t>
            </a:r>
            <a:r>
              <a:rPr lang="zh-CN" altLang="en-US" sz="2400" b="1">
                <a:latin typeface="Arial Narrow" panose="020B06060202020A0204" pitchFamily="34" charset="0"/>
              </a:rPr>
              <a:t>）的主键</a:t>
            </a:r>
            <a:r>
              <a:rPr lang="en-US" altLang="zh-CN" sz="2400" b="1">
                <a:latin typeface="Arial Narrow" panose="020B06060202020A0204" pitchFamily="34" charset="0"/>
              </a:rPr>
              <a:t>dno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A598316F-6F1F-40F3-9F80-0377B6B29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</a:rPr>
              <a:t>FOREIGN KEY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>
            <a:extLst>
              <a:ext uri="{FF2B5EF4-FFF2-40B4-BE49-F238E27FC236}">
                <a16:creationId xmlns:a16="http://schemas.microsoft.com/office/drawing/2014/main" id="{4E6849AC-D03C-447D-9937-4C48626BF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928688"/>
            <a:ext cx="475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400" b="1">
                <a:latin typeface="Arial Narrow" panose="020B06060202020A0204" pitchFamily="34" charset="0"/>
              </a:rPr>
              <a:t>修改父表（</a:t>
            </a:r>
            <a:r>
              <a:rPr lang="en-US" altLang="zh-CN" sz="2400" b="1">
                <a:latin typeface="Arial Narrow" panose="020B06060202020A0204" pitchFamily="34" charset="0"/>
              </a:rPr>
              <a:t>department</a:t>
            </a:r>
            <a:r>
              <a:rPr lang="zh-CN" altLang="en-US" sz="2400" b="1">
                <a:latin typeface="Arial Narrow" panose="020B06060202020A0204" pitchFamily="34" charset="0"/>
              </a:rPr>
              <a:t>）的主键</a:t>
            </a:r>
            <a:r>
              <a:rPr lang="en-US" altLang="zh-CN" sz="2400" b="1">
                <a:latin typeface="Arial Narrow" panose="020B06060202020A0204" pitchFamily="34" charset="0"/>
              </a:rPr>
              <a:t>dno</a:t>
            </a:r>
          </a:p>
        </p:txBody>
      </p:sp>
      <p:pic>
        <p:nvPicPr>
          <p:cNvPr id="93187" name="Picture 3" descr="p_7">
            <a:extLst>
              <a:ext uri="{FF2B5EF4-FFF2-40B4-BE49-F238E27FC236}">
                <a16:creationId xmlns:a16="http://schemas.microsoft.com/office/drawing/2014/main" id="{349A81E4-F2AC-4D77-B66A-B69119A54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501775"/>
            <a:ext cx="90614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Oval 4">
            <a:extLst>
              <a:ext uri="{FF2B5EF4-FFF2-40B4-BE49-F238E27FC236}">
                <a16:creationId xmlns:a16="http://schemas.microsoft.com/office/drawing/2014/main" id="{182430A9-EFAA-4148-B85A-4A1053D6D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863" y="2428875"/>
            <a:ext cx="376237" cy="2000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9093" name="Line 5">
            <a:extLst>
              <a:ext uri="{FF2B5EF4-FFF2-40B4-BE49-F238E27FC236}">
                <a16:creationId xmlns:a16="http://schemas.microsoft.com/office/drawing/2014/main" id="{E169FB85-B46D-476C-9331-FBBE97B028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9000" y="2260600"/>
            <a:ext cx="723900" cy="8747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89094" name="Line 6">
            <a:extLst>
              <a:ext uri="{FF2B5EF4-FFF2-40B4-BE49-F238E27FC236}">
                <a16:creationId xmlns:a16="http://schemas.microsoft.com/office/drawing/2014/main" id="{073228CC-6552-4D6E-A87F-00E53C3BC5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62500" y="2209800"/>
            <a:ext cx="495300" cy="33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EE8642CC-65B3-4FC2-934F-689E5E3D9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19939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600">
                <a:latin typeface="宋体" panose="02010600030101010101" pitchFamily="2" charset="-122"/>
              </a:rPr>
              <a:t>01</a:t>
            </a:r>
          </a:p>
        </p:txBody>
      </p:sp>
      <p:sp>
        <p:nvSpPr>
          <p:cNvPr id="93192" name="Oval 8">
            <a:extLst>
              <a:ext uri="{FF2B5EF4-FFF2-40B4-BE49-F238E27FC236}">
                <a16:creationId xmlns:a16="http://schemas.microsoft.com/office/drawing/2014/main" id="{96DC121D-3665-4776-9B31-25EED63AA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638" y="2038350"/>
            <a:ext cx="381000" cy="2286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9097" name="Line 9">
            <a:extLst>
              <a:ext uri="{FF2B5EF4-FFF2-40B4-BE49-F238E27FC236}">
                <a16:creationId xmlns:a16="http://schemas.microsoft.com/office/drawing/2014/main" id="{F4CC5AA8-4AF0-406E-AF6A-E8B6D8113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187575"/>
            <a:ext cx="152400" cy="2635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194" name="Rectangle 10">
            <a:extLst>
              <a:ext uri="{FF2B5EF4-FFF2-40B4-BE49-F238E27FC236}">
                <a16:creationId xmlns:a16="http://schemas.microsoft.com/office/drawing/2014/main" id="{30C35B02-4472-432D-8D23-E07A36F58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</a:rPr>
              <a:t>FOREIGN KEY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 b="1">
                <a:solidFill>
                  <a:schemeClr val="tx2"/>
                </a:solidFill>
              </a:rPr>
              <a:t>约束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4">
            <a:extLst>
              <a:ext uri="{FF2B5EF4-FFF2-40B4-BE49-F238E27FC236}">
                <a16:creationId xmlns:a16="http://schemas.microsoft.com/office/drawing/2014/main" id="{1A0C159E-713E-4B9A-8232-7B7BE1148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60350"/>
            <a:ext cx="386715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2"/>
                </a:solidFill>
              </a:rPr>
              <a:t>级联引用完整性</a:t>
            </a:r>
          </a:p>
        </p:txBody>
      </p:sp>
      <p:sp>
        <p:nvSpPr>
          <p:cNvPr id="94211" name="Rectangle 5">
            <a:extLst>
              <a:ext uri="{FF2B5EF4-FFF2-40B4-BE49-F238E27FC236}">
                <a16:creationId xmlns:a16="http://schemas.microsoft.com/office/drawing/2014/main" id="{66E618FB-0691-40BA-9444-4896B0B68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196975"/>
            <a:ext cx="777716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400"/>
              <a:t>允许对父表某元组主键值删除或更新操作，相应外键所在表的具有该外键值的元组也将被删除或更新，保证参照完整性。</a:t>
            </a:r>
            <a:endParaRPr lang="zh-CN" altLang="en-US" sz="2400">
              <a:solidFill>
                <a:srgbClr val="3333CC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b="1">
                <a:solidFill>
                  <a:srgbClr val="3333CC"/>
                </a:solidFill>
              </a:rPr>
              <a:t>默认情况下，没有级联。</a:t>
            </a:r>
            <a:endParaRPr lang="zh-CN" altLang="en-US" sz="2000" b="1">
              <a:latin typeface="宋体" panose="02010600030101010101" pitchFamily="2" charset="-122"/>
            </a:endParaRPr>
          </a:p>
        </p:txBody>
      </p:sp>
      <p:pic>
        <p:nvPicPr>
          <p:cNvPr id="70661" name="Picture 5">
            <a:extLst>
              <a:ext uri="{FF2B5EF4-FFF2-40B4-BE49-F238E27FC236}">
                <a16:creationId xmlns:a16="http://schemas.microsoft.com/office/drawing/2014/main" id="{BC71BF43-FBB5-4006-84BE-5980383AB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052513"/>
            <a:ext cx="6843712" cy="48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4">
            <a:extLst>
              <a:ext uri="{FF2B5EF4-FFF2-40B4-BE49-F238E27FC236}">
                <a16:creationId xmlns:a16="http://schemas.microsoft.com/office/drawing/2014/main" id="{89175C48-8DFD-4170-8E4C-9BBFA6242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221163"/>
            <a:ext cx="1728788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5">
            <a:extLst>
              <a:ext uri="{FF2B5EF4-FFF2-40B4-BE49-F238E27FC236}">
                <a16:creationId xmlns:a16="http://schemas.microsoft.com/office/drawing/2014/main" id="{22C91410-8372-41D3-8353-08799B314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23950"/>
            <a:ext cx="6913562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5" name="Rectangle 3">
            <a:extLst>
              <a:ext uri="{FF2B5EF4-FFF2-40B4-BE49-F238E27FC236}">
                <a16:creationId xmlns:a16="http://schemas.microsoft.com/office/drawing/2014/main" id="{42751EAB-D15B-41EA-A127-D9A341226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188913"/>
            <a:ext cx="386715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2"/>
                </a:solidFill>
              </a:rPr>
              <a:t>级联引用完整性</a:t>
            </a:r>
          </a:p>
        </p:txBody>
      </p:sp>
      <p:sp>
        <p:nvSpPr>
          <p:cNvPr id="91140" name="Oval 4">
            <a:extLst>
              <a:ext uri="{FF2B5EF4-FFF2-40B4-BE49-F238E27FC236}">
                <a16:creationId xmlns:a16="http://schemas.microsoft.com/office/drawing/2014/main" id="{FBC35A9F-475C-4F70-9F18-A152F5D21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365625"/>
            <a:ext cx="1728788" cy="288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00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E687BACF-B785-4822-88ED-4AD818785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938" y="981075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/>
              <a:t>删除级联</a:t>
            </a:r>
          </a:p>
        </p:txBody>
      </p:sp>
      <p:pic>
        <p:nvPicPr>
          <p:cNvPr id="96259" name="Picture 3" descr="p_8">
            <a:extLst>
              <a:ext uri="{FF2B5EF4-FFF2-40B4-BE49-F238E27FC236}">
                <a16:creationId xmlns:a16="http://schemas.microsoft.com/office/drawing/2014/main" id="{3460DA06-C796-441B-AF77-FA2606800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725613"/>
            <a:ext cx="6694488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Line 4">
            <a:extLst>
              <a:ext uri="{FF2B5EF4-FFF2-40B4-BE49-F238E27FC236}">
                <a16:creationId xmlns:a16="http://schemas.microsoft.com/office/drawing/2014/main" id="{63B87B8A-07DD-4710-B1A3-3345AB0660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7963" y="2843213"/>
            <a:ext cx="3678237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5D207DAD-E662-48DA-8916-20BD437F5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88913"/>
            <a:ext cx="386715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2"/>
                </a:solidFill>
              </a:rPr>
              <a:t>级联引用完整性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92893A2-AED7-4B20-BC79-4875F977CFA5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000125" y="142875"/>
            <a:ext cx="7210425" cy="633413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系统提供的数据类型（续）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7B0BAB3-5BC4-405B-A166-953871D26E34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838200" y="1066800"/>
            <a:ext cx="7423150" cy="561975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sz="2400"/>
              <a:t>字符数据和 </a:t>
            </a:r>
            <a:r>
              <a:rPr lang="en-US" altLang="zh-CN" sz="2400"/>
              <a:t>Unicode </a:t>
            </a:r>
            <a:r>
              <a:rPr lang="zh-CN" altLang="en-US" sz="2400"/>
              <a:t>字符数据</a:t>
            </a:r>
          </a:p>
        </p:txBody>
      </p:sp>
      <p:graphicFrame>
        <p:nvGraphicFramePr>
          <p:cNvPr id="11279" name="Group 15">
            <a:extLst>
              <a:ext uri="{FF2B5EF4-FFF2-40B4-BE49-F238E27FC236}">
                <a16:creationId xmlns:a16="http://schemas.microsoft.com/office/drawing/2014/main" id="{BB93DA5A-6E27-43F0-B69F-4D81C7637B68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1989138"/>
          <a:ext cx="6096000" cy="2667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char [(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存储字符个数为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varchar [(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存储字符个数为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存储字符个数为 0～2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nchar [(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存储字符个数为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nvarchar[(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存储字符个数为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存储字符个数为 0～1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0B5C2BC3-95F4-43D6-8805-827397EB4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83661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/>
              <a:t>更新级联</a:t>
            </a:r>
          </a:p>
        </p:txBody>
      </p:sp>
      <p:pic>
        <p:nvPicPr>
          <p:cNvPr id="97283" name="Picture 3" descr="p_9">
            <a:extLst>
              <a:ext uri="{FF2B5EF4-FFF2-40B4-BE49-F238E27FC236}">
                <a16:creationId xmlns:a16="http://schemas.microsoft.com/office/drawing/2014/main" id="{FDD52F33-AC98-4DEB-AFD8-8C5FDAE0E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36700"/>
            <a:ext cx="7643813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4" name="Picture 4" descr="p_10">
            <a:extLst>
              <a:ext uri="{FF2B5EF4-FFF2-40B4-BE49-F238E27FC236}">
                <a16:creationId xmlns:a16="http://schemas.microsoft.com/office/drawing/2014/main" id="{82D01823-C550-4032-A024-8A33F6352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75100"/>
            <a:ext cx="7618413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9" name="Oval 5">
            <a:extLst>
              <a:ext uri="{FF2B5EF4-FFF2-40B4-BE49-F238E27FC236}">
                <a16:creationId xmlns:a16="http://schemas.microsoft.com/office/drawing/2014/main" id="{A6E7A4B6-81B8-45CD-9972-CF50EB151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4787900"/>
            <a:ext cx="304800" cy="228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3190" name="Oval 6">
            <a:extLst>
              <a:ext uri="{FF2B5EF4-FFF2-40B4-BE49-F238E27FC236}">
                <a16:creationId xmlns:a16="http://schemas.microsoft.com/office/drawing/2014/main" id="{1FE5ED24-82A6-4E2E-9F57-C7E90436D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5346700"/>
            <a:ext cx="304800" cy="228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3191" name="Oval 7">
            <a:extLst>
              <a:ext uri="{FF2B5EF4-FFF2-40B4-BE49-F238E27FC236}">
                <a16:creationId xmlns:a16="http://schemas.microsoft.com/office/drawing/2014/main" id="{352D5B7F-560E-4F06-B89C-E5924B429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2362200"/>
            <a:ext cx="304800" cy="228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7288" name="Text Box 8">
            <a:extLst>
              <a:ext uri="{FF2B5EF4-FFF2-40B4-BE49-F238E27FC236}">
                <a16:creationId xmlns:a16="http://schemas.microsoft.com/office/drawing/2014/main" id="{7C93A508-E3EF-49B2-A40A-63C3496C3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431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400">
                <a:latin typeface="宋体" panose="02010600030101010101" pitchFamily="2" charset="-122"/>
              </a:rPr>
              <a:t>01</a:t>
            </a:r>
          </a:p>
        </p:txBody>
      </p:sp>
      <p:sp>
        <p:nvSpPr>
          <p:cNvPr id="93193" name="Line 9">
            <a:extLst>
              <a:ext uri="{FF2B5EF4-FFF2-40B4-BE49-F238E27FC236}">
                <a16:creationId xmlns:a16="http://schemas.microsoft.com/office/drawing/2014/main" id="{677ABF92-9827-4627-A4BA-ED9827C1F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2900" y="2209800"/>
            <a:ext cx="1524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290" name="Oval 10">
            <a:extLst>
              <a:ext uri="{FF2B5EF4-FFF2-40B4-BE49-F238E27FC236}">
                <a16:creationId xmlns:a16="http://schemas.microsoft.com/office/drawing/2014/main" id="{40D63A4C-531F-4A58-A220-97F69A36B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638" y="1997075"/>
            <a:ext cx="381000" cy="2286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3195" name="Text Box 11">
            <a:extLst>
              <a:ext uri="{FF2B5EF4-FFF2-40B4-BE49-F238E27FC236}">
                <a16:creationId xmlns:a16="http://schemas.microsoft.com/office/drawing/2014/main" id="{21F0DF97-810C-4302-92B2-A9E314EDC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91200"/>
            <a:ext cx="4564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latin typeface="宋体" panose="02010600030101010101" pitchFamily="2" charset="-122"/>
              </a:rPr>
              <a:t>另见</a:t>
            </a:r>
            <a:r>
              <a:rPr lang="en-US" altLang="zh-CN" sz="1800" b="1">
                <a:latin typeface="宋体" panose="02010600030101010101" pitchFamily="2" charset="-122"/>
              </a:rPr>
              <a:t>P198</a:t>
            </a:r>
            <a:r>
              <a:rPr lang="zh-CN" altLang="en-US" sz="1800" b="1">
                <a:latin typeface="宋体" panose="02010600030101010101" pitchFamily="2" charset="-122"/>
              </a:rPr>
              <a:t>例及</a:t>
            </a:r>
            <a:r>
              <a:rPr lang="en-US" altLang="zh-CN" sz="1800" b="1">
                <a:latin typeface="宋体" panose="02010600030101010101" pitchFamily="2" charset="-122"/>
              </a:rPr>
              <a:t>P200</a:t>
            </a:r>
            <a:r>
              <a:rPr lang="zh-CN" altLang="en-US" sz="1800" b="1">
                <a:latin typeface="宋体" panose="02010600030101010101" pitchFamily="2" charset="-122"/>
              </a:rPr>
              <a:t>使用关系图管理外键约束</a:t>
            </a:r>
          </a:p>
        </p:txBody>
      </p:sp>
      <p:sp>
        <p:nvSpPr>
          <p:cNvPr id="97292" name="Rectangle 12">
            <a:extLst>
              <a:ext uri="{FF2B5EF4-FFF2-40B4-BE49-F238E27FC236}">
                <a16:creationId xmlns:a16="http://schemas.microsoft.com/office/drawing/2014/main" id="{870A9A31-D49D-4DF1-AF4B-81EAC5619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88913"/>
            <a:ext cx="386715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4000" b="1">
                <a:solidFill>
                  <a:schemeClr val="tx2"/>
                </a:solidFill>
              </a:rPr>
              <a:t>级联引用完整性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animBg="1" autoUpdateAnimBg="0"/>
      <p:bldP spid="93190" grpId="0" animBg="1" autoUpdateAnimBg="0"/>
      <p:bldP spid="93191" grpId="0" animBg="1" autoUpdateAnimBg="0"/>
      <p:bldP spid="93195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1EF5D17E-323B-468D-934E-687AB6171469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2051050" y="260350"/>
            <a:ext cx="4691063" cy="633413"/>
          </a:xfrm>
        </p:spPr>
        <p:txBody>
          <a:bodyPr/>
          <a:lstStyle/>
          <a:p>
            <a:pPr algn="l"/>
            <a:r>
              <a:rPr lang="zh-CN" altLang="en-US">
                <a:ea typeface="宋体" panose="02010600030101010101" pitchFamily="2" charset="-122"/>
              </a:rPr>
              <a:t>决定使用何种约束</a:t>
            </a:r>
          </a:p>
        </p:txBody>
      </p:sp>
      <p:graphicFrame>
        <p:nvGraphicFramePr>
          <p:cNvPr id="94211" name="Group 3">
            <a:extLst>
              <a:ext uri="{FF2B5EF4-FFF2-40B4-BE49-F238E27FC236}">
                <a16:creationId xmlns:a16="http://schemas.microsoft.com/office/drawing/2014/main" id="{457F1CFA-E25B-4F03-B861-497BCBA5CC2E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143000"/>
          <a:ext cx="8208962" cy="4979988"/>
        </p:xfrm>
        <a:graphic>
          <a:graphicData uri="http://schemas.openxmlformats.org/drawingml/2006/table">
            <a:tbl>
              <a:tblPr/>
              <a:tblGrid>
                <a:gridCol w="196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6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完整性类型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约束类型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描述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6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域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DEFAULT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如果在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INSERT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语句中未显式提供</a:t>
                      </a:r>
                      <a:b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</a:b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值，则指定为列提供的值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CHECK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指定列中可接受的数据值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9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REFERENTIAL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通常使用外键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基于其他表中的列的值，指定可接受的用于更新的数据值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实体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PRIMARY KEY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惟一标识每一列，确保用户没有输入重复的值。同时创建一个索引以增强性能。不允许空值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2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UNIQUE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确保在非主键列中不输入重复值，并创建一个索引以增强性能。允许空值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6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引用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FOREIGN KEY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定义一列或多列的值与同表或其他表中主键的值匹配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2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CHECK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基于同表中其他列的值，指定列中可接受的数据值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01B60BBB-F6A7-4594-954A-1748B04DF541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979613" y="333375"/>
            <a:ext cx="4978400" cy="633413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使用 Identity 属性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B870F3B4-7C29-4928-AC4D-F551A2BBA53B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684213" y="1412875"/>
            <a:ext cx="7866062" cy="45386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/>
              <a:t>使用 </a:t>
            </a:r>
            <a:r>
              <a:rPr lang="en-US" altLang="zh-CN"/>
              <a:t>Identity </a:t>
            </a:r>
            <a:r>
              <a:rPr lang="zh-CN" altLang="en-US"/>
              <a:t>属性的要求</a:t>
            </a:r>
          </a:p>
          <a:p>
            <a:pPr lvl="1">
              <a:lnSpc>
                <a:spcPct val="130000"/>
              </a:lnSpc>
            </a:pPr>
            <a:r>
              <a:rPr lang="zh-CN" altLang="en-US">
                <a:latin typeface="宋体" panose="02010600030101010101" pitchFamily="2" charset="-122"/>
              </a:rPr>
              <a:t>每个表只能有一个标识列</a:t>
            </a:r>
          </a:p>
          <a:p>
            <a:pPr lvl="1">
              <a:lnSpc>
                <a:spcPct val="130000"/>
              </a:lnSpc>
            </a:pPr>
            <a:r>
              <a:rPr lang="zh-CN" altLang="en-US">
                <a:latin typeface="宋体" panose="02010600030101010101" pitchFamily="2" charset="-122"/>
              </a:rPr>
              <a:t>只用在 </a:t>
            </a:r>
            <a:r>
              <a:rPr lang="en-US" altLang="zh-CN">
                <a:latin typeface="宋体" panose="02010600030101010101" pitchFamily="2" charset="-122"/>
              </a:rPr>
              <a:t>integer</a:t>
            </a:r>
            <a:r>
              <a:rPr lang="zh-CN" altLang="en-US">
                <a:latin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</a:rPr>
              <a:t>numeric </a:t>
            </a:r>
            <a:r>
              <a:rPr lang="zh-CN" altLang="en-US">
                <a:latin typeface="宋体" panose="02010600030101010101" pitchFamily="2" charset="-122"/>
              </a:rPr>
              <a:t>和 </a:t>
            </a:r>
            <a:r>
              <a:rPr lang="en-US" altLang="zh-CN">
                <a:latin typeface="宋体" panose="02010600030101010101" pitchFamily="2" charset="-122"/>
              </a:rPr>
              <a:t>decimal</a:t>
            </a:r>
            <a:r>
              <a:rPr lang="zh-CN" altLang="en-US">
                <a:latin typeface="宋体" panose="02010600030101010101" pitchFamily="2" charset="-122"/>
              </a:rPr>
              <a:t>数据类型上。若用于 </a:t>
            </a:r>
            <a:r>
              <a:rPr lang="en-US" altLang="zh-CN">
                <a:latin typeface="宋体" panose="02010600030101010101" pitchFamily="2" charset="-122"/>
              </a:rPr>
              <a:t>numeric</a:t>
            </a:r>
            <a:r>
              <a:rPr lang="zh-CN" altLang="en-US">
                <a:latin typeface="宋体" panose="02010600030101010101" pitchFamily="2" charset="-122"/>
              </a:rPr>
              <a:t>，小数位数必须为0</a:t>
            </a:r>
          </a:p>
          <a:p>
            <a:pPr lvl="1">
              <a:lnSpc>
                <a:spcPct val="130000"/>
              </a:lnSpc>
            </a:pPr>
            <a:r>
              <a:rPr lang="zh-CN" altLang="en-US">
                <a:latin typeface="宋体" panose="02010600030101010101" pitchFamily="2" charset="-122"/>
              </a:rPr>
              <a:t>标识列不能进行更新操作</a:t>
            </a:r>
          </a:p>
          <a:p>
            <a:pPr lvl="1">
              <a:lnSpc>
                <a:spcPct val="130000"/>
              </a:lnSpc>
            </a:pPr>
            <a:r>
              <a:rPr lang="zh-CN" altLang="en-US">
                <a:latin typeface="宋体" panose="02010600030101010101" pitchFamily="2" charset="-122"/>
              </a:rPr>
              <a:t>标识列不允许空值</a:t>
            </a:r>
          </a:p>
        </p:txBody>
      </p:sp>
    </p:spTree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180E00EC-E5DA-4ED0-A510-AC2B45DCE9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428625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en-US"/>
              <a:t>回    顾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843124F-B2EE-4248-AB3D-40972A621B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484313"/>
            <a:ext cx="8229600" cy="438785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/>
              <a:t>掌握创建和管理数据库表的方法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掌握数据完整性控制，理解表间关系和约束</a:t>
            </a:r>
          </a:p>
          <a:p>
            <a:pPr eaLnBrk="1" hangingPunct="1">
              <a:buFontTx/>
              <a:buChar char="•"/>
            </a:pPr>
            <a:r>
              <a:rPr lang="zh-CN" altLang="en-US"/>
              <a:t>能根据关系图，完成数据类型以及数据库表的设计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>
            <a:extLst>
              <a:ext uri="{FF2B5EF4-FFF2-40B4-BE49-F238E27FC236}">
                <a16:creationId xmlns:a16="http://schemas.microsoft.com/office/drawing/2014/main" id="{10294C3A-DED0-475C-8EAB-A438F3F83120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1214438" y="285750"/>
            <a:ext cx="7067550" cy="633413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系统提供的数据类型（续）</a:t>
            </a:r>
          </a:p>
        </p:txBody>
      </p:sp>
      <p:sp>
        <p:nvSpPr>
          <p:cNvPr id="17411" name="Rectangle 1027">
            <a:extLst>
              <a:ext uri="{FF2B5EF4-FFF2-40B4-BE49-F238E27FC236}">
                <a16:creationId xmlns:a16="http://schemas.microsoft.com/office/drawing/2014/main" id="{94D74DB0-A8D5-4A26-ADE9-FCF3B51E5C5D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838200" y="1143000"/>
            <a:ext cx="7423150" cy="51054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sz="2400"/>
              <a:t>二进制数据</a:t>
            </a:r>
          </a:p>
          <a:p>
            <a:pPr eaLnBrk="1" hangingPunct="1">
              <a:buFontTx/>
              <a:buNone/>
            </a:pPr>
            <a:endParaRPr lang="zh-CN" altLang="en-US" sz="2400"/>
          </a:p>
          <a:p>
            <a:pPr eaLnBrk="1" hangingPunct="1">
              <a:buFontTx/>
              <a:buNone/>
            </a:pPr>
            <a:endParaRPr lang="zh-CN" altLang="en-US" sz="1400"/>
          </a:p>
          <a:p>
            <a:pPr eaLnBrk="1" hangingPunct="1">
              <a:buFontTx/>
              <a:buNone/>
            </a:pPr>
            <a:endParaRPr lang="zh-CN" altLang="en-US" sz="1400"/>
          </a:p>
          <a:p>
            <a:pPr eaLnBrk="1" hangingPunct="1">
              <a:buFontTx/>
              <a:buNone/>
            </a:pPr>
            <a:endParaRPr lang="zh-CN" altLang="en-US" sz="1400"/>
          </a:p>
          <a:p>
            <a:pPr eaLnBrk="1" hangingPunct="1">
              <a:buFontTx/>
              <a:buNone/>
            </a:pPr>
            <a:endParaRPr lang="zh-CN" altLang="en-US" sz="1400"/>
          </a:p>
          <a:p>
            <a:pPr eaLnBrk="1" hangingPunct="1"/>
            <a:r>
              <a:rPr lang="zh-CN" altLang="en-US" sz="2400"/>
              <a:t>其他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13316" name="Group 4">
            <a:extLst>
              <a:ext uri="{FF2B5EF4-FFF2-40B4-BE49-F238E27FC236}">
                <a16:creationId xmlns:a16="http://schemas.microsoft.com/office/drawing/2014/main" id="{284AF871-9D98-46BC-A1BC-47968ADF87FF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600200"/>
          <a:ext cx="7489825" cy="1295400"/>
        </p:xfrm>
        <a:graphic>
          <a:graphicData uri="http://schemas.openxmlformats.org/drawingml/2006/table">
            <a:tbl>
              <a:tblPr/>
              <a:tblGrid>
                <a:gridCol w="2792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7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binary[(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)]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存储字节个数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varbinary[(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)]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存储字节个数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image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存储字节个数 0～2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330" name="Group 18">
            <a:extLst>
              <a:ext uri="{FF2B5EF4-FFF2-40B4-BE49-F238E27FC236}">
                <a16:creationId xmlns:a16="http://schemas.microsoft.com/office/drawing/2014/main" id="{7F765ACD-708A-45C2-A948-3B8F960A2603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3505200"/>
          <a:ext cx="7489825" cy="2289175"/>
        </p:xfrm>
        <a:graphic>
          <a:graphicData uri="http://schemas.openxmlformats.org/drawingml/2006/table">
            <a:tbl>
              <a:tblPr/>
              <a:tblGrid>
                <a:gridCol w="348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9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bit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存储位数据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rowversion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(timestamp)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时间戳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sql_variant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可存储除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text、ntext、image、rowversion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之外的其他类型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table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存储函数返回结果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uniqueidentifier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存储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GUID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以及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UUID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163A991-AB1A-4251-BBE7-4503887F4A24}"/>
              </a:ext>
            </a:extLst>
          </p:cNvPr>
          <p:cNvSpPr>
            <a:spLocks noChangeArrowheads="1"/>
          </p:cNvSpPr>
          <p:nvPr>
            <p:ph type="title" idx="4294967295"/>
          </p:nvPr>
        </p:nvSpPr>
        <p:spPr>
          <a:xfrm>
            <a:off x="857250" y="285750"/>
            <a:ext cx="7643813" cy="633413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选择数据类型的指导原则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D587D74-3E7F-44E5-902D-A15073328209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857250" y="1106488"/>
            <a:ext cx="7910513" cy="4751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若列值的长度相差很大，那么使用变长数据类型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例如某列存储的是人名，地址等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谨慎使用 </a:t>
            </a:r>
            <a:r>
              <a:rPr lang="en-US" altLang="zh-CN" sz="2400"/>
              <a:t>tinyint </a:t>
            </a:r>
            <a:r>
              <a:rPr lang="zh-CN" altLang="en-US" sz="2400"/>
              <a:t>数据类型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虽然节省空间，但扩展性很小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对于小数数据来说，一般使用 </a:t>
            </a:r>
            <a:r>
              <a:rPr lang="en-US" altLang="zh-CN" sz="2400"/>
              <a:t>decimal </a:t>
            </a:r>
            <a:r>
              <a:rPr lang="zh-CN" altLang="en-US" sz="2400"/>
              <a:t>数据类型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可以精确地控制精度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如果行的存储量 超过8 000字节，使用 </a:t>
            </a:r>
            <a:r>
              <a:rPr lang="en-US" altLang="zh-CN" sz="2400"/>
              <a:t>text </a:t>
            </a:r>
            <a:r>
              <a:rPr lang="zh-CN" altLang="en-US" sz="2400"/>
              <a:t>或者 </a:t>
            </a:r>
            <a:r>
              <a:rPr lang="en-US" altLang="zh-CN" sz="2400"/>
              <a:t>image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若不大于8 000字节，可使用</a:t>
            </a:r>
            <a:r>
              <a:rPr lang="en-US" altLang="zh-CN" sz="2400"/>
              <a:t>char</a:t>
            </a:r>
            <a:r>
              <a:rPr lang="zh-CN" altLang="en-US" sz="2400"/>
              <a:t>、</a:t>
            </a:r>
            <a:r>
              <a:rPr lang="en-US" altLang="zh-CN" sz="2400"/>
              <a:t>varchar</a:t>
            </a:r>
            <a:r>
              <a:rPr lang="zh-CN" altLang="en-US" sz="2400"/>
              <a:t>或者</a:t>
            </a:r>
            <a:r>
              <a:rPr lang="en-US" altLang="zh-CN" sz="2400"/>
              <a:t>binary</a:t>
            </a:r>
            <a:r>
              <a:rPr lang="zh-CN" altLang="en-US" sz="2400"/>
              <a:t>数据类型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不要使用类型为 </a:t>
            </a:r>
            <a:r>
              <a:rPr lang="en-US" altLang="zh-CN" sz="2400"/>
              <a:t>float </a:t>
            </a:r>
            <a:r>
              <a:rPr lang="zh-CN" altLang="en-US" sz="2400"/>
              <a:t>或者 </a:t>
            </a:r>
            <a:r>
              <a:rPr lang="en-US" altLang="zh-CN" sz="2400"/>
              <a:t>real </a:t>
            </a:r>
            <a:r>
              <a:rPr lang="zh-CN" altLang="en-US" sz="2400"/>
              <a:t>的列作为主键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因为它们不精确，所以不适合用于比较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通用_红_2">
  <a:themeElements>
    <a:clrScheme name="通用_红_2 13">
      <a:dk1>
        <a:srgbClr val="000000"/>
      </a:dk1>
      <a:lt1>
        <a:srgbClr val="FFFFFF"/>
      </a:lt1>
      <a:dk2>
        <a:srgbClr val="6C0015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红_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通用_红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3">
        <a:dk1>
          <a:srgbClr val="000000"/>
        </a:dk1>
        <a:lt1>
          <a:srgbClr val="FFFFFF"/>
        </a:lt1>
        <a:dk2>
          <a:srgbClr val="6C001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通用_红_2">
  <a:themeElements>
    <a:clrScheme name="1_通用_红_2 13">
      <a:dk1>
        <a:srgbClr val="000000"/>
      </a:dk1>
      <a:lt1>
        <a:srgbClr val="FFFFFF"/>
      </a:lt1>
      <a:dk2>
        <a:srgbClr val="6C0015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通用_红_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通用_红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红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红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红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红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红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13">
        <a:dk1>
          <a:srgbClr val="000000"/>
        </a:dk1>
        <a:lt1>
          <a:srgbClr val="FFFFFF"/>
        </a:lt1>
        <a:dk2>
          <a:srgbClr val="6C001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VB讲义_01</Template>
  <TotalTime>274</TotalTime>
  <Pages>0</Pages>
  <Words>4577</Words>
  <Characters>0</Characters>
  <Application>Microsoft Office PowerPoint</Application>
  <DocSecurity>0</DocSecurity>
  <PresentationFormat>全屏显示(4:3)</PresentationFormat>
  <Lines>0</Lines>
  <Paragraphs>992</Paragraphs>
  <Slides>73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7" baseType="lpstr">
      <vt:lpstr>Times New Roman</vt:lpstr>
      <vt:lpstr>宋体</vt:lpstr>
      <vt:lpstr>Arial</vt:lpstr>
      <vt:lpstr>黑体</vt:lpstr>
      <vt:lpstr>Calibri</vt:lpstr>
      <vt:lpstr>Wingdings</vt:lpstr>
      <vt:lpstr>Lucida Sans Typewriter</vt:lpstr>
      <vt:lpstr>Courier New</vt:lpstr>
      <vt:lpstr>Arial Narrow</vt:lpstr>
      <vt:lpstr>华文新魏</vt:lpstr>
      <vt:lpstr>Bookman Old Style</vt:lpstr>
      <vt:lpstr>通用_红_2</vt:lpstr>
      <vt:lpstr>1_通用_红_2</vt:lpstr>
      <vt:lpstr>画笔图片</vt:lpstr>
      <vt:lpstr>SQL Server 表管理</vt:lpstr>
      <vt:lpstr>SQL Server 的数据类型</vt:lpstr>
      <vt:lpstr>系统提供的数据类型</vt:lpstr>
      <vt:lpstr>系统提供的数据类型（续）</vt:lpstr>
      <vt:lpstr>系统提供的数据类型（续）</vt:lpstr>
      <vt:lpstr>系统提供的数据类型（续）</vt:lpstr>
      <vt:lpstr>系统提供的数据类型（续）</vt:lpstr>
      <vt:lpstr>系统提供的数据类型（续）</vt:lpstr>
      <vt:lpstr>选择数据类型的指导原则</vt:lpstr>
      <vt:lpstr>创建表</vt:lpstr>
      <vt:lpstr>创建表</vt:lpstr>
      <vt:lpstr>创建表</vt:lpstr>
      <vt:lpstr>创建表</vt:lpstr>
      <vt:lpstr>创建表</vt:lpstr>
      <vt:lpstr>创建表</vt:lpstr>
      <vt:lpstr>创建表</vt:lpstr>
      <vt:lpstr>创建表</vt:lpstr>
      <vt:lpstr>修改表</vt:lpstr>
      <vt:lpstr>修改表</vt:lpstr>
      <vt:lpstr>修改表</vt:lpstr>
      <vt:lpstr>修改表——添加和删除列</vt:lpstr>
      <vt:lpstr>修改表——添加和删除列</vt:lpstr>
      <vt:lpstr>修改表——添加和删除列</vt:lpstr>
      <vt:lpstr>删除表</vt:lpstr>
      <vt:lpstr>删除表</vt:lpstr>
      <vt:lpstr>删除表</vt:lpstr>
      <vt:lpstr>数据完整性</vt:lpstr>
      <vt:lpstr>数据完整性的类型</vt:lpstr>
      <vt:lpstr>数据完整性的类型</vt:lpstr>
      <vt:lpstr>PowerPoint 演示文稿</vt:lpstr>
      <vt:lpstr>PowerPoint 演示文稿</vt:lpstr>
      <vt:lpstr>PowerPoint 演示文稿</vt:lpstr>
      <vt:lpstr>PowerPoint 演示文稿</vt:lpstr>
      <vt:lpstr>约   束</vt:lpstr>
      <vt:lpstr>约束的类型</vt:lpstr>
      <vt:lpstr>约束的类型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DEFAULT 约束</vt:lpstr>
      <vt:lpstr>DEFAULT 约束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CHECK 约束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决定使用何种约束</vt:lpstr>
      <vt:lpstr>使用 Identity 属性</vt:lpstr>
      <vt:lpstr>回    顾</vt:lpstr>
    </vt:vector>
  </TitlesOfParts>
  <Manager/>
  <Company>Microsoft Corp.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第三章：创建数据类型和表</dc:title>
  <dc:subject/>
  <dc:creator>Rafael</dc:creator>
  <cp:keywords/>
  <dc:description/>
  <cp:lastModifiedBy>谭 九鼎</cp:lastModifiedBy>
  <cp:revision>337</cp:revision>
  <cp:lastPrinted>1899-12-30T00:00:00Z</cp:lastPrinted>
  <dcterms:created xsi:type="dcterms:W3CDTF">2000-03-30T20:41:55Z</dcterms:created>
  <dcterms:modified xsi:type="dcterms:W3CDTF">2018-12-08T11:45:52Z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