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437" r:id="rId3"/>
    <p:sldId id="433" r:id="rId4"/>
    <p:sldId id="436" r:id="rId5"/>
    <p:sldId id="467" r:id="rId6"/>
    <p:sldId id="438" r:id="rId7"/>
    <p:sldId id="439" r:id="rId8"/>
    <p:sldId id="479" r:id="rId9"/>
    <p:sldId id="476" r:id="rId10"/>
    <p:sldId id="480" r:id="rId11"/>
    <p:sldId id="475" r:id="rId12"/>
    <p:sldId id="481" r:id="rId13"/>
    <p:sldId id="477" r:id="rId14"/>
    <p:sldId id="482" r:id="rId15"/>
    <p:sldId id="478" r:id="rId16"/>
    <p:sldId id="295" r:id="rId17"/>
    <p:sldId id="326" r:id="rId18"/>
    <p:sldId id="474" r:id="rId20"/>
    <p:sldId id="459" r:id="rId21"/>
    <p:sldId id="330" r:id="rId22"/>
    <p:sldId id="332" r:id="rId23"/>
    <p:sldId id="460" r:id="rId24"/>
    <p:sldId id="383" r:id="rId25"/>
    <p:sldId id="384" r:id="rId26"/>
    <p:sldId id="385" r:id="rId27"/>
    <p:sldId id="443" r:id="rId28"/>
    <p:sldId id="387" r:id="rId29"/>
    <p:sldId id="461" r:id="rId30"/>
    <p:sldId id="392" r:id="rId31"/>
    <p:sldId id="391" r:id="rId32"/>
    <p:sldId id="462" r:id="rId33"/>
    <p:sldId id="445" r:id="rId34"/>
    <p:sldId id="463" r:id="rId35"/>
    <p:sldId id="394" r:id="rId36"/>
    <p:sldId id="396" r:id="rId37"/>
    <p:sldId id="397" r:id="rId38"/>
    <p:sldId id="465" r:id="rId39"/>
    <p:sldId id="464" r:id="rId40"/>
    <p:sldId id="398" r:id="rId41"/>
    <p:sldId id="399" r:id="rId42"/>
    <p:sldId id="400" r:id="rId43"/>
    <p:sldId id="401" r:id="rId44"/>
    <p:sldId id="402" r:id="rId45"/>
    <p:sldId id="403" r:id="rId46"/>
    <p:sldId id="404" r:id="rId47"/>
    <p:sldId id="405" r:id="rId48"/>
    <p:sldId id="406" r:id="rId49"/>
    <p:sldId id="429" r:id="rId50"/>
    <p:sldId id="430" r:id="rId51"/>
    <p:sldId id="431" r:id="rId52"/>
    <p:sldId id="432" r:id="rId53"/>
    <p:sldId id="452" r:id="rId54"/>
    <p:sldId id="435" r:id="rId55"/>
    <p:sldId id="408" r:id="rId56"/>
    <p:sldId id="458" r:id="rId57"/>
    <p:sldId id="409" r:id="rId58"/>
    <p:sldId id="410" r:id="rId59"/>
    <p:sldId id="411" r:id="rId60"/>
    <p:sldId id="413" r:id="rId61"/>
    <p:sldId id="414" r:id="rId62"/>
    <p:sldId id="453" r:id="rId63"/>
    <p:sldId id="451" r:id="rId64"/>
    <p:sldId id="455" r:id="rId65"/>
    <p:sldId id="456" r:id="rId66"/>
    <p:sldId id="472" r:id="rId67"/>
    <p:sldId id="457" r:id="rId68"/>
    <p:sldId id="469" r:id="rId69"/>
    <p:sldId id="471" r:id="rId70"/>
    <p:sldId id="369" r:id="rId71"/>
    <p:sldId id="415" r:id="rId72"/>
    <p:sldId id="417" r:id="rId73"/>
    <p:sldId id="418" r:id="rId74"/>
    <p:sldId id="419" r:id="rId75"/>
    <p:sldId id="421" r:id="rId76"/>
    <p:sldId id="420" r:id="rId77"/>
    <p:sldId id="425" r:id="rId78"/>
    <p:sldId id="426" r:id="rId79"/>
    <p:sldId id="427" r:id="rId80"/>
    <p:sldId id="428" r:id="rId81"/>
    <p:sldId id="466" r:id="rId82"/>
    <p:sldId id="316" r:id="rId83"/>
  </p:sldIdLst>
  <p:sldSz cx="9144000" cy="6858000" type="screen4x3"/>
  <p:notesSz cx="6858000" cy="9144000"/>
  <p:defaultTextStyle>
    <a:defPPr>
      <a:defRPr lang="en-US"/>
    </a:defPPr>
    <a:lvl1pPr marL="0" lvl="0" indent="0" algn="ctr" defTabSz="914400" rtl="0" eaLnBrk="0" fontAlgn="base" latinLnBrk="0" hangingPunct="0">
      <a:lnSpc>
        <a:spcPct val="115000"/>
      </a:lnSpc>
      <a:spcBef>
        <a:spcPct val="2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ctr" defTabSz="914400" rtl="0" eaLnBrk="0" fontAlgn="base" latinLnBrk="0" hangingPunct="0">
      <a:lnSpc>
        <a:spcPct val="115000"/>
      </a:lnSpc>
      <a:spcBef>
        <a:spcPct val="2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15000"/>
      </a:lnSpc>
      <a:spcBef>
        <a:spcPct val="2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15000"/>
      </a:lnSpc>
      <a:spcBef>
        <a:spcPct val="2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15000"/>
      </a:lnSpc>
      <a:spcBef>
        <a:spcPct val="2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ctr" defTabSz="914400" rtl="0" eaLnBrk="0" fontAlgn="base" latinLnBrk="0" hangingPunct="0">
      <a:lnSpc>
        <a:spcPct val="115000"/>
      </a:lnSpc>
      <a:spcBef>
        <a:spcPct val="2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ctr" defTabSz="914400" rtl="0" eaLnBrk="0" fontAlgn="base" latinLnBrk="0" hangingPunct="0">
      <a:lnSpc>
        <a:spcPct val="115000"/>
      </a:lnSpc>
      <a:spcBef>
        <a:spcPct val="2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ctr" defTabSz="914400" rtl="0" eaLnBrk="0" fontAlgn="base" latinLnBrk="0" hangingPunct="0">
      <a:lnSpc>
        <a:spcPct val="115000"/>
      </a:lnSpc>
      <a:spcBef>
        <a:spcPct val="2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ctr" defTabSz="914400" rtl="0" eaLnBrk="0" fontAlgn="base" latinLnBrk="0" hangingPunct="0">
      <a:lnSpc>
        <a:spcPct val="115000"/>
      </a:lnSpc>
      <a:spcBef>
        <a:spcPct val="2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2FDB2607-1784-4EEB-B798-7EB5836EED8A}">
        <p14:showMediaCtrls xmlns:p14="http://schemas.microsoft.com/office/powerpoint/2010/main" val="1"/>
      </p:ext>
    </p:extLst>
  </p:showPr>
  <p:clrMru>
    <a:srgbClr val="C8F523"/>
    <a:srgbClr val="808080"/>
    <a:srgbClr val="FCFCFC"/>
    <a:srgbClr val="E8E8E8"/>
    <a:srgbClr val="FFD84B"/>
    <a:srgbClr val="FFFFFF"/>
    <a:srgbClr val="CC3300"/>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4993"/>
    <p:restoredTop sz="94649"/>
  </p:normalViewPr>
  <p:slideViewPr>
    <p:cSldViewPr showGuides="1">
      <p:cViewPr varScale="1">
        <p:scale>
          <a:sx n="84" d="100"/>
          <a:sy n="84" d="100"/>
        </p:scale>
        <p:origin x="-954" y="-78"/>
      </p:cViewPr>
      <p:guideLst>
        <p:guide orient="horz" pos="218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6" Type="http://schemas.openxmlformats.org/officeDocument/2006/relationships/tableStyles" Target="tableStyles.xml"/><Relationship Id="rId85" Type="http://schemas.openxmlformats.org/officeDocument/2006/relationships/viewProps" Target="viewProps.xml"/><Relationship Id="rId84" Type="http://schemas.openxmlformats.org/officeDocument/2006/relationships/presProps" Target="presProps.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lstStyle>
            <a:lvl1pPr algn="l" eaLnBrk="1" hangingPunct="1">
              <a:lnSpc>
                <a:spcPct val="100000"/>
              </a:lnSpc>
              <a:spcBef>
                <a:spcPct val="0"/>
              </a:spcBef>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lstStyle>
            <a:lvl1pPr algn="r" eaLnBrk="1" hangingPunct="1">
              <a:lnSpc>
                <a:spcPct val="100000"/>
              </a:lnSpc>
              <a:spcBef>
                <a:spcPct val="0"/>
              </a:spcBef>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3972" name="Rectangle 4"/>
          <p:cNvSpPr>
            <a:spLocks noGrp="1"/>
          </p:cNvSpPr>
          <p:nvPr>
            <p:ph type="sldImg" idx="2"/>
          </p:nvPr>
        </p:nvSpPr>
        <p:spPr>
          <a:xfrm>
            <a:off x="1143000" y="685800"/>
            <a:ext cx="4572000" cy="3429000"/>
          </a:xfrm>
          <a:prstGeom prst="rect">
            <a:avLst/>
          </a:prstGeom>
          <a:noFill/>
          <a:ln w="9525">
            <a:noFill/>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Click to edit Master text styles</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Second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Third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Fourth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Fifth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lstStyle>
            <a:lvl1pPr algn="l" eaLnBrk="1" hangingPunct="1">
              <a:lnSpc>
                <a:spcPct val="100000"/>
              </a:lnSpc>
              <a:spcBef>
                <a:spcPct val="0"/>
              </a:spcBef>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numCol="1" anchor="b" anchorCtr="0" compatLnSpc="1"/>
          <a:p>
            <a:pPr lvl="0" algn="r" eaLnBrk="1" hangingPunct="1">
              <a:lnSpc>
                <a:spcPct val="100000"/>
              </a:lnSpc>
              <a:spcBef>
                <a:spcPct val="0"/>
              </a:spcBef>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ln/>
        </p:spPr>
        <p:txBody>
          <a:bodyPr wrap="square" lIns="91440" tIns="45720" rIns="91440" bIns="45720" anchor="ctr"/>
          <a:p>
            <a:pPr lvl="0"/>
            <a:endParaRPr lang="zh-CN" altLang="en-US" dirty="0"/>
          </a:p>
        </p:txBody>
      </p:sp>
      <p:sp>
        <p:nvSpPr>
          <p:cNvPr id="8499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lnSpc>
                <a:spcPct val="100000"/>
              </a:lnSpc>
              <a:spcBef>
                <a:spcPct val="0"/>
              </a:spcBef>
            </a:pP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lnSpc>
                <a:spcPct val="100000"/>
              </a:lnSpc>
              <a:spcBef>
                <a:spcPct val="0"/>
              </a:spcBef>
            </a:pPr>
            <a:fld id="{9A0DB2DC-4C9A-4742-B13C-FB6460FD3503}" type="slidenum">
              <a:rPr lang="zh-CN" altLang="en-US" dirty="0">
                <a:latin typeface="Arial" panose="020B0604020202020204" pitchFamily="34" charset="0"/>
              </a:rPr>
            </a:fld>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lnSpc>
                <a:spcPct val="100000"/>
              </a:lnSpc>
              <a:spcBef>
                <a:spcPct val="0"/>
              </a:spcBef>
            </a:pPr>
            <a:fld id="{9A0DB2DC-4C9A-4742-B13C-FB6460FD3503}" type="slidenum">
              <a:rPr lang="zh-CN" altLang="en-US" dirty="0">
                <a:latin typeface="Arial" panose="020B0604020202020204" pitchFamily="34" charset="0"/>
              </a:rPr>
            </a:fld>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25438"/>
            <a:ext cx="2057400" cy="5800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25438"/>
            <a:ext cx="6019800" cy="5800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lnSpc>
                <a:spcPct val="100000"/>
              </a:lnSpc>
              <a:spcBef>
                <a:spcPct val="0"/>
              </a:spcBef>
            </a:pPr>
            <a:fld id="{9A0DB2DC-4C9A-4742-B13C-FB6460FD3503}" type="slidenum">
              <a:rPr lang="zh-CN" altLang="en-US" dirty="0">
                <a:latin typeface="Arial" panose="020B0604020202020204" pitchFamily="34" charset="0"/>
              </a:rPr>
            </a:fld>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lnSpc>
                <a:spcPct val="100000"/>
              </a:lnSpc>
              <a:spcBef>
                <a:spcPct val="0"/>
              </a:spcBef>
            </a:pPr>
            <a:fld id="{9A0DB2DC-4C9A-4742-B13C-FB6460FD3503}" type="slidenum">
              <a:rPr lang="zh-CN" altLang="en-US" dirty="0">
                <a:latin typeface="Arial" panose="020B0604020202020204" pitchFamily="34" charset="0"/>
              </a:rPr>
            </a:fld>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lnSpc>
                <a:spcPct val="100000"/>
              </a:lnSpc>
              <a:spcBef>
                <a:spcPct val="0"/>
              </a:spcBef>
            </a:pPr>
            <a:fld id="{9A0DB2DC-4C9A-4742-B13C-FB6460FD3503}" type="slidenum">
              <a:rPr lang="zh-CN" altLang="en-US" dirty="0">
                <a:latin typeface="Arial" panose="020B0604020202020204" pitchFamily="34" charset="0"/>
              </a:rPr>
            </a:fld>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lnSpc>
                <a:spcPct val="100000"/>
              </a:lnSpc>
              <a:spcBef>
                <a:spcPct val="0"/>
              </a:spcBef>
            </a:pPr>
            <a:fld id="{9A0DB2DC-4C9A-4742-B13C-FB6460FD3503}" type="slidenum">
              <a:rPr lang="zh-CN" altLang="en-US" dirty="0">
                <a:latin typeface="Arial" panose="020B0604020202020204" pitchFamily="34" charset="0"/>
              </a:rPr>
            </a:fld>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lnSpc>
                <a:spcPct val="100000"/>
              </a:lnSpc>
              <a:spcBef>
                <a:spcPct val="0"/>
              </a:spcBef>
            </a:pPr>
            <a:fld id="{9A0DB2DC-4C9A-4742-B13C-FB6460FD3503}" type="slidenum">
              <a:rPr lang="zh-CN" altLang="en-US" dirty="0">
                <a:latin typeface="Arial" panose="020B0604020202020204" pitchFamily="34" charset="0"/>
              </a:rPr>
            </a:fld>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lnSpc>
                <a:spcPct val="100000"/>
              </a:lnSpc>
              <a:spcBef>
                <a:spcPct val="0"/>
              </a:spcBef>
            </a:pPr>
            <a:fld id="{9A0DB2DC-4C9A-4742-B13C-FB6460FD3503}" type="slidenum">
              <a:rPr lang="zh-CN" altLang="en-US" dirty="0">
                <a:latin typeface="Arial" panose="020B0604020202020204" pitchFamily="34" charset="0"/>
              </a:rPr>
            </a:fld>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lnSpc>
                <a:spcPct val="100000"/>
              </a:lnSpc>
              <a:spcBef>
                <a:spcPct val="0"/>
              </a:spcBef>
            </a:pPr>
            <a:fld id="{9A0DB2DC-4C9A-4742-B13C-FB6460FD3503}" type="slidenum">
              <a:rPr lang="zh-CN" altLang="en-US" dirty="0">
                <a:latin typeface="Arial" panose="020B0604020202020204" pitchFamily="34" charset="0"/>
              </a:rPr>
            </a:fld>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lnSpc>
                <a:spcPct val="100000"/>
              </a:lnSpc>
              <a:spcBef>
                <a:spcPct val="0"/>
              </a:spcBef>
            </a:pPr>
            <a:fld id="{9A0DB2DC-4C9A-4742-B13C-FB6460FD3503}" type="slidenum">
              <a:rPr lang="zh-CN" altLang="en-US" dirty="0">
                <a:latin typeface="Arial" panose="020B0604020202020204" pitchFamily="34" charset="0"/>
              </a:rPr>
            </a:fld>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lnSpc>
                <a:spcPct val="100000"/>
              </a:lnSpc>
              <a:spcBef>
                <a:spcPct val="0"/>
              </a:spcBef>
            </a:pPr>
            <a:fld id="{9A0DB2DC-4C9A-4742-B13C-FB6460FD3503}" type="slidenum">
              <a:rPr lang="zh-CN" altLang="en-US" dirty="0">
                <a:latin typeface="Arial" panose="020B0604020202020204" pitchFamily="34" charset="0"/>
              </a:rPr>
            </a:fld>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lnSpc>
                <a:spcPct val="100000"/>
              </a:lnSpc>
              <a:spcBef>
                <a:spcPct val="0"/>
              </a:spcBef>
            </a:pPr>
            <a:fld id="{9A0DB2DC-4C9A-4742-B13C-FB6460FD3503}" type="slidenum">
              <a:rPr lang="zh-CN" altLang="en-US" dirty="0">
                <a:latin typeface="Arial" panose="020B0604020202020204" pitchFamily="34" charset="0"/>
              </a:rPr>
            </a:fld>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6" name="Freeform 7"/>
          <p:cNvSpPr>
            <a:spLocks noChangeArrowheads="1"/>
          </p:cNvSpPr>
          <p:nvPr/>
        </p:nvSpPr>
        <p:spPr bwMode="auto">
          <a:xfrm>
            <a:off x="-6350" y="-6350"/>
            <a:ext cx="9153525" cy="6862763"/>
          </a:xfrm>
          <a:custGeom>
            <a:avLst/>
            <a:gdLst>
              <a:gd name="T0" fmla="*/ 2147483647 w 5768"/>
              <a:gd name="T1" fmla="*/ 1523284264 h 4325"/>
              <a:gd name="T2" fmla="*/ 2147483647 w 5768"/>
              <a:gd name="T3" fmla="*/ 2147483647 h 4325"/>
              <a:gd name="T4" fmla="*/ 2147483647 w 5768"/>
              <a:gd name="T5" fmla="*/ 2147483647 h 4325"/>
              <a:gd name="T6" fmla="*/ 10073956 w 5768"/>
              <a:gd name="T7" fmla="*/ 2147483647 h 4325"/>
              <a:gd name="T8" fmla="*/ 0 w 5768"/>
              <a:gd name="T9" fmla="*/ 0 h 4325"/>
              <a:gd name="T10" fmla="*/ 2147483647 w 5768"/>
              <a:gd name="T11" fmla="*/ 17624210 h 4325"/>
              <a:gd name="T12" fmla="*/ 2147483647 w 5768"/>
              <a:gd name="T13" fmla="*/ 1523284264 h 4325"/>
              <a:gd name="T14" fmla="*/ 0 60000 65536"/>
              <a:gd name="T15" fmla="*/ 0 60000 65536"/>
              <a:gd name="T16" fmla="*/ 0 60000 65536"/>
              <a:gd name="T17" fmla="*/ 0 60000 65536"/>
              <a:gd name="T18" fmla="*/ 0 60000 65536"/>
              <a:gd name="T19" fmla="*/ 0 60000 65536"/>
              <a:gd name="T20" fmla="*/ 0 60000 65536"/>
              <a:gd name="T21" fmla="*/ 0 w 5768"/>
              <a:gd name="T22" fmla="*/ 0 h 4325"/>
              <a:gd name="T23" fmla="*/ 5768 w 5768"/>
              <a:gd name="T24" fmla="*/ 4325 h 43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8" h="4325">
                <a:moveTo>
                  <a:pt x="5766" y="605"/>
                </a:moveTo>
                <a:cubicBezTo>
                  <a:pt x="5767" y="2464"/>
                  <a:pt x="5768" y="4325"/>
                  <a:pt x="5768" y="4325"/>
                </a:cubicBezTo>
                <a:cubicBezTo>
                  <a:pt x="5768" y="4325"/>
                  <a:pt x="3549" y="4325"/>
                  <a:pt x="1331" y="4325"/>
                </a:cubicBezTo>
                <a:cubicBezTo>
                  <a:pt x="499" y="3811"/>
                  <a:pt x="0" y="3109"/>
                  <a:pt x="4" y="3111"/>
                </a:cubicBezTo>
                <a:lnTo>
                  <a:pt x="0" y="0"/>
                </a:lnTo>
                <a:lnTo>
                  <a:pt x="2428" y="7"/>
                </a:lnTo>
                <a:cubicBezTo>
                  <a:pt x="2428" y="12"/>
                  <a:pt x="3096" y="401"/>
                  <a:pt x="5766" y="605"/>
                </a:cubicBezTo>
                <a:close/>
              </a:path>
            </a:pathLst>
          </a:custGeom>
          <a:gradFill rotWithShape="1">
            <a:gsLst>
              <a:gs pos="0">
                <a:srgbClr val="FFFFFB"/>
              </a:gs>
              <a:gs pos="100000">
                <a:srgbClr val="FDF58D">
                  <a:alpha val="70000"/>
                </a:srgbClr>
              </a:gs>
            </a:gsLst>
            <a:lin ang="2700000" scaled="1"/>
          </a:gradFill>
          <a:ln w="9525">
            <a:noFill/>
            <a:miter lim="800000"/>
          </a:ln>
        </p:spPr>
        <p:txBody>
          <a:bodyPr/>
          <a:lstStyle/>
          <a:p>
            <a:pPr marL="0" marR="0" lvl="0" indent="0" algn="ctr" defTabSz="914400" rtl="0" eaLnBrk="0" fontAlgn="base" latinLnBrk="0" hangingPunct="0">
              <a:lnSpc>
                <a:spcPct val="115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7" name="Freeform 9"/>
          <p:cNvSpPr>
            <a:spLocks noChangeArrowheads="1"/>
          </p:cNvSpPr>
          <p:nvPr/>
        </p:nvSpPr>
        <p:spPr bwMode="auto">
          <a:xfrm>
            <a:off x="6350" y="5113338"/>
            <a:ext cx="1852613" cy="1746250"/>
          </a:xfrm>
          <a:custGeom>
            <a:avLst/>
            <a:gdLst>
              <a:gd name="T0" fmla="*/ 0 w 1089"/>
              <a:gd name="T1" fmla="*/ 0 h 1100"/>
              <a:gd name="T2" fmla="*/ 0 w 1089"/>
              <a:gd name="T3" fmla="*/ 2147483647 h 1100"/>
              <a:gd name="T4" fmla="*/ 2147483647 w 1089"/>
              <a:gd name="T5" fmla="*/ 2147483647 h 1100"/>
              <a:gd name="T6" fmla="*/ 0 w 1089"/>
              <a:gd name="T7" fmla="*/ 0 h 1100"/>
              <a:gd name="T8" fmla="*/ 0 60000 65536"/>
              <a:gd name="T9" fmla="*/ 0 60000 65536"/>
              <a:gd name="T10" fmla="*/ 0 60000 65536"/>
              <a:gd name="T11" fmla="*/ 0 60000 65536"/>
              <a:gd name="T12" fmla="*/ 0 w 1089"/>
              <a:gd name="T13" fmla="*/ 0 h 1100"/>
              <a:gd name="T14" fmla="*/ 1089 w 1089"/>
              <a:gd name="T15" fmla="*/ 1100 h 1100"/>
            </a:gdLst>
            <a:ahLst/>
            <a:cxnLst>
              <a:cxn ang="T8">
                <a:pos x="T0" y="T1"/>
              </a:cxn>
              <a:cxn ang="T9">
                <a:pos x="T2" y="T3"/>
              </a:cxn>
              <a:cxn ang="T10">
                <a:pos x="T4" y="T5"/>
              </a:cxn>
              <a:cxn ang="T11">
                <a:pos x="T6" y="T7"/>
              </a:cxn>
            </a:cxnLst>
            <a:rect l="T12" t="T13" r="T14" b="T15"/>
            <a:pathLst>
              <a:path w="1089" h="1100">
                <a:moveTo>
                  <a:pt x="0" y="0"/>
                </a:moveTo>
                <a:cubicBezTo>
                  <a:pt x="0" y="550"/>
                  <a:pt x="0" y="1100"/>
                  <a:pt x="0" y="1100"/>
                </a:cubicBezTo>
                <a:lnTo>
                  <a:pt x="1089" y="1100"/>
                </a:lnTo>
                <a:cubicBezTo>
                  <a:pt x="1089" y="1100"/>
                  <a:pt x="596" y="865"/>
                  <a:pt x="0" y="0"/>
                </a:cubicBezTo>
                <a:close/>
              </a:path>
            </a:pathLst>
          </a:custGeom>
          <a:solidFill>
            <a:schemeClr val="folHlink"/>
          </a:solidFill>
          <a:ln w="9525">
            <a:noFill/>
            <a:miter lim="800000"/>
          </a:ln>
        </p:spPr>
        <p:txBody>
          <a:bodyPr/>
          <a:lstStyle/>
          <a:p>
            <a:pPr marL="0" marR="0" lvl="0" indent="0" algn="ctr" defTabSz="914400" rtl="0" eaLnBrk="0" fontAlgn="base" latinLnBrk="0" hangingPunct="0">
              <a:lnSpc>
                <a:spcPct val="115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3076" name="Group 4"/>
          <p:cNvGrpSpPr/>
          <p:nvPr/>
        </p:nvGrpSpPr>
        <p:grpSpPr>
          <a:xfrm>
            <a:off x="0" y="0"/>
            <a:ext cx="9156700" cy="6875463"/>
            <a:chOff x="0" y="0"/>
            <a:chExt cx="5768" cy="4331"/>
          </a:xfrm>
        </p:grpSpPr>
        <p:grpSp>
          <p:nvGrpSpPr>
            <p:cNvPr id="3091" name="Group 5"/>
            <p:cNvGrpSpPr/>
            <p:nvPr/>
          </p:nvGrpSpPr>
          <p:grpSpPr>
            <a:xfrm>
              <a:off x="332" y="0"/>
              <a:ext cx="5080" cy="4331"/>
              <a:chOff x="0" y="0"/>
              <a:chExt cx="5080" cy="4331"/>
            </a:xfrm>
          </p:grpSpPr>
          <p:sp>
            <p:nvSpPr>
              <p:cNvPr id="1051" name="Line 13"/>
              <p:cNvSpPr>
                <a:spLocks noChangeShapeType="1"/>
              </p:cNvSpPr>
              <p:nvPr/>
            </p:nvSpPr>
            <p:spPr bwMode="auto">
              <a:xfrm>
                <a:off x="0" y="0"/>
                <a:ext cx="0" cy="3510"/>
              </a:xfrm>
              <a:prstGeom prst="line">
                <a:avLst/>
              </a:prstGeom>
              <a:noFill/>
              <a:ln w="9525">
                <a:solidFill>
                  <a:srgbClr val="FFFFFF">
                    <a:alpha val="50195"/>
                  </a:srgbClr>
                </a:solidFill>
                <a:round/>
              </a:ln>
              <a:effectLst>
                <a:outerShdw dist="17961" dir="2700000" algn="ctr" rotWithShape="0">
                  <a:srgbClr val="FFCC00">
                    <a:alpha val="34000"/>
                  </a:srgbClr>
                </a:outerShdw>
              </a:effectLst>
            </p:spPr>
            <p:txBody>
              <a:bodyPr/>
              <a:lstStyle/>
              <a:p>
                <a:pPr marL="0" marR="0" lvl="0" indent="0" algn="ctr" defTabSz="914400" rtl="0" eaLnBrk="0" fontAlgn="base" latinLnBrk="0" hangingPunct="0">
                  <a:lnSpc>
                    <a:spcPct val="115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2" name="Line 14"/>
              <p:cNvSpPr>
                <a:spLocks noChangeShapeType="1"/>
              </p:cNvSpPr>
              <p:nvPr/>
            </p:nvSpPr>
            <p:spPr bwMode="auto">
              <a:xfrm>
                <a:off x="725" y="0"/>
                <a:ext cx="0" cy="4142"/>
              </a:xfrm>
              <a:prstGeom prst="line">
                <a:avLst/>
              </a:prstGeom>
              <a:noFill/>
              <a:ln w="9525">
                <a:solidFill>
                  <a:srgbClr val="FFFFFF">
                    <a:alpha val="50195"/>
                  </a:srgbClr>
                </a:solidFill>
                <a:round/>
              </a:ln>
              <a:effectLst>
                <a:outerShdw dist="17961" dir="2700000" algn="ctr" rotWithShape="0">
                  <a:srgbClr val="FFCC00">
                    <a:alpha val="34000"/>
                  </a:srgbClr>
                </a:outerShdw>
              </a:effectLst>
            </p:spPr>
            <p:txBody>
              <a:bodyPr/>
              <a:lstStyle/>
              <a:p>
                <a:pPr marL="0" marR="0" lvl="0" indent="0" algn="ctr" defTabSz="914400" rtl="0" eaLnBrk="0" fontAlgn="base" latinLnBrk="0" hangingPunct="0">
                  <a:lnSpc>
                    <a:spcPct val="115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 name="Line 15"/>
              <p:cNvSpPr>
                <a:spLocks noChangeShapeType="1"/>
              </p:cNvSpPr>
              <p:nvPr/>
            </p:nvSpPr>
            <p:spPr bwMode="auto">
              <a:xfrm>
                <a:off x="1451" y="0"/>
                <a:ext cx="0" cy="4322"/>
              </a:xfrm>
              <a:prstGeom prst="line">
                <a:avLst/>
              </a:prstGeom>
              <a:noFill/>
              <a:ln w="9525">
                <a:solidFill>
                  <a:srgbClr val="FFFFFF">
                    <a:alpha val="50195"/>
                  </a:srgbClr>
                </a:solidFill>
                <a:round/>
              </a:ln>
              <a:effectLst>
                <a:outerShdw dist="17961" dir="2700000" algn="ctr" rotWithShape="0">
                  <a:srgbClr val="FFCC00">
                    <a:alpha val="34000"/>
                  </a:srgbClr>
                </a:outerShdw>
              </a:effectLst>
            </p:spPr>
            <p:txBody>
              <a:bodyPr/>
              <a:lstStyle/>
              <a:p>
                <a:pPr marL="0" marR="0" lvl="0" indent="0" algn="ctr" defTabSz="914400" rtl="0" eaLnBrk="0" fontAlgn="base" latinLnBrk="0" hangingPunct="0">
                  <a:lnSpc>
                    <a:spcPct val="115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Line 16"/>
              <p:cNvSpPr>
                <a:spLocks noChangeShapeType="1"/>
              </p:cNvSpPr>
              <p:nvPr/>
            </p:nvSpPr>
            <p:spPr bwMode="auto">
              <a:xfrm>
                <a:off x="2177" y="0"/>
                <a:ext cx="0" cy="4331"/>
              </a:xfrm>
              <a:prstGeom prst="line">
                <a:avLst/>
              </a:prstGeom>
              <a:noFill/>
              <a:ln w="9525">
                <a:solidFill>
                  <a:srgbClr val="FFFFFF">
                    <a:alpha val="50195"/>
                  </a:srgbClr>
                </a:solidFill>
                <a:round/>
              </a:ln>
              <a:effectLst>
                <a:outerShdw dist="17961" dir="2700000" algn="ctr" rotWithShape="0">
                  <a:srgbClr val="FFCC00">
                    <a:alpha val="34000"/>
                  </a:srgbClr>
                </a:outerShdw>
              </a:effectLst>
            </p:spPr>
            <p:txBody>
              <a:bodyPr/>
              <a:lstStyle/>
              <a:p>
                <a:pPr marL="0" marR="0" lvl="0" indent="0" algn="ctr" defTabSz="914400" rtl="0" eaLnBrk="0" fontAlgn="base" latinLnBrk="0" hangingPunct="0">
                  <a:lnSpc>
                    <a:spcPct val="115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Line 17"/>
              <p:cNvSpPr>
                <a:spLocks noChangeShapeType="1"/>
              </p:cNvSpPr>
              <p:nvPr/>
            </p:nvSpPr>
            <p:spPr bwMode="auto">
              <a:xfrm>
                <a:off x="2902" y="245"/>
                <a:ext cx="0" cy="4086"/>
              </a:xfrm>
              <a:prstGeom prst="line">
                <a:avLst/>
              </a:prstGeom>
              <a:noFill/>
              <a:ln w="9525">
                <a:solidFill>
                  <a:srgbClr val="FFFFFF">
                    <a:alpha val="50195"/>
                  </a:srgbClr>
                </a:solidFill>
                <a:round/>
              </a:ln>
              <a:effectLst>
                <a:outerShdw dist="17961" dir="2700000" algn="ctr" rotWithShape="0">
                  <a:srgbClr val="FFCC00">
                    <a:alpha val="34000"/>
                  </a:srgbClr>
                </a:outerShdw>
              </a:effectLst>
            </p:spPr>
            <p:txBody>
              <a:bodyPr/>
              <a:lstStyle/>
              <a:p>
                <a:pPr marL="0" marR="0" lvl="0" indent="0" algn="ctr" defTabSz="914400" rtl="0" eaLnBrk="0" fontAlgn="base" latinLnBrk="0" hangingPunct="0">
                  <a:lnSpc>
                    <a:spcPct val="115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Line 18"/>
              <p:cNvSpPr>
                <a:spLocks noChangeShapeType="1"/>
              </p:cNvSpPr>
              <p:nvPr/>
            </p:nvSpPr>
            <p:spPr bwMode="auto">
              <a:xfrm>
                <a:off x="3628" y="390"/>
                <a:ext cx="0" cy="3941"/>
              </a:xfrm>
              <a:prstGeom prst="line">
                <a:avLst/>
              </a:prstGeom>
              <a:noFill/>
              <a:ln w="9525">
                <a:solidFill>
                  <a:srgbClr val="FFFFFF">
                    <a:alpha val="50195"/>
                  </a:srgbClr>
                </a:solidFill>
                <a:round/>
              </a:ln>
              <a:effectLst>
                <a:outerShdw dist="17961" dir="2700000" algn="ctr" rotWithShape="0">
                  <a:srgbClr val="FFCC00">
                    <a:alpha val="34000"/>
                  </a:srgbClr>
                </a:outerShdw>
              </a:effectLst>
            </p:spPr>
            <p:txBody>
              <a:bodyPr/>
              <a:lstStyle/>
              <a:p>
                <a:pPr marL="0" marR="0" lvl="0" indent="0" algn="ctr" defTabSz="914400" rtl="0" eaLnBrk="0" fontAlgn="base" latinLnBrk="0" hangingPunct="0">
                  <a:lnSpc>
                    <a:spcPct val="115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7" name="Line 19"/>
              <p:cNvSpPr>
                <a:spLocks noChangeShapeType="1"/>
              </p:cNvSpPr>
              <p:nvPr/>
            </p:nvSpPr>
            <p:spPr bwMode="auto">
              <a:xfrm>
                <a:off x="4354" y="487"/>
                <a:ext cx="0" cy="3844"/>
              </a:xfrm>
              <a:prstGeom prst="line">
                <a:avLst/>
              </a:prstGeom>
              <a:noFill/>
              <a:ln w="9525">
                <a:solidFill>
                  <a:srgbClr val="FFFFFF">
                    <a:alpha val="50195"/>
                  </a:srgbClr>
                </a:solidFill>
                <a:round/>
              </a:ln>
              <a:effectLst>
                <a:outerShdw dist="17961" dir="2700000" algn="ctr" rotWithShape="0">
                  <a:srgbClr val="FFCC00">
                    <a:alpha val="34000"/>
                  </a:srgbClr>
                </a:outerShdw>
              </a:effectLst>
            </p:spPr>
            <p:txBody>
              <a:bodyPr/>
              <a:lstStyle/>
              <a:p>
                <a:pPr marL="0" marR="0" lvl="0" indent="0" algn="ctr" defTabSz="914400" rtl="0" eaLnBrk="0" fontAlgn="base" latinLnBrk="0" hangingPunct="0">
                  <a:lnSpc>
                    <a:spcPct val="115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8" name="Line 20"/>
              <p:cNvSpPr>
                <a:spLocks noChangeShapeType="1"/>
              </p:cNvSpPr>
              <p:nvPr/>
            </p:nvSpPr>
            <p:spPr bwMode="auto">
              <a:xfrm>
                <a:off x="5080" y="567"/>
                <a:ext cx="0" cy="3764"/>
              </a:xfrm>
              <a:prstGeom prst="line">
                <a:avLst/>
              </a:prstGeom>
              <a:noFill/>
              <a:ln w="9525">
                <a:solidFill>
                  <a:srgbClr val="FFFFFF">
                    <a:alpha val="50195"/>
                  </a:srgbClr>
                </a:solidFill>
                <a:round/>
              </a:ln>
              <a:effectLst>
                <a:outerShdw dist="17961" dir="2700000" algn="ctr" rotWithShape="0">
                  <a:srgbClr val="FFCC00">
                    <a:alpha val="34000"/>
                  </a:srgbClr>
                </a:outerShdw>
              </a:effectLst>
            </p:spPr>
            <p:txBody>
              <a:bodyPr/>
              <a:lstStyle/>
              <a:p>
                <a:pPr marL="0" marR="0" lvl="0" indent="0" algn="ctr" defTabSz="914400" rtl="0" eaLnBrk="0" fontAlgn="base" latinLnBrk="0" hangingPunct="0">
                  <a:lnSpc>
                    <a:spcPct val="115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3092" name="Group 14"/>
            <p:cNvGrpSpPr/>
            <p:nvPr/>
          </p:nvGrpSpPr>
          <p:grpSpPr>
            <a:xfrm>
              <a:off x="0" y="264"/>
              <a:ext cx="5768" cy="3538"/>
              <a:chOff x="0" y="0"/>
              <a:chExt cx="5768" cy="3538"/>
            </a:xfrm>
          </p:grpSpPr>
          <p:sp>
            <p:nvSpPr>
              <p:cNvPr id="1045" name="Line 22"/>
              <p:cNvSpPr>
                <a:spLocks noChangeShapeType="1"/>
              </p:cNvSpPr>
              <p:nvPr/>
            </p:nvSpPr>
            <p:spPr bwMode="auto">
              <a:xfrm rot="5400000">
                <a:off x="1635" y="-1635"/>
                <a:ext cx="0" cy="3270"/>
              </a:xfrm>
              <a:prstGeom prst="line">
                <a:avLst/>
              </a:prstGeom>
              <a:noFill/>
              <a:ln w="9525">
                <a:solidFill>
                  <a:srgbClr val="FFFFFF">
                    <a:alpha val="50195"/>
                  </a:srgbClr>
                </a:solidFill>
                <a:round/>
              </a:ln>
              <a:effectLst>
                <a:outerShdw dist="17961" dir="2700000" algn="ctr" rotWithShape="0">
                  <a:srgbClr val="FFCC00">
                    <a:alpha val="34000"/>
                  </a:srgbClr>
                </a:outerShdw>
              </a:effectLst>
            </p:spPr>
            <p:txBody>
              <a:bodyPr/>
              <a:lstStyle/>
              <a:p>
                <a:pPr marL="0" marR="0" lvl="0" indent="0" algn="ctr" defTabSz="914400" rtl="0" eaLnBrk="0" fontAlgn="base" latinLnBrk="0" hangingPunct="0">
                  <a:lnSpc>
                    <a:spcPct val="115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6" name="Line 23"/>
              <p:cNvSpPr>
                <a:spLocks noChangeShapeType="1"/>
              </p:cNvSpPr>
              <p:nvPr/>
            </p:nvSpPr>
            <p:spPr bwMode="auto">
              <a:xfrm rot="5400000">
                <a:off x="2884" y="-2177"/>
                <a:ext cx="0" cy="5768"/>
              </a:xfrm>
              <a:prstGeom prst="line">
                <a:avLst/>
              </a:prstGeom>
              <a:noFill/>
              <a:ln w="9525">
                <a:solidFill>
                  <a:srgbClr val="FFFFFF">
                    <a:alpha val="50195"/>
                  </a:srgbClr>
                </a:solidFill>
                <a:round/>
              </a:ln>
              <a:effectLst>
                <a:outerShdw dist="17961" dir="2700000" algn="ctr" rotWithShape="0">
                  <a:srgbClr val="FFCC00">
                    <a:alpha val="34000"/>
                  </a:srgbClr>
                </a:outerShdw>
              </a:effectLst>
            </p:spPr>
            <p:txBody>
              <a:bodyPr/>
              <a:lstStyle/>
              <a:p>
                <a:pPr marL="0" marR="0" lvl="0" indent="0" algn="ctr" defTabSz="914400" rtl="0" eaLnBrk="0" fontAlgn="base" latinLnBrk="0" hangingPunct="0">
                  <a:lnSpc>
                    <a:spcPct val="115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7" name="Line 24"/>
              <p:cNvSpPr>
                <a:spLocks noChangeShapeType="1"/>
              </p:cNvSpPr>
              <p:nvPr/>
            </p:nvSpPr>
            <p:spPr bwMode="auto">
              <a:xfrm rot="5400000">
                <a:off x="2884" y="-1469"/>
                <a:ext cx="0" cy="5768"/>
              </a:xfrm>
              <a:prstGeom prst="line">
                <a:avLst/>
              </a:prstGeom>
              <a:noFill/>
              <a:ln w="9525">
                <a:solidFill>
                  <a:srgbClr val="FFFFFF">
                    <a:alpha val="50195"/>
                  </a:srgbClr>
                </a:solidFill>
                <a:round/>
              </a:ln>
              <a:effectLst>
                <a:outerShdw dist="17961" dir="2700000" algn="ctr" rotWithShape="0">
                  <a:srgbClr val="FFCC00">
                    <a:alpha val="34000"/>
                  </a:srgbClr>
                </a:outerShdw>
              </a:effectLst>
            </p:spPr>
            <p:txBody>
              <a:bodyPr/>
              <a:lstStyle/>
              <a:p>
                <a:pPr marL="0" marR="0" lvl="0" indent="0" algn="ctr" defTabSz="914400" rtl="0" eaLnBrk="0" fontAlgn="base" latinLnBrk="0" hangingPunct="0">
                  <a:lnSpc>
                    <a:spcPct val="115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8" name="Line 25"/>
              <p:cNvSpPr>
                <a:spLocks noChangeShapeType="1"/>
              </p:cNvSpPr>
              <p:nvPr/>
            </p:nvSpPr>
            <p:spPr bwMode="auto">
              <a:xfrm rot="5400000">
                <a:off x="2885" y="-761"/>
                <a:ext cx="0" cy="5766"/>
              </a:xfrm>
              <a:prstGeom prst="line">
                <a:avLst/>
              </a:prstGeom>
              <a:noFill/>
              <a:ln w="9525">
                <a:solidFill>
                  <a:srgbClr val="FFFFFF">
                    <a:alpha val="50195"/>
                  </a:srgbClr>
                </a:solidFill>
                <a:round/>
              </a:ln>
              <a:effectLst>
                <a:outerShdw dist="17961" dir="2700000" algn="ctr" rotWithShape="0">
                  <a:srgbClr val="FFCC00">
                    <a:alpha val="34000"/>
                  </a:srgbClr>
                </a:outerShdw>
              </a:effectLst>
            </p:spPr>
            <p:txBody>
              <a:bodyPr/>
              <a:lstStyle/>
              <a:p>
                <a:pPr marL="0" marR="0" lvl="0" indent="0" algn="ctr" defTabSz="914400" rtl="0" eaLnBrk="0" fontAlgn="base" latinLnBrk="0" hangingPunct="0">
                  <a:lnSpc>
                    <a:spcPct val="115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9" name="Line 26"/>
              <p:cNvSpPr>
                <a:spLocks noChangeShapeType="1"/>
              </p:cNvSpPr>
              <p:nvPr/>
            </p:nvSpPr>
            <p:spPr bwMode="auto">
              <a:xfrm rot="5400000">
                <a:off x="2885" y="-53"/>
                <a:ext cx="0" cy="5766"/>
              </a:xfrm>
              <a:prstGeom prst="line">
                <a:avLst/>
              </a:prstGeom>
              <a:noFill/>
              <a:ln w="9525">
                <a:solidFill>
                  <a:srgbClr val="FFFFFF">
                    <a:alpha val="50195"/>
                  </a:srgbClr>
                </a:solidFill>
                <a:round/>
              </a:ln>
              <a:effectLst>
                <a:outerShdw dist="17961" dir="2700000" algn="ctr" rotWithShape="0">
                  <a:srgbClr val="FFCC00">
                    <a:alpha val="34000"/>
                  </a:srgbClr>
                </a:outerShdw>
              </a:effectLst>
            </p:spPr>
            <p:txBody>
              <a:bodyPr/>
              <a:lstStyle/>
              <a:p>
                <a:pPr marL="0" marR="0" lvl="0" indent="0" algn="ctr" defTabSz="914400" rtl="0" eaLnBrk="0" fontAlgn="base" latinLnBrk="0" hangingPunct="0">
                  <a:lnSpc>
                    <a:spcPct val="115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0" name="Line 27"/>
              <p:cNvSpPr>
                <a:spLocks noChangeShapeType="1"/>
              </p:cNvSpPr>
              <p:nvPr/>
            </p:nvSpPr>
            <p:spPr bwMode="auto">
              <a:xfrm rot="5400000">
                <a:off x="3192" y="987"/>
                <a:ext cx="0" cy="5102"/>
              </a:xfrm>
              <a:prstGeom prst="line">
                <a:avLst/>
              </a:prstGeom>
              <a:noFill/>
              <a:ln w="9525">
                <a:solidFill>
                  <a:srgbClr val="FFFFFF">
                    <a:alpha val="50195"/>
                  </a:srgbClr>
                </a:solidFill>
                <a:round/>
              </a:ln>
              <a:effectLst>
                <a:outerShdw dist="17961" dir="2700000" algn="ctr" rotWithShape="0">
                  <a:srgbClr val="FFCC00">
                    <a:alpha val="34000"/>
                  </a:srgbClr>
                </a:outerShdw>
              </a:effectLst>
            </p:spPr>
            <p:txBody>
              <a:bodyPr/>
              <a:lstStyle/>
              <a:p>
                <a:pPr marL="0" marR="0" lvl="0" indent="0" algn="ctr" defTabSz="914400" rtl="0" eaLnBrk="0" fontAlgn="base" latinLnBrk="0" hangingPunct="0">
                  <a:lnSpc>
                    <a:spcPct val="115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sp>
        <p:nvSpPr>
          <p:cNvPr id="1029" name="Rectangle 28"/>
          <p:cNvSpPr>
            <a:spLocks noChangeArrowheads="1"/>
          </p:cNvSpPr>
          <p:nvPr/>
        </p:nvSpPr>
        <p:spPr bwMode="auto">
          <a:xfrm>
            <a:off x="4005263" y="2692400"/>
            <a:ext cx="1128713" cy="1079500"/>
          </a:xfrm>
          <a:prstGeom prst="rect">
            <a:avLst/>
          </a:prstGeom>
          <a:solidFill>
            <a:srgbClr val="FFFFFF">
              <a:alpha val="25098"/>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29"/>
          <p:cNvSpPr>
            <a:spLocks noChangeArrowheads="1"/>
          </p:cNvSpPr>
          <p:nvPr/>
        </p:nvSpPr>
        <p:spPr bwMode="auto">
          <a:xfrm>
            <a:off x="7459663" y="4937125"/>
            <a:ext cx="1120775" cy="1079500"/>
          </a:xfrm>
          <a:prstGeom prst="rect">
            <a:avLst/>
          </a:prstGeom>
          <a:solidFill>
            <a:srgbClr val="FFFFFF">
              <a:alpha val="29803"/>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1" name="Rectangle 30"/>
          <p:cNvSpPr>
            <a:spLocks noChangeArrowheads="1"/>
          </p:cNvSpPr>
          <p:nvPr/>
        </p:nvSpPr>
        <p:spPr bwMode="auto">
          <a:xfrm>
            <a:off x="549275" y="3808413"/>
            <a:ext cx="1128713" cy="1079500"/>
          </a:xfrm>
          <a:prstGeom prst="rect">
            <a:avLst/>
          </a:prstGeom>
          <a:solidFill>
            <a:srgbClr val="FFFFFF">
              <a:alpha val="20000"/>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2" name="Rectangle 31"/>
          <p:cNvSpPr>
            <a:spLocks noChangeArrowheads="1"/>
          </p:cNvSpPr>
          <p:nvPr/>
        </p:nvSpPr>
        <p:spPr bwMode="auto">
          <a:xfrm>
            <a:off x="6307138" y="6064250"/>
            <a:ext cx="1128713" cy="796925"/>
          </a:xfrm>
          <a:prstGeom prst="rect">
            <a:avLst/>
          </a:prstGeom>
          <a:solidFill>
            <a:srgbClr val="FFFFFF">
              <a:alpha val="20000"/>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3" name="Rectangle 32"/>
          <p:cNvSpPr>
            <a:spLocks noChangeArrowheads="1"/>
          </p:cNvSpPr>
          <p:nvPr/>
        </p:nvSpPr>
        <p:spPr bwMode="auto">
          <a:xfrm>
            <a:off x="2846388" y="0"/>
            <a:ext cx="1128713" cy="404813"/>
          </a:xfrm>
          <a:prstGeom prst="rect">
            <a:avLst/>
          </a:prstGeom>
          <a:solidFill>
            <a:srgbClr val="FFFFFF">
              <a:alpha val="39999"/>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4" name="Rectangle 33"/>
          <p:cNvSpPr>
            <a:spLocks noChangeArrowheads="1"/>
          </p:cNvSpPr>
          <p:nvPr/>
        </p:nvSpPr>
        <p:spPr bwMode="auto">
          <a:xfrm>
            <a:off x="2852738" y="4938713"/>
            <a:ext cx="1120775" cy="1079500"/>
          </a:xfrm>
          <a:prstGeom prst="rect">
            <a:avLst/>
          </a:prstGeom>
          <a:solidFill>
            <a:srgbClr val="FFFFFF">
              <a:alpha val="29803"/>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Rectangle 34"/>
          <p:cNvSpPr>
            <a:spLocks noChangeArrowheads="1"/>
          </p:cNvSpPr>
          <p:nvPr/>
        </p:nvSpPr>
        <p:spPr bwMode="auto">
          <a:xfrm>
            <a:off x="6300788" y="1566863"/>
            <a:ext cx="1120775" cy="1079500"/>
          </a:xfrm>
          <a:prstGeom prst="rect">
            <a:avLst/>
          </a:prstGeom>
          <a:solidFill>
            <a:srgbClr val="FFFFFF">
              <a:alpha val="29803"/>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4"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53" name="Rectangle 4"/>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lstStyle>
            <a:lvl1pPr algn="l" eaLnBrk="1" hangingPunct="1">
              <a:lnSpc>
                <a:spcPct val="100000"/>
              </a:lnSpc>
              <a:spcBef>
                <a:spcPct val="0"/>
              </a:spcBef>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4" name="Rectangle 5"/>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lstStyle>
            <a:lvl1pPr eaLnBrk="1" hangingPunct="1">
              <a:lnSpc>
                <a:spcPct val="100000"/>
              </a:lnSpc>
              <a:spcBef>
                <a:spcPct val="0"/>
              </a:spcBef>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5" name="Rectangle 6"/>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lstStyle>
            <a:lvl1pPr algn="r">
              <a:defRPr sz="1400"/>
            </a:lvl1pPr>
          </a:lstStyle>
          <a:p>
            <a:pPr lvl="0" eaLnBrk="1" hangingPunct="1">
              <a:lnSpc>
                <a:spcPct val="100000"/>
              </a:lnSpc>
              <a:spcBef>
                <a:spcPct val="0"/>
              </a:spcBef>
            </a:pPr>
            <a:fld id="{9A0DB2DC-4C9A-4742-B13C-FB6460FD3503}" type="slidenum">
              <a:rPr lang="zh-CN" altLang="en-US" dirty="0">
                <a:latin typeface="Arial" panose="020B0604020202020204" pitchFamily="34" charset="0"/>
              </a:rPr>
            </a:fld>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
        <p:nvSpPr>
          <p:cNvPr id="1056" name="Rectangle 2"/>
          <p:cNvSpPr>
            <a:spLocks noGrp="1" noChangeArrowheads="1"/>
          </p:cNvSpPr>
          <p:nvPr>
            <p:ph type="title"/>
          </p:nvPr>
        </p:nvSpPr>
        <p:spPr bwMode="auto">
          <a:xfrm>
            <a:off x="457200" y="325438"/>
            <a:ext cx="8229600" cy="927100"/>
          </a:xfrm>
          <a:prstGeom prst="rect">
            <a:avLst/>
          </a:prstGeom>
          <a:noFill/>
          <a:ln w="9525">
            <a:noFill/>
            <a:miter lim="800000"/>
          </a:ln>
          <a:effectLst>
            <a:outerShdw dist="35921" dir="2700000" algn="ctr" rotWithShape="0">
              <a:srgbClr val="FFFFFF">
                <a:alpha val="73000"/>
              </a:srgbClr>
            </a:outerShdw>
          </a:effec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pic>
        <p:nvPicPr>
          <p:cNvPr id="3089" name="Picture 39" descr="bz-jpg"/>
          <p:cNvPicPr>
            <a:picLocks noChangeAspect="1"/>
          </p:cNvPicPr>
          <p:nvPr userDrawn="1"/>
        </p:nvPicPr>
        <p:blipFill>
          <a:blip r:embed="rId13">
            <a:clrChange>
              <a:clrFrom>
                <a:srgbClr val="FFFFFE"/>
              </a:clrFrom>
              <a:clrTo>
                <a:srgbClr val="FFFFFE">
                  <a:alpha val="0"/>
                </a:srgbClr>
              </a:clrTo>
            </a:clrChange>
          </a:blip>
          <a:stretch>
            <a:fillRect/>
          </a:stretch>
        </p:blipFill>
        <p:spPr>
          <a:xfrm>
            <a:off x="7029450" y="6353175"/>
            <a:ext cx="431800" cy="431800"/>
          </a:xfrm>
          <a:prstGeom prst="rect">
            <a:avLst/>
          </a:prstGeom>
          <a:noFill/>
          <a:ln w="9525">
            <a:noFill/>
          </a:ln>
        </p:spPr>
      </p:pic>
      <p:pic>
        <p:nvPicPr>
          <p:cNvPr id="3090" name="Picture 40" descr="hdtif"/>
          <p:cNvPicPr>
            <a:picLocks noChangeAspect="1"/>
          </p:cNvPicPr>
          <p:nvPr userDrawn="1"/>
        </p:nvPicPr>
        <p:blipFill>
          <a:blip r:embed="rId14">
            <a:clrChange>
              <a:clrFrom>
                <a:srgbClr val="FFFFFE"/>
              </a:clrFrom>
              <a:clrTo>
                <a:srgbClr val="FFFFFE">
                  <a:alpha val="0"/>
                </a:srgbClr>
              </a:clrTo>
            </a:clrChange>
          </a:blip>
          <a:stretch>
            <a:fillRect/>
          </a:stretch>
        </p:blipFill>
        <p:spPr>
          <a:xfrm>
            <a:off x="7524750" y="6453188"/>
            <a:ext cx="1500188" cy="2317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56"/>
                                        </p:tgtEl>
                                        <p:attrNameLst>
                                          <p:attrName>style.visibility</p:attrName>
                                        </p:attrNameLst>
                                      </p:cBhvr>
                                      <p:to>
                                        <p:strVal val="visible"/>
                                      </p:to>
                                    </p:set>
                                    <p:anim calcmode="lin" valueType="num">
                                      <p:cBhvr>
                                        <p:cTn id="7" dur="500" fill="hold"/>
                                        <p:tgtEl>
                                          <p:spTgt spid="1056"/>
                                        </p:tgtEl>
                                        <p:attrNameLst>
                                          <p:attrName>ppt_x</p:attrName>
                                        </p:attrNameLst>
                                      </p:cBhvr>
                                      <p:tavLst>
                                        <p:tav tm="0">
                                          <p:val>
                                            <p:strVal val="#ppt_x-.2"/>
                                          </p:val>
                                        </p:tav>
                                        <p:tav tm="100000">
                                          <p:val>
                                            <p:strVal val="#ppt_x"/>
                                          </p:val>
                                        </p:tav>
                                      </p:tavLst>
                                    </p:anim>
                                    <p:anim calcmode="lin" valueType="num">
                                      <p:cBhvr>
                                        <p:cTn id="8" dur="500" fill="hold"/>
                                        <p:tgtEl>
                                          <p:spTgt spid="1056"/>
                                        </p:tgtEl>
                                        <p:attrNameLst>
                                          <p:attrName>ppt_y</p:attrName>
                                        </p:attrNameLst>
                                      </p:cBhvr>
                                      <p:tavLst>
                                        <p:tav tm="0">
                                          <p:val>
                                            <p:strVal val="#ppt_y"/>
                                          </p:val>
                                        </p:tav>
                                        <p:tav tm="100000">
                                          <p:val>
                                            <p:strVal val="#ppt_y"/>
                                          </p:val>
                                        </p:tav>
                                      </p:tavLst>
                                    </p:anim>
                                    <p:animEffect transition="in" filter="wipe(right)" prLst="gradientSize: 0.1">
                                      <p:cBhvr>
                                        <p:cTn id="9" dur="500"/>
                                        <p:tgtEl>
                                          <p:spTgt spid="1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 grpId="0"/>
    </p:bldLst>
  </p:timing>
  <p:hf sldNum="0" hdr="0" ftr="0" dt="0"/>
  <p:txStyles>
    <p:title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www.china-pub.com/search/search_result.jsp?zuozhe=Andrew+S%2ETanenbaum++Albert+S%2EWoodhul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7.x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19.wmf"/><Relationship Id="rId3" Type="http://schemas.openxmlformats.org/officeDocument/2006/relationships/oleObject" Target="../embeddings/oleObject2.bin"/><Relationship Id="rId2" Type="http://schemas.openxmlformats.org/officeDocument/2006/relationships/image" Target="../media/image18.wmf"/><Relationship Id="rId1"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image" Target="../media/image19.wmf"/><Relationship Id="rId3" Type="http://schemas.openxmlformats.org/officeDocument/2006/relationships/oleObject" Target="../embeddings/oleObject6.bin"/><Relationship Id="rId2" Type="http://schemas.openxmlformats.org/officeDocument/2006/relationships/image" Target="../media/image18.wmf"/><Relationship Id="rId1" Type="http://schemas.openxmlformats.org/officeDocument/2006/relationships/oleObject" Target="../embeddings/oleObject5.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uLnTx/>
                <a:uFillTx/>
                <a:latin typeface="+mj-lt"/>
                <a:ea typeface="+mj-ea"/>
                <a:cs typeface="+mj-cs"/>
              </a:rPr>
              <a:t>教师信息</a:t>
            </a:r>
            <a:endParaRPr kumimoji="0" lang="zh-CN" altLang="en-US" sz="4000" b="1" i="0" u="none" strike="noStrike" kern="0" cap="none" spc="0" normalizeH="0" baseline="0" noProof="0" dirty="0" smtClean="0">
              <a:ln>
                <a:noFill/>
              </a:ln>
              <a:solidFill>
                <a:schemeClr val="tx2"/>
              </a:solidFill>
              <a:effectLst/>
              <a:uLnTx/>
              <a:uFillTx/>
              <a:latin typeface="+mj-lt"/>
              <a:ea typeface="+mj-ea"/>
              <a:cs typeface="+mj-cs"/>
            </a:endParaRPr>
          </a:p>
        </p:txBody>
      </p:sp>
      <p:sp>
        <p:nvSpPr>
          <p:cNvPr id="4099" name="Rectangle 3"/>
          <p:cNvSpPr>
            <a:spLocks noGrp="1"/>
          </p:cNvSpPr>
          <p:nvPr>
            <p:ph idx="1"/>
          </p:nvPr>
        </p:nvSpPr>
        <p:spPr>
          <a:xfrm>
            <a:off x="395288" y="1268413"/>
            <a:ext cx="8229600" cy="5113337"/>
          </a:xfrm>
          <a:ln/>
        </p:spPr>
        <p:txBody>
          <a:bodyPr vert="horz" wrap="square" lIns="91440" tIns="45720" rIns="91440" bIns="45720" anchor="t"/>
          <a:p>
            <a:pPr>
              <a:buNone/>
            </a:pPr>
            <a:r>
              <a:rPr lang="zh-CN" altLang="en-US" sz="4000" b="1" dirty="0"/>
              <a:t>贾刚勇</a:t>
            </a:r>
            <a:endParaRPr lang="en-US" altLang="zh-CN" sz="3600" dirty="0"/>
          </a:p>
          <a:p>
            <a:pPr>
              <a:buNone/>
            </a:pPr>
            <a:r>
              <a:rPr lang="en-US" altLang="zh-CN" sz="3600" dirty="0"/>
              <a:t>gangyong@hdu.edu.cn</a:t>
            </a:r>
            <a:endParaRPr lang="zh-CN" altLang="en-US" sz="3600" dirty="0"/>
          </a:p>
          <a:p>
            <a:pPr>
              <a:buNone/>
            </a:pPr>
            <a:endParaRPr lang="en-US" altLang="zh-CN" sz="3600" dirty="0"/>
          </a:p>
          <a:p>
            <a:pPr>
              <a:buNone/>
            </a:pPr>
            <a:r>
              <a:rPr lang="zh-CN" altLang="en-US" sz="3600" dirty="0"/>
              <a:t>       </a:t>
            </a:r>
            <a:endParaRPr lang="zh-CN" altLang="en-US" sz="3600"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000" b="1" i="0" u="none" strike="noStrike" kern="0" cap="none" spc="0" normalizeH="0" baseline="0" noProof="0">
              <a:ln>
                <a:noFill/>
              </a:ln>
              <a:solidFill>
                <a:schemeClr val="tx2"/>
              </a:solidFill>
              <a:effectLst/>
              <a:uLnTx/>
              <a:uFillTx/>
              <a:latin typeface="+mj-lt"/>
              <a:ea typeface="+mj-ea"/>
              <a:cs typeface="+mj-cs"/>
            </a:endParaRPr>
          </a:p>
        </p:txBody>
      </p:sp>
      <p:pic>
        <p:nvPicPr>
          <p:cNvPr id="13315" name="Picture 2"/>
          <p:cNvPicPr>
            <a:picLocks noGrp="1" noChangeAspect="1"/>
          </p:cNvPicPr>
          <p:nvPr>
            <p:ph idx="1"/>
          </p:nvPr>
        </p:nvPicPr>
        <p:blipFill>
          <a:blip r:embed="rId1"/>
          <a:srcRect/>
          <a:stretch>
            <a:fillRect/>
          </a:stretch>
        </p:blipFill>
        <p:spPr>
          <a:xfrm>
            <a:off x="1300163" y="1571625"/>
            <a:ext cx="2843212" cy="4525963"/>
          </a:xfrm>
          <a:ln/>
        </p:spPr>
      </p:pic>
      <p:pic>
        <p:nvPicPr>
          <p:cNvPr id="13316" name="Picture 3"/>
          <p:cNvPicPr>
            <a:picLocks noChangeAspect="1"/>
          </p:cNvPicPr>
          <p:nvPr/>
        </p:nvPicPr>
        <p:blipFill>
          <a:blip r:embed="rId2"/>
          <a:stretch>
            <a:fillRect/>
          </a:stretch>
        </p:blipFill>
        <p:spPr>
          <a:xfrm>
            <a:off x="4814888" y="2071688"/>
            <a:ext cx="3114675" cy="3076575"/>
          </a:xfrm>
          <a:prstGeom prst="rect">
            <a:avLst/>
          </a:prstGeom>
          <a:noFill/>
          <a:ln w="9525">
            <a:noFill/>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000" b="1" i="0" u="none" strike="noStrike" kern="0" cap="none" spc="0" normalizeH="0" baseline="0" noProof="0">
              <a:ln>
                <a:noFill/>
              </a:ln>
              <a:solidFill>
                <a:schemeClr val="tx2"/>
              </a:solidFill>
              <a:effectLst/>
              <a:uLnTx/>
              <a:uFillTx/>
              <a:latin typeface="+mj-lt"/>
              <a:ea typeface="+mj-ea"/>
              <a:cs typeface="+mj-cs"/>
            </a:endParaRPr>
          </a:p>
        </p:txBody>
      </p:sp>
      <p:pic>
        <p:nvPicPr>
          <p:cNvPr id="14339" name="Picture 2"/>
          <p:cNvPicPr>
            <a:picLocks noGrp="1" noChangeAspect="1"/>
          </p:cNvPicPr>
          <p:nvPr>
            <p:ph idx="1"/>
          </p:nvPr>
        </p:nvPicPr>
        <p:blipFill>
          <a:blip r:embed="rId1"/>
          <a:srcRect/>
          <a:stretch>
            <a:fillRect/>
          </a:stretch>
        </p:blipFill>
        <p:spPr>
          <a:xfrm>
            <a:off x="3000375" y="1714500"/>
            <a:ext cx="2867025" cy="3819525"/>
          </a:xfrm>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000" b="1" i="0" u="none" strike="noStrike" kern="0" cap="none" spc="0" normalizeH="0" baseline="0" noProof="0">
              <a:ln>
                <a:noFill/>
              </a:ln>
              <a:solidFill>
                <a:schemeClr val="tx2"/>
              </a:solidFill>
              <a:effectLst/>
              <a:uLnTx/>
              <a:uFillTx/>
              <a:latin typeface="+mj-lt"/>
              <a:ea typeface="+mj-ea"/>
              <a:cs typeface="+mj-cs"/>
            </a:endParaRPr>
          </a:p>
        </p:txBody>
      </p:sp>
      <p:pic>
        <p:nvPicPr>
          <p:cNvPr id="15363" name="Picture 2"/>
          <p:cNvPicPr>
            <a:picLocks noGrp="1" noChangeAspect="1"/>
          </p:cNvPicPr>
          <p:nvPr>
            <p:ph idx="1"/>
          </p:nvPr>
        </p:nvPicPr>
        <p:blipFill>
          <a:blip r:embed="rId1"/>
          <a:srcRect/>
          <a:stretch>
            <a:fillRect/>
          </a:stretch>
        </p:blipFill>
        <p:spPr>
          <a:xfrm>
            <a:off x="1071563" y="1785938"/>
            <a:ext cx="2867025" cy="3819525"/>
          </a:xfrm>
          <a:ln/>
        </p:spPr>
      </p:pic>
      <p:pic>
        <p:nvPicPr>
          <p:cNvPr id="15364" name="Picture 3"/>
          <p:cNvPicPr>
            <a:picLocks noChangeAspect="1"/>
          </p:cNvPicPr>
          <p:nvPr/>
        </p:nvPicPr>
        <p:blipFill>
          <a:blip r:embed="rId2"/>
          <a:stretch>
            <a:fillRect/>
          </a:stretch>
        </p:blipFill>
        <p:spPr>
          <a:xfrm>
            <a:off x="4956175" y="2508250"/>
            <a:ext cx="2330450" cy="2563813"/>
          </a:xfrm>
          <a:prstGeom prst="rect">
            <a:avLst/>
          </a:prstGeom>
          <a:noFill/>
          <a:ln w="9525">
            <a:noFill/>
          </a:ln>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000" b="1" i="0" u="none" strike="noStrike" kern="0" cap="none" spc="0" normalizeH="0" baseline="0" noProof="0">
              <a:ln>
                <a:noFill/>
              </a:ln>
              <a:solidFill>
                <a:schemeClr val="tx2"/>
              </a:solidFill>
              <a:effectLst/>
              <a:uLnTx/>
              <a:uFillTx/>
              <a:latin typeface="+mj-lt"/>
              <a:ea typeface="+mj-ea"/>
              <a:cs typeface="+mj-cs"/>
            </a:endParaRPr>
          </a:p>
        </p:txBody>
      </p:sp>
      <p:pic>
        <p:nvPicPr>
          <p:cNvPr id="16387" name="Picture 5"/>
          <p:cNvPicPr>
            <a:picLocks noGrp="1" noChangeAspect="1"/>
          </p:cNvPicPr>
          <p:nvPr>
            <p:ph idx="1"/>
          </p:nvPr>
        </p:nvPicPr>
        <p:blipFill>
          <a:blip r:embed="rId1"/>
          <a:srcRect/>
          <a:stretch>
            <a:fillRect/>
          </a:stretch>
        </p:blipFill>
        <p:spPr>
          <a:xfrm>
            <a:off x="2928938" y="2071688"/>
            <a:ext cx="3124200" cy="2428875"/>
          </a:xfrm>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000" b="1" i="0" u="none" strike="noStrike" kern="0" cap="none" spc="0" normalizeH="0" baseline="0" noProof="0">
              <a:ln>
                <a:noFill/>
              </a:ln>
              <a:solidFill>
                <a:schemeClr val="tx2"/>
              </a:solidFill>
              <a:effectLst/>
              <a:uLnTx/>
              <a:uFillTx/>
              <a:latin typeface="+mj-lt"/>
              <a:ea typeface="+mj-ea"/>
              <a:cs typeface="+mj-cs"/>
            </a:endParaRPr>
          </a:p>
        </p:txBody>
      </p:sp>
      <p:pic>
        <p:nvPicPr>
          <p:cNvPr id="17411" name="Picture 2"/>
          <p:cNvPicPr>
            <a:picLocks noGrp="1" noChangeAspect="1"/>
          </p:cNvPicPr>
          <p:nvPr>
            <p:ph idx="1"/>
          </p:nvPr>
        </p:nvPicPr>
        <p:blipFill>
          <a:blip r:embed="rId1"/>
          <a:srcRect/>
          <a:stretch>
            <a:fillRect/>
          </a:stretch>
        </p:blipFill>
        <p:spPr>
          <a:xfrm>
            <a:off x="1285875" y="4500563"/>
            <a:ext cx="3754438" cy="1428750"/>
          </a:xfrm>
          <a:ln/>
        </p:spPr>
      </p:pic>
      <p:pic>
        <p:nvPicPr>
          <p:cNvPr id="17412" name="Picture 4"/>
          <p:cNvPicPr>
            <a:picLocks noChangeAspect="1"/>
          </p:cNvPicPr>
          <p:nvPr/>
        </p:nvPicPr>
        <p:blipFill>
          <a:blip r:embed="rId2"/>
          <a:stretch>
            <a:fillRect/>
          </a:stretch>
        </p:blipFill>
        <p:spPr>
          <a:xfrm>
            <a:off x="5572125" y="3429000"/>
            <a:ext cx="2419350" cy="2428875"/>
          </a:xfrm>
          <a:prstGeom prst="rect">
            <a:avLst/>
          </a:prstGeom>
          <a:noFill/>
          <a:ln w="9525">
            <a:noFill/>
          </a:ln>
        </p:spPr>
      </p:pic>
      <p:pic>
        <p:nvPicPr>
          <p:cNvPr id="17413" name="Picture 5"/>
          <p:cNvPicPr>
            <a:picLocks noChangeAspect="1"/>
          </p:cNvPicPr>
          <p:nvPr/>
        </p:nvPicPr>
        <p:blipFill>
          <a:blip r:embed="rId3"/>
          <a:stretch>
            <a:fillRect/>
          </a:stretch>
        </p:blipFill>
        <p:spPr>
          <a:xfrm>
            <a:off x="1643063" y="1500188"/>
            <a:ext cx="3124200" cy="2428875"/>
          </a:xfrm>
          <a:prstGeom prst="rect">
            <a:avLst/>
          </a:prstGeom>
          <a:noFill/>
          <a:ln w="9525">
            <a:noFill/>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noChangeArrowheads="1"/>
          </p:cNvSpPr>
          <p:nvPr>
            <p:ph type="title" idx="4294967295"/>
          </p:nvPr>
        </p:nvSpPr>
        <p:spPr>
          <a:xfrm>
            <a:off x="468313" y="333375"/>
            <a:ext cx="8229600" cy="927100"/>
          </a:xfrm>
        </p:spPr>
        <p:txBody>
          <a:bodyPr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chemeClr val="tx2"/>
                </a:solidFill>
                <a:effectLst/>
                <a:uLnTx/>
                <a:uFillTx/>
                <a:latin typeface="+mj-lt"/>
                <a:ea typeface="+mj-ea"/>
                <a:cs typeface="+mj-cs"/>
              </a:rPr>
              <a:t>第一章 </a:t>
            </a:r>
            <a:r>
              <a:rPr kumimoji="0" lang="zh-CN" altLang="en-US" sz="4400" b="1" i="0" u="none" strike="noStrike" kern="0" cap="none" spc="0" normalizeH="0" baseline="0" noProof="0" smtClean="0">
                <a:ln>
                  <a:noFill/>
                </a:ln>
                <a:solidFill>
                  <a:schemeClr val="tx2"/>
                </a:solidFill>
                <a:effectLst/>
                <a:uLnTx/>
                <a:uFillTx/>
                <a:latin typeface="+mj-lt"/>
                <a:ea typeface="+mj-ea"/>
                <a:cs typeface="+mj-cs"/>
              </a:rPr>
              <a:t>操作系统引论</a:t>
            </a:r>
            <a:r>
              <a:rPr kumimoji="0" lang="zh-CN" altLang="en-US" sz="4100" b="1" i="0" u="none" strike="noStrike" kern="0" cap="none" spc="0" normalizeH="0" baseline="0" noProof="0" smtClean="0">
                <a:ln>
                  <a:noFill/>
                </a:ln>
                <a:solidFill>
                  <a:schemeClr val="tx2"/>
                </a:solidFill>
                <a:effectLst/>
                <a:uLnTx/>
                <a:uFillTx/>
                <a:latin typeface="+mj-lt"/>
                <a:ea typeface="+mj-ea"/>
                <a:cs typeface="+mj-cs"/>
              </a:rPr>
              <a:t>目录</a:t>
            </a:r>
            <a:endParaRPr kumimoji="0" lang="zh-CN" altLang="en-US" sz="4100" b="1" i="0" u="none" strike="noStrike" kern="0" cap="none" spc="0" normalizeH="0" baseline="0" noProof="0" smtClean="0">
              <a:ln>
                <a:noFill/>
              </a:ln>
              <a:solidFill>
                <a:schemeClr val="tx2"/>
              </a:solidFill>
              <a:effectLst/>
              <a:uLnTx/>
              <a:uFillTx/>
              <a:latin typeface="+mj-lt"/>
              <a:ea typeface="+mj-ea"/>
              <a:cs typeface="+mj-cs"/>
            </a:endParaRPr>
          </a:p>
        </p:txBody>
      </p:sp>
      <p:grpSp>
        <p:nvGrpSpPr>
          <p:cNvPr id="18435" name="Group 3"/>
          <p:cNvGrpSpPr/>
          <p:nvPr/>
        </p:nvGrpSpPr>
        <p:grpSpPr>
          <a:xfrm>
            <a:off x="1884363" y="1700213"/>
            <a:ext cx="6008687" cy="593725"/>
            <a:chOff x="0" y="0"/>
            <a:chExt cx="4224" cy="374"/>
          </a:xfrm>
        </p:grpSpPr>
        <p:sp>
          <p:nvSpPr>
            <p:cNvPr id="8231" name="AutoShape 4"/>
            <p:cNvSpPr>
              <a:spLocks noChangeArrowheads="1"/>
            </p:cNvSpPr>
            <p:nvPr/>
          </p:nvSpPr>
          <p:spPr bwMode="auto">
            <a:xfrm>
              <a:off x="0" y="0"/>
              <a:ext cx="4224" cy="374"/>
            </a:xfrm>
            <a:prstGeom prst="roundRect">
              <a:avLst>
                <a:gd name="adj" fmla="val 16667"/>
              </a:avLst>
            </a:prstGeom>
            <a:solidFill>
              <a:schemeClr val="hlink"/>
            </a:solidFill>
            <a:ln w="28575">
              <a:solidFill>
                <a:srgbClr val="FCFCFC"/>
              </a:solidFill>
              <a:round/>
            </a:ln>
            <a:effectLst>
              <a:outerShdw dist="35921" dir="2700000" algn="ctr" rotWithShape="0">
                <a:srgbClr val="001D3A">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232" name="Text Box 13"/>
            <p:cNvSpPr txBox="1">
              <a:spLocks noChangeArrowheads="1"/>
            </p:cNvSpPr>
            <p:nvPr/>
          </p:nvSpPr>
          <p:spPr bwMode="auto">
            <a:xfrm>
              <a:off x="543" y="46"/>
              <a:ext cx="3166" cy="288"/>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marR="0" indent="-5080" algn="l" defTabSz="914400" eaLnBrk="1" hangingPunct="1">
                <a:lnSpc>
                  <a:spcPct val="100000"/>
                </a:lnSpc>
                <a:spcBef>
                  <a:spcPct val="50000"/>
                </a:spcBef>
                <a:buClr>
                  <a:schemeClr val="tx1"/>
                </a:buClr>
                <a:buSzTx/>
                <a:buFontTx/>
                <a:buNone/>
                <a:defRPr/>
              </a:pPr>
              <a:r>
                <a:rPr kumimoji="0" lang="en-US" altLang="zh-CN" b="1" kern="1200" cap="none" spc="0" normalizeH="0" baseline="0" noProof="0">
                  <a:latin typeface="Arial" panose="020B0604020202020204" pitchFamily="34" charset="0"/>
                  <a:ea typeface="宋体" panose="02010600030101010101" pitchFamily="2" charset="-122"/>
                  <a:cs typeface="+mn-cs"/>
                </a:rPr>
                <a:t>1. </a:t>
              </a:r>
              <a:r>
                <a:rPr kumimoji="0" lang="zh-CN" altLang="en-US" b="1" kern="1200" cap="none" spc="0" normalizeH="0" baseline="0" noProof="0">
                  <a:latin typeface="Arial" panose="020B0604020202020204" pitchFamily="34" charset="0"/>
                  <a:ea typeface="宋体" panose="02010600030101010101" pitchFamily="2" charset="-122"/>
                  <a:cs typeface="+mn-cs"/>
                </a:rPr>
                <a:t>操作系统的目标和作用</a:t>
              </a:r>
              <a:endParaRPr kumimoji="0" lang="zh-CN" altLang="en-US" b="1" kern="1200" cap="none" spc="0" normalizeH="0" baseline="0" noProof="0">
                <a:latin typeface="Arial" panose="020B0604020202020204" pitchFamily="34" charset="0"/>
                <a:ea typeface="宋体" panose="02010600030101010101" pitchFamily="2" charset="-122"/>
                <a:cs typeface="+mn-cs"/>
              </a:endParaRPr>
            </a:p>
          </p:txBody>
        </p:sp>
      </p:grpSp>
      <p:grpSp>
        <p:nvGrpSpPr>
          <p:cNvPr id="18436" name="Group 6"/>
          <p:cNvGrpSpPr/>
          <p:nvPr/>
        </p:nvGrpSpPr>
        <p:grpSpPr>
          <a:xfrm>
            <a:off x="1884363" y="2420938"/>
            <a:ext cx="6008687" cy="593725"/>
            <a:chOff x="0" y="0"/>
            <a:chExt cx="4224" cy="374"/>
          </a:xfrm>
        </p:grpSpPr>
        <p:sp>
          <p:nvSpPr>
            <p:cNvPr id="8229" name="AutoShape 3"/>
            <p:cNvSpPr>
              <a:spLocks noChangeArrowheads="1"/>
            </p:cNvSpPr>
            <p:nvPr/>
          </p:nvSpPr>
          <p:spPr bwMode="auto">
            <a:xfrm>
              <a:off x="0" y="0"/>
              <a:ext cx="4224" cy="374"/>
            </a:xfrm>
            <a:prstGeom prst="roundRect">
              <a:avLst>
                <a:gd name="adj" fmla="val 16667"/>
              </a:avLst>
            </a:prstGeom>
            <a:solidFill>
              <a:schemeClr val="accent1"/>
            </a:solidFill>
            <a:ln w="28575">
              <a:solidFill>
                <a:srgbClr val="FCFCFC"/>
              </a:solidFill>
              <a:round/>
            </a:ln>
            <a:effectLst>
              <a:outerShdw dist="35921" dir="2700000" algn="ctr" rotWithShape="0">
                <a:srgbClr val="001D3A">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230" name="Text Box 25"/>
            <p:cNvSpPr txBox="1">
              <a:spLocks noChangeArrowheads="1"/>
            </p:cNvSpPr>
            <p:nvPr/>
          </p:nvSpPr>
          <p:spPr bwMode="auto">
            <a:xfrm>
              <a:off x="548" y="49"/>
              <a:ext cx="3168" cy="288"/>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marR="0" indent="-5080" algn="l" defTabSz="914400" eaLnBrk="1" hangingPunct="1">
                <a:lnSpc>
                  <a:spcPct val="100000"/>
                </a:lnSpc>
                <a:spcBef>
                  <a:spcPct val="50000"/>
                </a:spcBef>
                <a:buClr>
                  <a:schemeClr val="tx1"/>
                </a:buClr>
                <a:buSzTx/>
                <a:buFontTx/>
                <a:buNone/>
                <a:defRPr/>
              </a:pPr>
              <a:r>
                <a:rPr kumimoji="0" lang="en-US" altLang="zh-CN" b="1" kern="1200" cap="none" spc="0" normalizeH="0" baseline="0" noProof="0">
                  <a:latin typeface="Arial" panose="020B0604020202020204" pitchFamily="34" charset="0"/>
                  <a:ea typeface="宋体" panose="02010600030101010101" pitchFamily="2" charset="-122"/>
                  <a:cs typeface="+mn-cs"/>
                </a:rPr>
                <a:t>2. </a:t>
              </a:r>
              <a:r>
                <a:rPr kumimoji="0" lang="zh-CN" altLang="en-US" b="1" kern="1200" cap="none" spc="0" normalizeH="0" baseline="0" noProof="0">
                  <a:latin typeface="Arial" panose="020B0604020202020204" pitchFamily="34" charset="0"/>
                  <a:ea typeface="宋体" panose="02010600030101010101" pitchFamily="2" charset="-122"/>
                  <a:cs typeface="+mn-cs"/>
                </a:rPr>
                <a:t>操作系统的发展过程</a:t>
              </a:r>
              <a:r>
                <a:rPr kumimoji="0" lang="zh-CN" altLang="en-US" b="1" kern="1200" cap="none" spc="0" normalizeH="0" baseline="0" noProof="0">
                  <a:solidFill>
                    <a:schemeClr val="bg1"/>
                  </a:solidFill>
                  <a:latin typeface="Arial" panose="020B0604020202020204" pitchFamily="34" charset="0"/>
                  <a:ea typeface="宋体" panose="02010600030101010101" pitchFamily="2" charset="-122"/>
                  <a:cs typeface="+mn-cs"/>
                </a:rPr>
                <a:t>    </a:t>
              </a:r>
              <a:endParaRPr kumimoji="0" lang="zh-CN" altLang="en-US" b="1"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grpSp>
      <p:grpSp>
        <p:nvGrpSpPr>
          <p:cNvPr id="18437" name="Group 9"/>
          <p:cNvGrpSpPr/>
          <p:nvPr/>
        </p:nvGrpSpPr>
        <p:grpSpPr>
          <a:xfrm>
            <a:off x="1916113" y="3141663"/>
            <a:ext cx="6008687" cy="593725"/>
            <a:chOff x="0" y="0"/>
            <a:chExt cx="4224" cy="374"/>
          </a:xfrm>
        </p:grpSpPr>
        <p:sp>
          <p:nvSpPr>
            <p:cNvPr id="8227" name="AutoShape 14"/>
            <p:cNvSpPr>
              <a:spLocks noChangeArrowheads="1"/>
            </p:cNvSpPr>
            <p:nvPr/>
          </p:nvSpPr>
          <p:spPr bwMode="auto">
            <a:xfrm>
              <a:off x="0" y="0"/>
              <a:ext cx="4224" cy="374"/>
            </a:xfrm>
            <a:prstGeom prst="roundRect">
              <a:avLst>
                <a:gd name="adj" fmla="val 16667"/>
              </a:avLst>
            </a:prstGeom>
            <a:solidFill>
              <a:schemeClr val="hlink"/>
            </a:solidFill>
            <a:ln w="28575">
              <a:solidFill>
                <a:srgbClr val="FCFCFC"/>
              </a:solidFill>
              <a:round/>
            </a:ln>
            <a:effectLst>
              <a:outerShdw dist="35921" dir="2700000" algn="ctr" rotWithShape="0">
                <a:srgbClr val="001D3A">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228" name="Text Box 26"/>
            <p:cNvSpPr txBox="1">
              <a:spLocks noChangeArrowheads="1"/>
            </p:cNvSpPr>
            <p:nvPr/>
          </p:nvSpPr>
          <p:spPr bwMode="auto">
            <a:xfrm>
              <a:off x="520" y="66"/>
              <a:ext cx="3168" cy="288"/>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marR="0" indent="-5080" algn="l" defTabSz="914400" eaLnBrk="1" hangingPunct="1">
                <a:lnSpc>
                  <a:spcPct val="100000"/>
                </a:lnSpc>
                <a:spcBef>
                  <a:spcPct val="50000"/>
                </a:spcBef>
                <a:buClr>
                  <a:schemeClr val="tx1"/>
                </a:buClr>
                <a:buSzTx/>
                <a:buFontTx/>
                <a:buNone/>
                <a:defRPr/>
              </a:pPr>
              <a:r>
                <a:rPr kumimoji="0" lang="en-US" altLang="zh-CN" b="1" kern="1200" cap="none" spc="0" normalizeH="0" baseline="0" noProof="0">
                  <a:latin typeface="Arial" panose="020B0604020202020204" pitchFamily="34" charset="0"/>
                  <a:ea typeface="宋体" panose="02010600030101010101" pitchFamily="2" charset="-122"/>
                  <a:cs typeface="+mn-cs"/>
                </a:rPr>
                <a:t>3. </a:t>
              </a:r>
              <a:r>
                <a:rPr kumimoji="0" lang="zh-CN" altLang="en-US" b="1" kern="1200" cap="none" spc="0" normalizeH="0" baseline="0" noProof="0">
                  <a:latin typeface="Arial" panose="020B0604020202020204" pitchFamily="34" charset="0"/>
                  <a:ea typeface="宋体" panose="02010600030101010101" pitchFamily="2" charset="-122"/>
                  <a:cs typeface="+mn-cs"/>
                </a:rPr>
                <a:t>操作系统的基本特征</a:t>
              </a:r>
              <a:endParaRPr kumimoji="0" lang="zh-CN" altLang="en-US" b="1" kern="1200" cap="none" spc="0" normalizeH="0" baseline="0" noProof="0">
                <a:latin typeface="Arial" panose="020B0604020202020204" pitchFamily="34" charset="0"/>
                <a:ea typeface="宋体" panose="02010600030101010101" pitchFamily="2" charset="-122"/>
                <a:cs typeface="+mn-cs"/>
              </a:endParaRPr>
            </a:p>
          </p:txBody>
        </p:sp>
      </p:grpSp>
      <p:grpSp>
        <p:nvGrpSpPr>
          <p:cNvPr id="18438" name="Group 12"/>
          <p:cNvGrpSpPr/>
          <p:nvPr/>
        </p:nvGrpSpPr>
        <p:grpSpPr>
          <a:xfrm>
            <a:off x="1947863" y="3860800"/>
            <a:ext cx="6008687" cy="593725"/>
            <a:chOff x="0" y="0"/>
            <a:chExt cx="4224" cy="374"/>
          </a:xfrm>
        </p:grpSpPr>
        <p:sp>
          <p:nvSpPr>
            <p:cNvPr id="8225" name="AutoShape 15"/>
            <p:cNvSpPr>
              <a:spLocks noChangeArrowheads="1"/>
            </p:cNvSpPr>
            <p:nvPr/>
          </p:nvSpPr>
          <p:spPr bwMode="auto">
            <a:xfrm>
              <a:off x="0" y="0"/>
              <a:ext cx="4224" cy="374"/>
            </a:xfrm>
            <a:prstGeom prst="roundRect">
              <a:avLst>
                <a:gd name="adj" fmla="val 16667"/>
              </a:avLst>
            </a:prstGeom>
            <a:solidFill>
              <a:schemeClr val="accent1"/>
            </a:solidFill>
            <a:ln w="28575">
              <a:solidFill>
                <a:srgbClr val="FCFCFC"/>
              </a:solidFill>
              <a:round/>
            </a:ln>
            <a:effectLst>
              <a:outerShdw dist="35921" dir="2700000" algn="ctr" rotWithShape="0">
                <a:srgbClr val="001D3A">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226" name="Text Box 27"/>
            <p:cNvSpPr txBox="1">
              <a:spLocks noChangeArrowheads="1"/>
            </p:cNvSpPr>
            <p:nvPr/>
          </p:nvSpPr>
          <p:spPr bwMode="auto">
            <a:xfrm>
              <a:off x="520" y="64"/>
              <a:ext cx="3168" cy="288"/>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marR="0" indent="-5080" algn="l" defTabSz="914400" eaLnBrk="1" hangingPunct="1">
                <a:lnSpc>
                  <a:spcPct val="100000"/>
                </a:lnSpc>
                <a:spcBef>
                  <a:spcPct val="50000"/>
                </a:spcBef>
                <a:buClr>
                  <a:schemeClr val="tx1"/>
                </a:buClr>
                <a:buSzTx/>
                <a:buFontTx/>
                <a:buNone/>
                <a:defRPr/>
              </a:pPr>
              <a:r>
                <a:rPr kumimoji="0" lang="en-US" altLang="zh-CN" b="1" kern="1200" cap="none" spc="0" normalizeH="0" baseline="0" noProof="0">
                  <a:latin typeface="Arial" panose="020B0604020202020204" pitchFamily="34" charset="0"/>
                  <a:ea typeface="宋体" panose="02010600030101010101" pitchFamily="2" charset="-122"/>
                  <a:cs typeface="+mn-cs"/>
                </a:rPr>
                <a:t>4.</a:t>
              </a:r>
              <a:r>
                <a:rPr kumimoji="0" lang="zh-CN" altLang="en-US" b="1" kern="1200" cap="none" spc="0" normalizeH="0" baseline="0" noProof="0">
                  <a:latin typeface="Arial" panose="020B0604020202020204" pitchFamily="34" charset="0"/>
                  <a:ea typeface="宋体" panose="02010600030101010101" pitchFamily="2" charset="-122"/>
                  <a:cs typeface="+mn-cs"/>
                </a:rPr>
                <a:t>操作系统的主要功能</a:t>
              </a:r>
              <a:endParaRPr kumimoji="0" lang="zh-CN" altLang="en-US" b="1" kern="1200" cap="none" spc="0" normalizeH="0" baseline="0" noProof="0">
                <a:latin typeface="Arial" panose="020B0604020202020204" pitchFamily="34" charset="0"/>
                <a:ea typeface="宋体" panose="02010600030101010101" pitchFamily="2" charset="-122"/>
                <a:cs typeface="+mn-cs"/>
              </a:endParaRPr>
            </a:p>
          </p:txBody>
        </p:sp>
      </p:grpSp>
      <p:grpSp>
        <p:nvGrpSpPr>
          <p:cNvPr id="18439" name="Group 15"/>
          <p:cNvGrpSpPr/>
          <p:nvPr/>
        </p:nvGrpSpPr>
        <p:grpSpPr>
          <a:xfrm>
            <a:off x="1947863" y="4581525"/>
            <a:ext cx="6008687" cy="593725"/>
            <a:chOff x="0" y="0"/>
            <a:chExt cx="4224" cy="374"/>
          </a:xfrm>
        </p:grpSpPr>
        <p:sp>
          <p:nvSpPr>
            <p:cNvPr id="8223" name="AutoShape 24"/>
            <p:cNvSpPr>
              <a:spLocks noChangeArrowheads="1"/>
            </p:cNvSpPr>
            <p:nvPr/>
          </p:nvSpPr>
          <p:spPr bwMode="auto">
            <a:xfrm>
              <a:off x="0" y="0"/>
              <a:ext cx="4224" cy="374"/>
            </a:xfrm>
            <a:prstGeom prst="roundRect">
              <a:avLst>
                <a:gd name="adj" fmla="val 16667"/>
              </a:avLst>
            </a:prstGeom>
            <a:solidFill>
              <a:schemeClr val="hlink"/>
            </a:solidFill>
            <a:ln w="28575">
              <a:solidFill>
                <a:srgbClr val="FCFCFC"/>
              </a:solidFill>
              <a:round/>
            </a:ln>
            <a:effectLst>
              <a:outerShdw dist="35921" dir="2700000" algn="ctr" rotWithShape="0">
                <a:srgbClr val="001D3A">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224" name="Text Box 28"/>
            <p:cNvSpPr txBox="1">
              <a:spLocks noChangeArrowheads="1"/>
            </p:cNvSpPr>
            <p:nvPr/>
          </p:nvSpPr>
          <p:spPr bwMode="auto">
            <a:xfrm>
              <a:off x="525" y="60"/>
              <a:ext cx="3167" cy="288"/>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marR="0" indent="-5080" algn="l" defTabSz="914400" eaLnBrk="1" hangingPunct="1">
                <a:lnSpc>
                  <a:spcPct val="100000"/>
                </a:lnSpc>
                <a:spcBef>
                  <a:spcPct val="50000"/>
                </a:spcBef>
                <a:buClr>
                  <a:schemeClr val="tx1"/>
                </a:buClr>
                <a:buSzTx/>
                <a:buFontTx/>
                <a:buNone/>
                <a:defRPr/>
              </a:pPr>
              <a:r>
                <a:rPr kumimoji="0" lang="en-US" altLang="zh-CN" b="1" kern="1200" cap="none" spc="0" normalizeH="0" baseline="0" noProof="0">
                  <a:latin typeface="Arial" panose="020B0604020202020204" pitchFamily="34" charset="0"/>
                  <a:ea typeface="宋体" panose="02010600030101010101" pitchFamily="2" charset="-122"/>
                  <a:cs typeface="+mn-cs"/>
                </a:rPr>
                <a:t>5. </a:t>
              </a:r>
              <a:r>
                <a:rPr kumimoji="0" lang="zh-CN" altLang="en-US" b="1" kern="1200" cap="none" spc="0" normalizeH="0" baseline="0" noProof="0">
                  <a:latin typeface="Arial" panose="020B0604020202020204" pitchFamily="34" charset="0"/>
                  <a:ea typeface="宋体" panose="02010600030101010101" pitchFamily="2" charset="-122"/>
                  <a:cs typeface="+mn-cs"/>
                </a:rPr>
                <a:t>操作系统结构设计    </a:t>
              </a:r>
              <a:endParaRPr kumimoji="0" lang="zh-CN" altLang="en-US" b="1" kern="1200" cap="none" spc="0" normalizeH="0" baseline="0" noProof="0">
                <a:latin typeface="Arial" panose="020B0604020202020204" pitchFamily="34" charset="0"/>
                <a:ea typeface="宋体" panose="02010600030101010101" pitchFamily="2" charset="-122"/>
                <a:cs typeface="+mn-cs"/>
              </a:endParaRPr>
            </a:p>
          </p:txBody>
        </p:sp>
      </p:grpSp>
      <p:grpSp>
        <p:nvGrpSpPr>
          <p:cNvPr id="18440" name="Group 21"/>
          <p:cNvGrpSpPr/>
          <p:nvPr/>
        </p:nvGrpSpPr>
        <p:grpSpPr>
          <a:xfrm flipV="1">
            <a:off x="7524750" y="2781300"/>
            <a:ext cx="187325" cy="601663"/>
            <a:chOff x="0" y="0"/>
            <a:chExt cx="130" cy="418"/>
          </a:xfrm>
        </p:grpSpPr>
        <p:sp>
          <p:nvSpPr>
            <p:cNvPr id="18460" name="Oval 6"/>
            <p:cNvSpPr/>
            <p:nvPr/>
          </p:nvSpPr>
          <p:spPr>
            <a:xfrm>
              <a:off x="0" y="0"/>
              <a:ext cx="126" cy="120"/>
            </a:xfrm>
            <a:prstGeom prst="ellipse">
              <a:avLst/>
            </a:prstGeom>
            <a:solidFill>
              <a:schemeClr val="bg1"/>
            </a:solidFill>
            <a:ln w="38100" cap="flat" cmpd="sng">
              <a:solidFill>
                <a:schemeClr val="bg2"/>
              </a:solidFill>
              <a:prstDash val="solid"/>
              <a:headEnd type="none" w="med" len="med"/>
              <a:tailEnd type="none" w="med" len="med"/>
            </a:ln>
          </p:spPr>
          <p:txBody>
            <a:bodyPr rot="10800000" wrap="none" anchor="ctr"/>
            <a:p>
              <a:pPr algn="l" eaLnBrk="1" hangingPunct="1">
                <a:lnSpc>
                  <a:spcPct val="100000"/>
                </a:lnSpc>
                <a:spcBef>
                  <a:spcPct val="50000"/>
                </a:spcBef>
                <a:buClr>
                  <a:schemeClr val="tx1"/>
                </a:buClr>
              </a:pPr>
              <a:endParaRPr lang="zh-CN" altLang="en-US" b="1" dirty="0">
                <a:latin typeface="Arial" panose="020B0604020202020204" pitchFamily="34" charset="0"/>
              </a:endParaRPr>
            </a:p>
          </p:txBody>
        </p:sp>
        <p:sp>
          <p:nvSpPr>
            <p:cNvPr id="18461" name="Oval 7"/>
            <p:cNvSpPr/>
            <p:nvPr/>
          </p:nvSpPr>
          <p:spPr>
            <a:xfrm>
              <a:off x="4" y="298"/>
              <a:ext cx="126" cy="120"/>
            </a:xfrm>
            <a:prstGeom prst="ellipse">
              <a:avLst/>
            </a:prstGeom>
            <a:solidFill>
              <a:schemeClr val="bg1"/>
            </a:solidFill>
            <a:ln w="38100" cap="flat" cmpd="sng">
              <a:solidFill>
                <a:schemeClr val="bg2"/>
              </a:solidFill>
              <a:prstDash val="solid"/>
              <a:headEnd type="none" w="med" len="med"/>
              <a:tailEnd type="none" w="med" len="med"/>
            </a:ln>
          </p:spPr>
          <p:txBody>
            <a:bodyPr rot="10800000" wrap="none" anchor="ctr"/>
            <a:p>
              <a:pPr algn="l" eaLnBrk="1" hangingPunct="1">
                <a:lnSpc>
                  <a:spcPct val="100000"/>
                </a:lnSpc>
                <a:spcBef>
                  <a:spcPct val="50000"/>
                </a:spcBef>
                <a:buClr>
                  <a:schemeClr val="tx1"/>
                </a:buClr>
              </a:pPr>
              <a:endParaRPr lang="zh-CN" altLang="en-US" b="1" dirty="0">
                <a:latin typeface="Arial" panose="020B0604020202020204" pitchFamily="34" charset="0"/>
              </a:endParaRPr>
            </a:p>
          </p:txBody>
        </p:sp>
        <p:sp>
          <p:nvSpPr>
            <p:cNvPr id="18462" name="AutoShape 8"/>
            <p:cNvSpPr/>
            <p:nvPr/>
          </p:nvSpPr>
          <p:spPr>
            <a:xfrm>
              <a:off x="36" y="72"/>
              <a:ext cx="62" cy="300"/>
            </a:xfrm>
            <a:prstGeom prst="roundRect">
              <a:avLst>
                <a:gd name="adj" fmla="val 50000"/>
              </a:avLst>
            </a:prstGeom>
            <a:gradFill rotWithShape="1">
              <a:gsLst>
                <a:gs pos="0">
                  <a:srgbClr val="B2B2B2"/>
                </a:gs>
                <a:gs pos="50000">
                  <a:srgbClr val="EAEAEA"/>
                </a:gs>
                <a:gs pos="100000">
                  <a:srgbClr val="B2B2B2"/>
                </a:gs>
              </a:gsLst>
              <a:lin ang="5400000" scaled="1"/>
              <a:tileRect/>
            </a:gradFill>
            <a:ln w="9525">
              <a:noFill/>
            </a:ln>
          </p:spPr>
          <p:txBody>
            <a:bodyPr rot="10800000" wrap="none" anchor="ctr"/>
            <a:p>
              <a:pPr algn="l" eaLnBrk="1" hangingPunct="1">
                <a:lnSpc>
                  <a:spcPct val="100000"/>
                </a:lnSpc>
                <a:spcBef>
                  <a:spcPct val="50000"/>
                </a:spcBef>
                <a:buClr>
                  <a:schemeClr val="tx1"/>
                </a:buClr>
              </a:pPr>
              <a:endParaRPr lang="zh-CN" altLang="en-US" b="1" dirty="0">
                <a:latin typeface="Arial" panose="020B0604020202020204" pitchFamily="34" charset="0"/>
              </a:endParaRPr>
            </a:p>
          </p:txBody>
        </p:sp>
      </p:grpSp>
      <p:grpSp>
        <p:nvGrpSpPr>
          <p:cNvPr id="18441" name="Group 25"/>
          <p:cNvGrpSpPr/>
          <p:nvPr/>
        </p:nvGrpSpPr>
        <p:grpSpPr>
          <a:xfrm>
            <a:off x="7524750" y="4221163"/>
            <a:ext cx="187325" cy="601662"/>
            <a:chOff x="0" y="0"/>
            <a:chExt cx="130" cy="418"/>
          </a:xfrm>
        </p:grpSpPr>
        <p:sp>
          <p:nvSpPr>
            <p:cNvPr id="18457" name="Oval 17"/>
            <p:cNvSpPr/>
            <p:nvPr/>
          </p:nvSpPr>
          <p:spPr>
            <a:xfrm>
              <a:off x="0" y="0"/>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gn="l" eaLnBrk="1" hangingPunct="1">
                <a:lnSpc>
                  <a:spcPct val="100000"/>
                </a:lnSpc>
                <a:spcBef>
                  <a:spcPct val="50000"/>
                </a:spcBef>
                <a:buClr>
                  <a:schemeClr val="tx1"/>
                </a:buClr>
              </a:pPr>
              <a:endParaRPr lang="zh-CN" altLang="en-US" b="1" dirty="0">
                <a:latin typeface="Arial" panose="020B0604020202020204" pitchFamily="34" charset="0"/>
              </a:endParaRPr>
            </a:p>
          </p:txBody>
        </p:sp>
        <p:sp>
          <p:nvSpPr>
            <p:cNvPr id="18458" name="Oval 18"/>
            <p:cNvSpPr/>
            <p:nvPr/>
          </p:nvSpPr>
          <p:spPr>
            <a:xfrm>
              <a:off x="4" y="298"/>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gn="l" eaLnBrk="1" hangingPunct="1">
                <a:lnSpc>
                  <a:spcPct val="100000"/>
                </a:lnSpc>
                <a:spcBef>
                  <a:spcPct val="50000"/>
                </a:spcBef>
                <a:buClr>
                  <a:schemeClr val="tx1"/>
                </a:buClr>
              </a:pPr>
              <a:endParaRPr lang="zh-CN" altLang="en-US" b="1" dirty="0">
                <a:latin typeface="Arial" panose="020B0604020202020204" pitchFamily="34" charset="0"/>
              </a:endParaRPr>
            </a:p>
          </p:txBody>
        </p:sp>
        <p:sp>
          <p:nvSpPr>
            <p:cNvPr id="18459" name="AutoShape 19"/>
            <p:cNvSpPr/>
            <p:nvPr/>
          </p:nvSpPr>
          <p:spPr>
            <a:xfrm>
              <a:off x="36" y="72"/>
              <a:ext cx="62" cy="300"/>
            </a:xfrm>
            <a:prstGeom prst="roundRect">
              <a:avLst>
                <a:gd name="adj" fmla="val 50000"/>
              </a:avLst>
            </a:prstGeom>
            <a:gradFill rotWithShape="1">
              <a:gsLst>
                <a:gs pos="0">
                  <a:srgbClr val="B2B2B2"/>
                </a:gs>
                <a:gs pos="50000">
                  <a:srgbClr val="EAEAEA"/>
                </a:gs>
                <a:gs pos="100000">
                  <a:srgbClr val="B2B2B2"/>
                </a:gs>
              </a:gsLst>
              <a:lin ang="5400000" scaled="1"/>
              <a:tileRect/>
            </a:gradFill>
            <a:ln w="9525">
              <a:noFill/>
            </a:ln>
          </p:spPr>
          <p:txBody>
            <a:bodyPr wrap="none" anchor="ctr"/>
            <a:p>
              <a:pPr algn="l" eaLnBrk="1" hangingPunct="1">
                <a:lnSpc>
                  <a:spcPct val="100000"/>
                </a:lnSpc>
                <a:spcBef>
                  <a:spcPct val="50000"/>
                </a:spcBef>
                <a:buClr>
                  <a:schemeClr val="tx1"/>
                </a:buClr>
              </a:pPr>
              <a:endParaRPr lang="zh-CN" altLang="en-US" b="1" dirty="0">
                <a:latin typeface="Arial" panose="020B0604020202020204" pitchFamily="34" charset="0"/>
              </a:endParaRPr>
            </a:p>
          </p:txBody>
        </p:sp>
      </p:grpSp>
      <p:grpSp>
        <p:nvGrpSpPr>
          <p:cNvPr id="18442" name="Group 29"/>
          <p:cNvGrpSpPr/>
          <p:nvPr/>
        </p:nvGrpSpPr>
        <p:grpSpPr>
          <a:xfrm>
            <a:off x="2132013" y="2066925"/>
            <a:ext cx="187325" cy="601663"/>
            <a:chOff x="0" y="0"/>
            <a:chExt cx="130" cy="418"/>
          </a:xfrm>
        </p:grpSpPr>
        <p:sp>
          <p:nvSpPr>
            <p:cNvPr id="18454" name="Oval 10"/>
            <p:cNvSpPr/>
            <p:nvPr/>
          </p:nvSpPr>
          <p:spPr>
            <a:xfrm>
              <a:off x="0" y="0"/>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gn="l" eaLnBrk="1" hangingPunct="1">
                <a:lnSpc>
                  <a:spcPct val="100000"/>
                </a:lnSpc>
                <a:spcBef>
                  <a:spcPct val="50000"/>
                </a:spcBef>
                <a:buClr>
                  <a:schemeClr val="tx1"/>
                </a:buClr>
              </a:pPr>
              <a:endParaRPr lang="zh-CN" altLang="en-US" b="1" dirty="0">
                <a:latin typeface="Arial" panose="020B0604020202020204" pitchFamily="34" charset="0"/>
              </a:endParaRPr>
            </a:p>
          </p:txBody>
        </p:sp>
        <p:sp>
          <p:nvSpPr>
            <p:cNvPr id="18455" name="Oval 11"/>
            <p:cNvSpPr/>
            <p:nvPr/>
          </p:nvSpPr>
          <p:spPr>
            <a:xfrm>
              <a:off x="4" y="298"/>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gn="l" eaLnBrk="1" hangingPunct="1">
                <a:lnSpc>
                  <a:spcPct val="100000"/>
                </a:lnSpc>
                <a:spcBef>
                  <a:spcPct val="50000"/>
                </a:spcBef>
                <a:buClr>
                  <a:schemeClr val="tx1"/>
                </a:buClr>
              </a:pPr>
              <a:endParaRPr lang="zh-CN" altLang="en-US" b="1" dirty="0">
                <a:latin typeface="Arial" panose="020B0604020202020204" pitchFamily="34" charset="0"/>
              </a:endParaRPr>
            </a:p>
          </p:txBody>
        </p:sp>
        <p:sp>
          <p:nvSpPr>
            <p:cNvPr id="18456" name="AutoShape 12"/>
            <p:cNvSpPr/>
            <p:nvPr/>
          </p:nvSpPr>
          <p:spPr>
            <a:xfrm>
              <a:off x="36" y="72"/>
              <a:ext cx="62" cy="300"/>
            </a:xfrm>
            <a:prstGeom prst="roundRect">
              <a:avLst>
                <a:gd name="adj" fmla="val 50000"/>
              </a:avLst>
            </a:prstGeom>
            <a:gradFill rotWithShape="1">
              <a:gsLst>
                <a:gs pos="0">
                  <a:srgbClr val="B2B2B2"/>
                </a:gs>
                <a:gs pos="50000">
                  <a:srgbClr val="FFFFFF"/>
                </a:gs>
                <a:gs pos="100000">
                  <a:srgbClr val="B2B2B2"/>
                </a:gs>
              </a:gsLst>
              <a:lin ang="5400000" scaled="1"/>
              <a:tileRect/>
            </a:gradFill>
            <a:ln w="9525">
              <a:noFill/>
            </a:ln>
          </p:spPr>
          <p:txBody>
            <a:bodyPr wrap="none" anchor="ctr"/>
            <a:p>
              <a:pPr algn="l" eaLnBrk="1" hangingPunct="1">
                <a:lnSpc>
                  <a:spcPct val="100000"/>
                </a:lnSpc>
                <a:spcBef>
                  <a:spcPct val="50000"/>
                </a:spcBef>
                <a:buClr>
                  <a:schemeClr val="tx1"/>
                </a:buClr>
              </a:pPr>
              <a:endParaRPr lang="zh-CN" altLang="en-US" b="1" dirty="0">
                <a:latin typeface="Arial" panose="020B0604020202020204" pitchFamily="34" charset="0"/>
              </a:endParaRPr>
            </a:p>
          </p:txBody>
        </p:sp>
      </p:grpSp>
      <p:grpSp>
        <p:nvGrpSpPr>
          <p:cNvPr id="18443" name="Group 33"/>
          <p:cNvGrpSpPr/>
          <p:nvPr/>
        </p:nvGrpSpPr>
        <p:grpSpPr>
          <a:xfrm>
            <a:off x="2132013" y="3506788"/>
            <a:ext cx="187325" cy="601662"/>
            <a:chOff x="0" y="0"/>
            <a:chExt cx="130" cy="418"/>
          </a:xfrm>
        </p:grpSpPr>
        <p:sp>
          <p:nvSpPr>
            <p:cNvPr id="18451" name="Oval 21"/>
            <p:cNvSpPr/>
            <p:nvPr/>
          </p:nvSpPr>
          <p:spPr>
            <a:xfrm>
              <a:off x="0" y="0"/>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gn="l" eaLnBrk="1" hangingPunct="1">
                <a:lnSpc>
                  <a:spcPct val="100000"/>
                </a:lnSpc>
                <a:spcBef>
                  <a:spcPct val="50000"/>
                </a:spcBef>
                <a:buClr>
                  <a:schemeClr val="tx1"/>
                </a:buClr>
              </a:pPr>
              <a:endParaRPr lang="zh-CN" altLang="en-US" b="1" dirty="0">
                <a:latin typeface="Arial" panose="020B0604020202020204" pitchFamily="34" charset="0"/>
              </a:endParaRPr>
            </a:p>
          </p:txBody>
        </p:sp>
        <p:sp>
          <p:nvSpPr>
            <p:cNvPr id="18452" name="Oval 22"/>
            <p:cNvSpPr/>
            <p:nvPr/>
          </p:nvSpPr>
          <p:spPr>
            <a:xfrm>
              <a:off x="4" y="298"/>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gn="l" eaLnBrk="1" hangingPunct="1">
                <a:lnSpc>
                  <a:spcPct val="100000"/>
                </a:lnSpc>
                <a:spcBef>
                  <a:spcPct val="50000"/>
                </a:spcBef>
                <a:buClr>
                  <a:schemeClr val="tx1"/>
                </a:buClr>
              </a:pPr>
              <a:endParaRPr lang="zh-CN" altLang="en-US" b="1" dirty="0">
                <a:latin typeface="Arial" panose="020B0604020202020204" pitchFamily="34" charset="0"/>
              </a:endParaRPr>
            </a:p>
          </p:txBody>
        </p:sp>
        <p:sp>
          <p:nvSpPr>
            <p:cNvPr id="18453" name="AutoShape 23"/>
            <p:cNvSpPr/>
            <p:nvPr/>
          </p:nvSpPr>
          <p:spPr>
            <a:xfrm>
              <a:off x="36" y="72"/>
              <a:ext cx="62" cy="300"/>
            </a:xfrm>
            <a:prstGeom prst="roundRect">
              <a:avLst>
                <a:gd name="adj" fmla="val 50000"/>
              </a:avLst>
            </a:prstGeom>
            <a:gradFill rotWithShape="1">
              <a:gsLst>
                <a:gs pos="0">
                  <a:srgbClr val="B2B2B2"/>
                </a:gs>
                <a:gs pos="50000">
                  <a:srgbClr val="FFFFFF"/>
                </a:gs>
                <a:gs pos="100000">
                  <a:srgbClr val="B2B2B2"/>
                </a:gs>
              </a:gsLst>
              <a:lin ang="5400000" scaled="1"/>
              <a:tileRect/>
            </a:gradFill>
            <a:ln w="9525">
              <a:noFill/>
            </a:ln>
          </p:spPr>
          <p:txBody>
            <a:bodyPr wrap="none" anchor="ctr"/>
            <a:p>
              <a:pPr algn="l" eaLnBrk="1" hangingPunct="1">
                <a:lnSpc>
                  <a:spcPct val="100000"/>
                </a:lnSpc>
                <a:spcBef>
                  <a:spcPct val="50000"/>
                </a:spcBef>
                <a:buClr>
                  <a:schemeClr val="tx1"/>
                </a:buClr>
              </a:pPr>
              <a:endParaRPr lang="zh-CN" altLang="en-US" b="1" dirty="0">
                <a:latin typeface="Arial" panose="020B0604020202020204" pitchFamily="34" charset="0"/>
              </a:endParaRPr>
            </a:p>
          </p:txBody>
        </p:sp>
      </p:grpSp>
      <p:grpSp>
        <p:nvGrpSpPr>
          <p:cNvPr id="18444" name="Group 41"/>
          <p:cNvGrpSpPr/>
          <p:nvPr/>
        </p:nvGrpSpPr>
        <p:grpSpPr>
          <a:xfrm>
            <a:off x="1947863" y="5300663"/>
            <a:ext cx="6008687" cy="593725"/>
            <a:chOff x="0" y="0"/>
            <a:chExt cx="4224" cy="374"/>
          </a:xfrm>
        </p:grpSpPr>
        <p:sp>
          <p:nvSpPr>
            <p:cNvPr id="8209" name="AutoShape 29"/>
            <p:cNvSpPr>
              <a:spLocks noChangeArrowheads="1"/>
            </p:cNvSpPr>
            <p:nvPr/>
          </p:nvSpPr>
          <p:spPr bwMode="auto">
            <a:xfrm>
              <a:off x="0" y="0"/>
              <a:ext cx="4224" cy="374"/>
            </a:xfrm>
            <a:prstGeom prst="roundRect">
              <a:avLst>
                <a:gd name="adj" fmla="val 16667"/>
              </a:avLst>
            </a:prstGeom>
            <a:solidFill>
              <a:schemeClr val="accent1"/>
            </a:solidFill>
            <a:ln w="28575">
              <a:solidFill>
                <a:srgbClr val="FCFCFC"/>
              </a:solidFill>
              <a:round/>
            </a:ln>
            <a:effectLst>
              <a:outerShdw dist="35921" dir="2700000" algn="ctr" rotWithShape="0">
                <a:srgbClr val="001D3A">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210" name="Text Box 30"/>
            <p:cNvSpPr txBox="1">
              <a:spLocks noChangeArrowheads="1"/>
            </p:cNvSpPr>
            <p:nvPr/>
          </p:nvSpPr>
          <p:spPr bwMode="auto">
            <a:xfrm>
              <a:off x="543" y="45"/>
              <a:ext cx="3166" cy="288"/>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marR="0" indent="-5080" algn="l" defTabSz="914400" eaLnBrk="1" hangingPunct="1">
                <a:lnSpc>
                  <a:spcPct val="100000"/>
                </a:lnSpc>
                <a:spcBef>
                  <a:spcPct val="50000"/>
                </a:spcBef>
                <a:buClr>
                  <a:schemeClr val="tx1"/>
                </a:buClr>
                <a:buSzTx/>
                <a:buFontTx/>
                <a:buNone/>
                <a:defRPr/>
              </a:pPr>
              <a:r>
                <a:rPr kumimoji="0" lang="en-US" altLang="zh-CN" b="1" kern="1200" cap="none" spc="0" normalizeH="0" baseline="0" noProof="0">
                  <a:latin typeface="Arial" panose="020B0604020202020204" pitchFamily="34" charset="0"/>
                  <a:ea typeface="宋体" panose="02010600030101010101" pitchFamily="2" charset="-122"/>
                  <a:cs typeface="+mn-cs"/>
                </a:rPr>
                <a:t>6. </a:t>
              </a:r>
              <a:r>
                <a:rPr kumimoji="0" lang="zh-CN" altLang="en-US" b="1" kern="1200" cap="none" spc="0" normalizeH="0" baseline="0" noProof="0">
                  <a:latin typeface="Arial" panose="020B0604020202020204" pitchFamily="34" charset="0"/>
                  <a:ea typeface="宋体" panose="02010600030101010101" pitchFamily="2" charset="-122"/>
                  <a:cs typeface="+mn-cs"/>
                </a:rPr>
                <a:t>总结    </a:t>
              </a:r>
              <a:endParaRPr kumimoji="0" lang="zh-CN" altLang="en-US" b="1" kern="1200" cap="none" spc="0" normalizeH="0" baseline="0" noProof="0">
                <a:latin typeface="Arial" panose="020B0604020202020204" pitchFamily="34" charset="0"/>
                <a:ea typeface="宋体" panose="02010600030101010101" pitchFamily="2" charset="-122"/>
                <a:cs typeface="+mn-cs"/>
              </a:endParaRPr>
            </a:p>
          </p:txBody>
        </p:sp>
      </p:grpSp>
      <p:grpSp>
        <p:nvGrpSpPr>
          <p:cNvPr id="18445" name="Group 44"/>
          <p:cNvGrpSpPr/>
          <p:nvPr/>
        </p:nvGrpSpPr>
        <p:grpSpPr>
          <a:xfrm>
            <a:off x="2132013" y="4941888"/>
            <a:ext cx="187325" cy="601662"/>
            <a:chOff x="0" y="0"/>
            <a:chExt cx="130" cy="418"/>
          </a:xfrm>
        </p:grpSpPr>
        <p:sp>
          <p:nvSpPr>
            <p:cNvPr id="18446" name="Oval 36"/>
            <p:cNvSpPr/>
            <p:nvPr/>
          </p:nvSpPr>
          <p:spPr>
            <a:xfrm>
              <a:off x="0" y="0"/>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gn="l" eaLnBrk="1" hangingPunct="1">
                <a:lnSpc>
                  <a:spcPct val="100000"/>
                </a:lnSpc>
                <a:spcBef>
                  <a:spcPct val="50000"/>
                </a:spcBef>
                <a:buClr>
                  <a:schemeClr val="tx1"/>
                </a:buClr>
              </a:pPr>
              <a:endParaRPr lang="zh-CN" altLang="en-US" b="1" dirty="0">
                <a:latin typeface="Arial" panose="020B0604020202020204" pitchFamily="34" charset="0"/>
              </a:endParaRPr>
            </a:p>
          </p:txBody>
        </p:sp>
        <p:sp>
          <p:nvSpPr>
            <p:cNvPr id="18447" name="Oval 37"/>
            <p:cNvSpPr/>
            <p:nvPr/>
          </p:nvSpPr>
          <p:spPr>
            <a:xfrm>
              <a:off x="4" y="298"/>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gn="l" eaLnBrk="1" hangingPunct="1">
                <a:lnSpc>
                  <a:spcPct val="100000"/>
                </a:lnSpc>
                <a:spcBef>
                  <a:spcPct val="50000"/>
                </a:spcBef>
                <a:buClr>
                  <a:schemeClr val="tx1"/>
                </a:buClr>
              </a:pPr>
              <a:endParaRPr lang="zh-CN" altLang="en-US" b="1" dirty="0">
                <a:latin typeface="Arial" panose="020B0604020202020204" pitchFamily="34" charset="0"/>
              </a:endParaRPr>
            </a:p>
          </p:txBody>
        </p:sp>
        <p:sp>
          <p:nvSpPr>
            <p:cNvPr id="18448" name="AutoShape 38"/>
            <p:cNvSpPr/>
            <p:nvPr/>
          </p:nvSpPr>
          <p:spPr>
            <a:xfrm>
              <a:off x="36" y="72"/>
              <a:ext cx="62" cy="300"/>
            </a:xfrm>
            <a:prstGeom prst="roundRect">
              <a:avLst>
                <a:gd name="adj" fmla="val 50000"/>
              </a:avLst>
            </a:prstGeom>
            <a:gradFill rotWithShape="1">
              <a:gsLst>
                <a:gs pos="0">
                  <a:srgbClr val="B2B2B2"/>
                </a:gs>
                <a:gs pos="50000">
                  <a:srgbClr val="FFFFFF"/>
                </a:gs>
                <a:gs pos="100000">
                  <a:srgbClr val="B2B2B2"/>
                </a:gs>
              </a:gsLst>
              <a:lin ang="5400000" scaled="1"/>
              <a:tileRect/>
            </a:gradFill>
            <a:ln w="9525">
              <a:noFill/>
            </a:ln>
          </p:spPr>
          <p:txBody>
            <a:bodyPr wrap="none" anchor="ctr"/>
            <a:p>
              <a:pPr algn="l" eaLnBrk="1" hangingPunct="1">
                <a:lnSpc>
                  <a:spcPct val="100000"/>
                </a:lnSpc>
                <a:spcBef>
                  <a:spcPct val="50000"/>
                </a:spcBef>
                <a:buClr>
                  <a:schemeClr val="tx1"/>
                </a:buClr>
              </a:pPr>
              <a:endParaRPr lang="zh-CN" altLang="en-US" b="1" dirty="0">
                <a:latin typeface="Arial" panose="020B0604020202020204" pitchFamily="34"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ppt_x</p:attrName>
                                        </p:attrNameLst>
                                      </p:cBhvr>
                                      <p:tavLst>
                                        <p:tav tm="0">
                                          <p:val>
                                            <p:strVal val="#ppt_x-.2"/>
                                          </p:val>
                                        </p:tav>
                                        <p:tav tm="100000">
                                          <p:val>
                                            <p:strVal val="#ppt_x"/>
                                          </p:val>
                                        </p:tav>
                                      </p:tavLst>
                                    </p:anim>
                                    <p:anim calcmode="lin" valueType="num">
                                      <p:cBhvr>
                                        <p:cTn id="8" dur="500" fill="hold"/>
                                        <p:tgtEl>
                                          <p:spTgt spid="8194"/>
                                        </p:tgtEl>
                                        <p:attrNameLst>
                                          <p:attrName>ppt_y</p:attrName>
                                        </p:attrNameLst>
                                      </p:cBhvr>
                                      <p:tavLst>
                                        <p:tav tm="0">
                                          <p:val>
                                            <p:strVal val="#ppt_y"/>
                                          </p:val>
                                        </p:tav>
                                        <p:tav tm="100000">
                                          <p:val>
                                            <p:strVal val="#ppt_y"/>
                                          </p:val>
                                        </p:tav>
                                      </p:tavLst>
                                    </p:anim>
                                    <p:animEffect transition="in" filter="wipe(right)" prLst="gradientSize: 0.1">
                                      <p:cBhvr>
                                        <p:cTn id="9"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7" name="Rectangle 5"/>
          <p:cNvSpPr/>
          <p:nvPr/>
        </p:nvSpPr>
        <p:spPr>
          <a:xfrm>
            <a:off x="3059113" y="2133600"/>
            <a:ext cx="5400675" cy="779463"/>
          </a:xfrm>
          <a:prstGeom prst="rect">
            <a:avLst/>
          </a:prstGeom>
          <a:noFill/>
          <a:ln w="9525">
            <a:noFill/>
          </a:ln>
        </p:spPr>
        <p:txBody>
          <a:bodyPr wrap="none" anchor="ctr"/>
          <a:p>
            <a:pPr algn="l" eaLnBrk="1" hangingPunct="1">
              <a:lnSpc>
                <a:spcPct val="100000"/>
              </a:lnSpc>
              <a:spcBef>
                <a:spcPct val="0"/>
              </a:spcBef>
            </a:pPr>
            <a:r>
              <a:rPr lang="zh-CN" altLang="en-US" dirty="0">
                <a:latin typeface="黑体" panose="02010609060101010101" pitchFamily="49" charset="-122"/>
                <a:ea typeface="黑体" panose="02010609060101010101" pitchFamily="49" charset="-122"/>
              </a:rPr>
              <a:t>中央处理机（</a:t>
            </a:r>
            <a:r>
              <a:rPr lang="en-US" altLang="zh-CN" dirty="0">
                <a:latin typeface="黑体" panose="02010609060101010101" pitchFamily="49" charset="-122"/>
                <a:ea typeface="黑体" panose="02010609060101010101" pitchFamily="49" charset="-122"/>
              </a:rPr>
              <a:t>CPU</a:t>
            </a:r>
            <a:r>
              <a:rPr lang="zh-CN" altLang="en-US" dirty="0">
                <a:latin typeface="黑体" panose="02010609060101010101" pitchFamily="49" charset="-122"/>
                <a:ea typeface="黑体" panose="02010609060101010101" pitchFamily="49" charset="-122"/>
              </a:rPr>
              <a:t>：运算器</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控制器）、</a:t>
            </a:r>
            <a:endParaRPr lang="zh-CN" altLang="en-US" dirty="0">
              <a:latin typeface="黑体" panose="02010609060101010101" pitchFamily="49" charset="-122"/>
              <a:ea typeface="黑体" panose="02010609060101010101" pitchFamily="49" charset="-122"/>
            </a:endParaRPr>
          </a:p>
          <a:p>
            <a:pPr algn="l" eaLnBrk="1" hangingPunct="1">
              <a:lnSpc>
                <a:spcPct val="100000"/>
              </a:lnSpc>
              <a:spcBef>
                <a:spcPct val="0"/>
              </a:spcBef>
            </a:pPr>
            <a:r>
              <a:rPr lang="zh-CN" altLang="en-US" dirty="0">
                <a:latin typeface="黑体" panose="02010609060101010101" pitchFamily="49" charset="-122"/>
                <a:ea typeface="黑体" panose="02010609060101010101" pitchFamily="49" charset="-122"/>
              </a:rPr>
              <a:t>内存、外存、其他外部设备。</a:t>
            </a:r>
            <a:endParaRPr lang="zh-CN" altLang="en-US" dirty="0">
              <a:latin typeface="黑体" panose="02010609060101010101" pitchFamily="49" charset="-122"/>
              <a:ea typeface="黑体" panose="02010609060101010101" pitchFamily="49" charset="-122"/>
            </a:endParaRPr>
          </a:p>
        </p:txBody>
      </p:sp>
      <p:sp>
        <p:nvSpPr>
          <p:cNvPr id="33800" name="Rectangle 8"/>
          <p:cNvSpPr/>
          <p:nvPr/>
        </p:nvSpPr>
        <p:spPr>
          <a:xfrm>
            <a:off x="3563938" y="5546725"/>
            <a:ext cx="5329237" cy="822325"/>
          </a:xfrm>
          <a:prstGeom prst="rect">
            <a:avLst/>
          </a:prstGeom>
          <a:noFill/>
          <a:ln w="9525">
            <a:noFill/>
          </a:ln>
        </p:spPr>
        <p:txBody>
          <a:bodyPr>
            <a:spAutoFit/>
          </a:bodyPr>
          <a:p>
            <a:pPr algn="l" eaLnBrk="1" hangingPunct="1">
              <a:lnSpc>
                <a:spcPct val="100000"/>
              </a:lnSpc>
              <a:spcBef>
                <a:spcPct val="0"/>
              </a:spcBef>
            </a:pPr>
            <a:r>
              <a:rPr lang="zh-CN" altLang="en-US" dirty="0">
                <a:latin typeface="Times New Roman" panose="02020603050405020304" pitchFamily="18" charset="0"/>
                <a:ea typeface="黑体" panose="02010609060101010101" pitchFamily="49" charset="-122"/>
              </a:rPr>
              <a:t>为多种应用而编制的程序，</a:t>
            </a:r>
            <a:r>
              <a:rPr lang="zh-CN" altLang="en-US" dirty="0">
                <a:latin typeface="Times New Roman" panose="02020603050405020304" pitchFamily="18" charset="0"/>
              </a:rPr>
              <a:t>如：财务管理、电子商务、车票销售系统等</a:t>
            </a:r>
            <a:endParaRPr lang="zh-CN" altLang="en-US" dirty="0">
              <a:latin typeface="Times New Roman" panose="02020603050405020304" pitchFamily="18" charset="0"/>
            </a:endParaRPr>
          </a:p>
        </p:txBody>
      </p:sp>
      <p:sp>
        <p:nvSpPr>
          <p:cNvPr id="33803" name="Rectangle 11"/>
          <p:cNvSpPr/>
          <p:nvPr/>
        </p:nvSpPr>
        <p:spPr>
          <a:xfrm>
            <a:off x="3779838" y="3141663"/>
            <a:ext cx="4859337" cy="822325"/>
          </a:xfrm>
          <a:prstGeom prst="rect">
            <a:avLst/>
          </a:prstGeom>
          <a:noFill/>
          <a:ln w="9525">
            <a:noFill/>
          </a:ln>
        </p:spPr>
        <p:txBody>
          <a:bodyPr>
            <a:spAutoFit/>
          </a:bodyPr>
          <a:p>
            <a:pPr algn="l" eaLnBrk="1" hangingPunct="1">
              <a:lnSpc>
                <a:spcPct val="100000"/>
              </a:lnSpc>
              <a:spcBef>
                <a:spcPct val="0"/>
              </a:spcBef>
            </a:pPr>
            <a:r>
              <a:rPr lang="zh-CN" altLang="en-US" dirty="0">
                <a:solidFill>
                  <a:schemeClr val="tx2"/>
                </a:solidFill>
                <a:latin typeface="Times New Roman" panose="02020603050405020304" pitchFamily="18" charset="0"/>
                <a:ea typeface="黑体" panose="02010609060101010101" pitchFamily="49" charset="-122"/>
              </a:rPr>
              <a:t>操作系统</a:t>
            </a:r>
            <a:endParaRPr lang="zh-CN" altLang="en-US" dirty="0">
              <a:solidFill>
                <a:schemeClr val="tx2"/>
              </a:solidFill>
              <a:latin typeface="Times New Roman" panose="02020603050405020304" pitchFamily="18" charset="0"/>
              <a:ea typeface="黑体" panose="02010609060101010101" pitchFamily="49" charset="-122"/>
            </a:endParaRPr>
          </a:p>
          <a:p>
            <a:pPr algn="l" eaLnBrk="1" hangingPunct="1">
              <a:lnSpc>
                <a:spcPct val="100000"/>
              </a:lnSpc>
              <a:spcBef>
                <a:spcPct val="0"/>
              </a:spcBef>
            </a:pPr>
            <a:r>
              <a:rPr lang="zh-CN" altLang="en-US" b="1" dirty="0">
                <a:solidFill>
                  <a:schemeClr val="tx2"/>
                </a:solidFill>
                <a:latin typeface="Arial" panose="020B0604020202020204" pitchFamily="34" charset="0"/>
              </a:rPr>
              <a:t>语言处理系统</a:t>
            </a:r>
            <a:r>
              <a:rPr lang="zh-CN" altLang="en-US" dirty="0">
                <a:latin typeface="Arial" panose="020B0604020202020204" pitchFamily="34" charset="0"/>
              </a:rPr>
              <a:t>（编译、汇编程序）</a:t>
            </a:r>
            <a:endParaRPr lang="zh-CN" altLang="en-US" dirty="0">
              <a:latin typeface="Arial" panose="020B0604020202020204" pitchFamily="34" charset="0"/>
            </a:endParaRPr>
          </a:p>
        </p:txBody>
      </p:sp>
      <p:sp>
        <p:nvSpPr>
          <p:cNvPr id="9221" name="Rectangle 2"/>
          <p:cNvSpPr>
            <a:spLocks noChangeArrowheads="1"/>
          </p:cNvSpPr>
          <p:nvPr/>
        </p:nvSpPr>
        <p:spPr bwMode="auto">
          <a:xfrm>
            <a:off x="323850" y="260350"/>
            <a:ext cx="8229600" cy="927100"/>
          </a:xfrm>
          <a:prstGeom prst="rect">
            <a:avLst/>
          </a:prstGeom>
          <a:noFill/>
          <a:ln w="9525">
            <a:noFill/>
            <a:miter lim="800000"/>
          </a:ln>
          <a:effectLst>
            <a:outerShdw dist="35921" dir="2700000" algn="ctr" rotWithShape="0">
              <a:srgbClr val="FFFFFF">
                <a:alpha val="73000"/>
              </a:srgbClr>
            </a:outerShdw>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第一节：操作系统的目标和作用</a:t>
            </a:r>
            <a:endParaRPr kumimoji="0" lang="en-US" altLang="zh-CN" sz="40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9462" name="Rectangle 17"/>
          <p:cNvSpPr/>
          <p:nvPr/>
        </p:nvSpPr>
        <p:spPr>
          <a:xfrm>
            <a:off x="684213" y="1268413"/>
            <a:ext cx="5648325" cy="431800"/>
          </a:xfrm>
          <a:prstGeom prst="rect">
            <a:avLst/>
          </a:prstGeom>
          <a:noFill/>
          <a:ln w="9525">
            <a:noFill/>
          </a:ln>
        </p:spPr>
        <p:txBody>
          <a:bodyPr/>
          <a:p>
            <a:pPr marL="342900" indent="-342900" algn="l">
              <a:lnSpc>
                <a:spcPct val="150000"/>
              </a:lnSpc>
              <a:buChar char="•"/>
            </a:pPr>
            <a:r>
              <a:rPr lang="zh-CN" altLang="en-US" sz="3200" dirty="0">
                <a:latin typeface="Arial" panose="020B0604020202020204" pitchFamily="34" charset="0"/>
              </a:rPr>
              <a:t>计算机系统</a:t>
            </a:r>
            <a:endParaRPr lang="zh-CN" altLang="en-US" sz="3200" dirty="0">
              <a:latin typeface="Arial" panose="020B0604020202020204" pitchFamily="34" charset="0"/>
            </a:endParaRPr>
          </a:p>
        </p:txBody>
      </p:sp>
      <p:grpSp>
        <p:nvGrpSpPr>
          <p:cNvPr id="2" name="Group 19"/>
          <p:cNvGrpSpPr/>
          <p:nvPr/>
        </p:nvGrpSpPr>
        <p:grpSpPr>
          <a:xfrm>
            <a:off x="34925" y="2420938"/>
            <a:ext cx="2592388" cy="2365375"/>
            <a:chOff x="158" y="1525"/>
            <a:chExt cx="1633" cy="1490"/>
          </a:xfrm>
        </p:grpSpPr>
        <p:sp>
          <p:nvSpPr>
            <p:cNvPr id="19470" name="Rectangle 3"/>
            <p:cNvSpPr/>
            <p:nvPr/>
          </p:nvSpPr>
          <p:spPr>
            <a:xfrm>
              <a:off x="158" y="2053"/>
              <a:ext cx="948" cy="482"/>
            </a:xfrm>
            <a:prstGeom prst="rect">
              <a:avLst/>
            </a:prstGeom>
            <a:noFill/>
            <a:ln w="9525">
              <a:noFill/>
            </a:ln>
          </p:spPr>
          <p:txBody>
            <a:bodyPr wrap="none" anchor="ctr"/>
            <a:p>
              <a:pPr eaLnBrk="1" hangingPunct="1">
                <a:lnSpc>
                  <a:spcPct val="100000"/>
                </a:lnSpc>
                <a:spcBef>
                  <a:spcPct val="0"/>
                </a:spcBef>
              </a:pPr>
              <a:r>
                <a:rPr lang="zh-CN" altLang="en-US" sz="3200" dirty="0">
                  <a:latin typeface="Arial" panose="020B0604020202020204" pitchFamily="34" charset="0"/>
                  <a:ea typeface="黑体" panose="02010609060101010101" pitchFamily="49" charset="-122"/>
                </a:rPr>
                <a:t>计算机</a:t>
              </a:r>
              <a:endParaRPr lang="zh-CN" altLang="en-US" sz="3200" dirty="0">
                <a:latin typeface="Arial" panose="020B0604020202020204" pitchFamily="34" charset="0"/>
                <a:ea typeface="黑体" panose="02010609060101010101" pitchFamily="49" charset="-122"/>
              </a:endParaRPr>
            </a:p>
            <a:p>
              <a:pPr eaLnBrk="1" hangingPunct="1">
                <a:lnSpc>
                  <a:spcPct val="100000"/>
                </a:lnSpc>
                <a:spcBef>
                  <a:spcPct val="0"/>
                </a:spcBef>
              </a:pPr>
              <a:r>
                <a:rPr lang="zh-CN" altLang="en-US" sz="3200" dirty="0">
                  <a:latin typeface="Arial" panose="020B0604020202020204" pitchFamily="34" charset="0"/>
                  <a:ea typeface="黑体" panose="02010609060101010101" pitchFamily="49" charset="-122"/>
                </a:rPr>
                <a:t>系统</a:t>
              </a:r>
              <a:endParaRPr lang="zh-CN" altLang="en-US" sz="3200" dirty="0">
                <a:latin typeface="Arial" panose="020B0604020202020204" pitchFamily="34" charset="0"/>
                <a:ea typeface="黑体" panose="02010609060101010101" pitchFamily="49" charset="-122"/>
              </a:endParaRPr>
            </a:p>
          </p:txBody>
        </p:sp>
        <p:sp>
          <p:nvSpPr>
            <p:cNvPr id="19471" name="AutoShape 4"/>
            <p:cNvSpPr/>
            <p:nvPr/>
          </p:nvSpPr>
          <p:spPr>
            <a:xfrm>
              <a:off x="1106" y="1629"/>
              <a:ext cx="146" cy="1238"/>
            </a:xfrm>
            <a:prstGeom prst="leftBrace">
              <a:avLst>
                <a:gd name="adj1" fmla="val 70662"/>
                <a:gd name="adj2" fmla="val 50000"/>
              </a:avLst>
            </a:prstGeom>
            <a:no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9472" name="Rectangle 6"/>
            <p:cNvSpPr/>
            <p:nvPr/>
          </p:nvSpPr>
          <p:spPr>
            <a:xfrm>
              <a:off x="1202" y="2704"/>
              <a:ext cx="495" cy="311"/>
            </a:xfrm>
            <a:prstGeom prst="rect">
              <a:avLst/>
            </a:prstGeom>
            <a:noFill/>
            <a:ln w="9525">
              <a:noFill/>
            </a:ln>
          </p:spPr>
          <p:txBody>
            <a:bodyPr wrap="none" anchor="ctr"/>
            <a:p>
              <a:pPr algn="l" eaLnBrk="1" hangingPunct="1">
                <a:lnSpc>
                  <a:spcPct val="100000"/>
                </a:lnSpc>
                <a:spcBef>
                  <a:spcPct val="0"/>
                </a:spcBef>
              </a:pPr>
              <a:r>
                <a:rPr lang="zh-CN" altLang="en-US" sz="2600" dirty="0">
                  <a:solidFill>
                    <a:schemeClr val="tx2"/>
                  </a:solidFill>
                  <a:latin typeface="黑体" panose="02010609060101010101" pitchFamily="49" charset="-122"/>
                  <a:ea typeface="黑体" panose="02010609060101010101" pitchFamily="49" charset="-122"/>
                </a:rPr>
                <a:t>软件</a:t>
              </a:r>
              <a:endParaRPr lang="zh-CN" altLang="en-US" sz="2600" dirty="0">
                <a:solidFill>
                  <a:schemeClr val="tx2"/>
                </a:solidFill>
                <a:latin typeface="黑体" panose="02010609060101010101" pitchFamily="49" charset="-122"/>
                <a:ea typeface="黑体" panose="02010609060101010101" pitchFamily="49" charset="-122"/>
              </a:endParaRPr>
            </a:p>
          </p:txBody>
        </p:sp>
        <p:sp>
          <p:nvSpPr>
            <p:cNvPr id="33810" name="Rectangle 18"/>
            <p:cNvSpPr>
              <a:spLocks noChangeArrowheads="1"/>
            </p:cNvSpPr>
            <p:nvPr/>
          </p:nvSpPr>
          <p:spPr bwMode="auto">
            <a:xfrm>
              <a:off x="1247" y="1525"/>
              <a:ext cx="544" cy="308"/>
            </a:xfrm>
            <a:prstGeom prst="rect">
              <a:avLst/>
            </a:prstGeom>
            <a:noFill/>
            <a:ln>
              <a:noFill/>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zh-CN" altLang="en-US" sz="26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硬件</a:t>
              </a:r>
              <a:endParaRPr kumimoji="0" lang="en-US" altLang="zh-CN" sz="26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grpSp>
      <p:grpSp>
        <p:nvGrpSpPr>
          <p:cNvPr id="3" name="Group 25"/>
          <p:cNvGrpSpPr/>
          <p:nvPr/>
        </p:nvGrpSpPr>
        <p:grpSpPr>
          <a:xfrm>
            <a:off x="2484438" y="3213100"/>
            <a:ext cx="1295400" cy="3168650"/>
            <a:chOff x="1565" y="2024"/>
            <a:chExt cx="816" cy="1996"/>
          </a:xfrm>
        </p:grpSpPr>
        <p:sp>
          <p:nvSpPr>
            <p:cNvPr id="19466" name="AutoShape 7"/>
            <p:cNvSpPr/>
            <p:nvPr/>
          </p:nvSpPr>
          <p:spPr>
            <a:xfrm>
              <a:off x="1565" y="2341"/>
              <a:ext cx="136" cy="1225"/>
            </a:xfrm>
            <a:prstGeom prst="leftBrace">
              <a:avLst>
                <a:gd name="adj1" fmla="val 75061"/>
                <a:gd name="adj2" fmla="val 50000"/>
              </a:avLst>
            </a:prstGeom>
            <a:no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9467" name="Rectangle 9"/>
            <p:cNvSpPr/>
            <p:nvPr/>
          </p:nvSpPr>
          <p:spPr>
            <a:xfrm>
              <a:off x="1650" y="2024"/>
              <a:ext cx="731" cy="558"/>
            </a:xfrm>
            <a:prstGeom prst="rect">
              <a:avLst/>
            </a:prstGeom>
            <a:noFill/>
            <a:ln w="9525">
              <a:noFill/>
            </a:ln>
          </p:spPr>
          <p:txBody>
            <a:bodyPr>
              <a:spAutoFit/>
            </a:bodyPr>
            <a:p>
              <a:pPr algn="l" eaLnBrk="1" hangingPunct="1">
                <a:lnSpc>
                  <a:spcPct val="100000"/>
                </a:lnSpc>
                <a:spcBef>
                  <a:spcPct val="0"/>
                </a:spcBef>
              </a:pPr>
              <a:r>
                <a:rPr lang="zh-CN" altLang="en-US" sz="2600" dirty="0">
                  <a:solidFill>
                    <a:schemeClr val="tx2"/>
                  </a:solidFill>
                  <a:latin typeface="Times New Roman" panose="02020603050405020304" pitchFamily="18" charset="0"/>
                  <a:ea typeface="黑体" panose="02010609060101010101" pitchFamily="49" charset="-122"/>
                </a:rPr>
                <a:t>系统软件</a:t>
              </a:r>
              <a:endParaRPr lang="zh-CN" altLang="en-US" sz="2600" dirty="0">
                <a:latin typeface="Times New Roman" panose="02020603050405020304" pitchFamily="18" charset="0"/>
                <a:ea typeface="黑体" panose="02010609060101010101" pitchFamily="49" charset="-122"/>
              </a:endParaRPr>
            </a:p>
          </p:txBody>
        </p:sp>
        <p:sp>
          <p:nvSpPr>
            <p:cNvPr id="19468" name="Rectangle 20"/>
            <p:cNvSpPr/>
            <p:nvPr/>
          </p:nvSpPr>
          <p:spPr>
            <a:xfrm>
              <a:off x="1655" y="3462"/>
              <a:ext cx="590" cy="558"/>
            </a:xfrm>
            <a:prstGeom prst="rect">
              <a:avLst/>
            </a:prstGeom>
            <a:noFill/>
            <a:ln w="9525">
              <a:noFill/>
            </a:ln>
          </p:spPr>
          <p:txBody>
            <a:bodyPr>
              <a:spAutoFit/>
            </a:bodyPr>
            <a:p>
              <a:pPr algn="l" eaLnBrk="1" hangingPunct="1">
                <a:lnSpc>
                  <a:spcPct val="100000"/>
                </a:lnSpc>
                <a:spcBef>
                  <a:spcPct val="0"/>
                </a:spcBef>
              </a:pPr>
              <a:r>
                <a:rPr lang="zh-CN" altLang="en-US" sz="2600" dirty="0">
                  <a:solidFill>
                    <a:schemeClr val="tx2"/>
                  </a:solidFill>
                  <a:latin typeface="Times New Roman" panose="02020603050405020304" pitchFamily="18" charset="0"/>
                  <a:ea typeface="黑体" panose="02010609060101010101" pitchFamily="49" charset="-122"/>
                </a:rPr>
                <a:t>应用软件</a:t>
              </a:r>
              <a:endParaRPr lang="zh-CN" altLang="en-US" sz="2600" dirty="0">
                <a:latin typeface="Times New Roman" panose="02020603050405020304" pitchFamily="18" charset="0"/>
                <a:ea typeface="黑体" panose="02010609060101010101" pitchFamily="49" charset="-122"/>
              </a:endParaRPr>
            </a:p>
          </p:txBody>
        </p:sp>
        <p:sp>
          <p:nvSpPr>
            <p:cNvPr id="19469" name="Rectangle 24"/>
            <p:cNvSpPr/>
            <p:nvPr/>
          </p:nvSpPr>
          <p:spPr>
            <a:xfrm>
              <a:off x="1655" y="2704"/>
              <a:ext cx="590" cy="558"/>
            </a:xfrm>
            <a:prstGeom prst="rect">
              <a:avLst/>
            </a:prstGeom>
            <a:noFill/>
            <a:ln w="9525">
              <a:noFill/>
            </a:ln>
          </p:spPr>
          <p:txBody>
            <a:bodyPr>
              <a:spAutoFit/>
            </a:bodyPr>
            <a:p>
              <a:pPr algn="l" eaLnBrk="1" hangingPunct="1">
                <a:lnSpc>
                  <a:spcPct val="100000"/>
                </a:lnSpc>
                <a:spcBef>
                  <a:spcPct val="0"/>
                </a:spcBef>
              </a:pPr>
              <a:r>
                <a:rPr lang="zh-CN" altLang="en-US" sz="2600" dirty="0">
                  <a:solidFill>
                    <a:schemeClr val="tx2"/>
                  </a:solidFill>
                  <a:latin typeface="Times New Roman" panose="02020603050405020304" pitchFamily="18" charset="0"/>
                  <a:ea typeface="黑体" panose="02010609060101010101" pitchFamily="49" charset="-122"/>
                </a:rPr>
                <a:t>支撑软件</a:t>
              </a:r>
              <a:endParaRPr lang="zh-CN" altLang="en-US" sz="2600" dirty="0">
                <a:latin typeface="Times New Roman" panose="02020603050405020304" pitchFamily="18" charset="0"/>
                <a:ea typeface="黑体" panose="02010609060101010101" pitchFamily="49" charset="-122"/>
              </a:endParaRPr>
            </a:p>
          </p:txBody>
        </p:sp>
      </p:grpSp>
      <p:sp>
        <p:nvSpPr>
          <p:cNvPr id="33818" name="Rectangle 26"/>
          <p:cNvSpPr/>
          <p:nvPr/>
        </p:nvSpPr>
        <p:spPr>
          <a:xfrm>
            <a:off x="3708400" y="4221163"/>
            <a:ext cx="4859338" cy="1187450"/>
          </a:xfrm>
          <a:prstGeom prst="rect">
            <a:avLst/>
          </a:prstGeom>
          <a:noFill/>
          <a:ln w="9525">
            <a:noFill/>
          </a:ln>
        </p:spPr>
        <p:txBody>
          <a:bodyPr>
            <a:spAutoFit/>
          </a:bodyPr>
          <a:p>
            <a:pPr algn="l" eaLnBrk="1" hangingPunct="1">
              <a:lnSpc>
                <a:spcPct val="100000"/>
              </a:lnSpc>
              <a:spcBef>
                <a:spcPct val="0"/>
              </a:spcBef>
            </a:pPr>
            <a:r>
              <a:rPr lang="zh-CN" altLang="en-US" b="1" dirty="0">
                <a:solidFill>
                  <a:schemeClr val="tx2"/>
                </a:solidFill>
                <a:latin typeface="Arial" panose="020B0604020202020204" pitchFamily="34" charset="0"/>
              </a:rPr>
              <a:t>数据库管理系统</a:t>
            </a:r>
            <a:endParaRPr lang="zh-CN" altLang="en-US" b="1" dirty="0">
              <a:solidFill>
                <a:schemeClr val="tx2"/>
              </a:solidFill>
              <a:latin typeface="Arial" panose="020B0604020202020204" pitchFamily="34" charset="0"/>
            </a:endParaRPr>
          </a:p>
          <a:p>
            <a:pPr algn="l" eaLnBrk="1" hangingPunct="1">
              <a:lnSpc>
                <a:spcPct val="100000"/>
              </a:lnSpc>
              <a:spcBef>
                <a:spcPct val="0"/>
              </a:spcBef>
            </a:pPr>
            <a:r>
              <a:rPr lang="zh-CN" altLang="en-US" b="1" dirty="0">
                <a:solidFill>
                  <a:schemeClr val="tx2"/>
                </a:solidFill>
                <a:latin typeface="Arial" panose="020B0604020202020204" pitchFamily="34" charset="0"/>
              </a:rPr>
              <a:t>常用的服务程序</a:t>
            </a:r>
            <a:r>
              <a:rPr lang="zh-CN" altLang="en-US" dirty="0">
                <a:latin typeface="Arial" panose="020B0604020202020204" pitchFamily="34" charset="0"/>
              </a:rPr>
              <a:t>（库连接、诊断、 排错程序）</a:t>
            </a:r>
            <a:endParaRPr lang="zh-CN" altLang="en-US"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3797">
                                            <p:txEl>
                                              <p:charRg st="0" end="20"/>
                                            </p:txEl>
                                          </p:spTgt>
                                        </p:tgtEl>
                                        <p:attrNameLst>
                                          <p:attrName>style.visibility</p:attrName>
                                        </p:attrNameLst>
                                      </p:cBhvr>
                                      <p:to>
                                        <p:strVal val="visible"/>
                                      </p:to>
                                    </p:set>
                                    <p:animEffect transition="in" filter="box(in)">
                                      <p:cBhvr>
                                        <p:cTn id="12" dur="500"/>
                                        <p:tgtEl>
                                          <p:spTgt spid="33797">
                                            <p:txEl>
                                              <p:charRg st="0" end="2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3797">
                                            <p:txEl>
                                              <p:charRg st="20" end="34"/>
                                            </p:txEl>
                                          </p:spTgt>
                                        </p:tgtEl>
                                        <p:attrNameLst>
                                          <p:attrName>style.visibility</p:attrName>
                                        </p:attrNameLst>
                                      </p:cBhvr>
                                      <p:to>
                                        <p:strVal val="visible"/>
                                      </p:to>
                                    </p:set>
                                    <p:animEffect transition="in" filter="box(in)">
                                      <p:cBhvr>
                                        <p:cTn id="17" dur="500"/>
                                        <p:tgtEl>
                                          <p:spTgt spid="33797">
                                            <p:txEl>
                                              <p:charRg st="20" end="3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i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3803"/>
                                        </p:tgtEl>
                                        <p:attrNameLst>
                                          <p:attrName>style.visibility</p:attrName>
                                        </p:attrNameLst>
                                      </p:cBhvr>
                                      <p:to>
                                        <p:strVal val="visible"/>
                                      </p:to>
                                    </p:set>
                                    <p:animEffect transition="in" filter="box(in)">
                                      <p:cBhvr>
                                        <p:cTn id="27" dur="500"/>
                                        <p:tgtEl>
                                          <p:spTgt spid="3380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3818"/>
                                        </p:tgtEl>
                                        <p:attrNameLst>
                                          <p:attrName>style.visibility</p:attrName>
                                        </p:attrNameLst>
                                      </p:cBhvr>
                                      <p:to>
                                        <p:strVal val="visible"/>
                                      </p:to>
                                    </p:set>
                                    <p:animEffect transition="in" filter="box(in)">
                                      <p:cBhvr>
                                        <p:cTn id="32" dur="500"/>
                                        <p:tgtEl>
                                          <p:spTgt spid="33818"/>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3800"/>
                                        </p:tgtEl>
                                        <p:attrNameLst>
                                          <p:attrName>style.visibility</p:attrName>
                                        </p:attrNameLst>
                                      </p:cBhvr>
                                      <p:to>
                                        <p:strVal val="visible"/>
                                      </p:to>
                                    </p:set>
                                    <p:animEffect transition="in" filter="box(in)">
                                      <p:cBhvr>
                                        <p:cTn id="37" dur="500"/>
                                        <p:tgtEl>
                                          <p:spTgt spid="33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0" grpId="0"/>
      <p:bldP spid="33803" grpId="0"/>
      <p:bldP spid="338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ChangeArrowheads="1"/>
          </p:cNvSpPr>
          <p:nvPr/>
        </p:nvSpPr>
        <p:spPr bwMode="auto">
          <a:xfrm>
            <a:off x="323850" y="260350"/>
            <a:ext cx="8229600" cy="927100"/>
          </a:xfrm>
          <a:prstGeom prst="rect">
            <a:avLst/>
          </a:prstGeom>
          <a:noFill/>
          <a:ln w="9525">
            <a:noFill/>
            <a:miter lim="800000"/>
          </a:ln>
          <a:effectLst>
            <a:outerShdw dist="35921" dir="2700000" algn="ctr" rotWithShape="0">
              <a:srgbClr val="FFFFFF">
                <a:alpha val="73000"/>
              </a:srgbClr>
            </a:outerShdw>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chemeClr val="tx2"/>
                </a:solidFill>
                <a:effectLst/>
                <a:uLnTx/>
                <a:uFillTx/>
                <a:latin typeface="Arial" panose="020B0604020202020204" pitchFamily="34" charset="0"/>
                <a:ea typeface="宋体" panose="02010600030101010101" pitchFamily="2" charset="-122"/>
                <a:cs typeface="+mn-cs"/>
              </a:rPr>
              <a:t>第一节：操作系统的目标和作用</a:t>
            </a:r>
            <a:endParaRPr kumimoji="0" lang="en-US" altLang="zh-CN" sz="4000" b="1" i="0" u="none" strike="noStrike" kern="1200" cap="none" spc="0" normalizeH="0" baseline="0" noProof="0" dirty="0">
              <a:ln>
                <a:noFill/>
              </a:ln>
              <a:solidFill>
                <a:schemeClr val="tx2"/>
              </a:solidFill>
              <a:effectLst/>
              <a:uLnTx/>
              <a:uFillTx/>
              <a:latin typeface="Arial" panose="020B0604020202020204" pitchFamily="34" charset="0"/>
              <a:ea typeface="宋体" panose="02010600030101010101" pitchFamily="2" charset="-122"/>
              <a:cs typeface="+mn-cs"/>
            </a:endParaRPr>
          </a:p>
        </p:txBody>
      </p:sp>
      <p:pic>
        <p:nvPicPr>
          <p:cNvPr id="20483" name="Picture 2"/>
          <p:cNvPicPr>
            <a:picLocks noChangeAspect="1"/>
          </p:cNvPicPr>
          <p:nvPr/>
        </p:nvPicPr>
        <p:blipFill>
          <a:blip r:embed="rId1"/>
          <a:stretch>
            <a:fillRect/>
          </a:stretch>
        </p:blipFill>
        <p:spPr>
          <a:xfrm>
            <a:off x="755650" y="1412875"/>
            <a:ext cx="7883525" cy="4319588"/>
          </a:xfrm>
          <a:prstGeom prst="rect">
            <a:avLst/>
          </a:prstGeom>
          <a:noFill/>
          <a:ln w="9525">
            <a:noFill/>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1042988" y="2565400"/>
            <a:ext cx="7016750" cy="3600450"/>
            <a:chOff x="657" y="1616"/>
            <a:chExt cx="4420" cy="2268"/>
          </a:xfrm>
        </p:grpSpPr>
        <p:sp>
          <p:nvSpPr>
            <p:cNvPr id="206851" name="Rectangle 3"/>
            <p:cNvSpPr>
              <a:spLocks noChangeArrowheads="1"/>
            </p:cNvSpPr>
            <p:nvPr/>
          </p:nvSpPr>
          <p:spPr bwMode="auto">
            <a:xfrm>
              <a:off x="657" y="1616"/>
              <a:ext cx="4420" cy="2268"/>
            </a:xfrm>
            <a:prstGeom prst="rect">
              <a:avLst/>
            </a:prstGeom>
            <a:solidFill>
              <a:srgbClr val="CFF1AD"/>
            </a:soli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21537" name="Group 4"/>
            <p:cNvGrpSpPr/>
            <p:nvPr/>
          </p:nvGrpSpPr>
          <p:grpSpPr>
            <a:xfrm>
              <a:off x="2346" y="3432"/>
              <a:ext cx="1105" cy="452"/>
              <a:chOff x="2346" y="3432"/>
              <a:chExt cx="1105" cy="452"/>
            </a:xfrm>
          </p:grpSpPr>
          <p:sp>
            <p:nvSpPr>
              <p:cNvPr id="21538" name="Freeform 5"/>
              <p:cNvSpPr/>
              <p:nvPr/>
            </p:nvSpPr>
            <p:spPr>
              <a:xfrm>
                <a:off x="2426" y="3432"/>
                <a:ext cx="928" cy="452"/>
              </a:xfrm>
              <a:custGeom>
                <a:avLst/>
                <a:gdLst>
                  <a:gd name="txL" fmla="*/ 0 w 1058"/>
                  <a:gd name="txT" fmla="*/ 0 h 536"/>
                  <a:gd name="txR" fmla="*/ 1058 w 1058"/>
                  <a:gd name="txB" fmla="*/ 536 h 536"/>
                </a:gdLst>
                <a:ahLst/>
                <a:cxnLst>
                  <a:cxn ang="0">
                    <a:pos x="0" y="98"/>
                  </a:cxn>
                  <a:cxn ang="0">
                    <a:pos x="12" y="58"/>
                  </a:cxn>
                  <a:cxn ang="0">
                    <a:pos x="50" y="26"/>
                  </a:cxn>
                  <a:cxn ang="0">
                    <a:pos x="98" y="6"/>
                  </a:cxn>
                  <a:cxn ang="0">
                    <a:pos x="147" y="1"/>
                  </a:cxn>
                  <a:cxn ang="0">
                    <a:pos x="191" y="7"/>
                  </a:cxn>
                  <a:cxn ang="0">
                    <a:pos x="225" y="18"/>
                  </a:cxn>
                  <a:cxn ang="0">
                    <a:pos x="246" y="30"/>
                  </a:cxn>
                  <a:cxn ang="0">
                    <a:pos x="260" y="42"/>
                  </a:cxn>
                  <a:cxn ang="0">
                    <a:pos x="275" y="62"/>
                  </a:cxn>
                  <a:cxn ang="0">
                    <a:pos x="283" y="80"/>
                  </a:cxn>
                  <a:cxn ang="0">
                    <a:pos x="285" y="98"/>
                  </a:cxn>
                </a:cxnLst>
                <a:rect l="txL" t="txT" r="txR" b="txB"/>
                <a:pathLst>
                  <a:path w="1058" h="536">
                    <a:moveTo>
                      <a:pt x="0" y="536"/>
                    </a:moveTo>
                    <a:cubicBezTo>
                      <a:pt x="8" y="460"/>
                      <a:pt x="15" y="384"/>
                      <a:pt x="46" y="319"/>
                    </a:cubicBezTo>
                    <a:cubicBezTo>
                      <a:pt x="77" y="254"/>
                      <a:pt x="131" y="193"/>
                      <a:pt x="184" y="145"/>
                    </a:cubicBezTo>
                    <a:cubicBezTo>
                      <a:pt x="237" y="97"/>
                      <a:pt x="302" y="55"/>
                      <a:pt x="363" y="31"/>
                    </a:cubicBezTo>
                    <a:cubicBezTo>
                      <a:pt x="424" y="7"/>
                      <a:pt x="493" y="0"/>
                      <a:pt x="550" y="1"/>
                    </a:cubicBezTo>
                    <a:cubicBezTo>
                      <a:pt x="607" y="2"/>
                      <a:pt x="661" y="23"/>
                      <a:pt x="708" y="39"/>
                    </a:cubicBezTo>
                    <a:cubicBezTo>
                      <a:pt x="755" y="55"/>
                      <a:pt x="801" y="77"/>
                      <a:pt x="835" y="98"/>
                    </a:cubicBezTo>
                    <a:cubicBezTo>
                      <a:pt x="869" y="119"/>
                      <a:pt x="888" y="144"/>
                      <a:pt x="910" y="166"/>
                    </a:cubicBezTo>
                    <a:cubicBezTo>
                      <a:pt x="932" y="188"/>
                      <a:pt x="945" y="203"/>
                      <a:pt x="964" y="232"/>
                    </a:cubicBezTo>
                    <a:cubicBezTo>
                      <a:pt x="983" y="261"/>
                      <a:pt x="1007" y="303"/>
                      <a:pt x="1022" y="338"/>
                    </a:cubicBezTo>
                    <a:cubicBezTo>
                      <a:pt x="1037" y="373"/>
                      <a:pt x="1046" y="409"/>
                      <a:pt x="1052" y="442"/>
                    </a:cubicBezTo>
                    <a:cubicBezTo>
                      <a:pt x="1058" y="475"/>
                      <a:pt x="1055" y="517"/>
                      <a:pt x="1056" y="536"/>
                    </a:cubicBezTo>
                  </a:path>
                </a:pathLst>
              </a:custGeom>
              <a:noFill/>
              <a:ln w="19050" cap="flat" cmpd="sng">
                <a:solidFill>
                  <a:schemeClr val="bg2"/>
                </a:solidFill>
                <a:prstDash val="solid"/>
                <a:miter/>
                <a:headEnd type="none" w="med" len="med"/>
                <a:tailEnd type="none" w="med" len="med"/>
              </a:ln>
            </p:spPr>
            <p:txBody>
              <a:bodyPr wrap="none"/>
              <a:p>
                <a:endParaRPr lang="zh-CN" altLang="en-US" dirty="0">
                  <a:latin typeface="Arial" panose="020B0604020202020204" pitchFamily="34" charset="0"/>
                </a:endParaRPr>
              </a:p>
            </p:txBody>
          </p:sp>
          <p:sp>
            <p:nvSpPr>
              <p:cNvPr id="21539" name="Rectangle 6"/>
              <p:cNvSpPr/>
              <p:nvPr/>
            </p:nvSpPr>
            <p:spPr>
              <a:xfrm>
                <a:off x="2346" y="3566"/>
                <a:ext cx="1105" cy="239"/>
              </a:xfrm>
              <a:prstGeom prst="rect">
                <a:avLst/>
              </a:prstGeom>
              <a:noFill/>
              <a:ln w="9525">
                <a:noFill/>
              </a:ln>
            </p:spPr>
            <p:txBody>
              <a:bodyPr wrap="none" anchor="ctr"/>
              <a:p>
                <a:pPr eaLnBrk="1" hangingPunct="1">
                  <a:lnSpc>
                    <a:spcPct val="100000"/>
                  </a:lnSpc>
                  <a:spcBef>
                    <a:spcPct val="0"/>
                  </a:spcBef>
                </a:pPr>
                <a:r>
                  <a:rPr lang="zh-CN" altLang="en-US" sz="2000" dirty="0">
                    <a:latin typeface="Times New Roman" panose="02020603050405020304" pitchFamily="18" charset="0"/>
                    <a:ea typeface="黑体" panose="02010609060101010101" pitchFamily="49" charset="-122"/>
                  </a:rPr>
                  <a:t>硬件</a:t>
                </a:r>
                <a:endParaRPr lang="zh-CN" altLang="en-US" sz="2000" dirty="0">
                  <a:latin typeface="Times New Roman" panose="02020603050405020304" pitchFamily="18" charset="0"/>
                  <a:ea typeface="黑体" panose="02010609060101010101" pitchFamily="49" charset="-122"/>
                </a:endParaRPr>
              </a:p>
            </p:txBody>
          </p:sp>
        </p:grpSp>
      </p:grpSp>
      <p:grpSp>
        <p:nvGrpSpPr>
          <p:cNvPr id="4" name="Group 7"/>
          <p:cNvGrpSpPr/>
          <p:nvPr/>
        </p:nvGrpSpPr>
        <p:grpSpPr>
          <a:xfrm>
            <a:off x="3811588" y="2628900"/>
            <a:ext cx="1754187" cy="1009650"/>
            <a:chOff x="2401" y="1656"/>
            <a:chExt cx="1105" cy="636"/>
          </a:xfrm>
        </p:grpSpPr>
        <p:sp>
          <p:nvSpPr>
            <p:cNvPr id="21534" name="Line 8"/>
            <p:cNvSpPr/>
            <p:nvPr/>
          </p:nvSpPr>
          <p:spPr>
            <a:xfrm>
              <a:off x="2912" y="1895"/>
              <a:ext cx="0" cy="397"/>
            </a:xfrm>
            <a:prstGeom prst="line">
              <a:avLst/>
            </a:prstGeom>
            <a:ln w="28575" cap="flat" cmpd="sng">
              <a:solidFill>
                <a:srgbClr val="FF6600"/>
              </a:solidFill>
              <a:prstDash val="solid"/>
              <a:headEnd type="none" w="med" len="med"/>
              <a:tailEnd type="triangle" w="med" len="med"/>
            </a:ln>
          </p:spPr>
        </p:sp>
        <p:sp>
          <p:nvSpPr>
            <p:cNvPr id="21535" name="Rectangle 9"/>
            <p:cNvSpPr/>
            <p:nvPr/>
          </p:nvSpPr>
          <p:spPr>
            <a:xfrm>
              <a:off x="2401" y="1656"/>
              <a:ext cx="1105" cy="239"/>
            </a:xfrm>
            <a:prstGeom prst="rect">
              <a:avLst/>
            </a:prstGeom>
            <a:noFill/>
            <a:ln w="9525">
              <a:noFill/>
            </a:ln>
          </p:spPr>
          <p:txBody>
            <a:bodyPr wrap="none" anchor="ctr"/>
            <a:p>
              <a:pPr eaLnBrk="1" hangingPunct="1">
                <a:lnSpc>
                  <a:spcPct val="100000"/>
                </a:lnSpc>
                <a:spcBef>
                  <a:spcPct val="0"/>
                </a:spcBef>
              </a:pPr>
              <a:r>
                <a:rPr lang="zh-CN" altLang="en-US" dirty="0">
                  <a:solidFill>
                    <a:srgbClr val="FF0000"/>
                  </a:solidFill>
                  <a:latin typeface="Times New Roman" panose="02020603050405020304" pitchFamily="18" charset="0"/>
                  <a:ea typeface="黑体" panose="02010609060101010101" pitchFamily="49" charset="-122"/>
                </a:rPr>
                <a:t>一般用户</a:t>
              </a:r>
              <a:endParaRPr lang="zh-CN" altLang="en-US" dirty="0">
                <a:solidFill>
                  <a:srgbClr val="FF0000"/>
                </a:solidFill>
                <a:latin typeface="Times New Roman" panose="02020603050405020304" pitchFamily="18" charset="0"/>
                <a:ea typeface="黑体" panose="02010609060101010101" pitchFamily="49" charset="-122"/>
              </a:endParaRPr>
            </a:p>
          </p:txBody>
        </p:sp>
      </p:grpSp>
      <p:sp>
        <p:nvSpPr>
          <p:cNvPr id="206858" name="Line 10"/>
          <p:cNvSpPr/>
          <p:nvPr/>
        </p:nvSpPr>
        <p:spPr>
          <a:xfrm flipH="1">
            <a:off x="5219700" y="3141663"/>
            <a:ext cx="1368425" cy="1655762"/>
          </a:xfrm>
          <a:prstGeom prst="line">
            <a:avLst/>
          </a:prstGeom>
          <a:ln w="28575" cap="flat" cmpd="sng">
            <a:solidFill>
              <a:srgbClr val="FF6600"/>
            </a:solidFill>
            <a:prstDash val="solid"/>
            <a:headEnd type="none" w="med" len="med"/>
            <a:tailEnd type="triangle" w="med" len="med"/>
          </a:ln>
        </p:spPr>
      </p:sp>
      <p:grpSp>
        <p:nvGrpSpPr>
          <p:cNvPr id="5" name="Group 11"/>
          <p:cNvGrpSpPr/>
          <p:nvPr/>
        </p:nvGrpSpPr>
        <p:grpSpPr>
          <a:xfrm>
            <a:off x="5076825" y="3529013"/>
            <a:ext cx="3455988" cy="2365375"/>
            <a:chOff x="3198" y="2223"/>
            <a:chExt cx="2177" cy="1490"/>
          </a:xfrm>
        </p:grpSpPr>
        <p:sp>
          <p:nvSpPr>
            <p:cNvPr id="21532" name="Line 12"/>
            <p:cNvSpPr/>
            <p:nvPr/>
          </p:nvSpPr>
          <p:spPr>
            <a:xfrm flipH="1">
              <a:off x="3198" y="2478"/>
              <a:ext cx="1325" cy="1235"/>
            </a:xfrm>
            <a:prstGeom prst="line">
              <a:avLst/>
            </a:prstGeom>
            <a:ln w="28575" cap="flat" cmpd="sng">
              <a:solidFill>
                <a:srgbClr val="FF6600"/>
              </a:solidFill>
              <a:prstDash val="solid"/>
              <a:headEnd type="none" w="med" len="med"/>
              <a:tailEnd type="triangle" w="med" len="med"/>
            </a:ln>
          </p:spPr>
        </p:sp>
        <p:sp>
          <p:nvSpPr>
            <p:cNvPr id="21533" name="Rectangle 13"/>
            <p:cNvSpPr/>
            <p:nvPr/>
          </p:nvSpPr>
          <p:spPr>
            <a:xfrm>
              <a:off x="4270" y="2223"/>
              <a:ext cx="1105" cy="239"/>
            </a:xfrm>
            <a:prstGeom prst="rect">
              <a:avLst/>
            </a:prstGeom>
            <a:noFill/>
            <a:ln w="9525">
              <a:noFill/>
            </a:ln>
          </p:spPr>
          <p:txBody>
            <a:bodyPr wrap="none" anchor="ctr"/>
            <a:p>
              <a:pPr eaLnBrk="1" hangingPunct="1">
                <a:lnSpc>
                  <a:spcPct val="100000"/>
                </a:lnSpc>
                <a:spcBef>
                  <a:spcPct val="0"/>
                </a:spcBef>
              </a:pPr>
              <a:r>
                <a:rPr lang="en-US" altLang="zh-CN" dirty="0">
                  <a:solidFill>
                    <a:srgbClr val="FF0000"/>
                  </a:solidFill>
                  <a:latin typeface="Times New Roman" panose="02020603050405020304" pitchFamily="18" charset="0"/>
                  <a:ea typeface="黑体" panose="02010609060101010101" pitchFamily="49" charset="-122"/>
                </a:rPr>
                <a:t>OS</a:t>
              </a:r>
              <a:r>
                <a:rPr lang="zh-CN" altLang="en-US" dirty="0">
                  <a:solidFill>
                    <a:srgbClr val="FF0000"/>
                  </a:solidFill>
                  <a:latin typeface="Times New Roman" panose="02020603050405020304" pitchFamily="18" charset="0"/>
                  <a:ea typeface="黑体" panose="02010609060101010101" pitchFamily="49" charset="-122"/>
                </a:rPr>
                <a:t>开发人员</a:t>
              </a:r>
              <a:endParaRPr lang="zh-CN" altLang="en-US" dirty="0">
                <a:solidFill>
                  <a:srgbClr val="FF0000"/>
                </a:solidFill>
                <a:latin typeface="Times New Roman" panose="02020603050405020304" pitchFamily="18" charset="0"/>
                <a:ea typeface="黑体" panose="02010609060101010101" pitchFamily="49" charset="-122"/>
              </a:endParaRPr>
            </a:p>
          </p:txBody>
        </p:sp>
      </p:grpSp>
      <p:sp>
        <p:nvSpPr>
          <p:cNvPr id="21510" name="Text Box 14"/>
          <p:cNvSpPr txBox="1"/>
          <p:nvPr/>
        </p:nvSpPr>
        <p:spPr>
          <a:xfrm>
            <a:off x="539750" y="1484313"/>
            <a:ext cx="7848600" cy="579437"/>
          </a:xfrm>
          <a:prstGeom prst="rect">
            <a:avLst/>
          </a:prstGeom>
          <a:noFill/>
          <a:ln w="9525">
            <a:noFill/>
          </a:ln>
        </p:spPr>
        <p:txBody>
          <a:bodyPr>
            <a:spAutoFit/>
          </a:bodyPr>
          <a:p>
            <a:pPr algn="l" eaLnBrk="1" hangingPunct="1">
              <a:lnSpc>
                <a:spcPct val="100000"/>
              </a:lnSpc>
              <a:spcBef>
                <a:spcPct val="50000"/>
              </a:spcBef>
              <a:buFont typeface="Wingdings" panose="05000000000000000000" pitchFamily="2" charset="2"/>
              <a:buChar char="Ø"/>
            </a:pPr>
            <a:r>
              <a:rPr lang="zh-CN" altLang="en-US" sz="3200" dirty="0">
                <a:latin typeface="Times New Roman" panose="02020603050405020304" pitchFamily="18" charset="0"/>
              </a:rPr>
              <a:t> 操作系统在计算机系统中的地位</a:t>
            </a:r>
            <a:endParaRPr lang="zh-CN" altLang="en-US" sz="3200" dirty="0">
              <a:latin typeface="Times New Roman" panose="02020603050405020304" pitchFamily="18" charset="0"/>
            </a:endParaRPr>
          </a:p>
        </p:txBody>
      </p:sp>
      <p:sp>
        <p:nvSpPr>
          <p:cNvPr id="11271" name="Rectangle 2"/>
          <p:cNvSpPr>
            <a:spLocks noChangeArrowheads="1"/>
          </p:cNvSpPr>
          <p:nvPr/>
        </p:nvSpPr>
        <p:spPr bwMode="auto">
          <a:xfrm>
            <a:off x="323850" y="260350"/>
            <a:ext cx="8229600" cy="927100"/>
          </a:xfrm>
          <a:prstGeom prst="rect">
            <a:avLst/>
          </a:prstGeom>
          <a:noFill/>
          <a:ln w="9525">
            <a:noFill/>
            <a:miter lim="800000"/>
          </a:ln>
          <a:effectLst>
            <a:outerShdw dist="35921" dir="2700000" algn="ctr" rotWithShape="0">
              <a:srgbClr val="FFFFFF">
                <a:alpha val="73000"/>
              </a:srgbClr>
            </a:outerShdw>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第一节：操作系统的目标和作用</a:t>
            </a:r>
            <a:endParaRPr kumimoji="0" lang="en-US" altLang="zh-CN" sz="40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grpSp>
        <p:nvGrpSpPr>
          <p:cNvPr id="6" name="Group 16"/>
          <p:cNvGrpSpPr/>
          <p:nvPr/>
        </p:nvGrpSpPr>
        <p:grpSpPr>
          <a:xfrm>
            <a:off x="5219700" y="2771775"/>
            <a:ext cx="2503488" cy="2528888"/>
            <a:chOff x="3288" y="1746"/>
            <a:chExt cx="1577" cy="1593"/>
          </a:xfrm>
        </p:grpSpPr>
        <p:sp>
          <p:nvSpPr>
            <p:cNvPr id="21530" name="Rectangle 17"/>
            <p:cNvSpPr/>
            <p:nvPr/>
          </p:nvSpPr>
          <p:spPr>
            <a:xfrm>
              <a:off x="3761" y="1746"/>
              <a:ext cx="1104" cy="238"/>
            </a:xfrm>
            <a:prstGeom prst="rect">
              <a:avLst/>
            </a:prstGeom>
            <a:noFill/>
            <a:ln w="9525">
              <a:noFill/>
            </a:ln>
          </p:spPr>
          <p:txBody>
            <a:bodyPr wrap="none" anchor="ctr"/>
            <a:p>
              <a:pPr eaLnBrk="1" hangingPunct="1">
                <a:lnSpc>
                  <a:spcPct val="100000"/>
                </a:lnSpc>
                <a:spcBef>
                  <a:spcPct val="0"/>
                </a:spcBef>
              </a:pPr>
              <a:r>
                <a:rPr lang="zh-CN" altLang="en-US" dirty="0">
                  <a:solidFill>
                    <a:srgbClr val="FF0000"/>
                  </a:solidFill>
                  <a:latin typeface="Times New Roman" panose="02020603050405020304" pitchFamily="18" charset="0"/>
                  <a:ea typeface="黑体" panose="02010609060101010101" pitchFamily="49" charset="-122"/>
                </a:rPr>
                <a:t>系统软件设计者</a:t>
              </a:r>
              <a:endParaRPr lang="zh-CN" altLang="en-US" dirty="0">
                <a:solidFill>
                  <a:srgbClr val="FF0000"/>
                </a:solidFill>
                <a:latin typeface="Times New Roman" panose="02020603050405020304" pitchFamily="18" charset="0"/>
                <a:ea typeface="黑体" panose="02010609060101010101" pitchFamily="49" charset="-122"/>
              </a:endParaRPr>
            </a:p>
          </p:txBody>
        </p:sp>
        <p:sp>
          <p:nvSpPr>
            <p:cNvPr id="21531" name="Line 18"/>
            <p:cNvSpPr/>
            <p:nvPr/>
          </p:nvSpPr>
          <p:spPr>
            <a:xfrm flipH="1">
              <a:off x="3288" y="1979"/>
              <a:ext cx="862" cy="1360"/>
            </a:xfrm>
            <a:prstGeom prst="line">
              <a:avLst/>
            </a:prstGeom>
            <a:ln w="28575" cap="flat" cmpd="sng">
              <a:solidFill>
                <a:srgbClr val="FF6600"/>
              </a:solidFill>
              <a:prstDash val="solid"/>
              <a:headEnd type="none" w="med" len="med"/>
              <a:tailEnd type="triangle" w="med" len="med"/>
            </a:ln>
          </p:spPr>
        </p:sp>
      </p:grpSp>
      <p:grpSp>
        <p:nvGrpSpPr>
          <p:cNvPr id="7" name="Group 19"/>
          <p:cNvGrpSpPr/>
          <p:nvPr/>
        </p:nvGrpSpPr>
        <p:grpSpPr>
          <a:xfrm>
            <a:off x="3249613" y="4816475"/>
            <a:ext cx="2673350" cy="1349375"/>
            <a:chOff x="2047" y="3034"/>
            <a:chExt cx="1684" cy="850"/>
          </a:xfrm>
        </p:grpSpPr>
        <p:sp>
          <p:nvSpPr>
            <p:cNvPr id="21528" name="Freeform 20"/>
            <p:cNvSpPr/>
            <p:nvPr/>
          </p:nvSpPr>
          <p:spPr>
            <a:xfrm>
              <a:off x="2047" y="3034"/>
              <a:ext cx="1684" cy="850"/>
            </a:xfrm>
            <a:custGeom>
              <a:avLst/>
              <a:gdLst>
                <a:gd name="txL" fmla="*/ 0 w 1058"/>
                <a:gd name="txT" fmla="*/ 0 h 536"/>
                <a:gd name="txR" fmla="*/ 1058 w 1058"/>
                <a:gd name="txB" fmla="*/ 536 h 536"/>
              </a:gdLst>
              <a:ahLst/>
              <a:cxnLst>
                <a:cxn ang="0">
                  <a:pos x="0" y="53915"/>
                </a:cxn>
                <a:cxn ang="0">
                  <a:pos x="4783" y="32084"/>
                </a:cxn>
                <a:cxn ang="0">
                  <a:pos x="19204" y="14604"/>
                </a:cxn>
                <a:cxn ang="0">
                  <a:pos x="37893" y="3130"/>
                </a:cxn>
                <a:cxn ang="0">
                  <a:pos x="57383" y="130"/>
                </a:cxn>
                <a:cxn ang="0">
                  <a:pos x="73895" y="3907"/>
                </a:cxn>
                <a:cxn ang="0">
                  <a:pos x="87121" y="9826"/>
                </a:cxn>
                <a:cxn ang="0">
                  <a:pos x="94961" y="16670"/>
                </a:cxn>
                <a:cxn ang="0">
                  <a:pos x="100609" y="23350"/>
                </a:cxn>
                <a:cxn ang="0">
                  <a:pos x="106686" y="33998"/>
                </a:cxn>
                <a:cxn ang="0">
                  <a:pos x="109743" y="44470"/>
                </a:cxn>
                <a:cxn ang="0">
                  <a:pos x="110230" y="53915"/>
                </a:cxn>
              </a:cxnLst>
              <a:rect l="txL" t="txT" r="txR" b="txB"/>
              <a:pathLst>
                <a:path w="1058" h="536">
                  <a:moveTo>
                    <a:pt x="0" y="536"/>
                  </a:moveTo>
                  <a:cubicBezTo>
                    <a:pt x="8" y="460"/>
                    <a:pt x="15" y="384"/>
                    <a:pt x="46" y="319"/>
                  </a:cubicBezTo>
                  <a:cubicBezTo>
                    <a:pt x="77" y="254"/>
                    <a:pt x="131" y="193"/>
                    <a:pt x="184" y="145"/>
                  </a:cubicBezTo>
                  <a:cubicBezTo>
                    <a:pt x="237" y="97"/>
                    <a:pt x="302" y="55"/>
                    <a:pt x="363" y="31"/>
                  </a:cubicBezTo>
                  <a:cubicBezTo>
                    <a:pt x="424" y="7"/>
                    <a:pt x="493" y="0"/>
                    <a:pt x="550" y="1"/>
                  </a:cubicBezTo>
                  <a:cubicBezTo>
                    <a:pt x="607" y="2"/>
                    <a:pt x="661" y="23"/>
                    <a:pt x="708" y="39"/>
                  </a:cubicBezTo>
                  <a:cubicBezTo>
                    <a:pt x="755" y="55"/>
                    <a:pt x="801" y="77"/>
                    <a:pt x="835" y="98"/>
                  </a:cubicBezTo>
                  <a:cubicBezTo>
                    <a:pt x="869" y="119"/>
                    <a:pt x="888" y="144"/>
                    <a:pt x="910" y="166"/>
                  </a:cubicBezTo>
                  <a:cubicBezTo>
                    <a:pt x="932" y="188"/>
                    <a:pt x="945" y="203"/>
                    <a:pt x="964" y="232"/>
                  </a:cubicBezTo>
                  <a:cubicBezTo>
                    <a:pt x="983" y="261"/>
                    <a:pt x="1007" y="303"/>
                    <a:pt x="1022" y="338"/>
                  </a:cubicBezTo>
                  <a:cubicBezTo>
                    <a:pt x="1037" y="373"/>
                    <a:pt x="1046" y="409"/>
                    <a:pt x="1052" y="442"/>
                  </a:cubicBezTo>
                  <a:cubicBezTo>
                    <a:pt x="1058" y="475"/>
                    <a:pt x="1055" y="517"/>
                    <a:pt x="1056" y="536"/>
                  </a:cubicBezTo>
                </a:path>
              </a:pathLst>
            </a:custGeom>
            <a:noFill/>
            <a:ln w="19050" cap="flat" cmpd="sng">
              <a:solidFill>
                <a:schemeClr val="bg2"/>
              </a:solidFill>
              <a:prstDash val="solid"/>
              <a:miter/>
              <a:headEnd type="none" w="med" len="med"/>
              <a:tailEnd type="none" w="med" len="med"/>
            </a:ln>
          </p:spPr>
          <p:txBody>
            <a:bodyPr wrap="none"/>
            <a:p>
              <a:endParaRPr lang="zh-CN" altLang="en-US" dirty="0">
                <a:latin typeface="Arial" panose="020B0604020202020204" pitchFamily="34" charset="0"/>
              </a:endParaRPr>
            </a:p>
          </p:txBody>
        </p:sp>
        <p:sp>
          <p:nvSpPr>
            <p:cNvPr id="21529" name="Rectangle 21"/>
            <p:cNvSpPr/>
            <p:nvPr/>
          </p:nvSpPr>
          <p:spPr>
            <a:xfrm>
              <a:off x="2336" y="3158"/>
              <a:ext cx="1105" cy="239"/>
            </a:xfrm>
            <a:prstGeom prst="rect">
              <a:avLst/>
            </a:prstGeom>
            <a:noFill/>
            <a:ln w="9525">
              <a:noFill/>
            </a:ln>
          </p:spPr>
          <p:txBody>
            <a:bodyPr wrap="none" anchor="ctr"/>
            <a:p>
              <a:pPr eaLnBrk="1" hangingPunct="1">
                <a:lnSpc>
                  <a:spcPct val="100000"/>
                </a:lnSpc>
                <a:spcBef>
                  <a:spcPct val="0"/>
                </a:spcBef>
              </a:pPr>
              <a:r>
                <a:rPr lang="zh-CN" altLang="en-US" sz="2000" b="1" dirty="0">
                  <a:latin typeface="Arial" panose="020B0604020202020204" pitchFamily="34" charset="0"/>
                </a:rPr>
                <a:t>操作系统</a:t>
              </a:r>
              <a:endParaRPr lang="zh-CN" altLang="en-US" sz="2000" b="1" dirty="0">
                <a:latin typeface="Arial" panose="020B0604020202020204" pitchFamily="34" charset="0"/>
              </a:endParaRPr>
            </a:p>
          </p:txBody>
        </p:sp>
      </p:grpSp>
      <p:grpSp>
        <p:nvGrpSpPr>
          <p:cNvPr id="8" name="Group 22"/>
          <p:cNvGrpSpPr/>
          <p:nvPr/>
        </p:nvGrpSpPr>
        <p:grpSpPr>
          <a:xfrm>
            <a:off x="2647950" y="4173538"/>
            <a:ext cx="3810000" cy="1992312"/>
            <a:chOff x="1668" y="2629"/>
            <a:chExt cx="2400" cy="1255"/>
          </a:xfrm>
        </p:grpSpPr>
        <p:sp>
          <p:nvSpPr>
            <p:cNvPr id="21526" name="Freeform 23"/>
            <p:cNvSpPr/>
            <p:nvPr/>
          </p:nvSpPr>
          <p:spPr>
            <a:xfrm>
              <a:off x="1668" y="2629"/>
              <a:ext cx="2400" cy="1255"/>
            </a:xfrm>
            <a:custGeom>
              <a:avLst/>
              <a:gdLst>
                <a:gd name="txL" fmla="*/ 0 w 1058"/>
                <a:gd name="txT" fmla="*/ 0 h 536"/>
                <a:gd name="txR" fmla="*/ 1058 w 1058"/>
                <a:gd name="txB" fmla="*/ 536 h 536"/>
              </a:gdLst>
              <a:ahLst/>
              <a:cxnLst>
                <a:cxn ang="0">
                  <a:pos x="0" y="2653913"/>
                </a:cxn>
                <a:cxn ang="0">
                  <a:pos x="165416" y="1579844"/>
                </a:cxn>
                <a:cxn ang="0">
                  <a:pos x="663296" y="719061"/>
                </a:cxn>
                <a:cxn ang="0">
                  <a:pos x="1309014" y="154395"/>
                </a:cxn>
                <a:cxn ang="0">
                  <a:pos x="1984943" y="4659"/>
                </a:cxn>
                <a:cxn ang="0">
                  <a:pos x="2554251" y="192465"/>
                </a:cxn>
                <a:cxn ang="0">
                  <a:pos x="3012072" y="484093"/>
                </a:cxn>
                <a:cxn ang="0">
                  <a:pos x="3282791" y="822840"/>
                </a:cxn>
                <a:cxn ang="0">
                  <a:pos x="3478473" y="1148095"/>
                </a:cxn>
                <a:cxn ang="0">
                  <a:pos x="3686538" y="1672713"/>
                </a:cxn>
                <a:cxn ang="0">
                  <a:pos x="3794712" y="2188595"/>
                </a:cxn>
                <a:cxn ang="0">
                  <a:pos x="3809142" y="2653913"/>
                </a:cxn>
              </a:cxnLst>
              <a:rect l="txL" t="txT" r="txR" b="txB"/>
              <a:pathLst>
                <a:path w="1058" h="536">
                  <a:moveTo>
                    <a:pt x="0" y="536"/>
                  </a:moveTo>
                  <a:cubicBezTo>
                    <a:pt x="8" y="460"/>
                    <a:pt x="15" y="384"/>
                    <a:pt x="46" y="319"/>
                  </a:cubicBezTo>
                  <a:cubicBezTo>
                    <a:pt x="77" y="254"/>
                    <a:pt x="131" y="193"/>
                    <a:pt x="184" y="145"/>
                  </a:cubicBezTo>
                  <a:cubicBezTo>
                    <a:pt x="237" y="97"/>
                    <a:pt x="302" y="55"/>
                    <a:pt x="363" y="31"/>
                  </a:cubicBezTo>
                  <a:cubicBezTo>
                    <a:pt x="424" y="7"/>
                    <a:pt x="493" y="0"/>
                    <a:pt x="550" y="1"/>
                  </a:cubicBezTo>
                  <a:cubicBezTo>
                    <a:pt x="607" y="2"/>
                    <a:pt x="661" y="23"/>
                    <a:pt x="708" y="39"/>
                  </a:cubicBezTo>
                  <a:cubicBezTo>
                    <a:pt x="755" y="55"/>
                    <a:pt x="801" y="77"/>
                    <a:pt x="835" y="98"/>
                  </a:cubicBezTo>
                  <a:cubicBezTo>
                    <a:pt x="869" y="119"/>
                    <a:pt x="888" y="144"/>
                    <a:pt x="910" y="166"/>
                  </a:cubicBezTo>
                  <a:cubicBezTo>
                    <a:pt x="932" y="188"/>
                    <a:pt x="945" y="203"/>
                    <a:pt x="964" y="232"/>
                  </a:cubicBezTo>
                  <a:cubicBezTo>
                    <a:pt x="983" y="261"/>
                    <a:pt x="1007" y="303"/>
                    <a:pt x="1022" y="338"/>
                  </a:cubicBezTo>
                  <a:cubicBezTo>
                    <a:pt x="1037" y="373"/>
                    <a:pt x="1046" y="409"/>
                    <a:pt x="1052" y="442"/>
                  </a:cubicBezTo>
                  <a:cubicBezTo>
                    <a:pt x="1058" y="475"/>
                    <a:pt x="1055" y="517"/>
                    <a:pt x="1056" y="536"/>
                  </a:cubicBezTo>
                </a:path>
              </a:pathLst>
            </a:custGeom>
            <a:noFill/>
            <a:ln w="19050" cap="flat" cmpd="sng">
              <a:solidFill>
                <a:schemeClr val="bg2"/>
              </a:solidFill>
              <a:prstDash val="solid"/>
              <a:miter/>
              <a:headEnd type="none" w="med" len="med"/>
              <a:tailEnd type="none" w="med" len="med"/>
            </a:ln>
          </p:spPr>
          <p:txBody>
            <a:bodyPr wrap="none"/>
            <a:p>
              <a:endParaRPr lang="zh-CN" altLang="en-US" dirty="0">
                <a:latin typeface="Arial" panose="020B0604020202020204" pitchFamily="34" charset="0"/>
              </a:endParaRPr>
            </a:p>
          </p:txBody>
        </p:sp>
        <p:sp>
          <p:nvSpPr>
            <p:cNvPr id="21527" name="Rectangle 24"/>
            <p:cNvSpPr/>
            <p:nvPr/>
          </p:nvSpPr>
          <p:spPr>
            <a:xfrm>
              <a:off x="2320" y="2795"/>
              <a:ext cx="1105" cy="239"/>
            </a:xfrm>
            <a:prstGeom prst="rect">
              <a:avLst/>
            </a:prstGeom>
            <a:noFill/>
            <a:ln w="9525">
              <a:noFill/>
            </a:ln>
          </p:spPr>
          <p:txBody>
            <a:bodyPr wrap="none" anchor="ctr"/>
            <a:p>
              <a:pPr eaLnBrk="1" hangingPunct="1">
                <a:lnSpc>
                  <a:spcPct val="100000"/>
                </a:lnSpc>
                <a:spcBef>
                  <a:spcPct val="0"/>
                </a:spcBef>
              </a:pPr>
              <a:r>
                <a:rPr lang="zh-CN" altLang="en-US" sz="2000" b="1" dirty="0">
                  <a:latin typeface="Arial" panose="020B0604020202020204" pitchFamily="34" charset="0"/>
                </a:rPr>
                <a:t>其他系统软件</a:t>
              </a:r>
              <a:endParaRPr lang="zh-CN" altLang="en-US" sz="2000" b="1" dirty="0">
                <a:latin typeface="Arial" panose="020B0604020202020204" pitchFamily="34" charset="0"/>
              </a:endParaRPr>
            </a:p>
          </p:txBody>
        </p:sp>
      </p:grpSp>
      <p:grpSp>
        <p:nvGrpSpPr>
          <p:cNvPr id="9" name="Group 25"/>
          <p:cNvGrpSpPr/>
          <p:nvPr/>
        </p:nvGrpSpPr>
        <p:grpSpPr>
          <a:xfrm>
            <a:off x="2046288" y="3594100"/>
            <a:ext cx="5013325" cy="2571750"/>
            <a:chOff x="1289" y="2264"/>
            <a:chExt cx="3158" cy="1620"/>
          </a:xfrm>
        </p:grpSpPr>
        <p:sp>
          <p:nvSpPr>
            <p:cNvPr id="21524" name="Freeform 26"/>
            <p:cNvSpPr/>
            <p:nvPr/>
          </p:nvSpPr>
          <p:spPr>
            <a:xfrm>
              <a:off x="1289" y="2264"/>
              <a:ext cx="3158" cy="1620"/>
            </a:xfrm>
            <a:custGeom>
              <a:avLst/>
              <a:gdLst>
                <a:gd name="txL" fmla="*/ 0 w 1058"/>
                <a:gd name="txT" fmla="*/ 0 h 536"/>
                <a:gd name="txR" fmla="*/ 1058 w 1058"/>
                <a:gd name="txB" fmla="*/ 536 h 536"/>
              </a:gdLst>
              <a:ahLst/>
              <a:cxnLst>
                <a:cxn ang="0">
                  <a:pos x="0" y="34091833"/>
                </a:cxn>
                <a:cxn ang="0">
                  <a:pos x="2577835" y="20289759"/>
                </a:cxn>
                <a:cxn ang="0">
                  <a:pos x="10326873" y="9220271"/>
                </a:cxn>
                <a:cxn ang="0">
                  <a:pos x="20390074" y="1976475"/>
                </a:cxn>
                <a:cxn ang="0">
                  <a:pos x="30881823" y="62591"/>
                </a:cxn>
                <a:cxn ang="0">
                  <a:pos x="39741054" y="2485751"/>
                </a:cxn>
                <a:cxn ang="0">
                  <a:pos x="46867886" y="6232181"/>
                </a:cxn>
                <a:cxn ang="0">
                  <a:pos x="51081611" y="10563311"/>
                </a:cxn>
                <a:cxn ang="0">
                  <a:pos x="54106270" y="14753424"/>
                </a:cxn>
                <a:cxn ang="0">
                  <a:pos x="57382851" y="21508640"/>
                </a:cxn>
                <a:cxn ang="0">
                  <a:pos x="59058966" y="28115873"/>
                </a:cxn>
                <a:cxn ang="0">
                  <a:pos x="59280277" y="34091833"/>
                </a:cxn>
              </a:cxnLst>
              <a:rect l="txL" t="txT" r="txR" b="txB"/>
              <a:pathLst>
                <a:path w="1058" h="536">
                  <a:moveTo>
                    <a:pt x="0" y="536"/>
                  </a:moveTo>
                  <a:cubicBezTo>
                    <a:pt x="8" y="460"/>
                    <a:pt x="15" y="384"/>
                    <a:pt x="46" y="319"/>
                  </a:cubicBezTo>
                  <a:cubicBezTo>
                    <a:pt x="77" y="254"/>
                    <a:pt x="131" y="193"/>
                    <a:pt x="184" y="145"/>
                  </a:cubicBezTo>
                  <a:cubicBezTo>
                    <a:pt x="237" y="97"/>
                    <a:pt x="302" y="55"/>
                    <a:pt x="363" y="31"/>
                  </a:cubicBezTo>
                  <a:cubicBezTo>
                    <a:pt x="424" y="7"/>
                    <a:pt x="493" y="0"/>
                    <a:pt x="550" y="1"/>
                  </a:cubicBezTo>
                  <a:cubicBezTo>
                    <a:pt x="607" y="2"/>
                    <a:pt x="661" y="23"/>
                    <a:pt x="708" y="39"/>
                  </a:cubicBezTo>
                  <a:cubicBezTo>
                    <a:pt x="755" y="55"/>
                    <a:pt x="801" y="77"/>
                    <a:pt x="835" y="98"/>
                  </a:cubicBezTo>
                  <a:cubicBezTo>
                    <a:pt x="869" y="119"/>
                    <a:pt x="888" y="144"/>
                    <a:pt x="910" y="166"/>
                  </a:cubicBezTo>
                  <a:cubicBezTo>
                    <a:pt x="932" y="188"/>
                    <a:pt x="945" y="203"/>
                    <a:pt x="964" y="232"/>
                  </a:cubicBezTo>
                  <a:cubicBezTo>
                    <a:pt x="983" y="261"/>
                    <a:pt x="1007" y="303"/>
                    <a:pt x="1022" y="338"/>
                  </a:cubicBezTo>
                  <a:cubicBezTo>
                    <a:pt x="1037" y="373"/>
                    <a:pt x="1046" y="409"/>
                    <a:pt x="1052" y="442"/>
                  </a:cubicBezTo>
                  <a:cubicBezTo>
                    <a:pt x="1058" y="475"/>
                    <a:pt x="1055" y="517"/>
                    <a:pt x="1056" y="536"/>
                  </a:cubicBezTo>
                </a:path>
              </a:pathLst>
            </a:custGeom>
            <a:noFill/>
            <a:ln w="19050" cap="flat" cmpd="sng">
              <a:solidFill>
                <a:schemeClr val="bg2"/>
              </a:solidFill>
              <a:prstDash val="solid"/>
              <a:miter/>
              <a:headEnd type="none" w="med" len="med"/>
              <a:tailEnd type="none" w="med" len="med"/>
            </a:ln>
          </p:spPr>
          <p:txBody>
            <a:bodyPr wrap="none"/>
            <a:p>
              <a:endParaRPr lang="zh-CN" altLang="en-US" dirty="0">
                <a:latin typeface="Arial" panose="020B0604020202020204" pitchFamily="34" charset="0"/>
              </a:endParaRPr>
            </a:p>
          </p:txBody>
        </p:sp>
        <p:sp>
          <p:nvSpPr>
            <p:cNvPr id="21525" name="Rectangle 27"/>
            <p:cNvSpPr/>
            <p:nvPr/>
          </p:nvSpPr>
          <p:spPr>
            <a:xfrm>
              <a:off x="2290" y="2387"/>
              <a:ext cx="1105" cy="239"/>
            </a:xfrm>
            <a:prstGeom prst="rect">
              <a:avLst/>
            </a:prstGeom>
            <a:noFill/>
            <a:ln w="9525">
              <a:noFill/>
            </a:ln>
          </p:spPr>
          <p:txBody>
            <a:bodyPr wrap="none" anchor="ctr"/>
            <a:p>
              <a:pPr eaLnBrk="1" hangingPunct="1">
                <a:lnSpc>
                  <a:spcPct val="100000"/>
                </a:lnSpc>
                <a:spcBef>
                  <a:spcPct val="0"/>
                </a:spcBef>
              </a:pPr>
              <a:r>
                <a:rPr lang="zh-CN" altLang="en-US" sz="2000" b="1" dirty="0">
                  <a:latin typeface="Arial" panose="020B0604020202020204" pitchFamily="34" charset="0"/>
                </a:rPr>
                <a:t>应用软件</a:t>
              </a:r>
              <a:endParaRPr lang="zh-CN" altLang="en-US" sz="2000" b="1" dirty="0">
                <a:latin typeface="Arial" panose="020B0604020202020204" pitchFamily="34" charset="0"/>
              </a:endParaRPr>
            </a:p>
          </p:txBody>
        </p:sp>
      </p:grpSp>
      <p:grpSp>
        <p:nvGrpSpPr>
          <p:cNvPr id="10" name="Group 28"/>
          <p:cNvGrpSpPr/>
          <p:nvPr/>
        </p:nvGrpSpPr>
        <p:grpSpPr>
          <a:xfrm>
            <a:off x="1938338" y="3130550"/>
            <a:ext cx="1985962" cy="2170113"/>
            <a:chOff x="1221" y="1972"/>
            <a:chExt cx="1251" cy="1367"/>
          </a:xfrm>
        </p:grpSpPr>
        <p:sp>
          <p:nvSpPr>
            <p:cNvPr id="21521" name="Rectangle 29"/>
            <p:cNvSpPr/>
            <p:nvPr/>
          </p:nvSpPr>
          <p:spPr>
            <a:xfrm>
              <a:off x="1221" y="1972"/>
              <a:ext cx="1104" cy="238"/>
            </a:xfrm>
            <a:prstGeom prst="rect">
              <a:avLst/>
            </a:prstGeom>
            <a:noFill/>
            <a:ln w="9525">
              <a:noFill/>
            </a:ln>
          </p:spPr>
          <p:txBody>
            <a:bodyPr wrap="none" anchor="ctr"/>
            <a:p>
              <a:pPr eaLnBrk="1" hangingPunct="1">
                <a:lnSpc>
                  <a:spcPct val="100000"/>
                </a:lnSpc>
                <a:spcBef>
                  <a:spcPct val="0"/>
                </a:spcBef>
              </a:pPr>
              <a:r>
                <a:rPr lang="zh-CN" altLang="en-US" dirty="0">
                  <a:solidFill>
                    <a:srgbClr val="FF0000"/>
                  </a:solidFill>
                  <a:latin typeface="Times New Roman" panose="02020603050405020304" pitchFamily="18" charset="0"/>
                  <a:ea typeface="黑体" panose="02010609060101010101" pitchFamily="49" charset="-122"/>
                </a:rPr>
                <a:t>应用软件设计者</a:t>
              </a:r>
              <a:endParaRPr lang="zh-CN" altLang="en-US" dirty="0">
                <a:solidFill>
                  <a:srgbClr val="FF0000"/>
                </a:solidFill>
                <a:latin typeface="Times New Roman" panose="02020603050405020304" pitchFamily="18" charset="0"/>
                <a:ea typeface="黑体" panose="02010609060101010101" pitchFamily="49" charset="-122"/>
              </a:endParaRPr>
            </a:p>
          </p:txBody>
        </p:sp>
        <p:sp>
          <p:nvSpPr>
            <p:cNvPr id="21522" name="Line 30"/>
            <p:cNvSpPr/>
            <p:nvPr/>
          </p:nvSpPr>
          <p:spPr>
            <a:xfrm>
              <a:off x="1610" y="2205"/>
              <a:ext cx="862" cy="1134"/>
            </a:xfrm>
            <a:prstGeom prst="line">
              <a:avLst/>
            </a:prstGeom>
            <a:ln w="28575" cap="flat" cmpd="sng">
              <a:solidFill>
                <a:srgbClr val="FF6600"/>
              </a:solidFill>
              <a:prstDash val="solid"/>
              <a:headEnd type="none" w="med" len="med"/>
              <a:tailEnd type="triangle" w="med" len="med"/>
            </a:ln>
          </p:spPr>
        </p:sp>
        <p:sp>
          <p:nvSpPr>
            <p:cNvPr id="21523" name="Line 31"/>
            <p:cNvSpPr/>
            <p:nvPr/>
          </p:nvSpPr>
          <p:spPr>
            <a:xfrm>
              <a:off x="1610" y="2205"/>
              <a:ext cx="590" cy="998"/>
            </a:xfrm>
            <a:prstGeom prst="line">
              <a:avLst/>
            </a:prstGeom>
            <a:ln w="28575" cap="flat" cmpd="sng">
              <a:solidFill>
                <a:srgbClr val="FF6600"/>
              </a:solidFill>
              <a:prstDash val="solid"/>
              <a:headEnd type="none" w="med" len="med"/>
              <a:tailEnd type="triangle" w="med" len="med"/>
            </a:ln>
          </p:spPr>
        </p:sp>
      </p:grpSp>
      <p:sp>
        <p:nvSpPr>
          <p:cNvPr id="206880" name="Line 32"/>
          <p:cNvSpPr/>
          <p:nvPr/>
        </p:nvSpPr>
        <p:spPr>
          <a:xfrm>
            <a:off x="2555875" y="3500438"/>
            <a:ext cx="360363" cy="1152525"/>
          </a:xfrm>
          <a:prstGeom prst="line">
            <a:avLst/>
          </a:prstGeom>
          <a:ln w="28575" cap="flat" cmpd="sng">
            <a:solidFill>
              <a:srgbClr val="FF6600"/>
            </a:solidFill>
            <a:prstDash val="solid"/>
            <a:headEnd type="none" w="med" len="med"/>
            <a:tailEnd type="triangle" w="med" len="med"/>
          </a:ln>
        </p:spPr>
      </p:sp>
      <p:grpSp>
        <p:nvGrpSpPr>
          <p:cNvPr id="11" name="Group 33"/>
          <p:cNvGrpSpPr/>
          <p:nvPr/>
        </p:nvGrpSpPr>
        <p:grpSpPr>
          <a:xfrm>
            <a:off x="5651500" y="3933825"/>
            <a:ext cx="1512888" cy="1871663"/>
            <a:chOff x="3560" y="2478"/>
            <a:chExt cx="953" cy="1179"/>
          </a:xfrm>
        </p:grpSpPr>
        <p:sp>
          <p:nvSpPr>
            <p:cNvPr id="21519" name="Line 34"/>
            <p:cNvSpPr/>
            <p:nvPr/>
          </p:nvSpPr>
          <p:spPr>
            <a:xfrm flipH="1">
              <a:off x="3560" y="2478"/>
              <a:ext cx="953" cy="1179"/>
            </a:xfrm>
            <a:prstGeom prst="line">
              <a:avLst/>
            </a:prstGeom>
            <a:ln w="28575" cap="flat" cmpd="sng">
              <a:solidFill>
                <a:srgbClr val="FF6600"/>
              </a:solidFill>
              <a:prstDash val="dash"/>
              <a:headEnd type="none" w="med" len="med"/>
              <a:tailEnd type="triangle" w="med" len="med"/>
            </a:ln>
          </p:spPr>
        </p:sp>
        <p:sp>
          <p:nvSpPr>
            <p:cNvPr id="21520" name="Line 35"/>
            <p:cNvSpPr/>
            <p:nvPr/>
          </p:nvSpPr>
          <p:spPr>
            <a:xfrm flipH="1">
              <a:off x="3878" y="2478"/>
              <a:ext cx="635" cy="977"/>
            </a:xfrm>
            <a:prstGeom prst="line">
              <a:avLst/>
            </a:prstGeom>
            <a:ln w="28575" cap="flat" cmpd="sng">
              <a:solidFill>
                <a:srgbClr val="FF6600"/>
              </a:solidFill>
              <a:prstDash val="dash"/>
              <a:headEnd type="none" w="med" len="med"/>
              <a:tailEnd type="triangle" w="med" len="med"/>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i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ox(i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06858"/>
                                        </p:tgtEl>
                                        <p:attrNameLst>
                                          <p:attrName>style.visibility</p:attrName>
                                        </p:attrNameLst>
                                      </p:cBhvr>
                                      <p:to>
                                        <p:strVal val="visible"/>
                                      </p:to>
                                    </p:set>
                                    <p:animEffect transition="in" filter="box(in)">
                                      <p:cBhvr>
                                        <p:cTn id="32" dur="500"/>
                                        <p:tgtEl>
                                          <p:spTgt spid="206858"/>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ox(in)">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ox(in)">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ox(in)">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206880"/>
                                        </p:tgtEl>
                                        <p:attrNameLst>
                                          <p:attrName>style.visibility</p:attrName>
                                        </p:attrNameLst>
                                      </p:cBhvr>
                                      <p:to>
                                        <p:strVal val="visible"/>
                                      </p:to>
                                    </p:set>
                                    <p:animEffect transition="in" filter="box(in)">
                                      <p:cBhvr>
                                        <p:cTn id="52" dur="500"/>
                                        <p:tgtEl>
                                          <p:spTgt spid="206880"/>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box(in)">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ChangeArrowheads="1"/>
          </p:cNvSpPr>
          <p:nvPr/>
        </p:nvSpPr>
        <p:spPr bwMode="auto">
          <a:xfrm>
            <a:off x="395288" y="260350"/>
            <a:ext cx="8229600" cy="927100"/>
          </a:xfrm>
          <a:prstGeom prst="rect">
            <a:avLst/>
          </a:prstGeom>
          <a:noFill/>
          <a:ln w="9525">
            <a:noFill/>
            <a:miter lim="800000"/>
          </a:ln>
          <a:effectLst>
            <a:outerShdw dist="35921" dir="2700000" algn="ctr" rotWithShape="0">
              <a:srgbClr val="FFFFFF">
                <a:alpha val="73000"/>
              </a:srgbClr>
            </a:outerShdw>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第一节：操作系统的目标和作用</a:t>
            </a:r>
            <a:endParaRPr kumimoji="0" lang="en-US" altLang="zh-CN" sz="40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37893" name="Rectangle 5"/>
          <p:cNvSpPr/>
          <p:nvPr/>
        </p:nvSpPr>
        <p:spPr>
          <a:xfrm>
            <a:off x="142875" y="1268413"/>
            <a:ext cx="8893175" cy="4537075"/>
          </a:xfrm>
          <a:prstGeom prst="rect">
            <a:avLst/>
          </a:prstGeom>
          <a:noFill/>
          <a:ln w="9525">
            <a:noFill/>
          </a:ln>
        </p:spPr>
        <p:txBody>
          <a:bodyPr/>
          <a:p>
            <a:pPr marL="342900" indent="-342900" algn="l">
              <a:lnSpc>
                <a:spcPct val="150000"/>
              </a:lnSpc>
              <a:buChar char="•"/>
            </a:pPr>
            <a:r>
              <a:rPr lang="zh-CN" altLang="en-US" sz="3200" dirty="0">
                <a:latin typeface="Arial" panose="020B0604020202020204" pitchFamily="34" charset="0"/>
              </a:rPr>
              <a:t>操作系统具体完成什么工作</a:t>
            </a:r>
            <a:endParaRPr lang="zh-CN" altLang="en-US" sz="3200" dirty="0">
              <a:latin typeface="Arial" panose="020B0604020202020204" pitchFamily="34" charset="0"/>
            </a:endParaRPr>
          </a:p>
          <a:p>
            <a:pPr marL="742950" lvl="1" indent="-285750" algn="l">
              <a:lnSpc>
                <a:spcPct val="100000"/>
              </a:lnSpc>
              <a:buChar char="–"/>
            </a:pPr>
            <a:r>
              <a:rPr lang="zh-CN" altLang="en-US" b="1" dirty="0">
                <a:latin typeface="Arial" panose="020B0604020202020204" pitchFamily="34" charset="0"/>
              </a:rPr>
              <a:t>负责所有程序的启动和结束。</a:t>
            </a:r>
            <a:endParaRPr lang="zh-CN" altLang="en-US" b="1" dirty="0">
              <a:latin typeface="Arial" panose="020B0604020202020204" pitchFamily="34" charset="0"/>
            </a:endParaRPr>
          </a:p>
          <a:p>
            <a:pPr marL="742950" lvl="1" indent="-285750" algn="l">
              <a:lnSpc>
                <a:spcPct val="100000"/>
              </a:lnSpc>
            </a:pPr>
            <a:endParaRPr lang="zh-CN" altLang="en-US" b="1" dirty="0">
              <a:latin typeface="Arial" panose="020B0604020202020204" pitchFamily="34" charset="0"/>
            </a:endParaRPr>
          </a:p>
          <a:p>
            <a:pPr marL="742950" lvl="1" indent="-285750" algn="l">
              <a:lnSpc>
                <a:spcPct val="100000"/>
              </a:lnSpc>
              <a:buChar char="–"/>
            </a:pPr>
            <a:r>
              <a:rPr lang="zh-CN" altLang="en-US" b="1" dirty="0">
                <a:latin typeface="Arial" panose="020B0604020202020204" pitchFamily="34" charset="0"/>
              </a:rPr>
              <a:t>用户程序中对操作系统的调用：系统调用和中断。</a:t>
            </a:r>
            <a:endParaRPr lang="zh-CN" altLang="en-US" b="1" dirty="0">
              <a:latin typeface="Arial" panose="020B0604020202020204" pitchFamily="34" charset="0"/>
            </a:endParaRPr>
          </a:p>
          <a:p>
            <a:pPr marL="742950" lvl="1" indent="-285750" algn="l">
              <a:lnSpc>
                <a:spcPct val="100000"/>
              </a:lnSpc>
              <a:buChar char="–"/>
            </a:pPr>
            <a:endParaRPr lang="zh-CN" altLang="en-US" b="1" dirty="0">
              <a:latin typeface="Arial" panose="020B0604020202020204" pitchFamily="34" charset="0"/>
            </a:endParaRPr>
          </a:p>
          <a:p>
            <a:pPr marL="742950" lvl="1" indent="-285750" algn="l">
              <a:lnSpc>
                <a:spcPct val="100000"/>
              </a:lnSpc>
              <a:buChar char="–"/>
            </a:pPr>
            <a:r>
              <a:rPr lang="zh-CN" altLang="en-US" b="1" dirty="0">
                <a:latin typeface="Arial" panose="020B0604020202020204" pitchFamily="34" charset="0"/>
              </a:rPr>
              <a:t>为用户提供常用基本操作的现成实现程序。</a:t>
            </a:r>
            <a:endParaRPr lang="zh-CN" altLang="en-US" b="1" dirty="0">
              <a:latin typeface="Arial" panose="020B0604020202020204" pitchFamily="34" charset="0"/>
            </a:endParaRPr>
          </a:p>
          <a:p>
            <a:pPr marL="742950" lvl="1" indent="-285750" algn="l">
              <a:lnSpc>
                <a:spcPct val="100000"/>
              </a:lnSpc>
            </a:pPr>
            <a:endParaRPr lang="zh-CN" altLang="en-US" b="1" dirty="0">
              <a:latin typeface="Arial" panose="020B0604020202020204" pitchFamily="34" charset="0"/>
            </a:endParaRPr>
          </a:p>
          <a:p>
            <a:pPr marL="742950" lvl="1" indent="-285750" algn="l">
              <a:lnSpc>
                <a:spcPct val="100000"/>
              </a:lnSpc>
              <a:buChar char="–"/>
            </a:pPr>
            <a:r>
              <a:rPr lang="zh-CN" altLang="en-US" b="1" dirty="0">
                <a:latin typeface="Arial" panose="020B0604020202020204" pitchFamily="34" charset="0"/>
              </a:rPr>
              <a:t>解决效率和安全问题：并发技术、同步机制等。</a:t>
            </a:r>
            <a:endParaRPr lang="zh-CN" altLang="en-US" b="1" dirty="0">
              <a:latin typeface="Arial" panose="020B0604020202020204" pitchFamily="34" charset="0"/>
            </a:endParaRPr>
          </a:p>
          <a:p>
            <a:pPr marL="742950" lvl="1" indent="-285750" algn="l">
              <a:lnSpc>
                <a:spcPct val="100000"/>
              </a:lnSpc>
              <a:buChar char="–"/>
            </a:pPr>
            <a:endParaRPr lang="zh-CN" altLang="en-US" b="1" dirty="0">
              <a:latin typeface="Arial" panose="020B0604020202020204" pitchFamily="34" charset="0"/>
            </a:endParaRPr>
          </a:p>
          <a:p>
            <a:pPr marL="742950" lvl="1" indent="-285750" algn="l">
              <a:lnSpc>
                <a:spcPct val="100000"/>
              </a:lnSpc>
            </a:pPr>
            <a:r>
              <a:rPr lang="zh-CN" altLang="en-US" sz="2800" b="1" dirty="0">
                <a:solidFill>
                  <a:schemeClr val="accent1"/>
                </a:solidFill>
                <a:latin typeface="Arial" panose="020B0604020202020204" pitchFamily="34" charset="0"/>
              </a:rPr>
              <a:t>   硬件相关应用无关</a:t>
            </a:r>
            <a:endParaRPr lang="zh-CN" altLang="en-US" sz="2800" b="1" dirty="0">
              <a:solidFill>
                <a:schemeClr val="accent1"/>
              </a:solidFill>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7893">
                                            <p:txEl>
                                              <p:charRg st="96" end="108"/>
                                            </p:txEl>
                                          </p:spTgt>
                                        </p:tgtEl>
                                        <p:attrNameLst>
                                          <p:attrName>style.visibility</p:attrName>
                                        </p:attrNameLst>
                                      </p:cBhvr>
                                      <p:to>
                                        <p:strVal val="visible"/>
                                      </p:to>
                                    </p:set>
                                    <p:animEffect transition="in" filter="box(in)">
                                      <p:cBhvr>
                                        <p:cTn id="7" dur="500"/>
                                        <p:tgtEl>
                                          <p:spTgt spid="37893">
                                            <p:txEl>
                                              <p:charRg st="96" end="10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69" name="Rectangle 41"/>
          <p:cNvSpPr>
            <a:spLocks noRot="1" noChangeArrowheads="1"/>
          </p:cNvSpPr>
          <p:nvPr/>
        </p:nvSpPr>
        <p:spPr bwMode="auto">
          <a:xfrm>
            <a:off x="685800" y="1066800"/>
            <a:ext cx="7772400" cy="5029200"/>
          </a:xfrm>
          <a:prstGeom prst="rect">
            <a:avLst/>
          </a:prstGeom>
          <a:noFill/>
          <a:ln>
            <a:noFill/>
          </a:ln>
          <a:effectLst/>
        </p:spPr>
        <p:txBody>
          <a:bodyPr/>
          <a:lstStyle/>
          <a:p>
            <a:pPr marL="609600" marR="0" lvl="0" indent="-609600" algn="l" defTabSz="914400" rtl="0" eaLnBrk="0" fontAlgn="base" latinLnBrk="0" hangingPunct="0">
              <a:lnSpc>
                <a:spcPct val="100000"/>
              </a:lnSpc>
              <a:spcBef>
                <a:spcPct val="20000"/>
              </a:spcBef>
              <a:spcAft>
                <a:spcPct val="0"/>
              </a:spcAft>
              <a:buClrTx/>
              <a:buSzTx/>
              <a:buFontTx/>
              <a:buNone/>
              <a:defRPr/>
            </a:pP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参考书目</a:t>
            </a:r>
            <a:endPar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a:p>
            <a:pPr marL="609600" marR="0" lvl="0" indent="-609600" algn="l" defTabSz="914400" rtl="0" eaLnBrk="0" fontAlgn="base" latinLnBrk="0" hangingPunct="0">
              <a:lnSpc>
                <a:spcPct val="100000"/>
              </a:lnSpc>
              <a:spcBef>
                <a:spcPct val="8000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 Operating Systems</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Design and Implementation </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Second Edition</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Andrew </a:t>
            </a:r>
            <a:r>
              <a:rPr kumimoji="0" lang="en-US" altLang="zh-CN" sz="24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hlinkClick r:id="rId1"/>
              </a:rPr>
              <a:t>S.Tanenbaum</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hlinkClick r:id="rId1"/>
              </a:rPr>
              <a:t> Albert </a:t>
            </a:r>
            <a:r>
              <a:rPr kumimoji="0" lang="en-US" altLang="zh-CN" sz="24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hlinkClick r:id="rId1"/>
              </a:rPr>
              <a:t>S.Woodhull</a:t>
            </a:r>
            <a:r>
              <a:rPr kumimoji="0" lang="en-US" altLang="zh-CN"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en-US" altLang="zh-CN"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609600" marR="0" lvl="0" indent="-609600" algn="l"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操作系统：设计与实现（第二版）</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电子工业出版社</a:t>
            </a:r>
            <a:r>
              <a:rPr kumimoji="0" lang="zh-CN" altLang="en-US" sz="3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zh-CN" altLang="en-US" sz="3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609600" marR="0" lvl="0" indent="-60960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2.   《</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操作系统教程</a:t>
            </a:r>
            <a:r>
              <a:rPr kumimoji="0" lang="en-US" altLang="zh-CN"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原理和实例分析</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609600" marR="0" lvl="0" indent="-609600" algn="l"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孟静编著     </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2002</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年版，高等教育出版社</a:t>
            </a:r>
            <a:endPar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609600" marR="0" lvl="0" indent="-60960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noChangeArrowheads="1"/>
          </p:cNvSpPr>
          <p:nvPr>
            <p:ph type="title"/>
          </p:nvPr>
        </p:nvSpPr>
        <p:spPr>
          <a:xfrm>
            <a:off x="457200" y="561975"/>
            <a:ext cx="8229600" cy="45402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chemeClr val="tx2"/>
                </a:solidFill>
                <a:effectLst/>
                <a:uLnTx/>
                <a:uFillTx/>
                <a:latin typeface="+mj-lt"/>
                <a:ea typeface="+mj-ea"/>
                <a:cs typeface="+mj-cs"/>
              </a:rPr>
              <a:t>第一节：操作系统的目标和作用</a:t>
            </a:r>
            <a:endParaRPr kumimoji="0" lang="zh-CN" altLang="en-US" sz="3600" b="1" i="0" u="none" strike="noStrike" kern="0" cap="none" spc="0" normalizeH="0" baseline="0" noProof="0" smtClean="0">
              <a:ln>
                <a:noFill/>
              </a:ln>
              <a:solidFill>
                <a:schemeClr val="tx2"/>
              </a:solidFill>
              <a:effectLst/>
              <a:uLnTx/>
              <a:uFillTx/>
              <a:latin typeface="+mj-lt"/>
              <a:ea typeface="+mj-ea"/>
              <a:cs typeface="+mj-cs"/>
            </a:endParaRPr>
          </a:p>
        </p:txBody>
      </p:sp>
      <p:sp>
        <p:nvSpPr>
          <p:cNvPr id="39939" name="Rectangle 3"/>
          <p:cNvSpPr>
            <a:spLocks noGrp="1"/>
          </p:cNvSpPr>
          <p:nvPr>
            <p:ph idx="1"/>
          </p:nvPr>
        </p:nvSpPr>
        <p:spPr>
          <a:xfrm>
            <a:off x="250825" y="1412875"/>
            <a:ext cx="8662988" cy="3384550"/>
          </a:xfrm>
          <a:ln/>
        </p:spPr>
        <p:txBody>
          <a:bodyPr vert="horz" wrap="square" lIns="91440" tIns="45720" rIns="91440" bIns="45720" anchor="t"/>
          <a:p>
            <a:pPr>
              <a:lnSpc>
                <a:spcPct val="130000"/>
              </a:lnSpc>
              <a:buNone/>
            </a:pPr>
            <a:r>
              <a:rPr lang="zh-CN" altLang="en-US" sz="3600" b="1" dirty="0">
                <a:solidFill>
                  <a:srgbClr val="3333FF"/>
                </a:solidFill>
              </a:rPr>
              <a:t>一</a:t>
            </a:r>
            <a:r>
              <a:rPr lang="en-US" altLang="zh-CN" sz="3600" b="1" dirty="0">
                <a:solidFill>
                  <a:srgbClr val="3333FF"/>
                </a:solidFill>
              </a:rPr>
              <a:t>.</a:t>
            </a:r>
            <a:r>
              <a:rPr lang="zh-CN" altLang="en-US" sz="3600" b="1" dirty="0">
                <a:solidFill>
                  <a:srgbClr val="3333FF"/>
                </a:solidFill>
              </a:rPr>
              <a:t>操作系统的目标</a:t>
            </a:r>
            <a:endParaRPr lang="zh-CN" altLang="en-US" sz="3600" b="1" dirty="0">
              <a:solidFill>
                <a:srgbClr val="3333FF"/>
              </a:solidFill>
            </a:endParaRPr>
          </a:p>
          <a:p>
            <a:pPr lvl="1">
              <a:lnSpc>
                <a:spcPct val="130000"/>
              </a:lnSpc>
            </a:pPr>
            <a:r>
              <a:rPr lang="zh-CN" altLang="en-US" dirty="0"/>
              <a:t>方便性：使计算机易学易用</a:t>
            </a:r>
            <a:endParaRPr lang="zh-CN" altLang="en-US" dirty="0"/>
          </a:p>
          <a:p>
            <a:pPr lvl="1">
              <a:lnSpc>
                <a:spcPct val="130000"/>
              </a:lnSpc>
            </a:pPr>
            <a:r>
              <a:rPr lang="zh-CN" altLang="en-US" dirty="0"/>
              <a:t>有效性：提高系统资源的利用率和吞吐量</a:t>
            </a:r>
            <a:endParaRPr lang="zh-CN" altLang="en-US" dirty="0"/>
          </a:p>
          <a:p>
            <a:pPr lvl="1">
              <a:lnSpc>
                <a:spcPct val="130000"/>
              </a:lnSpc>
            </a:pPr>
            <a:r>
              <a:rPr lang="zh-CN" altLang="en-US" dirty="0"/>
              <a:t>可扩充性：能适应软硬件技术的发展，容易升级</a:t>
            </a:r>
            <a:endParaRPr lang="zh-CN" altLang="en-US" dirty="0"/>
          </a:p>
          <a:p>
            <a:pPr lvl="1">
              <a:lnSpc>
                <a:spcPct val="130000"/>
              </a:lnSpc>
            </a:pPr>
            <a:r>
              <a:rPr lang="zh-CN" altLang="en-US" dirty="0"/>
              <a:t>开放性：具备可移植性、兼容性和互操作性</a:t>
            </a:r>
            <a:endParaRPr lang="zh-CN" altLang="en-US" dirty="0"/>
          </a:p>
        </p:txBody>
      </p:sp>
      <p:grpSp>
        <p:nvGrpSpPr>
          <p:cNvPr id="2" name="Group 8"/>
          <p:cNvGrpSpPr/>
          <p:nvPr/>
        </p:nvGrpSpPr>
        <p:grpSpPr>
          <a:xfrm>
            <a:off x="1187450" y="4941888"/>
            <a:ext cx="2735263" cy="1231900"/>
            <a:chOff x="748" y="3113"/>
            <a:chExt cx="1723" cy="776"/>
          </a:xfrm>
        </p:grpSpPr>
        <p:sp>
          <p:nvSpPr>
            <p:cNvPr id="23559" name="Text Box 4"/>
            <p:cNvSpPr txBox="1"/>
            <p:nvPr/>
          </p:nvSpPr>
          <p:spPr>
            <a:xfrm>
              <a:off x="748" y="3339"/>
              <a:ext cx="1179" cy="323"/>
            </a:xfrm>
            <a:prstGeom prst="rect">
              <a:avLst/>
            </a:prstGeom>
            <a:noFill/>
            <a:ln w="9525">
              <a:noFill/>
            </a:ln>
          </p:spPr>
          <p:txBody>
            <a:bodyPr>
              <a:spAutoFit/>
            </a:bodyPr>
            <a:p>
              <a:pPr marL="742950" indent="-285750" algn="l">
                <a:spcBef>
                  <a:spcPct val="50000"/>
                </a:spcBef>
              </a:pPr>
              <a:r>
                <a:rPr lang="zh-CN" altLang="en-US" b="1" dirty="0">
                  <a:latin typeface="Arial" panose="020B0604020202020204" pitchFamily="34" charset="0"/>
                </a:rPr>
                <a:t>兼容性：</a:t>
              </a:r>
              <a:endParaRPr lang="zh-CN" altLang="en-US" b="1" dirty="0">
                <a:latin typeface="Arial" panose="020B0604020202020204" pitchFamily="34" charset="0"/>
              </a:endParaRPr>
            </a:p>
          </p:txBody>
        </p:sp>
        <p:sp>
          <p:nvSpPr>
            <p:cNvPr id="23560" name="Text Box 5"/>
            <p:cNvSpPr txBox="1"/>
            <p:nvPr/>
          </p:nvSpPr>
          <p:spPr>
            <a:xfrm>
              <a:off x="1610" y="3113"/>
              <a:ext cx="861" cy="323"/>
            </a:xfrm>
            <a:prstGeom prst="rect">
              <a:avLst/>
            </a:prstGeom>
            <a:noFill/>
            <a:ln w="9525">
              <a:noFill/>
            </a:ln>
          </p:spPr>
          <p:txBody>
            <a:bodyPr>
              <a:spAutoFit/>
            </a:bodyPr>
            <a:p>
              <a:pPr marL="742950" indent="-285750" algn="l">
                <a:spcBef>
                  <a:spcPct val="50000"/>
                </a:spcBef>
              </a:pPr>
              <a:r>
                <a:rPr lang="zh-CN" altLang="en-US" b="1" dirty="0">
                  <a:latin typeface="Arial" panose="020B0604020202020204" pitchFamily="34" charset="0"/>
                </a:rPr>
                <a:t>硬件</a:t>
              </a:r>
              <a:endParaRPr lang="zh-CN" altLang="en-US" b="1" dirty="0">
                <a:latin typeface="Arial" panose="020B0604020202020204" pitchFamily="34" charset="0"/>
              </a:endParaRPr>
            </a:p>
          </p:txBody>
        </p:sp>
        <p:sp>
          <p:nvSpPr>
            <p:cNvPr id="23561" name="Text Box 6"/>
            <p:cNvSpPr txBox="1"/>
            <p:nvPr/>
          </p:nvSpPr>
          <p:spPr>
            <a:xfrm>
              <a:off x="1610" y="3566"/>
              <a:ext cx="861" cy="323"/>
            </a:xfrm>
            <a:prstGeom prst="rect">
              <a:avLst/>
            </a:prstGeom>
            <a:noFill/>
            <a:ln w="9525">
              <a:noFill/>
            </a:ln>
          </p:spPr>
          <p:txBody>
            <a:bodyPr>
              <a:spAutoFit/>
            </a:bodyPr>
            <a:p>
              <a:pPr marL="742950" indent="-285750" algn="l">
                <a:spcBef>
                  <a:spcPct val="50000"/>
                </a:spcBef>
              </a:pPr>
              <a:r>
                <a:rPr lang="zh-CN" altLang="en-US" b="1" dirty="0">
                  <a:latin typeface="Arial" panose="020B0604020202020204" pitchFamily="34" charset="0"/>
                </a:rPr>
                <a:t>软件</a:t>
              </a:r>
              <a:endParaRPr lang="zh-CN" altLang="en-US" b="1" dirty="0">
                <a:latin typeface="Arial" panose="020B0604020202020204" pitchFamily="34" charset="0"/>
              </a:endParaRPr>
            </a:p>
          </p:txBody>
        </p:sp>
        <p:sp>
          <p:nvSpPr>
            <p:cNvPr id="23562" name="AutoShape 7"/>
            <p:cNvSpPr/>
            <p:nvPr/>
          </p:nvSpPr>
          <p:spPr>
            <a:xfrm>
              <a:off x="1837" y="3249"/>
              <a:ext cx="45" cy="589"/>
            </a:xfrm>
            <a:prstGeom prst="leftBrace">
              <a:avLst>
                <a:gd name="adj1" fmla="val 109074"/>
                <a:gd name="adj2" fmla="val 50000"/>
              </a:avLst>
            </a:prstGeom>
            <a:noFill/>
            <a:ln w="28575" cap="flat" cmpd="sng">
              <a:solidFill>
                <a:srgbClr val="000000"/>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sp>
        <p:nvSpPr>
          <p:cNvPr id="39945" name="Text Box 9"/>
          <p:cNvSpPr txBox="1"/>
          <p:nvPr/>
        </p:nvSpPr>
        <p:spPr>
          <a:xfrm>
            <a:off x="142875" y="1454150"/>
            <a:ext cx="8893175" cy="4711700"/>
          </a:xfrm>
          <a:prstGeom prst="rect">
            <a:avLst/>
          </a:prstGeom>
          <a:solidFill>
            <a:srgbClr val="E8E8E8"/>
          </a:solidFill>
          <a:ln w="19050" cap="flat" cmpd="sng">
            <a:solidFill>
              <a:schemeClr val="tx2"/>
            </a:solidFill>
            <a:prstDash val="solid"/>
            <a:miter/>
            <a:headEnd type="none" w="med" len="med"/>
            <a:tailEnd type="none" w="med" len="med"/>
          </a:ln>
        </p:spPr>
        <p:txBody>
          <a:bodyPr>
            <a:spAutoFit/>
          </a:bodyPr>
          <a:p>
            <a:pPr marL="742950" indent="-285750" algn="l"/>
            <a:r>
              <a:rPr lang="en-US" altLang="zh-CN" dirty="0">
                <a:latin typeface="Arial" panose="020B0604020202020204" pitchFamily="34" charset="0"/>
              </a:rPr>
              <a:t>MIT</a:t>
            </a:r>
            <a:r>
              <a:rPr lang="zh-CN" altLang="en-US" dirty="0">
                <a:latin typeface="Arial" panose="020B0604020202020204" pitchFamily="34" charset="0"/>
              </a:rPr>
              <a:t>在</a:t>
            </a:r>
            <a:r>
              <a:rPr lang="en-US" altLang="zh-CN" dirty="0">
                <a:latin typeface="Arial" panose="020B0604020202020204" pitchFamily="34" charset="0"/>
              </a:rPr>
              <a:t>1963</a:t>
            </a:r>
            <a:r>
              <a:rPr lang="zh-CN" altLang="en-US" dirty="0">
                <a:latin typeface="Arial" panose="020B0604020202020204" pitchFamily="34" charset="0"/>
              </a:rPr>
              <a:t>年投入使用的</a:t>
            </a:r>
            <a:r>
              <a:rPr lang="en-US" altLang="zh-CN" dirty="0">
                <a:latin typeface="Arial" panose="020B0604020202020204" pitchFamily="34" charset="0"/>
              </a:rPr>
              <a:t>CTSS</a:t>
            </a:r>
            <a:r>
              <a:rPr lang="zh-CN" altLang="en-US" dirty="0">
                <a:latin typeface="Arial" panose="020B0604020202020204" pitchFamily="34" charset="0"/>
              </a:rPr>
              <a:t>，大约包含</a:t>
            </a:r>
            <a:r>
              <a:rPr lang="en-US" altLang="zh-CN" dirty="0">
                <a:latin typeface="Arial" panose="020B0604020202020204" pitchFamily="34" charset="0"/>
              </a:rPr>
              <a:t>32000</a:t>
            </a:r>
            <a:r>
              <a:rPr lang="zh-CN" altLang="en-US" dirty="0">
                <a:latin typeface="Arial" panose="020B0604020202020204" pitchFamily="34" charset="0"/>
              </a:rPr>
              <a:t>个</a:t>
            </a:r>
            <a:r>
              <a:rPr lang="en-US" altLang="zh-CN" dirty="0">
                <a:latin typeface="Arial" panose="020B0604020202020204" pitchFamily="34" charset="0"/>
              </a:rPr>
              <a:t>36</a:t>
            </a:r>
            <a:r>
              <a:rPr lang="zh-CN" altLang="en-US" dirty="0">
                <a:latin typeface="Arial" panose="020B0604020202020204" pitchFamily="34" charset="0"/>
              </a:rPr>
              <a:t>位字；</a:t>
            </a:r>
            <a:endParaRPr lang="zh-CN" altLang="en-US" dirty="0">
              <a:latin typeface="Arial" panose="020B0604020202020204" pitchFamily="34" charset="0"/>
            </a:endParaRPr>
          </a:p>
          <a:p>
            <a:pPr marL="742950" indent="-285750" algn="l"/>
            <a:r>
              <a:rPr lang="en-US" altLang="zh-CN" dirty="0">
                <a:latin typeface="Arial" panose="020B0604020202020204" pitchFamily="34" charset="0"/>
              </a:rPr>
              <a:t>IBM</a:t>
            </a:r>
            <a:r>
              <a:rPr lang="zh-CN" altLang="en-US" dirty="0">
                <a:latin typeface="Arial" panose="020B0604020202020204" pitchFamily="34" charset="0"/>
              </a:rPr>
              <a:t>引进的</a:t>
            </a:r>
            <a:r>
              <a:rPr lang="en-US" altLang="zh-CN" dirty="0">
                <a:latin typeface="Arial" panose="020B0604020202020204" pitchFamily="34" charset="0"/>
              </a:rPr>
              <a:t>OS</a:t>
            </a:r>
            <a:r>
              <a:rPr lang="zh-CN" altLang="en-US" dirty="0">
                <a:latin typeface="Arial" panose="020B0604020202020204" pitchFamily="34" charset="0"/>
              </a:rPr>
              <a:t>／</a:t>
            </a:r>
            <a:r>
              <a:rPr lang="en-US" altLang="zh-CN" dirty="0">
                <a:latin typeface="Arial" panose="020B0604020202020204" pitchFamily="34" charset="0"/>
              </a:rPr>
              <a:t>360</a:t>
            </a:r>
            <a:r>
              <a:rPr lang="zh-CN" altLang="en-US" dirty="0">
                <a:latin typeface="Arial" panose="020B0604020202020204" pitchFamily="34" charset="0"/>
              </a:rPr>
              <a:t>有超过</a:t>
            </a:r>
            <a:r>
              <a:rPr lang="en-US" altLang="zh-CN" dirty="0">
                <a:latin typeface="Arial" panose="020B0604020202020204" pitchFamily="34" charset="0"/>
              </a:rPr>
              <a:t>100</a:t>
            </a:r>
            <a:r>
              <a:rPr lang="zh-CN" altLang="en-US" dirty="0">
                <a:latin typeface="Arial" panose="020B0604020202020204" pitchFamily="34" charset="0"/>
              </a:rPr>
              <a:t>万条的机器指令；</a:t>
            </a:r>
            <a:endParaRPr lang="zh-CN" altLang="en-US" dirty="0">
              <a:latin typeface="Arial" panose="020B0604020202020204" pitchFamily="34" charset="0"/>
            </a:endParaRPr>
          </a:p>
          <a:p>
            <a:pPr marL="742950" indent="-285750" algn="l"/>
            <a:r>
              <a:rPr lang="en-US" altLang="zh-CN" dirty="0">
                <a:latin typeface="Arial" panose="020B0604020202020204" pitchFamily="34" charset="0"/>
              </a:rPr>
              <a:t>1975</a:t>
            </a:r>
            <a:r>
              <a:rPr lang="zh-CN" altLang="en-US" dirty="0">
                <a:latin typeface="Arial" panose="020B0604020202020204" pitchFamily="34" charset="0"/>
              </a:rPr>
              <a:t>年</a:t>
            </a:r>
            <a:r>
              <a:rPr lang="en-US" altLang="zh-CN" dirty="0">
                <a:latin typeface="Arial" panose="020B0604020202020204" pitchFamily="34" charset="0"/>
              </a:rPr>
              <a:t>MIT</a:t>
            </a:r>
            <a:r>
              <a:rPr lang="zh-CN" altLang="en-US" dirty="0">
                <a:latin typeface="Arial" panose="020B0604020202020204" pitchFamily="34" charset="0"/>
              </a:rPr>
              <a:t>和</a:t>
            </a:r>
            <a:r>
              <a:rPr lang="en-US" altLang="zh-CN" dirty="0">
                <a:latin typeface="Arial" panose="020B0604020202020204" pitchFamily="34" charset="0"/>
              </a:rPr>
              <a:t>Bell</a:t>
            </a:r>
            <a:r>
              <a:rPr lang="zh-CN" altLang="en-US" dirty="0">
                <a:latin typeface="Arial" panose="020B0604020202020204" pitchFamily="34" charset="0"/>
              </a:rPr>
              <a:t>实验室开发的</a:t>
            </a:r>
            <a:r>
              <a:rPr lang="en-US" altLang="zh-CN" dirty="0">
                <a:latin typeface="Arial" panose="020B0604020202020204" pitchFamily="34" charset="0"/>
              </a:rPr>
              <a:t>Muhics</a:t>
            </a:r>
            <a:r>
              <a:rPr lang="zh-CN" altLang="en-US" dirty="0">
                <a:latin typeface="Arial" panose="020B0604020202020204" pitchFamily="34" charset="0"/>
              </a:rPr>
              <a:t>系统增长到了</a:t>
            </a:r>
            <a:r>
              <a:rPr lang="en-US" altLang="zh-CN" dirty="0">
                <a:latin typeface="Arial" panose="020B0604020202020204" pitchFamily="34" charset="0"/>
              </a:rPr>
              <a:t>2000</a:t>
            </a:r>
            <a:r>
              <a:rPr lang="zh-CN" altLang="en-US" dirty="0">
                <a:latin typeface="Arial" panose="020B0604020202020204" pitchFamily="34" charset="0"/>
              </a:rPr>
              <a:t>万条机器指令</a:t>
            </a:r>
            <a:endParaRPr lang="zh-CN" altLang="en-US" dirty="0">
              <a:latin typeface="Arial" panose="020B0604020202020204" pitchFamily="34" charset="0"/>
            </a:endParaRPr>
          </a:p>
          <a:p>
            <a:pPr marL="742950" indent="-285750" algn="l"/>
            <a:r>
              <a:rPr lang="en-US" altLang="zh-CN" dirty="0">
                <a:latin typeface="Arial" panose="020B0604020202020204" pitchFamily="34" charset="0"/>
              </a:rPr>
              <a:t>WindowsNT4</a:t>
            </a:r>
            <a:r>
              <a:rPr lang="zh-CN" altLang="en-US" dirty="0">
                <a:latin typeface="Arial" panose="020B0604020202020204" pitchFamily="34" charset="0"/>
              </a:rPr>
              <a:t>．</a:t>
            </a:r>
            <a:r>
              <a:rPr lang="en-US" altLang="zh-CN" dirty="0">
                <a:latin typeface="Arial" panose="020B0604020202020204" pitchFamily="34" charset="0"/>
              </a:rPr>
              <a:t>0</a:t>
            </a:r>
            <a:r>
              <a:rPr lang="zh-CN" altLang="en-US" dirty="0">
                <a:latin typeface="Arial" panose="020B0604020202020204" pitchFamily="34" charset="0"/>
              </a:rPr>
              <a:t>包含</a:t>
            </a:r>
            <a:r>
              <a:rPr lang="en-US" altLang="zh-CN" dirty="0">
                <a:latin typeface="Arial" panose="020B0604020202020204" pitchFamily="34" charset="0"/>
              </a:rPr>
              <a:t>1600</a:t>
            </a:r>
            <a:r>
              <a:rPr lang="zh-CN" altLang="en-US" dirty="0">
                <a:latin typeface="Arial" panose="020B0604020202020204" pitchFamily="34" charset="0"/>
              </a:rPr>
              <a:t>万行代码，而</a:t>
            </a:r>
            <a:r>
              <a:rPr lang="en-US" altLang="zh-CN" dirty="0">
                <a:latin typeface="Arial" panose="020B0604020202020204" pitchFamily="34" charset="0"/>
              </a:rPr>
              <a:t>Windows2000</a:t>
            </a:r>
            <a:r>
              <a:rPr lang="zh-CN" altLang="en-US" dirty="0">
                <a:latin typeface="Arial" panose="020B0604020202020204" pitchFamily="34" charset="0"/>
              </a:rPr>
              <a:t>的代码量则超过这个数目的两倍。</a:t>
            </a:r>
            <a:endParaRPr lang="zh-CN" altLang="en-US" dirty="0">
              <a:latin typeface="Arial" panose="020B0604020202020204" pitchFamily="34" charset="0"/>
            </a:endParaRPr>
          </a:p>
          <a:p>
            <a:pPr marL="742950" indent="-285750" algn="l"/>
            <a:endParaRPr lang="zh-CN" altLang="en-US" sz="2800" dirty="0">
              <a:latin typeface="Arial" panose="020B0604020202020204" pitchFamily="34" charset="0"/>
            </a:endParaRPr>
          </a:p>
          <a:p>
            <a:pPr marL="742950" indent="-285750" algn="l"/>
            <a:r>
              <a:rPr lang="en-US" altLang="zh-CN" sz="2800" b="1" dirty="0">
                <a:latin typeface="Arial" panose="020B0604020202020204" pitchFamily="34" charset="0"/>
              </a:rPr>
              <a:t>100-1000</a:t>
            </a:r>
            <a:r>
              <a:rPr lang="zh-CN" altLang="en-US" sz="2800" b="1" dirty="0">
                <a:latin typeface="Arial" panose="020B0604020202020204" pitchFamily="34" charset="0"/>
              </a:rPr>
              <a:t>人</a:t>
            </a:r>
            <a:r>
              <a:rPr lang="en-US" altLang="zh-CN" sz="2800" b="1" dirty="0">
                <a:latin typeface="Arial" panose="020B0604020202020204" pitchFamily="34" charset="0"/>
              </a:rPr>
              <a:t>-</a:t>
            </a:r>
            <a:r>
              <a:rPr lang="zh-CN" altLang="en-US" sz="2800" b="1" dirty="0">
                <a:latin typeface="Arial" panose="020B0604020202020204" pitchFamily="34" charset="0"/>
              </a:rPr>
              <a:t>若干年的工作量</a:t>
            </a:r>
            <a:endParaRPr lang="zh-CN" altLang="en-US" sz="2800" b="1" dirty="0">
              <a:latin typeface="Arial" panose="020B0604020202020204" pitchFamily="34" charset="0"/>
            </a:endParaRPr>
          </a:p>
          <a:p>
            <a:pPr marL="742950" indent="-285750" algn="l">
              <a:spcBef>
                <a:spcPct val="50000"/>
              </a:spcBef>
            </a:pPr>
            <a:endParaRPr lang="zh-CN" altLang="en-US" sz="2800" dirty="0">
              <a:latin typeface="Arial" panose="020B0604020202020204" pitchFamily="34" charset="0"/>
            </a:endParaRPr>
          </a:p>
        </p:txBody>
      </p:sp>
      <p:sp>
        <p:nvSpPr>
          <p:cNvPr id="39946" name="Text Box 10"/>
          <p:cNvSpPr txBox="1"/>
          <p:nvPr/>
        </p:nvSpPr>
        <p:spPr>
          <a:xfrm>
            <a:off x="900113" y="1268413"/>
            <a:ext cx="7056437" cy="3065462"/>
          </a:xfrm>
          <a:prstGeom prst="rect">
            <a:avLst/>
          </a:prstGeom>
          <a:solidFill>
            <a:srgbClr val="E8E8E8"/>
          </a:solidFill>
          <a:ln w="28575" cap="flat" cmpd="sng">
            <a:solidFill>
              <a:srgbClr val="CC3300"/>
            </a:solidFill>
            <a:prstDash val="solid"/>
            <a:miter/>
            <a:headEnd type="none" w="med" len="med"/>
            <a:tailEnd type="none" w="med" len="med"/>
          </a:ln>
        </p:spPr>
        <p:txBody>
          <a:bodyPr>
            <a:spAutoFit/>
          </a:bodyPr>
          <a:p>
            <a:pPr marL="742950" indent="-285750" algn="l">
              <a:spcBef>
                <a:spcPct val="50000"/>
              </a:spcBef>
            </a:pPr>
            <a:r>
              <a:rPr lang="en-US" altLang="zh-CN" b="1" dirty="0">
                <a:latin typeface="Arial" panose="020B0604020202020204" pitchFamily="34" charset="0"/>
              </a:rPr>
              <a:t>POSIX</a:t>
            </a:r>
            <a:r>
              <a:rPr lang="zh-CN" altLang="en-US" b="1" dirty="0">
                <a:latin typeface="Arial" panose="020B0604020202020204" pitchFamily="34" charset="0"/>
              </a:rPr>
              <a:t>标准</a:t>
            </a:r>
            <a:r>
              <a:rPr lang="zh-CN" altLang="en-US" dirty="0">
                <a:latin typeface="Arial" panose="020B0604020202020204" pitchFamily="34" charset="0"/>
              </a:rPr>
              <a:t>：</a:t>
            </a:r>
            <a:r>
              <a:rPr lang="en-US" altLang="zh-CN" dirty="0">
                <a:latin typeface="Arial" panose="020B0604020202020204" pitchFamily="34" charset="0"/>
              </a:rPr>
              <a:t>POSIX </a:t>
            </a:r>
            <a:r>
              <a:rPr lang="zh-CN" altLang="en-US" dirty="0">
                <a:latin typeface="Arial" panose="020B0604020202020204" pitchFamily="34" charset="0"/>
              </a:rPr>
              <a:t>表示可移植操作系统接口（</a:t>
            </a:r>
            <a:r>
              <a:rPr lang="en-US" altLang="zh-CN" dirty="0">
                <a:latin typeface="Arial" panose="020B0604020202020204" pitchFamily="34" charset="0"/>
              </a:rPr>
              <a:t>Portable Operating System Interface </a:t>
            </a:r>
            <a:r>
              <a:rPr lang="zh-CN" altLang="en-US" dirty="0">
                <a:latin typeface="Arial" panose="020B0604020202020204" pitchFamily="34" charset="0"/>
              </a:rPr>
              <a:t>），是由</a:t>
            </a:r>
            <a:r>
              <a:rPr lang="en-US" altLang="zh-CN" dirty="0">
                <a:latin typeface="Arial" panose="020B0604020202020204" pitchFamily="34" charset="0"/>
              </a:rPr>
              <a:t>IEEE</a:t>
            </a:r>
            <a:r>
              <a:rPr lang="zh-CN" altLang="en-US" dirty="0">
                <a:latin typeface="Arial" panose="020B0604020202020204" pitchFamily="34" charset="0"/>
              </a:rPr>
              <a:t>（电器和电子工程师协会）开发的一套标准。该标准基于现有的</a:t>
            </a:r>
            <a:r>
              <a:rPr lang="en-US" altLang="zh-CN" dirty="0">
                <a:latin typeface="Arial" panose="020B0604020202020204" pitchFamily="34" charset="0"/>
              </a:rPr>
              <a:t>Unix</a:t>
            </a:r>
            <a:r>
              <a:rPr lang="zh-CN" altLang="en-US" dirty="0">
                <a:latin typeface="Arial" panose="020B0604020202020204" pitchFamily="34" charset="0"/>
              </a:rPr>
              <a:t>实践和经验，描述了操作系统的调用服务接口，以保证用户编制的应用程序可以在源代码一级上在多种操作系统上移植运行。 </a:t>
            </a:r>
            <a:endParaRPr lang="zh-CN" altLang="en-US"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39">
                                            <p:txEl>
                                              <p:charRg st="10" end="23"/>
                                            </p:txEl>
                                          </p:spTgt>
                                        </p:tgtEl>
                                        <p:attrNameLst>
                                          <p:attrName>style.visibility</p:attrName>
                                        </p:attrNameLst>
                                      </p:cBhvr>
                                      <p:to>
                                        <p:strVal val="visible"/>
                                      </p:to>
                                    </p:set>
                                    <p:anim calcmode="lin" valueType="num">
                                      <p:cBhvr additive="base">
                                        <p:cTn id="7" dur="500" fill="hold"/>
                                        <p:tgtEl>
                                          <p:spTgt spid="39939">
                                            <p:txEl>
                                              <p:charRg st="10" end="2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charRg st="10" end="2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939">
                                            <p:txEl>
                                              <p:charRg st="23" end="42"/>
                                            </p:txEl>
                                          </p:spTgt>
                                        </p:tgtEl>
                                        <p:attrNameLst>
                                          <p:attrName>style.visibility</p:attrName>
                                        </p:attrNameLst>
                                      </p:cBhvr>
                                      <p:to>
                                        <p:strVal val="visible"/>
                                      </p:to>
                                    </p:set>
                                    <p:anim calcmode="lin" valueType="num">
                                      <p:cBhvr additive="base">
                                        <p:cTn id="13" dur="500" fill="hold"/>
                                        <p:tgtEl>
                                          <p:spTgt spid="39939">
                                            <p:txEl>
                                              <p:charRg st="23" end="4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39">
                                            <p:txEl>
                                              <p:charRg st="23" end="4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939">
                                            <p:txEl>
                                              <p:charRg st="42" end="64"/>
                                            </p:txEl>
                                          </p:spTgt>
                                        </p:tgtEl>
                                        <p:attrNameLst>
                                          <p:attrName>style.visibility</p:attrName>
                                        </p:attrNameLst>
                                      </p:cBhvr>
                                      <p:to>
                                        <p:strVal val="visible"/>
                                      </p:to>
                                    </p:set>
                                    <p:anim calcmode="lin" valueType="num">
                                      <p:cBhvr additive="base">
                                        <p:cTn id="19" dur="500" fill="hold"/>
                                        <p:tgtEl>
                                          <p:spTgt spid="39939">
                                            <p:txEl>
                                              <p:charRg st="42" end="6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39">
                                            <p:txEl>
                                              <p:charRg st="42" end="6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39945"/>
                                        </p:tgtEl>
                                        <p:attrNameLst>
                                          <p:attrName>style.visibility</p:attrName>
                                        </p:attrNameLst>
                                      </p:cBhvr>
                                      <p:to>
                                        <p:strVal val="visible"/>
                                      </p:to>
                                    </p:set>
                                    <p:animEffect transition="in" filter="box(in)">
                                      <p:cBhvr>
                                        <p:cTn id="25" dur="500"/>
                                        <p:tgtEl>
                                          <p:spTgt spid="39945"/>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grpId="1" nodeType="clickEffect">
                                  <p:stCondLst>
                                    <p:cond delay="0"/>
                                  </p:stCondLst>
                                  <p:childTnLst>
                                    <p:anim calcmode="lin" valueType="num">
                                      <p:cBhvr additive="base">
                                        <p:cTn id="29" dur="500"/>
                                        <p:tgtEl>
                                          <p:spTgt spid="39945"/>
                                        </p:tgtEl>
                                        <p:attrNameLst>
                                          <p:attrName>ppt_x</p:attrName>
                                        </p:attrNameLst>
                                      </p:cBhvr>
                                      <p:tavLst>
                                        <p:tav tm="0">
                                          <p:val>
                                            <p:strVal val="ppt_x"/>
                                          </p:val>
                                        </p:tav>
                                        <p:tav tm="100000">
                                          <p:val>
                                            <p:strVal val="ppt_x"/>
                                          </p:val>
                                        </p:tav>
                                      </p:tavLst>
                                    </p:anim>
                                    <p:anim calcmode="lin" valueType="num">
                                      <p:cBhvr additive="base">
                                        <p:cTn id="30" dur="500"/>
                                        <p:tgtEl>
                                          <p:spTgt spid="39945"/>
                                        </p:tgtEl>
                                        <p:attrNameLst>
                                          <p:attrName>ppt_y</p:attrName>
                                        </p:attrNameLst>
                                      </p:cBhvr>
                                      <p:tavLst>
                                        <p:tav tm="0">
                                          <p:val>
                                            <p:strVal val="ppt_y"/>
                                          </p:val>
                                        </p:tav>
                                        <p:tav tm="100000">
                                          <p:val>
                                            <p:strVal val="1+ppt_h/2"/>
                                          </p:val>
                                        </p:tav>
                                      </p:tavLst>
                                    </p:anim>
                                    <p:set>
                                      <p:cBhvr>
                                        <p:cTn id="31" dur="1" fill="hold">
                                          <p:stCondLst>
                                            <p:cond delay="499"/>
                                          </p:stCondLst>
                                        </p:cTn>
                                        <p:tgtEl>
                                          <p:spTgt spid="3994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9939">
                                            <p:txEl>
                                              <p:charRg st="64" end="84"/>
                                            </p:txEl>
                                          </p:spTgt>
                                        </p:tgtEl>
                                        <p:attrNameLst>
                                          <p:attrName>style.visibility</p:attrName>
                                        </p:attrNameLst>
                                      </p:cBhvr>
                                      <p:to>
                                        <p:strVal val="visible"/>
                                      </p:to>
                                    </p:set>
                                    <p:anim calcmode="lin" valueType="num">
                                      <p:cBhvr additive="base">
                                        <p:cTn id="36" dur="500" fill="hold"/>
                                        <p:tgtEl>
                                          <p:spTgt spid="39939">
                                            <p:txEl>
                                              <p:charRg st="64" end="8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9939">
                                            <p:txEl>
                                              <p:charRg st="64" end="8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ox(in)">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39946"/>
                                        </p:tgtEl>
                                        <p:attrNameLst>
                                          <p:attrName>style.visibility</p:attrName>
                                        </p:attrNameLst>
                                      </p:cBhvr>
                                      <p:to>
                                        <p:strVal val="visible"/>
                                      </p:to>
                                    </p:set>
                                    <p:animEffect transition="in" filter="box(in)">
                                      <p:cBhvr>
                                        <p:cTn id="47" dur="500"/>
                                        <p:tgtEl>
                                          <p:spTgt spid="39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5" grpId="0" animBg="1"/>
      <p:bldP spid="39945" grpId="1" animBg="1"/>
      <p:bldP spid="3994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noChangeArrowheads="1"/>
          </p:cNvSpPr>
          <p:nvPr>
            <p:ph type="title"/>
          </p:nvPr>
        </p:nvSpPr>
        <p:spPr>
          <a:xfrm>
            <a:off x="323850" y="260350"/>
            <a:ext cx="8229600" cy="45402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chemeClr val="tx2"/>
                </a:solidFill>
                <a:effectLst/>
                <a:uLnTx/>
                <a:uFillTx/>
                <a:latin typeface="+mj-lt"/>
                <a:ea typeface="+mj-ea"/>
                <a:cs typeface="+mj-cs"/>
              </a:rPr>
              <a:t>第一节：操作系统的目标和作用</a:t>
            </a:r>
            <a:endParaRPr kumimoji="0" lang="zh-CN" altLang="en-US" sz="4000" b="1" i="0" u="none" strike="noStrike" kern="0" cap="none" spc="0" normalizeH="0" baseline="0" noProof="0" smtClean="0">
              <a:ln>
                <a:noFill/>
              </a:ln>
              <a:solidFill>
                <a:schemeClr val="tx2"/>
              </a:solidFill>
              <a:effectLst/>
              <a:uLnTx/>
              <a:uFillTx/>
              <a:latin typeface="+mj-lt"/>
              <a:ea typeface="+mj-ea"/>
              <a:cs typeface="+mj-cs"/>
            </a:endParaRPr>
          </a:p>
        </p:txBody>
      </p:sp>
      <p:sp>
        <p:nvSpPr>
          <p:cNvPr id="207875" name="Rectangle 3"/>
          <p:cNvSpPr>
            <a:spLocks noGrp="1"/>
          </p:cNvSpPr>
          <p:nvPr>
            <p:ph idx="1"/>
          </p:nvPr>
        </p:nvSpPr>
        <p:spPr>
          <a:xfrm>
            <a:off x="611188" y="836613"/>
            <a:ext cx="8229600" cy="2232025"/>
          </a:xfrm>
          <a:ln/>
        </p:spPr>
        <p:txBody>
          <a:bodyPr vert="horz" wrap="square" lIns="91440" tIns="45720" rIns="91440" bIns="45720" anchor="t"/>
          <a:p>
            <a:pPr>
              <a:lnSpc>
                <a:spcPct val="130000"/>
              </a:lnSpc>
              <a:buNone/>
            </a:pPr>
            <a:r>
              <a:rPr lang="zh-CN" altLang="en-US" sz="3600" b="1" dirty="0">
                <a:solidFill>
                  <a:srgbClr val="3333FF"/>
                </a:solidFill>
              </a:rPr>
              <a:t>二</a:t>
            </a:r>
            <a:r>
              <a:rPr lang="en-US" altLang="zh-CN" sz="3600" b="1" dirty="0">
                <a:solidFill>
                  <a:srgbClr val="3333FF"/>
                </a:solidFill>
              </a:rPr>
              <a:t>. </a:t>
            </a:r>
            <a:r>
              <a:rPr lang="zh-CN" altLang="en-US" sz="3600" b="1" dirty="0">
                <a:solidFill>
                  <a:srgbClr val="3333FF"/>
                </a:solidFill>
              </a:rPr>
              <a:t>操作系统的作用</a:t>
            </a:r>
            <a:endParaRPr lang="zh-CN" altLang="en-US" sz="3600" b="1" dirty="0">
              <a:solidFill>
                <a:srgbClr val="3333FF"/>
              </a:solidFill>
            </a:endParaRPr>
          </a:p>
          <a:p>
            <a:pPr lvl="1">
              <a:lnSpc>
                <a:spcPct val="130000"/>
              </a:lnSpc>
              <a:buNone/>
            </a:pPr>
            <a:r>
              <a:rPr lang="en-US" altLang="zh-CN" b="1" dirty="0">
                <a:solidFill>
                  <a:schemeClr val="accent1"/>
                </a:solidFill>
              </a:rPr>
              <a:t>1. </a:t>
            </a:r>
            <a:r>
              <a:rPr lang="zh-CN" altLang="en-US" b="1" dirty="0">
                <a:solidFill>
                  <a:schemeClr val="accent1"/>
                </a:solidFill>
              </a:rPr>
              <a:t>用户观点</a:t>
            </a:r>
            <a:endParaRPr lang="zh-CN" altLang="en-US" dirty="0">
              <a:solidFill>
                <a:schemeClr val="accent1"/>
              </a:solidFill>
            </a:endParaRPr>
          </a:p>
          <a:p>
            <a:pPr lvl="1">
              <a:lnSpc>
                <a:spcPct val="130000"/>
              </a:lnSpc>
              <a:buNone/>
            </a:pPr>
            <a:r>
              <a:rPr lang="zh-CN" altLang="en-US" sz="2400" b="1" dirty="0"/>
              <a:t>         </a:t>
            </a:r>
            <a:r>
              <a:rPr lang="en-US" altLang="zh-CN" sz="2400" b="1" dirty="0"/>
              <a:t>OS</a:t>
            </a:r>
            <a:r>
              <a:rPr lang="zh-CN" altLang="en-US" sz="2400" b="1" dirty="0"/>
              <a:t>是用户与计算机硬件之间的接口</a:t>
            </a:r>
            <a:endParaRPr lang="zh-CN" altLang="en-US" sz="2400" b="1" dirty="0"/>
          </a:p>
        </p:txBody>
      </p:sp>
      <p:sp>
        <p:nvSpPr>
          <p:cNvPr id="207876" name="AutoShape 4"/>
          <p:cNvSpPr/>
          <p:nvPr/>
        </p:nvSpPr>
        <p:spPr>
          <a:xfrm>
            <a:off x="1692275" y="5699125"/>
            <a:ext cx="5562600" cy="609600"/>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p>
            <a:pPr eaLnBrk="1" hangingPunct="1">
              <a:lnSpc>
                <a:spcPct val="100000"/>
              </a:lnSpc>
              <a:spcBef>
                <a:spcPct val="0"/>
              </a:spcBef>
            </a:pPr>
            <a:r>
              <a:rPr lang="zh-CN" altLang="en-US" sz="2800" b="1" dirty="0">
                <a:latin typeface="Times New Roman" panose="02020603050405020304" pitchFamily="18" charset="0"/>
              </a:rPr>
              <a:t>计算机硬件</a:t>
            </a:r>
            <a:endParaRPr lang="zh-CN" altLang="en-US" sz="2800" b="1" dirty="0">
              <a:latin typeface="Times New Roman" panose="02020603050405020304" pitchFamily="18" charset="0"/>
            </a:endParaRPr>
          </a:p>
        </p:txBody>
      </p:sp>
      <p:sp>
        <p:nvSpPr>
          <p:cNvPr id="207877" name="AutoShape 5"/>
          <p:cNvSpPr/>
          <p:nvPr/>
        </p:nvSpPr>
        <p:spPr>
          <a:xfrm>
            <a:off x="1692275" y="5084763"/>
            <a:ext cx="5562600" cy="609600"/>
          </a:xfrm>
          <a:prstGeom prst="flowChartProcess">
            <a:avLst/>
          </a:prstGeom>
          <a:solidFill>
            <a:srgbClr val="CCFFFF"/>
          </a:solidFill>
          <a:ln w="9525" cap="flat" cmpd="sng">
            <a:solidFill>
              <a:schemeClr val="tx1"/>
            </a:solidFill>
            <a:prstDash val="solid"/>
            <a:miter/>
            <a:headEnd type="none" w="med" len="med"/>
            <a:tailEnd type="none" w="med" len="med"/>
          </a:ln>
        </p:spPr>
        <p:txBody>
          <a:bodyPr wrap="none" anchor="ctr"/>
          <a:p>
            <a:pPr eaLnBrk="1" hangingPunct="1">
              <a:lnSpc>
                <a:spcPct val="100000"/>
              </a:lnSpc>
              <a:spcBef>
                <a:spcPct val="0"/>
              </a:spcBef>
            </a:pPr>
            <a:r>
              <a:rPr lang="zh-CN" altLang="en-US" sz="2800" b="1" dirty="0">
                <a:latin typeface="Times New Roman" panose="02020603050405020304" pitchFamily="18" charset="0"/>
              </a:rPr>
              <a:t>操作系统</a:t>
            </a:r>
            <a:endParaRPr lang="zh-CN" altLang="en-US" sz="2800" b="1" dirty="0">
              <a:latin typeface="Times New Roman" panose="02020603050405020304" pitchFamily="18" charset="0"/>
            </a:endParaRPr>
          </a:p>
        </p:txBody>
      </p:sp>
      <p:grpSp>
        <p:nvGrpSpPr>
          <p:cNvPr id="2" name="Group 6"/>
          <p:cNvGrpSpPr/>
          <p:nvPr/>
        </p:nvGrpSpPr>
        <p:grpSpPr>
          <a:xfrm>
            <a:off x="2843213" y="2919413"/>
            <a:ext cx="2808287" cy="2093912"/>
            <a:chOff x="1791" y="1839"/>
            <a:chExt cx="1769" cy="1319"/>
          </a:xfrm>
        </p:grpSpPr>
        <p:sp>
          <p:nvSpPr>
            <p:cNvPr id="24587" name="Oval 7"/>
            <p:cNvSpPr/>
            <p:nvPr/>
          </p:nvSpPr>
          <p:spPr>
            <a:xfrm>
              <a:off x="1927" y="1839"/>
              <a:ext cx="1633" cy="1042"/>
            </a:xfrm>
            <a:prstGeom prst="ellipse">
              <a:avLst/>
            </a:prstGeom>
            <a:solidFill>
              <a:srgbClr val="FFCC99"/>
            </a:solidFill>
            <a:ln w="9525" cap="flat" cmpd="sng">
              <a:solidFill>
                <a:schemeClr val="tx1"/>
              </a:solidFill>
              <a:prstDash val="solid"/>
              <a:headEnd type="none" w="med" len="med"/>
              <a:tailEnd type="none" w="med" len="med"/>
            </a:ln>
          </p:spPr>
          <p:txBody>
            <a:bodyPr wrap="none" lIns="0" anchor="ctr"/>
            <a:p>
              <a:pPr marL="742950" indent="-285750"/>
              <a:endParaRPr lang="zh-CN" altLang="en-US" sz="3200" dirty="0">
                <a:latin typeface="Arial" panose="020B0604020202020204" pitchFamily="34" charset="0"/>
              </a:endParaRPr>
            </a:p>
          </p:txBody>
        </p:sp>
        <p:sp>
          <p:nvSpPr>
            <p:cNvPr id="24588" name="Text Box 8"/>
            <p:cNvSpPr txBox="1"/>
            <p:nvPr/>
          </p:nvSpPr>
          <p:spPr>
            <a:xfrm>
              <a:off x="1791" y="1888"/>
              <a:ext cx="1633" cy="1270"/>
            </a:xfrm>
            <a:prstGeom prst="rect">
              <a:avLst/>
            </a:prstGeom>
            <a:noFill/>
            <a:ln w="9525">
              <a:noFill/>
            </a:ln>
          </p:spPr>
          <p:txBody>
            <a:bodyPr anchor="b" anchorCtr="1">
              <a:spAutoFit/>
            </a:bodyPr>
            <a:p>
              <a:pPr marL="742950" indent="-285750">
                <a:lnSpc>
                  <a:spcPct val="100000"/>
                </a:lnSpc>
                <a:spcBef>
                  <a:spcPct val="50000"/>
                </a:spcBef>
              </a:pPr>
              <a:r>
                <a:rPr lang="zh-CN" altLang="en-US" sz="2000" b="1" dirty="0">
                  <a:latin typeface="Arial" panose="020B0604020202020204" pitchFamily="34" charset="0"/>
                </a:rPr>
                <a:t>普通用户</a:t>
              </a:r>
              <a:endParaRPr lang="zh-CN" altLang="en-US" sz="2000" b="1" dirty="0">
                <a:latin typeface="Arial" panose="020B0604020202020204" pitchFamily="34" charset="0"/>
              </a:endParaRPr>
            </a:p>
            <a:p>
              <a:pPr marL="742950" indent="-285750">
                <a:lnSpc>
                  <a:spcPct val="100000"/>
                </a:lnSpc>
                <a:spcBef>
                  <a:spcPct val="50000"/>
                </a:spcBef>
              </a:pPr>
              <a:r>
                <a:rPr lang="zh-CN" altLang="en-US" sz="2000" b="1" dirty="0">
                  <a:latin typeface="Arial" panose="020B0604020202020204" pitchFamily="34" charset="0"/>
                </a:rPr>
                <a:t>应用软件设计者</a:t>
              </a:r>
              <a:endParaRPr lang="zh-CN" altLang="en-US" sz="2000" b="1" dirty="0">
                <a:latin typeface="Arial" panose="020B0604020202020204" pitchFamily="34" charset="0"/>
              </a:endParaRPr>
            </a:p>
            <a:p>
              <a:pPr marL="742950" indent="-285750">
                <a:lnSpc>
                  <a:spcPct val="100000"/>
                </a:lnSpc>
                <a:spcBef>
                  <a:spcPct val="50000"/>
                </a:spcBef>
              </a:pPr>
              <a:r>
                <a:rPr lang="zh-CN" altLang="en-US" sz="2000" b="1" dirty="0">
                  <a:latin typeface="Arial" panose="020B0604020202020204" pitchFamily="34" charset="0"/>
                </a:rPr>
                <a:t>系统软件设计者</a:t>
              </a:r>
              <a:endParaRPr lang="zh-CN" altLang="en-US" sz="2000" b="1" dirty="0">
                <a:latin typeface="Arial" panose="020B0604020202020204" pitchFamily="34" charset="0"/>
              </a:endParaRPr>
            </a:p>
            <a:p>
              <a:pPr marL="742950" indent="-285750">
                <a:spcBef>
                  <a:spcPct val="50000"/>
                </a:spcBef>
              </a:pPr>
              <a:endParaRPr lang="zh-CN" altLang="en-US" sz="2800" b="1" dirty="0">
                <a:latin typeface="Arial" panose="020B0604020202020204" pitchFamily="34" charset="0"/>
              </a:endParaRPr>
            </a:p>
          </p:txBody>
        </p:sp>
      </p:grpSp>
      <p:sp>
        <p:nvSpPr>
          <p:cNvPr id="207881" name="AutoShape 9"/>
          <p:cNvSpPr/>
          <p:nvPr/>
        </p:nvSpPr>
        <p:spPr>
          <a:xfrm>
            <a:off x="5724525" y="5445125"/>
            <a:ext cx="287338" cy="503238"/>
          </a:xfrm>
          <a:prstGeom prst="upDownArrow">
            <a:avLst>
              <a:gd name="adj1" fmla="val 50000"/>
              <a:gd name="adj2" fmla="val 35027"/>
            </a:avLst>
          </a:prstGeom>
          <a:solidFill>
            <a:srgbClr val="FF0000"/>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nvGrpSpPr>
          <p:cNvPr id="3" name="Group 10"/>
          <p:cNvGrpSpPr/>
          <p:nvPr/>
        </p:nvGrpSpPr>
        <p:grpSpPr>
          <a:xfrm>
            <a:off x="3924300" y="4506913"/>
            <a:ext cx="4895850" cy="577850"/>
            <a:chOff x="2472" y="2839"/>
            <a:chExt cx="3084" cy="364"/>
          </a:xfrm>
        </p:grpSpPr>
        <p:sp>
          <p:nvSpPr>
            <p:cNvPr id="24585" name="AutoShape 11"/>
            <p:cNvSpPr/>
            <p:nvPr/>
          </p:nvSpPr>
          <p:spPr>
            <a:xfrm>
              <a:off x="2699" y="2886"/>
              <a:ext cx="181" cy="317"/>
            </a:xfrm>
            <a:prstGeom prst="upDownArrow">
              <a:avLst>
                <a:gd name="adj1" fmla="val 50000"/>
                <a:gd name="adj2" fmla="val 35027"/>
              </a:avLst>
            </a:prstGeom>
            <a:solidFill>
              <a:srgbClr val="FF0000"/>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4586" name="Text Box 12"/>
            <p:cNvSpPr txBox="1"/>
            <p:nvPr/>
          </p:nvSpPr>
          <p:spPr>
            <a:xfrm>
              <a:off x="2472" y="2839"/>
              <a:ext cx="3084" cy="279"/>
            </a:xfrm>
            <a:prstGeom prst="rect">
              <a:avLst/>
            </a:prstGeom>
            <a:noFill/>
            <a:ln w="9525">
              <a:noFill/>
            </a:ln>
          </p:spPr>
          <p:txBody>
            <a:bodyPr>
              <a:spAutoFit/>
            </a:bodyPr>
            <a:p>
              <a:pPr marL="742950" indent="-285750">
                <a:spcBef>
                  <a:spcPct val="50000"/>
                </a:spcBef>
              </a:pPr>
              <a:r>
                <a:rPr lang="zh-CN" altLang="en-US" sz="2000" b="1" dirty="0">
                  <a:solidFill>
                    <a:srgbClr val="CC3300"/>
                  </a:solidFill>
                  <a:latin typeface="Arial" panose="020B0604020202020204" pitchFamily="34" charset="0"/>
                </a:rPr>
                <a:t>命令方式、系统调用方式、图形方式</a:t>
              </a:r>
              <a:endParaRPr lang="zh-CN" altLang="en-US" sz="2000" b="1" dirty="0">
                <a:solidFill>
                  <a:srgbClr val="CC3300"/>
                </a:solidFill>
                <a:latin typeface="Arial" panose="020B0604020202020204" pitchFamily="34"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7875">
                                            <p:txEl>
                                              <p:charRg st="11" end="19"/>
                                            </p:txEl>
                                          </p:spTgt>
                                        </p:tgtEl>
                                        <p:attrNameLst>
                                          <p:attrName>style.visibility</p:attrName>
                                        </p:attrNameLst>
                                      </p:cBhvr>
                                      <p:to>
                                        <p:strVal val="visible"/>
                                      </p:to>
                                    </p:set>
                                    <p:animEffect transition="in" filter="box(in)">
                                      <p:cBhvr>
                                        <p:cTn id="7" dur="500"/>
                                        <p:tgtEl>
                                          <p:spTgt spid="207875">
                                            <p:txEl>
                                              <p:charRg st="11"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7875">
                                            <p:txEl>
                                              <p:charRg st="19" end="45"/>
                                            </p:txEl>
                                          </p:spTgt>
                                        </p:tgtEl>
                                        <p:attrNameLst>
                                          <p:attrName>style.visibility</p:attrName>
                                        </p:attrNameLst>
                                      </p:cBhvr>
                                      <p:to>
                                        <p:strVal val="visible"/>
                                      </p:to>
                                    </p:set>
                                    <p:animEffect transition="in" filter="box(in)">
                                      <p:cBhvr>
                                        <p:cTn id="12" dur="500"/>
                                        <p:tgtEl>
                                          <p:spTgt spid="207875">
                                            <p:txEl>
                                              <p:charRg st="19" end="4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7876"/>
                                        </p:tgtEl>
                                        <p:attrNameLst>
                                          <p:attrName>style.visibility</p:attrName>
                                        </p:attrNameLst>
                                      </p:cBhvr>
                                      <p:to>
                                        <p:strVal val="visible"/>
                                      </p:to>
                                    </p:set>
                                    <p:anim calcmode="lin" valueType="num">
                                      <p:cBhvr additive="base">
                                        <p:cTn id="17" dur="500" fill="hold"/>
                                        <p:tgtEl>
                                          <p:spTgt spid="207876"/>
                                        </p:tgtEl>
                                        <p:attrNameLst>
                                          <p:attrName>ppt_x</p:attrName>
                                        </p:attrNameLst>
                                      </p:cBhvr>
                                      <p:tavLst>
                                        <p:tav tm="0">
                                          <p:val>
                                            <p:strVal val="#ppt_x"/>
                                          </p:val>
                                        </p:tav>
                                        <p:tav tm="100000">
                                          <p:val>
                                            <p:strVal val="#ppt_x"/>
                                          </p:val>
                                        </p:tav>
                                      </p:tavLst>
                                    </p:anim>
                                    <p:anim calcmode="lin" valueType="num">
                                      <p:cBhvr additive="base">
                                        <p:cTn id="18" dur="500" fill="hold"/>
                                        <p:tgtEl>
                                          <p:spTgt spid="20787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07877"/>
                                        </p:tgtEl>
                                        <p:attrNameLst>
                                          <p:attrName>style.visibility</p:attrName>
                                        </p:attrNameLst>
                                      </p:cBhvr>
                                      <p:to>
                                        <p:strVal val="visible"/>
                                      </p:to>
                                    </p:set>
                                    <p:anim calcmode="lin" valueType="num">
                                      <p:cBhvr additive="base">
                                        <p:cTn id="23" dur="500" fill="hold"/>
                                        <p:tgtEl>
                                          <p:spTgt spid="207877"/>
                                        </p:tgtEl>
                                        <p:attrNameLst>
                                          <p:attrName>ppt_x</p:attrName>
                                        </p:attrNameLst>
                                      </p:cBhvr>
                                      <p:tavLst>
                                        <p:tav tm="0">
                                          <p:val>
                                            <p:strVal val="#ppt_x"/>
                                          </p:val>
                                        </p:tav>
                                        <p:tav tm="100000">
                                          <p:val>
                                            <p:strVal val="#ppt_x"/>
                                          </p:val>
                                        </p:tav>
                                      </p:tavLst>
                                    </p:anim>
                                    <p:anim calcmode="lin" valueType="num">
                                      <p:cBhvr additive="base">
                                        <p:cTn id="24" dur="500" fill="hold"/>
                                        <p:tgtEl>
                                          <p:spTgt spid="20787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ox(in)">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box(in)">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207881"/>
                                        </p:tgtEl>
                                        <p:attrNameLst>
                                          <p:attrName>style.visibility</p:attrName>
                                        </p:attrNameLst>
                                      </p:cBhvr>
                                      <p:to>
                                        <p:strVal val="visible"/>
                                      </p:to>
                                    </p:set>
                                    <p:animEffect transition="in" filter="box(in)">
                                      <p:cBhvr>
                                        <p:cTn id="39" dur="500"/>
                                        <p:tgtEl>
                                          <p:spTgt spid="207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6" grpId="0" animBg="1"/>
      <p:bldP spid="207877" grpId="0" animBg="1"/>
      <p:bldP spid="20788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4"/>
          <p:cNvSpPr>
            <a:spLocks noGrp="1" noChangeArrowheads="1"/>
          </p:cNvSpPr>
          <p:nvPr>
            <p:ph type="title"/>
          </p:nvPr>
        </p:nvSpPr>
        <p:spPr>
          <a:xfrm>
            <a:off x="457200" y="404813"/>
            <a:ext cx="8229600" cy="45402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mj-ea"/>
                <a:cs typeface="+mj-cs"/>
              </a:rPr>
              <a:t>二</a:t>
            </a:r>
            <a:r>
              <a:rPr kumimoji="0" lang="en-US" altLang="zh-CN" sz="3600" b="1" i="0" u="none" strike="noStrike" kern="0" cap="none" spc="0" normalizeH="0" baseline="0" noProof="0" smtClean="0">
                <a:ln>
                  <a:noFill/>
                </a:ln>
                <a:solidFill>
                  <a:srgbClr val="3333FF"/>
                </a:solidFill>
                <a:effectLst/>
                <a:uLnTx/>
                <a:uFillTx/>
                <a:latin typeface="宋体" panose="02010600030101010101" pitchFamily="2" charset="-122"/>
                <a:ea typeface="+mj-ea"/>
                <a:cs typeface="+mj-cs"/>
              </a:rPr>
              <a:t>. </a:t>
            </a:r>
            <a:r>
              <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mj-ea"/>
                <a:cs typeface="+mj-cs"/>
              </a:rPr>
              <a:t>操作系统的作用</a:t>
            </a:r>
            <a:endPar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mj-ea"/>
              <a:cs typeface="+mj-cs"/>
            </a:endParaRPr>
          </a:p>
        </p:txBody>
      </p:sp>
      <p:sp>
        <p:nvSpPr>
          <p:cNvPr id="25603" name="Rectangle 5"/>
          <p:cNvSpPr>
            <a:spLocks noGrp="1"/>
          </p:cNvSpPr>
          <p:nvPr>
            <p:ph idx="1"/>
          </p:nvPr>
        </p:nvSpPr>
        <p:spPr>
          <a:xfrm>
            <a:off x="539750" y="1052513"/>
            <a:ext cx="8137525" cy="576262"/>
          </a:xfrm>
          <a:ln/>
        </p:spPr>
        <p:txBody>
          <a:bodyPr vert="horz" wrap="square" lIns="91440" tIns="45720" rIns="91440" bIns="45720" anchor="t"/>
          <a:p>
            <a:pPr>
              <a:buNone/>
            </a:pPr>
            <a:r>
              <a:rPr lang="en-US" altLang="zh-CN" sz="2800" b="1" dirty="0">
                <a:solidFill>
                  <a:schemeClr val="accent1"/>
                </a:solidFill>
              </a:rPr>
              <a:t>2. </a:t>
            </a:r>
            <a:r>
              <a:rPr lang="zh-CN" altLang="en-US" sz="2800" b="1" dirty="0">
                <a:solidFill>
                  <a:schemeClr val="accent1"/>
                </a:solidFill>
              </a:rPr>
              <a:t>系统观点：</a:t>
            </a:r>
            <a:r>
              <a:rPr lang="en-US" altLang="zh-CN" sz="2800" b="1" dirty="0"/>
              <a:t>OS</a:t>
            </a:r>
            <a:r>
              <a:rPr lang="zh-CN" altLang="en-US" sz="2800" dirty="0"/>
              <a:t>计算机系统资源的管理者</a:t>
            </a:r>
            <a:endParaRPr lang="zh-CN" altLang="en-US" sz="2800" dirty="0"/>
          </a:p>
        </p:txBody>
      </p:sp>
      <p:sp>
        <p:nvSpPr>
          <p:cNvPr id="95258" name="Rectangle 26"/>
          <p:cNvSpPr/>
          <p:nvPr/>
        </p:nvSpPr>
        <p:spPr>
          <a:xfrm>
            <a:off x="539750" y="1628775"/>
            <a:ext cx="8137525" cy="1223963"/>
          </a:xfrm>
          <a:prstGeom prst="rect">
            <a:avLst/>
          </a:prstGeom>
          <a:noFill/>
          <a:ln w="9525">
            <a:noFill/>
          </a:ln>
        </p:spPr>
        <p:txBody>
          <a:bodyPr/>
          <a:p>
            <a:pPr marL="342900" indent="-342900" algn="l">
              <a:lnSpc>
                <a:spcPct val="80000"/>
              </a:lnSpc>
              <a:buChar char="•"/>
            </a:pPr>
            <a:r>
              <a:rPr lang="zh-CN" altLang="en-US" b="1" dirty="0">
                <a:latin typeface="Arial" panose="020B0604020202020204" pitchFamily="34" charset="0"/>
              </a:rPr>
              <a:t>四种资源：</a:t>
            </a:r>
            <a:r>
              <a:rPr lang="zh-CN" altLang="en-US" dirty="0">
                <a:latin typeface="Arial" panose="020B0604020202020204" pitchFamily="34" charset="0"/>
              </a:rPr>
              <a:t>处理器、存储器、</a:t>
            </a:r>
            <a:r>
              <a:rPr lang="en-US" altLang="zh-CN" dirty="0">
                <a:latin typeface="Arial" panose="020B0604020202020204" pitchFamily="34" charset="0"/>
              </a:rPr>
              <a:t>I/O</a:t>
            </a:r>
            <a:r>
              <a:rPr lang="zh-CN" altLang="en-US" dirty="0">
                <a:latin typeface="Arial" panose="020B0604020202020204" pitchFamily="34" charset="0"/>
              </a:rPr>
              <a:t>设备以及信息。</a:t>
            </a:r>
            <a:endParaRPr lang="zh-CN" altLang="en-US" dirty="0">
              <a:latin typeface="Arial" panose="020B0604020202020204" pitchFamily="34" charset="0"/>
            </a:endParaRPr>
          </a:p>
          <a:p>
            <a:pPr marL="342900" indent="-342900" algn="l">
              <a:lnSpc>
                <a:spcPct val="80000"/>
              </a:lnSpc>
              <a:buChar char="•"/>
            </a:pPr>
            <a:r>
              <a:rPr lang="zh-CN" altLang="en-US" b="1" dirty="0">
                <a:latin typeface="Arial" panose="020B0604020202020204" pitchFamily="34" charset="0"/>
              </a:rPr>
              <a:t>四种功能：</a:t>
            </a:r>
            <a:r>
              <a:rPr lang="zh-CN" altLang="en-US" dirty="0">
                <a:latin typeface="Arial" panose="020B0604020202020204" pitchFamily="34" charset="0"/>
              </a:rPr>
              <a:t>处理器管理、存储器管理、</a:t>
            </a:r>
            <a:r>
              <a:rPr lang="en-US" altLang="zh-CN" dirty="0">
                <a:latin typeface="Arial" panose="020B0604020202020204" pitchFamily="34" charset="0"/>
              </a:rPr>
              <a:t>I/O</a:t>
            </a:r>
            <a:r>
              <a:rPr lang="zh-CN" altLang="en-US" dirty="0">
                <a:latin typeface="Arial" panose="020B0604020202020204" pitchFamily="34" charset="0"/>
              </a:rPr>
              <a:t>设备管理、文件管理。</a:t>
            </a:r>
            <a:endParaRPr lang="zh-CN" altLang="en-US" sz="4000" dirty="0">
              <a:latin typeface="Arial" panose="020B0604020202020204" pitchFamily="34" charset="0"/>
            </a:endParaRPr>
          </a:p>
        </p:txBody>
      </p:sp>
      <p:pic>
        <p:nvPicPr>
          <p:cNvPr id="25605" name="Ink 27"/>
          <p:cNvPicPr>
            <a:picLocks noRot="1" noChangeAspect="1" noEditPoints="1"/>
          </p:cNvPicPr>
          <p:nvPr/>
        </p:nvPicPr>
        <p:blipFill>
          <a:blip r:embed="rId1"/>
          <a:stretch>
            <a:fillRect/>
          </a:stretch>
        </p:blipFill>
        <p:spPr>
          <a:xfrm>
            <a:off x="2092325" y="6115050"/>
            <a:ext cx="2705100" cy="412750"/>
          </a:xfrm>
          <a:prstGeom prst="rect">
            <a:avLst/>
          </a:prstGeom>
          <a:noFill/>
          <a:ln w="9525">
            <a:noFill/>
          </a:ln>
        </p:spPr>
      </p:pic>
      <p:sp>
        <p:nvSpPr>
          <p:cNvPr id="95260" name="Rectangle 28"/>
          <p:cNvSpPr>
            <a:spLocks noChangeArrowheads="1"/>
          </p:cNvSpPr>
          <p:nvPr/>
        </p:nvSpPr>
        <p:spPr bwMode="auto">
          <a:xfrm>
            <a:off x="34925" y="2578100"/>
            <a:ext cx="7920038" cy="1066800"/>
          </a:xfrm>
          <a:prstGeom prst="rect">
            <a:avLst/>
          </a:prstGeom>
          <a:noFill/>
          <a:ln>
            <a:noFill/>
          </a:ln>
          <a:effectLst>
            <a:outerShdw dist="17961" dir="2700000" algn="ctr" rotWithShape="0">
              <a:schemeClr val="accent1">
                <a:gamma/>
                <a:shade val="60000"/>
                <a:invGamma/>
                <a:alpha val="50000"/>
              </a:schemeClr>
            </a:outerShdw>
          </a:effectLst>
        </p:spPr>
        <p:txBody>
          <a:bodyPr>
            <a:spAutoFit/>
          </a:bodyPr>
          <a:lstStyle/>
          <a:p>
            <a:pPr marL="457200" marR="0" lvl="1"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800" b="1" i="0" u="none" strike="noStrike" kern="1200" cap="none" spc="0" normalizeH="0" baseline="0" noProof="0" dirty="0">
                <a:ln>
                  <a:noFill/>
                </a:ln>
                <a:solidFill>
                  <a:schemeClr val="accent1"/>
                </a:solidFill>
                <a:effectLst/>
                <a:uLnTx/>
                <a:uFillTx/>
                <a:latin typeface="Arial" panose="020B0604020202020204" pitchFamily="34" charset="0"/>
                <a:ea typeface="宋体" panose="02010600030101010101" pitchFamily="2" charset="-122"/>
                <a:cs typeface="+mn-cs"/>
              </a:rPr>
              <a:t>3.</a:t>
            </a:r>
            <a:r>
              <a:rPr kumimoji="0" lang="zh-CN" altLang="en-US" sz="2800" b="1" i="0" u="none" strike="noStrike" kern="1200" cap="none" spc="0" normalizeH="0" baseline="0" noProof="0" dirty="0">
                <a:ln>
                  <a:noFill/>
                </a:ln>
                <a:solidFill>
                  <a:schemeClr val="accent1"/>
                </a:solidFill>
                <a:effectLst/>
                <a:uLnTx/>
                <a:uFillTx/>
                <a:latin typeface="Arial" panose="020B0604020202020204" pitchFamily="34" charset="0"/>
                <a:ea typeface="宋体" panose="02010600030101010101" pitchFamily="2" charset="-122"/>
                <a:cs typeface="+mn-cs"/>
              </a:rPr>
              <a:t>实现对计算机资源的抽象</a:t>
            </a:r>
            <a:endParaRPr kumimoji="0" lang="zh-CN" altLang="en-US" sz="2800" b="1" i="0" u="none" strike="noStrike" kern="1200" cap="none" spc="0" normalizeH="0" baseline="0" noProof="0" dirty="0">
              <a:ln>
                <a:noFill/>
              </a:ln>
              <a:solidFill>
                <a:schemeClr val="accent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1" fontAlgn="base" latinLnBrk="0" hangingPunct="1">
              <a:lnSpc>
                <a:spcPct val="100000"/>
              </a:lnSpc>
              <a:spcBef>
                <a:spcPct val="50000"/>
              </a:spcBef>
              <a:spcAft>
                <a:spcPct val="0"/>
              </a:spcAft>
              <a:buClr>
                <a:schemeClr val="tx1"/>
              </a:buClr>
              <a:buSzTx/>
              <a:buFontTx/>
              <a:buNone/>
              <a:defRPr/>
            </a:pP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通常把覆盖了软件的机器称为</a:t>
            </a:r>
            <a:r>
              <a:rPr kumimoji="0" lang="zh-CN" altLang="en-US" sz="2400" b="1" i="0" u="none" strike="noStrike" kern="1200" cap="none" spc="0" normalizeH="0" baseline="0" noProof="0" dirty="0">
                <a:ln>
                  <a:noFill/>
                </a:ln>
                <a:solidFill>
                  <a:srgbClr val="3333FF"/>
                </a:solidFill>
                <a:effectLst/>
                <a:uLnTx/>
                <a:uFillTx/>
                <a:latin typeface="Arial" panose="020B0604020202020204" pitchFamily="34" charset="0"/>
                <a:ea typeface="宋体" panose="02010600030101010101" pitchFamily="2" charset="-122"/>
                <a:cs typeface="+mn-cs"/>
              </a:rPr>
              <a:t>扩充机器</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或</a:t>
            </a:r>
            <a:r>
              <a:rPr kumimoji="0" lang="zh-CN" altLang="en-US" sz="2400" b="1" i="0" u="none" strike="noStrike" kern="1200" cap="none" spc="0" normalizeH="0" baseline="0" noProof="0" dirty="0">
                <a:ln>
                  <a:noFill/>
                </a:ln>
                <a:solidFill>
                  <a:srgbClr val="3333FF"/>
                </a:solidFill>
                <a:effectLst/>
                <a:uLnTx/>
                <a:uFillTx/>
                <a:latin typeface="Arial" panose="020B0604020202020204" pitchFamily="34" charset="0"/>
                <a:ea typeface="宋体" panose="02010600030101010101" pitchFamily="2" charset="-122"/>
                <a:cs typeface="+mn-cs"/>
              </a:rPr>
              <a:t>虚拟</a:t>
            </a:r>
            <a:r>
              <a:rPr kumimoji="1" lang="zh-CN" altLang="en-US" sz="2400" b="1" i="0" u="none" strike="noStrike" kern="1200" cap="none" spc="0" normalizeH="0" baseline="0" noProof="0" dirty="0">
                <a:ln>
                  <a:noFill/>
                </a:ln>
                <a:solidFill>
                  <a:srgbClr val="3333FF"/>
                </a:solidFill>
                <a:effectLst/>
                <a:uLnTx/>
                <a:uFillTx/>
                <a:latin typeface="Arial" panose="020B0604020202020204" pitchFamily="34" charset="0"/>
                <a:ea typeface="宋体" panose="02010600030101010101" pitchFamily="2" charset="-122"/>
                <a:cs typeface="+mn-cs"/>
              </a:rPr>
              <a:t>机</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 name="Group 41"/>
          <p:cNvGrpSpPr/>
          <p:nvPr/>
        </p:nvGrpSpPr>
        <p:grpSpPr>
          <a:xfrm>
            <a:off x="1474788" y="4070350"/>
            <a:ext cx="2352675" cy="1951038"/>
            <a:chOff x="929" y="2564"/>
            <a:chExt cx="1482" cy="1229"/>
          </a:xfrm>
        </p:grpSpPr>
        <p:sp>
          <p:nvSpPr>
            <p:cNvPr id="95261" name="Oval 29"/>
            <p:cNvSpPr>
              <a:spLocks noChangeArrowheads="1"/>
            </p:cNvSpPr>
            <p:nvPr/>
          </p:nvSpPr>
          <p:spPr bwMode="auto">
            <a:xfrm>
              <a:off x="1155" y="2564"/>
              <a:ext cx="668" cy="389"/>
            </a:xfrm>
            <a:prstGeom prst="ellipse">
              <a:avLst/>
            </a:prstGeom>
            <a:solidFill>
              <a:srgbClr val="C8F523"/>
            </a:solidFill>
            <a:ln w="9525">
              <a:solidFill>
                <a:schemeClr val="tx1"/>
              </a:solidFill>
              <a:round/>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
                  <a:schemeClr val="tx1"/>
                </a:buClr>
                <a:buSzTx/>
                <a:buFontTx/>
                <a:buNone/>
                <a:defRPr/>
              </a:pP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用户</a:t>
              </a: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62" name="Rectangle 30"/>
            <p:cNvSpPr>
              <a:spLocks noChangeArrowheads="1"/>
            </p:cNvSpPr>
            <p:nvPr/>
          </p:nvSpPr>
          <p:spPr bwMode="auto">
            <a:xfrm>
              <a:off x="929" y="3199"/>
              <a:ext cx="1089" cy="294"/>
            </a:xfrm>
            <a:prstGeom prst="rect">
              <a:avLst/>
            </a:prstGeom>
            <a:solidFill>
              <a:srgbClr val="C8F523"/>
            </a:solid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
                  <a:schemeClr val="tx1"/>
                </a:buClr>
                <a:buSzTx/>
                <a:buFontTx/>
                <a:buNone/>
                <a:defRPr/>
              </a:pP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物理接口</a:t>
              </a: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63" name="Rectangle 31"/>
            <p:cNvSpPr>
              <a:spLocks noChangeArrowheads="1"/>
            </p:cNvSpPr>
            <p:nvPr/>
          </p:nvSpPr>
          <p:spPr bwMode="auto">
            <a:xfrm>
              <a:off x="930" y="3499"/>
              <a:ext cx="1089" cy="294"/>
            </a:xfrm>
            <a:prstGeom prst="rect">
              <a:avLst/>
            </a:prstGeom>
            <a:solidFill>
              <a:srgbClr val="C8F523"/>
            </a:solid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
                  <a:schemeClr val="tx1"/>
                </a:buClr>
                <a:buSzTx/>
                <a:buFontTx/>
                <a:buNone/>
                <a:defRPr/>
              </a:pP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硬件</a:t>
              </a: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cxnSp>
          <p:nvCxnSpPr>
            <p:cNvPr id="95264" name="AutoShape 32"/>
            <p:cNvCxnSpPr>
              <a:cxnSpLocks noChangeShapeType="1"/>
              <a:stCxn id="95261" idx="4"/>
              <a:endCxn id="95262" idx="0"/>
            </p:cNvCxnSpPr>
            <p:nvPr/>
          </p:nvCxnSpPr>
          <p:spPr bwMode="auto">
            <a:xfrm flipH="1">
              <a:off x="1474" y="2953"/>
              <a:ext cx="15" cy="246"/>
            </a:xfrm>
            <a:prstGeom prst="straightConnector1">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cxnSp>
        <p:sp>
          <p:nvSpPr>
            <p:cNvPr id="95265" name="Rectangle 33"/>
            <p:cNvSpPr>
              <a:spLocks noChangeArrowheads="1"/>
            </p:cNvSpPr>
            <p:nvPr/>
          </p:nvSpPr>
          <p:spPr bwMode="auto">
            <a:xfrm>
              <a:off x="1655" y="2836"/>
              <a:ext cx="756" cy="250"/>
            </a:xfrm>
            <a:prstGeom prst="rect">
              <a:avLst/>
            </a:prstGeom>
            <a:noFill/>
            <a:ln>
              <a:noFill/>
            </a:ln>
            <a:effectLst>
              <a:outerShdw dist="17961" dir="2700000" algn="ctr" rotWithShape="0">
                <a:schemeClr val="accent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
                  <a:schemeClr val="tx1"/>
                </a:buClr>
                <a:buSzTx/>
                <a:buFontTx/>
                <a:buNone/>
                <a:defRPr/>
              </a:pPr>
              <a:r>
                <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机器指令</a:t>
              </a: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3" name="Group 42"/>
          <p:cNvGrpSpPr/>
          <p:nvPr/>
        </p:nvGrpSpPr>
        <p:grpSpPr>
          <a:xfrm>
            <a:off x="4643438" y="3673475"/>
            <a:ext cx="4083050" cy="2924175"/>
            <a:chOff x="2925" y="2222"/>
            <a:chExt cx="2572" cy="1842"/>
          </a:xfrm>
        </p:grpSpPr>
        <p:sp>
          <p:nvSpPr>
            <p:cNvPr id="95266" name="Rectangle 34"/>
            <p:cNvSpPr>
              <a:spLocks noChangeArrowheads="1"/>
            </p:cNvSpPr>
            <p:nvPr/>
          </p:nvSpPr>
          <p:spPr bwMode="auto">
            <a:xfrm>
              <a:off x="3243" y="3220"/>
              <a:ext cx="1089" cy="294"/>
            </a:xfrm>
            <a:prstGeom prst="rect">
              <a:avLst/>
            </a:prstGeom>
            <a:solidFill>
              <a:srgbClr val="C8F523"/>
            </a:solid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
                  <a:schemeClr val="tx1"/>
                </a:buClr>
                <a:buSzTx/>
                <a:buFontTx/>
                <a:buNone/>
                <a:defRPr/>
              </a:pP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物理接口</a:t>
              </a: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67" name="Rectangle 35"/>
            <p:cNvSpPr>
              <a:spLocks noChangeArrowheads="1"/>
            </p:cNvSpPr>
            <p:nvPr/>
          </p:nvSpPr>
          <p:spPr bwMode="auto">
            <a:xfrm>
              <a:off x="3243" y="3521"/>
              <a:ext cx="1089" cy="294"/>
            </a:xfrm>
            <a:prstGeom prst="rect">
              <a:avLst/>
            </a:prstGeom>
            <a:solidFill>
              <a:srgbClr val="C8F523"/>
            </a:solid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
                  <a:schemeClr val="tx1"/>
                </a:buClr>
                <a:buSzTx/>
                <a:buFontTx/>
                <a:buNone/>
                <a:defRPr/>
              </a:pP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硬件</a:t>
              </a: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68" name="Rectangle 36"/>
            <p:cNvSpPr>
              <a:spLocks noChangeArrowheads="1"/>
            </p:cNvSpPr>
            <p:nvPr/>
          </p:nvSpPr>
          <p:spPr bwMode="auto">
            <a:xfrm>
              <a:off x="3243" y="2676"/>
              <a:ext cx="1089" cy="294"/>
            </a:xfrm>
            <a:prstGeom prst="rect">
              <a:avLst/>
            </a:prstGeom>
            <a:solidFill>
              <a:srgbClr val="C8F523"/>
            </a:solid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
                  <a:schemeClr val="tx1"/>
                </a:buClr>
                <a:buSzTx/>
                <a:buFontTx/>
                <a:buNone/>
                <a:defRPr/>
              </a:pPr>
              <a:r>
                <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I/O</a:t>
              </a: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软件</a:t>
              </a: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69" name="Oval 37"/>
            <p:cNvSpPr>
              <a:spLocks noChangeArrowheads="1"/>
            </p:cNvSpPr>
            <p:nvPr/>
          </p:nvSpPr>
          <p:spPr bwMode="auto">
            <a:xfrm>
              <a:off x="4829" y="2222"/>
              <a:ext cx="668" cy="389"/>
            </a:xfrm>
            <a:prstGeom prst="ellipse">
              <a:avLst/>
            </a:prstGeom>
            <a:solidFill>
              <a:srgbClr val="C8F523"/>
            </a:solidFill>
            <a:ln w="9525">
              <a:solidFill>
                <a:schemeClr val="tx1"/>
              </a:solidFill>
              <a:round/>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
                  <a:schemeClr val="tx1"/>
                </a:buClr>
                <a:buSzTx/>
                <a:buFontTx/>
                <a:buNone/>
                <a:defRPr/>
              </a:pP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用户</a:t>
              </a: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70" name="Oval 38"/>
            <p:cNvSpPr>
              <a:spLocks noChangeArrowheads="1"/>
            </p:cNvSpPr>
            <p:nvPr/>
          </p:nvSpPr>
          <p:spPr bwMode="auto">
            <a:xfrm>
              <a:off x="2925" y="2432"/>
              <a:ext cx="1815" cy="1632"/>
            </a:xfrm>
            <a:prstGeom prst="ellipse">
              <a:avLst/>
            </a:prstGeom>
            <a:noFill/>
            <a:ln w="9525">
              <a:solidFill>
                <a:schemeClr val="tx1"/>
              </a:solidFill>
              <a:prstDash val="dash"/>
              <a:roun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0" fontAlgn="base" latinLnBrk="0" hangingPunct="0">
                <a:lnSpc>
                  <a:spcPct val="115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71" name="AutoShape 39"/>
            <p:cNvSpPr>
              <a:spLocks noChangeArrowheads="1"/>
            </p:cNvSpPr>
            <p:nvPr/>
          </p:nvSpPr>
          <p:spPr bwMode="auto">
            <a:xfrm rot="16200000">
              <a:off x="3719" y="2925"/>
              <a:ext cx="272" cy="318"/>
            </a:xfrm>
            <a:prstGeom prst="leftArrow">
              <a:avLst>
                <a:gd name="adj1" fmla="val 50000"/>
                <a:gd name="adj2" fmla="val 25000"/>
              </a:avLst>
            </a:prstGeom>
            <a:solidFill>
              <a:schemeClr val="folHlink"/>
            </a:solid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0" fontAlgn="base" latinLnBrk="0" hangingPunct="0">
                <a:lnSpc>
                  <a:spcPct val="115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cxnSp>
          <p:nvCxnSpPr>
            <p:cNvPr id="95272" name="AutoShape 40"/>
            <p:cNvCxnSpPr>
              <a:cxnSpLocks noChangeShapeType="1"/>
              <a:endCxn id="95268" idx="0"/>
            </p:cNvCxnSpPr>
            <p:nvPr/>
          </p:nvCxnSpPr>
          <p:spPr bwMode="auto">
            <a:xfrm flipH="1">
              <a:off x="3788" y="2554"/>
              <a:ext cx="1138" cy="122"/>
            </a:xfrm>
            <a:prstGeom prst="straightConnector1">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cxnSp>
      </p:grpSp>
      <p:grpSp>
        <p:nvGrpSpPr>
          <p:cNvPr id="4" name="Group 48"/>
          <p:cNvGrpSpPr/>
          <p:nvPr/>
        </p:nvGrpSpPr>
        <p:grpSpPr>
          <a:xfrm>
            <a:off x="7019925" y="3429000"/>
            <a:ext cx="576263" cy="2159000"/>
            <a:chOff x="5012" y="256"/>
            <a:chExt cx="363" cy="1360"/>
          </a:xfrm>
        </p:grpSpPr>
        <p:sp>
          <p:nvSpPr>
            <p:cNvPr id="25610" name="Rectangle 43"/>
            <p:cNvSpPr/>
            <p:nvPr/>
          </p:nvSpPr>
          <p:spPr>
            <a:xfrm>
              <a:off x="5012" y="504"/>
              <a:ext cx="363" cy="930"/>
            </a:xfrm>
            <a:prstGeom prst="rect">
              <a:avLst/>
            </a:prstGeom>
            <a:solidFill>
              <a:srgbClr val="FF9900"/>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5611" name="Text Box 46"/>
            <p:cNvSpPr txBox="1"/>
            <p:nvPr/>
          </p:nvSpPr>
          <p:spPr>
            <a:xfrm>
              <a:off x="5012" y="256"/>
              <a:ext cx="359" cy="1360"/>
            </a:xfrm>
            <a:prstGeom prst="rect">
              <a:avLst/>
            </a:prstGeom>
            <a:noFill/>
            <a:ln w="9525">
              <a:noFill/>
            </a:ln>
          </p:spPr>
          <p:txBody>
            <a:bodyPr vert="eaVert">
              <a:spAutoFit/>
            </a:bodyPr>
            <a:p>
              <a:pPr marL="742950" indent="-285750" algn="l">
                <a:spcBef>
                  <a:spcPct val="50000"/>
                </a:spcBef>
              </a:pPr>
              <a:r>
                <a:rPr lang="zh-CN" altLang="en-US" sz="2200" b="1" dirty="0">
                  <a:latin typeface="Arial" panose="020B0604020202020204" pitchFamily="34" charset="0"/>
                </a:rPr>
                <a:t>文件系统</a:t>
              </a:r>
              <a:endParaRPr lang="zh-CN" altLang="en-US" sz="2200" b="1" dirty="0">
                <a:latin typeface="Arial" panose="020B0604020202020204" pitchFamily="34"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5258">
                                            <p:txEl>
                                              <p:charRg st="0" end="24"/>
                                            </p:txEl>
                                          </p:spTgt>
                                        </p:tgtEl>
                                        <p:attrNameLst>
                                          <p:attrName>style.visibility</p:attrName>
                                        </p:attrNameLst>
                                      </p:cBhvr>
                                      <p:to>
                                        <p:strVal val="visible"/>
                                      </p:to>
                                    </p:set>
                                    <p:animEffect transition="in" filter="box(in)">
                                      <p:cBhvr>
                                        <p:cTn id="7" dur="500"/>
                                        <p:tgtEl>
                                          <p:spTgt spid="95258">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5258">
                                            <p:txEl>
                                              <p:charRg st="24" end="55"/>
                                            </p:txEl>
                                          </p:spTgt>
                                        </p:tgtEl>
                                        <p:attrNameLst>
                                          <p:attrName>style.visibility</p:attrName>
                                        </p:attrNameLst>
                                      </p:cBhvr>
                                      <p:to>
                                        <p:strVal val="visible"/>
                                      </p:to>
                                    </p:set>
                                    <p:animEffect transition="in" filter="box(in)">
                                      <p:cBhvr>
                                        <p:cTn id="12" dur="500"/>
                                        <p:tgtEl>
                                          <p:spTgt spid="95258">
                                            <p:txEl>
                                              <p:charRg st="24" end="5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5260">
                                            <p:txEl>
                                              <p:charRg st="0" end="14"/>
                                            </p:txEl>
                                          </p:spTgt>
                                        </p:tgtEl>
                                        <p:attrNameLst>
                                          <p:attrName>style.visibility</p:attrName>
                                        </p:attrNameLst>
                                      </p:cBhvr>
                                      <p:to>
                                        <p:strVal val="visible"/>
                                      </p:to>
                                    </p:set>
                                    <p:animEffect transition="in" filter="box(in)">
                                      <p:cBhvr>
                                        <p:cTn id="17" dur="500"/>
                                        <p:tgtEl>
                                          <p:spTgt spid="95260">
                                            <p:txEl>
                                              <p:charRg st="0" end="14"/>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95260">
                                            <p:txEl>
                                              <p:charRg st="14" end="37"/>
                                            </p:txEl>
                                          </p:spTgt>
                                        </p:tgtEl>
                                        <p:attrNameLst>
                                          <p:attrName>style.visibility</p:attrName>
                                        </p:attrNameLst>
                                      </p:cBhvr>
                                      <p:to>
                                        <p:strVal val="visible"/>
                                      </p:to>
                                    </p:set>
                                    <p:animEffect transition="in" filter="box(in)">
                                      <p:cBhvr>
                                        <p:cTn id="20" dur="500"/>
                                        <p:tgtEl>
                                          <p:spTgt spid="95260">
                                            <p:txEl>
                                              <p:charRg st="14" end="3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ox(in)">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ox(in)">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ox(in)">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chemeClr val="tx2"/>
                </a:solidFill>
                <a:effectLst/>
                <a:uLnTx/>
                <a:uFillTx/>
                <a:latin typeface="+mj-lt"/>
                <a:ea typeface="+mj-ea"/>
                <a:cs typeface="+mj-cs"/>
              </a:rPr>
              <a:t>第二节：操作系统的发展过程</a:t>
            </a:r>
            <a:endParaRPr kumimoji="0" lang="zh-CN" altLang="en-US" sz="4000" b="1" i="0" u="none" strike="noStrike" kern="0" cap="none" spc="0" normalizeH="0" baseline="0" noProof="0" smtClean="0">
              <a:ln>
                <a:noFill/>
              </a:ln>
              <a:solidFill>
                <a:schemeClr val="tx2"/>
              </a:solidFill>
              <a:effectLst/>
              <a:uLnTx/>
              <a:uFillTx/>
              <a:latin typeface="+mj-lt"/>
              <a:ea typeface="+mj-ea"/>
              <a:cs typeface="+mj-cs"/>
            </a:endParaRPr>
          </a:p>
        </p:txBody>
      </p:sp>
      <p:sp>
        <p:nvSpPr>
          <p:cNvPr id="26627" name="Rectangle 3"/>
          <p:cNvSpPr>
            <a:spLocks noGrp="1"/>
          </p:cNvSpPr>
          <p:nvPr>
            <p:ph idx="1"/>
          </p:nvPr>
        </p:nvSpPr>
        <p:spPr>
          <a:ln/>
        </p:spPr>
        <p:txBody>
          <a:bodyPr vert="horz" wrap="square" lIns="91440" tIns="45720" rIns="91440" bIns="45720" anchor="t"/>
          <a:p>
            <a:r>
              <a:rPr lang="en-US" altLang="zh-CN" dirty="0"/>
              <a:t>1</a:t>
            </a:r>
            <a:r>
              <a:rPr lang="zh-CN" altLang="en-US" dirty="0"/>
              <a:t>无操作系统的计算机系统</a:t>
            </a:r>
            <a:endParaRPr lang="zh-CN" altLang="en-US" dirty="0"/>
          </a:p>
          <a:p>
            <a:r>
              <a:rPr lang="en-US" altLang="zh-CN" dirty="0"/>
              <a:t>2</a:t>
            </a:r>
            <a:r>
              <a:rPr lang="zh-CN" altLang="en-US" dirty="0"/>
              <a:t>单道批处理系统</a:t>
            </a:r>
            <a:endParaRPr lang="zh-CN" altLang="en-US" dirty="0"/>
          </a:p>
          <a:p>
            <a:r>
              <a:rPr lang="en-US" altLang="zh-CN" dirty="0"/>
              <a:t>3</a:t>
            </a:r>
            <a:r>
              <a:rPr lang="zh-CN" altLang="en-US" dirty="0"/>
              <a:t>多道批处理系统</a:t>
            </a:r>
            <a:endParaRPr lang="zh-CN" altLang="en-US" dirty="0"/>
          </a:p>
          <a:p>
            <a:r>
              <a:rPr lang="en-US" altLang="zh-CN" dirty="0"/>
              <a:t>4</a:t>
            </a:r>
            <a:r>
              <a:rPr lang="zh-CN" altLang="en-US" dirty="0"/>
              <a:t>分时系统</a:t>
            </a:r>
            <a:endParaRPr lang="zh-CN" altLang="en-US" dirty="0"/>
          </a:p>
          <a:p>
            <a:r>
              <a:rPr lang="en-US" altLang="zh-CN" dirty="0"/>
              <a:t>5</a:t>
            </a:r>
            <a:r>
              <a:rPr lang="zh-CN" altLang="en-US" dirty="0"/>
              <a:t>实时系统</a:t>
            </a:r>
            <a:endParaRPr lang="zh-CN" altLang="en-US" dirty="0"/>
          </a:p>
          <a:p>
            <a:r>
              <a:rPr lang="en-US" altLang="zh-CN" dirty="0"/>
              <a:t>6</a:t>
            </a:r>
            <a:r>
              <a:rPr lang="zh-CN" altLang="en-US" dirty="0"/>
              <a:t>微机操作系统的发展</a:t>
            </a:r>
            <a:endParaRPr lang="zh-CN" altLang="en-US" dirty="0"/>
          </a:p>
          <a:p>
            <a:r>
              <a:rPr lang="en-US" altLang="zh-CN" dirty="0"/>
              <a:t>7 </a:t>
            </a:r>
            <a:r>
              <a:rPr lang="zh-CN" altLang="en-US" dirty="0"/>
              <a:t>其他类型操作系统</a:t>
            </a:r>
            <a:endParaRPr lang="zh-CN" altLang="en-US" dirty="0"/>
          </a:p>
          <a:p>
            <a:endParaRPr lang="zh-CN" altLang="en-US" dirty="0"/>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3" name="Rectangle 3"/>
          <p:cNvSpPr>
            <a:spLocks noGrp="1"/>
          </p:cNvSpPr>
          <p:nvPr>
            <p:ph idx="1"/>
          </p:nvPr>
        </p:nvSpPr>
        <p:spPr>
          <a:xfrm>
            <a:off x="684213" y="1196975"/>
            <a:ext cx="8229600" cy="5256213"/>
          </a:xfrm>
          <a:ln/>
        </p:spPr>
        <p:txBody>
          <a:bodyPr vert="horz" wrap="square" lIns="91440" tIns="45720" rIns="91440" bIns="45720" anchor="t"/>
          <a:p>
            <a:pPr marL="609600" indent="-609600">
              <a:buNone/>
            </a:pPr>
            <a:r>
              <a:rPr lang="zh-CN" altLang="en-US" b="1" dirty="0">
                <a:solidFill>
                  <a:srgbClr val="3333FF"/>
                </a:solidFill>
              </a:rPr>
              <a:t>一</a:t>
            </a:r>
            <a:r>
              <a:rPr lang="en-US" altLang="zh-CN" b="1" dirty="0">
                <a:solidFill>
                  <a:srgbClr val="3333FF"/>
                </a:solidFill>
              </a:rPr>
              <a:t>. </a:t>
            </a:r>
            <a:r>
              <a:rPr lang="zh-CN" altLang="en-US" b="1" dirty="0">
                <a:solidFill>
                  <a:srgbClr val="3333FF"/>
                </a:solidFill>
              </a:rPr>
              <a:t>无操作系统的计算机系统</a:t>
            </a:r>
            <a:endParaRPr lang="zh-CN" altLang="en-US" b="1" dirty="0">
              <a:solidFill>
                <a:srgbClr val="3333FF"/>
              </a:solidFill>
            </a:endParaRPr>
          </a:p>
          <a:p>
            <a:pPr marL="990600" lvl="1" indent="-533400"/>
            <a:r>
              <a:rPr lang="en-US" altLang="zh-CN" b="1" dirty="0">
                <a:solidFill>
                  <a:schemeClr val="accent1"/>
                </a:solidFill>
              </a:rPr>
              <a:t>1. </a:t>
            </a:r>
            <a:r>
              <a:rPr lang="zh-CN" altLang="en-US" b="1" dirty="0">
                <a:solidFill>
                  <a:schemeClr val="accent1"/>
                </a:solidFill>
              </a:rPr>
              <a:t>人工操作方式</a:t>
            </a:r>
            <a:endParaRPr lang="zh-CN" altLang="en-US" b="1" dirty="0">
              <a:solidFill>
                <a:schemeClr val="accent1"/>
              </a:solidFill>
            </a:endParaRPr>
          </a:p>
          <a:p>
            <a:pPr marL="1371600" lvl="2" indent="-457200">
              <a:buNone/>
            </a:pPr>
            <a:endParaRPr lang="zh-CN" altLang="en-US" sz="2800" dirty="0"/>
          </a:p>
          <a:p>
            <a:pPr marL="990600" lvl="1" indent="-533400"/>
            <a:endParaRPr lang="zh-CN" altLang="en-US" dirty="0"/>
          </a:p>
          <a:p>
            <a:pPr marL="990600" lvl="1" indent="-533400"/>
            <a:endParaRPr lang="zh-CN" altLang="en-US" dirty="0"/>
          </a:p>
          <a:p>
            <a:pPr marL="1371600" lvl="2" indent="-457200"/>
            <a:r>
              <a:rPr lang="zh-CN" altLang="en-US" sz="2800" b="1" dirty="0"/>
              <a:t>缺点</a:t>
            </a:r>
            <a:endParaRPr lang="zh-CN" altLang="en-US" sz="2800" b="1" dirty="0"/>
          </a:p>
          <a:p>
            <a:pPr marL="1371600" lvl="2" indent="-457200">
              <a:buNone/>
            </a:pPr>
            <a:r>
              <a:rPr lang="zh-CN" altLang="en-US" sz="2800" dirty="0"/>
              <a:t> 用户独占全机；</a:t>
            </a:r>
            <a:endParaRPr lang="zh-CN" altLang="en-US" sz="2800" dirty="0"/>
          </a:p>
          <a:p>
            <a:pPr marL="1371600" lvl="2" indent="-457200">
              <a:buNone/>
            </a:pPr>
            <a:r>
              <a:rPr lang="en-US" altLang="zh-CN" sz="2800" dirty="0"/>
              <a:t> CPU</a:t>
            </a:r>
            <a:r>
              <a:rPr lang="zh-CN" altLang="en-US" sz="2800" dirty="0"/>
              <a:t>等待人工操作</a:t>
            </a:r>
            <a:endParaRPr lang="zh-CN" altLang="en-US" sz="2800" dirty="0"/>
          </a:p>
          <a:p>
            <a:pPr marL="1371600" lvl="2" indent="-457200">
              <a:buNone/>
            </a:pPr>
            <a:r>
              <a:rPr lang="zh-CN" altLang="en-US" sz="2800" b="1" dirty="0"/>
              <a:t>问题：  </a:t>
            </a:r>
            <a:r>
              <a:rPr lang="zh-CN" altLang="en-US" sz="2800" dirty="0"/>
              <a:t>人机矛盾；</a:t>
            </a:r>
            <a:endParaRPr lang="zh-CN" altLang="en-US" sz="2800" dirty="0"/>
          </a:p>
          <a:p>
            <a:pPr marL="1371600" lvl="2" indent="-457200">
              <a:buNone/>
            </a:pPr>
            <a:r>
              <a:rPr lang="en-US" altLang="zh-CN" sz="2800" dirty="0"/>
              <a:t>             CPU</a:t>
            </a:r>
            <a:r>
              <a:rPr lang="zh-CN" altLang="en-US" sz="2800" dirty="0"/>
              <a:t>与</a:t>
            </a:r>
            <a:r>
              <a:rPr lang="en-US" altLang="zh-CN" sz="2800" dirty="0"/>
              <a:t>I/O</a:t>
            </a:r>
            <a:r>
              <a:rPr lang="zh-CN" altLang="en-US" sz="2800" dirty="0"/>
              <a:t>设备不匹配矛盾</a:t>
            </a:r>
            <a:endParaRPr lang="zh-CN" altLang="en-US" sz="2800" dirty="0"/>
          </a:p>
          <a:p>
            <a:pPr marL="609600" indent="-609600">
              <a:buNone/>
            </a:pPr>
            <a:endParaRPr lang="zh-CN" altLang="en-US" sz="2800" dirty="0"/>
          </a:p>
        </p:txBody>
      </p:sp>
      <p:sp>
        <p:nvSpPr>
          <p:cNvPr id="17411" name="Rectangle 4"/>
          <p:cNvSpPr>
            <a:spLocks noGrp="1" noChangeArrowheads="1"/>
          </p:cNvSpPr>
          <p:nvPr>
            <p:ph type="title"/>
          </p:nvPr>
        </p:nvSpPr>
        <p:spPr>
          <a:xfrm>
            <a:off x="457200" y="325438"/>
            <a:ext cx="8229600" cy="655638"/>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chemeClr val="tx2"/>
                </a:solidFill>
                <a:effectLst/>
                <a:uLnTx/>
                <a:uFillTx/>
                <a:latin typeface="+mj-lt"/>
                <a:ea typeface="+mj-ea"/>
                <a:cs typeface="+mj-cs"/>
              </a:rPr>
              <a:t>第二节：操作系统的发展过程</a:t>
            </a:r>
            <a:endParaRPr kumimoji="0" lang="zh-CN" altLang="en-US" sz="3600" b="1" i="0" u="none" strike="noStrike" kern="0" cap="none" spc="0" normalizeH="0" baseline="0" noProof="0" smtClean="0">
              <a:ln>
                <a:noFill/>
              </a:ln>
              <a:solidFill>
                <a:schemeClr val="tx2"/>
              </a:solidFill>
              <a:effectLst/>
              <a:uLnTx/>
              <a:uFillTx/>
              <a:latin typeface="+mj-lt"/>
              <a:ea typeface="+mj-ea"/>
              <a:cs typeface="+mj-cs"/>
            </a:endParaRPr>
          </a:p>
        </p:txBody>
      </p:sp>
      <p:sp>
        <p:nvSpPr>
          <p:cNvPr id="97286" name="Rectangle 6"/>
          <p:cNvSpPr/>
          <p:nvPr/>
        </p:nvSpPr>
        <p:spPr>
          <a:xfrm>
            <a:off x="323850" y="2492375"/>
            <a:ext cx="1800225" cy="431800"/>
          </a:xfrm>
          <a:prstGeom prst="rect">
            <a:avLst/>
          </a:prstGeom>
          <a:solidFill>
            <a:srgbClr val="C8F523"/>
          </a:solidFill>
          <a:ln w="9525" cap="flat" cmpd="sng">
            <a:solidFill>
              <a:schemeClr val="tx2"/>
            </a:solidFill>
            <a:prstDash val="solid"/>
            <a:miter/>
            <a:headEnd type="none" w="med" len="med"/>
            <a:tailEnd type="none" w="med" len="med"/>
          </a:ln>
        </p:spPr>
        <p:txBody>
          <a:bodyPr wrap="none" anchor="ctr"/>
          <a:p>
            <a:pPr eaLnBrk="1" hangingPunct="1">
              <a:lnSpc>
                <a:spcPct val="100000"/>
              </a:lnSpc>
              <a:spcBef>
                <a:spcPct val="0"/>
              </a:spcBef>
            </a:pPr>
            <a:r>
              <a:rPr lang="zh-CN" altLang="en-US" b="1" dirty="0">
                <a:latin typeface="Times New Roman" panose="02020603050405020304" pitchFamily="18" charset="0"/>
              </a:rPr>
              <a:t>纸带（卡片）</a:t>
            </a:r>
            <a:endParaRPr lang="zh-CN" altLang="en-US" b="1" dirty="0">
              <a:latin typeface="Times New Roman" panose="02020603050405020304" pitchFamily="18" charset="0"/>
            </a:endParaRPr>
          </a:p>
        </p:txBody>
      </p:sp>
      <p:sp>
        <p:nvSpPr>
          <p:cNvPr id="97287" name="Line 7"/>
          <p:cNvSpPr/>
          <p:nvPr/>
        </p:nvSpPr>
        <p:spPr>
          <a:xfrm>
            <a:off x="2052638" y="2708275"/>
            <a:ext cx="576262" cy="0"/>
          </a:xfrm>
          <a:prstGeom prst="line">
            <a:avLst/>
          </a:prstGeom>
          <a:ln w="9525" cap="flat" cmpd="sng">
            <a:solidFill>
              <a:schemeClr val="tx2"/>
            </a:solidFill>
            <a:prstDash val="solid"/>
            <a:headEnd type="none" w="med" len="med"/>
            <a:tailEnd type="triangle" w="med" len="med"/>
          </a:ln>
        </p:spPr>
      </p:sp>
      <p:sp>
        <p:nvSpPr>
          <p:cNvPr id="97288" name="Rectangle 8"/>
          <p:cNvSpPr/>
          <p:nvPr/>
        </p:nvSpPr>
        <p:spPr>
          <a:xfrm>
            <a:off x="2628900" y="2492375"/>
            <a:ext cx="1150938" cy="360363"/>
          </a:xfrm>
          <a:prstGeom prst="rect">
            <a:avLst/>
          </a:prstGeom>
          <a:solidFill>
            <a:srgbClr val="C8F523"/>
          </a:solidFill>
          <a:ln w="9525" cap="flat" cmpd="sng">
            <a:solidFill>
              <a:schemeClr val="tx2"/>
            </a:solidFill>
            <a:prstDash val="solid"/>
            <a:miter/>
            <a:headEnd type="none" w="med" len="med"/>
            <a:tailEnd type="none" w="med" len="med"/>
          </a:ln>
        </p:spPr>
        <p:txBody>
          <a:bodyPr wrap="none" anchor="ctr"/>
          <a:p>
            <a:pPr eaLnBrk="1" hangingPunct="1">
              <a:lnSpc>
                <a:spcPct val="100000"/>
              </a:lnSpc>
              <a:spcBef>
                <a:spcPct val="0"/>
              </a:spcBef>
            </a:pPr>
            <a:r>
              <a:rPr lang="zh-CN" altLang="en-US" b="1" dirty="0">
                <a:latin typeface="Times New Roman" panose="02020603050405020304" pitchFamily="18" charset="0"/>
              </a:rPr>
              <a:t>输入机</a:t>
            </a:r>
            <a:endParaRPr lang="zh-CN" altLang="en-US" b="1" dirty="0">
              <a:latin typeface="Times New Roman" panose="02020603050405020304" pitchFamily="18" charset="0"/>
            </a:endParaRPr>
          </a:p>
        </p:txBody>
      </p:sp>
      <p:sp>
        <p:nvSpPr>
          <p:cNvPr id="97289" name="Line 9"/>
          <p:cNvSpPr/>
          <p:nvPr/>
        </p:nvSpPr>
        <p:spPr>
          <a:xfrm>
            <a:off x="3708400" y="2708275"/>
            <a:ext cx="576263" cy="0"/>
          </a:xfrm>
          <a:prstGeom prst="line">
            <a:avLst/>
          </a:prstGeom>
          <a:ln w="9525" cap="flat" cmpd="sng">
            <a:solidFill>
              <a:schemeClr val="tx2"/>
            </a:solidFill>
            <a:prstDash val="solid"/>
            <a:headEnd type="none" w="med" len="med"/>
            <a:tailEnd type="triangle" w="med" len="med"/>
          </a:ln>
        </p:spPr>
      </p:sp>
      <p:sp>
        <p:nvSpPr>
          <p:cNvPr id="97290" name="Rectangle 10"/>
          <p:cNvSpPr/>
          <p:nvPr/>
        </p:nvSpPr>
        <p:spPr>
          <a:xfrm>
            <a:off x="4284663" y="2492375"/>
            <a:ext cx="1079500" cy="431800"/>
          </a:xfrm>
          <a:prstGeom prst="rect">
            <a:avLst/>
          </a:prstGeom>
          <a:solidFill>
            <a:srgbClr val="C8F523"/>
          </a:solidFill>
          <a:ln w="9525" cap="flat" cmpd="sng">
            <a:solidFill>
              <a:schemeClr val="tx2"/>
            </a:solidFill>
            <a:prstDash val="solid"/>
            <a:miter/>
            <a:headEnd type="none" w="med" len="med"/>
            <a:tailEnd type="none" w="med" len="med"/>
          </a:ln>
        </p:spPr>
        <p:txBody>
          <a:bodyPr wrap="none" anchor="ctr"/>
          <a:p>
            <a:pPr eaLnBrk="1" hangingPunct="1">
              <a:lnSpc>
                <a:spcPct val="100000"/>
              </a:lnSpc>
              <a:spcBef>
                <a:spcPct val="0"/>
              </a:spcBef>
            </a:pPr>
            <a:r>
              <a:rPr lang="zh-CN" altLang="en-US" b="1" dirty="0">
                <a:latin typeface="Times New Roman" panose="02020603050405020304" pitchFamily="18" charset="0"/>
              </a:rPr>
              <a:t>计算机</a:t>
            </a:r>
            <a:endParaRPr lang="zh-CN" altLang="en-US" b="1" dirty="0">
              <a:latin typeface="Times New Roman" panose="02020603050405020304" pitchFamily="18" charset="0"/>
            </a:endParaRPr>
          </a:p>
        </p:txBody>
      </p:sp>
      <p:sp>
        <p:nvSpPr>
          <p:cNvPr id="97291" name="Line 11"/>
          <p:cNvSpPr/>
          <p:nvPr/>
        </p:nvSpPr>
        <p:spPr>
          <a:xfrm>
            <a:off x="5292725" y="2708275"/>
            <a:ext cx="576263" cy="0"/>
          </a:xfrm>
          <a:prstGeom prst="line">
            <a:avLst/>
          </a:prstGeom>
          <a:ln w="9525" cap="flat" cmpd="sng">
            <a:solidFill>
              <a:schemeClr val="tx2"/>
            </a:solidFill>
            <a:prstDash val="solid"/>
            <a:headEnd type="none" w="med" len="med"/>
            <a:tailEnd type="triangle" w="med" len="med"/>
          </a:ln>
        </p:spPr>
      </p:sp>
      <p:sp>
        <p:nvSpPr>
          <p:cNvPr id="97292" name="Rectangle 12"/>
          <p:cNvSpPr/>
          <p:nvPr/>
        </p:nvSpPr>
        <p:spPr>
          <a:xfrm>
            <a:off x="5940425" y="2492375"/>
            <a:ext cx="1223963" cy="431800"/>
          </a:xfrm>
          <a:prstGeom prst="rect">
            <a:avLst/>
          </a:prstGeom>
          <a:solidFill>
            <a:srgbClr val="C8F523"/>
          </a:solidFill>
          <a:ln w="9525" cap="flat" cmpd="sng">
            <a:solidFill>
              <a:schemeClr val="tx2"/>
            </a:solidFill>
            <a:prstDash val="solid"/>
            <a:miter/>
            <a:headEnd type="none" w="med" len="med"/>
            <a:tailEnd type="none" w="med" len="med"/>
          </a:ln>
        </p:spPr>
        <p:txBody>
          <a:bodyPr wrap="none" anchor="ctr"/>
          <a:p>
            <a:pPr eaLnBrk="1" hangingPunct="1">
              <a:lnSpc>
                <a:spcPct val="100000"/>
              </a:lnSpc>
              <a:spcBef>
                <a:spcPct val="0"/>
              </a:spcBef>
            </a:pPr>
            <a:r>
              <a:rPr lang="zh-CN" altLang="en-US" b="1" dirty="0">
                <a:latin typeface="Times New Roman" panose="02020603050405020304" pitchFamily="18" charset="0"/>
              </a:rPr>
              <a:t>打印结果</a:t>
            </a:r>
            <a:endParaRPr lang="zh-CN" altLang="en-US" b="1" dirty="0">
              <a:latin typeface="Times New Roman" panose="02020603050405020304" pitchFamily="18" charset="0"/>
            </a:endParaRPr>
          </a:p>
        </p:txBody>
      </p:sp>
      <p:sp>
        <p:nvSpPr>
          <p:cNvPr id="97293" name="Line 13"/>
          <p:cNvSpPr/>
          <p:nvPr/>
        </p:nvSpPr>
        <p:spPr>
          <a:xfrm>
            <a:off x="7164388" y="2708275"/>
            <a:ext cx="576262" cy="0"/>
          </a:xfrm>
          <a:prstGeom prst="line">
            <a:avLst/>
          </a:prstGeom>
          <a:ln w="9525" cap="flat" cmpd="sng">
            <a:solidFill>
              <a:schemeClr val="tx2"/>
            </a:solidFill>
            <a:prstDash val="solid"/>
            <a:headEnd type="none" w="med" len="med"/>
            <a:tailEnd type="triangle" w="med" len="med"/>
          </a:ln>
        </p:spPr>
      </p:sp>
      <p:sp>
        <p:nvSpPr>
          <p:cNvPr id="97294" name="Rectangle 14"/>
          <p:cNvSpPr/>
          <p:nvPr/>
        </p:nvSpPr>
        <p:spPr>
          <a:xfrm>
            <a:off x="7740650" y="2420938"/>
            <a:ext cx="1223963" cy="504825"/>
          </a:xfrm>
          <a:prstGeom prst="rect">
            <a:avLst/>
          </a:prstGeom>
          <a:solidFill>
            <a:srgbClr val="C8F523"/>
          </a:solidFill>
          <a:ln w="9525" cap="flat" cmpd="sng">
            <a:solidFill>
              <a:schemeClr val="tx2"/>
            </a:solidFill>
            <a:prstDash val="solid"/>
            <a:miter/>
            <a:headEnd type="none" w="med" len="med"/>
            <a:tailEnd type="none" w="med" len="med"/>
          </a:ln>
        </p:spPr>
        <p:txBody>
          <a:bodyPr wrap="none" anchor="ctr"/>
          <a:p>
            <a:pPr eaLnBrk="1" hangingPunct="1">
              <a:lnSpc>
                <a:spcPct val="100000"/>
              </a:lnSpc>
              <a:spcBef>
                <a:spcPct val="0"/>
              </a:spcBef>
            </a:pPr>
            <a:r>
              <a:rPr lang="zh-CN" altLang="en-US" b="1" dirty="0">
                <a:latin typeface="Times New Roman" panose="02020603050405020304" pitchFamily="18" charset="0"/>
              </a:rPr>
              <a:t>取走纸带</a:t>
            </a:r>
            <a:endParaRPr lang="zh-CN" altLang="en-US" b="1" dirty="0">
              <a:latin typeface="Times New Roman" panose="02020603050405020304" pitchFamily="18" charset="0"/>
            </a:endParaRPr>
          </a:p>
        </p:txBody>
      </p:sp>
      <p:pic>
        <p:nvPicPr>
          <p:cNvPr id="97297" name="Picture 4" descr="PaperTape2[1]"/>
          <p:cNvPicPr>
            <a:picLocks noChangeAspect="1"/>
          </p:cNvPicPr>
          <p:nvPr/>
        </p:nvPicPr>
        <p:blipFill>
          <a:blip r:embed="rId1"/>
          <a:stretch>
            <a:fillRect/>
          </a:stretch>
        </p:blipFill>
        <p:spPr>
          <a:xfrm>
            <a:off x="684213" y="3141663"/>
            <a:ext cx="3816350" cy="3259137"/>
          </a:xfrm>
          <a:prstGeom prst="rect">
            <a:avLst/>
          </a:prstGeom>
          <a:noFill/>
          <a:ln w="9525">
            <a:noFill/>
          </a:ln>
        </p:spPr>
      </p:pic>
      <p:pic>
        <p:nvPicPr>
          <p:cNvPr id="97298" name="Picture 2" descr="PaperTape3[1]"/>
          <p:cNvPicPr>
            <a:picLocks noChangeAspect="1"/>
          </p:cNvPicPr>
          <p:nvPr/>
        </p:nvPicPr>
        <p:blipFill>
          <a:blip r:embed="rId2"/>
          <a:stretch>
            <a:fillRect/>
          </a:stretch>
        </p:blipFill>
        <p:spPr>
          <a:xfrm>
            <a:off x="5508625" y="2133600"/>
            <a:ext cx="3068638" cy="446405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7286"/>
                                        </p:tgtEl>
                                        <p:attrNameLst>
                                          <p:attrName>style.visibility</p:attrName>
                                        </p:attrNameLst>
                                      </p:cBhvr>
                                      <p:to>
                                        <p:strVal val="visible"/>
                                      </p:to>
                                    </p:set>
                                    <p:anim calcmode="lin" valueType="num">
                                      <p:cBhvr additive="base">
                                        <p:cTn id="7" dur="500" fill="hold"/>
                                        <p:tgtEl>
                                          <p:spTgt spid="97286"/>
                                        </p:tgtEl>
                                        <p:attrNameLst>
                                          <p:attrName>ppt_x</p:attrName>
                                        </p:attrNameLst>
                                      </p:cBhvr>
                                      <p:tavLst>
                                        <p:tav tm="0">
                                          <p:val>
                                            <p:strVal val="0-#ppt_w/2"/>
                                          </p:val>
                                        </p:tav>
                                        <p:tav tm="100000">
                                          <p:val>
                                            <p:strVal val="#ppt_x"/>
                                          </p:val>
                                        </p:tav>
                                      </p:tavLst>
                                    </p:anim>
                                    <p:anim calcmode="lin" valueType="num">
                                      <p:cBhvr additive="base">
                                        <p:cTn id="8" dur="500" fill="hold"/>
                                        <p:tgtEl>
                                          <p:spTgt spid="972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97297"/>
                                        </p:tgtEl>
                                        <p:attrNameLst>
                                          <p:attrName>style.visibility</p:attrName>
                                        </p:attrNameLst>
                                      </p:cBhvr>
                                      <p:to>
                                        <p:strVal val="visible"/>
                                      </p:to>
                                    </p:set>
                                    <p:animEffect transition="in" filter="box(in)">
                                      <p:cBhvr>
                                        <p:cTn id="13" dur="500"/>
                                        <p:tgtEl>
                                          <p:spTgt spid="97297"/>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97298"/>
                                        </p:tgtEl>
                                        <p:attrNameLst>
                                          <p:attrName>style.visibility</p:attrName>
                                        </p:attrNameLst>
                                      </p:cBhvr>
                                      <p:to>
                                        <p:strVal val="visible"/>
                                      </p:to>
                                    </p:set>
                                    <p:animEffect transition="in" filter="box(in)">
                                      <p:cBhvr>
                                        <p:cTn id="18" dur="500"/>
                                        <p:tgtEl>
                                          <p:spTgt spid="9729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97297"/>
                                        </p:tgtEl>
                                        <p:attrNameLst>
                                          <p:attrName>ppt_x</p:attrName>
                                        </p:attrNameLst>
                                      </p:cBhvr>
                                      <p:tavLst>
                                        <p:tav tm="0">
                                          <p:val>
                                            <p:strVal val="ppt_x"/>
                                          </p:val>
                                        </p:tav>
                                        <p:tav tm="100000">
                                          <p:val>
                                            <p:strVal val="ppt_x"/>
                                          </p:val>
                                        </p:tav>
                                      </p:tavLst>
                                    </p:anim>
                                    <p:anim calcmode="lin" valueType="num">
                                      <p:cBhvr additive="base">
                                        <p:cTn id="23" dur="500"/>
                                        <p:tgtEl>
                                          <p:spTgt spid="97297"/>
                                        </p:tgtEl>
                                        <p:attrNameLst>
                                          <p:attrName>ppt_y</p:attrName>
                                        </p:attrNameLst>
                                      </p:cBhvr>
                                      <p:tavLst>
                                        <p:tav tm="0">
                                          <p:val>
                                            <p:strVal val="ppt_y"/>
                                          </p:val>
                                        </p:tav>
                                        <p:tav tm="100000">
                                          <p:val>
                                            <p:strVal val="1+ppt_h/2"/>
                                          </p:val>
                                        </p:tav>
                                      </p:tavLst>
                                    </p:anim>
                                    <p:set>
                                      <p:cBhvr>
                                        <p:cTn id="24" dur="1" fill="hold">
                                          <p:stCondLst>
                                            <p:cond delay="499"/>
                                          </p:stCondLst>
                                        </p:cTn>
                                        <p:tgtEl>
                                          <p:spTgt spid="9729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nodeType="clickEffect">
                                  <p:stCondLst>
                                    <p:cond delay="0"/>
                                  </p:stCondLst>
                                  <p:childTnLst>
                                    <p:anim calcmode="lin" valueType="num">
                                      <p:cBhvr additive="base">
                                        <p:cTn id="28" dur="500"/>
                                        <p:tgtEl>
                                          <p:spTgt spid="97298"/>
                                        </p:tgtEl>
                                        <p:attrNameLst>
                                          <p:attrName>ppt_x</p:attrName>
                                        </p:attrNameLst>
                                      </p:cBhvr>
                                      <p:tavLst>
                                        <p:tav tm="0">
                                          <p:val>
                                            <p:strVal val="ppt_x"/>
                                          </p:val>
                                        </p:tav>
                                        <p:tav tm="100000">
                                          <p:val>
                                            <p:strVal val="ppt_x"/>
                                          </p:val>
                                        </p:tav>
                                      </p:tavLst>
                                    </p:anim>
                                    <p:anim calcmode="lin" valueType="num">
                                      <p:cBhvr additive="base">
                                        <p:cTn id="29" dur="500"/>
                                        <p:tgtEl>
                                          <p:spTgt spid="97298"/>
                                        </p:tgtEl>
                                        <p:attrNameLst>
                                          <p:attrName>ppt_y</p:attrName>
                                        </p:attrNameLst>
                                      </p:cBhvr>
                                      <p:tavLst>
                                        <p:tav tm="0">
                                          <p:val>
                                            <p:strVal val="ppt_y"/>
                                          </p:val>
                                        </p:tav>
                                        <p:tav tm="100000">
                                          <p:val>
                                            <p:strVal val="1+ppt_h/2"/>
                                          </p:val>
                                        </p:tav>
                                      </p:tavLst>
                                    </p:anim>
                                    <p:set>
                                      <p:cBhvr>
                                        <p:cTn id="30" dur="1" fill="hold">
                                          <p:stCondLst>
                                            <p:cond delay="499"/>
                                          </p:stCondLst>
                                        </p:cTn>
                                        <p:tgtEl>
                                          <p:spTgt spid="9729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97287"/>
                                        </p:tgtEl>
                                        <p:attrNameLst>
                                          <p:attrName>style.visibility</p:attrName>
                                        </p:attrNameLst>
                                      </p:cBhvr>
                                      <p:to>
                                        <p:strVal val="visible"/>
                                      </p:to>
                                    </p:set>
                                    <p:animEffect transition="in" filter="box(in)">
                                      <p:cBhvr>
                                        <p:cTn id="35" dur="500"/>
                                        <p:tgtEl>
                                          <p:spTgt spid="97287"/>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97288"/>
                                        </p:tgtEl>
                                        <p:attrNameLst>
                                          <p:attrName>style.visibility</p:attrName>
                                        </p:attrNameLst>
                                      </p:cBhvr>
                                      <p:to>
                                        <p:strVal val="visible"/>
                                      </p:to>
                                    </p:set>
                                    <p:animEffect transition="in" filter="box(in)">
                                      <p:cBhvr>
                                        <p:cTn id="38" dur="500"/>
                                        <p:tgtEl>
                                          <p:spTgt spid="97288"/>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97289"/>
                                        </p:tgtEl>
                                        <p:attrNameLst>
                                          <p:attrName>style.visibility</p:attrName>
                                        </p:attrNameLst>
                                      </p:cBhvr>
                                      <p:to>
                                        <p:strVal val="visible"/>
                                      </p:to>
                                    </p:set>
                                    <p:animEffect transition="in" filter="box(in)">
                                      <p:cBhvr>
                                        <p:cTn id="43" dur="500"/>
                                        <p:tgtEl>
                                          <p:spTgt spid="97289"/>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97290"/>
                                        </p:tgtEl>
                                        <p:attrNameLst>
                                          <p:attrName>style.visibility</p:attrName>
                                        </p:attrNameLst>
                                      </p:cBhvr>
                                      <p:to>
                                        <p:strVal val="visible"/>
                                      </p:to>
                                    </p:set>
                                    <p:animEffect transition="in" filter="box(in)">
                                      <p:cBhvr>
                                        <p:cTn id="46" dur="500"/>
                                        <p:tgtEl>
                                          <p:spTgt spid="97290"/>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nodeType="clickEffect">
                                  <p:stCondLst>
                                    <p:cond delay="0"/>
                                  </p:stCondLst>
                                  <p:childTnLst>
                                    <p:set>
                                      <p:cBhvr>
                                        <p:cTn id="50" dur="1" fill="hold">
                                          <p:stCondLst>
                                            <p:cond delay="0"/>
                                          </p:stCondLst>
                                        </p:cTn>
                                        <p:tgtEl>
                                          <p:spTgt spid="97291"/>
                                        </p:tgtEl>
                                        <p:attrNameLst>
                                          <p:attrName>style.visibility</p:attrName>
                                        </p:attrNameLst>
                                      </p:cBhvr>
                                      <p:to>
                                        <p:strVal val="visible"/>
                                      </p:to>
                                    </p:set>
                                    <p:animEffect transition="in" filter="box(in)">
                                      <p:cBhvr>
                                        <p:cTn id="51" dur="500"/>
                                        <p:tgtEl>
                                          <p:spTgt spid="97291"/>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97292"/>
                                        </p:tgtEl>
                                        <p:attrNameLst>
                                          <p:attrName>style.visibility</p:attrName>
                                        </p:attrNameLst>
                                      </p:cBhvr>
                                      <p:to>
                                        <p:strVal val="visible"/>
                                      </p:to>
                                    </p:set>
                                    <p:animEffect transition="in" filter="box(in)">
                                      <p:cBhvr>
                                        <p:cTn id="54" dur="500"/>
                                        <p:tgtEl>
                                          <p:spTgt spid="97292"/>
                                        </p:tgtEl>
                                      </p:cBhvr>
                                    </p:animEffect>
                                  </p:childTnLst>
                                </p:cTn>
                              </p:par>
                              <p:par>
                                <p:cTn id="55" presetID="4" presetClass="entr" presetSubtype="16" fill="hold" nodeType="withEffect">
                                  <p:stCondLst>
                                    <p:cond delay="0"/>
                                  </p:stCondLst>
                                  <p:childTnLst>
                                    <p:set>
                                      <p:cBhvr>
                                        <p:cTn id="56" dur="1" fill="hold">
                                          <p:stCondLst>
                                            <p:cond delay="0"/>
                                          </p:stCondLst>
                                        </p:cTn>
                                        <p:tgtEl>
                                          <p:spTgt spid="97293"/>
                                        </p:tgtEl>
                                        <p:attrNameLst>
                                          <p:attrName>style.visibility</p:attrName>
                                        </p:attrNameLst>
                                      </p:cBhvr>
                                      <p:to>
                                        <p:strVal val="visible"/>
                                      </p:to>
                                    </p:set>
                                    <p:animEffect transition="in" filter="box(in)">
                                      <p:cBhvr>
                                        <p:cTn id="57" dur="500"/>
                                        <p:tgtEl>
                                          <p:spTgt spid="97293"/>
                                        </p:tgtEl>
                                      </p:cBhvr>
                                    </p:animEffect>
                                  </p:childTnLst>
                                </p:cTn>
                              </p:par>
                              <p:par>
                                <p:cTn id="58" presetID="4" presetClass="entr" presetSubtype="16" fill="hold" grpId="0" nodeType="withEffect">
                                  <p:stCondLst>
                                    <p:cond delay="0"/>
                                  </p:stCondLst>
                                  <p:childTnLst>
                                    <p:set>
                                      <p:cBhvr>
                                        <p:cTn id="59" dur="1" fill="hold">
                                          <p:stCondLst>
                                            <p:cond delay="0"/>
                                          </p:stCondLst>
                                        </p:cTn>
                                        <p:tgtEl>
                                          <p:spTgt spid="97294"/>
                                        </p:tgtEl>
                                        <p:attrNameLst>
                                          <p:attrName>style.visibility</p:attrName>
                                        </p:attrNameLst>
                                      </p:cBhvr>
                                      <p:to>
                                        <p:strVal val="visible"/>
                                      </p:to>
                                    </p:set>
                                    <p:animEffect transition="in" filter="box(in)">
                                      <p:cBhvr>
                                        <p:cTn id="60" dur="500"/>
                                        <p:tgtEl>
                                          <p:spTgt spid="97294"/>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nodeType="clickEffect">
                                  <p:stCondLst>
                                    <p:cond delay="0"/>
                                  </p:stCondLst>
                                  <p:childTnLst>
                                    <p:set>
                                      <p:cBhvr>
                                        <p:cTn id="64" dur="1" fill="hold">
                                          <p:stCondLst>
                                            <p:cond delay="0"/>
                                          </p:stCondLst>
                                        </p:cTn>
                                        <p:tgtEl>
                                          <p:spTgt spid="97283">
                                            <p:txEl>
                                              <p:charRg st="28" end="31"/>
                                            </p:txEl>
                                          </p:spTgt>
                                        </p:tgtEl>
                                        <p:attrNameLst>
                                          <p:attrName>style.visibility</p:attrName>
                                        </p:attrNameLst>
                                      </p:cBhvr>
                                      <p:to>
                                        <p:strVal val="visible"/>
                                      </p:to>
                                    </p:set>
                                    <p:animEffect transition="in" filter="box(in)">
                                      <p:cBhvr>
                                        <p:cTn id="65" dur="500"/>
                                        <p:tgtEl>
                                          <p:spTgt spid="97283">
                                            <p:txEl>
                                              <p:charRg st="28" end="31"/>
                                            </p:txEl>
                                          </p:spTgt>
                                        </p:tgtEl>
                                      </p:cBhvr>
                                    </p:animEffect>
                                  </p:childTnLst>
                                </p:cTn>
                              </p:par>
                              <p:par>
                                <p:cTn id="66" presetID="4" presetClass="entr" presetSubtype="16" fill="hold" nodeType="withEffect">
                                  <p:stCondLst>
                                    <p:cond delay="0"/>
                                  </p:stCondLst>
                                  <p:childTnLst>
                                    <p:set>
                                      <p:cBhvr>
                                        <p:cTn id="67" dur="1" fill="hold">
                                          <p:stCondLst>
                                            <p:cond delay="0"/>
                                          </p:stCondLst>
                                        </p:cTn>
                                        <p:tgtEl>
                                          <p:spTgt spid="97283">
                                            <p:txEl>
                                              <p:charRg st="31" end="40"/>
                                            </p:txEl>
                                          </p:spTgt>
                                        </p:tgtEl>
                                        <p:attrNameLst>
                                          <p:attrName>style.visibility</p:attrName>
                                        </p:attrNameLst>
                                      </p:cBhvr>
                                      <p:to>
                                        <p:strVal val="visible"/>
                                      </p:to>
                                    </p:set>
                                    <p:animEffect transition="in" filter="box(in)">
                                      <p:cBhvr>
                                        <p:cTn id="68" dur="500"/>
                                        <p:tgtEl>
                                          <p:spTgt spid="97283">
                                            <p:txEl>
                                              <p:charRg st="31" end="4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16" fill="hold" nodeType="clickEffect">
                                  <p:stCondLst>
                                    <p:cond delay="0"/>
                                  </p:stCondLst>
                                  <p:childTnLst>
                                    <p:set>
                                      <p:cBhvr>
                                        <p:cTn id="72" dur="1" fill="hold">
                                          <p:stCondLst>
                                            <p:cond delay="0"/>
                                          </p:stCondLst>
                                        </p:cTn>
                                        <p:tgtEl>
                                          <p:spTgt spid="97283">
                                            <p:txEl>
                                              <p:charRg st="40" end="51"/>
                                            </p:txEl>
                                          </p:spTgt>
                                        </p:tgtEl>
                                        <p:attrNameLst>
                                          <p:attrName>style.visibility</p:attrName>
                                        </p:attrNameLst>
                                      </p:cBhvr>
                                      <p:to>
                                        <p:strVal val="visible"/>
                                      </p:to>
                                    </p:set>
                                    <p:animEffect transition="in" filter="box(in)">
                                      <p:cBhvr>
                                        <p:cTn id="73" dur="500"/>
                                        <p:tgtEl>
                                          <p:spTgt spid="97283">
                                            <p:txEl>
                                              <p:charRg st="40" end="51"/>
                                            </p:txEl>
                                          </p:spTgt>
                                        </p:tgtEl>
                                      </p:cBhvr>
                                    </p:animEffect>
                                  </p:childTnLst>
                                </p:cTn>
                              </p:par>
                              <p:par>
                                <p:cTn id="74" presetID="4" presetClass="entr" presetSubtype="16" fill="hold" nodeType="withEffect">
                                  <p:stCondLst>
                                    <p:cond delay="0"/>
                                  </p:stCondLst>
                                  <p:childTnLst>
                                    <p:set>
                                      <p:cBhvr>
                                        <p:cTn id="75" dur="1" fill="hold">
                                          <p:stCondLst>
                                            <p:cond delay="0"/>
                                          </p:stCondLst>
                                        </p:cTn>
                                        <p:tgtEl>
                                          <p:spTgt spid="97283">
                                            <p:txEl>
                                              <p:charRg st="51" end="62"/>
                                            </p:txEl>
                                          </p:spTgt>
                                        </p:tgtEl>
                                        <p:attrNameLst>
                                          <p:attrName>style.visibility</p:attrName>
                                        </p:attrNameLst>
                                      </p:cBhvr>
                                      <p:to>
                                        <p:strVal val="visible"/>
                                      </p:to>
                                    </p:set>
                                    <p:animEffect transition="in" filter="box(in)">
                                      <p:cBhvr>
                                        <p:cTn id="76" dur="500"/>
                                        <p:tgtEl>
                                          <p:spTgt spid="97283">
                                            <p:txEl>
                                              <p:charRg st="51" end="62"/>
                                            </p:txEl>
                                          </p:spTgt>
                                        </p:tgtEl>
                                      </p:cBhvr>
                                    </p:animEffect>
                                  </p:childTnLst>
                                </p:cTn>
                              </p:par>
                              <p:par>
                                <p:cTn id="77" presetID="4" presetClass="entr" presetSubtype="16" fill="hold" nodeType="withEffect">
                                  <p:stCondLst>
                                    <p:cond delay="0"/>
                                  </p:stCondLst>
                                  <p:childTnLst>
                                    <p:set>
                                      <p:cBhvr>
                                        <p:cTn id="78" dur="1" fill="hold">
                                          <p:stCondLst>
                                            <p:cond delay="0"/>
                                          </p:stCondLst>
                                        </p:cTn>
                                        <p:tgtEl>
                                          <p:spTgt spid="97283">
                                            <p:txEl>
                                              <p:charRg st="62" end="90"/>
                                            </p:txEl>
                                          </p:spTgt>
                                        </p:tgtEl>
                                        <p:attrNameLst>
                                          <p:attrName>style.visibility</p:attrName>
                                        </p:attrNameLst>
                                      </p:cBhvr>
                                      <p:to>
                                        <p:strVal val="visible"/>
                                      </p:to>
                                    </p:set>
                                    <p:animEffect transition="in" filter="box(in)">
                                      <p:cBhvr>
                                        <p:cTn id="79" dur="500"/>
                                        <p:tgtEl>
                                          <p:spTgt spid="97283">
                                            <p:txEl>
                                              <p:charRg st="62" end="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6" grpId="0" animBg="1"/>
      <p:bldP spid="97288" grpId="0" animBg="1"/>
      <p:bldP spid="97290" grpId="0" animBg="1"/>
      <p:bldP spid="97292" grpId="0" animBg="1"/>
      <p:bldP spid="9729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noChangeArrowheads="1"/>
          </p:cNvSpPr>
          <p:nvPr>
            <p:ph type="title"/>
          </p:nvPr>
        </p:nvSpPr>
        <p:spPr>
          <a:xfrm>
            <a:off x="457200" y="325438"/>
            <a:ext cx="8229600" cy="7270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2"/>
                </a:solidFill>
                <a:effectLst/>
                <a:uLnTx/>
                <a:uFillTx/>
                <a:latin typeface="+mj-lt"/>
                <a:ea typeface="+mj-ea"/>
                <a:cs typeface="+mj-cs"/>
              </a:rPr>
              <a:t>2.</a:t>
            </a:r>
            <a:r>
              <a:rPr kumimoji="0" lang="zh-CN" altLang="en-US" sz="3200" b="1" i="0" u="none" strike="noStrike" kern="0" cap="none" spc="0" normalizeH="0" baseline="0" noProof="0" smtClean="0">
                <a:ln>
                  <a:noFill/>
                </a:ln>
                <a:solidFill>
                  <a:schemeClr val="tx2"/>
                </a:solidFill>
                <a:effectLst/>
                <a:uLnTx/>
                <a:uFillTx/>
                <a:latin typeface="+mj-lt"/>
                <a:ea typeface="+mj-ea"/>
                <a:cs typeface="+mj-cs"/>
              </a:rPr>
              <a:t>脱机输入输出技术</a:t>
            </a:r>
            <a:endParaRPr kumimoji="0" lang="zh-CN" altLang="en-US" sz="3200" b="1" i="0" u="none" strike="noStrike" kern="0" cap="none" spc="0" normalizeH="0" baseline="0" noProof="0" smtClean="0">
              <a:ln>
                <a:noFill/>
              </a:ln>
              <a:solidFill>
                <a:schemeClr val="tx2"/>
              </a:solidFill>
              <a:effectLst/>
              <a:uLnTx/>
              <a:uFillTx/>
              <a:latin typeface="+mj-lt"/>
              <a:ea typeface="+mj-ea"/>
              <a:cs typeface="+mj-cs"/>
            </a:endParaRPr>
          </a:p>
        </p:txBody>
      </p:sp>
      <p:sp>
        <p:nvSpPr>
          <p:cNvPr id="167940" name="Rectangle 4"/>
          <p:cNvSpPr>
            <a:spLocks noChangeArrowheads="1"/>
          </p:cNvSpPr>
          <p:nvPr/>
        </p:nvSpPr>
        <p:spPr bwMode="auto">
          <a:xfrm>
            <a:off x="1042988" y="2276475"/>
            <a:ext cx="1511300" cy="473075"/>
          </a:xfrm>
          <a:prstGeom prst="rect">
            <a:avLst/>
          </a:prstGeom>
          <a:noFill/>
          <a:ln w="15875">
            <a:solidFill>
              <a:srgbClr val="0000FF"/>
            </a:solidFill>
            <a:miter lim="800000"/>
          </a:ln>
          <a:effectLst>
            <a:outerShdw dist="17961" dir="2700000" algn="ctr" rotWithShape="0">
              <a:srgbClr val="000099">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
                <a:schemeClr val="tx1"/>
              </a:buClr>
              <a:buSzTx/>
              <a:buFontTx/>
              <a:buNone/>
              <a:defRPr/>
            </a:pP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纸带机</a:t>
            </a: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7942" name="Rectangle 6"/>
          <p:cNvSpPr>
            <a:spLocks noChangeArrowheads="1"/>
          </p:cNvSpPr>
          <p:nvPr/>
        </p:nvSpPr>
        <p:spPr bwMode="auto">
          <a:xfrm>
            <a:off x="3851275" y="2276475"/>
            <a:ext cx="1368425" cy="473075"/>
          </a:xfrm>
          <a:prstGeom prst="rect">
            <a:avLst/>
          </a:prstGeom>
          <a:noFill/>
          <a:ln w="15875">
            <a:solidFill>
              <a:srgbClr val="0000FF"/>
            </a:solidFill>
            <a:miter lim="800000"/>
          </a:ln>
          <a:effectLst>
            <a:outerShdw dist="17961" dir="2700000" algn="ctr" rotWithShape="0">
              <a:srgbClr val="000099">
                <a:alpha val="50000"/>
              </a:srgb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外围机</a:t>
            </a: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7943" name="Rectangle 7"/>
          <p:cNvSpPr>
            <a:spLocks noChangeArrowheads="1"/>
          </p:cNvSpPr>
          <p:nvPr/>
        </p:nvSpPr>
        <p:spPr bwMode="auto">
          <a:xfrm>
            <a:off x="6227763" y="2276475"/>
            <a:ext cx="1439863" cy="473075"/>
          </a:xfrm>
          <a:prstGeom prst="rect">
            <a:avLst/>
          </a:prstGeom>
          <a:noFill/>
          <a:ln w="15875">
            <a:solidFill>
              <a:srgbClr val="0000FF"/>
            </a:solidFill>
            <a:miter lim="800000"/>
          </a:ln>
          <a:effectLst>
            <a:outerShdw dist="17961" dir="2700000" algn="ctr" rotWithShape="0">
              <a:srgbClr val="000099">
                <a:alpha val="50000"/>
              </a:srgb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磁带</a:t>
            </a: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438" name="Rectangle 8"/>
          <p:cNvSpPr>
            <a:spLocks noGrp="1" noChangeArrowheads="1"/>
          </p:cNvSpPr>
          <p:nvPr>
            <p:ph idx="1"/>
          </p:nvPr>
        </p:nvSpPr>
        <p:spPr>
          <a:xfrm>
            <a:off x="539750" y="1341438"/>
            <a:ext cx="8229600" cy="4392613"/>
          </a:xfrm>
          <a:ln w="15875">
            <a:solidFill>
              <a:srgbClr val="0000FF"/>
            </a:solidFill>
          </a:ln>
          <a:effectLst>
            <a:outerShdw dist="17961" dir="2700000" algn="ctr" rotWithShape="0">
              <a:srgbClr val="000099">
                <a:alpha val="50000"/>
              </a:srgbClr>
            </a:outerShdw>
          </a:effectLst>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167945" name="Rectangle 9"/>
          <p:cNvSpPr>
            <a:spLocks noChangeArrowheads="1"/>
          </p:cNvSpPr>
          <p:nvPr/>
        </p:nvSpPr>
        <p:spPr bwMode="auto">
          <a:xfrm>
            <a:off x="1116013" y="3429000"/>
            <a:ext cx="1439863" cy="473075"/>
          </a:xfrm>
          <a:prstGeom prst="rect">
            <a:avLst/>
          </a:prstGeom>
          <a:noFill/>
          <a:ln w="15875">
            <a:solidFill>
              <a:srgbClr val="0000FF"/>
            </a:solidFill>
            <a:miter lim="800000"/>
          </a:ln>
          <a:effectLst>
            <a:outerShdw dist="17961" dir="2700000" algn="ctr" rotWithShape="0">
              <a:srgbClr val="000099">
                <a:alpha val="50000"/>
              </a:srgb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磁带</a:t>
            </a: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7946" name="Rectangle 10"/>
          <p:cNvSpPr>
            <a:spLocks noChangeArrowheads="1"/>
          </p:cNvSpPr>
          <p:nvPr/>
        </p:nvSpPr>
        <p:spPr bwMode="auto">
          <a:xfrm>
            <a:off x="3852863" y="3429000"/>
            <a:ext cx="1439863" cy="473075"/>
          </a:xfrm>
          <a:prstGeom prst="rect">
            <a:avLst/>
          </a:prstGeom>
          <a:noFill/>
          <a:ln w="15875">
            <a:solidFill>
              <a:srgbClr val="0000FF"/>
            </a:solidFill>
            <a:miter lim="800000"/>
          </a:ln>
          <a:effectLst>
            <a:outerShdw dist="17961" dir="2700000" algn="ctr" rotWithShape="0">
              <a:srgbClr val="000099">
                <a:alpha val="50000"/>
              </a:srgb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主机</a:t>
            </a: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7947" name="Rectangle 11"/>
          <p:cNvSpPr>
            <a:spLocks noChangeArrowheads="1"/>
          </p:cNvSpPr>
          <p:nvPr/>
        </p:nvSpPr>
        <p:spPr bwMode="auto">
          <a:xfrm>
            <a:off x="6227763" y="3429000"/>
            <a:ext cx="1439863" cy="473075"/>
          </a:xfrm>
          <a:prstGeom prst="rect">
            <a:avLst/>
          </a:prstGeom>
          <a:noFill/>
          <a:ln w="15875">
            <a:solidFill>
              <a:srgbClr val="0000FF"/>
            </a:solidFill>
            <a:miter lim="800000"/>
          </a:ln>
          <a:effectLst>
            <a:outerShdw dist="17961" dir="2700000" algn="ctr" rotWithShape="0">
              <a:srgbClr val="000099">
                <a:alpha val="50000"/>
              </a:srgb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磁带</a:t>
            </a: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7948" name="Rectangle 12"/>
          <p:cNvSpPr>
            <a:spLocks noChangeArrowheads="1"/>
          </p:cNvSpPr>
          <p:nvPr/>
        </p:nvSpPr>
        <p:spPr bwMode="auto">
          <a:xfrm>
            <a:off x="1116013" y="4652963"/>
            <a:ext cx="1439863" cy="473075"/>
          </a:xfrm>
          <a:prstGeom prst="rect">
            <a:avLst/>
          </a:prstGeom>
          <a:noFill/>
          <a:ln w="15875">
            <a:solidFill>
              <a:srgbClr val="0000FF"/>
            </a:solidFill>
            <a:miter lim="800000"/>
          </a:ln>
          <a:effectLst>
            <a:outerShdw dist="17961" dir="2700000" algn="ctr" rotWithShape="0">
              <a:srgbClr val="000099">
                <a:alpha val="50000"/>
              </a:srgb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磁带</a:t>
            </a: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7949" name="Rectangle 13"/>
          <p:cNvSpPr>
            <a:spLocks noChangeArrowheads="1"/>
          </p:cNvSpPr>
          <p:nvPr/>
        </p:nvSpPr>
        <p:spPr bwMode="auto">
          <a:xfrm>
            <a:off x="3852863" y="4652963"/>
            <a:ext cx="1439863" cy="473075"/>
          </a:xfrm>
          <a:prstGeom prst="rect">
            <a:avLst/>
          </a:prstGeom>
          <a:noFill/>
          <a:ln w="15875">
            <a:solidFill>
              <a:srgbClr val="0000FF"/>
            </a:solidFill>
            <a:miter lim="800000"/>
          </a:ln>
          <a:effectLst>
            <a:outerShdw dist="17961" dir="2700000" algn="ctr" rotWithShape="0">
              <a:srgbClr val="000099">
                <a:alpha val="50000"/>
              </a:srgb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外围机</a:t>
            </a: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7950" name="Rectangle 14"/>
          <p:cNvSpPr>
            <a:spLocks noChangeArrowheads="1"/>
          </p:cNvSpPr>
          <p:nvPr/>
        </p:nvSpPr>
        <p:spPr bwMode="auto">
          <a:xfrm>
            <a:off x="6300788" y="4611688"/>
            <a:ext cx="1439863" cy="473075"/>
          </a:xfrm>
          <a:prstGeom prst="rect">
            <a:avLst/>
          </a:prstGeom>
          <a:noFill/>
          <a:ln w="15875">
            <a:solidFill>
              <a:srgbClr val="0000FF"/>
            </a:solidFill>
            <a:miter lim="800000"/>
          </a:ln>
          <a:effectLst>
            <a:outerShdw dist="17961" dir="2700000" algn="ctr" rotWithShape="0">
              <a:srgbClr val="000099">
                <a:alpha val="50000"/>
              </a:srgb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打印机</a:t>
            </a: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7951" name="Line 15"/>
          <p:cNvSpPr>
            <a:spLocks noChangeShapeType="1"/>
          </p:cNvSpPr>
          <p:nvPr/>
        </p:nvSpPr>
        <p:spPr bwMode="auto">
          <a:xfrm>
            <a:off x="2555875" y="2492375"/>
            <a:ext cx="1295400" cy="0"/>
          </a:xfrm>
          <a:prstGeom prst="line">
            <a:avLst/>
          </a:prstGeom>
          <a:noFill/>
          <a:ln w="1587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0" fontAlgn="base" latinLnBrk="0" hangingPunct="0">
              <a:lnSpc>
                <a:spcPct val="115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7952" name="Line 16"/>
          <p:cNvSpPr>
            <a:spLocks noChangeShapeType="1"/>
          </p:cNvSpPr>
          <p:nvPr/>
        </p:nvSpPr>
        <p:spPr bwMode="auto">
          <a:xfrm>
            <a:off x="5219700" y="2492375"/>
            <a:ext cx="936625" cy="0"/>
          </a:xfrm>
          <a:prstGeom prst="line">
            <a:avLst/>
          </a:prstGeom>
          <a:noFill/>
          <a:ln w="1587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0" fontAlgn="base" latinLnBrk="0" hangingPunct="0">
              <a:lnSpc>
                <a:spcPct val="115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7953" name="Line 17"/>
          <p:cNvSpPr>
            <a:spLocks noChangeShapeType="1"/>
          </p:cNvSpPr>
          <p:nvPr/>
        </p:nvSpPr>
        <p:spPr bwMode="auto">
          <a:xfrm flipH="1" flipV="1">
            <a:off x="2555875" y="3644900"/>
            <a:ext cx="1295400" cy="0"/>
          </a:xfrm>
          <a:prstGeom prst="line">
            <a:avLst/>
          </a:prstGeom>
          <a:noFill/>
          <a:ln w="1587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0" fontAlgn="base" latinLnBrk="0" hangingPunct="0">
              <a:lnSpc>
                <a:spcPct val="115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7954" name="Line 18"/>
          <p:cNvSpPr>
            <a:spLocks noChangeShapeType="1"/>
          </p:cNvSpPr>
          <p:nvPr/>
        </p:nvSpPr>
        <p:spPr bwMode="auto">
          <a:xfrm>
            <a:off x="2555875" y="4868863"/>
            <a:ext cx="1295400" cy="0"/>
          </a:xfrm>
          <a:prstGeom prst="line">
            <a:avLst/>
          </a:prstGeom>
          <a:noFill/>
          <a:ln w="1587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0" fontAlgn="base" latinLnBrk="0" hangingPunct="0">
              <a:lnSpc>
                <a:spcPct val="115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7955" name="AutoShape 19"/>
          <p:cNvSpPr>
            <a:spLocks noChangeArrowheads="1"/>
          </p:cNvSpPr>
          <p:nvPr/>
        </p:nvSpPr>
        <p:spPr bwMode="auto">
          <a:xfrm>
            <a:off x="7667625" y="2492375"/>
            <a:ext cx="792163" cy="1441450"/>
          </a:xfrm>
          <a:prstGeom prst="curvedLeftArrow">
            <a:avLst>
              <a:gd name="adj1" fmla="val 36393"/>
              <a:gd name="adj2" fmla="val 72786"/>
              <a:gd name="adj3" fmla="val 33333"/>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0" fontAlgn="base" latinLnBrk="0" hangingPunct="0">
              <a:lnSpc>
                <a:spcPct val="115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7956" name="Line 20"/>
          <p:cNvSpPr>
            <a:spLocks noChangeShapeType="1"/>
          </p:cNvSpPr>
          <p:nvPr/>
        </p:nvSpPr>
        <p:spPr bwMode="auto">
          <a:xfrm flipH="1" flipV="1">
            <a:off x="5292725" y="3644900"/>
            <a:ext cx="935038" cy="0"/>
          </a:xfrm>
          <a:prstGeom prst="line">
            <a:avLst/>
          </a:prstGeom>
          <a:noFill/>
          <a:ln w="1587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0" fontAlgn="base" latinLnBrk="0" hangingPunct="0">
              <a:lnSpc>
                <a:spcPct val="115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7957" name="AutoShape 21"/>
          <p:cNvSpPr>
            <a:spLocks noChangeArrowheads="1"/>
          </p:cNvSpPr>
          <p:nvPr/>
        </p:nvSpPr>
        <p:spPr bwMode="auto">
          <a:xfrm>
            <a:off x="539750" y="3644900"/>
            <a:ext cx="503238" cy="1512888"/>
          </a:xfrm>
          <a:prstGeom prst="curvedRightArrow">
            <a:avLst>
              <a:gd name="adj1" fmla="val 60126"/>
              <a:gd name="adj2" fmla="val 120252"/>
              <a:gd name="adj3" fmla="val 33333"/>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0" fontAlgn="base" latinLnBrk="0" hangingPunct="0">
              <a:lnSpc>
                <a:spcPct val="115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7958" name="Line 22"/>
          <p:cNvSpPr>
            <a:spLocks noChangeShapeType="1"/>
          </p:cNvSpPr>
          <p:nvPr/>
        </p:nvSpPr>
        <p:spPr bwMode="auto">
          <a:xfrm>
            <a:off x="5292725" y="4868863"/>
            <a:ext cx="935038" cy="0"/>
          </a:xfrm>
          <a:prstGeom prst="line">
            <a:avLst/>
          </a:prstGeom>
          <a:noFill/>
          <a:ln w="1587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0" fontAlgn="base" latinLnBrk="0" hangingPunct="0">
              <a:lnSpc>
                <a:spcPct val="115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7959" name="Rectangle 23"/>
          <p:cNvSpPr/>
          <p:nvPr/>
        </p:nvSpPr>
        <p:spPr>
          <a:xfrm>
            <a:off x="468313" y="5776913"/>
            <a:ext cx="8147050" cy="676275"/>
          </a:xfrm>
          <a:prstGeom prst="rect">
            <a:avLst/>
          </a:prstGeom>
          <a:noFill/>
          <a:ln w="9525">
            <a:noFill/>
          </a:ln>
        </p:spPr>
        <p:txBody>
          <a:bodyPr/>
          <a:p>
            <a:pPr marL="990600" lvl="1" indent="-533400" algn="l">
              <a:lnSpc>
                <a:spcPct val="100000"/>
              </a:lnSpc>
            </a:pPr>
            <a:r>
              <a:rPr lang="zh-CN" altLang="en-US" sz="2800" b="1" dirty="0">
                <a:latin typeface="Arial" panose="020B0604020202020204" pitchFamily="34" charset="0"/>
              </a:rPr>
              <a:t>优点：</a:t>
            </a:r>
            <a:r>
              <a:rPr lang="zh-CN" altLang="en-US" sz="3200" dirty="0">
                <a:latin typeface="Arial" panose="020B0604020202020204" pitchFamily="34" charset="0"/>
              </a:rPr>
              <a:t> </a:t>
            </a:r>
            <a:r>
              <a:rPr lang="zh-CN" altLang="en-US" dirty="0">
                <a:latin typeface="Arial" panose="020B0604020202020204" pitchFamily="34" charset="0"/>
              </a:rPr>
              <a:t>减少主机</a:t>
            </a:r>
            <a:r>
              <a:rPr lang="en-US" altLang="zh-CN" dirty="0">
                <a:latin typeface="Arial" panose="020B0604020202020204" pitchFamily="34" charset="0"/>
              </a:rPr>
              <a:t>CPU</a:t>
            </a:r>
            <a:r>
              <a:rPr lang="zh-CN" altLang="en-US" dirty="0">
                <a:latin typeface="Arial" panose="020B0604020202020204" pitchFamily="34" charset="0"/>
              </a:rPr>
              <a:t>空闲时间；提高</a:t>
            </a:r>
            <a:r>
              <a:rPr lang="en-US" altLang="zh-CN" dirty="0">
                <a:latin typeface="Arial" panose="020B0604020202020204" pitchFamily="34" charset="0"/>
              </a:rPr>
              <a:t>I/O</a:t>
            </a:r>
            <a:r>
              <a:rPr lang="zh-CN" altLang="en-US" dirty="0">
                <a:latin typeface="Arial" panose="020B0604020202020204" pitchFamily="34" charset="0"/>
              </a:rPr>
              <a:t>速度。</a:t>
            </a:r>
            <a:endParaRPr lang="zh-CN" altLang="en-US" dirty="0">
              <a:latin typeface="Arial" panose="020B0604020202020204" pitchFamily="34" charset="0"/>
            </a:endParaRPr>
          </a:p>
        </p:txBody>
      </p:sp>
      <p:grpSp>
        <p:nvGrpSpPr>
          <p:cNvPr id="2" name="Group 31"/>
          <p:cNvGrpSpPr/>
          <p:nvPr/>
        </p:nvGrpSpPr>
        <p:grpSpPr>
          <a:xfrm>
            <a:off x="2555875" y="2708275"/>
            <a:ext cx="3744913" cy="1873250"/>
            <a:chOff x="1610" y="1706"/>
            <a:chExt cx="2359" cy="1180"/>
          </a:xfrm>
        </p:grpSpPr>
        <p:sp>
          <p:nvSpPr>
            <p:cNvPr id="28695" name="Line 26"/>
            <p:cNvSpPr/>
            <p:nvPr/>
          </p:nvSpPr>
          <p:spPr>
            <a:xfrm>
              <a:off x="3379" y="2478"/>
              <a:ext cx="590" cy="408"/>
            </a:xfrm>
            <a:prstGeom prst="line">
              <a:avLst/>
            </a:prstGeom>
            <a:ln w="28575" cap="flat" cmpd="sng">
              <a:solidFill>
                <a:schemeClr val="accent1"/>
              </a:solidFill>
              <a:prstDash val="lgDash"/>
              <a:headEnd type="none" w="med" len="med"/>
              <a:tailEnd type="triangle" w="med" len="med"/>
            </a:ln>
          </p:spPr>
        </p:sp>
        <p:sp>
          <p:nvSpPr>
            <p:cNvPr id="28696" name="Line 25"/>
            <p:cNvSpPr/>
            <p:nvPr/>
          </p:nvSpPr>
          <p:spPr>
            <a:xfrm>
              <a:off x="1610" y="1706"/>
              <a:ext cx="816" cy="454"/>
            </a:xfrm>
            <a:prstGeom prst="line">
              <a:avLst/>
            </a:prstGeom>
            <a:ln w="28575" cap="flat" cmpd="sng">
              <a:solidFill>
                <a:schemeClr val="accent1"/>
              </a:solidFill>
              <a:prstDash val="lgDash"/>
              <a:headEnd type="none" w="med" len="med"/>
              <a:tailEnd type="triangle" w="med" len="med"/>
            </a:ln>
          </p:spPr>
        </p:sp>
        <p:sp>
          <p:nvSpPr>
            <p:cNvPr id="28697" name="Line 27"/>
            <p:cNvSpPr/>
            <p:nvPr/>
          </p:nvSpPr>
          <p:spPr>
            <a:xfrm flipH="1">
              <a:off x="1973" y="1842"/>
              <a:ext cx="136" cy="182"/>
            </a:xfrm>
            <a:prstGeom prst="line">
              <a:avLst/>
            </a:prstGeom>
            <a:ln w="19050" cap="flat" cmpd="sng">
              <a:solidFill>
                <a:srgbClr val="008000"/>
              </a:solidFill>
              <a:prstDash val="solid"/>
              <a:headEnd type="none" w="med" len="med"/>
              <a:tailEnd type="none" w="med" len="med"/>
            </a:ln>
          </p:spPr>
        </p:sp>
        <p:sp>
          <p:nvSpPr>
            <p:cNvPr id="28698" name="Line 28"/>
            <p:cNvSpPr/>
            <p:nvPr/>
          </p:nvSpPr>
          <p:spPr>
            <a:xfrm>
              <a:off x="2018" y="1842"/>
              <a:ext cx="91" cy="182"/>
            </a:xfrm>
            <a:prstGeom prst="line">
              <a:avLst/>
            </a:prstGeom>
            <a:ln w="19050" cap="flat" cmpd="sng">
              <a:solidFill>
                <a:srgbClr val="339966"/>
              </a:solidFill>
              <a:prstDash val="solid"/>
              <a:headEnd type="none" w="med" len="med"/>
              <a:tailEnd type="none" w="med" len="med"/>
            </a:ln>
          </p:spPr>
        </p:sp>
        <p:sp>
          <p:nvSpPr>
            <p:cNvPr id="28699" name="Line 29"/>
            <p:cNvSpPr/>
            <p:nvPr/>
          </p:nvSpPr>
          <p:spPr>
            <a:xfrm flipH="1">
              <a:off x="3561" y="2568"/>
              <a:ext cx="136" cy="182"/>
            </a:xfrm>
            <a:prstGeom prst="line">
              <a:avLst/>
            </a:prstGeom>
            <a:ln w="19050" cap="flat" cmpd="sng">
              <a:solidFill>
                <a:srgbClr val="008000"/>
              </a:solidFill>
              <a:prstDash val="solid"/>
              <a:headEnd type="none" w="med" len="med"/>
              <a:tailEnd type="none" w="med" len="med"/>
            </a:ln>
          </p:spPr>
        </p:sp>
        <p:sp>
          <p:nvSpPr>
            <p:cNvPr id="28700" name="Line 30"/>
            <p:cNvSpPr/>
            <p:nvPr/>
          </p:nvSpPr>
          <p:spPr>
            <a:xfrm>
              <a:off x="3606" y="2568"/>
              <a:ext cx="91" cy="182"/>
            </a:xfrm>
            <a:prstGeom prst="line">
              <a:avLst/>
            </a:prstGeom>
            <a:ln w="19050" cap="flat" cmpd="sng">
              <a:solidFill>
                <a:srgbClr val="339966"/>
              </a:solidFill>
              <a:prstDash val="solid"/>
              <a:headEnd type="none" w="med" len="med"/>
              <a:tailEnd type="none" w="med" len="med"/>
            </a:ln>
          </p:spPr>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7940"/>
                                        </p:tgtEl>
                                        <p:attrNameLst>
                                          <p:attrName>style.visibility</p:attrName>
                                        </p:attrNameLst>
                                      </p:cBhvr>
                                      <p:to>
                                        <p:strVal val="visible"/>
                                      </p:to>
                                    </p:set>
                                    <p:animEffect transition="in" filter="box(in)">
                                      <p:cBhvr>
                                        <p:cTn id="7" dur="500"/>
                                        <p:tgtEl>
                                          <p:spTgt spid="16794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67942"/>
                                        </p:tgtEl>
                                        <p:attrNameLst>
                                          <p:attrName>style.visibility</p:attrName>
                                        </p:attrNameLst>
                                      </p:cBhvr>
                                      <p:to>
                                        <p:strVal val="visible"/>
                                      </p:to>
                                    </p:set>
                                    <p:animEffect transition="in" filter="box(in)">
                                      <p:cBhvr>
                                        <p:cTn id="10" dur="500"/>
                                        <p:tgtEl>
                                          <p:spTgt spid="167942"/>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67943"/>
                                        </p:tgtEl>
                                        <p:attrNameLst>
                                          <p:attrName>style.visibility</p:attrName>
                                        </p:attrNameLst>
                                      </p:cBhvr>
                                      <p:to>
                                        <p:strVal val="visible"/>
                                      </p:to>
                                    </p:set>
                                    <p:animEffect transition="in" filter="box(in)">
                                      <p:cBhvr>
                                        <p:cTn id="13" dur="500"/>
                                        <p:tgtEl>
                                          <p:spTgt spid="167943"/>
                                        </p:tgtEl>
                                      </p:cBhvr>
                                    </p:animEffect>
                                  </p:childTnLst>
                                </p:cTn>
                              </p:par>
                              <p:par>
                                <p:cTn id="14" presetID="4" presetClass="entr" presetSubtype="16" fill="hold" nodeType="withEffect">
                                  <p:stCondLst>
                                    <p:cond delay="0"/>
                                  </p:stCondLst>
                                  <p:childTnLst>
                                    <p:set>
                                      <p:cBhvr>
                                        <p:cTn id="15" dur="1" fill="hold">
                                          <p:stCondLst>
                                            <p:cond delay="0"/>
                                          </p:stCondLst>
                                        </p:cTn>
                                        <p:tgtEl>
                                          <p:spTgt spid="167951"/>
                                        </p:tgtEl>
                                        <p:attrNameLst>
                                          <p:attrName>style.visibility</p:attrName>
                                        </p:attrNameLst>
                                      </p:cBhvr>
                                      <p:to>
                                        <p:strVal val="visible"/>
                                      </p:to>
                                    </p:set>
                                    <p:animEffect transition="in" filter="box(in)">
                                      <p:cBhvr>
                                        <p:cTn id="16" dur="500"/>
                                        <p:tgtEl>
                                          <p:spTgt spid="167951"/>
                                        </p:tgtEl>
                                      </p:cBhvr>
                                    </p:animEffect>
                                  </p:childTnLst>
                                </p:cTn>
                              </p:par>
                              <p:par>
                                <p:cTn id="17" presetID="4" presetClass="entr" presetSubtype="16" fill="hold" nodeType="withEffect">
                                  <p:stCondLst>
                                    <p:cond delay="0"/>
                                  </p:stCondLst>
                                  <p:childTnLst>
                                    <p:set>
                                      <p:cBhvr>
                                        <p:cTn id="18" dur="1" fill="hold">
                                          <p:stCondLst>
                                            <p:cond delay="0"/>
                                          </p:stCondLst>
                                        </p:cTn>
                                        <p:tgtEl>
                                          <p:spTgt spid="167952"/>
                                        </p:tgtEl>
                                        <p:attrNameLst>
                                          <p:attrName>style.visibility</p:attrName>
                                        </p:attrNameLst>
                                      </p:cBhvr>
                                      <p:to>
                                        <p:strVal val="visible"/>
                                      </p:to>
                                    </p:set>
                                    <p:animEffect transition="in" filter="box(in)">
                                      <p:cBhvr>
                                        <p:cTn id="19" dur="500"/>
                                        <p:tgtEl>
                                          <p:spTgt spid="167952"/>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67945"/>
                                        </p:tgtEl>
                                        <p:attrNameLst>
                                          <p:attrName>style.visibility</p:attrName>
                                        </p:attrNameLst>
                                      </p:cBhvr>
                                      <p:to>
                                        <p:strVal val="visible"/>
                                      </p:to>
                                    </p:set>
                                    <p:animEffect transition="in" filter="box(in)">
                                      <p:cBhvr>
                                        <p:cTn id="24" dur="500"/>
                                        <p:tgtEl>
                                          <p:spTgt spid="167945"/>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167946"/>
                                        </p:tgtEl>
                                        <p:attrNameLst>
                                          <p:attrName>style.visibility</p:attrName>
                                        </p:attrNameLst>
                                      </p:cBhvr>
                                      <p:to>
                                        <p:strVal val="visible"/>
                                      </p:to>
                                    </p:set>
                                    <p:animEffect transition="in" filter="box(in)">
                                      <p:cBhvr>
                                        <p:cTn id="27" dur="500"/>
                                        <p:tgtEl>
                                          <p:spTgt spid="167946"/>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167947"/>
                                        </p:tgtEl>
                                        <p:attrNameLst>
                                          <p:attrName>style.visibility</p:attrName>
                                        </p:attrNameLst>
                                      </p:cBhvr>
                                      <p:to>
                                        <p:strVal val="visible"/>
                                      </p:to>
                                    </p:set>
                                    <p:animEffect transition="in" filter="box(in)">
                                      <p:cBhvr>
                                        <p:cTn id="30" dur="500"/>
                                        <p:tgtEl>
                                          <p:spTgt spid="167947"/>
                                        </p:tgtEl>
                                      </p:cBhvr>
                                    </p:animEffect>
                                  </p:childTnLst>
                                </p:cTn>
                              </p:par>
                              <p:par>
                                <p:cTn id="31" presetID="4" presetClass="entr" presetSubtype="16" fill="hold" nodeType="withEffect">
                                  <p:stCondLst>
                                    <p:cond delay="0"/>
                                  </p:stCondLst>
                                  <p:childTnLst>
                                    <p:set>
                                      <p:cBhvr>
                                        <p:cTn id="32" dur="1" fill="hold">
                                          <p:stCondLst>
                                            <p:cond delay="0"/>
                                          </p:stCondLst>
                                        </p:cTn>
                                        <p:tgtEl>
                                          <p:spTgt spid="167951"/>
                                        </p:tgtEl>
                                        <p:attrNameLst>
                                          <p:attrName>style.visibility</p:attrName>
                                        </p:attrNameLst>
                                      </p:cBhvr>
                                      <p:to>
                                        <p:strVal val="visible"/>
                                      </p:to>
                                    </p:set>
                                    <p:animEffect transition="in" filter="box(in)">
                                      <p:cBhvr>
                                        <p:cTn id="33" dur="500"/>
                                        <p:tgtEl>
                                          <p:spTgt spid="167951"/>
                                        </p:tgtEl>
                                      </p:cBhvr>
                                    </p:animEffect>
                                  </p:childTnLst>
                                </p:cTn>
                              </p:par>
                              <p:par>
                                <p:cTn id="34" presetID="4" presetClass="entr" presetSubtype="16" fill="hold" nodeType="withEffect">
                                  <p:stCondLst>
                                    <p:cond delay="0"/>
                                  </p:stCondLst>
                                  <p:childTnLst>
                                    <p:set>
                                      <p:cBhvr>
                                        <p:cTn id="35" dur="1" fill="hold">
                                          <p:stCondLst>
                                            <p:cond delay="0"/>
                                          </p:stCondLst>
                                        </p:cTn>
                                        <p:tgtEl>
                                          <p:spTgt spid="167952"/>
                                        </p:tgtEl>
                                        <p:attrNameLst>
                                          <p:attrName>style.visibility</p:attrName>
                                        </p:attrNameLst>
                                      </p:cBhvr>
                                      <p:to>
                                        <p:strVal val="visible"/>
                                      </p:to>
                                    </p:set>
                                    <p:animEffect transition="in" filter="box(in)">
                                      <p:cBhvr>
                                        <p:cTn id="36" dur="500"/>
                                        <p:tgtEl>
                                          <p:spTgt spid="167952"/>
                                        </p:tgtEl>
                                      </p:cBhvr>
                                    </p:animEffect>
                                  </p:childTnLst>
                                </p:cTn>
                              </p:par>
                              <p:par>
                                <p:cTn id="37" presetID="4" presetClass="entr" presetSubtype="16" fill="hold" nodeType="withEffect">
                                  <p:stCondLst>
                                    <p:cond delay="0"/>
                                  </p:stCondLst>
                                  <p:childTnLst>
                                    <p:set>
                                      <p:cBhvr>
                                        <p:cTn id="38" dur="1" fill="hold">
                                          <p:stCondLst>
                                            <p:cond delay="0"/>
                                          </p:stCondLst>
                                        </p:cTn>
                                        <p:tgtEl>
                                          <p:spTgt spid="167953"/>
                                        </p:tgtEl>
                                        <p:attrNameLst>
                                          <p:attrName>style.visibility</p:attrName>
                                        </p:attrNameLst>
                                      </p:cBhvr>
                                      <p:to>
                                        <p:strVal val="visible"/>
                                      </p:to>
                                    </p:set>
                                    <p:animEffect transition="in" filter="box(in)">
                                      <p:cBhvr>
                                        <p:cTn id="39" dur="500"/>
                                        <p:tgtEl>
                                          <p:spTgt spid="167953"/>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167955"/>
                                        </p:tgtEl>
                                        <p:attrNameLst>
                                          <p:attrName>style.visibility</p:attrName>
                                        </p:attrNameLst>
                                      </p:cBhvr>
                                      <p:to>
                                        <p:strVal val="visible"/>
                                      </p:to>
                                    </p:set>
                                    <p:animEffect transition="in" filter="box(in)">
                                      <p:cBhvr>
                                        <p:cTn id="42" dur="500"/>
                                        <p:tgtEl>
                                          <p:spTgt spid="167955"/>
                                        </p:tgtEl>
                                      </p:cBhvr>
                                    </p:animEffect>
                                  </p:childTnLst>
                                </p:cTn>
                              </p:par>
                              <p:par>
                                <p:cTn id="43" presetID="4" presetClass="entr" presetSubtype="16" fill="hold" nodeType="withEffect">
                                  <p:stCondLst>
                                    <p:cond delay="0"/>
                                  </p:stCondLst>
                                  <p:childTnLst>
                                    <p:set>
                                      <p:cBhvr>
                                        <p:cTn id="44" dur="1" fill="hold">
                                          <p:stCondLst>
                                            <p:cond delay="0"/>
                                          </p:stCondLst>
                                        </p:cTn>
                                        <p:tgtEl>
                                          <p:spTgt spid="167956"/>
                                        </p:tgtEl>
                                        <p:attrNameLst>
                                          <p:attrName>style.visibility</p:attrName>
                                        </p:attrNameLst>
                                      </p:cBhvr>
                                      <p:to>
                                        <p:strVal val="visible"/>
                                      </p:to>
                                    </p:set>
                                    <p:animEffect transition="in" filter="box(in)">
                                      <p:cBhvr>
                                        <p:cTn id="45" dur="500"/>
                                        <p:tgtEl>
                                          <p:spTgt spid="167956"/>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167957"/>
                                        </p:tgtEl>
                                        <p:attrNameLst>
                                          <p:attrName>style.visibility</p:attrName>
                                        </p:attrNameLst>
                                      </p:cBhvr>
                                      <p:to>
                                        <p:strVal val="visible"/>
                                      </p:to>
                                    </p:set>
                                    <p:animEffect transition="in" filter="box(in)">
                                      <p:cBhvr>
                                        <p:cTn id="48" dur="500"/>
                                        <p:tgtEl>
                                          <p:spTgt spid="167957"/>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167948"/>
                                        </p:tgtEl>
                                        <p:attrNameLst>
                                          <p:attrName>style.visibility</p:attrName>
                                        </p:attrNameLst>
                                      </p:cBhvr>
                                      <p:to>
                                        <p:strVal val="visible"/>
                                      </p:to>
                                    </p:set>
                                    <p:animEffect transition="in" filter="box(in)">
                                      <p:cBhvr>
                                        <p:cTn id="53" dur="500"/>
                                        <p:tgtEl>
                                          <p:spTgt spid="167948"/>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167949"/>
                                        </p:tgtEl>
                                        <p:attrNameLst>
                                          <p:attrName>style.visibility</p:attrName>
                                        </p:attrNameLst>
                                      </p:cBhvr>
                                      <p:to>
                                        <p:strVal val="visible"/>
                                      </p:to>
                                    </p:set>
                                    <p:animEffect transition="in" filter="box(in)">
                                      <p:cBhvr>
                                        <p:cTn id="56" dur="500"/>
                                        <p:tgtEl>
                                          <p:spTgt spid="167949"/>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167950"/>
                                        </p:tgtEl>
                                        <p:attrNameLst>
                                          <p:attrName>style.visibility</p:attrName>
                                        </p:attrNameLst>
                                      </p:cBhvr>
                                      <p:to>
                                        <p:strVal val="visible"/>
                                      </p:to>
                                    </p:set>
                                    <p:animEffect transition="in" filter="box(in)">
                                      <p:cBhvr>
                                        <p:cTn id="59" dur="500"/>
                                        <p:tgtEl>
                                          <p:spTgt spid="167950"/>
                                        </p:tgtEl>
                                      </p:cBhvr>
                                    </p:animEffect>
                                  </p:childTnLst>
                                </p:cTn>
                              </p:par>
                              <p:par>
                                <p:cTn id="60" presetID="4" presetClass="entr" presetSubtype="16" fill="hold" nodeType="withEffect">
                                  <p:stCondLst>
                                    <p:cond delay="0"/>
                                  </p:stCondLst>
                                  <p:childTnLst>
                                    <p:set>
                                      <p:cBhvr>
                                        <p:cTn id="61" dur="1" fill="hold">
                                          <p:stCondLst>
                                            <p:cond delay="0"/>
                                          </p:stCondLst>
                                        </p:cTn>
                                        <p:tgtEl>
                                          <p:spTgt spid="167953"/>
                                        </p:tgtEl>
                                        <p:attrNameLst>
                                          <p:attrName>style.visibility</p:attrName>
                                        </p:attrNameLst>
                                      </p:cBhvr>
                                      <p:to>
                                        <p:strVal val="visible"/>
                                      </p:to>
                                    </p:set>
                                    <p:animEffect transition="in" filter="box(in)">
                                      <p:cBhvr>
                                        <p:cTn id="62" dur="500"/>
                                        <p:tgtEl>
                                          <p:spTgt spid="167953"/>
                                        </p:tgtEl>
                                      </p:cBhvr>
                                    </p:animEffect>
                                  </p:childTnLst>
                                </p:cTn>
                              </p:par>
                              <p:par>
                                <p:cTn id="63" presetID="4" presetClass="entr" presetSubtype="16" fill="hold" nodeType="withEffect">
                                  <p:stCondLst>
                                    <p:cond delay="0"/>
                                  </p:stCondLst>
                                  <p:childTnLst>
                                    <p:set>
                                      <p:cBhvr>
                                        <p:cTn id="64" dur="1" fill="hold">
                                          <p:stCondLst>
                                            <p:cond delay="0"/>
                                          </p:stCondLst>
                                        </p:cTn>
                                        <p:tgtEl>
                                          <p:spTgt spid="167954"/>
                                        </p:tgtEl>
                                        <p:attrNameLst>
                                          <p:attrName>style.visibility</p:attrName>
                                        </p:attrNameLst>
                                      </p:cBhvr>
                                      <p:to>
                                        <p:strVal val="visible"/>
                                      </p:to>
                                    </p:set>
                                    <p:animEffect transition="in" filter="box(in)">
                                      <p:cBhvr>
                                        <p:cTn id="65" dur="500"/>
                                        <p:tgtEl>
                                          <p:spTgt spid="167954"/>
                                        </p:tgtEl>
                                      </p:cBhvr>
                                    </p:animEffect>
                                  </p:childTnLst>
                                </p:cTn>
                              </p:par>
                              <p:par>
                                <p:cTn id="66" presetID="4" presetClass="entr" presetSubtype="16" fill="hold" nodeType="withEffect">
                                  <p:stCondLst>
                                    <p:cond delay="0"/>
                                  </p:stCondLst>
                                  <p:childTnLst>
                                    <p:set>
                                      <p:cBhvr>
                                        <p:cTn id="67" dur="1" fill="hold">
                                          <p:stCondLst>
                                            <p:cond delay="0"/>
                                          </p:stCondLst>
                                        </p:cTn>
                                        <p:tgtEl>
                                          <p:spTgt spid="167956"/>
                                        </p:tgtEl>
                                        <p:attrNameLst>
                                          <p:attrName>style.visibility</p:attrName>
                                        </p:attrNameLst>
                                      </p:cBhvr>
                                      <p:to>
                                        <p:strVal val="visible"/>
                                      </p:to>
                                    </p:set>
                                    <p:animEffect transition="in" filter="box(in)">
                                      <p:cBhvr>
                                        <p:cTn id="68" dur="500"/>
                                        <p:tgtEl>
                                          <p:spTgt spid="167956"/>
                                        </p:tgtEl>
                                      </p:cBhvr>
                                    </p:animEffect>
                                  </p:childTnLst>
                                </p:cTn>
                              </p:par>
                              <p:par>
                                <p:cTn id="69" presetID="4" presetClass="entr" presetSubtype="16" fill="hold" nodeType="withEffect">
                                  <p:stCondLst>
                                    <p:cond delay="0"/>
                                  </p:stCondLst>
                                  <p:childTnLst>
                                    <p:set>
                                      <p:cBhvr>
                                        <p:cTn id="70" dur="1" fill="hold">
                                          <p:stCondLst>
                                            <p:cond delay="0"/>
                                          </p:stCondLst>
                                        </p:cTn>
                                        <p:tgtEl>
                                          <p:spTgt spid="167958"/>
                                        </p:tgtEl>
                                        <p:attrNameLst>
                                          <p:attrName>style.visibility</p:attrName>
                                        </p:attrNameLst>
                                      </p:cBhvr>
                                      <p:to>
                                        <p:strVal val="visible"/>
                                      </p:to>
                                    </p:set>
                                    <p:animEffect transition="in" filter="box(in)">
                                      <p:cBhvr>
                                        <p:cTn id="71" dur="500"/>
                                        <p:tgtEl>
                                          <p:spTgt spid="167958"/>
                                        </p:tgtEl>
                                      </p:cBhvr>
                                    </p:animEffect>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nodeType="clickEffect">
                                  <p:stCondLst>
                                    <p:cond delay="0"/>
                                  </p:stCondLst>
                                  <p:childTnLst>
                                    <p:set>
                                      <p:cBhvr>
                                        <p:cTn id="75" dur="1" fill="hold">
                                          <p:stCondLst>
                                            <p:cond delay="0"/>
                                          </p:stCondLst>
                                        </p:cTn>
                                        <p:tgtEl>
                                          <p:spTgt spid="2"/>
                                        </p:tgtEl>
                                        <p:attrNameLst>
                                          <p:attrName>style.visibility</p:attrName>
                                        </p:attrNameLst>
                                      </p:cBhvr>
                                      <p:to>
                                        <p:strVal val="visible"/>
                                      </p:to>
                                    </p:set>
                                    <p:animEffect transition="in" filter="box(in)">
                                      <p:cBhvr>
                                        <p:cTn id="76" dur="500"/>
                                        <p:tgtEl>
                                          <p:spTgt spid="2"/>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ntr" presetSubtype="16" fill="hold" grpId="0" nodeType="clickEffect">
                                  <p:stCondLst>
                                    <p:cond delay="0"/>
                                  </p:stCondLst>
                                  <p:childTnLst>
                                    <p:set>
                                      <p:cBhvr>
                                        <p:cTn id="80" dur="1" fill="hold">
                                          <p:stCondLst>
                                            <p:cond delay="0"/>
                                          </p:stCondLst>
                                        </p:cTn>
                                        <p:tgtEl>
                                          <p:spTgt spid="167959"/>
                                        </p:tgtEl>
                                        <p:attrNameLst>
                                          <p:attrName>style.visibility</p:attrName>
                                        </p:attrNameLst>
                                      </p:cBhvr>
                                      <p:to>
                                        <p:strVal val="visible"/>
                                      </p:to>
                                    </p:set>
                                    <p:animEffect transition="in" filter="box(in)">
                                      <p:cBhvr>
                                        <p:cTn id="81" dur="500"/>
                                        <p:tgtEl>
                                          <p:spTgt spid="167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0" grpId="0" animBg="1"/>
      <p:bldP spid="167942" grpId="0" animBg="1"/>
      <p:bldP spid="167943" grpId="0" animBg="1"/>
      <p:bldP spid="167945" grpId="0" animBg="1"/>
      <p:bldP spid="167946" grpId="0" animBg="1"/>
      <p:bldP spid="167947" grpId="0" animBg="1"/>
      <p:bldP spid="167948" grpId="0" animBg="1"/>
      <p:bldP spid="167949" grpId="0" animBg="1"/>
      <p:bldP spid="167950" grpId="0" animBg="1"/>
      <p:bldP spid="167955" grpId="0" animBg="1"/>
      <p:bldP spid="167957" grpId="0" animBg="1"/>
      <p:bldP spid="16795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noChangeArrowheads="1"/>
          </p:cNvSpPr>
          <p:nvPr>
            <p:ph type="title"/>
          </p:nvPr>
        </p:nvSpPr>
        <p:spPr>
          <a:xfrm>
            <a:off x="457200" y="325438"/>
            <a:ext cx="8229600" cy="5111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chemeClr val="tx2"/>
                </a:solidFill>
                <a:effectLst/>
                <a:uLnTx/>
                <a:uFillTx/>
                <a:latin typeface="+mj-lt"/>
                <a:ea typeface="+mj-ea"/>
                <a:cs typeface="+mj-cs"/>
              </a:rPr>
              <a:t>第二节：操作系统的发展过程</a:t>
            </a:r>
            <a:endParaRPr kumimoji="0" lang="zh-CN" altLang="en-US" sz="4400" b="1" i="0" u="none" strike="noStrike" kern="0" cap="none" spc="0" normalizeH="0" baseline="0" noProof="0" smtClean="0">
              <a:ln>
                <a:noFill/>
              </a:ln>
              <a:solidFill>
                <a:schemeClr val="tx2"/>
              </a:solidFill>
              <a:effectLst/>
              <a:uLnTx/>
              <a:uFillTx/>
              <a:latin typeface="+mj-lt"/>
              <a:ea typeface="+mj-ea"/>
              <a:cs typeface="+mj-cs"/>
            </a:endParaRPr>
          </a:p>
        </p:txBody>
      </p:sp>
      <p:sp>
        <p:nvSpPr>
          <p:cNvPr id="99331" name="Rectangle 3"/>
          <p:cNvSpPr>
            <a:spLocks noGrp="1"/>
          </p:cNvSpPr>
          <p:nvPr>
            <p:ph idx="1"/>
          </p:nvPr>
        </p:nvSpPr>
        <p:spPr>
          <a:xfrm>
            <a:off x="250825" y="1052513"/>
            <a:ext cx="8686800" cy="935037"/>
          </a:xfrm>
          <a:ln/>
        </p:spPr>
        <p:txBody>
          <a:bodyPr vert="horz" wrap="square" lIns="91440" tIns="45720" rIns="91440" bIns="45720" anchor="t"/>
          <a:p>
            <a:pPr>
              <a:buNone/>
            </a:pPr>
            <a:r>
              <a:rPr lang="zh-CN" altLang="en-US" sz="4000" b="1" dirty="0">
                <a:solidFill>
                  <a:srgbClr val="3333FF"/>
                </a:solidFill>
              </a:rPr>
              <a:t>二</a:t>
            </a:r>
            <a:r>
              <a:rPr lang="en-US" altLang="zh-CN" sz="4000" b="1" dirty="0">
                <a:solidFill>
                  <a:srgbClr val="3333FF"/>
                </a:solidFill>
              </a:rPr>
              <a:t>. </a:t>
            </a:r>
            <a:r>
              <a:rPr lang="zh-CN" altLang="en-US" sz="4000" b="1" dirty="0">
                <a:solidFill>
                  <a:srgbClr val="3333FF"/>
                </a:solidFill>
              </a:rPr>
              <a:t>单道批处理系统</a:t>
            </a:r>
            <a:endParaRPr lang="zh-CN" altLang="en-US" sz="4000" b="1" dirty="0">
              <a:solidFill>
                <a:srgbClr val="3333FF"/>
              </a:solidFill>
            </a:endParaRPr>
          </a:p>
        </p:txBody>
      </p:sp>
      <p:sp>
        <p:nvSpPr>
          <p:cNvPr id="99333" name="Rectangle 5"/>
          <p:cNvSpPr/>
          <p:nvPr/>
        </p:nvSpPr>
        <p:spPr>
          <a:xfrm>
            <a:off x="-180975" y="1916113"/>
            <a:ext cx="9145588" cy="4752975"/>
          </a:xfrm>
          <a:prstGeom prst="rect">
            <a:avLst/>
          </a:prstGeom>
          <a:noFill/>
          <a:ln w="9525">
            <a:noFill/>
          </a:ln>
        </p:spPr>
        <p:txBody>
          <a:bodyPr/>
          <a:p>
            <a:pPr marL="742950" lvl="1" indent="-285750" algn="l">
              <a:lnSpc>
                <a:spcPct val="100000"/>
              </a:lnSpc>
            </a:pPr>
            <a:r>
              <a:rPr lang="en-US" altLang="zh-CN" sz="3200" b="1" dirty="0">
                <a:solidFill>
                  <a:schemeClr val="accent1"/>
                </a:solidFill>
                <a:latin typeface="Arial" panose="020B0604020202020204" pitchFamily="34" charset="0"/>
              </a:rPr>
              <a:t>1.</a:t>
            </a:r>
            <a:r>
              <a:rPr lang="zh-CN" altLang="en-US" sz="3200" b="1" dirty="0">
                <a:solidFill>
                  <a:schemeClr val="accent1"/>
                </a:solidFill>
                <a:latin typeface="Arial" panose="020B0604020202020204" pitchFamily="34" charset="0"/>
              </a:rPr>
              <a:t>作业的概念：</a:t>
            </a:r>
            <a:endParaRPr lang="zh-CN" altLang="en-US" sz="3200" b="1" dirty="0">
              <a:solidFill>
                <a:schemeClr val="accent1"/>
              </a:solidFill>
              <a:latin typeface="Arial" panose="020B0604020202020204" pitchFamily="34" charset="0"/>
            </a:endParaRPr>
          </a:p>
          <a:p>
            <a:pPr marL="1143000" lvl="2" indent="-228600" algn="l">
              <a:lnSpc>
                <a:spcPct val="100000"/>
              </a:lnSpc>
              <a:buChar char="•"/>
            </a:pPr>
            <a:r>
              <a:rPr lang="zh-CN" altLang="en-US" sz="2800" b="1" dirty="0">
                <a:latin typeface="Arial" panose="020B0604020202020204" pitchFamily="34" charset="0"/>
              </a:rPr>
              <a:t>用户角度：</a:t>
            </a:r>
            <a:r>
              <a:rPr lang="zh-CN" altLang="en-US" dirty="0">
                <a:latin typeface="Arial" panose="020B0604020202020204" pitchFamily="34" charset="0"/>
              </a:rPr>
              <a:t>是用户定义的、由计算机完成的一个工作单位。作业由不同的顺序相连的</a:t>
            </a:r>
            <a:r>
              <a:rPr lang="zh-CN" altLang="en-US" b="1" dirty="0">
                <a:latin typeface="Arial" panose="020B0604020202020204" pitchFamily="34" charset="0"/>
              </a:rPr>
              <a:t>作业步</a:t>
            </a:r>
            <a:r>
              <a:rPr lang="zh-CN" altLang="en-US" dirty="0">
                <a:latin typeface="Arial" panose="020B0604020202020204" pitchFamily="34" charset="0"/>
              </a:rPr>
              <a:t>组成。</a:t>
            </a:r>
            <a:endParaRPr lang="zh-CN" altLang="en-US" dirty="0">
              <a:latin typeface="Arial" panose="020B0604020202020204" pitchFamily="34" charset="0"/>
            </a:endParaRPr>
          </a:p>
          <a:p>
            <a:pPr marL="1143000" lvl="2" indent="-228600" algn="l">
              <a:lnSpc>
                <a:spcPct val="100000"/>
              </a:lnSpc>
              <a:buChar char="•"/>
            </a:pPr>
            <a:r>
              <a:rPr lang="zh-CN" altLang="en-US" sz="2800" b="1" dirty="0">
                <a:latin typeface="Arial" panose="020B0604020202020204" pitchFamily="34" charset="0"/>
              </a:rPr>
              <a:t>作业步：</a:t>
            </a:r>
            <a:r>
              <a:rPr lang="zh-CN" altLang="en-US" b="1" dirty="0">
                <a:latin typeface="Arial" panose="020B0604020202020204" pitchFamily="34" charset="0"/>
              </a:rPr>
              <a:t>在一个作业的处理过程中，计算机所做的相对独立的工作</a:t>
            </a:r>
            <a:endParaRPr lang="zh-CN" altLang="en-US" b="1" dirty="0">
              <a:latin typeface="Arial" panose="020B0604020202020204" pitchFamily="34" charset="0"/>
            </a:endParaRPr>
          </a:p>
          <a:p>
            <a:pPr marL="1143000" lvl="2" indent="-228600" algn="l">
              <a:lnSpc>
                <a:spcPct val="100000"/>
              </a:lnSpc>
              <a:buChar char="•"/>
            </a:pPr>
            <a:r>
              <a:rPr lang="zh-CN" altLang="en-US" sz="2800" b="1" dirty="0">
                <a:latin typeface="Arial" panose="020B0604020202020204" pitchFamily="34" charset="0"/>
              </a:rPr>
              <a:t>系统角度：</a:t>
            </a:r>
            <a:r>
              <a:rPr lang="zh-CN" altLang="en-US" sz="2800" b="1" dirty="0">
                <a:solidFill>
                  <a:srgbClr val="CC00CC"/>
                </a:solidFill>
                <a:latin typeface="Arial" panose="020B0604020202020204" pitchFamily="34" charset="0"/>
              </a:rPr>
              <a:t>  作业</a:t>
            </a:r>
            <a:r>
              <a:rPr lang="en-US" altLang="zh-CN" sz="2800" b="1" dirty="0">
                <a:solidFill>
                  <a:srgbClr val="CC00CC"/>
                </a:solidFill>
                <a:latin typeface="Arial" panose="020B0604020202020204" pitchFamily="34" charset="0"/>
              </a:rPr>
              <a:t>=</a:t>
            </a:r>
            <a:r>
              <a:rPr lang="zh-CN" altLang="en-US" sz="2800" b="1" dirty="0">
                <a:solidFill>
                  <a:srgbClr val="CC00CC"/>
                </a:solidFill>
                <a:latin typeface="Arial" panose="020B0604020202020204" pitchFamily="34" charset="0"/>
              </a:rPr>
              <a:t>程序</a:t>
            </a:r>
            <a:r>
              <a:rPr lang="en-US" altLang="zh-CN" sz="2800" b="1" dirty="0">
                <a:solidFill>
                  <a:srgbClr val="CC00CC"/>
                </a:solidFill>
                <a:latin typeface="Arial" panose="020B0604020202020204" pitchFamily="34" charset="0"/>
              </a:rPr>
              <a:t>+</a:t>
            </a:r>
            <a:r>
              <a:rPr lang="zh-CN" altLang="en-US" sz="2800" b="1" dirty="0">
                <a:solidFill>
                  <a:srgbClr val="CC00CC"/>
                </a:solidFill>
                <a:latin typeface="Arial" panose="020B0604020202020204" pitchFamily="34" charset="0"/>
              </a:rPr>
              <a:t>数据</a:t>
            </a:r>
            <a:r>
              <a:rPr lang="en-US" altLang="zh-CN" sz="2800" b="1" dirty="0">
                <a:solidFill>
                  <a:srgbClr val="CC00CC"/>
                </a:solidFill>
                <a:latin typeface="Arial" panose="020B0604020202020204" pitchFamily="34" charset="0"/>
              </a:rPr>
              <a:t>+</a:t>
            </a:r>
            <a:r>
              <a:rPr lang="zh-CN" altLang="en-US" sz="2800" b="1" dirty="0">
                <a:solidFill>
                  <a:srgbClr val="CC00CC"/>
                </a:solidFill>
                <a:latin typeface="Arial" panose="020B0604020202020204" pitchFamily="34" charset="0"/>
              </a:rPr>
              <a:t>作业说明书</a:t>
            </a:r>
            <a:endParaRPr lang="zh-CN" altLang="en-US" sz="2800" b="1" dirty="0">
              <a:solidFill>
                <a:srgbClr val="CC00CC"/>
              </a:solidFill>
              <a:latin typeface="Arial" panose="020B0604020202020204" pitchFamily="34" charset="0"/>
            </a:endParaRPr>
          </a:p>
          <a:p>
            <a:pPr marL="1143000" lvl="2" indent="-228600" algn="l">
              <a:lnSpc>
                <a:spcPct val="100000"/>
              </a:lnSpc>
              <a:buChar char="•"/>
            </a:pPr>
            <a:r>
              <a:rPr lang="zh-CN" altLang="en-US" sz="2800" b="1" dirty="0">
                <a:latin typeface="Arial" panose="020B0604020202020204" pitchFamily="34" charset="0"/>
              </a:rPr>
              <a:t>应用：</a:t>
            </a:r>
            <a:r>
              <a:rPr lang="zh-CN" altLang="en-US" dirty="0">
                <a:latin typeface="Arial" panose="020B0604020202020204" pitchFamily="34" charset="0"/>
              </a:rPr>
              <a:t>作业概念一般用于</a:t>
            </a:r>
            <a:r>
              <a:rPr lang="zh-CN" altLang="en-US" b="1" dirty="0">
                <a:latin typeface="Arial" panose="020B0604020202020204" pitchFamily="34" charset="0"/>
              </a:rPr>
              <a:t>早期批处理系统</a:t>
            </a:r>
            <a:r>
              <a:rPr lang="zh-CN" altLang="en-US" dirty="0">
                <a:latin typeface="Arial" panose="020B0604020202020204" pitchFamily="34" charset="0"/>
              </a:rPr>
              <a:t>和现在的</a:t>
            </a:r>
            <a:r>
              <a:rPr lang="zh-CN" altLang="en-US" b="1" dirty="0">
                <a:latin typeface="Arial" panose="020B0604020202020204" pitchFamily="34" charset="0"/>
              </a:rPr>
              <a:t>大型机、巨型机系统中。</a:t>
            </a:r>
            <a:endParaRPr lang="zh-CN" altLang="en-US" b="1"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9331">
                                            <p:txEl>
                                              <p:charRg st="0" end="11"/>
                                            </p:txEl>
                                          </p:spTgt>
                                        </p:tgtEl>
                                        <p:attrNameLst>
                                          <p:attrName>style.visibility</p:attrName>
                                        </p:attrNameLst>
                                      </p:cBhvr>
                                      <p:to>
                                        <p:strVal val="visible"/>
                                      </p:to>
                                    </p:set>
                                    <p:animEffect transition="in" filter="box(in)">
                                      <p:cBhvr>
                                        <p:cTn id="7" dur="500"/>
                                        <p:tgtEl>
                                          <p:spTgt spid="99331">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9333">
                                            <p:txEl>
                                              <p:charRg st="0" end="9"/>
                                            </p:txEl>
                                          </p:spTgt>
                                        </p:tgtEl>
                                        <p:attrNameLst>
                                          <p:attrName>style.visibility</p:attrName>
                                        </p:attrNameLst>
                                      </p:cBhvr>
                                      <p:to>
                                        <p:strVal val="visible"/>
                                      </p:to>
                                    </p:set>
                                    <p:animEffect transition="in" filter="box(in)">
                                      <p:cBhvr>
                                        <p:cTn id="12" dur="500"/>
                                        <p:tgtEl>
                                          <p:spTgt spid="99333">
                                            <p:txEl>
                                              <p:charRg st="0" end="9"/>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99333">
                                            <p:txEl>
                                              <p:charRg st="9" end="53"/>
                                            </p:txEl>
                                          </p:spTgt>
                                        </p:tgtEl>
                                        <p:attrNameLst>
                                          <p:attrName>style.visibility</p:attrName>
                                        </p:attrNameLst>
                                      </p:cBhvr>
                                      <p:to>
                                        <p:strVal val="visible"/>
                                      </p:to>
                                    </p:set>
                                    <p:animEffect transition="in" filter="box(in)">
                                      <p:cBhvr>
                                        <p:cTn id="15" dur="500"/>
                                        <p:tgtEl>
                                          <p:spTgt spid="99333">
                                            <p:txEl>
                                              <p:charRg st="9" end="5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99333">
                                            <p:txEl>
                                              <p:charRg st="53" end="83"/>
                                            </p:txEl>
                                          </p:spTgt>
                                        </p:tgtEl>
                                        <p:attrNameLst>
                                          <p:attrName>style.visibility</p:attrName>
                                        </p:attrNameLst>
                                      </p:cBhvr>
                                      <p:to>
                                        <p:strVal val="visible"/>
                                      </p:to>
                                    </p:set>
                                    <p:animEffect transition="in" filter="box(in)">
                                      <p:cBhvr>
                                        <p:cTn id="20" dur="500"/>
                                        <p:tgtEl>
                                          <p:spTgt spid="99333">
                                            <p:txEl>
                                              <p:charRg st="53" end="8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99333">
                                            <p:txEl>
                                              <p:charRg st="83" end="105"/>
                                            </p:txEl>
                                          </p:spTgt>
                                        </p:tgtEl>
                                        <p:attrNameLst>
                                          <p:attrName>style.visibility</p:attrName>
                                        </p:attrNameLst>
                                      </p:cBhvr>
                                      <p:to>
                                        <p:strVal val="visible"/>
                                      </p:to>
                                    </p:set>
                                    <p:animEffect transition="in" filter="box(in)">
                                      <p:cBhvr>
                                        <p:cTn id="25" dur="500"/>
                                        <p:tgtEl>
                                          <p:spTgt spid="99333">
                                            <p:txEl>
                                              <p:charRg st="83" end="10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99333">
                                            <p:txEl>
                                              <p:charRg st="105" end="139"/>
                                            </p:txEl>
                                          </p:spTgt>
                                        </p:tgtEl>
                                        <p:attrNameLst>
                                          <p:attrName>style.visibility</p:attrName>
                                        </p:attrNameLst>
                                      </p:cBhvr>
                                      <p:to>
                                        <p:strVal val="visible"/>
                                      </p:to>
                                    </p:set>
                                    <p:animEffect transition="in" filter="box(in)">
                                      <p:cBhvr>
                                        <p:cTn id="30" dur="500"/>
                                        <p:tgtEl>
                                          <p:spTgt spid="99333">
                                            <p:txEl>
                                              <p:charRg st="105" end="1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noChangeArrowheads="1"/>
          </p:cNvSpPr>
          <p:nvPr>
            <p:ph type="title"/>
          </p:nvPr>
        </p:nvSpPr>
        <p:spPr>
          <a:xfrm>
            <a:off x="468313" y="0"/>
            <a:ext cx="8229600" cy="5111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chemeClr val="tx2"/>
                </a:solidFill>
                <a:effectLst/>
                <a:uLnTx/>
                <a:uFillTx/>
                <a:latin typeface="+mj-lt"/>
                <a:ea typeface="+mj-ea"/>
                <a:cs typeface="+mj-cs"/>
              </a:rPr>
              <a:t>第二节：操作系统的发展过程</a:t>
            </a:r>
            <a:endParaRPr kumimoji="0" lang="zh-CN" altLang="en-US" sz="3600" b="1" i="0" u="none" strike="noStrike" kern="0" cap="none" spc="0" normalizeH="0" baseline="0" noProof="0" smtClean="0">
              <a:ln>
                <a:noFill/>
              </a:ln>
              <a:solidFill>
                <a:schemeClr val="tx2"/>
              </a:solidFill>
              <a:effectLst/>
              <a:uLnTx/>
              <a:uFillTx/>
              <a:latin typeface="+mj-lt"/>
              <a:ea typeface="+mj-ea"/>
              <a:cs typeface="+mj-cs"/>
            </a:endParaRPr>
          </a:p>
        </p:txBody>
      </p:sp>
      <p:sp>
        <p:nvSpPr>
          <p:cNvPr id="208899" name="Rectangle 3"/>
          <p:cNvSpPr>
            <a:spLocks noGrp="1"/>
          </p:cNvSpPr>
          <p:nvPr>
            <p:ph idx="1"/>
          </p:nvPr>
        </p:nvSpPr>
        <p:spPr>
          <a:xfrm>
            <a:off x="287338" y="909638"/>
            <a:ext cx="7308850" cy="863600"/>
          </a:xfrm>
          <a:ln/>
        </p:spPr>
        <p:txBody>
          <a:bodyPr vert="horz" wrap="square" lIns="91440" tIns="45720" rIns="91440" bIns="45720" anchor="t"/>
          <a:p>
            <a:pPr>
              <a:buNone/>
            </a:pPr>
            <a:r>
              <a:rPr lang="zh-CN" altLang="en-US" b="1" dirty="0">
                <a:solidFill>
                  <a:srgbClr val="3333FF"/>
                </a:solidFill>
              </a:rPr>
              <a:t>二</a:t>
            </a:r>
            <a:r>
              <a:rPr lang="en-US" altLang="zh-CN" b="1" dirty="0">
                <a:solidFill>
                  <a:srgbClr val="3333FF"/>
                </a:solidFill>
              </a:rPr>
              <a:t>. </a:t>
            </a:r>
            <a:r>
              <a:rPr lang="zh-CN" altLang="en-US" b="1" dirty="0">
                <a:solidFill>
                  <a:srgbClr val="3333FF"/>
                </a:solidFill>
              </a:rPr>
              <a:t>单道批处理系统</a:t>
            </a:r>
            <a:endParaRPr lang="zh-CN" altLang="en-US" b="1" dirty="0">
              <a:solidFill>
                <a:srgbClr val="3333FF"/>
              </a:solidFill>
            </a:endParaRPr>
          </a:p>
        </p:txBody>
      </p:sp>
      <p:grpSp>
        <p:nvGrpSpPr>
          <p:cNvPr id="2" name="Group 4"/>
          <p:cNvGrpSpPr/>
          <p:nvPr/>
        </p:nvGrpSpPr>
        <p:grpSpPr>
          <a:xfrm>
            <a:off x="-396875" y="2133600"/>
            <a:ext cx="6121400" cy="938213"/>
            <a:chOff x="-250" y="1434"/>
            <a:chExt cx="3856" cy="591"/>
          </a:xfrm>
        </p:grpSpPr>
        <p:grpSp>
          <p:nvGrpSpPr>
            <p:cNvPr id="30762" name="Group 5"/>
            <p:cNvGrpSpPr/>
            <p:nvPr/>
          </p:nvGrpSpPr>
          <p:grpSpPr>
            <a:xfrm>
              <a:off x="-250" y="1616"/>
              <a:ext cx="3856" cy="409"/>
              <a:chOff x="-250" y="1616"/>
              <a:chExt cx="3856" cy="409"/>
            </a:xfrm>
          </p:grpSpPr>
          <p:grpSp>
            <p:nvGrpSpPr>
              <p:cNvPr id="30764" name="Group 6"/>
              <p:cNvGrpSpPr/>
              <p:nvPr/>
            </p:nvGrpSpPr>
            <p:grpSpPr>
              <a:xfrm>
                <a:off x="1746" y="1616"/>
                <a:ext cx="1860" cy="409"/>
                <a:chOff x="567" y="2614"/>
                <a:chExt cx="1860" cy="409"/>
              </a:xfrm>
            </p:grpSpPr>
            <p:sp>
              <p:nvSpPr>
                <p:cNvPr id="30769" name="Oval 7"/>
                <p:cNvSpPr/>
                <p:nvPr/>
              </p:nvSpPr>
              <p:spPr>
                <a:xfrm>
                  <a:off x="1156" y="2660"/>
                  <a:ext cx="1089" cy="316"/>
                </a:xfrm>
                <a:prstGeom prst="ellipse">
                  <a:avLst/>
                </a:prstGeom>
                <a:solidFill>
                  <a:schemeClr val="hlink"/>
                </a:solidFill>
                <a:ln w="9525" cap="flat" cmpd="sng">
                  <a:solidFill>
                    <a:srgbClr val="FF0000"/>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30770" name="Rectangle 8"/>
                <p:cNvSpPr/>
                <p:nvPr/>
              </p:nvSpPr>
              <p:spPr>
                <a:xfrm>
                  <a:off x="567" y="2614"/>
                  <a:ext cx="1860" cy="409"/>
                </a:xfrm>
                <a:prstGeom prst="rect">
                  <a:avLst/>
                </a:prstGeom>
                <a:noFill/>
                <a:ln w="9525">
                  <a:noFill/>
                </a:ln>
              </p:spPr>
              <p:txBody>
                <a:bodyPr wrap="none" lIns="0" tIns="0" rIns="0" bIns="0" anchor="ctr"/>
                <a:p>
                  <a:pPr marL="742950" indent="-285750"/>
                  <a:r>
                    <a:rPr lang="zh-CN" altLang="en-US" b="1" dirty="0">
                      <a:latin typeface="Arial" panose="020B0604020202020204" pitchFamily="34" charset="0"/>
                    </a:rPr>
                    <a:t> 系统管理员</a:t>
                  </a:r>
                  <a:endParaRPr lang="zh-CN" altLang="en-US" b="1" dirty="0">
                    <a:latin typeface="Arial" panose="020B0604020202020204" pitchFamily="34" charset="0"/>
                  </a:endParaRPr>
                </a:p>
              </p:txBody>
            </p:sp>
          </p:grpSp>
          <p:grpSp>
            <p:nvGrpSpPr>
              <p:cNvPr id="30765" name="Group 9"/>
              <p:cNvGrpSpPr/>
              <p:nvPr/>
            </p:nvGrpSpPr>
            <p:grpSpPr>
              <a:xfrm>
                <a:off x="-250" y="1616"/>
                <a:ext cx="1860" cy="409"/>
                <a:chOff x="567" y="2614"/>
                <a:chExt cx="1860" cy="409"/>
              </a:xfrm>
            </p:grpSpPr>
            <p:sp>
              <p:nvSpPr>
                <p:cNvPr id="30767" name="Oval 10"/>
                <p:cNvSpPr/>
                <p:nvPr/>
              </p:nvSpPr>
              <p:spPr>
                <a:xfrm>
                  <a:off x="1156" y="2660"/>
                  <a:ext cx="1089" cy="316"/>
                </a:xfrm>
                <a:prstGeom prst="ellipse">
                  <a:avLst/>
                </a:prstGeom>
                <a:solidFill>
                  <a:schemeClr val="hlink"/>
                </a:solidFill>
                <a:ln w="9525" cap="flat" cmpd="sng">
                  <a:solidFill>
                    <a:srgbClr val="FF0000"/>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30768" name="Rectangle 11"/>
                <p:cNvSpPr/>
                <p:nvPr/>
              </p:nvSpPr>
              <p:spPr>
                <a:xfrm>
                  <a:off x="567" y="2614"/>
                  <a:ext cx="1860" cy="409"/>
                </a:xfrm>
                <a:prstGeom prst="rect">
                  <a:avLst/>
                </a:prstGeom>
                <a:noFill/>
                <a:ln w="9525">
                  <a:noFill/>
                </a:ln>
              </p:spPr>
              <p:txBody>
                <a:bodyPr wrap="none" lIns="0" tIns="0" rIns="0" bIns="0" anchor="ctr"/>
                <a:p>
                  <a:pPr marL="742950" indent="-285750"/>
                  <a:r>
                    <a:rPr lang="zh-CN" altLang="en-US" b="1" dirty="0">
                      <a:latin typeface="Arial" panose="020B0604020202020204" pitchFamily="34" charset="0"/>
                    </a:rPr>
                    <a:t>  用户作业</a:t>
                  </a:r>
                  <a:endParaRPr lang="zh-CN" altLang="en-US" b="1" dirty="0">
                    <a:latin typeface="Arial" panose="020B0604020202020204" pitchFamily="34" charset="0"/>
                  </a:endParaRPr>
                </a:p>
              </p:txBody>
            </p:sp>
          </p:grpSp>
          <p:sp>
            <p:nvSpPr>
              <p:cNvPr id="30766" name="Line 12"/>
              <p:cNvSpPr/>
              <p:nvPr/>
            </p:nvSpPr>
            <p:spPr>
              <a:xfrm>
                <a:off x="1429" y="1827"/>
                <a:ext cx="907" cy="0"/>
              </a:xfrm>
              <a:prstGeom prst="line">
                <a:avLst/>
              </a:prstGeom>
              <a:ln w="12700" cap="flat" cmpd="sng">
                <a:solidFill>
                  <a:schemeClr val="tx1"/>
                </a:solidFill>
                <a:prstDash val="solid"/>
                <a:headEnd type="none" w="med" len="med"/>
                <a:tailEnd type="triangle" w="med" len="med"/>
              </a:ln>
            </p:spPr>
          </p:sp>
        </p:grpSp>
        <p:sp>
          <p:nvSpPr>
            <p:cNvPr id="30763" name="Text Box 13"/>
            <p:cNvSpPr txBox="1"/>
            <p:nvPr/>
          </p:nvSpPr>
          <p:spPr>
            <a:xfrm>
              <a:off x="1202" y="1434"/>
              <a:ext cx="1043" cy="323"/>
            </a:xfrm>
            <a:prstGeom prst="rect">
              <a:avLst/>
            </a:prstGeom>
            <a:noFill/>
            <a:ln w="9525">
              <a:noFill/>
            </a:ln>
          </p:spPr>
          <p:txBody>
            <a:bodyPr>
              <a:spAutoFit/>
            </a:bodyPr>
            <a:p>
              <a:pPr marL="742950" indent="-285750">
                <a:spcBef>
                  <a:spcPct val="50000"/>
                </a:spcBef>
              </a:pPr>
              <a:r>
                <a:rPr lang="zh-CN" altLang="en-US" b="1" dirty="0">
                  <a:latin typeface="Arial" panose="020B0604020202020204" pitchFamily="34" charset="0"/>
                </a:rPr>
                <a:t>提交</a:t>
              </a:r>
              <a:endParaRPr lang="zh-CN" altLang="en-US" b="1" dirty="0">
                <a:latin typeface="Arial" panose="020B0604020202020204" pitchFamily="34" charset="0"/>
              </a:endParaRPr>
            </a:p>
          </p:txBody>
        </p:sp>
      </p:grpSp>
      <p:grpSp>
        <p:nvGrpSpPr>
          <p:cNvPr id="6" name="Group 14"/>
          <p:cNvGrpSpPr/>
          <p:nvPr/>
        </p:nvGrpSpPr>
        <p:grpSpPr>
          <a:xfrm>
            <a:off x="4859338" y="2133600"/>
            <a:ext cx="3097212" cy="1081088"/>
            <a:chOff x="3061" y="1434"/>
            <a:chExt cx="1951" cy="681"/>
          </a:xfrm>
        </p:grpSpPr>
        <p:grpSp>
          <p:nvGrpSpPr>
            <p:cNvPr id="30757" name="Group 15"/>
            <p:cNvGrpSpPr/>
            <p:nvPr/>
          </p:nvGrpSpPr>
          <p:grpSpPr>
            <a:xfrm>
              <a:off x="4105" y="1480"/>
              <a:ext cx="907" cy="635"/>
              <a:chOff x="3878" y="1192"/>
              <a:chExt cx="907" cy="635"/>
            </a:xfrm>
          </p:grpSpPr>
          <p:sp>
            <p:nvSpPr>
              <p:cNvPr id="30760" name="AutoShape 16"/>
              <p:cNvSpPr/>
              <p:nvPr/>
            </p:nvSpPr>
            <p:spPr>
              <a:xfrm>
                <a:off x="4195" y="1192"/>
                <a:ext cx="544" cy="635"/>
              </a:xfrm>
              <a:prstGeom prst="can">
                <a:avLst>
                  <a:gd name="adj" fmla="val 29181"/>
                </a:avLst>
              </a:prstGeom>
              <a:solidFill>
                <a:schemeClr val="accent2"/>
              </a:solidFill>
              <a:ln w="9525" cap="flat" cmpd="sng">
                <a:solidFill>
                  <a:schemeClr val="tx1"/>
                </a:solidFill>
                <a:prstDash val="solid"/>
                <a:headEnd type="none" w="med" len="med"/>
                <a:tailEnd type="none" w="med" len="med"/>
              </a:ln>
            </p:spPr>
            <p:txBody>
              <a:bodyPr wrap="none" lIns="0" tIns="0" rIns="0" bIns="0" anchor="ctr"/>
              <a:p>
                <a:pPr marL="742950" indent="-285750"/>
                <a:endParaRPr lang="zh-CN" altLang="en-US" dirty="0">
                  <a:latin typeface="Arial" panose="020B0604020202020204" pitchFamily="34" charset="0"/>
                </a:endParaRPr>
              </a:p>
            </p:txBody>
          </p:sp>
          <p:sp>
            <p:nvSpPr>
              <p:cNvPr id="30761" name="Text Box 17"/>
              <p:cNvSpPr txBox="1"/>
              <p:nvPr/>
            </p:nvSpPr>
            <p:spPr>
              <a:xfrm>
                <a:off x="3878" y="1344"/>
                <a:ext cx="907" cy="323"/>
              </a:xfrm>
              <a:prstGeom prst="rect">
                <a:avLst/>
              </a:prstGeom>
              <a:noFill/>
              <a:ln w="9525">
                <a:noFill/>
              </a:ln>
            </p:spPr>
            <p:txBody>
              <a:bodyPr>
                <a:spAutoFit/>
              </a:bodyPr>
              <a:p>
                <a:pPr marL="742950" indent="-285750">
                  <a:spcBef>
                    <a:spcPct val="50000"/>
                  </a:spcBef>
                </a:pPr>
                <a:r>
                  <a:rPr lang="zh-CN" altLang="en-US" b="1" dirty="0">
                    <a:latin typeface="Arial" panose="020B0604020202020204" pitchFamily="34" charset="0"/>
                  </a:rPr>
                  <a:t>磁盘</a:t>
                </a:r>
                <a:endParaRPr lang="zh-CN" altLang="en-US" b="1" dirty="0">
                  <a:latin typeface="Arial" panose="020B0604020202020204" pitchFamily="34" charset="0"/>
                </a:endParaRPr>
              </a:p>
            </p:txBody>
          </p:sp>
        </p:grpSp>
        <p:sp>
          <p:nvSpPr>
            <p:cNvPr id="30758" name="Line 18"/>
            <p:cNvSpPr/>
            <p:nvPr/>
          </p:nvSpPr>
          <p:spPr>
            <a:xfrm>
              <a:off x="3424" y="1812"/>
              <a:ext cx="998" cy="0"/>
            </a:xfrm>
            <a:prstGeom prst="line">
              <a:avLst/>
            </a:prstGeom>
            <a:ln w="12700" cap="flat" cmpd="sng">
              <a:solidFill>
                <a:schemeClr val="tx1"/>
              </a:solidFill>
              <a:prstDash val="solid"/>
              <a:headEnd type="none" w="med" len="med"/>
              <a:tailEnd type="triangle" w="med" len="med"/>
            </a:ln>
          </p:spPr>
        </p:sp>
        <p:sp>
          <p:nvSpPr>
            <p:cNvPr id="30759" name="Text Box 19"/>
            <p:cNvSpPr txBox="1"/>
            <p:nvPr/>
          </p:nvSpPr>
          <p:spPr>
            <a:xfrm>
              <a:off x="3061" y="1434"/>
              <a:ext cx="1316" cy="323"/>
            </a:xfrm>
            <a:prstGeom prst="rect">
              <a:avLst/>
            </a:prstGeom>
            <a:noFill/>
            <a:ln w="9525">
              <a:noFill/>
            </a:ln>
          </p:spPr>
          <p:txBody>
            <a:bodyPr>
              <a:spAutoFit/>
            </a:bodyPr>
            <a:p>
              <a:pPr marL="742950" indent="-285750">
                <a:spcBef>
                  <a:spcPct val="50000"/>
                </a:spcBef>
              </a:pPr>
              <a:r>
                <a:rPr lang="zh-CN" altLang="en-US" b="1" dirty="0">
                  <a:latin typeface="Arial" panose="020B0604020202020204" pitchFamily="34" charset="0"/>
                </a:rPr>
                <a:t>脱机输入</a:t>
              </a:r>
              <a:endParaRPr lang="zh-CN" altLang="en-US" b="1" dirty="0">
                <a:latin typeface="Arial" panose="020B0604020202020204" pitchFamily="34" charset="0"/>
              </a:endParaRPr>
            </a:p>
          </p:txBody>
        </p:sp>
      </p:grpSp>
      <p:sp>
        <p:nvSpPr>
          <p:cNvPr id="208916" name="Rectangle 20"/>
          <p:cNvSpPr/>
          <p:nvPr/>
        </p:nvSpPr>
        <p:spPr>
          <a:xfrm>
            <a:off x="0" y="1557338"/>
            <a:ext cx="9001125" cy="647700"/>
          </a:xfrm>
          <a:prstGeom prst="rect">
            <a:avLst/>
          </a:prstGeom>
          <a:noFill/>
          <a:ln w="9525">
            <a:noFill/>
          </a:ln>
        </p:spPr>
        <p:txBody>
          <a:bodyPr/>
          <a:p>
            <a:pPr marL="742950" lvl="1" indent="-285750" algn="l">
              <a:lnSpc>
                <a:spcPct val="100000"/>
              </a:lnSpc>
            </a:pPr>
            <a:r>
              <a:rPr lang="en-US" altLang="zh-CN" sz="2800" b="1" dirty="0">
                <a:solidFill>
                  <a:schemeClr val="accent1"/>
                </a:solidFill>
                <a:latin typeface="Arial" panose="020B0604020202020204" pitchFamily="34" charset="0"/>
              </a:rPr>
              <a:t>   2.</a:t>
            </a:r>
            <a:r>
              <a:rPr lang="zh-CN" altLang="en-US" sz="2800" b="1" dirty="0">
                <a:solidFill>
                  <a:schemeClr val="accent1"/>
                </a:solidFill>
                <a:latin typeface="Arial" panose="020B0604020202020204" pitchFamily="34" charset="0"/>
              </a:rPr>
              <a:t>单道批处理</a:t>
            </a:r>
            <a:r>
              <a:rPr lang="zh-CN" altLang="en-US" b="1" dirty="0">
                <a:latin typeface="Arial" panose="020B0604020202020204" pitchFamily="34" charset="0"/>
              </a:rPr>
              <a:t>（</a:t>
            </a:r>
            <a:r>
              <a:rPr lang="en-US" altLang="zh-CN" b="1" dirty="0">
                <a:latin typeface="Arial" panose="020B0604020202020204" pitchFamily="34" charset="0"/>
              </a:rPr>
              <a:t>50</a:t>
            </a:r>
            <a:r>
              <a:rPr lang="zh-CN" altLang="en-US" b="1" dirty="0">
                <a:latin typeface="Arial" panose="020B0604020202020204" pitchFamily="34" charset="0"/>
              </a:rPr>
              <a:t>年代中期：晶体管计算机）</a:t>
            </a:r>
            <a:endParaRPr lang="zh-CN" altLang="en-US" b="1" dirty="0">
              <a:latin typeface="Arial" panose="020B0604020202020204" pitchFamily="34" charset="0"/>
            </a:endParaRPr>
          </a:p>
          <a:p>
            <a:pPr marL="1143000" lvl="2" indent="-228600" algn="l">
              <a:lnSpc>
                <a:spcPct val="100000"/>
              </a:lnSpc>
              <a:spcBef>
                <a:spcPct val="70000"/>
              </a:spcBef>
            </a:pPr>
            <a:r>
              <a:rPr lang="zh-CN" altLang="en-US" sz="2200" b="1" dirty="0">
                <a:latin typeface="黑体" panose="02010609060101010101" pitchFamily="49" charset="-122"/>
                <a:ea typeface="黑体" panose="02010609060101010101" pitchFamily="49" charset="-122"/>
              </a:rPr>
              <a:t> </a:t>
            </a:r>
            <a:endParaRPr lang="zh-CN" altLang="en-US" sz="2800" b="1" dirty="0">
              <a:latin typeface="Arial" panose="020B0604020202020204" pitchFamily="34" charset="0"/>
            </a:endParaRPr>
          </a:p>
        </p:txBody>
      </p:sp>
      <p:grpSp>
        <p:nvGrpSpPr>
          <p:cNvPr id="8" name="Group 21"/>
          <p:cNvGrpSpPr/>
          <p:nvPr/>
        </p:nvGrpSpPr>
        <p:grpSpPr>
          <a:xfrm>
            <a:off x="611188" y="3716338"/>
            <a:ext cx="4032250" cy="1087437"/>
            <a:chOff x="340" y="2700"/>
            <a:chExt cx="2540" cy="685"/>
          </a:xfrm>
        </p:grpSpPr>
        <p:grpSp>
          <p:nvGrpSpPr>
            <p:cNvPr id="30749" name="Group 22"/>
            <p:cNvGrpSpPr/>
            <p:nvPr/>
          </p:nvGrpSpPr>
          <p:grpSpPr>
            <a:xfrm>
              <a:off x="340" y="2700"/>
              <a:ext cx="2540" cy="499"/>
              <a:chOff x="340" y="2700"/>
              <a:chExt cx="2540" cy="499"/>
            </a:xfrm>
          </p:grpSpPr>
          <p:grpSp>
            <p:nvGrpSpPr>
              <p:cNvPr id="30751" name="Group 23"/>
              <p:cNvGrpSpPr/>
              <p:nvPr/>
            </p:nvGrpSpPr>
            <p:grpSpPr>
              <a:xfrm>
                <a:off x="386" y="2791"/>
                <a:ext cx="2494" cy="317"/>
                <a:chOff x="68" y="2750"/>
                <a:chExt cx="2494" cy="317"/>
              </a:xfrm>
            </p:grpSpPr>
            <p:sp>
              <p:nvSpPr>
                <p:cNvPr id="30753" name="Rectangle 24"/>
                <p:cNvSpPr/>
                <p:nvPr/>
              </p:nvSpPr>
              <p:spPr>
                <a:xfrm>
                  <a:off x="1474" y="2750"/>
                  <a:ext cx="544" cy="317"/>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pPr eaLnBrk="1" hangingPunct="1">
                    <a:lnSpc>
                      <a:spcPct val="100000"/>
                    </a:lnSpc>
                    <a:spcBef>
                      <a:spcPct val="0"/>
                    </a:spcBef>
                  </a:pPr>
                  <a:r>
                    <a:rPr lang="zh-CN" altLang="en-US" sz="2000" b="1" dirty="0">
                      <a:latin typeface="Times New Roman" panose="02020603050405020304" pitchFamily="18" charset="0"/>
                    </a:rPr>
                    <a:t>作业</a:t>
                  </a:r>
                  <a:r>
                    <a:rPr lang="en-US" altLang="zh-CN" sz="2000" b="1" dirty="0">
                      <a:latin typeface="Times New Roman" panose="02020603050405020304" pitchFamily="18" charset="0"/>
                    </a:rPr>
                    <a:t>2</a:t>
                  </a:r>
                  <a:endParaRPr lang="en-US" altLang="zh-CN" sz="2000" b="1" dirty="0">
                    <a:latin typeface="Times New Roman" panose="02020603050405020304" pitchFamily="18" charset="0"/>
                  </a:endParaRPr>
                </a:p>
              </p:txBody>
            </p:sp>
            <p:sp>
              <p:nvSpPr>
                <p:cNvPr id="30754" name="Rectangle 25"/>
                <p:cNvSpPr/>
                <p:nvPr/>
              </p:nvSpPr>
              <p:spPr>
                <a:xfrm>
                  <a:off x="930" y="2750"/>
                  <a:ext cx="544" cy="317"/>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pPr eaLnBrk="1" hangingPunct="1">
                    <a:lnSpc>
                      <a:spcPct val="100000"/>
                    </a:lnSpc>
                    <a:spcBef>
                      <a:spcPct val="0"/>
                    </a:spcBef>
                  </a:pPr>
                  <a:r>
                    <a:rPr lang="zh-CN" altLang="en-US" sz="2000" b="1" dirty="0">
                      <a:latin typeface="Times New Roman" panose="02020603050405020304" pitchFamily="18" charset="0"/>
                    </a:rPr>
                    <a:t>作业</a:t>
                  </a:r>
                  <a:r>
                    <a:rPr lang="en-US" altLang="zh-CN" sz="2000" b="1" dirty="0">
                      <a:latin typeface="Times New Roman" panose="02020603050405020304" pitchFamily="18" charset="0"/>
                    </a:rPr>
                    <a:t>3</a:t>
                  </a:r>
                  <a:endParaRPr lang="en-US" altLang="zh-CN" sz="2000" b="1" dirty="0">
                    <a:latin typeface="Times New Roman" panose="02020603050405020304" pitchFamily="18" charset="0"/>
                  </a:endParaRPr>
                </a:p>
              </p:txBody>
            </p:sp>
            <p:sp>
              <p:nvSpPr>
                <p:cNvPr id="30755" name="Rectangle 26"/>
                <p:cNvSpPr/>
                <p:nvPr/>
              </p:nvSpPr>
              <p:spPr>
                <a:xfrm>
                  <a:off x="2018" y="2750"/>
                  <a:ext cx="544" cy="317"/>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pPr eaLnBrk="1" hangingPunct="1">
                    <a:lnSpc>
                      <a:spcPct val="100000"/>
                    </a:lnSpc>
                    <a:spcBef>
                      <a:spcPct val="0"/>
                    </a:spcBef>
                  </a:pPr>
                  <a:r>
                    <a:rPr lang="zh-CN" altLang="en-US" sz="2000" b="1" dirty="0">
                      <a:latin typeface="Times New Roman" panose="02020603050405020304" pitchFamily="18" charset="0"/>
                    </a:rPr>
                    <a:t>作业</a:t>
                  </a:r>
                  <a:r>
                    <a:rPr lang="en-US" altLang="zh-CN" sz="2000" b="1" dirty="0">
                      <a:latin typeface="Times New Roman" panose="02020603050405020304" pitchFamily="18" charset="0"/>
                    </a:rPr>
                    <a:t>1</a:t>
                  </a:r>
                  <a:endParaRPr lang="en-US" altLang="zh-CN" sz="2000" b="1" dirty="0">
                    <a:latin typeface="Times New Roman" panose="02020603050405020304" pitchFamily="18" charset="0"/>
                  </a:endParaRPr>
                </a:p>
              </p:txBody>
            </p:sp>
            <p:sp>
              <p:nvSpPr>
                <p:cNvPr id="30756" name="Rectangle 27"/>
                <p:cNvSpPr/>
                <p:nvPr/>
              </p:nvSpPr>
              <p:spPr>
                <a:xfrm>
                  <a:off x="68" y="2750"/>
                  <a:ext cx="862" cy="317"/>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pPr eaLnBrk="1" hangingPunct="1">
                    <a:lnSpc>
                      <a:spcPct val="100000"/>
                    </a:lnSpc>
                    <a:spcBef>
                      <a:spcPct val="0"/>
                    </a:spcBef>
                  </a:pPr>
                  <a:r>
                    <a:rPr lang="en-US" altLang="zh-CN" sz="2000" b="1" dirty="0">
                      <a:latin typeface="Times New Roman" panose="02020603050405020304" pitchFamily="18" charset="0"/>
                    </a:rPr>
                    <a:t>     ……</a:t>
                  </a:r>
                  <a:endParaRPr lang="zh-CN" altLang="en-US" sz="2000" b="1" dirty="0">
                    <a:latin typeface="Times New Roman" panose="02020603050405020304" pitchFamily="18" charset="0"/>
                  </a:endParaRPr>
                </a:p>
              </p:txBody>
            </p:sp>
          </p:grpSp>
          <p:sp>
            <p:nvSpPr>
              <p:cNvPr id="30752" name="Rectangle 28"/>
              <p:cNvSpPr/>
              <p:nvPr/>
            </p:nvSpPr>
            <p:spPr>
              <a:xfrm>
                <a:off x="340" y="2700"/>
                <a:ext cx="91" cy="499"/>
              </a:xfrm>
              <a:prstGeom prst="rect">
                <a:avLst/>
              </a:prstGeom>
              <a:solidFill>
                <a:schemeClr val="bg1"/>
              </a:solidFill>
              <a:ln w="9525">
                <a:noFill/>
              </a:ln>
            </p:spPr>
            <p:txBody>
              <a:bodyPr wrap="none" anchor="ctr"/>
              <a:p>
                <a:endParaRPr lang="zh-CN" altLang="en-US" dirty="0">
                  <a:latin typeface="Arial" panose="020B0604020202020204" pitchFamily="34" charset="0"/>
                </a:endParaRPr>
              </a:p>
            </p:txBody>
          </p:sp>
        </p:grpSp>
        <p:sp>
          <p:nvSpPr>
            <p:cNvPr id="30750" name="Text Box 29"/>
            <p:cNvSpPr txBox="1"/>
            <p:nvPr/>
          </p:nvSpPr>
          <p:spPr>
            <a:xfrm>
              <a:off x="1111" y="3062"/>
              <a:ext cx="952" cy="323"/>
            </a:xfrm>
            <a:prstGeom prst="rect">
              <a:avLst/>
            </a:prstGeom>
            <a:noFill/>
            <a:ln w="9525">
              <a:noFill/>
            </a:ln>
          </p:spPr>
          <p:txBody>
            <a:bodyPr>
              <a:spAutoFit/>
            </a:bodyPr>
            <a:p>
              <a:pPr marL="742950" indent="-285750">
                <a:spcBef>
                  <a:spcPct val="50000"/>
                </a:spcBef>
              </a:pPr>
              <a:r>
                <a:rPr lang="zh-CN" altLang="en-US" b="1" dirty="0">
                  <a:latin typeface="Arial" panose="020B0604020202020204" pitchFamily="34" charset="0"/>
                </a:rPr>
                <a:t>磁盘</a:t>
              </a:r>
              <a:endParaRPr lang="zh-CN" altLang="en-US" b="1" dirty="0">
                <a:latin typeface="Arial" panose="020B0604020202020204" pitchFamily="34" charset="0"/>
              </a:endParaRPr>
            </a:p>
          </p:txBody>
        </p:sp>
      </p:grpSp>
      <p:grpSp>
        <p:nvGrpSpPr>
          <p:cNvPr id="11" name="Group 30"/>
          <p:cNvGrpSpPr/>
          <p:nvPr/>
        </p:nvGrpSpPr>
        <p:grpSpPr>
          <a:xfrm>
            <a:off x="6011863" y="3490913"/>
            <a:ext cx="2447925" cy="2314575"/>
            <a:chOff x="3696" y="2386"/>
            <a:chExt cx="1542" cy="1458"/>
          </a:xfrm>
        </p:grpSpPr>
        <p:grpSp>
          <p:nvGrpSpPr>
            <p:cNvPr id="30743" name="Group 31"/>
            <p:cNvGrpSpPr/>
            <p:nvPr/>
          </p:nvGrpSpPr>
          <p:grpSpPr>
            <a:xfrm>
              <a:off x="3696" y="2386"/>
              <a:ext cx="1542" cy="1180"/>
              <a:chOff x="3696" y="2386"/>
              <a:chExt cx="1542" cy="1180"/>
            </a:xfrm>
          </p:grpSpPr>
          <p:grpSp>
            <p:nvGrpSpPr>
              <p:cNvPr id="30745" name="Group 32"/>
              <p:cNvGrpSpPr/>
              <p:nvPr/>
            </p:nvGrpSpPr>
            <p:grpSpPr>
              <a:xfrm>
                <a:off x="3696" y="2386"/>
                <a:ext cx="1542" cy="454"/>
                <a:chOff x="3696" y="2296"/>
                <a:chExt cx="1542" cy="454"/>
              </a:xfrm>
            </p:grpSpPr>
            <p:sp>
              <p:nvSpPr>
                <p:cNvPr id="30747" name="Rectangle 33"/>
                <p:cNvSpPr/>
                <p:nvPr/>
              </p:nvSpPr>
              <p:spPr>
                <a:xfrm>
                  <a:off x="4241" y="2296"/>
                  <a:ext cx="726" cy="454"/>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p>
                  <a:pPr marL="742950" indent="-285750"/>
                  <a:endParaRPr lang="zh-CN" altLang="en-US" dirty="0">
                    <a:latin typeface="Arial" panose="020B0604020202020204" pitchFamily="34" charset="0"/>
                  </a:endParaRPr>
                </a:p>
              </p:txBody>
            </p:sp>
            <p:sp>
              <p:nvSpPr>
                <p:cNvPr id="30748" name="Text Box 34"/>
                <p:cNvSpPr txBox="1"/>
                <p:nvPr/>
              </p:nvSpPr>
              <p:spPr>
                <a:xfrm>
                  <a:off x="3696" y="2296"/>
                  <a:ext cx="1542" cy="279"/>
                </a:xfrm>
                <a:prstGeom prst="rect">
                  <a:avLst/>
                </a:prstGeom>
                <a:noFill/>
                <a:ln w="9525">
                  <a:noFill/>
                </a:ln>
              </p:spPr>
              <p:txBody>
                <a:bodyPr>
                  <a:spAutoFit/>
                </a:bodyPr>
                <a:p>
                  <a:pPr marL="742950" indent="-285750">
                    <a:spcBef>
                      <a:spcPct val="50000"/>
                    </a:spcBef>
                  </a:pPr>
                  <a:r>
                    <a:rPr lang="zh-CN" altLang="en-US" sz="2000" b="1" dirty="0">
                      <a:latin typeface="Arial" panose="020B0604020202020204" pitchFamily="34" charset="0"/>
                    </a:rPr>
                    <a:t>监督程序</a:t>
                  </a:r>
                  <a:endParaRPr lang="zh-CN" altLang="en-US" sz="2000" b="1" dirty="0">
                    <a:latin typeface="Arial" panose="020B0604020202020204" pitchFamily="34" charset="0"/>
                  </a:endParaRPr>
                </a:p>
              </p:txBody>
            </p:sp>
          </p:grpSp>
          <p:sp>
            <p:nvSpPr>
              <p:cNvPr id="30746" name="Rectangle 35"/>
              <p:cNvSpPr/>
              <p:nvPr/>
            </p:nvSpPr>
            <p:spPr>
              <a:xfrm>
                <a:off x="4241" y="2704"/>
                <a:ext cx="725" cy="862"/>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p>
                <a:pPr marL="742950" indent="-285750"/>
                <a:endParaRPr lang="zh-CN" altLang="en-US" dirty="0">
                  <a:latin typeface="Arial" panose="020B0604020202020204" pitchFamily="34" charset="0"/>
                </a:endParaRPr>
              </a:p>
            </p:txBody>
          </p:sp>
        </p:grpSp>
        <p:sp>
          <p:nvSpPr>
            <p:cNvPr id="30744" name="Text Box 36"/>
            <p:cNvSpPr txBox="1"/>
            <p:nvPr/>
          </p:nvSpPr>
          <p:spPr>
            <a:xfrm>
              <a:off x="3787" y="3521"/>
              <a:ext cx="1361" cy="323"/>
            </a:xfrm>
            <a:prstGeom prst="rect">
              <a:avLst/>
            </a:prstGeom>
            <a:noFill/>
            <a:ln w="9525">
              <a:noFill/>
            </a:ln>
          </p:spPr>
          <p:txBody>
            <a:bodyPr>
              <a:spAutoFit/>
            </a:bodyPr>
            <a:p>
              <a:pPr marL="742950" indent="-285750">
                <a:spcBef>
                  <a:spcPct val="50000"/>
                </a:spcBef>
              </a:pPr>
              <a:r>
                <a:rPr lang="zh-CN" altLang="en-US" b="1" dirty="0">
                  <a:latin typeface="Arial" panose="020B0604020202020204" pitchFamily="34" charset="0"/>
                </a:rPr>
                <a:t>主机</a:t>
              </a:r>
              <a:endParaRPr lang="zh-CN" altLang="en-US" b="1" dirty="0">
                <a:latin typeface="Arial" panose="020B0604020202020204" pitchFamily="34" charset="0"/>
              </a:endParaRPr>
            </a:p>
          </p:txBody>
        </p:sp>
      </p:grpSp>
      <p:grpSp>
        <p:nvGrpSpPr>
          <p:cNvPr id="14" name="Group 37"/>
          <p:cNvGrpSpPr/>
          <p:nvPr/>
        </p:nvGrpSpPr>
        <p:grpSpPr>
          <a:xfrm>
            <a:off x="4572000" y="4041775"/>
            <a:ext cx="3671888" cy="611188"/>
            <a:chOff x="2835" y="2825"/>
            <a:chExt cx="2313" cy="385"/>
          </a:xfrm>
        </p:grpSpPr>
        <p:sp>
          <p:nvSpPr>
            <p:cNvPr id="30741" name="Freeform 38"/>
            <p:cNvSpPr/>
            <p:nvPr/>
          </p:nvSpPr>
          <p:spPr>
            <a:xfrm>
              <a:off x="2835" y="2825"/>
              <a:ext cx="1497" cy="151"/>
            </a:xfrm>
            <a:custGeom>
              <a:avLst/>
              <a:gdLst>
                <a:gd name="txL" fmla="*/ 0 w 1769"/>
                <a:gd name="txT" fmla="*/ 0 h 151"/>
                <a:gd name="txR" fmla="*/ 1769 w 1769"/>
                <a:gd name="txB" fmla="*/ 151 h 151"/>
              </a:gdLst>
              <a:ahLst/>
              <a:cxnLst>
                <a:cxn ang="0">
                  <a:pos x="0" y="151"/>
                </a:cxn>
                <a:cxn ang="0">
                  <a:pos x="154" y="15"/>
                </a:cxn>
                <a:cxn ang="0">
                  <a:pos x="333" y="60"/>
                </a:cxn>
              </a:cxnLst>
              <a:rect l="txL" t="txT" r="txR" b="txB"/>
              <a:pathLst>
                <a:path w="1769" h="151">
                  <a:moveTo>
                    <a:pt x="0" y="151"/>
                  </a:moveTo>
                  <a:cubicBezTo>
                    <a:pt x="260" y="90"/>
                    <a:pt x="521" y="30"/>
                    <a:pt x="816" y="15"/>
                  </a:cubicBezTo>
                  <a:cubicBezTo>
                    <a:pt x="1111" y="0"/>
                    <a:pt x="1610" y="53"/>
                    <a:pt x="1769" y="60"/>
                  </a:cubicBezTo>
                </a:path>
              </a:pathLst>
            </a:custGeom>
            <a:noFill/>
            <a:ln w="9525" cap="flat" cmpd="sng">
              <a:solidFill>
                <a:schemeClr val="tx1"/>
              </a:solidFill>
              <a:prstDash val="solid"/>
              <a:round/>
              <a:headEnd type="none" w="med" len="med"/>
              <a:tailEnd type="triangle" w="med" len="med"/>
            </a:ln>
          </p:spPr>
          <p:txBody>
            <a:bodyPr wrap="none" anchor="ctr"/>
            <a:p>
              <a:endParaRPr lang="zh-CN" altLang="en-US" dirty="0">
                <a:latin typeface="Arial" panose="020B0604020202020204" pitchFamily="34" charset="0"/>
              </a:endParaRPr>
            </a:p>
          </p:txBody>
        </p:sp>
        <p:sp>
          <p:nvSpPr>
            <p:cNvPr id="30742" name="Text Box 39"/>
            <p:cNvSpPr txBox="1"/>
            <p:nvPr/>
          </p:nvSpPr>
          <p:spPr>
            <a:xfrm>
              <a:off x="3832" y="2931"/>
              <a:ext cx="1316" cy="279"/>
            </a:xfrm>
            <a:prstGeom prst="rect">
              <a:avLst/>
            </a:prstGeom>
            <a:noFill/>
            <a:ln w="9525">
              <a:noFill/>
            </a:ln>
          </p:spPr>
          <p:txBody>
            <a:bodyPr>
              <a:spAutoFit/>
            </a:bodyPr>
            <a:p>
              <a:pPr marL="742950" indent="-285750">
                <a:spcBef>
                  <a:spcPct val="50000"/>
                </a:spcBef>
              </a:pPr>
              <a:r>
                <a:rPr lang="zh-CN" altLang="en-US" sz="2000" b="1" dirty="0">
                  <a:latin typeface="Arial" panose="020B0604020202020204" pitchFamily="34" charset="0"/>
                </a:rPr>
                <a:t>作业</a:t>
              </a:r>
              <a:r>
                <a:rPr lang="en-US" altLang="zh-CN" sz="2000" b="1" dirty="0">
                  <a:latin typeface="Arial" panose="020B0604020202020204" pitchFamily="34" charset="0"/>
                </a:rPr>
                <a:t>1</a:t>
              </a:r>
              <a:endParaRPr lang="en-US" altLang="zh-CN" sz="2000" b="1" dirty="0">
                <a:latin typeface="Arial" panose="020B0604020202020204" pitchFamily="34" charset="0"/>
              </a:endParaRPr>
            </a:p>
          </p:txBody>
        </p:sp>
      </p:grpSp>
      <p:grpSp>
        <p:nvGrpSpPr>
          <p:cNvPr id="15" name="Group 40"/>
          <p:cNvGrpSpPr/>
          <p:nvPr/>
        </p:nvGrpSpPr>
        <p:grpSpPr>
          <a:xfrm>
            <a:off x="3276600" y="4149725"/>
            <a:ext cx="4945063" cy="765175"/>
            <a:chOff x="2064" y="2926"/>
            <a:chExt cx="3115" cy="482"/>
          </a:xfrm>
        </p:grpSpPr>
        <p:sp>
          <p:nvSpPr>
            <p:cNvPr id="30739" name="Freeform 41"/>
            <p:cNvSpPr/>
            <p:nvPr/>
          </p:nvSpPr>
          <p:spPr>
            <a:xfrm>
              <a:off x="2064" y="3022"/>
              <a:ext cx="2313" cy="386"/>
            </a:xfrm>
            <a:custGeom>
              <a:avLst/>
              <a:gdLst>
                <a:gd name="txL" fmla="*/ 0 w 2313"/>
                <a:gd name="txT" fmla="*/ 0 h 386"/>
                <a:gd name="txR" fmla="*/ 2313 w 2313"/>
                <a:gd name="txB" fmla="*/ 386 h 386"/>
              </a:gdLst>
              <a:ahLst/>
              <a:cxnLst>
                <a:cxn ang="0">
                  <a:pos x="0" y="0"/>
                </a:cxn>
                <a:cxn ang="0">
                  <a:pos x="861" y="363"/>
                </a:cxn>
                <a:cxn ang="0">
                  <a:pos x="2313" y="136"/>
                </a:cxn>
              </a:cxnLst>
              <a:rect l="txL" t="txT" r="txR" b="txB"/>
              <a:pathLst>
                <a:path w="2313" h="386">
                  <a:moveTo>
                    <a:pt x="0" y="0"/>
                  </a:moveTo>
                  <a:cubicBezTo>
                    <a:pt x="238" y="170"/>
                    <a:pt x="476" y="340"/>
                    <a:pt x="861" y="363"/>
                  </a:cubicBezTo>
                  <a:cubicBezTo>
                    <a:pt x="1246" y="386"/>
                    <a:pt x="2071" y="174"/>
                    <a:pt x="2313" y="136"/>
                  </a:cubicBezTo>
                </a:path>
              </a:pathLst>
            </a:custGeom>
            <a:noFill/>
            <a:ln w="9525" cap="flat" cmpd="sng">
              <a:solidFill>
                <a:schemeClr val="tx1"/>
              </a:solidFill>
              <a:prstDash val="solid"/>
              <a:round/>
              <a:headEnd type="none" w="med" len="med"/>
              <a:tailEnd type="triangle" w="med" len="med"/>
            </a:ln>
          </p:spPr>
          <p:txBody>
            <a:bodyPr wrap="none" anchor="ctr"/>
            <a:p>
              <a:endParaRPr lang="zh-CN" altLang="en-US" dirty="0">
                <a:latin typeface="Arial" panose="020B0604020202020204" pitchFamily="34" charset="0"/>
              </a:endParaRPr>
            </a:p>
          </p:txBody>
        </p:sp>
        <p:sp>
          <p:nvSpPr>
            <p:cNvPr id="30740" name="Text Box 42"/>
            <p:cNvSpPr txBox="1"/>
            <p:nvPr/>
          </p:nvSpPr>
          <p:spPr>
            <a:xfrm>
              <a:off x="3818" y="2926"/>
              <a:ext cx="1361" cy="279"/>
            </a:xfrm>
            <a:prstGeom prst="rect">
              <a:avLst/>
            </a:prstGeom>
            <a:noFill/>
            <a:ln w="9525">
              <a:noFill/>
            </a:ln>
          </p:spPr>
          <p:txBody>
            <a:bodyPr>
              <a:spAutoFit/>
            </a:bodyPr>
            <a:p>
              <a:pPr marL="742950" indent="-285750">
                <a:spcBef>
                  <a:spcPct val="50000"/>
                </a:spcBef>
              </a:pPr>
              <a:r>
                <a:rPr lang="zh-CN" altLang="en-US" sz="2000" b="1" dirty="0">
                  <a:latin typeface="Arial" panose="020B0604020202020204" pitchFamily="34" charset="0"/>
                </a:rPr>
                <a:t>作业</a:t>
              </a:r>
              <a:r>
                <a:rPr lang="en-US" altLang="zh-CN" sz="2000" b="1" dirty="0">
                  <a:latin typeface="Arial" panose="020B0604020202020204" pitchFamily="34" charset="0"/>
                </a:rPr>
                <a:t>2</a:t>
              </a:r>
              <a:endParaRPr lang="en-US" altLang="zh-CN" sz="2000" b="1" dirty="0">
                <a:latin typeface="Arial" panose="020B0604020202020204" pitchFamily="34" charset="0"/>
              </a:endParaRPr>
            </a:p>
          </p:txBody>
        </p:sp>
      </p:grpSp>
      <p:grpSp>
        <p:nvGrpSpPr>
          <p:cNvPr id="16" name="Group 43"/>
          <p:cNvGrpSpPr/>
          <p:nvPr/>
        </p:nvGrpSpPr>
        <p:grpSpPr>
          <a:xfrm>
            <a:off x="2411413" y="3681413"/>
            <a:ext cx="6192837" cy="900112"/>
            <a:chOff x="1519" y="2644"/>
            <a:chExt cx="3901" cy="567"/>
          </a:xfrm>
        </p:grpSpPr>
        <p:sp>
          <p:nvSpPr>
            <p:cNvPr id="30737" name="Freeform 44"/>
            <p:cNvSpPr/>
            <p:nvPr/>
          </p:nvSpPr>
          <p:spPr>
            <a:xfrm>
              <a:off x="1519" y="2644"/>
              <a:ext cx="2858" cy="287"/>
            </a:xfrm>
            <a:custGeom>
              <a:avLst/>
              <a:gdLst>
                <a:gd name="txL" fmla="*/ 0 w 2858"/>
                <a:gd name="txT" fmla="*/ 0 h 287"/>
                <a:gd name="txR" fmla="*/ 2858 w 2858"/>
                <a:gd name="txB" fmla="*/ 287 h 287"/>
              </a:gdLst>
              <a:ahLst/>
              <a:cxnLst>
                <a:cxn ang="0">
                  <a:pos x="0" y="196"/>
                </a:cxn>
                <a:cxn ang="0">
                  <a:pos x="1180" y="15"/>
                </a:cxn>
                <a:cxn ang="0">
                  <a:pos x="2858" y="287"/>
                </a:cxn>
              </a:cxnLst>
              <a:rect l="txL" t="txT" r="txR" b="txB"/>
              <a:pathLst>
                <a:path w="2858" h="287">
                  <a:moveTo>
                    <a:pt x="0" y="196"/>
                  </a:moveTo>
                  <a:cubicBezTo>
                    <a:pt x="352" y="98"/>
                    <a:pt x="704" y="0"/>
                    <a:pt x="1180" y="15"/>
                  </a:cubicBezTo>
                  <a:cubicBezTo>
                    <a:pt x="1656" y="30"/>
                    <a:pt x="2578" y="242"/>
                    <a:pt x="2858" y="287"/>
                  </a:cubicBezTo>
                </a:path>
              </a:pathLst>
            </a:custGeom>
            <a:noFill/>
            <a:ln w="9525" cap="flat" cmpd="sng">
              <a:solidFill>
                <a:schemeClr val="tx1"/>
              </a:solidFill>
              <a:prstDash val="solid"/>
              <a:round/>
              <a:headEnd type="none" w="med" len="med"/>
              <a:tailEnd type="triangle" w="med" len="med"/>
            </a:ln>
          </p:spPr>
          <p:txBody>
            <a:bodyPr wrap="none" anchor="ctr"/>
            <a:p>
              <a:endParaRPr lang="zh-CN" altLang="en-US" dirty="0">
                <a:latin typeface="Arial" panose="020B0604020202020204" pitchFamily="34" charset="0"/>
              </a:endParaRPr>
            </a:p>
          </p:txBody>
        </p:sp>
        <p:sp>
          <p:nvSpPr>
            <p:cNvPr id="30738" name="Text Box 45"/>
            <p:cNvSpPr txBox="1"/>
            <p:nvPr/>
          </p:nvSpPr>
          <p:spPr>
            <a:xfrm>
              <a:off x="3560" y="2932"/>
              <a:ext cx="1860" cy="279"/>
            </a:xfrm>
            <a:prstGeom prst="rect">
              <a:avLst/>
            </a:prstGeom>
            <a:noFill/>
            <a:ln w="9525">
              <a:noFill/>
            </a:ln>
          </p:spPr>
          <p:txBody>
            <a:bodyPr>
              <a:spAutoFit/>
            </a:bodyPr>
            <a:p>
              <a:pPr marL="742950" indent="-285750">
                <a:spcBef>
                  <a:spcPct val="50000"/>
                </a:spcBef>
              </a:pPr>
              <a:r>
                <a:rPr lang="zh-CN" altLang="en-US" sz="2000" b="1" dirty="0">
                  <a:latin typeface="Arial" panose="020B0604020202020204" pitchFamily="34" charset="0"/>
                </a:rPr>
                <a:t>作业</a:t>
              </a:r>
              <a:r>
                <a:rPr lang="en-US" altLang="zh-CN" sz="2000" b="1" dirty="0">
                  <a:latin typeface="Arial" panose="020B0604020202020204" pitchFamily="34" charset="0"/>
                </a:rPr>
                <a:t>3</a:t>
              </a:r>
              <a:endParaRPr lang="en-US" altLang="zh-CN" sz="2000" b="1" dirty="0">
                <a:latin typeface="Arial" panose="020B0604020202020204" pitchFamily="34" charset="0"/>
              </a:endParaRPr>
            </a:p>
          </p:txBody>
        </p:sp>
      </p:grpSp>
      <p:sp>
        <p:nvSpPr>
          <p:cNvPr id="208942" name="Text Box 46"/>
          <p:cNvSpPr txBox="1"/>
          <p:nvPr/>
        </p:nvSpPr>
        <p:spPr>
          <a:xfrm>
            <a:off x="755650" y="5364163"/>
            <a:ext cx="4897438" cy="512762"/>
          </a:xfrm>
          <a:prstGeom prst="rect">
            <a:avLst/>
          </a:prstGeom>
          <a:noFill/>
          <a:ln w="9525">
            <a:noFill/>
          </a:ln>
        </p:spPr>
        <p:txBody>
          <a:bodyPr>
            <a:spAutoFit/>
          </a:bodyPr>
          <a:p>
            <a:pPr marL="742950" indent="-285750">
              <a:spcBef>
                <a:spcPct val="50000"/>
              </a:spcBef>
            </a:pPr>
            <a:r>
              <a:rPr lang="zh-CN" altLang="en-US" b="1" dirty="0">
                <a:solidFill>
                  <a:srgbClr val="CC3300"/>
                </a:solidFill>
                <a:latin typeface="黑体" panose="02010609060101010101" pitchFamily="49" charset="-122"/>
                <a:ea typeface="黑体" panose="02010609060101010101" pitchFamily="49" charset="-122"/>
              </a:rPr>
              <a:t>关键技术：脱机</a:t>
            </a:r>
            <a:r>
              <a:rPr lang="en-US" altLang="zh-CN" b="1" dirty="0">
                <a:solidFill>
                  <a:srgbClr val="CC3300"/>
                </a:solidFill>
                <a:latin typeface="黑体" panose="02010609060101010101" pitchFamily="49" charset="-122"/>
                <a:ea typeface="黑体" panose="02010609060101010101" pitchFamily="49" charset="-122"/>
              </a:rPr>
              <a:t>+</a:t>
            </a:r>
            <a:r>
              <a:rPr lang="zh-CN" altLang="en-US" b="1" dirty="0">
                <a:solidFill>
                  <a:srgbClr val="CC3300"/>
                </a:solidFill>
                <a:latin typeface="黑体" panose="02010609060101010101" pitchFamily="49" charset="-122"/>
                <a:ea typeface="黑体" panose="02010609060101010101" pitchFamily="49" charset="-122"/>
              </a:rPr>
              <a:t>作业自动过渡</a:t>
            </a:r>
            <a:endParaRPr lang="zh-CN" altLang="en-US" b="1" dirty="0">
              <a:solidFill>
                <a:srgbClr val="CC3300"/>
              </a:solidFill>
              <a:latin typeface="黑体" panose="02010609060101010101" pitchFamily="49" charset="-122"/>
              <a:ea typeface="黑体" panose="02010609060101010101" pitchFamily="49" charset="-122"/>
            </a:endParaRPr>
          </a:p>
        </p:txBody>
      </p:sp>
      <p:sp>
        <p:nvSpPr>
          <p:cNvPr id="208943" name="Text Box 47"/>
          <p:cNvSpPr txBox="1"/>
          <p:nvPr/>
        </p:nvSpPr>
        <p:spPr>
          <a:xfrm>
            <a:off x="-468312" y="4972050"/>
            <a:ext cx="3743325" cy="1552575"/>
          </a:xfrm>
          <a:prstGeom prst="rect">
            <a:avLst/>
          </a:prstGeom>
          <a:noFill/>
          <a:ln w="9525">
            <a:noFill/>
          </a:ln>
        </p:spPr>
        <p:txBody>
          <a:bodyPr>
            <a:spAutoFit/>
          </a:bodyPr>
          <a:p>
            <a:pPr marL="742950" indent="-285750">
              <a:lnSpc>
                <a:spcPct val="100000"/>
              </a:lnSpc>
              <a:spcBef>
                <a:spcPct val="0"/>
              </a:spcBef>
            </a:pPr>
            <a:r>
              <a:rPr lang="zh-CN" altLang="en-US" b="1" dirty="0">
                <a:solidFill>
                  <a:srgbClr val="CC3300"/>
                </a:solidFill>
                <a:latin typeface="宋体" panose="02010600030101010101" pitchFamily="2" charset="-122"/>
              </a:rPr>
              <a:t>特点：</a:t>
            </a:r>
            <a:endParaRPr lang="zh-CN" altLang="en-US" b="1" dirty="0">
              <a:solidFill>
                <a:srgbClr val="CC3300"/>
              </a:solidFill>
              <a:latin typeface="宋体" panose="02010600030101010101" pitchFamily="2" charset="-122"/>
            </a:endParaRPr>
          </a:p>
          <a:p>
            <a:pPr lvl="4">
              <a:lnSpc>
                <a:spcPct val="100000"/>
              </a:lnSpc>
              <a:spcBef>
                <a:spcPct val="0"/>
              </a:spcBef>
              <a:buChar char="•"/>
            </a:pPr>
            <a:r>
              <a:rPr lang="zh-CN" altLang="en-US" b="1" dirty="0">
                <a:solidFill>
                  <a:srgbClr val="CC3300"/>
                </a:solidFill>
                <a:latin typeface="宋体" panose="02010600030101010101" pitchFamily="2" charset="-122"/>
              </a:rPr>
              <a:t>自动性</a:t>
            </a:r>
            <a:endParaRPr lang="zh-CN" altLang="en-US" b="1" dirty="0">
              <a:solidFill>
                <a:srgbClr val="CC3300"/>
              </a:solidFill>
              <a:latin typeface="宋体" panose="02010600030101010101" pitchFamily="2" charset="-122"/>
            </a:endParaRPr>
          </a:p>
          <a:p>
            <a:pPr lvl="4">
              <a:lnSpc>
                <a:spcPct val="100000"/>
              </a:lnSpc>
              <a:spcBef>
                <a:spcPct val="0"/>
              </a:spcBef>
              <a:buChar char="•"/>
            </a:pPr>
            <a:r>
              <a:rPr lang="zh-CN" altLang="en-US" b="1" dirty="0">
                <a:solidFill>
                  <a:srgbClr val="CC3300"/>
                </a:solidFill>
                <a:latin typeface="宋体" panose="02010600030101010101" pitchFamily="2" charset="-122"/>
              </a:rPr>
              <a:t>顺序性</a:t>
            </a:r>
            <a:endParaRPr lang="zh-CN" altLang="en-US" b="1" dirty="0">
              <a:solidFill>
                <a:srgbClr val="CC3300"/>
              </a:solidFill>
              <a:latin typeface="宋体" panose="02010600030101010101" pitchFamily="2" charset="-122"/>
            </a:endParaRPr>
          </a:p>
          <a:p>
            <a:pPr lvl="4">
              <a:lnSpc>
                <a:spcPct val="100000"/>
              </a:lnSpc>
              <a:spcBef>
                <a:spcPct val="0"/>
              </a:spcBef>
              <a:buChar char="•"/>
            </a:pPr>
            <a:r>
              <a:rPr lang="zh-CN" altLang="en-US" b="1" dirty="0">
                <a:solidFill>
                  <a:srgbClr val="CC3300"/>
                </a:solidFill>
                <a:latin typeface="宋体" panose="02010600030101010101" pitchFamily="2" charset="-122"/>
              </a:rPr>
              <a:t>单道性</a:t>
            </a:r>
            <a:endParaRPr lang="zh-CN" altLang="en-US" b="1" dirty="0">
              <a:solidFill>
                <a:srgbClr val="CC3300"/>
              </a:solidFill>
              <a:latin typeface="宋体" panose="02010600030101010101" pitchFamily="2" charset="-122"/>
            </a:endParaRPr>
          </a:p>
        </p:txBody>
      </p:sp>
      <p:sp>
        <p:nvSpPr>
          <p:cNvPr id="208944" name="Text Box 48"/>
          <p:cNvSpPr txBox="1"/>
          <p:nvPr/>
        </p:nvSpPr>
        <p:spPr>
          <a:xfrm>
            <a:off x="7667625" y="3500438"/>
            <a:ext cx="1223963" cy="360362"/>
          </a:xfrm>
          <a:prstGeom prst="rect">
            <a:avLst/>
          </a:prstGeom>
          <a:noFill/>
          <a:ln w="9525">
            <a:noFill/>
          </a:ln>
        </p:spPr>
        <p:txBody>
          <a:bodyPr wrap="none" lIns="0" tIns="0" rIns="0" bIns="0"/>
          <a:p>
            <a:pPr marL="742950" indent="-285750">
              <a:spcBef>
                <a:spcPct val="50000"/>
              </a:spcBef>
            </a:pPr>
            <a:r>
              <a:rPr lang="en-US" altLang="zh-CN" sz="2000" b="1" dirty="0">
                <a:solidFill>
                  <a:schemeClr val="tx2"/>
                </a:solidFill>
                <a:latin typeface="楷体_GB2312" pitchFamily="49" charset="-122"/>
                <a:ea typeface="楷体_GB2312" pitchFamily="49" charset="-122"/>
              </a:rPr>
              <a:t>OS</a:t>
            </a:r>
            <a:r>
              <a:rPr lang="zh-CN" altLang="en-US" sz="2000" b="1" dirty="0">
                <a:solidFill>
                  <a:schemeClr val="tx2"/>
                </a:solidFill>
                <a:latin typeface="楷体_GB2312" pitchFamily="49" charset="-122"/>
                <a:ea typeface="楷体_GB2312" pitchFamily="49" charset="-122"/>
              </a:rPr>
              <a:t>雏形</a:t>
            </a:r>
            <a:endParaRPr lang="zh-CN" altLang="en-US" sz="2000" b="1" dirty="0">
              <a:solidFill>
                <a:schemeClr val="tx2"/>
              </a:solidFill>
              <a:latin typeface="楷体_GB2312" pitchFamily="49" charset="-122"/>
              <a:ea typeface="楷体_GB2312" pitchFamily="49" charset="-122"/>
            </a:endParaRPr>
          </a:p>
        </p:txBody>
      </p:sp>
      <p:pic>
        <p:nvPicPr>
          <p:cNvPr id="208945" name="Picture 49"/>
          <p:cNvPicPr>
            <a:picLocks noChangeAspect="1"/>
          </p:cNvPicPr>
          <p:nvPr/>
        </p:nvPicPr>
        <p:blipFill>
          <a:blip r:embed="rId1"/>
          <a:stretch>
            <a:fillRect/>
          </a:stretch>
        </p:blipFill>
        <p:spPr>
          <a:xfrm>
            <a:off x="1042988" y="404813"/>
            <a:ext cx="5461000" cy="6453187"/>
          </a:xfrm>
          <a:prstGeom prst="rect">
            <a:avLst/>
          </a:prstGeom>
          <a:noFill/>
          <a:ln w="9525">
            <a:noFill/>
          </a:ln>
        </p:spPr>
      </p:pic>
      <p:pic>
        <p:nvPicPr>
          <p:cNvPr id="208946" name="Picture 50"/>
          <p:cNvPicPr>
            <a:picLocks noChangeAspect="1"/>
          </p:cNvPicPr>
          <p:nvPr/>
        </p:nvPicPr>
        <p:blipFill>
          <a:blip r:embed="rId2"/>
          <a:stretch>
            <a:fillRect/>
          </a:stretch>
        </p:blipFill>
        <p:spPr>
          <a:xfrm>
            <a:off x="719138" y="1052513"/>
            <a:ext cx="8424862" cy="5348287"/>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8899">
                                            <p:txEl>
                                              <p:charRg st="0" end="11"/>
                                            </p:txEl>
                                          </p:spTgt>
                                        </p:tgtEl>
                                        <p:attrNameLst>
                                          <p:attrName>style.visibility</p:attrName>
                                        </p:attrNameLst>
                                      </p:cBhvr>
                                      <p:to>
                                        <p:strVal val="visible"/>
                                      </p:to>
                                    </p:set>
                                    <p:animEffect transition="in" filter="box(in)">
                                      <p:cBhvr>
                                        <p:cTn id="7" dur="500"/>
                                        <p:tgtEl>
                                          <p:spTgt spid="208899">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8916"/>
                                        </p:tgtEl>
                                        <p:attrNameLst>
                                          <p:attrName>style.visibility</p:attrName>
                                        </p:attrNameLst>
                                      </p:cBhvr>
                                      <p:to>
                                        <p:strVal val="visible"/>
                                      </p:to>
                                    </p:set>
                                    <p:animEffect transition="in" filter="box(in)">
                                      <p:cBhvr>
                                        <p:cTn id="12" dur="500"/>
                                        <p:tgtEl>
                                          <p:spTgt spid="2089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i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ox(i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ox(i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08945"/>
                                        </p:tgtEl>
                                        <p:attrNameLst>
                                          <p:attrName>style.visibility</p:attrName>
                                        </p:attrNameLst>
                                      </p:cBhvr>
                                      <p:to>
                                        <p:strVal val="visible"/>
                                      </p:to>
                                    </p:set>
                                    <p:animEffect transition="in" filter="box(in)">
                                      <p:cBhvr>
                                        <p:cTn id="37" dur="500"/>
                                        <p:tgtEl>
                                          <p:spTgt spid="208945"/>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xit" presetSubtype="4" fill="hold" nodeType="clickEffect">
                                  <p:stCondLst>
                                    <p:cond delay="0"/>
                                  </p:stCondLst>
                                  <p:childTnLst>
                                    <p:anim calcmode="lin" valueType="num">
                                      <p:cBhvr additive="base">
                                        <p:cTn id="41" dur="500"/>
                                        <p:tgtEl>
                                          <p:spTgt spid="208945"/>
                                        </p:tgtEl>
                                        <p:attrNameLst>
                                          <p:attrName>ppt_x</p:attrName>
                                        </p:attrNameLst>
                                      </p:cBhvr>
                                      <p:tavLst>
                                        <p:tav tm="0">
                                          <p:val>
                                            <p:strVal val="ppt_x"/>
                                          </p:val>
                                        </p:tav>
                                        <p:tav tm="100000">
                                          <p:val>
                                            <p:strVal val="ppt_x"/>
                                          </p:val>
                                        </p:tav>
                                      </p:tavLst>
                                    </p:anim>
                                    <p:anim calcmode="lin" valueType="num">
                                      <p:cBhvr additive="base">
                                        <p:cTn id="42" dur="500"/>
                                        <p:tgtEl>
                                          <p:spTgt spid="208945"/>
                                        </p:tgtEl>
                                        <p:attrNameLst>
                                          <p:attrName>ppt_y</p:attrName>
                                        </p:attrNameLst>
                                      </p:cBhvr>
                                      <p:tavLst>
                                        <p:tav tm="0">
                                          <p:val>
                                            <p:strVal val="ppt_y"/>
                                          </p:val>
                                        </p:tav>
                                        <p:tav tm="100000">
                                          <p:val>
                                            <p:strVal val="1+ppt_h/2"/>
                                          </p:val>
                                        </p:tav>
                                      </p:tavLst>
                                    </p:anim>
                                    <p:set>
                                      <p:cBhvr>
                                        <p:cTn id="43" dur="1" fill="hold">
                                          <p:stCondLst>
                                            <p:cond delay="499"/>
                                          </p:stCondLst>
                                        </p:cTn>
                                        <p:tgtEl>
                                          <p:spTgt spid="208945"/>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box(in)">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1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ox(in)">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nodeType="clickEffect">
                                  <p:stCondLst>
                                    <p:cond delay="0"/>
                                  </p:stCondLst>
                                  <p:childTnLst>
                                    <p:set>
                                      <p:cBhvr>
                                        <p:cTn id="61" dur="1" fill="hold">
                                          <p:stCondLst>
                                            <p:cond delay="0"/>
                                          </p:stCondLst>
                                        </p:cTn>
                                        <p:tgtEl>
                                          <p:spTgt spid="15"/>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nodeType="click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box(in)">
                                      <p:cBhvr>
                                        <p:cTn id="66" dur="500"/>
                                        <p:tgtEl>
                                          <p:spTgt spid="16"/>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nodeType="clickEffect">
                                  <p:stCondLst>
                                    <p:cond delay="0"/>
                                  </p:stCondLst>
                                  <p:childTnLst>
                                    <p:set>
                                      <p:cBhvr>
                                        <p:cTn id="70" dur="1" fill="hold">
                                          <p:stCondLst>
                                            <p:cond delay="0"/>
                                          </p:stCondLst>
                                        </p:cTn>
                                        <p:tgtEl>
                                          <p:spTgt spid="208946"/>
                                        </p:tgtEl>
                                        <p:attrNameLst>
                                          <p:attrName>style.visibility</p:attrName>
                                        </p:attrNameLst>
                                      </p:cBhvr>
                                      <p:to>
                                        <p:strVal val="visible"/>
                                      </p:to>
                                    </p:set>
                                    <p:animEffect transition="in" filter="box(in)">
                                      <p:cBhvr>
                                        <p:cTn id="71" dur="500"/>
                                        <p:tgtEl>
                                          <p:spTgt spid="208946"/>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xit" presetSubtype="4" fill="hold" nodeType="clickEffect">
                                  <p:stCondLst>
                                    <p:cond delay="0"/>
                                  </p:stCondLst>
                                  <p:childTnLst>
                                    <p:anim calcmode="lin" valueType="num">
                                      <p:cBhvr additive="base">
                                        <p:cTn id="75" dur="500"/>
                                        <p:tgtEl>
                                          <p:spTgt spid="208946"/>
                                        </p:tgtEl>
                                        <p:attrNameLst>
                                          <p:attrName>ppt_x</p:attrName>
                                        </p:attrNameLst>
                                      </p:cBhvr>
                                      <p:tavLst>
                                        <p:tav tm="0">
                                          <p:val>
                                            <p:strVal val="ppt_x"/>
                                          </p:val>
                                        </p:tav>
                                        <p:tav tm="100000">
                                          <p:val>
                                            <p:strVal val="ppt_x"/>
                                          </p:val>
                                        </p:tav>
                                      </p:tavLst>
                                    </p:anim>
                                    <p:anim calcmode="lin" valueType="num">
                                      <p:cBhvr additive="base">
                                        <p:cTn id="76" dur="500"/>
                                        <p:tgtEl>
                                          <p:spTgt spid="208946"/>
                                        </p:tgtEl>
                                        <p:attrNameLst>
                                          <p:attrName>ppt_y</p:attrName>
                                        </p:attrNameLst>
                                      </p:cBhvr>
                                      <p:tavLst>
                                        <p:tav tm="0">
                                          <p:val>
                                            <p:strVal val="ppt_y"/>
                                          </p:val>
                                        </p:tav>
                                        <p:tav tm="100000">
                                          <p:val>
                                            <p:strVal val="1+ppt_h/2"/>
                                          </p:val>
                                        </p:tav>
                                      </p:tavLst>
                                    </p:anim>
                                    <p:set>
                                      <p:cBhvr>
                                        <p:cTn id="77" dur="1" fill="hold">
                                          <p:stCondLst>
                                            <p:cond delay="499"/>
                                          </p:stCondLst>
                                        </p:cTn>
                                        <p:tgtEl>
                                          <p:spTgt spid="208946"/>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nodeType="clickEffect">
                                  <p:stCondLst>
                                    <p:cond delay="0"/>
                                  </p:stCondLst>
                                  <p:childTnLst>
                                    <p:set>
                                      <p:cBhvr>
                                        <p:cTn id="81" dur="1" fill="hold">
                                          <p:stCondLst>
                                            <p:cond delay="0"/>
                                          </p:stCondLst>
                                        </p:cTn>
                                        <p:tgtEl>
                                          <p:spTgt spid="16"/>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4" presetClass="entr" presetSubtype="16" repeatCount="3000" fill="hold" grpId="0" nodeType="clickEffect">
                                  <p:stCondLst>
                                    <p:cond delay="0"/>
                                  </p:stCondLst>
                                  <p:childTnLst>
                                    <p:set>
                                      <p:cBhvr>
                                        <p:cTn id="85" dur="1" fill="hold">
                                          <p:stCondLst>
                                            <p:cond delay="0"/>
                                          </p:stCondLst>
                                        </p:cTn>
                                        <p:tgtEl>
                                          <p:spTgt spid="208944">
                                            <p:txEl>
                                              <p:charRg st="0" end="5"/>
                                            </p:txEl>
                                          </p:spTgt>
                                        </p:tgtEl>
                                        <p:attrNameLst>
                                          <p:attrName>style.visibility</p:attrName>
                                        </p:attrNameLst>
                                      </p:cBhvr>
                                      <p:to>
                                        <p:strVal val="visible"/>
                                      </p:to>
                                    </p:set>
                                    <p:animEffect transition="in" filter="box(in)">
                                      <p:cBhvr>
                                        <p:cTn id="86" dur="1000"/>
                                        <p:tgtEl>
                                          <p:spTgt spid="208944">
                                            <p:txEl>
                                              <p:charRg st="0" end="5"/>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4" presetClass="entr" presetSubtype="16" fill="hold" grpId="0" nodeType="clickEffect">
                                  <p:stCondLst>
                                    <p:cond delay="0"/>
                                  </p:stCondLst>
                                  <p:iterate type="lt">
                                    <p:tmPct val="0"/>
                                  </p:iterate>
                                  <p:childTnLst>
                                    <p:set>
                                      <p:cBhvr>
                                        <p:cTn id="90" dur="1" fill="hold">
                                          <p:stCondLst>
                                            <p:cond delay="0"/>
                                          </p:stCondLst>
                                        </p:cTn>
                                        <p:tgtEl>
                                          <p:spTgt spid="208942"/>
                                        </p:tgtEl>
                                        <p:attrNameLst>
                                          <p:attrName>style.visibility</p:attrName>
                                        </p:attrNameLst>
                                      </p:cBhvr>
                                      <p:to>
                                        <p:strVal val="visible"/>
                                      </p:to>
                                    </p:set>
                                    <p:animEffect transition="in" filter="box(in)">
                                      <p:cBhvr>
                                        <p:cTn id="91" dur="500"/>
                                        <p:tgtEl>
                                          <p:spTgt spid="208942"/>
                                        </p:tgtEl>
                                      </p:cBhvr>
                                    </p:animEffect>
                                  </p:childTnLst>
                                </p:cTn>
                              </p:par>
                            </p:childTnLst>
                          </p:cTn>
                        </p:par>
                      </p:childTnLst>
                    </p:cTn>
                  </p:par>
                  <p:par>
                    <p:cTn id="92" fill="hold">
                      <p:stCondLst>
                        <p:cond delay="indefinite"/>
                      </p:stCondLst>
                      <p:childTnLst>
                        <p:par>
                          <p:cTn id="93" fill="hold">
                            <p:stCondLst>
                              <p:cond delay="0"/>
                            </p:stCondLst>
                            <p:childTnLst>
                              <p:par>
                                <p:cTn id="94" presetID="18" presetClass="emph" presetSubtype="0" fill="hold" grpId="1" nodeType="clickEffect">
                                  <p:stCondLst>
                                    <p:cond delay="0"/>
                                  </p:stCondLst>
                                  <p:iterate type="lt">
                                    <p:tmPct val="4000"/>
                                  </p:iterate>
                                  <p:childTnLst>
                                    <p:set>
                                      <p:cBhvr override="childStyle">
                                        <p:cTn id="95" dur="500" fill="hold"/>
                                        <p:tgtEl>
                                          <p:spTgt spid="208942"/>
                                        </p:tgtEl>
                                        <p:attrNameLst>
                                          <p:attrName>style.textDecorationUnderline</p:attrName>
                                        </p:attrNameLst>
                                      </p:cBhvr>
                                      <p:to>
                                        <p:strVal val="true"/>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2" nodeType="clickEffect">
                                  <p:stCondLst>
                                    <p:cond delay="0"/>
                                  </p:stCondLst>
                                  <p:iterate type="lt">
                                    <p:tmAbs val="0"/>
                                  </p:iterate>
                                  <p:childTnLst>
                                    <p:set>
                                      <p:cBhvr>
                                        <p:cTn id="99" dur="1" fill="hold">
                                          <p:stCondLst>
                                            <p:cond delay="0"/>
                                          </p:stCondLst>
                                        </p:cTn>
                                        <p:tgtEl>
                                          <p:spTgt spid="208942"/>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4" presetClass="entr" presetSubtype="16" fill="hold" grpId="0" nodeType="clickEffect">
                                  <p:stCondLst>
                                    <p:cond delay="0"/>
                                  </p:stCondLst>
                                  <p:iterate type="lt">
                                    <p:tmPct val="0"/>
                                  </p:iterate>
                                  <p:childTnLst>
                                    <p:set>
                                      <p:cBhvr>
                                        <p:cTn id="103" dur="1" fill="hold">
                                          <p:stCondLst>
                                            <p:cond delay="0"/>
                                          </p:stCondLst>
                                        </p:cTn>
                                        <p:tgtEl>
                                          <p:spTgt spid="208943"/>
                                        </p:tgtEl>
                                        <p:attrNameLst>
                                          <p:attrName>style.visibility</p:attrName>
                                        </p:attrNameLst>
                                      </p:cBhvr>
                                      <p:to>
                                        <p:strVal val="visible"/>
                                      </p:to>
                                    </p:set>
                                    <p:animEffect transition="in" filter="box(in)">
                                      <p:cBhvr>
                                        <p:cTn id="104" dur="500"/>
                                        <p:tgtEl>
                                          <p:spTgt spid="208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p:bldP spid="208916" grpId="0"/>
      <p:bldP spid="208942" grpId="0"/>
      <p:bldP spid="208942" grpId="1"/>
      <p:bldP spid="208942" grpId="2"/>
      <p:bldP spid="208943" grpId="0"/>
      <p:bldP spid="208944" grpId="0"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noChangeArrowheads="1"/>
          </p:cNvSpPr>
          <p:nvPr>
            <p:ph type="title"/>
          </p:nvPr>
        </p:nvSpPr>
        <p:spPr>
          <a:xfrm>
            <a:off x="457200" y="325438"/>
            <a:ext cx="8229600" cy="7270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rgbClr val="3333FF"/>
                </a:solidFill>
                <a:effectLst/>
                <a:uLnTx/>
                <a:uFillTx/>
                <a:latin typeface="+mj-lt"/>
                <a:ea typeface="+mj-ea"/>
                <a:cs typeface="+mj-cs"/>
              </a:rPr>
              <a:t>二</a:t>
            </a:r>
            <a:r>
              <a:rPr kumimoji="0" lang="en-US" altLang="zh-CN" sz="3600" b="1" i="0" u="none" strike="noStrike" kern="0" cap="none" spc="0" normalizeH="0" baseline="0" noProof="0" smtClean="0">
                <a:ln>
                  <a:noFill/>
                </a:ln>
                <a:solidFill>
                  <a:srgbClr val="3333FF"/>
                </a:solidFill>
                <a:effectLst/>
                <a:uLnTx/>
                <a:uFillTx/>
                <a:latin typeface="+mj-lt"/>
                <a:ea typeface="+mj-ea"/>
                <a:cs typeface="+mj-cs"/>
              </a:rPr>
              <a:t>.</a:t>
            </a:r>
            <a:r>
              <a:rPr kumimoji="0" lang="zh-CN" altLang="en-US" sz="3600" b="1" i="0" u="none" strike="noStrike" kern="0" cap="none" spc="0" normalizeH="0" baseline="0" noProof="0" smtClean="0">
                <a:ln>
                  <a:noFill/>
                </a:ln>
                <a:solidFill>
                  <a:srgbClr val="3333FF"/>
                </a:solidFill>
                <a:effectLst/>
                <a:uLnTx/>
                <a:uFillTx/>
                <a:latin typeface="+mj-lt"/>
                <a:ea typeface="+mj-ea"/>
                <a:cs typeface="+mj-cs"/>
              </a:rPr>
              <a:t>单道批处理系统</a:t>
            </a:r>
            <a:endParaRPr kumimoji="0" lang="zh-CN" altLang="en-US" sz="3600" b="1" i="0" u="none" strike="noStrike" kern="0" cap="none" spc="0" normalizeH="0" baseline="0" noProof="0" smtClean="0">
              <a:ln>
                <a:noFill/>
              </a:ln>
              <a:solidFill>
                <a:srgbClr val="3333FF"/>
              </a:solidFill>
              <a:effectLst/>
              <a:uLnTx/>
              <a:uFillTx/>
              <a:latin typeface="+mj-lt"/>
              <a:ea typeface="+mj-ea"/>
              <a:cs typeface="+mj-cs"/>
            </a:endParaRPr>
          </a:p>
        </p:txBody>
      </p:sp>
      <p:sp>
        <p:nvSpPr>
          <p:cNvPr id="31747" name="Rectangle 3"/>
          <p:cNvSpPr>
            <a:spLocks noGrp="1"/>
          </p:cNvSpPr>
          <p:nvPr>
            <p:ph idx="1"/>
          </p:nvPr>
        </p:nvSpPr>
        <p:spPr>
          <a:xfrm>
            <a:off x="250825" y="908050"/>
            <a:ext cx="8229600" cy="792163"/>
          </a:xfrm>
          <a:ln/>
        </p:spPr>
        <p:txBody>
          <a:bodyPr vert="horz" wrap="square" lIns="91440" tIns="45720" rIns="91440" bIns="45720" anchor="t"/>
          <a:p>
            <a:pPr>
              <a:buNone/>
            </a:pPr>
            <a:r>
              <a:rPr lang="en-US" altLang="zh-CN" sz="2800" b="1" dirty="0">
                <a:solidFill>
                  <a:schemeClr val="accent1"/>
                </a:solidFill>
              </a:rPr>
              <a:t>3.</a:t>
            </a:r>
            <a:r>
              <a:rPr lang="zh-CN" altLang="en-US" sz="2800" b="1" dirty="0">
                <a:solidFill>
                  <a:schemeClr val="accent1"/>
                </a:solidFill>
              </a:rPr>
              <a:t>单道批处理程序的情况及问题</a:t>
            </a:r>
            <a:endParaRPr lang="zh-CN" altLang="en-US" sz="2800" b="1" dirty="0">
              <a:solidFill>
                <a:schemeClr val="accent1"/>
              </a:solidFill>
            </a:endParaRPr>
          </a:p>
        </p:txBody>
      </p:sp>
      <p:sp>
        <p:nvSpPr>
          <p:cNvPr id="104454" name="Line 6"/>
          <p:cNvSpPr/>
          <p:nvPr/>
        </p:nvSpPr>
        <p:spPr>
          <a:xfrm>
            <a:off x="1835150" y="2638425"/>
            <a:ext cx="1657350" cy="0"/>
          </a:xfrm>
          <a:prstGeom prst="line">
            <a:avLst/>
          </a:prstGeom>
          <a:ln w="38100" cap="flat" cmpd="sng">
            <a:solidFill>
              <a:schemeClr val="tx1"/>
            </a:solidFill>
            <a:prstDash val="solid"/>
            <a:headEnd type="none" w="med" len="med"/>
            <a:tailEnd type="none" w="med" len="med"/>
          </a:ln>
        </p:spPr>
      </p:sp>
      <p:sp>
        <p:nvSpPr>
          <p:cNvPr id="104455" name="Rectangle 7"/>
          <p:cNvSpPr/>
          <p:nvPr/>
        </p:nvSpPr>
        <p:spPr>
          <a:xfrm>
            <a:off x="971550" y="2349500"/>
            <a:ext cx="720725" cy="504825"/>
          </a:xfrm>
          <a:prstGeom prst="rect">
            <a:avLst/>
          </a:prstGeom>
          <a:noFill/>
          <a:ln w="9525">
            <a:noFill/>
          </a:ln>
        </p:spPr>
        <p:txBody>
          <a:bodyPr wrap="none" anchor="ctr"/>
          <a:p>
            <a:pPr eaLnBrk="1" hangingPunct="1">
              <a:lnSpc>
                <a:spcPct val="100000"/>
              </a:lnSpc>
              <a:spcBef>
                <a:spcPct val="0"/>
              </a:spcBef>
            </a:pPr>
            <a:r>
              <a:rPr lang="en-US" altLang="zh-CN" b="1" dirty="0">
                <a:solidFill>
                  <a:schemeClr val="accent1"/>
                </a:solidFill>
                <a:latin typeface="Times New Roman" panose="02020603050405020304" pitchFamily="18" charset="0"/>
              </a:rPr>
              <a:t>CPU</a:t>
            </a:r>
            <a:endParaRPr lang="en-US" altLang="zh-CN" b="1" dirty="0">
              <a:solidFill>
                <a:schemeClr val="accent1"/>
              </a:solidFill>
              <a:latin typeface="Times New Roman" panose="02020603050405020304" pitchFamily="18" charset="0"/>
            </a:endParaRPr>
          </a:p>
        </p:txBody>
      </p:sp>
      <p:sp>
        <p:nvSpPr>
          <p:cNvPr id="104456" name="Line 8"/>
          <p:cNvSpPr/>
          <p:nvPr/>
        </p:nvSpPr>
        <p:spPr>
          <a:xfrm>
            <a:off x="3490913" y="2638425"/>
            <a:ext cx="0" cy="935038"/>
          </a:xfrm>
          <a:prstGeom prst="line">
            <a:avLst/>
          </a:prstGeom>
          <a:ln w="38100" cap="flat" cmpd="sng">
            <a:solidFill>
              <a:schemeClr val="tx1"/>
            </a:solidFill>
            <a:prstDash val="sysDot"/>
            <a:headEnd type="none" w="med" len="med"/>
            <a:tailEnd type="none" w="med" len="med"/>
          </a:ln>
        </p:spPr>
      </p:sp>
      <p:sp>
        <p:nvSpPr>
          <p:cNvPr id="104457" name="Line 9"/>
          <p:cNvSpPr/>
          <p:nvPr/>
        </p:nvSpPr>
        <p:spPr>
          <a:xfrm>
            <a:off x="3492500" y="3573463"/>
            <a:ext cx="2376488" cy="0"/>
          </a:xfrm>
          <a:prstGeom prst="line">
            <a:avLst/>
          </a:prstGeom>
          <a:ln w="38100" cap="flat" cmpd="sng">
            <a:solidFill>
              <a:schemeClr val="tx1"/>
            </a:solidFill>
            <a:prstDash val="solid"/>
            <a:headEnd type="none" w="med" len="med"/>
            <a:tailEnd type="none" w="med" len="med"/>
          </a:ln>
        </p:spPr>
      </p:sp>
      <p:sp>
        <p:nvSpPr>
          <p:cNvPr id="104458" name="Line 10"/>
          <p:cNvSpPr/>
          <p:nvPr/>
        </p:nvSpPr>
        <p:spPr>
          <a:xfrm>
            <a:off x="5867400" y="2638425"/>
            <a:ext cx="0" cy="935038"/>
          </a:xfrm>
          <a:prstGeom prst="line">
            <a:avLst/>
          </a:prstGeom>
          <a:ln w="38100" cap="flat" cmpd="sng">
            <a:solidFill>
              <a:schemeClr val="tx1"/>
            </a:solidFill>
            <a:prstDash val="sysDot"/>
            <a:headEnd type="none" w="med" len="med"/>
            <a:tailEnd type="none" w="med" len="med"/>
          </a:ln>
        </p:spPr>
      </p:sp>
      <p:sp>
        <p:nvSpPr>
          <p:cNvPr id="104459" name="Line 11"/>
          <p:cNvSpPr/>
          <p:nvPr/>
        </p:nvSpPr>
        <p:spPr>
          <a:xfrm>
            <a:off x="5867400" y="2638425"/>
            <a:ext cx="1368425" cy="0"/>
          </a:xfrm>
          <a:prstGeom prst="line">
            <a:avLst/>
          </a:prstGeom>
          <a:ln w="38100" cap="flat" cmpd="sng">
            <a:solidFill>
              <a:schemeClr val="tx1"/>
            </a:solidFill>
            <a:prstDash val="solid"/>
            <a:headEnd type="none" w="med" len="med"/>
            <a:tailEnd type="none" w="med" len="med"/>
          </a:ln>
        </p:spPr>
      </p:sp>
      <p:sp>
        <p:nvSpPr>
          <p:cNvPr id="104460" name="Rectangle 12"/>
          <p:cNvSpPr/>
          <p:nvPr/>
        </p:nvSpPr>
        <p:spPr>
          <a:xfrm>
            <a:off x="2051050" y="2062163"/>
            <a:ext cx="1223963" cy="504825"/>
          </a:xfrm>
          <a:prstGeom prst="rect">
            <a:avLst/>
          </a:prstGeom>
          <a:noFill/>
          <a:ln w="9525">
            <a:noFill/>
          </a:ln>
        </p:spPr>
        <p:txBody>
          <a:bodyPr wrap="none" anchor="ctr"/>
          <a:p>
            <a:pPr eaLnBrk="1" hangingPunct="1">
              <a:lnSpc>
                <a:spcPct val="100000"/>
              </a:lnSpc>
              <a:spcBef>
                <a:spcPct val="0"/>
              </a:spcBef>
            </a:pPr>
            <a:r>
              <a:rPr lang="zh-CN" altLang="en-US" b="1" dirty="0">
                <a:latin typeface="Times New Roman" panose="02020603050405020304" pitchFamily="18" charset="0"/>
              </a:rPr>
              <a:t>作业</a:t>
            </a:r>
            <a:r>
              <a:rPr lang="en-US" altLang="zh-CN" b="1" dirty="0">
                <a:latin typeface="Times New Roman" panose="02020603050405020304" pitchFamily="18" charset="0"/>
              </a:rPr>
              <a:t>A</a:t>
            </a:r>
            <a:r>
              <a:rPr lang="zh-CN" altLang="en-US" b="1" dirty="0">
                <a:latin typeface="Times New Roman" panose="02020603050405020304" pitchFamily="18" charset="0"/>
              </a:rPr>
              <a:t>运行</a:t>
            </a:r>
            <a:endParaRPr lang="zh-CN" altLang="en-US" b="1" dirty="0">
              <a:latin typeface="Times New Roman" panose="02020603050405020304" pitchFamily="18" charset="0"/>
            </a:endParaRPr>
          </a:p>
        </p:txBody>
      </p:sp>
      <p:sp>
        <p:nvSpPr>
          <p:cNvPr id="104461" name="Rectangle 13"/>
          <p:cNvSpPr/>
          <p:nvPr/>
        </p:nvSpPr>
        <p:spPr>
          <a:xfrm>
            <a:off x="3995738" y="3070225"/>
            <a:ext cx="1223962" cy="504825"/>
          </a:xfrm>
          <a:prstGeom prst="rect">
            <a:avLst/>
          </a:prstGeom>
          <a:noFill/>
          <a:ln w="9525">
            <a:noFill/>
          </a:ln>
        </p:spPr>
        <p:txBody>
          <a:bodyPr wrap="none" anchor="ctr"/>
          <a:p>
            <a:pPr eaLnBrk="1" hangingPunct="1">
              <a:lnSpc>
                <a:spcPct val="100000"/>
              </a:lnSpc>
              <a:spcBef>
                <a:spcPct val="0"/>
              </a:spcBef>
            </a:pPr>
            <a:r>
              <a:rPr lang="en-US" altLang="zh-CN" b="1" dirty="0">
                <a:latin typeface="Times New Roman" panose="02020603050405020304" pitchFamily="18" charset="0"/>
              </a:rPr>
              <a:t>I/O</a:t>
            </a:r>
            <a:r>
              <a:rPr lang="zh-CN" altLang="en-US" b="1" dirty="0">
                <a:latin typeface="Times New Roman" panose="02020603050405020304" pitchFamily="18" charset="0"/>
              </a:rPr>
              <a:t>操作</a:t>
            </a:r>
            <a:endParaRPr lang="zh-CN" altLang="en-US" b="1" dirty="0">
              <a:latin typeface="Times New Roman" panose="02020603050405020304" pitchFamily="18" charset="0"/>
            </a:endParaRPr>
          </a:p>
        </p:txBody>
      </p:sp>
      <p:sp>
        <p:nvSpPr>
          <p:cNvPr id="104462" name="Rectangle 14"/>
          <p:cNvSpPr/>
          <p:nvPr/>
        </p:nvSpPr>
        <p:spPr>
          <a:xfrm>
            <a:off x="6011863" y="2062163"/>
            <a:ext cx="1223962" cy="504825"/>
          </a:xfrm>
          <a:prstGeom prst="rect">
            <a:avLst/>
          </a:prstGeom>
          <a:noFill/>
          <a:ln w="9525">
            <a:noFill/>
          </a:ln>
        </p:spPr>
        <p:txBody>
          <a:bodyPr wrap="none" anchor="ctr"/>
          <a:p>
            <a:pPr eaLnBrk="1" hangingPunct="1">
              <a:lnSpc>
                <a:spcPct val="100000"/>
              </a:lnSpc>
              <a:spcBef>
                <a:spcPct val="0"/>
              </a:spcBef>
            </a:pPr>
            <a:r>
              <a:rPr lang="zh-CN" altLang="en-US" b="1" dirty="0">
                <a:latin typeface="Times New Roman" panose="02020603050405020304" pitchFamily="18" charset="0"/>
              </a:rPr>
              <a:t>作业</a:t>
            </a:r>
            <a:r>
              <a:rPr lang="en-US" altLang="zh-CN" b="1" dirty="0">
                <a:latin typeface="Times New Roman" panose="02020603050405020304" pitchFamily="18" charset="0"/>
              </a:rPr>
              <a:t>A</a:t>
            </a:r>
            <a:r>
              <a:rPr lang="zh-CN" altLang="en-US" b="1" dirty="0">
                <a:latin typeface="Times New Roman" panose="02020603050405020304" pitchFamily="18" charset="0"/>
              </a:rPr>
              <a:t>运行</a:t>
            </a:r>
            <a:endParaRPr lang="zh-CN" altLang="en-US" b="1" dirty="0">
              <a:latin typeface="Times New Roman" panose="02020603050405020304" pitchFamily="18" charset="0"/>
            </a:endParaRPr>
          </a:p>
        </p:txBody>
      </p:sp>
      <p:sp>
        <p:nvSpPr>
          <p:cNvPr id="104463" name="Rectangle 15"/>
          <p:cNvSpPr/>
          <p:nvPr/>
        </p:nvSpPr>
        <p:spPr>
          <a:xfrm>
            <a:off x="900113" y="3357563"/>
            <a:ext cx="1079500" cy="358775"/>
          </a:xfrm>
          <a:prstGeom prst="rect">
            <a:avLst/>
          </a:prstGeom>
          <a:noFill/>
          <a:ln w="9525">
            <a:noFill/>
          </a:ln>
        </p:spPr>
        <p:txBody>
          <a:bodyPr wrap="none" anchor="ctr"/>
          <a:p>
            <a:pPr algn="l" eaLnBrk="1" hangingPunct="1">
              <a:lnSpc>
                <a:spcPct val="100000"/>
              </a:lnSpc>
              <a:spcBef>
                <a:spcPct val="0"/>
              </a:spcBef>
            </a:pPr>
            <a:r>
              <a:rPr lang="zh-CN" altLang="en-US" b="1" dirty="0">
                <a:solidFill>
                  <a:schemeClr val="accent1"/>
                </a:solidFill>
                <a:latin typeface="Times New Roman" panose="02020603050405020304" pitchFamily="18" charset="0"/>
              </a:rPr>
              <a:t>外设</a:t>
            </a:r>
            <a:endParaRPr lang="zh-CN" altLang="en-US" b="1" dirty="0">
              <a:solidFill>
                <a:schemeClr val="accent1"/>
              </a:solidFill>
              <a:latin typeface="Times New Roman" panose="02020603050405020304" pitchFamily="18" charset="0"/>
            </a:endParaRPr>
          </a:p>
        </p:txBody>
      </p:sp>
      <p:sp>
        <p:nvSpPr>
          <p:cNvPr id="104474" name="Rectangle 26"/>
          <p:cNvSpPr/>
          <p:nvPr/>
        </p:nvSpPr>
        <p:spPr>
          <a:xfrm>
            <a:off x="468313" y="3933825"/>
            <a:ext cx="8229600" cy="2476500"/>
          </a:xfrm>
          <a:prstGeom prst="rect">
            <a:avLst/>
          </a:prstGeom>
          <a:noFill/>
          <a:ln w="9525">
            <a:noFill/>
          </a:ln>
        </p:spPr>
        <p:txBody>
          <a:bodyPr/>
          <a:p>
            <a:pPr marL="742950" lvl="1" indent="-285750" algn="l">
              <a:lnSpc>
                <a:spcPct val="125000"/>
              </a:lnSpc>
              <a:spcBef>
                <a:spcPct val="40000"/>
              </a:spcBef>
              <a:buChar char="–"/>
            </a:pPr>
            <a:r>
              <a:rPr lang="en-US" altLang="zh-CN" sz="2800" b="1" dirty="0">
                <a:latin typeface="黑体" panose="02010609060101010101" pitchFamily="49" charset="-122"/>
              </a:rPr>
              <a:t>CPU</a:t>
            </a:r>
            <a:r>
              <a:rPr lang="zh-CN" altLang="en-US" sz="2800" b="1" dirty="0">
                <a:latin typeface="黑体" panose="02010609060101010101" pitchFamily="49" charset="-122"/>
              </a:rPr>
              <a:t>和</a:t>
            </a:r>
            <a:r>
              <a:rPr lang="en-US" altLang="zh-CN" sz="2800" b="1" dirty="0">
                <a:latin typeface="黑体" panose="02010609060101010101" pitchFamily="49" charset="-122"/>
              </a:rPr>
              <a:t>I/O</a:t>
            </a:r>
            <a:r>
              <a:rPr lang="zh-CN" altLang="en-US" sz="2800" b="1" dirty="0">
                <a:latin typeface="黑体" panose="02010609060101010101" pitchFamily="49" charset="-122"/>
              </a:rPr>
              <a:t>设备使用忙闲不均</a:t>
            </a:r>
            <a:r>
              <a:rPr lang="zh-CN" altLang="en-US" sz="2800" dirty="0">
                <a:latin typeface="黑体" panose="02010609060101010101" pitchFamily="49" charset="-122"/>
              </a:rPr>
              <a:t>（取决于当前作业的特性）。</a:t>
            </a:r>
            <a:endParaRPr lang="zh-CN" altLang="en-US" sz="2800" dirty="0">
              <a:latin typeface="黑体" panose="02010609060101010101" pitchFamily="49" charset="-122"/>
            </a:endParaRPr>
          </a:p>
          <a:p>
            <a:pPr marL="1143000" lvl="2" indent="-228600" algn="l">
              <a:lnSpc>
                <a:spcPct val="125000"/>
              </a:lnSpc>
              <a:spcBef>
                <a:spcPct val="40000"/>
              </a:spcBef>
              <a:buChar char="•"/>
            </a:pPr>
            <a:r>
              <a:rPr lang="zh-CN" altLang="en-US" dirty="0">
                <a:latin typeface="黑体" panose="02010609060101010101" pitchFamily="49" charset="-122"/>
              </a:rPr>
              <a:t>对计算为主的作业，外设空闲；</a:t>
            </a:r>
            <a:endParaRPr lang="zh-CN" altLang="en-US" dirty="0">
              <a:latin typeface="黑体" panose="02010609060101010101" pitchFamily="49" charset="-122"/>
            </a:endParaRPr>
          </a:p>
          <a:p>
            <a:pPr marL="1143000" lvl="2" indent="-228600" algn="l">
              <a:lnSpc>
                <a:spcPct val="125000"/>
              </a:lnSpc>
              <a:spcBef>
                <a:spcPct val="40000"/>
              </a:spcBef>
              <a:buChar char="•"/>
            </a:pPr>
            <a:r>
              <a:rPr lang="zh-CN" altLang="en-US" dirty="0">
                <a:latin typeface="黑体" panose="02010609060101010101" pitchFamily="49" charset="-122"/>
              </a:rPr>
              <a:t>对</a:t>
            </a:r>
            <a:r>
              <a:rPr lang="en-US" altLang="zh-CN" dirty="0">
                <a:latin typeface="黑体" panose="02010609060101010101" pitchFamily="49" charset="-122"/>
              </a:rPr>
              <a:t>I/O</a:t>
            </a:r>
            <a:r>
              <a:rPr lang="zh-CN" altLang="en-US" dirty="0">
                <a:latin typeface="黑体" panose="02010609060101010101" pitchFamily="49" charset="-122"/>
              </a:rPr>
              <a:t>为主的作业，</a:t>
            </a:r>
            <a:r>
              <a:rPr lang="en-US" altLang="zh-CN" dirty="0">
                <a:latin typeface="黑体" panose="02010609060101010101" pitchFamily="49" charset="-122"/>
              </a:rPr>
              <a:t>CPU</a:t>
            </a:r>
            <a:r>
              <a:rPr lang="zh-CN" altLang="en-US" dirty="0">
                <a:latin typeface="黑体" panose="02010609060101010101" pitchFamily="49" charset="-122"/>
              </a:rPr>
              <a:t>空闲。</a:t>
            </a:r>
            <a:endParaRPr lang="zh-CN" altLang="en-US"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4455"/>
                                        </p:tgtEl>
                                        <p:attrNameLst>
                                          <p:attrName>style.visibility</p:attrName>
                                        </p:attrNameLst>
                                      </p:cBhvr>
                                      <p:to>
                                        <p:strVal val="visible"/>
                                      </p:to>
                                    </p:set>
                                    <p:animEffect transition="in" filter="box(in)">
                                      <p:cBhvr>
                                        <p:cTn id="7" dur="500"/>
                                        <p:tgtEl>
                                          <p:spTgt spid="10445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04463"/>
                                        </p:tgtEl>
                                        <p:attrNameLst>
                                          <p:attrName>style.visibility</p:attrName>
                                        </p:attrNameLst>
                                      </p:cBhvr>
                                      <p:to>
                                        <p:strVal val="visible"/>
                                      </p:to>
                                    </p:set>
                                    <p:animEffect transition="in" filter="box(in)">
                                      <p:cBhvr>
                                        <p:cTn id="10" dur="500"/>
                                        <p:tgtEl>
                                          <p:spTgt spid="104463"/>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04454"/>
                                        </p:tgtEl>
                                        <p:attrNameLst>
                                          <p:attrName>style.visibility</p:attrName>
                                        </p:attrNameLst>
                                      </p:cBhvr>
                                      <p:to>
                                        <p:strVal val="visible"/>
                                      </p:to>
                                    </p:set>
                                    <p:animEffect transition="in" filter="box(in)">
                                      <p:cBhvr>
                                        <p:cTn id="15" dur="500"/>
                                        <p:tgtEl>
                                          <p:spTgt spid="10445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04460"/>
                                        </p:tgtEl>
                                        <p:attrNameLst>
                                          <p:attrName>style.visibility</p:attrName>
                                        </p:attrNameLst>
                                      </p:cBhvr>
                                      <p:to>
                                        <p:strVal val="visible"/>
                                      </p:to>
                                    </p:set>
                                    <p:animEffect transition="in" filter="box(in)">
                                      <p:cBhvr>
                                        <p:cTn id="18" dur="500"/>
                                        <p:tgtEl>
                                          <p:spTgt spid="10446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4456"/>
                                        </p:tgtEl>
                                        <p:attrNameLst>
                                          <p:attrName>style.visibility</p:attrName>
                                        </p:attrNameLst>
                                      </p:cBhvr>
                                      <p:to>
                                        <p:strVal val="visible"/>
                                      </p:to>
                                    </p:set>
                                    <p:anim calcmode="lin" valueType="num">
                                      <p:cBhvr additive="base">
                                        <p:cTn id="23" dur="500" fill="hold"/>
                                        <p:tgtEl>
                                          <p:spTgt spid="104456"/>
                                        </p:tgtEl>
                                        <p:attrNameLst>
                                          <p:attrName>ppt_x</p:attrName>
                                        </p:attrNameLst>
                                      </p:cBhvr>
                                      <p:tavLst>
                                        <p:tav tm="0">
                                          <p:val>
                                            <p:strVal val="#ppt_x"/>
                                          </p:val>
                                        </p:tav>
                                        <p:tav tm="100000">
                                          <p:val>
                                            <p:strVal val="#ppt_x"/>
                                          </p:val>
                                        </p:tav>
                                      </p:tavLst>
                                    </p:anim>
                                    <p:anim calcmode="lin" valueType="num">
                                      <p:cBhvr additive="base">
                                        <p:cTn id="24" dur="500" fill="hold"/>
                                        <p:tgtEl>
                                          <p:spTgt spid="10445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4457"/>
                                        </p:tgtEl>
                                        <p:attrNameLst>
                                          <p:attrName>style.visibility</p:attrName>
                                        </p:attrNameLst>
                                      </p:cBhvr>
                                      <p:to>
                                        <p:strVal val="visible"/>
                                      </p:to>
                                    </p:set>
                                    <p:anim calcmode="lin" valueType="num">
                                      <p:cBhvr additive="base">
                                        <p:cTn id="27" dur="500" fill="hold"/>
                                        <p:tgtEl>
                                          <p:spTgt spid="104457"/>
                                        </p:tgtEl>
                                        <p:attrNameLst>
                                          <p:attrName>ppt_x</p:attrName>
                                        </p:attrNameLst>
                                      </p:cBhvr>
                                      <p:tavLst>
                                        <p:tav tm="0">
                                          <p:val>
                                            <p:strVal val="#ppt_x"/>
                                          </p:val>
                                        </p:tav>
                                        <p:tav tm="100000">
                                          <p:val>
                                            <p:strVal val="#ppt_x"/>
                                          </p:val>
                                        </p:tav>
                                      </p:tavLst>
                                    </p:anim>
                                    <p:anim calcmode="lin" valueType="num">
                                      <p:cBhvr additive="base">
                                        <p:cTn id="28" dur="500" fill="hold"/>
                                        <p:tgtEl>
                                          <p:spTgt spid="10445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4461"/>
                                        </p:tgtEl>
                                        <p:attrNameLst>
                                          <p:attrName>style.visibility</p:attrName>
                                        </p:attrNameLst>
                                      </p:cBhvr>
                                      <p:to>
                                        <p:strVal val="visible"/>
                                      </p:to>
                                    </p:set>
                                    <p:anim calcmode="lin" valueType="num">
                                      <p:cBhvr additive="base">
                                        <p:cTn id="31" dur="500" fill="hold"/>
                                        <p:tgtEl>
                                          <p:spTgt spid="104461"/>
                                        </p:tgtEl>
                                        <p:attrNameLst>
                                          <p:attrName>ppt_x</p:attrName>
                                        </p:attrNameLst>
                                      </p:cBhvr>
                                      <p:tavLst>
                                        <p:tav tm="0">
                                          <p:val>
                                            <p:strVal val="#ppt_x"/>
                                          </p:val>
                                        </p:tav>
                                        <p:tav tm="100000">
                                          <p:val>
                                            <p:strVal val="#ppt_x"/>
                                          </p:val>
                                        </p:tav>
                                      </p:tavLst>
                                    </p:anim>
                                    <p:anim calcmode="lin" valueType="num">
                                      <p:cBhvr additive="base">
                                        <p:cTn id="32" dur="500" fill="hold"/>
                                        <p:tgtEl>
                                          <p:spTgt spid="10446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04458"/>
                                        </p:tgtEl>
                                        <p:attrNameLst>
                                          <p:attrName>style.visibility</p:attrName>
                                        </p:attrNameLst>
                                      </p:cBhvr>
                                      <p:to>
                                        <p:strVal val="visible"/>
                                      </p:to>
                                    </p:set>
                                    <p:animEffect transition="in" filter="box(in)">
                                      <p:cBhvr>
                                        <p:cTn id="37" dur="500"/>
                                        <p:tgtEl>
                                          <p:spTgt spid="104458"/>
                                        </p:tgtEl>
                                      </p:cBhvr>
                                    </p:animEffect>
                                  </p:childTnLst>
                                </p:cTn>
                              </p:par>
                              <p:par>
                                <p:cTn id="38" presetID="4" presetClass="entr" presetSubtype="16" fill="hold" nodeType="withEffect">
                                  <p:stCondLst>
                                    <p:cond delay="0"/>
                                  </p:stCondLst>
                                  <p:childTnLst>
                                    <p:set>
                                      <p:cBhvr>
                                        <p:cTn id="39" dur="1" fill="hold">
                                          <p:stCondLst>
                                            <p:cond delay="0"/>
                                          </p:stCondLst>
                                        </p:cTn>
                                        <p:tgtEl>
                                          <p:spTgt spid="104459"/>
                                        </p:tgtEl>
                                        <p:attrNameLst>
                                          <p:attrName>style.visibility</p:attrName>
                                        </p:attrNameLst>
                                      </p:cBhvr>
                                      <p:to>
                                        <p:strVal val="visible"/>
                                      </p:to>
                                    </p:set>
                                    <p:animEffect transition="in" filter="box(in)">
                                      <p:cBhvr>
                                        <p:cTn id="40" dur="500"/>
                                        <p:tgtEl>
                                          <p:spTgt spid="104459"/>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104462"/>
                                        </p:tgtEl>
                                        <p:attrNameLst>
                                          <p:attrName>style.visibility</p:attrName>
                                        </p:attrNameLst>
                                      </p:cBhvr>
                                      <p:to>
                                        <p:strVal val="visible"/>
                                      </p:to>
                                    </p:set>
                                    <p:animEffect transition="in" filter="box(in)">
                                      <p:cBhvr>
                                        <p:cTn id="43" dur="500"/>
                                        <p:tgtEl>
                                          <p:spTgt spid="104462"/>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104474"/>
                                        </p:tgtEl>
                                        <p:attrNameLst>
                                          <p:attrName>style.visibility</p:attrName>
                                        </p:attrNameLst>
                                      </p:cBhvr>
                                      <p:to>
                                        <p:strVal val="visible"/>
                                      </p:to>
                                    </p:set>
                                    <p:animEffect transition="in" filter="box(in)">
                                      <p:cBhvr>
                                        <p:cTn id="48" dur="500"/>
                                        <p:tgtEl>
                                          <p:spTgt spid="104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5" grpId="0"/>
      <p:bldP spid="104460" grpId="0"/>
      <p:bldP spid="104461" grpId="0"/>
      <p:bldP spid="104462" grpId="0"/>
      <p:bldP spid="104463" grpId="0"/>
      <p:bldP spid="10447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0" cap="none" spc="0" normalizeH="0" baseline="0" noProof="0" smtClean="0">
                <a:ln>
                  <a:noFill/>
                </a:ln>
                <a:solidFill>
                  <a:schemeClr val="tx2"/>
                </a:solidFill>
                <a:effectLst/>
                <a:uLnTx/>
                <a:uFillTx/>
                <a:latin typeface="+mj-lt"/>
                <a:ea typeface="+mj-ea"/>
                <a:cs typeface="+mj-cs"/>
              </a:rPr>
              <a:t>第二节：</a:t>
            </a:r>
            <a:r>
              <a:rPr kumimoji="0" lang="zh-CN" altLang="en-US" sz="4000" b="1" i="0" u="none" strike="noStrike" kern="0" cap="none" spc="0" normalizeH="0" baseline="0" noProof="0" smtClean="0">
                <a:ln>
                  <a:noFill/>
                </a:ln>
                <a:solidFill>
                  <a:schemeClr val="tx2"/>
                </a:solidFill>
                <a:effectLst/>
                <a:uLnTx/>
                <a:uFillTx/>
                <a:latin typeface="+mj-lt"/>
                <a:ea typeface="+mj-ea"/>
                <a:cs typeface="+mj-cs"/>
              </a:rPr>
              <a:t>操作系统的发展过程</a:t>
            </a:r>
            <a:endParaRPr kumimoji="0" lang="zh-CN" altLang="en-US" sz="4000" b="1" i="0" u="none" strike="noStrike" kern="0" cap="none" spc="0" normalizeH="0" baseline="0" noProof="0" smtClean="0">
              <a:ln>
                <a:noFill/>
              </a:ln>
              <a:solidFill>
                <a:schemeClr val="tx2"/>
              </a:solidFill>
              <a:effectLst/>
              <a:uLnTx/>
              <a:uFillTx/>
              <a:latin typeface="+mj-lt"/>
              <a:ea typeface="+mj-ea"/>
              <a:cs typeface="+mj-cs"/>
            </a:endParaRPr>
          </a:p>
        </p:txBody>
      </p:sp>
      <p:sp>
        <p:nvSpPr>
          <p:cNvPr id="32771" name="Rectangle 3"/>
          <p:cNvSpPr>
            <a:spLocks noGrp="1"/>
          </p:cNvSpPr>
          <p:nvPr>
            <p:ph idx="1"/>
          </p:nvPr>
        </p:nvSpPr>
        <p:spPr>
          <a:xfrm>
            <a:off x="468313" y="1196975"/>
            <a:ext cx="8229600" cy="2303463"/>
          </a:xfrm>
          <a:ln/>
        </p:spPr>
        <p:txBody>
          <a:bodyPr vert="horz" wrap="square" lIns="91440" tIns="45720" rIns="91440" bIns="45720" anchor="t"/>
          <a:p>
            <a:pPr>
              <a:buNone/>
            </a:pPr>
            <a:r>
              <a:rPr lang="zh-CN" altLang="en-US" sz="4000" b="1" dirty="0">
                <a:solidFill>
                  <a:srgbClr val="3333FF"/>
                </a:solidFill>
              </a:rPr>
              <a:t>三</a:t>
            </a:r>
            <a:r>
              <a:rPr lang="en-US" altLang="zh-CN" sz="4000" b="1" dirty="0">
                <a:solidFill>
                  <a:srgbClr val="3333FF"/>
                </a:solidFill>
              </a:rPr>
              <a:t>.</a:t>
            </a:r>
            <a:r>
              <a:rPr lang="zh-CN" altLang="en-US" sz="4000" b="1" dirty="0">
                <a:solidFill>
                  <a:srgbClr val="3333FF"/>
                </a:solidFill>
              </a:rPr>
              <a:t>多道批处理系统</a:t>
            </a:r>
            <a:endParaRPr lang="zh-CN" altLang="en-US" sz="4000" b="1" dirty="0">
              <a:solidFill>
                <a:srgbClr val="3333FF"/>
              </a:solidFill>
            </a:endParaRPr>
          </a:p>
          <a:p>
            <a:pPr lvl="1">
              <a:lnSpc>
                <a:spcPct val="130000"/>
              </a:lnSpc>
              <a:spcBef>
                <a:spcPct val="50000"/>
              </a:spcBef>
            </a:pPr>
            <a:r>
              <a:rPr lang="zh-CN" altLang="en-US" b="1" dirty="0">
                <a:latin typeface="宋体" panose="02010600030101010101" pitchFamily="2" charset="-122"/>
              </a:rPr>
              <a:t>从磁带或磁盘上同时装入多个用户作业到内存中，使这多个作业同时处于运行状态。</a:t>
            </a:r>
            <a:endParaRPr lang="zh-CN" altLang="en-US" sz="3200" b="1" dirty="0"/>
          </a:p>
        </p:txBody>
      </p:sp>
      <p:sp>
        <p:nvSpPr>
          <p:cNvPr id="103428" name="Rectangle 4"/>
          <p:cNvSpPr/>
          <p:nvPr/>
        </p:nvSpPr>
        <p:spPr>
          <a:xfrm>
            <a:off x="323850" y="3573463"/>
            <a:ext cx="8229600" cy="2447925"/>
          </a:xfrm>
          <a:prstGeom prst="rect">
            <a:avLst/>
          </a:prstGeom>
          <a:noFill/>
          <a:ln w="9525">
            <a:noFill/>
          </a:ln>
        </p:spPr>
        <p:txBody>
          <a:bodyPr/>
          <a:p>
            <a:pPr marL="609600" indent="-609600" algn="l">
              <a:lnSpc>
                <a:spcPct val="100000"/>
              </a:lnSpc>
              <a:buAutoNum type="arabicPeriod"/>
            </a:pPr>
            <a:r>
              <a:rPr lang="zh-CN" altLang="en-US" sz="3200" b="1" dirty="0">
                <a:solidFill>
                  <a:schemeClr val="accent1"/>
                </a:solidFill>
                <a:latin typeface="Arial" panose="020B0604020202020204" pitchFamily="34" charset="0"/>
              </a:rPr>
              <a:t>多道程序设计技术</a:t>
            </a:r>
            <a:r>
              <a:rPr lang="zh-CN" altLang="en-US" sz="3200" dirty="0">
                <a:latin typeface="宋体" panose="02010600030101010101" pitchFamily="2" charset="-122"/>
              </a:rPr>
              <a:t> </a:t>
            </a:r>
            <a:endParaRPr lang="zh-CN" altLang="en-US" sz="3200" dirty="0">
              <a:latin typeface="宋体" panose="02010600030101010101" pitchFamily="2" charset="-122"/>
            </a:endParaRPr>
          </a:p>
          <a:p>
            <a:pPr marL="609600" indent="-609600" algn="l">
              <a:lnSpc>
                <a:spcPct val="100000"/>
              </a:lnSpc>
            </a:pPr>
            <a:r>
              <a:rPr lang="zh-CN" altLang="en-US" sz="2800" dirty="0">
                <a:latin typeface="宋体" panose="02010600030101010101" pitchFamily="2" charset="-122"/>
              </a:rPr>
              <a:t>   </a:t>
            </a:r>
            <a:r>
              <a:rPr lang="zh-CN" altLang="en-US" sz="2800" b="1" dirty="0">
                <a:latin typeface="宋体" panose="02010600030101010101" pitchFamily="2" charset="-122"/>
              </a:rPr>
              <a:t>内存中同时驻留多个程序，使它们共享系统资源，并发运行。</a:t>
            </a:r>
            <a:endParaRPr lang="zh-CN" altLang="en-US" sz="2800" b="1"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3428"/>
                                        </p:tgtEl>
                                        <p:attrNameLst>
                                          <p:attrName>style.visibility</p:attrName>
                                        </p:attrNameLst>
                                      </p:cBhvr>
                                      <p:to>
                                        <p:strVal val="visible"/>
                                      </p:to>
                                    </p:set>
                                    <p:animEffect transition="in" filter="box(in)">
                                      <p:cBhvr>
                                        <p:cTn id="7" dur="500"/>
                                        <p:tgtEl>
                                          <p:spTgt spid="103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Rectangle 2"/>
          <p:cNvSpPr>
            <a:spLocks noRot="1" noChangeArrowheads="1"/>
          </p:cNvSpPr>
          <p:nvPr/>
        </p:nvSpPr>
        <p:spPr bwMode="auto">
          <a:xfrm>
            <a:off x="685800" y="549275"/>
            <a:ext cx="7772400" cy="5546725"/>
          </a:xfrm>
          <a:prstGeom prst="rect">
            <a:avLst/>
          </a:prstGeom>
          <a:noFill/>
          <a:ln>
            <a:noFill/>
          </a:ln>
          <a:effectLst/>
        </p:spPr>
        <p:txBody>
          <a:bodyPr/>
          <a:lstStyle/>
          <a:p>
            <a:pPr marL="609600" marR="0" lvl="0" indent="-609600" algn="l" defTabSz="914400" rtl="0" eaLnBrk="0" fontAlgn="base" latinLnBrk="0" hangingPunct="0">
              <a:lnSpc>
                <a:spcPct val="100000"/>
              </a:lnSpc>
              <a:spcBef>
                <a:spcPct val="20000"/>
              </a:spcBef>
              <a:spcAft>
                <a:spcPct val="0"/>
              </a:spcAft>
              <a:buClrTx/>
              <a:buSzTx/>
              <a:buFontTx/>
              <a:buNone/>
              <a:defRPr/>
            </a:pPr>
            <a:r>
              <a:rPr kumimoji="0" lang="zh-CN" altLang="en-US" sz="32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参考书目</a:t>
            </a:r>
            <a:endParaRPr kumimoji="0" lang="zh-CN" altLang="en-US" sz="32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a:p>
            <a:pPr marL="609600" marR="0" lvl="0" indent="-609600" algn="l" defTabSz="914400" rtl="0" eaLnBrk="0" fontAlgn="base" latinLnBrk="0" hangingPunct="0">
              <a:lnSpc>
                <a:spcPct val="100000"/>
              </a:lnSpc>
              <a:spcBef>
                <a:spcPct val="80000"/>
              </a:spcBef>
              <a:spcAft>
                <a:spcPct val="0"/>
              </a:spcAft>
              <a:buClrTx/>
              <a:buSzTx/>
              <a:buFontTx/>
              <a:buAutoNum type="arabicPeriod" startAt="3"/>
              <a:defRPr/>
            </a:pP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《Linux</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内核完全注释</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赵炯编著  </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2004</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年版    机械工业出版社；</a:t>
            </a:r>
            <a:endPar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609600" marR="0" lvl="0" indent="-609600" algn="l" defTabSz="914400" rtl="0" eaLnBrk="0" fontAlgn="base" latinLnBrk="0" hangingPunct="0">
              <a:lnSpc>
                <a:spcPct val="100000"/>
              </a:lnSpc>
              <a:spcBef>
                <a:spcPct val="80000"/>
              </a:spcBef>
              <a:spcAft>
                <a:spcPct val="0"/>
              </a:spcAft>
              <a:buClrTx/>
              <a:buSzTx/>
              <a:buFontTx/>
              <a:buAutoNum type="arabicPeriod" startAt="3"/>
              <a:defRPr/>
            </a:pP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《64</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位</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Linux</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操作系统与应用实例</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赵敏哲编著   机械工业出版社；</a:t>
            </a:r>
            <a:endPar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609600" marR="0" lvl="0" indent="-609600" algn="l" defTabSz="914400" rtl="0" eaLnBrk="0" fontAlgn="base" latinLnBrk="0" hangingPunct="0">
              <a:lnSpc>
                <a:spcPct val="100000"/>
              </a:lnSpc>
              <a:spcBef>
                <a:spcPct val="80000"/>
              </a:spcBef>
              <a:spcAft>
                <a:spcPct val="0"/>
              </a:spcAft>
              <a:buClrTx/>
              <a:buSzTx/>
              <a:buFontTx/>
              <a:buAutoNum type="arabicPeriod" startAt="3"/>
              <a:defRPr/>
            </a:pP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《Windows</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操作系统原理</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尤晋元等编著  机械工业出版社</a:t>
            </a:r>
            <a:endPar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609600" marR="0" lvl="0" indent="-60960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6.   《</a:t>
            </a:r>
            <a:r>
              <a:rPr kumimoji="0" lang="en-US" altLang="zh-CN" sz="28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Orange</a:t>
            </a:r>
            <a:r>
              <a:rPr kumimoji="0" lang="en-US" altLang="zh-CN" sz="28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28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S</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一个操作系统的实现</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609600" marR="0" lvl="0" indent="-609600" algn="l"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于渊编著       </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2010</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年版，电子工业出版社</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609600" marR="0" lvl="0" indent="-609600" algn="l" defTabSz="914400" rtl="0" eaLnBrk="0" fontAlgn="base" latinLnBrk="0" hangingPunct="0">
              <a:lnSpc>
                <a:spcPct val="100000"/>
              </a:lnSpc>
              <a:spcBef>
                <a:spcPct val="20000"/>
              </a:spcBef>
              <a:spcAft>
                <a:spcPct val="0"/>
              </a:spcAft>
              <a:buClrTx/>
              <a:buSzTx/>
              <a:buFontTx/>
              <a:buChar char="•"/>
              <a:defRPr/>
            </a:pPr>
            <a:endPar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2481263" y="3698875"/>
            <a:ext cx="1403350" cy="2738438"/>
            <a:chOff x="1429" y="2387"/>
            <a:chExt cx="884" cy="1725"/>
          </a:xfrm>
        </p:grpSpPr>
        <p:sp>
          <p:nvSpPr>
            <p:cNvPr id="33898" name="Line 3"/>
            <p:cNvSpPr/>
            <p:nvPr/>
          </p:nvSpPr>
          <p:spPr>
            <a:xfrm>
              <a:off x="1469" y="2659"/>
              <a:ext cx="0" cy="1180"/>
            </a:xfrm>
            <a:prstGeom prst="line">
              <a:avLst/>
            </a:prstGeom>
            <a:ln w="38100" cap="flat" cmpd="sng">
              <a:solidFill>
                <a:schemeClr val="tx1"/>
              </a:solidFill>
              <a:prstDash val="sysDot"/>
              <a:headEnd type="none" w="med" len="med"/>
              <a:tailEnd type="none" w="med" len="med"/>
            </a:ln>
          </p:spPr>
        </p:sp>
        <p:sp>
          <p:nvSpPr>
            <p:cNvPr id="33899" name="Line 4"/>
            <p:cNvSpPr/>
            <p:nvPr/>
          </p:nvSpPr>
          <p:spPr>
            <a:xfrm>
              <a:off x="1429" y="3793"/>
              <a:ext cx="861" cy="0"/>
            </a:xfrm>
            <a:prstGeom prst="line">
              <a:avLst/>
            </a:prstGeom>
            <a:ln w="19050" cap="flat" cmpd="sng">
              <a:solidFill>
                <a:schemeClr val="tx1"/>
              </a:solidFill>
              <a:prstDash val="solid"/>
              <a:headEnd type="none" w="med" len="med"/>
              <a:tailEnd type="none" w="med" len="med"/>
            </a:ln>
          </p:spPr>
        </p:sp>
        <p:sp>
          <p:nvSpPr>
            <p:cNvPr id="33900" name="Line 5"/>
            <p:cNvSpPr/>
            <p:nvPr/>
          </p:nvSpPr>
          <p:spPr>
            <a:xfrm>
              <a:off x="1474" y="2659"/>
              <a:ext cx="839" cy="0"/>
            </a:xfrm>
            <a:prstGeom prst="line">
              <a:avLst/>
            </a:prstGeom>
            <a:ln w="38100" cap="flat" cmpd="sng">
              <a:solidFill>
                <a:srgbClr val="FF3300"/>
              </a:solidFill>
              <a:prstDash val="solid"/>
              <a:headEnd type="none" w="med" len="med"/>
              <a:tailEnd type="none" w="med" len="med"/>
            </a:ln>
          </p:spPr>
        </p:sp>
        <p:sp>
          <p:nvSpPr>
            <p:cNvPr id="33901" name="Text Box 6"/>
            <p:cNvSpPr txBox="1"/>
            <p:nvPr/>
          </p:nvSpPr>
          <p:spPr>
            <a:xfrm>
              <a:off x="1610" y="2387"/>
              <a:ext cx="655" cy="311"/>
            </a:xfrm>
            <a:prstGeom prst="rect">
              <a:avLst/>
            </a:prstGeom>
            <a:noFill/>
            <a:ln w="38100">
              <a:noFill/>
            </a:ln>
          </p:spPr>
          <p:txBody>
            <a:bodyPr/>
            <a:p>
              <a:pPr algn="just" eaLnBrk="1" hangingPunct="1">
                <a:lnSpc>
                  <a:spcPct val="100000"/>
                </a:lnSpc>
                <a:spcBef>
                  <a:spcPct val="0"/>
                </a:spcBef>
              </a:pPr>
              <a:r>
                <a:rPr lang="zh-CN" altLang="en-US" sz="2000" b="1" dirty="0">
                  <a:solidFill>
                    <a:schemeClr val="accent1"/>
                  </a:solidFill>
                  <a:latin typeface="Times New Roman" panose="02020603050405020304" pitchFamily="18" charset="0"/>
                </a:rPr>
                <a:t>程序</a:t>
              </a:r>
              <a:r>
                <a:rPr lang="en-US" altLang="zh-CN" sz="2000" b="1" dirty="0">
                  <a:solidFill>
                    <a:schemeClr val="accent1"/>
                  </a:solidFill>
                  <a:latin typeface="Times New Roman" panose="02020603050405020304" pitchFamily="18" charset="0"/>
                </a:rPr>
                <a:t>B</a:t>
              </a:r>
              <a:endParaRPr lang="en-US" altLang="zh-CN" sz="2000" b="1" dirty="0">
                <a:solidFill>
                  <a:schemeClr val="accent1"/>
                </a:solidFill>
                <a:latin typeface="Times New Roman" panose="02020603050405020304" pitchFamily="18" charset="0"/>
              </a:endParaRPr>
            </a:p>
          </p:txBody>
        </p:sp>
        <p:sp>
          <p:nvSpPr>
            <p:cNvPr id="33902" name="Text Box 7"/>
            <p:cNvSpPr txBox="1"/>
            <p:nvPr/>
          </p:nvSpPr>
          <p:spPr>
            <a:xfrm>
              <a:off x="1519" y="3793"/>
              <a:ext cx="635" cy="319"/>
            </a:xfrm>
            <a:prstGeom prst="rect">
              <a:avLst/>
            </a:prstGeom>
            <a:noFill/>
            <a:ln w="38100">
              <a:noFill/>
            </a:ln>
          </p:spPr>
          <p:txBody>
            <a:bodyPr/>
            <a:p>
              <a:pPr algn="just" eaLnBrk="1" hangingPunct="1">
                <a:lnSpc>
                  <a:spcPct val="100000"/>
                </a:lnSpc>
                <a:spcBef>
                  <a:spcPct val="0"/>
                </a:spcBef>
              </a:pPr>
              <a:r>
                <a:rPr lang="en-US" altLang="zh-CN" sz="2000" b="1" dirty="0">
                  <a:latin typeface="Times New Roman" panose="02020603050405020304" pitchFamily="18" charset="0"/>
                </a:rPr>
                <a:t>A</a:t>
              </a:r>
              <a:r>
                <a:rPr lang="zh-CN" altLang="en-US" sz="2000" b="1" dirty="0">
                  <a:latin typeface="Times New Roman" panose="02020603050405020304" pitchFamily="18" charset="0"/>
                </a:rPr>
                <a:t>输入</a:t>
              </a:r>
              <a:endParaRPr lang="zh-CN" altLang="en-US" sz="2000" b="1" dirty="0">
                <a:latin typeface="Times New Roman" panose="02020603050405020304" pitchFamily="18" charset="0"/>
              </a:endParaRPr>
            </a:p>
          </p:txBody>
        </p:sp>
      </p:grpSp>
      <p:sp>
        <p:nvSpPr>
          <p:cNvPr id="23555" name="Rectangle 8"/>
          <p:cNvSpPr>
            <a:spLocks noGrp="1" noChangeArrowheads="1"/>
          </p:cNvSpPr>
          <p:nvPr>
            <p:ph type="title"/>
          </p:nvPr>
        </p:nvSpPr>
        <p:spPr>
          <a:xfrm>
            <a:off x="468313" y="188913"/>
            <a:ext cx="8229600" cy="655638"/>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rgbClr val="3333FF"/>
                </a:solidFill>
                <a:effectLst/>
                <a:uLnTx/>
                <a:uFillTx/>
                <a:latin typeface="+mj-lt"/>
                <a:ea typeface="+mj-ea"/>
                <a:cs typeface="+mj-cs"/>
              </a:rPr>
              <a:t>多道程序设计技术</a:t>
            </a:r>
            <a:endParaRPr kumimoji="0" lang="zh-CN" altLang="en-US" sz="3200" b="1" i="0" u="none" strike="noStrike" kern="0" cap="none" spc="0" normalizeH="0" baseline="0" noProof="0" smtClean="0">
              <a:ln>
                <a:noFill/>
              </a:ln>
              <a:solidFill>
                <a:srgbClr val="3333FF"/>
              </a:solidFill>
              <a:effectLst/>
              <a:uLnTx/>
              <a:uFillTx/>
              <a:latin typeface="+mj-lt"/>
              <a:ea typeface="+mj-ea"/>
              <a:cs typeface="+mj-cs"/>
            </a:endParaRPr>
          </a:p>
        </p:txBody>
      </p:sp>
      <p:sp>
        <p:nvSpPr>
          <p:cNvPr id="209929" name="Rectangle 9"/>
          <p:cNvSpPr>
            <a:spLocks noGrp="1"/>
          </p:cNvSpPr>
          <p:nvPr>
            <p:ph idx="1"/>
          </p:nvPr>
        </p:nvSpPr>
        <p:spPr>
          <a:xfrm>
            <a:off x="395288" y="2693988"/>
            <a:ext cx="8229600" cy="647700"/>
          </a:xfrm>
          <a:ln/>
        </p:spPr>
        <p:txBody>
          <a:bodyPr vert="horz" wrap="square" lIns="91440" tIns="45720" rIns="91440" bIns="45720" anchor="t"/>
          <a:p>
            <a:pPr>
              <a:buFont typeface="Wingdings" panose="05000000000000000000" pitchFamily="2" charset="2"/>
              <a:buChar char="Ø"/>
            </a:pPr>
            <a:r>
              <a:rPr lang="en-US" altLang="zh-CN" sz="2600" dirty="0">
                <a:latin typeface="黑体" panose="02010609060101010101" pitchFamily="49" charset="-122"/>
                <a:ea typeface="黑体" panose="02010609060101010101" pitchFamily="49" charset="-122"/>
              </a:rPr>
              <a:t>A</a:t>
            </a:r>
            <a:r>
              <a:rPr lang="zh-CN" altLang="en-US" sz="2600" dirty="0">
                <a:latin typeface="黑体" panose="02010609060101010101" pitchFamily="49" charset="-122"/>
                <a:ea typeface="黑体" panose="02010609060101010101" pitchFamily="49" charset="-122"/>
              </a:rPr>
              <a:t>、</a:t>
            </a:r>
            <a:r>
              <a:rPr lang="en-US" altLang="zh-CN" sz="2600" dirty="0">
                <a:latin typeface="黑体" panose="02010609060101010101" pitchFamily="49" charset="-122"/>
                <a:ea typeface="黑体" panose="02010609060101010101" pitchFamily="49" charset="-122"/>
              </a:rPr>
              <a:t>B</a:t>
            </a:r>
            <a:r>
              <a:rPr lang="zh-CN" altLang="en-US" sz="2600" dirty="0">
                <a:latin typeface="黑体" panose="02010609060101010101" pitchFamily="49" charset="-122"/>
                <a:ea typeface="黑体" panose="02010609060101010101" pitchFamily="49" charset="-122"/>
              </a:rPr>
              <a:t>两道程序同时运行的情况</a:t>
            </a:r>
            <a:endParaRPr lang="zh-CN" altLang="en-US" sz="2600" dirty="0">
              <a:latin typeface="黑体" panose="02010609060101010101" pitchFamily="49" charset="-122"/>
              <a:ea typeface="黑体" panose="02010609060101010101" pitchFamily="49" charset="-122"/>
            </a:endParaRPr>
          </a:p>
          <a:p>
            <a:pPr>
              <a:buNone/>
            </a:pPr>
            <a:endParaRPr lang="zh-CN" altLang="en-US" dirty="0"/>
          </a:p>
        </p:txBody>
      </p:sp>
      <p:grpSp>
        <p:nvGrpSpPr>
          <p:cNvPr id="3" name="Group 10"/>
          <p:cNvGrpSpPr/>
          <p:nvPr/>
        </p:nvGrpSpPr>
        <p:grpSpPr>
          <a:xfrm>
            <a:off x="323850" y="3738563"/>
            <a:ext cx="1423988" cy="2519362"/>
            <a:chOff x="204" y="1449"/>
            <a:chExt cx="897" cy="1587"/>
          </a:xfrm>
        </p:grpSpPr>
        <p:sp>
          <p:nvSpPr>
            <p:cNvPr id="33895" name="Text Box 11"/>
            <p:cNvSpPr txBox="1"/>
            <p:nvPr/>
          </p:nvSpPr>
          <p:spPr>
            <a:xfrm>
              <a:off x="295" y="1449"/>
              <a:ext cx="725" cy="443"/>
            </a:xfrm>
            <a:prstGeom prst="rect">
              <a:avLst/>
            </a:prstGeom>
            <a:noFill/>
            <a:ln w="9525">
              <a:noFill/>
            </a:ln>
          </p:spPr>
          <p:txBody>
            <a:bodyPr/>
            <a:p>
              <a:pPr algn="just" eaLnBrk="1" hangingPunct="1">
                <a:lnSpc>
                  <a:spcPct val="100000"/>
                </a:lnSpc>
                <a:spcBef>
                  <a:spcPct val="0"/>
                </a:spcBef>
              </a:pPr>
              <a:r>
                <a:rPr lang="en-US" altLang="zh-CN" sz="3200" b="1" dirty="0">
                  <a:latin typeface="Times New Roman" panose="02020603050405020304" pitchFamily="18" charset="0"/>
                </a:rPr>
                <a:t>CPU</a:t>
              </a:r>
              <a:endParaRPr lang="en-US" altLang="zh-CN" sz="3200" b="1" dirty="0">
                <a:latin typeface="Times New Roman" panose="02020603050405020304" pitchFamily="18" charset="0"/>
              </a:endParaRPr>
            </a:p>
          </p:txBody>
        </p:sp>
        <p:sp>
          <p:nvSpPr>
            <p:cNvPr id="33896" name="Text Box 12"/>
            <p:cNvSpPr txBox="1"/>
            <p:nvPr/>
          </p:nvSpPr>
          <p:spPr>
            <a:xfrm>
              <a:off x="204" y="2704"/>
              <a:ext cx="897" cy="332"/>
            </a:xfrm>
            <a:prstGeom prst="rect">
              <a:avLst/>
            </a:prstGeom>
            <a:noFill/>
            <a:ln w="9525">
              <a:noFill/>
            </a:ln>
          </p:spPr>
          <p:txBody>
            <a:bodyPr/>
            <a:p>
              <a:pPr algn="just" eaLnBrk="1" hangingPunct="1">
                <a:lnSpc>
                  <a:spcPct val="100000"/>
                </a:lnSpc>
                <a:spcBef>
                  <a:spcPct val="0"/>
                </a:spcBef>
              </a:pPr>
              <a:r>
                <a:rPr lang="zh-CN" altLang="en-US" b="1" dirty="0">
                  <a:latin typeface="Times New Roman" panose="02020603050405020304" pitchFamily="18" charset="0"/>
                </a:rPr>
                <a:t>输入设备</a:t>
              </a:r>
              <a:endParaRPr lang="zh-CN" altLang="en-US" b="1" dirty="0">
                <a:latin typeface="Times New Roman" panose="02020603050405020304" pitchFamily="18" charset="0"/>
              </a:endParaRPr>
            </a:p>
          </p:txBody>
        </p:sp>
        <p:sp>
          <p:nvSpPr>
            <p:cNvPr id="33897" name="Text Box 13"/>
            <p:cNvSpPr txBox="1"/>
            <p:nvPr/>
          </p:nvSpPr>
          <p:spPr>
            <a:xfrm>
              <a:off x="204" y="2160"/>
              <a:ext cx="897" cy="332"/>
            </a:xfrm>
            <a:prstGeom prst="rect">
              <a:avLst/>
            </a:prstGeom>
            <a:noFill/>
            <a:ln w="9525">
              <a:noFill/>
            </a:ln>
          </p:spPr>
          <p:txBody>
            <a:bodyPr/>
            <a:p>
              <a:pPr algn="just" eaLnBrk="1" hangingPunct="1">
                <a:lnSpc>
                  <a:spcPct val="100000"/>
                </a:lnSpc>
                <a:spcBef>
                  <a:spcPct val="0"/>
                </a:spcBef>
              </a:pPr>
              <a:r>
                <a:rPr lang="zh-CN" altLang="en-US" b="1" dirty="0">
                  <a:latin typeface="Times New Roman" panose="02020603050405020304" pitchFamily="18" charset="0"/>
                </a:rPr>
                <a:t>输出设备</a:t>
              </a:r>
              <a:endParaRPr lang="zh-CN" altLang="en-US" b="1" dirty="0">
                <a:latin typeface="Times New Roman" panose="02020603050405020304" pitchFamily="18" charset="0"/>
              </a:endParaRPr>
            </a:p>
          </p:txBody>
        </p:sp>
      </p:grpSp>
      <p:grpSp>
        <p:nvGrpSpPr>
          <p:cNvPr id="4" name="Group 14"/>
          <p:cNvGrpSpPr/>
          <p:nvPr/>
        </p:nvGrpSpPr>
        <p:grpSpPr>
          <a:xfrm>
            <a:off x="4284663" y="3700463"/>
            <a:ext cx="1658937" cy="2592387"/>
            <a:chOff x="2693" y="2704"/>
            <a:chExt cx="1045" cy="1633"/>
          </a:xfrm>
        </p:grpSpPr>
        <p:sp>
          <p:nvSpPr>
            <p:cNvPr id="33890" name="Text Box 15"/>
            <p:cNvSpPr txBox="1"/>
            <p:nvPr/>
          </p:nvSpPr>
          <p:spPr>
            <a:xfrm>
              <a:off x="2744" y="4110"/>
              <a:ext cx="590" cy="227"/>
            </a:xfrm>
            <a:prstGeom prst="rect">
              <a:avLst/>
            </a:prstGeom>
            <a:noFill/>
            <a:ln w="9525">
              <a:noFill/>
            </a:ln>
          </p:spPr>
          <p:txBody>
            <a:bodyPr/>
            <a:p>
              <a:pPr algn="just" eaLnBrk="1" hangingPunct="1">
                <a:lnSpc>
                  <a:spcPct val="100000"/>
                </a:lnSpc>
                <a:spcBef>
                  <a:spcPct val="0"/>
                </a:spcBef>
              </a:pPr>
              <a:r>
                <a:rPr lang="en-US" altLang="zh-CN" sz="2000" b="1" dirty="0">
                  <a:latin typeface="Times New Roman" panose="02020603050405020304" pitchFamily="18" charset="0"/>
                </a:rPr>
                <a:t>B</a:t>
              </a:r>
              <a:r>
                <a:rPr lang="zh-CN" altLang="en-US" sz="2000" b="1" dirty="0">
                  <a:latin typeface="Times New Roman" panose="02020603050405020304" pitchFamily="18" charset="0"/>
                </a:rPr>
                <a:t>输入</a:t>
              </a:r>
              <a:endParaRPr lang="zh-CN" altLang="en-US" sz="2000" b="1" dirty="0">
                <a:latin typeface="Times New Roman" panose="02020603050405020304" pitchFamily="18" charset="0"/>
              </a:endParaRPr>
            </a:p>
          </p:txBody>
        </p:sp>
        <p:sp>
          <p:nvSpPr>
            <p:cNvPr id="33891" name="Line 16"/>
            <p:cNvSpPr/>
            <p:nvPr/>
          </p:nvSpPr>
          <p:spPr>
            <a:xfrm>
              <a:off x="2714" y="4110"/>
              <a:ext cx="635" cy="0"/>
            </a:xfrm>
            <a:prstGeom prst="line">
              <a:avLst/>
            </a:prstGeom>
            <a:ln w="19050" cap="flat" cmpd="sng">
              <a:solidFill>
                <a:srgbClr val="FF3300"/>
              </a:solidFill>
              <a:prstDash val="solid"/>
              <a:headEnd type="none" w="med" len="med"/>
              <a:tailEnd type="none" w="med" len="med"/>
            </a:ln>
          </p:spPr>
        </p:sp>
        <p:sp>
          <p:nvSpPr>
            <p:cNvPr id="33892" name="Text Box 17"/>
            <p:cNvSpPr txBox="1"/>
            <p:nvPr/>
          </p:nvSpPr>
          <p:spPr>
            <a:xfrm>
              <a:off x="3107" y="2704"/>
              <a:ext cx="631" cy="311"/>
            </a:xfrm>
            <a:prstGeom prst="rect">
              <a:avLst/>
            </a:prstGeom>
            <a:noFill/>
            <a:ln w="9525">
              <a:noFill/>
            </a:ln>
          </p:spPr>
          <p:txBody>
            <a:bodyPr/>
            <a:p>
              <a:pPr algn="just" eaLnBrk="1" hangingPunct="1">
                <a:lnSpc>
                  <a:spcPct val="100000"/>
                </a:lnSpc>
                <a:spcBef>
                  <a:spcPct val="0"/>
                </a:spcBef>
              </a:pPr>
              <a:r>
                <a:rPr lang="zh-CN" altLang="en-US" sz="2000" b="1" dirty="0">
                  <a:latin typeface="Times New Roman" panose="02020603050405020304" pitchFamily="18" charset="0"/>
                </a:rPr>
                <a:t>程序</a:t>
              </a:r>
              <a:r>
                <a:rPr lang="en-US" altLang="zh-CN" sz="2000" b="1" dirty="0">
                  <a:latin typeface="Times New Roman" panose="02020603050405020304" pitchFamily="18" charset="0"/>
                </a:rPr>
                <a:t>A</a:t>
              </a:r>
              <a:endParaRPr lang="en-US" altLang="zh-CN" sz="2000" b="1" dirty="0">
                <a:latin typeface="Times New Roman" panose="02020603050405020304" pitchFamily="18" charset="0"/>
              </a:endParaRPr>
            </a:p>
          </p:txBody>
        </p:sp>
        <p:sp>
          <p:nvSpPr>
            <p:cNvPr id="33893" name="Line 18"/>
            <p:cNvSpPr/>
            <p:nvPr/>
          </p:nvSpPr>
          <p:spPr>
            <a:xfrm>
              <a:off x="2693" y="2976"/>
              <a:ext cx="635" cy="0"/>
            </a:xfrm>
            <a:prstGeom prst="line">
              <a:avLst/>
            </a:prstGeom>
            <a:ln w="38100" cap="flat" cmpd="sng">
              <a:solidFill>
                <a:schemeClr val="tx1"/>
              </a:solidFill>
              <a:prstDash val="solid"/>
              <a:headEnd type="none" w="med" len="med"/>
              <a:tailEnd type="none" w="med" len="med"/>
            </a:ln>
          </p:spPr>
        </p:sp>
        <p:sp>
          <p:nvSpPr>
            <p:cNvPr id="33894" name="Line 19"/>
            <p:cNvSpPr/>
            <p:nvPr/>
          </p:nvSpPr>
          <p:spPr>
            <a:xfrm>
              <a:off x="2699" y="2976"/>
              <a:ext cx="0" cy="1148"/>
            </a:xfrm>
            <a:prstGeom prst="line">
              <a:avLst/>
            </a:prstGeom>
            <a:ln w="28575" cap="flat" cmpd="sng">
              <a:solidFill>
                <a:schemeClr val="tx1"/>
              </a:solidFill>
              <a:prstDash val="sysDot"/>
              <a:headEnd type="none" w="med" len="med"/>
              <a:tailEnd type="none" w="med" len="med"/>
            </a:ln>
          </p:spPr>
        </p:sp>
      </p:grpSp>
      <p:grpSp>
        <p:nvGrpSpPr>
          <p:cNvPr id="5" name="Group 20"/>
          <p:cNvGrpSpPr/>
          <p:nvPr/>
        </p:nvGrpSpPr>
        <p:grpSpPr>
          <a:xfrm>
            <a:off x="1250950" y="3197225"/>
            <a:ext cx="2592388" cy="936625"/>
            <a:chOff x="793" y="1071"/>
            <a:chExt cx="1633" cy="590"/>
          </a:xfrm>
        </p:grpSpPr>
        <p:sp>
          <p:nvSpPr>
            <p:cNvPr id="33888" name="Text Box 21"/>
            <p:cNvSpPr txBox="1"/>
            <p:nvPr/>
          </p:nvSpPr>
          <p:spPr>
            <a:xfrm>
              <a:off x="793" y="1071"/>
              <a:ext cx="1633" cy="323"/>
            </a:xfrm>
            <a:prstGeom prst="rect">
              <a:avLst/>
            </a:prstGeom>
            <a:noFill/>
            <a:ln w="38100">
              <a:noFill/>
            </a:ln>
          </p:spPr>
          <p:txBody>
            <a:bodyPr>
              <a:spAutoFit/>
            </a:bodyPr>
            <a:p>
              <a:pPr marL="742950" indent="-285750">
                <a:spcBef>
                  <a:spcPct val="50000"/>
                </a:spcBef>
              </a:pPr>
              <a:r>
                <a:rPr lang="zh-CN" altLang="en-US" b="1" dirty="0">
                  <a:latin typeface="Arial" panose="020B0604020202020204" pitchFamily="34" charset="0"/>
                  <a:ea typeface="楷体_GB2312" pitchFamily="49" charset="-122"/>
                </a:rPr>
                <a:t>输入请求</a:t>
              </a:r>
              <a:endParaRPr lang="zh-CN" altLang="en-US" b="1" dirty="0">
                <a:latin typeface="Arial" panose="020B0604020202020204" pitchFamily="34" charset="0"/>
                <a:ea typeface="楷体_GB2312" pitchFamily="49" charset="-122"/>
              </a:endParaRPr>
            </a:p>
          </p:txBody>
        </p:sp>
        <p:sp>
          <p:nvSpPr>
            <p:cNvPr id="33889" name="Line 22"/>
            <p:cNvSpPr/>
            <p:nvPr/>
          </p:nvSpPr>
          <p:spPr>
            <a:xfrm flipH="1">
              <a:off x="1545" y="1344"/>
              <a:ext cx="91" cy="317"/>
            </a:xfrm>
            <a:prstGeom prst="line">
              <a:avLst/>
            </a:prstGeom>
            <a:ln w="9525" cap="flat" cmpd="sng">
              <a:solidFill>
                <a:schemeClr val="tx1"/>
              </a:solidFill>
              <a:prstDash val="dash"/>
              <a:headEnd type="none" w="med" len="med"/>
              <a:tailEnd type="triangle" w="med" len="med"/>
            </a:ln>
          </p:spPr>
        </p:sp>
      </p:grpSp>
      <p:sp>
        <p:nvSpPr>
          <p:cNvPr id="209943" name="Line 23"/>
          <p:cNvSpPr/>
          <p:nvPr/>
        </p:nvSpPr>
        <p:spPr>
          <a:xfrm>
            <a:off x="2411413" y="4132263"/>
            <a:ext cx="144462" cy="0"/>
          </a:xfrm>
          <a:prstGeom prst="line">
            <a:avLst/>
          </a:prstGeom>
          <a:ln w="38100" cap="flat" cmpd="sng">
            <a:solidFill>
              <a:srgbClr val="0000FF"/>
            </a:solidFill>
            <a:prstDash val="solid"/>
            <a:headEnd type="none" w="med" len="med"/>
            <a:tailEnd type="none" w="med" len="med"/>
          </a:ln>
        </p:spPr>
      </p:sp>
      <p:grpSp>
        <p:nvGrpSpPr>
          <p:cNvPr id="6" name="Group 24"/>
          <p:cNvGrpSpPr/>
          <p:nvPr/>
        </p:nvGrpSpPr>
        <p:grpSpPr>
          <a:xfrm>
            <a:off x="2682875" y="3163888"/>
            <a:ext cx="2592388" cy="936625"/>
            <a:chOff x="793" y="1071"/>
            <a:chExt cx="1633" cy="590"/>
          </a:xfrm>
        </p:grpSpPr>
        <p:sp>
          <p:nvSpPr>
            <p:cNvPr id="33886" name="Text Box 25"/>
            <p:cNvSpPr txBox="1"/>
            <p:nvPr/>
          </p:nvSpPr>
          <p:spPr>
            <a:xfrm>
              <a:off x="793" y="1071"/>
              <a:ext cx="1633" cy="323"/>
            </a:xfrm>
            <a:prstGeom prst="rect">
              <a:avLst/>
            </a:prstGeom>
            <a:noFill/>
            <a:ln w="38100">
              <a:noFill/>
            </a:ln>
          </p:spPr>
          <p:txBody>
            <a:bodyPr>
              <a:spAutoFit/>
            </a:bodyPr>
            <a:p>
              <a:pPr marL="742950" indent="-285750">
                <a:spcBef>
                  <a:spcPct val="50000"/>
                </a:spcBef>
              </a:pPr>
              <a:r>
                <a:rPr lang="zh-CN" altLang="en-US" b="1" dirty="0">
                  <a:solidFill>
                    <a:srgbClr val="CC3300"/>
                  </a:solidFill>
                  <a:latin typeface="Arial" panose="020B0604020202020204" pitchFamily="34" charset="0"/>
                  <a:ea typeface="楷体_GB2312" pitchFamily="49" charset="-122"/>
                </a:rPr>
                <a:t>输入请求</a:t>
              </a:r>
              <a:endParaRPr lang="zh-CN" altLang="en-US" b="1" dirty="0">
                <a:solidFill>
                  <a:srgbClr val="CC3300"/>
                </a:solidFill>
                <a:latin typeface="Arial" panose="020B0604020202020204" pitchFamily="34" charset="0"/>
                <a:ea typeface="楷体_GB2312" pitchFamily="49" charset="-122"/>
              </a:endParaRPr>
            </a:p>
          </p:txBody>
        </p:sp>
        <p:sp>
          <p:nvSpPr>
            <p:cNvPr id="33887" name="Line 26"/>
            <p:cNvSpPr/>
            <p:nvPr/>
          </p:nvSpPr>
          <p:spPr>
            <a:xfrm flipH="1">
              <a:off x="1545" y="1344"/>
              <a:ext cx="91" cy="317"/>
            </a:xfrm>
            <a:prstGeom prst="line">
              <a:avLst/>
            </a:prstGeom>
            <a:ln w="9525" cap="flat" cmpd="sng">
              <a:solidFill>
                <a:srgbClr val="CC3300"/>
              </a:solidFill>
              <a:prstDash val="dash"/>
              <a:headEnd type="none" w="med" len="med"/>
              <a:tailEnd type="triangle" w="med" len="med"/>
            </a:ln>
          </p:spPr>
        </p:sp>
      </p:grpSp>
      <p:grpSp>
        <p:nvGrpSpPr>
          <p:cNvPr id="7" name="Group 27"/>
          <p:cNvGrpSpPr/>
          <p:nvPr/>
        </p:nvGrpSpPr>
        <p:grpSpPr>
          <a:xfrm>
            <a:off x="1619250" y="3725863"/>
            <a:ext cx="1001713" cy="495300"/>
            <a:chOff x="1020" y="1444"/>
            <a:chExt cx="631" cy="312"/>
          </a:xfrm>
        </p:grpSpPr>
        <p:sp>
          <p:nvSpPr>
            <p:cNvPr id="33884" name="Text Box 28"/>
            <p:cNvSpPr txBox="1"/>
            <p:nvPr/>
          </p:nvSpPr>
          <p:spPr>
            <a:xfrm>
              <a:off x="1020" y="1444"/>
              <a:ext cx="631" cy="312"/>
            </a:xfrm>
            <a:prstGeom prst="rect">
              <a:avLst/>
            </a:prstGeom>
            <a:noFill/>
            <a:ln w="38100">
              <a:noFill/>
            </a:ln>
          </p:spPr>
          <p:txBody>
            <a:bodyPr/>
            <a:p>
              <a:pPr algn="just" eaLnBrk="1" hangingPunct="1">
                <a:lnSpc>
                  <a:spcPct val="100000"/>
                </a:lnSpc>
                <a:spcBef>
                  <a:spcPct val="0"/>
                </a:spcBef>
              </a:pPr>
              <a:r>
                <a:rPr lang="zh-CN" altLang="en-US" sz="2000" b="1" dirty="0">
                  <a:latin typeface="Times New Roman" panose="02020603050405020304" pitchFamily="18" charset="0"/>
                </a:rPr>
                <a:t>程序</a:t>
              </a:r>
              <a:r>
                <a:rPr lang="en-US" altLang="zh-CN" sz="2000" b="1" dirty="0">
                  <a:latin typeface="Times New Roman" panose="02020603050405020304" pitchFamily="18" charset="0"/>
                </a:rPr>
                <a:t>A</a:t>
              </a:r>
              <a:endParaRPr lang="en-US" altLang="zh-CN" sz="2000" b="1" dirty="0">
                <a:latin typeface="Times New Roman" panose="02020603050405020304" pitchFamily="18" charset="0"/>
              </a:endParaRPr>
            </a:p>
          </p:txBody>
        </p:sp>
        <p:sp>
          <p:nvSpPr>
            <p:cNvPr id="33885" name="Line 29"/>
            <p:cNvSpPr/>
            <p:nvPr/>
          </p:nvSpPr>
          <p:spPr>
            <a:xfrm>
              <a:off x="1020" y="1701"/>
              <a:ext cx="526" cy="0"/>
            </a:xfrm>
            <a:prstGeom prst="line">
              <a:avLst/>
            </a:prstGeom>
            <a:ln w="38100" cap="flat" cmpd="sng">
              <a:solidFill>
                <a:schemeClr val="tx1"/>
              </a:solidFill>
              <a:prstDash val="solid"/>
              <a:headEnd type="none" w="med" len="med"/>
              <a:tailEnd type="none" w="med" len="med"/>
            </a:ln>
          </p:spPr>
        </p:sp>
      </p:grpSp>
      <p:grpSp>
        <p:nvGrpSpPr>
          <p:cNvPr id="8" name="Group 30"/>
          <p:cNvGrpSpPr/>
          <p:nvPr/>
        </p:nvGrpSpPr>
        <p:grpSpPr>
          <a:xfrm>
            <a:off x="4883150" y="3181350"/>
            <a:ext cx="2592388" cy="936625"/>
            <a:chOff x="793" y="1071"/>
            <a:chExt cx="1633" cy="590"/>
          </a:xfrm>
        </p:grpSpPr>
        <p:sp>
          <p:nvSpPr>
            <p:cNvPr id="33882" name="Text Box 31"/>
            <p:cNvSpPr txBox="1"/>
            <p:nvPr/>
          </p:nvSpPr>
          <p:spPr>
            <a:xfrm>
              <a:off x="793" y="1071"/>
              <a:ext cx="1633" cy="323"/>
            </a:xfrm>
            <a:prstGeom prst="rect">
              <a:avLst/>
            </a:prstGeom>
            <a:noFill/>
            <a:ln w="38100">
              <a:noFill/>
            </a:ln>
          </p:spPr>
          <p:txBody>
            <a:bodyPr>
              <a:spAutoFit/>
            </a:bodyPr>
            <a:p>
              <a:pPr marL="742950" indent="-285750">
                <a:spcBef>
                  <a:spcPct val="50000"/>
                </a:spcBef>
              </a:pPr>
              <a:r>
                <a:rPr lang="zh-CN" altLang="en-US" b="1" dirty="0">
                  <a:latin typeface="Arial" panose="020B0604020202020204" pitchFamily="34" charset="0"/>
                  <a:ea typeface="楷体_GB2312" pitchFamily="49" charset="-122"/>
                </a:rPr>
                <a:t>输出请求</a:t>
              </a:r>
              <a:endParaRPr lang="zh-CN" altLang="en-US" b="1" dirty="0">
                <a:latin typeface="Arial" panose="020B0604020202020204" pitchFamily="34" charset="0"/>
                <a:ea typeface="楷体_GB2312" pitchFamily="49" charset="-122"/>
              </a:endParaRPr>
            </a:p>
          </p:txBody>
        </p:sp>
        <p:sp>
          <p:nvSpPr>
            <p:cNvPr id="33883" name="Line 32"/>
            <p:cNvSpPr/>
            <p:nvPr/>
          </p:nvSpPr>
          <p:spPr>
            <a:xfrm flipH="1">
              <a:off x="1545" y="1344"/>
              <a:ext cx="91" cy="317"/>
            </a:xfrm>
            <a:prstGeom prst="line">
              <a:avLst/>
            </a:prstGeom>
            <a:ln w="9525" cap="flat" cmpd="sng">
              <a:solidFill>
                <a:schemeClr val="tx1"/>
              </a:solidFill>
              <a:prstDash val="dash"/>
              <a:headEnd type="none" w="med" len="med"/>
              <a:tailEnd type="triangle" w="med" len="med"/>
            </a:ln>
          </p:spPr>
        </p:sp>
      </p:grpSp>
      <p:sp>
        <p:nvSpPr>
          <p:cNvPr id="209953" name="Rectangle 33"/>
          <p:cNvSpPr/>
          <p:nvPr/>
        </p:nvSpPr>
        <p:spPr>
          <a:xfrm>
            <a:off x="395288" y="836613"/>
            <a:ext cx="8229600" cy="647700"/>
          </a:xfrm>
          <a:prstGeom prst="rect">
            <a:avLst/>
          </a:prstGeom>
          <a:noFill/>
          <a:ln w="9525">
            <a:noFill/>
          </a:ln>
        </p:spPr>
        <p:txBody>
          <a:bodyPr/>
          <a:p>
            <a:pPr marL="342900" indent="-342900" algn="l">
              <a:lnSpc>
                <a:spcPct val="100000"/>
              </a:lnSpc>
              <a:buFont typeface="Wingdings" panose="05000000000000000000" pitchFamily="2" charset="2"/>
              <a:buChar char="Ø"/>
            </a:pPr>
            <a:r>
              <a:rPr lang="zh-CN" altLang="en-US" sz="2600" dirty="0">
                <a:latin typeface="黑体" panose="02010609060101010101" pitchFamily="49" charset="-122"/>
                <a:ea typeface="黑体" panose="02010609060101010101" pitchFamily="49" charset="-122"/>
              </a:rPr>
              <a:t>有</a:t>
            </a:r>
            <a:r>
              <a:rPr lang="en-US" altLang="zh-CN" sz="2600" dirty="0">
                <a:latin typeface="黑体" panose="02010609060101010101" pitchFamily="49" charset="-122"/>
                <a:ea typeface="黑体" panose="02010609060101010101" pitchFamily="49" charset="-122"/>
              </a:rPr>
              <a:t>A</a:t>
            </a:r>
            <a:r>
              <a:rPr lang="zh-CN" altLang="en-US" sz="2600" dirty="0">
                <a:latin typeface="黑体" panose="02010609060101010101" pitchFamily="49" charset="-122"/>
                <a:ea typeface="黑体" panose="02010609060101010101" pitchFamily="49" charset="-122"/>
              </a:rPr>
              <a:t>、</a:t>
            </a:r>
            <a:r>
              <a:rPr lang="en-US" altLang="zh-CN" sz="2600" dirty="0">
                <a:latin typeface="黑体" panose="02010609060101010101" pitchFamily="49" charset="-122"/>
                <a:ea typeface="黑体" panose="02010609060101010101" pitchFamily="49" charset="-122"/>
              </a:rPr>
              <a:t>B</a:t>
            </a:r>
            <a:r>
              <a:rPr lang="zh-CN" altLang="en-US" sz="2600" dirty="0">
                <a:latin typeface="黑体" panose="02010609060101010101" pitchFamily="49" charset="-122"/>
                <a:ea typeface="黑体" panose="02010609060101010101" pitchFamily="49" charset="-122"/>
              </a:rPr>
              <a:t>两道程序</a:t>
            </a:r>
            <a:endParaRPr lang="zh-CN" altLang="en-US" sz="2600" dirty="0">
              <a:latin typeface="黑体" panose="02010609060101010101" pitchFamily="49" charset="-122"/>
              <a:ea typeface="黑体" panose="02010609060101010101" pitchFamily="49" charset="-122"/>
            </a:endParaRPr>
          </a:p>
          <a:p>
            <a:pPr marL="342900" indent="-342900" algn="l">
              <a:lnSpc>
                <a:spcPct val="100000"/>
              </a:lnSpc>
            </a:pPr>
            <a:endParaRPr lang="zh-CN" altLang="en-US" sz="2600" dirty="0">
              <a:latin typeface="Arial" panose="020B0604020202020204" pitchFamily="34" charset="0"/>
            </a:endParaRPr>
          </a:p>
        </p:txBody>
      </p:sp>
      <p:grpSp>
        <p:nvGrpSpPr>
          <p:cNvPr id="9" name="Group 34"/>
          <p:cNvGrpSpPr/>
          <p:nvPr/>
        </p:nvGrpSpPr>
        <p:grpSpPr>
          <a:xfrm>
            <a:off x="755650" y="1268413"/>
            <a:ext cx="6945313" cy="655637"/>
            <a:chOff x="476" y="955"/>
            <a:chExt cx="4375" cy="413"/>
          </a:xfrm>
        </p:grpSpPr>
        <p:sp>
          <p:nvSpPr>
            <p:cNvPr id="33865" name="Text Box 35"/>
            <p:cNvSpPr txBox="1"/>
            <p:nvPr/>
          </p:nvSpPr>
          <p:spPr>
            <a:xfrm>
              <a:off x="476" y="1056"/>
              <a:ext cx="631" cy="312"/>
            </a:xfrm>
            <a:prstGeom prst="rect">
              <a:avLst/>
            </a:prstGeom>
            <a:noFill/>
            <a:ln w="9525">
              <a:noFill/>
            </a:ln>
          </p:spPr>
          <p:txBody>
            <a:bodyPr/>
            <a:p>
              <a:pPr algn="just" eaLnBrk="1" hangingPunct="1">
                <a:lnSpc>
                  <a:spcPct val="100000"/>
                </a:lnSpc>
                <a:spcBef>
                  <a:spcPct val="0"/>
                </a:spcBef>
              </a:pPr>
              <a:r>
                <a:rPr lang="zh-CN" altLang="en-US" sz="2000" b="1" dirty="0">
                  <a:latin typeface="Times New Roman" panose="02020603050405020304" pitchFamily="18" charset="0"/>
                </a:rPr>
                <a:t>程序</a:t>
              </a:r>
              <a:r>
                <a:rPr lang="en-US" altLang="zh-CN" sz="2000" b="1" dirty="0">
                  <a:latin typeface="Times New Roman" panose="02020603050405020304" pitchFamily="18" charset="0"/>
                </a:rPr>
                <a:t>A</a:t>
              </a:r>
              <a:endParaRPr lang="en-US" altLang="zh-CN" sz="2000" b="1" dirty="0">
                <a:latin typeface="Times New Roman" panose="02020603050405020304" pitchFamily="18" charset="0"/>
              </a:endParaRPr>
            </a:p>
          </p:txBody>
        </p:sp>
        <p:grpSp>
          <p:nvGrpSpPr>
            <p:cNvPr id="33866" name="Group 36"/>
            <p:cNvGrpSpPr/>
            <p:nvPr/>
          </p:nvGrpSpPr>
          <p:grpSpPr>
            <a:xfrm>
              <a:off x="1202" y="955"/>
              <a:ext cx="3649" cy="334"/>
              <a:chOff x="1202" y="955"/>
              <a:chExt cx="3649" cy="334"/>
            </a:xfrm>
          </p:grpSpPr>
          <p:grpSp>
            <p:nvGrpSpPr>
              <p:cNvPr id="33867" name="Group 37"/>
              <p:cNvGrpSpPr/>
              <p:nvPr/>
            </p:nvGrpSpPr>
            <p:grpSpPr>
              <a:xfrm>
                <a:off x="1247" y="955"/>
                <a:ext cx="3402" cy="334"/>
                <a:chOff x="1247" y="955"/>
                <a:chExt cx="3402" cy="334"/>
              </a:xfrm>
            </p:grpSpPr>
            <p:sp>
              <p:nvSpPr>
                <p:cNvPr id="33878" name="Text Box 38"/>
                <p:cNvSpPr txBox="1"/>
                <p:nvPr/>
              </p:nvSpPr>
              <p:spPr>
                <a:xfrm>
                  <a:off x="2011" y="970"/>
                  <a:ext cx="635" cy="319"/>
                </a:xfrm>
                <a:prstGeom prst="rect">
                  <a:avLst/>
                </a:prstGeom>
                <a:noFill/>
                <a:ln w="9525">
                  <a:noFill/>
                </a:ln>
              </p:spPr>
              <p:txBody>
                <a:bodyPr/>
                <a:p>
                  <a:pPr algn="just" eaLnBrk="1" hangingPunct="1">
                    <a:lnSpc>
                      <a:spcPct val="100000"/>
                    </a:lnSpc>
                    <a:spcBef>
                      <a:spcPct val="0"/>
                    </a:spcBef>
                  </a:pPr>
                  <a:r>
                    <a:rPr lang="zh-CN" altLang="en-US" sz="2000" b="1" dirty="0">
                      <a:latin typeface="Times New Roman" panose="02020603050405020304" pitchFamily="18" charset="0"/>
                    </a:rPr>
                    <a:t>  输入</a:t>
                  </a:r>
                  <a:endParaRPr lang="zh-CN" altLang="en-US" sz="2000" b="1" dirty="0">
                    <a:latin typeface="Times New Roman" panose="02020603050405020304" pitchFamily="18" charset="0"/>
                  </a:endParaRPr>
                </a:p>
              </p:txBody>
            </p:sp>
            <p:sp>
              <p:nvSpPr>
                <p:cNvPr id="33879" name="Text Box 39"/>
                <p:cNvSpPr txBox="1"/>
                <p:nvPr/>
              </p:nvSpPr>
              <p:spPr>
                <a:xfrm>
                  <a:off x="1247" y="960"/>
                  <a:ext cx="635" cy="319"/>
                </a:xfrm>
                <a:prstGeom prst="rect">
                  <a:avLst/>
                </a:prstGeom>
                <a:noFill/>
                <a:ln w="9525">
                  <a:noFill/>
                </a:ln>
              </p:spPr>
              <p:txBody>
                <a:bodyPr/>
                <a:p>
                  <a:pPr algn="just" eaLnBrk="1" hangingPunct="1">
                    <a:lnSpc>
                      <a:spcPct val="100000"/>
                    </a:lnSpc>
                    <a:spcBef>
                      <a:spcPct val="0"/>
                    </a:spcBef>
                  </a:pPr>
                  <a:r>
                    <a:rPr lang="zh-CN" altLang="en-US" sz="2000" b="1" dirty="0">
                      <a:latin typeface="Times New Roman" panose="02020603050405020304" pitchFamily="18" charset="0"/>
                    </a:rPr>
                    <a:t>计算</a:t>
                  </a:r>
                  <a:endParaRPr lang="zh-CN" altLang="en-US" sz="2000" b="1" dirty="0">
                    <a:latin typeface="Times New Roman" panose="02020603050405020304" pitchFamily="18" charset="0"/>
                  </a:endParaRPr>
                </a:p>
              </p:txBody>
            </p:sp>
            <p:sp>
              <p:nvSpPr>
                <p:cNvPr id="33880" name="Text Box 40"/>
                <p:cNvSpPr txBox="1"/>
                <p:nvPr/>
              </p:nvSpPr>
              <p:spPr>
                <a:xfrm>
                  <a:off x="3040" y="955"/>
                  <a:ext cx="635" cy="319"/>
                </a:xfrm>
                <a:prstGeom prst="rect">
                  <a:avLst/>
                </a:prstGeom>
                <a:noFill/>
                <a:ln w="9525">
                  <a:noFill/>
                </a:ln>
              </p:spPr>
              <p:txBody>
                <a:bodyPr/>
                <a:p>
                  <a:pPr algn="just" eaLnBrk="1" hangingPunct="1">
                    <a:lnSpc>
                      <a:spcPct val="100000"/>
                    </a:lnSpc>
                    <a:spcBef>
                      <a:spcPct val="0"/>
                    </a:spcBef>
                  </a:pPr>
                  <a:r>
                    <a:rPr lang="zh-CN" altLang="en-US" sz="2000" b="1" dirty="0">
                      <a:latin typeface="Times New Roman" panose="02020603050405020304" pitchFamily="18" charset="0"/>
                    </a:rPr>
                    <a:t>计算</a:t>
                  </a:r>
                  <a:endParaRPr lang="zh-CN" altLang="en-US" sz="2000" b="1" dirty="0">
                    <a:latin typeface="Times New Roman" panose="02020603050405020304" pitchFamily="18" charset="0"/>
                  </a:endParaRPr>
                </a:p>
              </p:txBody>
            </p:sp>
            <p:sp>
              <p:nvSpPr>
                <p:cNvPr id="33881" name="Text Box 41"/>
                <p:cNvSpPr txBox="1"/>
                <p:nvPr/>
              </p:nvSpPr>
              <p:spPr>
                <a:xfrm>
                  <a:off x="4014" y="961"/>
                  <a:ext cx="635" cy="319"/>
                </a:xfrm>
                <a:prstGeom prst="rect">
                  <a:avLst/>
                </a:prstGeom>
                <a:noFill/>
                <a:ln w="9525">
                  <a:noFill/>
                </a:ln>
              </p:spPr>
              <p:txBody>
                <a:bodyPr/>
                <a:p>
                  <a:pPr algn="just" eaLnBrk="1" hangingPunct="1">
                    <a:lnSpc>
                      <a:spcPct val="100000"/>
                    </a:lnSpc>
                    <a:spcBef>
                      <a:spcPct val="0"/>
                    </a:spcBef>
                  </a:pPr>
                  <a:r>
                    <a:rPr lang="zh-CN" altLang="en-US" sz="2000" b="1" dirty="0">
                      <a:latin typeface="Times New Roman" panose="02020603050405020304" pitchFamily="18" charset="0"/>
                    </a:rPr>
                    <a:t>  输出</a:t>
                  </a:r>
                  <a:endParaRPr lang="zh-CN" altLang="en-US" sz="2000" b="1" dirty="0">
                    <a:latin typeface="Times New Roman" panose="02020603050405020304" pitchFamily="18" charset="0"/>
                  </a:endParaRPr>
                </a:p>
              </p:txBody>
            </p:sp>
          </p:grpSp>
          <p:grpSp>
            <p:nvGrpSpPr>
              <p:cNvPr id="33868" name="Group 42"/>
              <p:cNvGrpSpPr/>
              <p:nvPr/>
            </p:nvGrpSpPr>
            <p:grpSpPr>
              <a:xfrm>
                <a:off x="1202" y="1117"/>
                <a:ext cx="3649" cy="163"/>
                <a:chOff x="1202" y="1117"/>
                <a:chExt cx="3649" cy="163"/>
              </a:xfrm>
            </p:grpSpPr>
            <p:sp>
              <p:nvSpPr>
                <p:cNvPr id="33869" name="Line 43"/>
                <p:cNvSpPr/>
                <p:nvPr/>
              </p:nvSpPr>
              <p:spPr>
                <a:xfrm>
                  <a:off x="1202" y="1207"/>
                  <a:ext cx="526" cy="0"/>
                </a:xfrm>
                <a:prstGeom prst="line">
                  <a:avLst/>
                </a:prstGeom>
                <a:ln w="38100" cap="flat" cmpd="sng">
                  <a:solidFill>
                    <a:schemeClr val="tx1"/>
                  </a:solidFill>
                  <a:prstDash val="solid"/>
                  <a:headEnd type="none" w="med" len="med"/>
                  <a:tailEnd type="none" w="med" len="med"/>
                </a:ln>
              </p:spPr>
            </p:sp>
            <p:sp>
              <p:nvSpPr>
                <p:cNvPr id="33870" name="Line 44"/>
                <p:cNvSpPr/>
                <p:nvPr/>
              </p:nvSpPr>
              <p:spPr>
                <a:xfrm flipH="1">
                  <a:off x="1202" y="1121"/>
                  <a:ext cx="5" cy="159"/>
                </a:xfrm>
                <a:prstGeom prst="line">
                  <a:avLst/>
                </a:prstGeom>
                <a:ln w="6350" cap="flat" cmpd="sng">
                  <a:solidFill>
                    <a:schemeClr val="tx1"/>
                  </a:solidFill>
                  <a:prstDash val="solid"/>
                  <a:headEnd type="none" w="med" len="med"/>
                  <a:tailEnd type="none" w="med" len="med"/>
                </a:ln>
              </p:spPr>
            </p:sp>
            <p:sp>
              <p:nvSpPr>
                <p:cNvPr id="33871" name="Line 45"/>
                <p:cNvSpPr/>
                <p:nvPr/>
              </p:nvSpPr>
              <p:spPr>
                <a:xfrm flipH="1">
                  <a:off x="1731" y="1121"/>
                  <a:ext cx="5" cy="159"/>
                </a:xfrm>
                <a:prstGeom prst="line">
                  <a:avLst/>
                </a:prstGeom>
                <a:ln w="6350" cap="flat" cmpd="sng">
                  <a:solidFill>
                    <a:schemeClr val="tx1"/>
                  </a:solidFill>
                  <a:prstDash val="solid"/>
                  <a:headEnd type="none" w="med" len="med"/>
                  <a:tailEnd type="none" w="med" len="med"/>
                </a:ln>
              </p:spPr>
            </p:sp>
            <p:sp>
              <p:nvSpPr>
                <p:cNvPr id="33872" name="Line 46"/>
                <p:cNvSpPr/>
                <p:nvPr/>
              </p:nvSpPr>
              <p:spPr>
                <a:xfrm>
                  <a:off x="1741" y="1207"/>
                  <a:ext cx="1043" cy="0"/>
                </a:xfrm>
                <a:prstGeom prst="line">
                  <a:avLst/>
                </a:prstGeom>
                <a:ln w="15875" cap="flat" cmpd="sng">
                  <a:solidFill>
                    <a:schemeClr val="tx1"/>
                  </a:solidFill>
                  <a:prstDash val="solid"/>
                  <a:headEnd type="none" w="med" len="med"/>
                  <a:tailEnd type="none" w="med" len="med"/>
                </a:ln>
              </p:spPr>
            </p:sp>
            <p:sp>
              <p:nvSpPr>
                <p:cNvPr id="33873" name="Line 47"/>
                <p:cNvSpPr/>
                <p:nvPr/>
              </p:nvSpPr>
              <p:spPr>
                <a:xfrm flipH="1">
                  <a:off x="2789" y="1121"/>
                  <a:ext cx="5" cy="159"/>
                </a:xfrm>
                <a:prstGeom prst="line">
                  <a:avLst/>
                </a:prstGeom>
                <a:ln w="6350" cap="flat" cmpd="sng">
                  <a:solidFill>
                    <a:schemeClr val="tx1"/>
                  </a:solidFill>
                  <a:prstDash val="solid"/>
                  <a:headEnd type="none" w="med" len="med"/>
                  <a:tailEnd type="none" w="med" len="med"/>
                </a:ln>
              </p:spPr>
            </p:sp>
            <p:sp>
              <p:nvSpPr>
                <p:cNvPr id="33874" name="Line 48"/>
                <p:cNvSpPr/>
                <p:nvPr/>
              </p:nvSpPr>
              <p:spPr>
                <a:xfrm>
                  <a:off x="2800" y="1207"/>
                  <a:ext cx="1033" cy="0"/>
                </a:xfrm>
                <a:prstGeom prst="line">
                  <a:avLst/>
                </a:prstGeom>
                <a:ln w="38100" cap="flat" cmpd="sng">
                  <a:solidFill>
                    <a:schemeClr val="tx1"/>
                  </a:solidFill>
                  <a:prstDash val="solid"/>
                  <a:headEnd type="none" w="med" len="med"/>
                  <a:tailEnd type="none" w="med" len="med"/>
                </a:ln>
              </p:spPr>
            </p:sp>
            <p:sp>
              <p:nvSpPr>
                <p:cNvPr id="33875" name="Line 49"/>
                <p:cNvSpPr/>
                <p:nvPr/>
              </p:nvSpPr>
              <p:spPr>
                <a:xfrm flipH="1">
                  <a:off x="3838" y="1121"/>
                  <a:ext cx="5" cy="159"/>
                </a:xfrm>
                <a:prstGeom prst="line">
                  <a:avLst/>
                </a:prstGeom>
                <a:ln w="6350" cap="flat" cmpd="sng">
                  <a:solidFill>
                    <a:schemeClr val="tx1"/>
                  </a:solidFill>
                  <a:prstDash val="solid"/>
                  <a:headEnd type="none" w="med" len="med"/>
                  <a:tailEnd type="none" w="med" len="med"/>
                </a:ln>
              </p:spPr>
            </p:sp>
            <p:sp>
              <p:nvSpPr>
                <p:cNvPr id="33876" name="Line 50"/>
                <p:cNvSpPr/>
                <p:nvPr/>
              </p:nvSpPr>
              <p:spPr>
                <a:xfrm>
                  <a:off x="3848" y="1207"/>
                  <a:ext cx="998" cy="0"/>
                </a:xfrm>
                <a:prstGeom prst="line">
                  <a:avLst/>
                </a:prstGeom>
                <a:ln w="15875" cap="flat" cmpd="sng">
                  <a:solidFill>
                    <a:schemeClr val="tx1"/>
                  </a:solidFill>
                  <a:prstDash val="solid"/>
                  <a:headEnd type="none" w="med" len="med"/>
                  <a:tailEnd type="none" w="med" len="med"/>
                </a:ln>
              </p:spPr>
            </p:sp>
            <p:sp>
              <p:nvSpPr>
                <p:cNvPr id="33877" name="Line 51"/>
                <p:cNvSpPr/>
                <p:nvPr/>
              </p:nvSpPr>
              <p:spPr>
                <a:xfrm flipH="1">
                  <a:off x="4846" y="1117"/>
                  <a:ext cx="5" cy="159"/>
                </a:xfrm>
                <a:prstGeom prst="line">
                  <a:avLst/>
                </a:prstGeom>
                <a:ln w="6350" cap="flat" cmpd="sng">
                  <a:solidFill>
                    <a:schemeClr val="tx1"/>
                  </a:solidFill>
                  <a:prstDash val="solid"/>
                  <a:headEnd type="none" w="med" len="med"/>
                  <a:tailEnd type="none" w="med" len="med"/>
                </a:ln>
              </p:spPr>
            </p:sp>
          </p:grpSp>
        </p:grpSp>
      </p:grpSp>
      <p:grpSp>
        <p:nvGrpSpPr>
          <p:cNvPr id="13" name="Group 52"/>
          <p:cNvGrpSpPr/>
          <p:nvPr/>
        </p:nvGrpSpPr>
        <p:grpSpPr>
          <a:xfrm>
            <a:off x="755650" y="1905000"/>
            <a:ext cx="5400675" cy="700088"/>
            <a:chOff x="476" y="1356"/>
            <a:chExt cx="3402" cy="441"/>
          </a:xfrm>
        </p:grpSpPr>
        <p:sp>
          <p:nvSpPr>
            <p:cNvPr id="33849" name="Text Box 53"/>
            <p:cNvSpPr txBox="1"/>
            <p:nvPr/>
          </p:nvSpPr>
          <p:spPr>
            <a:xfrm>
              <a:off x="476" y="1486"/>
              <a:ext cx="655" cy="311"/>
            </a:xfrm>
            <a:prstGeom prst="rect">
              <a:avLst/>
            </a:prstGeom>
            <a:noFill/>
            <a:ln w="9525">
              <a:noFill/>
            </a:ln>
          </p:spPr>
          <p:txBody>
            <a:bodyPr/>
            <a:p>
              <a:pPr algn="just" eaLnBrk="1" hangingPunct="1">
                <a:lnSpc>
                  <a:spcPct val="100000"/>
                </a:lnSpc>
                <a:spcBef>
                  <a:spcPct val="0"/>
                </a:spcBef>
              </a:pPr>
              <a:r>
                <a:rPr lang="zh-CN" altLang="en-US" sz="2000" b="1" dirty="0">
                  <a:solidFill>
                    <a:schemeClr val="accent1"/>
                  </a:solidFill>
                  <a:latin typeface="Times New Roman" panose="02020603050405020304" pitchFamily="18" charset="0"/>
                </a:rPr>
                <a:t>程序</a:t>
              </a:r>
              <a:r>
                <a:rPr lang="en-US" altLang="zh-CN" sz="2000" b="1" dirty="0">
                  <a:solidFill>
                    <a:schemeClr val="accent1"/>
                  </a:solidFill>
                  <a:latin typeface="Times New Roman" panose="02020603050405020304" pitchFamily="18" charset="0"/>
                </a:rPr>
                <a:t>B</a:t>
              </a:r>
              <a:endParaRPr lang="en-US" altLang="zh-CN" sz="2000" b="1" dirty="0">
                <a:solidFill>
                  <a:schemeClr val="accent1"/>
                </a:solidFill>
                <a:latin typeface="Times New Roman" panose="02020603050405020304" pitchFamily="18" charset="0"/>
              </a:endParaRPr>
            </a:p>
          </p:txBody>
        </p:sp>
        <p:grpSp>
          <p:nvGrpSpPr>
            <p:cNvPr id="33850" name="Group 54"/>
            <p:cNvGrpSpPr/>
            <p:nvPr/>
          </p:nvGrpSpPr>
          <p:grpSpPr>
            <a:xfrm>
              <a:off x="1338" y="1356"/>
              <a:ext cx="2540" cy="342"/>
              <a:chOff x="1338" y="1356"/>
              <a:chExt cx="2540" cy="342"/>
            </a:xfrm>
          </p:grpSpPr>
          <p:sp>
            <p:nvSpPr>
              <p:cNvPr id="33861" name="Text Box 55"/>
              <p:cNvSpPr txBox="1"/>
              <p:nvPr/>
            </p:nvSpPr>
            <p:spPr>
              <a:xfrm>
                <a:off x="1338" y="1379"/>
                <a:ext cx="635" cy="319"/>
              </a:xfrm>
              <a:prstGeom prst="rect">
                <a:avLst/>
              </a:prstGeom>
              <a:noFill/>
              <a:ln w="9525">
                <a:noFill/>
              </a:ln>
            </p:spPr>
            <p:txBody>
              <a:bodyPr/>
              <a:p>
                <a:pPr algn="just" eaLnBrk="1" hangingPunct="1">
                  <a:lnSpc>
                    <a:spcPct val="100000"/>
                  </a:lnSpc>
                  <a:spcBef>
                    <a:spcPct val="0"/>
                  </a:spcBef>
                </a:pPr>
                <a:r>
                  <a:rPr lang="zh-CN" altLang="en-US" sz="2000" b="1" dirty="0">
                    <a:solidFill>
                      <a:srgbClr val="CC3300"/>
                    </a:solidFill>
                    <a:latin typeface="Times New Roman" panose="02020603050405020304" pitchFamily="18" charset="0"/>
                  </a:rPr>
                  <a:t>计算</a:t>
                </a:r>
                <a:endParaRPr lang="zh-CN" altLang="en-US" sz="2000" b="1" dirty="0">
                  <a:solidFill>
                    <a:srgbClr val="CC3300"/>
                  </a:solidFill>
                  <a:latin typeface="Times New Roman" panose="02020603050405020304" pitchFamily="18" charset="0"/>
                </a:endParaRPr>
              </a:p>
            </p:txBody>
          </p:sp>
          <p:sp>
            <p:nvSpPr>
              <p:cNvPr id="33862" name="Text Box 56"/>
              <p:cNvSpPr txBox="1"/>
              <p:nvPr/>
            </p:nvSpPr>
            <p:spPr>
              <a:xfrm>
                <a:off x="2139" y="1369"/>
                <a:ext cx="635" cy="319"/>
              </a:xfrm>
              <a:prstGeom prst="rect">
                <a:avLst/>
              </a:prstGeom>
              <a:noFill/>
              <a:ln w="9525">
                <a:noFill/>
              </a:ln>
            </p:spPr>
            <p:txBody>
              <a:bodyPr/>
              <a:p>
                <a:pPr algn="just" eaLnBrk="1" hangingPunct="1">
                  <a:lnSpc>
                    <a:spcPct val="100000"/>
                  </a:lnSpc>
                  <a:spcBef>
                    <a:spcPct val="0"/>
                  </a:spcBef>
                </a:pPr>
                <a:r>
                  <a:rPr lang="zh-CN" altLang="en-US" sz="2000" b="1" dirty="0">
                    <a:solidFill>
                      <a:srgbClr val="CC3300"/>
                    </a:solidFill>
                    <a:latin typeface="Times New Roman" panose="02020603050405020304" pitchFamily="18" charset="0"/>
                  </a:rPr>
                  <a:t>输入</a:t>
                </a:r>
                <a:endParaRPr lang="zh-CN" altLang="en-US" sz="2000" b="1" dirty="0">
                  <a:solidFill>
                    <a:srgbClr val="CC3300"/>
                  </a:solidFill>
                  <a:latin typeface="Times New Roman" panose="02020603050405020304" pitchFamily="18" charset="0"/>
                </a:endParaRPr>
              </a:p>
            </p:txBody>
          </p:sp>
          <p:sp>
            <p:nvSpPr>
              <p:cNvPr id="33863" name="Text Box 57"/>
              <p:cNvSpPr txBox="1"/>
              <p:nvPr/>
            </p:nvSpPr>
            <p:spPr>
              <a:xfrm>
                <a:off x="2744" y="1369"/>
                <a:ext cx="635" cy="319"/>
              </a:xfrm>
              <a:prstGeom prst="rect">
                <a:avLst/>
              </a:prstGeom>
              <a:noFill/>
              <a:ln w="25400">
                <a:noFill/>
              </a:ln>
            </p:spPr>
            <p:txBody>
              <a:bodyPr/>
              <a:p>
                <a:pPr algn="just" eaLnBrk="1" hangingPunct="1">
                  <a:lnSpc>
                    <a:spcPct val="100000"/>
                  </a:lnSpc>
                  <a:spcBef>
                    <a:spcPct val="0"/>
                  </a:spcBef>
                </a:pPr>
                <a:r>
                  <a:rPr lang="zh-CN" altLang="en-US" sz="2000" b="1" dirty="0">
                    <a:solidFill>
                      <a:srgbClr val="CC3300"/>
                    </a:solidFill>
                    <a:latin typeface="Times New Roman" panose="02020603050405020304" pitchFamily="18" charset="0"/>
                  </a:rPr>
                  <a:t>计算</a:t>
                </a:r>
                <a:endParaRPr lang="zh-CN" altLang="en-US" sz="2000" b="1" dirty="0">
                  <a:solidFill>
                    <a:srgbClr val="CC3300"/>
                  </a:solidFill>
                  <a:latin typeface="Times New Roman" panose="02020603050405020304" pitchFamily="18" charset="0"/>
                </a:endParaRPr>
              </a:p>
            </p:txBody>
          </p:sp>
          <p:sp>
            <p:nvSpPr>
              <p:cNvPr id="33864" name="Text Box 58"/>
              <p:cNvSpPr txBox="1"/>
              <p:nvPr/>
            </p:nvSpPr>
            <p:spPr>
              <a:xfrm>
                <a:off x="3243" y="1356"/>
                <a:ext cx="635" cy="319"/>
              </a:xfrm>
              <a:prstGeom prst="rect">
                <a:avLst/>
              </a:prstGeom>
              <a:noFill/>
              <a:ln w="9525">
                <a:noFill/>
              </a:ln>
            </p:spPr>
            <p:txBody>
              <a:bodyPr/>
              <a:p>
                <a:pPr algn="just" eaLnBrk="1" hangingPunct="1">
                  <a:lnSpc>
                    <a:spcPct val="100000"/>
                  </a:lnSpc>
                  <a:spcBef>
                    <a:spcPct val="0"/>
                  </a:spcBef>
                </a:pPr>
                <a:r>
                  <a:rPr lang="zh-CN" altLang="en-US" sz="2000" b="1" dirty="0">
                    <a:solidFill>
                      <a:srgbClr val="CC3300"/>
                    </a:solidFill>
                    <a:latin typeface="Times New Roman" panose="02020603050405020304" pitchFamily="18" charset="0"/>
                  </a:rPr>
                  <a:t>输出</a:t>
                </a:r>
                <a:endParaRPr lang="zh-CN" altLang="en-US" sz="2000" b="1" dirty="0">
                  <a:solidFill>
                    <a:srgbClr val="CC3300"/>
                  </a:solidFill>
                  <a:latin typeface="Times New Roman" panose="02020603050405020304" pitchFamily="18" charset="0"/>
                </a:endParaRPr>
              </a:p>
            </p:txBody>
          </p:sp>
        </p:grpSp>
        <p:grpSp>
          <p:nvGrpSpPr>
            <p:cNvPr id="33851" name="Group 59"/>
            <p:cNvGrpSpPr/>
            <p:nvPr/>
          </p:nvGrpSpPr>
          <p:grpSpPr>
            <a:xfrm>
              <a:off x="1202" y="1534"/>
              <a:ext cx="2439" cy="159"/>
              <a:chOff x="1202" y="1534"/>
              <a:chExt cx="2439" cy="159"/>
            </a:xfrm>
          </p:grpSpPr>
          <p:sp>
            <p:nvSpPr>
              <p:cNvPr id="33852" name="Line 60"/>
              <p:cNvSpPr/>
              <p:nvPr/>
            </p:nvSpPr>
            <p:spPr>
              <a:xfrm>
                <a:off x="1202" y="1616"/>
                <a:ext cx="839" cy="0"/>
              </a:xfrm>
              <a:prstGeom prst="line">
                <a:avLst/>
              </a:prstGeom>
              <a:ln w="38100" cap="flat" cmpd="sng">
                <a:solidFill>
                  <a:srgbClr val="FF3300"/>
                </a:solidFill>
                <a:prstDash val="solid"/>
                <a:headEnd type="none" w="med" len="med"/>
                <a:tailEnd type="none" w="med" len="med"/>
              </a:ln>
            </p:spPr>
          </p:sp>
          <p:sp>
            <p:nvSpPr>
              <p:cNvPr id="33853" name="Line 61"/>
              <p:cNvSpPr/>
              <p:nvPr/>
            </p:nvSpPr>
            <p:spPr>
              <a:xfrm>
                <a:off x="2044" y="1534"/>
                <a:ext cx="0" cy="159"/>
              </a:xfrm>
              <a:prstGeom prst="line">
                <a:avLst/>
              </a:prstGeom>
              <a:ln w="6350" cap="flat" cmpd="sng">
                <a:solidFill>
                  <a:srgbClr val="FF0000"/>
                </a:solidFill>
                <a:prstDash val="sysDot"/>
                <a:headEnd type="none" w="med" len="med"/>
                <a:tailEnd type="none" w="med" len="med"/>
              </a:ln>
            </p:spPr>
          </p:sp>
          <p:sp>
            <p:nvSpPr>
              <p:cNvPr id="33854" name="Line 62"/>
              <p:cNvSpPr/>
              <p:nvPr/>
            </p:nvSpPr>
            <p:spPr>
              <a:xfrm>
                <a:off x="1202" y="1534"/>
                <a:ext cx="0" cy="159"/>
              </a:xfrm>
              <a:prstGeom prst="line">
                <a:avLst/>
              </a:prstGeom>
              <a:ln w="6350" cap="flat" cmpd="sng">
                <a:solidFill>
                  <a:srgbClr val="FF0000"/>
                </a:solidFill>
                <a:prstDash val="sysDot"/>
                <a:headEnd type="none" w="med" len="med"/>
                <a:tailEnd type="none" w="med" len="med"/>
              </a:ln>
            </p:spPr>
          </p:sp>
          <p:sp>
            <p:nvSpPr>
              <p:cNvPr id="33855" name="Line 63"/>
              <p:cNvSpPr/>
              <p:nvPr/>
            </p:nvSpPr>
            <p:spPr>
              <a:xfrm>
                <a:off x="2049" y="1616"/>
                <a:ext cx="650" cy="0"/>
              </a:xfrm>
              <a:prstGeom prst="line">
                <a:avLst/>
              </a:prstGeom>
              <a:ln w="15875" cap="flat" cmpd="sng">
                <a:solidFill>
                  <a:srgbClr val="FF3300"/>
                </a:solidFill>
                <a:prstDash val="solid"/>
                <a:headEnd type="none" w="med" len="med"/>
                <a:tailEnd type="none" w="med" len="med"/>
              </a:ln>
            </p:spPr>
          </p:sp>
          <p:sp>
            <p:nvSpPr>
              <p:cNvPr id="33856" name="Line 64"/>
              <p:cNvSpPr/>
              <p:nvPr/>
            </p:nvSpPr>
            <p:spPr>
              <a:xfrm>
                <a:off x="2699" y="1534"/>
                <a:ext cx="0" cy="159"/>
              </a:xfrm>
              <a:prstGeom prst="line">
                <a:avLst/>
              </a:prstGeom>
              <a:ln w="6350" cap="flat" cmpd="sng">
                <a:solidFill>
                  <a:srgbClr val="FF0000"/>
                </a:solidFill>
                <a:prstDash val="sysDot"/>
                <a:headEnd type="none" w="med" len="med"/>
                <a:tailEnd type="none" w="med" len="med"/>
              </a:ln>
            </p:spPr>
          </p:sp>
          <p:sp>
            <p:nvSpPr>
              <p:cNvPr id="33857" name="Line 65"/>
              <p:cNvSpPr/>
              <p:nvPr/>
            </p:nvSpPr>
            <p:spPr>
              <a:xfrm>
                <a:off x="2709" y="1616"/>
                <a:ext cx="541" cy="0"/>
              </a:xfrm>
              <a:prstGeom prst="line">
                <a:avLst/>
              </a:prstGeom>
              <a:ln w="38100" cap="flat" cmpd="sng">
                <a:solidFill>
                  <a:srgbClr val="FF3300"/>
                </a:solidFill>
                <a:prstDash val="solid"/>
                <a:headEnd type="none" w="med" len="med"/>
                <a:tailEnd type="none" w="med" len="med"/>
              </a:ln>
            </p:spPr>
          </p:sp>
          <p:sp>
            <p:nvSpPr>
              <p:cNvPr id="33858" name="Line 66"/>
              <p:cNvSpPr/>
              <p:nvPr/>
            </p:nvSpPr>
            <p:spPr>
              <a:xfrm>
                <a:off x="3243" y="1534"/>
                <a:ext cx="0" cy="159"/>
              </a:xfrm>
              <a:prstGeom prst="line">
                <a:avLst/>
              </a:prstGeom>
              <a:ln w="6350" cap="flat" cmpd="sng">
                <a:solidFill>
                  <a:srgbClr val="FF0000"/>
                </a:solidFill>
                <a:prstDash val="sysDot"/>
                <a:headEnd type="none" w="med" len="med"/>
                <a:tailEnd type="none" w="med" len="med"/>
              </a:ln>
            </p:spPr>
          </p:sp>
          <p:sp>
            <p:nvSpPr>
              <p:cNvPr id="33859" name="Line 67"/>
              <p:cNvSpPr/>
              <p:nvPr/>
            </p:nvSpPr>
            <p:spPr>
              <a:xfrm>
                <a:off x="3243" y="1616"/>
                <a:ext cx="394" cy="0"/>
              </a:xfrm>
              <a:prstGeom prst="line">
                <a:avLst/>
              </a:prstGeom>
              <a:ln w="15875" cap="flat" cmpd="sng">
                <a:solidFill>
                  <a:srgbClr val="FF3300"/>
                </a:solidFill>
                <a:prstDash val="solid"/>
                <a:headEnd type="none" w="med" len="med"/>
                <a:tailEnd type="none" w="med" len="med"/>
              </a:ln>
            </p:spPr>
          </p:sp>
          <p:sp>
            <p:nvSpPr>
              <p:cNvPr id="33860" name="Line 68"/>
              <p:cNvSpPr/>
              <p:nvPr/>
            </p:nvSpPr>
            <p:spPr>
              <a:xfrm>
                <a:off x="3641" y="1534"/>
                <a:ext cx="0" cy="159"/>
              </a:xfrm>
              <a:prstGeom prst="line">
                <a:avLst/>
              </a:prstGeom>
              <a:ln w="6350" cap="flat" cmpd="sng">
                <a:solidFill>
                  <a:srgbClr val="FF0000"/>
                </a:solidFill>
                <a:prstDash val="sysDot"/>
                <a:headEnd type="none" w="med" len="med"/>
                <a:tailEnd type="none" w="med" len="med"/>
              </a:ln>
            </p:spPr>
          </p:sp>
        </p:grpSp>
      </p:grpSp>
      <p:grpSp>
        <p:nvGrpSpPr>
          <p:cNvPr id="16" name="Group 69"/>
          <p:cNvGrpSpPr/>
          <p:nvPr/>
        </p:nvGrpSpPr>
        <p:grpSpPr>
          <a:xfrm>
            <a:off x="3609975" y="4133850"/>
            <a:ext cx="458788" cy="1808163"/>
            <a:chOff x="2280" y="2599"/>
            <a:chExt cx="289" cy="1139"/>
          </a:xfrm>
        </p:grpSpPr>
        <p:sp>
          <p:nvSpPr>
            <p:cNvPr id="33845" name="Line 70"/>
            <p:cNvSpPr/>
            <p:nvPr/>
          </p:nvSpPr>
          <p:spPr>
            <a:xfrm>
              <a:off x="2426" y="3733"/>
              <a:ext cx="91" cy="0"/>
            </a:xfrm>
            <a:prstGeom prst="line">
              <a:avLst/>
            </a:prstGeom>
            <a:ln w="19050" cap="flat" cmpd="sng">
              <a:solidFill>
                <a:schemeClr val="tx1"/>
              </a:solidFill>
              <a:prstDash val="solid"/>
              <a:headEnd type="none" w="med" len="med"/>
              <a:tailEnd type="none" w="med" len="med"/>
            </a:ln>
          </p:spPr>
        </p:sp>
        <p:sp>
          <p:nvSpPr>
            <p:cNvPr id="33846" name="Line 71"/>
            <p:cNvSpPr/>
            <p:nvPr/>
          </p:nvSpPr>
          <p:spPr>
            <a:xfrm>
              <a:off x="2506" y="2604"/>
              <a:ext cx="0" cy="1134"/>
            </a:xfrm>
            <a:prstGeom prst="line">
              <a:avLst/>
            </a:prstGeom>
            <a:ln w="28575" cap="flat" cmpd="sng">
              <a:solidFill>
                <a:srgbClr val="FF0000"/>
              </a:solidFill>
              <a:prstDash val="sysDot"/>
              <a:headEnd type="none" w="med" len="med"/>
              <a:tailEnd type="none" w="med" len="med"/>
            </a:ln>
          </p:spPr>
        </p:sp>
        <p:sp>
          <p:nvSpPr>
            <p:cNvPr id="209992" name="Text Box 72"/>
            <p:cNvSpPr txBox="1">
              <a:spLocks noChangeArrowheads="1"/>
            </p:cNvSpPr>
            <p:nvPr/>
          </p:nvSpPr>
          <p:spPr bwMode="auto">
            <a:xfrm>
              <a:off x="2280" y="2786"/>
              <a:ext cx="289" cy="680"/>
            </a:xfrm>
            <a:prstGeom prst="rect">
              <a:avLst/>
            </a:prstGeom>
            <a:noFill/>
            <a:ln>
              <a:noFill/>
            </a:ln>
            <a:effectLst>
              <a:outerShdw dist="17961" dir="2700000" algn="ctr" rotWithShape="0">
                <a:schemeClr val="accent1">
                  <a:gamma/>
                  <a:shade val="60000"/>
                  <a:invGamma/>
                  <a:alpha val="50000"/>
                </a:schemeClr>
              </a:outerShdw>
            </a:effectLst>
          </p:spPr>
          <p:txBody>
            <a:bodyPr vert="eaVert">
              <a:spAutoFit/>
            </a:bodyPr>
            <a:lstStyle/>
            <a:p>
              <a:pPr marR="0" algn="l" defTabSz="914400" eaLnBrk="1" hangingPunct="1">
                <a:lnSpc>
                  <a:spcPct val="100000"/>
                </a:lnSpc>
                <a:spcBef>
                  <a:spcPct val="50000"/>
                </a:spcBef>
                <a:buClr>
                  <a:schemeClr val="tx1"/>
                </a:buClr>
                <a:buSzTx/>
                <a:buFontTx/>
                <a:buNone/>
                <a:defRPr/>
              </a:pPr>
              <a:r>
                <a:rPr kumimoji="0" lang="zh-CN" altLang="en-US" sz="1800" b="1" kern="1200" cap="none" spc="0" normalizeH="0" baseline="0" noProof="0">
                  <a:solidFill>
                    <a:srgbClr val="CC3300"/>
                  </a:solidFill>
                  <a:latin typeface="Arial" panose="020B0604020202020204" pitchFamily="34" charset="0"/>
                  <a:ea typeface="宋体" panose="02010600030101010101" pitchFamily="2" charset="-122"/>
                  <a:cs typeface="+mn-cs"/>
                </a:rPr>
                <a:t>等待设备</a:t>
              </a:r>
              <a:endParaRPr kumimoji="0" lang="zh-CN" altLang="en-US" sz="1800" b="1" kern="1200" cap="none" spc="0" normalizeH="0" baseline="0" noProof="0">
                <a:solidFill>
                  <a:srgbClr val="CC3300"/>
                </a:solidFill>
                <a:latin typeface="Arial" panose="020B0604020202020204" pitchFamily="34" charset="0"/>
                <a:ea typeface="宋体" panose="02010600030101010101" pitchFamily="2" charset="-122"/>
                <a:cs typeface="+mn-cs"/>
              </a:endParaRPr>
            </a:p>
          </p:txBody>
        </p:sp>
        <p:sp>
          <p:nvSpPr>
            <p:cNvPr id="33848" name="Line 73"/>
            <p:cNvSpPr/>
            <p:nvPr/>
          </p:nvSpPr>
          <p:spPr>
            <a:xfrm>
              <a:off x="2436" y="2599"/>
              <a:ext cx="68" cy="0"/>
            </a:xfrm>
            <a:prstGeom prst="line">
              <a:avLst/>
            </a:prstGeom>
            <a:ln w="38100" cap="flat" cmpd="sng">
              <a:solidFill>
                <a:srgbClr val="0000FF"/>
              </a:solidFill>
              <a:prstDash val="solid"/>
              <a:headEnd type="none" w="med" len="med"/>
              <a:tailEnd type="none" w="med" len="med"/>
            </a:ln>
          </p:spPr>
        </p:sp>
      </p:grpSp>
      <p:grpSp>
        <p:nvGrpSpPr>
          <p:cNvPr id="17" name="Group 74"/>
          <p:cNvGrpSpPr/>
          <p:nvPr/>
        </p:nvGrpSpPr>
        <p:grpSpPr>
          <a:xfrm>
            <a:off x="3978275" y="4092575"/>
            <a:ext cx="306388" cy="1873250"/>
            <a:chOff x="2506" y="2578"/>
            <a:chExt cx="193" cy="1180"/>
          </a:xfrm>
        </p:grpSpPr>
        <p:grpSp>
          <p:nvGrpSpPr>
            <p:cNvPr id="33841" name="Group 75"/>
            <p:cNvGrpSpPr/>
            <p:nvPr/>
          </p:nvGrpSpPr>
          <p:grpSpPr>
            <a:xfrm>
              <a:off x="2608" y="2578"/>
              <a:ext cx="91" cy="1180"/>
              <a:chOff x="2608" y="1681"/>
              <a:chExt cx="91" cy="1180"/>
            </a:xfrm>
          </p:grpSpPr>
          <p:sp>
            <p:nvSpPr>
              <p:cNvPr id="33843" name="Line 76"/>
              <p:cNvSpPr/>
              <p:nvPr/>
            </p:nvSpPr>
            <p:spPr>
              <a:xfrm>
                <a:off x="2608" y="1706"/>
                <a:ext cx="91" cy="0"/>
              </a:xfrm>
              <a:prstGeom prst="line">
                <a:avLst/>
              </a:prstGeom>
              <a:ln w="38100" cap="flat" cmpd="sng">
                <a:solidFill>
                  <a:srgbClr val="0000FF"/>
                </a:solidFill>
                <a:prstDash val="solid"/>
                <a:headEnd type="none" w="med" len="med"/>
                <a:tailEnd type="none" w="med" len="med"/>
              </a:ln>
            </p:spPr>
          </p:sp>
          <p:sp>
            <p:nvSpPr>
              <p:cNvPr id="33844" name="Line 77"/>
              <p:cNvSpPr/>
              <p:nvPr/>
            </p:nvSpPr>
            <p:spPr>
              <a:xfrm>
                <a:off x="2608" y="1681"/>
                <a:ext cx="0" cy="1180"/>
              </a:xfrm>
              <a:prstGeom prst="line">
                <a:avLst/>
              </a:prstGeom>
              <a:ln w="38100" cap="flat" cmpd="sng">
                <a:solidFill>
                  <a:schemeClr val="tx1"/>
                </a:solidFill>
                <a:prstDash val="sysDot"/>
                <a:headEnd type="none" w="med" len="med"/>
                <a:tailEnd type="none" w="med" len="med"/>
              </a:ln>
            </p:spPr>
          </p:sp>
        </p:grpSp>
        <p:sp>
          <p:nvSpPr>
            <p:cNvPr id="33842" name="Line 78"/>
            <p:cNvSpPr/>
            <p:nvPr/>
          </p:nvSpPr>
          <p:spPr>
            <a:xfrm>
              <a:off x="2506" y="3737"/>
              <a:ext cx="91" cy="0"/>
            </a:xfrm>
            <a:prstGeom prst="line">
              <a:avLst/>
            </a:prstGeom>
            <a:ln w="19050" cap="flat" cmpd="sng">
              <a:solidFill>
                <a:schemeClr val="tx1"/>
              </a:solidFill>
              <a:prstDash val="solid"/>
              <a:headEnd type="none" w="med" len="med"/>
              <a:tailEnd type="none" w="med" len="med"/>
            </a:ln>
          </p:spPr>
        </p:sp>
      </p:grpSp>
      <p:grpSp>
        <p:nvGrpSpPr>
          <p:cNvPr id="19" name="Group 79"/>
          <p:cNvGrpSpPr/>
          <p:nvPr/>
        </p:nvGrpSpPr>
        <p:grpSpPr>
          <a:xfrm>
            <a:off x="5292725" y="4095750"/>
            <a:ext cx="1408113" cy="2190750"/>
            <a:chOff x="3334" y="2579"/>
            <a:chExt cx="887" cy="1380"/>
          </a:xfrm>
        </p:grpSpPr>
        <p:grpSp>
          <p:nvGrpSpPr>
            <p:cNvPr id="33834" name="Group 80"/>
            <p:cNvGrpSpPr/>
            <p:nvPr/>
          </p:nvGrpSpPr>
          <p:grpSpPr>
            <a:xfrm>
              <a:off x="3364" y="2603"/>
              <a:ext cx="857" cy="1356"/>
              <a:chOff x="3379" y="2754"/>
              <a:chExt cx="857" cy="1356"/>
            </a:xfrm>
          </p:grpSpPr>
          <p:sp>
            <p:nvSpPr>
              <p:cNvPr id="33838" name="Text Box 81"/>
              <p:cNvSpPr txBox="1"/>
              <p:nvPr/>
            </p:nvSpPr>
            <p:spPr>
              <a:xfrm>
                <a:off x="3437" y="3883"/>
                <a:ext cx="799" cy="227"/>
              </a:xfrm>
              <a:prstGeom prst="rect">
                <a:avLst/>
              </a:prstGeom>
              <a:noFill/>
              <a:ln w="9525">
                <a:noFill/>
              </a:ln>
            </p:spPr>
            <p:txBody>
              <a:bodyPr/>
              <a:p>
                <a:pPr algn="just" eaLnBrk="1" hangingPunct="1">
                  <a:lnSpc>
                    <a:spcPct val="100000"/>
                  </a:lnSpc>
                  <a:spcBef>
                    <a:spcPct val="0"/>
                  </a:spcBef>
                </a:pPr>
                <a:r>
                  <a:rPr lang="en-US" altLang="zh-CN" sz="1800" b="1" dirty="0">
                    <a:latin typeface="Times New Roman" panose="02020603050405020304" pitchFamily="18" charset="0"/>
                  </a:rPr>
                  <a:t>B</a:t>
                </a:r>
                <a:r>
                  <a:rPr lang="zh-CN" altLang="en-US" sz="1800" b="1" dirty="0">
                    <a:latin typeface="Times New Roman" panose="02020603050405020304" pitchFamily="18" charset="0"/>
                  </a:rPr>
                  <a:t>等</a:t>
                </a:r>
                <a:r>
                  <a:rPr lang="en-US" altLang="zh-CN" sz="1800" b="1" dirty="0">
                    <a:latin typeface="Times New Roman" panose="02020603050405020304" pitchFamily="18" charset="0"/>
                  </a:rPr>
                  <a:t>CPU</a:t>
                </a:r>
                <a:endParaRPr lang="en-US" altLang="zh-CN" sz="1800" b="1" dirty="0">
                  <a:latin typeface="Times New Roman" panose="02020603050405020304" pitchFamily="18" charset="0"/>
                </a:endParaRPr>
              </a:p>
            </p:txBody>
          </p:sp>
          <p:sp>
            <p:nvSpPr>
              <p:cNvPr id="33839" name="Line 82"/>
              <p:cNvSpPr/>
              <p:nvPr/>
            </p:nvSpPr>
            <p:spPr>
              <a:xfrm flipV="1">
                <a:off x="3379" y="3878"/>
                <a:ext cx="512" cy="6"/>
              </a:xfrm>
              <a:prstGeom prst="line">
                <a:avLst/>
              </a:prstGeom>
              <a:ln w="19050" cap="flat" cmpd="sng">
                <a:solidFill>
                  <a:srgbClr val="CC0000"/>
                </a:solidFill>
                <a:prstDash val="sysDot"/>
                <a:headEnd type="none" w="med" len="med"/>
                <a:tailEnd type="none" w="med" len="med"/>
              </a:ln>
            </p:spPr>
          </p:sp>
          <p:sp>
            <p:nvSpPr>
              <p:cNvPr id="33840" name="Line 83"/>
              <p:cNvSpPr/>
              <p:nvPr/>
            </p:nvSpPr>
            <p:spPr>
              <a:xfrm>
                <a:off x="3437" y="2754"/>
                <a:ext cx="408" cy="0"/>
              </a:xfrm>
              <a:prstGeom prst="line">
                <a:avLst/>
              </a:prstGeom>
              <a:ln w="38100" cap="flat" cmpd="sng">
                <a:solidFill>
                  <a:schemeClr val="tx1"/>
                </a:solidFill>
                <a:prstDash val="solid"/>
                <a:headEnd type="none" w="med" len="med"/>
                <a:tailEnd type="none" w="med" len="med"/>
              </a:ln>
            </p:spPr>
          </p:sp>
        </p:grpSp>
        <p:grpSp>
          <p:nvGrpSpPr>
            <p:cNvPr id="33835" name="Group 84"/>
            <p:cNvGrpSpPr/>
            <p:nvPr/>
          </p:nvGrpSpPr>
          <p:grpSpPr>
            <a:xfrm>
              <a:off x="3334" y="2579"/>
              <a:ext cx="91" cy="1180"/>
              <a:chOff x="3334" y="2579"/>
              <a:chExt cx="91" cy="1180"/>
            </a:xfrm>
          </p:grpSpPr>
          <p:sp>
            <p:nvSpPr>
              <p:cNvPr id="33836" name="Line 85"/>
              <p:cNvSpPr/>
              <p:nvPr/>
            </p:nvSpPr>
            <p:spPr>
              <a:xfrm>
                <a:off x="3334" y="2604"/>
                <a:ext cx="91" cy="0"/>
              </a:xfrm>
              <a:prstGeom prst="line">
                <a:avLst/>
              </a:prstGeom>
              <a:ln w="38100" cap="flat" cmpd="sng">
                <a:solidFill>
                  <a:srgbClr val="0000FF"/>
                </a:solidFill>
                <a:prstDash val="solid"/>
                <a:headEnd type="none" w="med" len="med"/>
                <a:tailEnd type="none" w="med" len="med"/>
              </a:ln>
            </p:spPr>
          </p:sp>
          <p:sp>
            <p:nvSpPr>
              <p:cNvPr id="33837" name="Line 86"/>
              <p:cNvSpPr/>
              <p:nvPr/>
            </p:nvSpPr>
            <p:spPr>
              <a:xfrm>
                <a:off x="3334" y="2579"/>
                <a:ext cx="0" cy="1180"/>
              </a:xfrm>
              <a:prstGeom prst="line">
                <a:avLst/>
              </a:prstGeom>
              <a:ln w="38100" cap="flat" cmpd="sng">
                <a:solidFill>
                  <a:srgbClr val="CC3300"/>
                </a:solidFill>
                <a:prstDash val="sysDot"/>
                <a:headEnd type="none" w="med" len="med"/>
                <a:tailEnd type="none" w="med" len="med"/>
              </a:ln>
            </p:spPr>
          </p:sp>
        </p:grpSp>
      </p:grpSp>
      <p:grpSp>
        <p:nvGrpSpPr>
          <p:cNvPr id="22" name="Group 87"/>
          <p:cNvGrpSpPr/>
          <p:nvPr/>
        </p:nvGrpSpPr>
        <p:grpSpPr>
          <a:xfrm>
            <a:off x="5795963" y="2757488"/>
            <a:ext cx="3086100" cy="3184525"/>
            <a:chOff x="3651" y="1737"/>
            <a:chExt cx="1944" cy="2006"/>
          </a:xfrm>
        </p:grpSpPr>
        <p:sp>
          <p:nvSpPr>
            <p:cNvPr id="33811" name="Text Box 88"/>
            <p:cNvSpPr txBox="1"/>
            <p:nvPr/>
          </p:nvSpPr>
          <p:spPr>
            <a:xfrm>
              <a:off x="3923" y="2337"/>
              <a:ext cx="631" cy="312"/>
            </a:xfrm>
            <a:prstGeom prst="rect">
              <a:avLst/>
            </a:prstGeom>
            <a:noFill/>
            <a:ln w="9525">
              <a:noFill/>
            </a:ln>
          </p:spPr>
          <p:txBody>
            <a:bodyPr/>
            <a:p>
              <a:pPr algn="just" eaLnBrk="1" hangingPunct="1">
                <a:lnSpc>
                  <a:spcPct val="100000"/>
                </a:lnSpc>
                <a:spcBef>
                  <a:spcPct val="0"/>
                </a:spcBef>
              </a:pPr>
              <a:r>
                <a:rPr lang="zh-CN" altLang="en-US" sz="2000" b="1" dirty="0">
                  <a:solidFill>
                    <a:schemeClr val="accent1"/>
                  </a:solidFill>
                  <a:latin typeface="Times New Roman" panose="02020603050405020304" pitchFamily="18" charset="0"/>
                </a:rPr>
                <a:t>程序</a:t>
              </a:r>
              <a:r>
                <a:rPr lang="en-US" altLang="zh-CN" sz="2000" b="1" dirty="0">
                  <a:solidFill>
                    <a:schemeClr val="accent1"/>
                  </a:solidFill>
                  <a:latin typeface="Times New Roman" panose="02020603050405020304" pitchFamily="18" charset="0"/>
                </a:rPr>
                <a:t>B</a:t>
              </a:r>
              <a:endParaRPr lang="en-US" altLang="zh-CN" sz="2000" b="1" dirty="0">
                <a:solidFill>
                  <a:schemeClr val="accent1"/>
                </a:solidFill>
                <a:latin typeface="Times New Roman" panose="02020603050405020304" pitchFamily="18" charset="0"/>
              </a:endParaRPr>
            </a:p>
          </p:txBody>
        </p:sp>
        <p:sp>
          <p:nvSpPr>
            <p:cNvPr id="210009" name="Text Box 89"/>
            <p:cNvSpPr txBox="1">
              <a:spLocks noChangeArrowheads="1"/>
            </p:cNvSpPr>
            <p:nvPr/>
          </p:nvSpPr>
          <p:spPr bwMode="auto">
            <a:xfrm>
              <a:off x="4334" y="2659"/>
              <a:ext cx="270" cy="544"/>
            </a:xfrm>
            <a:prstGeom prst="rect">
              <a:avLst/>
            </a:prstGeom>
            <a:noFill/>
            <a:ln>
              <a:noFill/>
            </a:ln>
            <a:effectLst>
              <a:outerShdw dist="17961" dir="2700000" algn="ctr" rotWithShape="0">
                <a:schemeClr val="accent1">
                  <a:gamma/>
                  <a:shade val="60000"/>
                  <a:invGamma/>
                  <a:alpha val="50000"/>
                </a:schemeClr>
              </a:outerShdw>
            </a:effectLst>
          </p:spPr>
          <p:txBody>
            <a:bodyPr vert="eaVert">
              <a:spAutoFit/>
            </a:bodyPr>
            <a:lstStyle/>
            <a:p>
              <a:pPr marR="0" algn="l" defTabSz="914400" eaLnBrk="1" hangingPunct="1">
                <a:lnSpc>
                  <a:spcPct val="100000"/>
                </a:lnSpc>
                <a:spcBef>
                  <a:spcPct val="50000"/>
                </a:spcBef>
                <a:buClr>
                  <a:schemeClr val="tx1"/>
                </a:buClr>
                <a:buSzTx/>
                <a:buFontTx/>
                <a:buNone/>
                <a:defRPr/>
              </a:pPr>
              <a:r>
                <a:rPr kumimoji="0" lang="zh-CN" altLang="en-US" sz="1600" b="1" kern="1200" cap="none" spc="0" normalizeH="0" baseline="0" noProof="0">
                  <a:solidFill>
                    <a:srgbClr val="CC3300"/>
                  </a:solidFill>
                  <a:latin typeface="Arial" panose="020B0604020202020204" pitchFamily="34" charset="0"/>
                  <a:ea typeface="宋体" panose="02010600030101010101" pitchFamily="2" charset="-122"/>
                  <a:cs typeface="+mn-cs"/>
                </a:rPr>
                <a:t>等设备</a:t>
              </a:r>
              <a:endParaRPr kumimoji="0" lang="zh-CN" altLang="en-US" sz="1600" b="1" kern="1200" cap="none" spc="0" normalizeH="0" baseline="0" noProof="0">
                <a:solidFill>
                  <a:srgbClr val="CC3300"/>
                </a:solidFill>
                <a:latin typeface="Arial" panose="020B0604020202020204" pitchFamily="34" charset="0"/>
                <a:ea typeface="宋体" panose="02010600030101010101" pitchFamily="2" charset="-122"/>
                <a:cs typeface="+mn-cs"/>
              </a:endParaRPr>
            </a:p>
          </p:txBody>
        </p:sp>
        <p:sp>
          <p:nvSpPr>
            <p:cNvPr id="33813" name="Text Box 90"/>
            <p:cNvSpPr txBox="1"/>
            <p:nvPr/>
          </p:nvSpPr>
          <p:spPr>
            <a:xfrm>
              <a:off x="4835" y="3141"/>
              <a:ext cx="760" cy="319"/>
            </a:xfrm>
            <a:prstGeom prst="rect">
              <a:avLst/>
            </a:prstGeom>
            <a:noFill/>
            <a:ln w="9525">
              <a:noFill/>
            </a:ln>
          </p:spPr>
          <p:txBody>
            <a:bodyPr/>
            <a:p>
              <a:pPr algn="just" eaLnBrk="1" hangingPunct="1">
                <a:lnSpc>
                  <a:spcPct val="100000"/>
                </a:lnSpc>
                <a:spcBef>
                  <a:spcPct val="0"/>
                </a:spcBef>
              </a:pPr>
              <a:r>
                <a:rPr lang="en-US" altLang="zh-CN" sz="2000" b="1" dirty="0">
                  <a:latin typeface="Times New Roman" panose="02020603050405020304" pitchFamily="18" charset="0"/>
                </a:rPr>
                <a:t>B</a:t>
              </a:r>
              <a:r>
                <a:rPr lang="zh-CN" altLang="en-US" sz="2000" b="1" dirty="0">
                  <a:latin typeface="Times New Roman" panose="02020603050405020304" pitchFamily="18" charset="0"/>
                </a:rPr>
                <a:t>输出</a:t>
              </a:r>
              <a:endParaRPr lang="zh-CN" altLang="en-US" sz="2000" b="1" dirty="0">
                <a:latin typeface="Times New Roman" panose="02020603050405020304" pitchFamily="18" charset="0"/>
              </a:endParaRPr>
            </a:p>
          </p:txBody>
        </p:sp>
        <p:sp>
          <p:nvSpPr>
            <p:cNvPr id="33814" name="Text Box 91"/>
            <p:cNvSpPr txBox="1"/>
            <p:nvPr/>
          </p:nvSpPr>
          <p:spPr>
            <a:xfrm>
              <a:off x="4060" y="3144"/>
              <a:ext cx="752" cy="319"/>
            </a:xfrm>
            <a:prstGeom prst="rect">
              <a:avLst/>
            </a:prstGeom>
            <a:noFill/>
            <a:ln w="9525">
              <a:noFill/>
            </a:ln>
          </p:spPr>
          <p:txBody>
            <a:bodyPr/>
            <a:p>
              <a:pPr algn="just" eaLnBrk="1" hangingPunct="1">
                <a:lnSpc>
                  <a:spcPct val="100000"/>
                </a:lnSpc>
                <a:spcBef>
                  <a:spcPct val="0"/>
                </a:spcBef>
              </a:pPr>
              <a:r>
                <a:rPr lang="en-US" altLang="zh-CN" sz="2000" b="1" dirty="0">
                  <a:latin typeface="Times New Roman" panose="02020603050405020304" pitchFamily="18" charset="0"/>
                </a:rPr>
                <a:t>A</a:t>
              </a:r>
              <a:r>
                <a:rPr lang="zh-CN" altLang="en-US" sz="2000" b="1" dirty="0">
                  <a:latin typeface="Times New Roman" panose="02020603050405020304" pitchFamily="18" charset="0"/>
                </a:rPr>
                <a:t>输出</a:t>
              </a:r>
              <a:endParaRPr lang="zh-CN" altLang="en-US" sz="2000" b="1" dirty="0">
                <a:latin typeface="Times New Roman" panose="02020603050405020304" pitchFamily="18" charset="0"/>
              </a:endParaRPr>
            </a:p>
          </p:txBody>
        </p:sp>
        <p:grpSp>
          <p:nvGrpSpPr>
            <p:cNvPr id="33815" name="Group 92"/>
            <p:cNvGrpSpPr/>
            <p:nvPr/>
          </p:nvGrpSpPr>
          <p:grpSpPr>
            <a:xfrm>
              <a:off x="3651" y="1737"/>
              <a:ext cx="1769" cy="862"/>
              <a:chOff x="793" y="1071"/>
              <a:chExt cx="1633" cy="590"/>
            </a:xfrm>
          </p:grpSpPr>
          <p:sp>
            <p:nvSpPr>
              <p:cNvPr id="33832" name="Text Box 93"/>
              <p:cNvSpPr txBox="1"/>
              <p:nvPr/>
            </p:nvSpPr>
            <p:spPr>
              <a:xfrm>
                <a:off x="793" y="1071"/>
                <a:ext cx="1633" cy="221"/>
              </a:xfrm>
              <a:prstGeom prst="rect">
                <a:avLst/>
              </a:prstGeom>
              <a:noFill/>
              <a:ln w="38100">
                <a:noFill/>
              </a:ln>
            </p:spPr>
            <p:txBody>
              <a:bodyPr>
                <a:spAutoFit/>
              </a:bodyPr>
              <a:p>
                <a:pPr marL="742950" indent="-285750">
                  <a:spcBef>
                    <a:spcPct val="50000"/>
                  </a:spcBef>
                </a:pPr>
                <a:r>
                  <a:rPr lang="zh-CN" altLang="en-US" b="1" dirty="0">
                    <a:solidFill>
                      <a:srgbClr val="CC3300"/>
                    </a:solidFill>
                    <a:latin typeface="Arial" panose="020B0604020202020204" pitchFamily="34" charset="0"/>
                    <a:ea typeface="楷体_GB2312" pitchFamily="49" charset="-122"/>
                  </a:rPr>
                  <a:t>输出请求</a:t>
                </a:r>
                <a:endParaRPr lang="zh-CN" altLang="en-US" b="1" dirty="0">
                  <a:solidFill>
                    <a:srgbClr val="CC3300"/>
                  </a:solidFill>
                  <a:latin typeface="Arial" panose="020B0604020202020204" pitchFamily="34" charset="0"/>
                  <a:ea typeface="楷体_GB2312" pitchFamily="49" charset="-122"/>
                </a:endParaRPr>
              </a:p>
            </p:txBody>
          </p:sp>
          <p:sp>
            <p:nvSpPr>
              <p:cNvPr id="33833" name="Line 94"/>
              <p:cNvSpPr/>
              <p:nvPr/>
            </p:nvSpPr>
            <p:spPr>
              <a:xfrm flipH="1">
                <a:off x="1545" y="1344"/>
                <a:ext cx="91" cy="317"/>
              </a:xfrm>
              <a:prstGeom prst="line">
                <a:avLst/>
              </a:prstGeom>
              <a:ln w="9525" cap="flat" cmpd="sng">
                <a:solidFill>
                  <a:srgbClr val="CC3300"/>
                </a:solidFill>
                <a:prstDash val="dash"/>
                <a:headEnd type="none" w="med" len="med"/>
                <a:tailEnd type="triangle" w="med" len="med"/>
              </a:ln>
            </p:spPr>
          </p:sp>
        </p:grpSp>
        <p:grpSp>
          <p:nvGrpSpPr>
            <p:cNvPr id="33816" name="Group 95"/>
            <p:cNvGrpSpPr/>
            <p:nvPr/>
          </p:nvGrpSpPr>
          <p:grpSpPr>
            <a:xfrm>
              <a:off x="3828" y="2599"/>
              <a:ext cx="1539" cy="1144"/>
              <a:chOff x="3828" y="2599"/>
              <a:chExt cx="1539" cy="1144"/>
            </a:xfrm>
          </p:grpSpPr>
          <p:sp>
            <p:nvSpPr>
              <p:cNvPr id="33817" name="Line 96"/>
              <p:cNvSpPr/>
              <p:nvPr/>
            </p:nvSpPr>
            <p:spPr>
              <a:xfrm>
                <a:off x="4468" y="2604"/>
                <a:ext cx="91" cy="0"/>
              </a:xfrm>
              <a:prstGeom prst="line">
                <a:avLst/>
              </a:prstGeom>
              <a:ln w="38100" cap="flat" cmpd="sng">
                <a:solidFill>
                  <a:srgbClr val="0000FF"/>
                </a:solidFill>
                <a:prstDash val="solid"/>
                <a:headEnd type="none" w="med" len="med"/>
                <a:tailEnd type="none" w="med" len="med"/>
              </a:ln>
            </p:spPr>
          </p:sp>
          <p:sp>
            <p:nvSpPr>
              <p:cNvPr id="33818" name="Line 97"/>
              <p:cNvSpPr/>
              <p:nvPr/>
            </p:nvSpPr>
            <p:spPr>
              <a:xfrm>
                <a:off x="3924" y="2603"/>
                <a:ext cx="541" cy="0"/>
              </a:xfrm>
              <a:prstGeom prst="line">
                <a:avLst/>
              </a:prstGeom>
              <a:ln w="38100" cap="flat" cmpd="sng">
                <a:solidFill>
                  <a:srgbClr val="FF3300"/>
                </a:solidFill>
                <a:prstDash val="solid"/>
                <a:headEnd type="none" w="med" len="med"/>
                <a:tailEnd type="none" w="med" len="med"/>
              </a:ln>
            </p:spPr>
          </p:sp>
          <p:sp>
            <p:nvSpPr>
              <p:cNvPr id="33819" name="Line 98"/>
              <p:cNvSpPr/>
              <p:nvPr/>
            </p:nvSpPr>
            <p:spPr>
              <a:xfrm>
                <a:off x="3878" y="2609"/>
                <a:ext cx="0" cy="558"/>
              </a:xfrm>
              <a:prstGeom prst="line">
                <a:avLst/>
              </a:prstGeom>
              <a:ln w="28575" cap="flat" cmpd="sng">
                <a:solidFill>
                  <a:schemeClr val="tx1"/>
                </a:solidFill>
                <a:prstDash val="sysDot"/>
                <a:headEnd type="none" w="med" len="med"/>
                <a:tailEnd type="none" w="med" len="med"/>
              </a:ln>
            </p:spPr>
          </p:sp>
          <p:sp>
            <p:nvSpPr>
              <p:cNvPr id="33820" name="Line 99"/>
              <p:cNvSpPr/>
              <p:nvPr/>
            </p:nvSpPr>
            <p:spPr>
              <a:xfrm>
                <a:off x="3879" y="3158"/>
                <a:ext cx="998" cy="0"/>
              </a:xfrm>
              <a:prstGeom prst="line">
                <a:avLst/>
              </a:prstGeom>
              <a:ln w="19050" cap="flat" cmpd="sng">
                <a:solidFill>
                  <a:schemeClr val="tx1"/>
                </a:solidFill>
                <a:prstDash val="solid"/>
                <a:headEnd type="none" w="med" len="med"/>
                <a:tailEnd type="none" w="med" len="med"/>
              </a:ln>
            </p:spPr>
          </p:sp>
          <p:sp>
            <p:nvSpPr>
              <p:cNvPr id="33821" name="Line 100"/>
              <p:cNvSpPr/>
              <p:nvPr/>
            </p:nvSpPr>
            <p:spPr>
              <a:xfrm>
                <a:off x="3924" y="2609"/>
                <a:ext cx="0" cy="1134"/>
              </a:xfrm>
              <a:prstGeom prst="line">
                <a:avLst/>
              </a:prstGeom>
              <a:ln w="28575" cap="flat" cmpd="sng">
                <a:solidFill>
                  <a:srgbClr val="FF0000"/>
                </a:solidFill>
                <a:prstDash val="sysDot"/>
                <a:headEnd type="none" w="med" len="med"/>
                <a:tailEnd type="none" w="med" len="med"/>
              </a:ln>
            </p:spPr>
          </p:sp>
          <p:sp>
            <p:nvSpPr>
              <p:cNvPr id="33822" name="Line 101"/>
              <p:cNvSpPr/>
              <p:nvPr/>
            </p:nvSpPr>
            <p:spPr>
              <a:xfrm>
                <a:off x="4553" y="2609"/>
                <a:ext cx="0" cy="545"/>
              </a:xfrm>
              <a:prstGeom prst="line">
                <a:avLst/>
              </a:prstGeom>
              <a:ln w="28575" cap="flat" cmpd="sng">
                <a:solidFill>
                  <a:srgbClr val="FF0000"/>
                </a:solidFill>
                <a:prstDash val="sysDot"/>
                <a:headEnd type="none" w="med" len="med"/>
                <a:tailEnd type="none" w="med" len="med"/>
              </a:ln>
            </p:spPr>
          </p:sp>
          <p:sp>
            <p:nvSpPr>
              <p:cNvPr id="33823" name="Line 102"/>
              <p:cNvSpPr/>
              <p:nvPr/>
            </p:nvSpPr>
            <p:spPr>
              <a:xfrm>
                <a:off x="4926" y="3159"/>
                <a:ext cx="394" cy="0"/>
              </a:xfrm>
              <a:prstGeom prst="line">
                <a:avLst/>
              </a:prstGeom>
              <a:ln w="19050" cap="flat" cmpd="sng">
                <a:solidFill>
                  <a:srgbClr val="FF3300"/>
                </a:solidFill>
                <a:prstDash val="solid"/>
                <a:headEnd type="none" w="med" len="med"/>
                <a:tailEnd type="none" w="med" len="med"/>
              </a:ln>
            </p:spPr>
          </p:sp>
          <p:sp>
            <p:nvSpPr>
              <p:cNvPr id="33824" name="Line 103"/>
              <p:cNvSpPr/>
              <p:nvPr/>
            </p:nvSpPr>
            <p:spPr>
              <a:xfrm>
                <a:off x="3828" y="2599"/>
                <a:ext cx="91" cy="0"/>
              </a:xfrm>
              <a:prstGeom prst="line">
                <a:avLst/>
              </a:prstGeom>
              <a:ln w="38100" cap="flat" cmpd="sng">
                <a:solidFill>
                  <a:srgbClr val="0000FF"/>
                </a:solidFill>
                <a:prstDash val="solid"/>
                <a:headEnd type="none" w="med" len="med"/>
                <a:tailEnd type="none" w="med" len="med"/>
              </a:ln>
            </p:spPr>
          </p:sp>
          <p:sp>
            <p:nvSpPr>
              <p:cNvPr id="33825" name="Line 104"/>
              <p:cNvSpPr/>
              <p:nvPr/>
            </p:nvSpPr>
            <p:spPr>
              <a:xfrm>
                <a:off x="4861" y="2614"/>
                <a:ext cx="68" cy="0"/>
              </a:xfrm>
              <a:prstGeom prst="line">
                <a:avLst/>
              </a:prstGeom>
              <a:ln w="38100" cap="flat" cmpd="sng">
                <a:solidFill>
                  <a:srgbClr val="0000FF"/>
                </a:solidFill>
                <a:prstDash val="solid"/>
                <a:headEnd type="none" w="med" len="med"/>
                <a:tailEnd type="none" w="med" len="med"/>
              </a:ln>
            </p:spPr>
          </p:sp>
          <p:sp>
            <p:nvSpPr>
              <p:cNvPr id="33826" name="Line 105"/>
              <p:cNvSpPr/>
              <p:nvPr/>
            </p:nvSpPr>
            <p:spPr>
              <a:xfrm>
                <a:off x="4860" y="2614"/>
                <a:ext cx="0" cy="545"/>
              </a:xfrm>
              <a:prstGeom prst="line">
                <a:avLst/>
              </a:prstGeom>
              <a:ln w="28575" cap="flat" cmpd="sng">
                <a:solidFill>
                  <a:schemeClr val="tx1"/>
                </a:solidFill>
                <a:prstDash val="sysDot"/>
                <a:headEnd type="none" w="med" len="med"/>
                <a:tailEnd type="none" w="med" len="med"/>
              </a:ln>
            </p:spPr>
          </p:sp>
          <p:sp>
            <p:nvSpPr>
              <p:cNvPr id="33827" name="Line 106"/>
              <p:cNvSpPr/>
              <p:nvPr/>
            </p:nvSpPr>
            <p:spPr>
              <a:xfrm>
                <a:off x="4921" y="2614"/>
                <a:ext cx="0" cy="545"/>
              </a:xfrm>
              <a:prstGeom prst="line">
                <a:avLst/>
              </a:prstGeom>
              <a:ln w="28575" cap="flat" cmpd="sng">
                <a:solidFill>
                  <a:schemeClr val="tx1"/>
                </a:solidFill>
                <a:prstDash val="sysDot"/>
                <a:headEnd type="none" w="med" len="med"/>
                <a:tailEnd type="none" w="med" len="med"/>
              </a:ln>
            </p:spPr>
          </p:sp>
          <p:grpSp>
            <p:nvGrpSpPr>
              <p:cNvPr id="33828" name="Group 107"/>
              <p:cNvGrpSpPr/>
              <p:nvPr/>
            </p:nvGrpSpPr>
            <p:grpSpPr>
              <a:xfrm>
                <a:off x="5299" y="2614"/>
                <a:ext cx="68" cy="545"/>
                <a:chOff x="5274" y="2614"/>
                <a:chExt cx="68" cy="545"/>
              </a:xfrm>
            </p:grpSpPr>
            <p:sp>
              <p:nvSpPr>
                <p:cNvPr id="33829" name="Line 108"/>
                <p:cNvSpPr/>
                <p:nvPr/>
              </p:nvSpPr>
              <p:spPr>
                <a:xfrm>
                  <a:off x="5274" y="2614"/>
                  <a:ext cx="68" cy="0"/>
                </a:xfrm>
                <a:prstGeom prst="line">
                  <a:avLst/>
                </a:prstGeom>
                <a:ln w="38100" cap="flat" cmpd="sng">
                  <a:solidFill>
                    <a:srgbClr val="0000FF"/>
                  </a:solidFill>
                  <a:prstDash val="solid"/>
                  <a:headEnd type="none" w="med" len="med"/>
                  <a:tailEnd type="none" w="med" len="med"/>
                </a:ln>
              </p:spPr>
            </p:sp>
            <p:sp>
              <p:nvSpPr>
                <p:cNvPr id="33830" name="Line 109"/>
                <p:cNvSpPr/>
                <p:nvPr/>
              </p:nvSpPr>
              <p:spPr>
                <a:xfrm>
                  <a:off x="5284" y="2614"/>
                  <a:ext cx="0" cy="545"/>
                </a:xfrm>
                <a:prstGeom prst="line">
                  <a:avLst/>
                </a:prstGeom>
                <a:ln w="28575" cap="flat" cmpd="sng">
                  <a:solidFill>
                    <a:srgbClr val="CC3300"/>
                  </a:solidFill>
                  <a:prstDash val="sysDot"/>
                  <a:headEnd type="none" w="med" len="med"/>
                  <a:tailEnd type="none" w="med" len="med"/>
                </a:ln>
              </p:spPr>
            </p:sp>
            <p:sp>
              <p:nvSpPr>
                <p:cNvPr id="33831" name="Line 110"/>
                <p:cNvSpPr/>
                <p:nvPr/>
              </p:nvSpPr>
              <p:spPr>
                <a:xfrm>
                  <a:off x="5329" y="2614"/>
                  <a:ext cx="0" cy="545"/>
                </a:xfrm>
                <a:prstGeom prst="line">
                  <a:avLst/>
                </a:prstGeom>
                <a:ln w="28575" cap="flat" cmpd="sng">
                  <a:solidFill>
                    <a:srgbClr val="CC3300"/>
                  </a:solidFill>
                  <a:prstDash val="sysDot"/>
                  <a:headEnd type="none" w="med" len="med"/>
                  <a:tailEnd type="none" w="med" len="med"/>
                </a:ln>
              </p:spPr>
            </p:sp>
          </p:gr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par>
                                <p:cTn id="8" presetID="4" presetClass="entr" presetSubtype="16"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ox(in)">
                                      <p:cBhvr>
                                        <p:cTn id="10" dur="500"/>
                                        <p:tgtEl>
                                          <p:spTgt spid="9"/>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09953">
                                            <p:txEl>
                                              <p:charRg st="0" end="9"/>
                                            </p:txEl>
                                          </p:spTgt>
                                        </p:tgtEl>
                                        <p:attrNameLst>
                                          <p:attrName>style.visibility</p:attrName>
                                        </p:attrNameLst>
                                      </p:cBhvr>
                                      <p:to>
                                        <p:strVal val="visible"/>
                                      </p:to>
                                    </p:set>
                                    <p:animEffect transition="in" filter="box(in)">
                                      <p:cBhvr>
                                        <p:cTn id="13" dur="500"/>
                                        <p:tgtEl>
                                          <p:spTgt spid="209953">
                                            <p:txEl>
                                              <p:charRg st="0" end="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09929">
                                            <p:txEl>
                                              <p:charRg st="0" end="15"/>
                                            </p:txEl>
                                          </p:spTgt>
                                        </p:tgtEl>
                                        <p:attrNameLst>
                                          <p:attrName>style.visibility</p:attrName>
                                        </p:attrNameLst>
                                      </p:cBhvr>
                                      <p:to>
                                        <p:strVal val="visible"/>
                                      </p:to>
                                    </p:set>
                                    <p:animEffect transition="in" filter="box(in)">
                                      <p:cBhvr>
                                        <p:cTn id="18" dur="500"/>
                                        <p:tgtEl>
                                          <p:spTgt spid="209929">
                                            <p:txEl>
                                              <p:charRg st="0" end="1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ox(in)">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2000" fill="hold"/>
                                        <p:tgtEl>
                                          <p:spTgt spid="7"/>
                                        </p:tgtEl>
                                        <p:attrNameLst>
                                          <p:attrName>ppt_x</p:attrName>
                                        </p:attrNameLst>
                                      </p:cBhvr>
                                      <p:tavLst>
                                        <p:tav tm="0">
                                          <p:val>
                                            <p:strVal val="#ppt_x-#ppt_w/2"/>
                                          </p:val>
                                        </p:tav>
                                        <p:tav tm="100000">
                                          <p:val>
                                            <p:strVal val="#ppt_x"/>
                                          </p:val>
                                        </p:tav>
                                      </p:tavLst>
                                    </p:anim>
                                    <p:anim calcmode="lin" valueType="num">
                                      <p:cBhvr>
                                        <p:cTn id="29" dur="2000" fill="hold"/>
                                        <p:tgtEl>
                                          <p:spTgt spid="7"/>
                                        </p:tgtEl>
                                        <p:attrNameLst>
                                          <p:attrName>ppt_y</p:attrName>
                                        </p:attrNameLst>
                                      </p:cBhvr>
                                      <p:tavLst>
                                        <p:tav tm="0">
                                          <p:val>
                                            <p:strVal val="#ppt_y"/>
                                          </p:val>
                                        </p:tav>
                                        <p:tav tm="100000">
                                          <p:val>
                                            <p:strVal val="#ppt_y"/>
                                          </p:val>
                                        </p:tav>
                                      </p:tavLst>
                                    </p:anim>
                                    <p:anim calcmode="lin" valueType="num">
                                      <p:cBhvr>
                                        <p:cTn id="30" dur="2000" fill="hold"/>
                                        <p:tgtEl>
                                          <p:spTgt spid="7"/>
                                        </p:tgtEl>
                                        <p:attrNameLst>
                                          <p:attrName>ppt_w</p:attrName>
                                        </p:attrNameLst>
                                      </p:cBhvr>
                                      <p:tavLst>
                                        <p:tav tm="0">
                                          <p:val>
                                            <p:fltVal val="0.000000"/>
                                          </p:val>
                                        </p:tav>
                                        <p:tav tm="100000">
                                          <p:val>
                                            <p:strVal val="#ppt_w"/>
                                          </p:val>
                                        </p:tav>
                                      </p:tavLst>
                                    </p:anim>
                                    <p:anim calcmode="lin" valueType="num">
                                      <p:cBhvr>
                                        <p:cTn id="31"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4" presetClass="entr" presetSubtype="16" repeatCount="300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ox(in)">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99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7" presetClass="entr" presetSubtype="8"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p:cTn id="45" dur="3000" fill="hold"/>
                                        <p:tgtEl>
                                          <p:spTgt spid="2"/>
                                        </p:tgtEl>
                                        <p:attrNameLst>
                                          <p:attrName>ppt_x</p:attrName>
                                        </p:attrNameLst>
                                      </p:cBhvr>
                                      <p:tavLst>
                                        <p:tav tm="0">
                                          <p:val>
                                            <p:strVal val="#ppt_x-#ppt_w/2"/>
                                          </p:val>
                                        </p:tav>
                                        <p:tav tm="100000">
                                          <p:val>
                                            <p:strVal val="#ppt_x"/>
                                          </p:val>
                                        </p:tav>
                                      </p:tavLst>
                                    </p:anim>
                                    <p:anim calcmode="lin" valueType="num">
                                      <p:cBhvr>
                                        <p:cTn id="46" dur="3000" fill="hold"/>
                                        <p:tgtEl>
                                          <p:spTgt spid="2"/>
                                        </p:tgtEl>
                                        <p:attrNameLst>
                                          <p:attrName>ppt_y</p:attrName>
                                        </p:attrNameLst>
                                      </p:cBhvr>
                                      <p:tavLst>
                                        <p:tav tm="0">
                                          <p:val>
                                            <p:strVal val="#ppt_y"/>
                                          </p:val>
                                        </p:tav>
                                        <p:tav tm="100000">
                                          <p:val>
                                            <p:strVal val="#ppt_y"/>
                                          </p:val>
                                        </p:tav>
                                      </p:tavLst>
                                    </p:anim>
                                    <p:anim calcmode="lin" valueType="num">
                                      <p:cBhvr>
                                        <p:cTn id="47" dur="3000" fill="hold"/>
                                        <p:tgtEl>
                                          <p:spTgt spid="2"/>
                                        </p:tgtEl>
                                        <p:attrNameLst>
                                          <p:attrName>ppt_w</p:attrName>
                                        </p:attrNameLst>
                                      </p:cBhvr>
                                      <p:tavLst>
                                        <p:tav tm="0">
                                          <p:val>
                                            <p:fltVal val="0.000000"/>
                                          </p:val>
                                        </p:tav>
                                        <p:tav tm="100000">
                                          <p:val>
                                            <p:strVal val="#ppt_w"/>
                                          </p:val>
                                        </p:tav>
                                      </p:tavLst>
                                    </p:anim>
                                    <p:anim calcmode="lin" valueType="num">
                                      <p:cBhvr>
                                        <p:cTn id="48" dur="3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4" presetClass="entr" presetSubtype="16" repeatCount="3000"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box(in)">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box(in)">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box(in)">
                                      <p:cBhvr>
                                        <p:cTn id="63" dur="500"/>
                                        <p:tgtEl>
                                          <p:spTgt spid="17"/>
                                        </p:tgtEl>
                                      </p:cBhvr>
                                    </p:animEffect>
                                  </p:childTnLst>
                                </p:cTn>
                              </p:par>
                            </p:childTnLst>
                          </p:cTn>
                        </p:par>
                      </p:childTnLst>
                    </p:cTn>
                  </p:par>
                  <p:par>
                    <p:cTn id="64" fill="hold">
                      <p:stCondLst>
                        <p:cond delay="indefinite"/>
                      </p:stCondLst>
                      <p:childTnLst>
                        <p:par>
                          <p:cTn id="65" fill="hold">
                            <p:stCondLst>
                              <p:cond delay="0"/>
                            </p:stCondLst>
                            <p:childTnLst>
                              <p:par>
                                <p:cTn id="66" presetID="17" presetClass="entr" presetSubtype="8" fill="hold" nodeType="clickEffect">
                                  <p:stCondLst>
                                    <p:cond delay="0"/>
                                  </p:stCondLst>
                                  <p:childTnLst>
                                    <p:set>
                                      <p:cBhvr>
                                        <p:cTn id="67" dur="1" fill="hold">
                                          <p:stCondLst>
                                            <p:cond delay="0"/>
                                          </p:stCondLst>
                                        </p:cTn>
                                        <p:tgtEl>
                                          <p:spTgt spid="4"/>
                                        </p:tgtEl>
                                        <p:attrNameLst>
                                          <p:attrName>style.visibility</p:attrName>
                                        </p:attrNameLst>
                                      </p:cBhvr>
                                      <p:to>
                                        <p:strVal val="visible"/>
                                      </p:to>
                                    </p:set>
                                    <p:anim calcmode="lin" valueType="num">
                                      <p:cBhvr>
                                        <p:cTn id="68" dur="3000" fill="hold"/>
                                        <p:tgtEl>
                                          <p:spTgt spid="4"/>
                                        </p:tgtEl>
                                        <p:attrNameLst>
                                          <p:attrName>ppt_x</p:attrName>
                                        </p:attrNameLst>
                                      </p:cBhvr>
                                      <p:tavLst>
                                        <p:tav tm="0">
                                          <p:val>
                                            <p:strVal val="#ppt_x-#ppt_w/2"/>
                                          </p:val>
                                        </p:tav>
                                        <p:tav tm="100000">
                                          <p:val>
                                            <p:strVal val="#ppt_x"/>
                                          </p:val>
                                        </p:tav>
                                      </p:tavLst>
                                    </p:anim>
                                    <p:anim calcmode="lin" valueType="num">
                                      <p:cBhvr>
                                        <p:cTn id="69" dur="3000" fill="hold"/>
                                        <p:tgtEl>
                                          <p:spTgt spid="4"/>
                                        </p:tgtEl>
                                        <p:attrNameLst>
                                          <p:attrName>ppt_y</p:attrName>
                                        </p:attrNameLst>
                                      </p:cBhvr>
                                      <p:tavLst>
                                        <p:tav tm="0">
                                          <p:val>
                                            <p:strVal val="#ppt_y"/>
                                          </p:val>
                                        </p:tav>
                                        <p:tav tm="100000">
                                          <p:val>
                                            <p:strVal val="#ppt_y"/>
                                          </p:val>
                                        </p:tav>
                                      </p:tavLst>
                                    </p:anim>
                                    <p:anim calcmode="lin" valueType="num">
                                      <p:cBhvr>
                                        <p:cTn id="70" dur="3000" fill="hold"/>
                                        <p:tgtEl>
                                          <p:spTgt spid="4"/>
                                        </p:tgtEl>
                                        <p:attrNameLst>
                                          <p:attrName>ppt_w</p:attrName>
                                        </p:attrNameLst>
                                      </p:cBhvr>
                                      <p:tavLst>
                                        <p:tav tm="0">
                                          <p:val>
                                            <p:fltVal val="0.000000"/>
                                          </p:val>
                                        </p:tav>
                                        <p:tav tm="100000">
                                          <p:val>
                                            <p:strVal val="#ppt_w"/>
                                          </p:val>
                                        </p:tav>
                                      </p:tavLst>
                                    </p:anim>
                                    <p:anim calcmode="lin" valueType="num">
                                      <p:cBhvr>
                                        <p:cTn id="71" dur="3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17" presetClass="entr" presetSubtype="8" fill="hold" nodeType="clickEffect">
                                  <p:stCondLst>
                                    <p:cond delay="0"/>
                                  </p:stCondLst>
                                  <p:childTnLst>
                                    <p:set>
                                      <p:cBhvr>
                                        <p:cTn id="75" dur="1" fill="hold">
                                          <p:stCondLst>
                                            <p:cond delay="0"/>
                                          </p:stCondLst>
                                        </p:cTn>
                                        <p:tgtEl>
                                          <p:spTgt spid="19"/>
                                        </p:tgtEl>
                                        <p:attrNameLst>
                                          <p:attrName>style.visibility</p:attrName>
                                        </p:attrNameLst>
                                      </p:cBhvr>
                                      <p:to>
                                        <p:strVal val="visible"/>
                                      </p:to>
                                    </p:set>
                                    <p:anim calcmode="lin" valueType="num">
                                      <p:cBhvr>
                                        <p:cTn id="76" dur="500" fill="hold"/>
                                        <p:tgtEl>
                                          <p:spTgt spid="19"/>
                                        </p:tgtEl>
                                        <p:attrNameLst>
                                          <p:attrName>ppt_x</p:attrName>
                                        </p:attrNameLst>
                                      </p:cBhvr>
                                      <p:tavLst>
                                        <p:tav tm="0">
                                          <p:val>
                                            <p:strVal val="#ppt_x-#ppt_w/2"/>
                                          </p:val>
                                        </p:tav>
                                        <p:tav tm="100000">
                                          <p:val>
                                            <p:strVal val="#ppt_x"/>
                                          </p:val>
                                        </p:tav>
                                      </p:tavLst>
                                    </p:anim>
                                    <p:anim calcmode="lin" valueType="num">
                                      <p:cBhvr>
                                        <p:cTn id="77" dur="500" fill="hold"/>
                                        <p:tgtEl>
                                          <p:spTgt spid="19"/>
                                        </p:tgtEl>
                                        <p:attrNameLst>
                                          <p:attrName>ppt_y</p:attrName>
                                        </p:attrNameLst>
                                      </p:cBhvr>
                                      <p:tavLst>
                                        <p:tav tm="0">
                                          <p:val>
                                            <p:strVal val="#ppt_y"/>
                                          </p:val>
                                        </p:tav>
                                        <p:tav tm="100000">
                                          <p:val>
                                            <p:strVal val="#ppt_y"/>
                                          </p:val>
                                        </p:tav>
                                      </p:tavLst>
                                    </p:anim>
                                    <p:anim calcmode="lin" valueType="num">
                                      <p:cBhvr>
                                        <p:cTn id="78" dur="500" fill="hold"/>
                                        <p:tgtEl>
                                          <p:spTgt spid="19"/>
                                        </p:tgtEl>
                                        <p:attrNameLst>
                                          <p:attrName>ppt_w</p:attrName>
                                        </p:attrNameLst>
                                      </p:cBhvr>
                                      <p:tavLst>
                                        <p:tav tm="0">
                                          <p:val>
                                            <p:fltVal val="0.000000"/>
                                          </p:val>
                                        </p:tav>
                                        <p:tav tm="100000">
                                          <p:val>
                                            <p:strVal val="#ppt_w"/>
                                          </p:val>
                                        </p:tav>
                                      </p:tavLst>
                                    </p:anim>
                                    <p:anim calcmode="lin" valueType="num">
                                      <p:cBhvr>
                                        <p:cTn id="79" dur="5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80" fill="hold">
                      <p:stCondLst>
                        <p:cond delay="indefinite"/>
                      </p:stCondLst>
                      <p:childTnLst>
                        <p:par>
                          <p:cTn id="81" fill="hold">
                            <p:stCondLst>
                              <p:cond delay="0"/>
                            </p:stCondLst>
                            <p:childTnLst>
                              <p:par>
                                <p:cTn id="82" presetID="4" presetClass="entr" presetSubtype="16" repeatCount="3000" fill="hold" nodeType="clickEffect">
                                  <p:stCondLst>
                                    <p:cond delay="0"/>
                                  </p:stCondLst>
                                  <p:childTnLst>
                                    <p:set>
                                      <p:cBhvr>
                                        <p:cTn id="83" dur="1" fill="hold">
                                          <p:stCondLst>
                                            <p:cond delay="0"/>
                                          </p:stCondLst>
                                        </p:cTn>
                                        <p:tgtEl>
                                          <p:spTgt spid="8"/>
                                        </p:tgtEl>
                                        <p:attrNameLst>
                                          <p:attrName>style.visibility</p:attrName>
                                        </p:attrNameLst>
                                      </p:cBhvr>
                                      <p:to>
                                        <p:strVal val="visible"/>
                                      </p:to>
                                    </p:set>
                                    <p:animEffect transition="in" filter="box(in)">
                                      <p:cBhvr>
                                        <p:cTn id="84" dur="500"/>
                                        <p:tgtEl>
                                          <p:spTgt spid="8"/>
                                        </p:tgtEl>
                                      </p:cBhvr>
                                    </p:animEffect>
                                  </p:childTnLst>
                                </p:cTn>
                              </p:par>
                            </p:childTnLst>
                          </p:cTn>
                        </p:par>
                      </p:childTnLst>
                    </p:cTn>
                  </p:par>
                  <p:par>
                    <p:cTn id="85" fill="hold">
                      <p:stCondLst>
                        <p:cond delay="indefinite"/>
                      </p:stCondLst>
                      <p:childTnLst>
                        <p:par>
                          <p:cTn id="86" fill="hold">
                            <p:stCondLst>
                              <p:cond delay="0"/>
                            </p:stCondLst>
                            <p:childTnLst>
                              <p:par>
                                <p:cTn id="87" presetID="17" presetClass="entr" presetSubtype="8" fill="hold" nodeType="clickEffect">
                                  <p:stCondLst>
                                    <p:cond delay="0"/>
                                  </p:stCondLst>
                                  <p:childTnLst>
                                    <p:set>
                                      <p:cBhvr>
                                        <p:cTn id="88" dur="1" fill="hold">
                                          <p:stCondLst>
                                            <p:cond delay="0"/>
                                          </p:stCondLst>
                                        </p:cTn>
                                        <p:tgtEl>
                                          <p:spTgt spid="22"/>
                                        </p:tgtEl>
                                        <p:attrNameLst>
                                          <p:attrName>style.visibility</p:attrName>
                                        </p:attrNameLst>
                                      </p:cBhvr>
                                      <p:to>
                                        <p:strVal val="visible"/>
                                      </p:to>
                                    </p:set>
                                    <p:anim calcmode="lin" valueType="num">
                                      <p:cBhvr>
                                        <p:cTn id="89" dur="500" fill="hold"/>
                                        <p:tgtEl>
                                          <p:spTgt spid="22"/>
                                        </p:tgtEl>
                                        <p:attrNameLst>
                                          <p:attrName>ppt_x</p:attrName>
                                        </p:attrNameLst>
                                      </p:cBhvr>
                                      <p:tavLst>
                                        <p:tav tm="0">
                                          <p:val>
                                            <p:strVal val="#ppt_x-#ppt_w/2"/>
                                          </p:val>
                                        </p:tav>
                                        <p:tav tm="100000">
                                          <p:val>
                                            <p:strVal val="#ppt_x"/>
                                          </p:val>
                                        </p:tav>
                                      </p:tavLst>
                                    </p:anim>
                                    <p:anim calcmode="lin" valueType="num">
                                      <p:cBhvr>
                                        <p:cTn id="90" dur="500" fill="hold"/>
                                        <p:tgtEl>
                                          <p:spTgt spid="22"/>
                                        </p:tgtEl>
                                        <p:attrNameLst>
                                          <p:attrName>ppt_y</p:attrName>
                                        </p:attrNameLst>
                                      </p:cBhvr>
                                      <p:tavLst>
                                        <p:tav tm="0">
                                          <p:val>
                                            <p:strVal val="#ppt_y"/>
                                          </p:val>
                                        </p:tav>
                                        <p:tav tm="100000">
                                          <p:val>
                                            <p:strVal val="#ppt_y"/>
                                          </p:val>
                                        </p:tav>
                                      </p:tavLst>
                                    </p:anim>
                                    <p:anim calcmode="lin" valueType="num">
                                      <p:cBhvr>
                                        <p:cTn id="91" dur="500" fill="hold"/>
                                        <p:tgtEl>
                                          <p:spTgt spid="22"/>
                                        </p:tgtEl>
                                        <p:attrNameLst>
                                          <p:attrName>ppt_w</p:attrName>
                                        </p:attrNameLst>
                                      </p:cBhvr>
                                      <p:tavLst>
                                        <p:tav tm="0">
                                          <p:val>
                                            <p:fltVal val="0.000000"/>
                                          </p:val>
                                        </p:tav>
                                        <p:tav tm="100000">
                                          <p:val>
                                            <p:strVal val="#ppt_w"/>
                                          </p:val>
                                        </p:tav>
                                      </p:tavLst>
                                    </p:anim>
                                    <p:anim calcmode="lin" valueType="num">
                                      <p:cBhvr>
                                        <p:cTn id="92" dur="500" fill="hold"/>
                                        <p:tgtEl>
                                          <p:spTgt spid="2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9" grpId="0" build="p"/>
      <p:bldP spid="209953" grpId="0"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noChangeArrowheads="1"/>
          </p:cNvSpPr>
          <p:nvPr>
            <p:ph type="title"/>
          </p:nvPr>
        </p:nvSpPr>
        <p:spPr>
          <a:xfrm>
            <a:off x="323850" y="188913"/>
            <a:ext cx="8229600" cy="63182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rgbClr val="3333FF"/>
                </a:solidFill>
                <a:effectLst/>
                <a:uLnTx/>
                <a:uFillTx/>
                <a:latin typeface="+mj-lt"/>
                <a:ea typeface="+mj-ea"/>
                <a:cs typeface="+mj-cs"/>
              </a:rPr>
              <a:t>三</a:t>
            </a:r>
            <a:r>
              <a:rPr kumimoji="0" lang="en-US" altLang="zh-CN" sz="3200" b="1" i="0" u="none" strike="noStrike" kern="0" cap="none" spc="0" normalizeH="0" baseline="0" noProof="0" smtClean="0">
                <a:ln>
                  <a:noFill/>
                </a:ln>
                <a:solidFill>
                  <a:srgbClr val="3333FF"/>
                </a:solidFill>
                <a:effectLst/>
                <a:uLnTx/>
                <a:uFillTx/>
                <a:latin typeface="+mj-lt"/>
                <a:ea typeface="+mj-ea"/>
                <a:cs typeface="+mj-cs"/>
              </a:rPr>
              <a:t>.</a:t>
            </a:r>
            <a:r>
              <a:rPr kumimoji="0" lang="zh-CN" altLang="en-US" sz="3200" b="1" i="0" u="none" strike="noStrike" kern="0" cap="none" spc="0" normalizeH="0" baseline="0" noProof="0" smtClean="0">
                <a:ln>
                  <a:noFill/>
                </a:ln>
                <a:solidFill>
                  <a:srgbClr val="3333FF"/>
                </a:solidFill>
                <a:effectLst/>
                <a:uLnTx/>
                <a:uFillTx/>
                <a:latin typeface="+mj-lt"/>
                <a:ea typeface="+mj-ea"/>
                <a:cs typeface="+mj-cs"/>
              </a:rPr>
              <a:t>多道批处理系统</a:t>
            </a:r>
            <a:endParaRPr kumimoji="0" lang="zh-CN" altLang="en-US" sz="3200" b="1" i="0" u="none" strike="noStrike" kern="0" cap="none" spc="0" normalizeH="0" baseline="0" noProof="0" smtClean="0">
              <a:ln>
                <a:noFill/>
              </a:ln>
              <a:solidFill>
                <a:srgbClr val="3333FF"/>
              </a:solidFill>
              <a:effectLst/>
              <a:uLnTx/>
              <a:uFillTx/>
              <a:latin typeface="+mj-lt"/>
              <a:ea typeface="+mj-ea"/>
              <a:cs typeface="+mj-cs"/>
            </a:endParaRPr>
          </a:p>
        </p:txBody>
      </p:sp>
      <p:sp>
        <p:nvSpPr>
          <p:cNvPr id="169987" name="Rectangle 3"/>
          <p:cNvSpPr>
            <a:spLocks noGrp="1"/>
          </p:cNvSpPr>
          <p:nvPr>
            <p:ph idx="1"/>
          </p:nvPr>
        </p:nvSpPr>
        <p:spPr>
          <a:xfrm>
            <a:off x="395288" y="836613"/>
            <a:ext cx="8229600" cy="3240087"/>
          </a:xfrm>
          <a:ln/>
        </p:spPr>
        <p:txBody>
          <a:bodyPr vert="horz" wrap="square" lIns="91440" tIns="45720" rIns="91440" bIns="45720" anchor="t"/>
          <a:p>
            <a:r>
              <a:rPr lang="zh-CN" altLang="en-US" sz="2800" b="1" dirty="0">
                <a:solidFill>
                  <a:schemeClr val="accent1"/>
                </a:solidFill>
              </a:rPr>
              <a:t>多道程序设计技术优点</a:t>
            </a:r>
            <a:endParaRPr lang="zh-CN" altLang="en-US" sz="2800" b="1" dirty="0">
              <a:solidFill>
                <a:schemeClr val="accent1"/>
              </a:solidFill>
            </a:endParaRPr>
          </a:p>
          <a:p>
            <a:pPr lvl="1">
              <a:lnSpc>
                <a:spcPct val="130000"/>
              </a:lnSpc>
              <a:spcBef>
                <a:spcPct val="50000"/>
              </a:spcBef>
              <a:buNone/>
            </a:pPr>
            <a:r>
              <a:rPr lang="zh-CN" altLang="en-US" sz="2400" b="1" dirty="0">
                <a:latin typeface="宋体" panose="02010600030101010101" pitchFamily="2" charset="-122"/>
              </a:rPr>
              <a:t>（</a:t>
            </a:r>
            <a:r>
              <a:rPr lang="en-US" altLang="zh-CN" sz="2400" b="1" dirty="0">
                <a:latin typeface="宋体" panose="02010600030101010101" pitchFamily="2" charset="-122"/>
              </a:rPr>
              <a:t>1</a:t>
            </a:r>
            <a:r>
              <a:rPr lang="zh-CN" altLang="en-US" sz="2400" b="1" dirty="0">
                <a:latin typeface="宋体" panose="02010600030101010101" pitchFamily="2" charset="-122"/>
              </a:rPr>
              <a:t>）提高</a:t>
            </a:r>
            <a:r>
              <a:rPr lang="en-US" altLang="zh-CN" sz="2400" b="1" dirty="0">
                <a:latin typeface="宋体" panose="02010600030101010101" pitchFamily="2" charset="-122"/>
              </a:rPr>
              <a:t>CPU</a:t>
            </a:r>
            <a:r>
              <a:rPr lang="zh-CN" altLang="en-US" sz="2400" b="1" dirty="0">
                <a:latin typeface="宋体" panose="02010600030101010101" pitchFamily="2" charset="-122"/>
              </a:rPr>
              <a:t>的利用率；</a:t>
            </a:r>
            <a:endParaRPr lang="zh-CN" altLang="en-US" sz="2400" b="1" dirty="0">
              <a:latin typeface="宋体" panose="02010600030101010101" pitchFamily="2" charset="-122"/>
            </a:endParaRPr>
          </a:p>
          <a:p>
            <a:pPr lvl="1">
              <a:lnSpc>
                <a:spcPct val="130000"/>
              </a:lnSpc>
              <a:spcBef>
                <a:spcPct val="50000"/>
              </a:spcBef>
              <a:buNone/>
            </a:pPr>
            <a:r>
              <a:rPr lang="zh-CN" altLang="en-US" sz="2400" b="1" dirty="0">
                <a:latin typeface="宋体" panose="02010600030101010101" pitchFamily="2" charset="-122"/>
              </a:rPr>
              <a:t>（</a:t>
            </a:r>
            <a:r>
              <a:rPr lang="en-US" altLang="zh-CN" sz="2400" b="1" dirty="0">
                <a:latin typeface="宋体" panose="02010600030101010101" pitchFamily="2" charset="-122"/>
              </a:rPr>
              <a:t>2</a:t>
            </a:r>
            <a:r>
              <a:rPr lang="zh-CN" altLang="en-US" sz="2400" b="1" dirty="0">
                <a:latin typeface="宋体" panose="02010600030101010101" pitchFamily="2" charset="-122"/>
              </a:rPr>
              <a:t>）提供内存和</a:t>
            </a:r>
            <a:r>
              <a:rPr lang="en-US" altLang="zh-CN" sz="2400" b="1" dirty="0">
                <a:latin typeface="宋体" panose="02010600030101010101" pitchFamily="2" charset="-122"/>
              </a:rPr>
              <a:t>I/0</a:t>
            </a:r>
            <a:r>
              <a:rPr lang="zh-CN" altLang="en-US" sz="2400" b="1" dirty="0">
                <a:latin typeface="宋体" panose="02010600030101010101" pitchFamily="2" charset="-122"/>
              </a:rPr>
              <a:t>设备的利用率；</a:t>
            </a:r>
            <a:endParaRPr lang="zh-CN" altLang="en-US" sz="2400" b="1" dirty="0">
              <a:latin typeface="宋体" panose="02010600030101010101" pitchFamily="2" charset="-122"/>
            </a:endParaRPr>
          </a:p>
          <a:p>
            <a:pPr lvl="1">
              <a:lnSpc>
                <a:spcPct val="130000"/>
              </a:lnSpc>
              <a:spcBef>
                <a:spcPct val="50000"/>
              </a:spcBef>
              <a:buNone/>
            </a:pPr>
            <a:r>
              <a:rPr lang="zh-CN" altLang="en-US" sz="2400" b="1" dirty="0">
                <a:latin typeface="宋体" panose="02010600030101010101" pitchFamily="2" charset="-122"/>
              </a:rPr>
              <a:t>（</a:t>
            </a:r>
            <a:r>
              <a:rPr lang="en-US" altLang="zh-CN" sz="2400" b="1" dirty="0">
                <a:latin typeface="宋体" panose="02010600030101010101" pitchFamily="2" charset="-122"/>
              </a:rPr>
              <a:t>3</a:t>
            </a:r>
            <a:r>
              <a:rPr lang="zh-CN" altLang="en-US" sz="2400" b="1" dirty="0">
                <a:latin typeface="宋体" panose="02010600030101010101" pitchFamily="2" charset="-122"/>
              </a:rPr>
              <a:t>）增加系统吞吐量</a:t>
            </a:r>
            <a:endParaRPr lang="zh-CN" altLang="en-US" sz="2400" b="1" dirty="0">
              <a:solidFill>
                <a:schemeClr val="accent1"/>
              </a:solidFill>
            </a:endParaRPr>
          </a:p>
          <a:p>
            <a:r>
              <a:rPr lang="zh-CN" altLang="en-US" sz="2800" b="1" dirty="0">
                <a:solidFill>
                  <a:schemeClr val="accent1"/>
                </a:solidFill>
              </a:rPr>
              <a:t>多道程序设计硬件支持</a:t>
            </a:r>
            <a:r>
              <a:rPr lang="zh-CN" altLang="en-US" sz="2800" dirty="0"/>
              <a:t>：</a:t>
            </a:r>
            <a:r>
              <a:rPr lang="en-US" altLang="zh-CN" sz="2800" b="1" dirty="0"/>
              <a:t>I/O</a:t>
            </a:r>
            <a:r>
              <a:rPr lang="zh-CN" altLang="en-US" sz="2800" b="1" dirty="0"/>
              <a:t>中断、</a:t>
            </a:r>
            <a:r>
              <a:rPr lang="en-US" altLang="zh-CN" sz="2800" b="1" dirty="0"/>
              <a:t>DMA</a:t>
            </a:r>
            <a:endParaRPr lang="zh-CN" altLang="en-US" b="1" dirty="0">
              <a:solidFill>
                <a:schemeClr val="accent1"/>
              </a:solidFill>
            </a:endParaRPr>
          </a:p>
          <a:p>
            <a:pPr lvl="1">
              <a:lnSpc>
                <a:spcPct val="130000"/>
              </a:lnSpc>
              <a:spcBef>
                <a:spcPct val="50000"/>
              </a:spcBef>
              <a:buNone/>
            </a:pPr>
            <a:endParaRPr lang="zh-CN" altLang="en-US" sz="2600" b="1" dirty="0"/>
          </a:p>
        </p:txBody>
      </p:sp>
      <p:sp>
        <p:nvSpPr>
          <p:cNvPr id="169988" name="Rectangle 4"/>
          <p:cNvSpPr/>
          <p:nvPr/>
        </p:nvSpPr>
        <p:spPr>
          <a:xfrm>
            <a:off x="323850" y="4005263"/>
            <a:ext cx="8229600" cy="2663825"/>
          </a:xfrm>
          <a:prstGeom prst="rect">
            <a:avLst/>
          </a:prstGeom>
          <a:noFill/>
          <a:ln w="9525">
            <a:noFill/>
          </a:ln>
        </p:spPr>
        <p:txBody>
          <a:bodyPr/>
          <a:p>
            <a:pPr marL="342900" indent="-342900" algn="l">
              <a:lnSpc>
                <a:spcPct val="100000"/>
              </a:lnSpc>
              <a:buChar char="•"/>
            </a:pPr>
            <a:r>
              <a:rPr lang="en-US" altLang="zh-CN" sz="2800" b="1" dirty="0">
                <a:solidFill>
                  <a:schemeClr val="accent1"/>
                </a:solidFill>
                <a:latin typeface="Arial" panose="020B0604020202020204" pitchFamily="34" charset="0"/>
              </a:rPr>
              <a:t>3 </a:t>
            </a:r>
            <a:r>
              <a:rPr lang="zh-CN" altLang="en-US" sz="2800" b="1" dirty="0">
                <a:solidFill>
                  <a:schemeClr val="accent1"/>
                </a:solidFill>
                <a:latin typeface="Arial" panose="020B0604020202020204" pitchFamily="34" charset="0"/>
              </a:rPr>
              <a:t>多道批处理系统设计思想</a:t>
            </a:r>
            <a:endParaRPr lang="zh-CN" altLang="en-US" sz="2800" b="1" dirty="0">
              <a:solidFill>
                <a:schemeClr val="accent1"/>
              </a:solidFill>
              <a:latin typeface="Arial" panose="020B0604020202020204" pitchFamily="34" charset="0"/>
            </a:endParaRPr>
          </a:p>
          <a:p>
            <a:pPr marL="742950" lvl="1" indent="-285750" algn="l">
              <a:lnSpc>
                <a:spcPct val="130000"/>
              </a:lnSpc>
              <a:spcBef>
                <a:spcPct val="50000"/>
              </a:spcBef>
            </a:pPr>
            <a:r>
              <a:rPr lang="zh-CN" altLang="en-US" dirty="0">
                <a:latin typeface="宋体" panose="02010600030101010101" pitchFamily="2" charset="-122"/>
              </a:rPr>
              <a:t>    用户提交的作业先放在外存上并排成一个队列，称为后备队列，由作业调度程序按一定的算法从后备队列中选择若干作业调入内存，使之共享系统资源，并发运行，形成源源不断的作业流。</a:t>
            </a:r>
            <a:endParaRPr lang="zh-CN" altLang="en-US" sz="2000"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69987">
                                            <p:txEl>
                                              <p:charRg st="11" end="25"/>
                                            </p:txEl>
                                          </p:spTgt>
                                        </p:tgtEl>
                                        <p:attrNameLst>
                                          <p:attrName>style.visibility</p:attrName>
                                        </p:attrNameLst>
                                      </p:cBhvr>
                                      <p:to>
                                        <p:strVal val="visible"/>
                                      </p:to>
                                    </p:set>
                                    <p:animEffect transition="in" filter="box(in)">
                                      <p:cBhvr>
                                        <p:cTn id="7" dur="500"/>
                                        <p:tgtEl>
                                          <p:spTgt spid="169987">
                                            <p:txEl>
                                              <p:charRg st="11" end="2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69987">
                                            <p:txEl>
                                              <p:charRg st="25" end="44"/>
                                            </p:txEl>
                                          </p:spTgt>
                                        </p:tgtEl>
                                        <p:attrNameLst>
                                          <p:attrName>style.visibility</p:attrName>
                                        </p:attrNameLst>
                                      </p:cBhvr>
                                      <p:to>
                                        <p:strVal val="visible"/>
                                      </p:to>
                                    </p:set>
                                    <p:animEffect transition="in" filter="box(in)">
                                      <p:cBhvr>
                                        <p:cTn id="10" dur="500"/>
                                        <p:tgtEl>
                                          <p:spTgt spid="169987">
                                            <p:txEl>
                                              <p:charRg st="25" end="4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69987">
                                            <p:txEl>
                                              <p:charRg st="44" end="55"/>
                                            </p:txEl>
                                          </p:spTgt>
                                        </p:tgtEl>
                                        <p:attrNameLst>
                                          <p:attrName>style.visibility</p:attrName>
                                        </p:attrNameLst>
                                      </p:cBhvr>
                                      <p:to>
                                        <p:strVal val="visible"/>
                                      </p:to>
                                    </p:set>
                                    <p:animEffect transition="in" filter="box(in)">
                                      <p:cBhvr>
                                        <p:cTn id="13" dur="500"/>
                                        <p:tgtEl>
                                          <p:spTgt spid="169987">
                                            <p:txEl>
                                              <p:charRg st="44" end="5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69988"/>
                                        </p:tgtEl>
                                        <p:attrNameLst>
                                          <p:attrName>style.visibility</p:attrName>
                                        </p:attrNameLst>
                                      </p:cBhvr>
                                      <p:to>
                                        <p:strVal val="visible"/>
                                      </p:to>
                                    </p:set>
                                    <p:animEffect transition="in" filter="box(in)">
                                      <p:cBhvr>
                                        <p:cTn id="18" dur="500"/>
                                        <p:tgtEl>
                                          <p:spTgt spid="169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ChangeArrowheads="1"/>
          </p:cNvSpPr>
          <p:nvPr>
            <p:ph type="title"/>
          </p:nvPr>
        </p:nvSpPr>
        <p:spPr>
          <a:xfrm>
            <a:off x="323850" y="188913"/>
            <a:ext cx="8229600" cy="63182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rgbClr val="3333FF"/>
                </a:solidFill>
                <a:effectLst/>
                <a:uLnTx/>
                <a:uFillTx/>
                <a:latin typeface="+mj-lt"/>
                <a:ea typeface="+mj-ea"/>
                <a:cs typeface="+mj-cs"/>
              </a:rPr>
              <a:t>三</a:t>
            </a:r>
            <a:r>
              <a:rPr kumimoji="0" lang="en-US" altLang="zh-CN" sz="3200" b="1" i="0" u="none" strike="noStrike" kern="0" cap="none" spc="0" normalizeH="0" baseline="0" noProof="0" smtClean="0">
                <a:ln>
                  <a:noFill/>
                </a:ln>
                <a:solidFill>
                  <a:srgbClr val="3333FF"/>
                </a:solidFill>
                <a:effectLst/>
                <a:uLnTx/>
                <a:uFillTx/>
                <a:latin typeface="+mj-lt"/>
                <a:ea typeface="+mj-ea"/>
                <a:cs typeface="+mj-cs"/>
              </a:rPr>
              <a:t>.</a:t>
            </a:r>
            <a:r>
              <a:rPr kumimoji="0" lang="zh-CN" altLang="en-US" sz="3200" b="1" i="0" u="none" strike="noStrike" kern="0" cap="none" spc="0" normalizeH="0" baseline="0" noProof="0" smtClean="0">
                <a:ln>
                  <a:noFill/>
                </a:ln>
                <a:solidFill>
                  <a:srgbClr val="3333FF"/>
                </a:solidFill>
                <a:effectLst/>
                <a:uLnTx/>
                <a:uFillTx/>
                <a:latin typeface="+mj-lt"/>
                <a:ea typeface="+mj-ea"/>
                <a:cs typeface="+mj-cs"/>
              </a:rPr>
              <a:t>多道批处理系统</a:t>
            </a:r>
            <a:endParaRPr kumimoji="0" lang="zh-CN" altLang="en-US" sz="3200" b="1" i="0" u="none" strike="noStrike" kern="0" cap="none" spc="0" normalizeH="0" baseline="0" noProof="0" smtClean="0">
              <a:ln>
                <a:noFill/>
              </a:ln>
              <a:solidFill>
                <a:srgbClr val="3333FF"/>
              </a:solidFill>
              <a:effectLst/>
              <a:uLnTx/>
              <a:uFillTx/>
              <a:latin typeface="+mj-lt"/>
              <a:ea typeface="+mj-ea"/>
              <a:cs typeface="+mj-cs"/>
            </a:endParaRPr>
          </a:p>
        </p:txBody>
      </p:sp>
      <p:sp>
        <p:nvSpPr>
          <p:cNvPr id="210947" name="Rectangle 3"/>
          <p:cNvSpPr/>
          <p:nvPr/>
        </p:nvSpPr>
        <p:spPr>
          <a:xfrm>
            <a:off x="468313" y="981075"/>
            <a:ext cx="8229600" cy="576263"/>
          </a:xfrm>
          <a:prstGeom prst="rect">
            <a:avLst/>
          </a:prstGeom>
          <a:noFill/>
          <a:ln w="9525">
            <a:noFill/>
          </a:ln>
        </p:spPr>
        <p:txBody>
          <a:bodyPr/>
          <a:p>
            <a:pPr marL="342900" indent="-342900" algn="l">
              <a:lnSpc>
                <a:spcPct val="100000"/>
              </a:lnSpc>
            </a:pPr>
            <a:r>
              <a:rPr lang="en-US" altLang="zh-CN" sz="2800" b="1" dirty="0">
                <a:solidFill>
                  <a:schemeClr val="accent1"/>
                </a:solidFill>
                <a:latin typeface="Arial" panose="020B0604020202020204" pitchFamily="34" charset="0"/>
              </a:rPr>
              <a:t>3.</a:t>
            </a:r>
            <a:r>
              <a:rPr lang="zh-CN" altLang="en-US" sz="2800" b="1" dirty="0">
                <a:solidFill>
                  <a:schemeClr val="accent1"/>
                </a:solidFill>
                <a:latin typeface="Arial" panose="020B0604020202020204" pitchFamily="34" charset="0"/>
              </a:rPr>
              <a:t> 多道批处理系统</a:t>
            </a:r>
            <a:endParaRPr lang="zh-CN" altLang="en-US" b="1" dirty="0">
              <a:latin typeface="Arial" panose="020B0604020202020204" pitchFamily="34" charset="0"/>
            </a:endParaRPr>
          </a:p>
        </p:txBody>
      </p:sp>
      <p:grpSp>
        <p:nvGrpSpPr>
          <p:cNvPr id="2" name="Group 5"/>
          <p:cNvGrpSpPr/>
          <p:nvPr/>
        </p:nvGrpSpPr>
        <p:grpSpPr>
          <a:xfrm>
            <a:off x="1258888" y="1557338"/>
            <a:ext cx="7191375" cy="2970212"/>
            <a:chOff x="799" y="981"/>
            <a:chExt cx="4530" cy="1871"/>
          </a:xfrm>
        </p:grpSpPr>
        <p:sp>
          <p:nvSpPr>
            <p:cNvPr id="35846" name="AutoShape 6"/>
            <p:cNvSpPr/>
            <p:nvPr/>
          </p:nvSpPr>
          <p:spPr>
            <a:xfrm>
              <a:off x="799" y="1434"/>
              <a:ext cx="1769" cy="862"/>
            </a:xfrm>
            <a:prstGeom prst="can">
              <a:avLst>
                <a:gd name="adj" fmla="val 25000"/>
              </a:avLst>
            </a:prstGeom>
            <a:solidFill>
              <a:schemeClr val="accent2"/>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nvGrpSpPr>
            <p:cNvPr id="35847" name="Group 7"/>
            <p:cNvGrpSpPr/>
            <p:nvPr/>
          </p:nvGrpSpPr>
          <p:grpSpPr>
            <a:xfrm>
              <a:off x="853" y="1707"/>
              <a:ext cx="1664" cy="408"/>
              <a:chOff x="808" y="1661"/>
              <a:chExt cx="1664" cy="408"/>
            </a:xfrm>
          </p:grpSpPr>
          <p:grpSp>
            <p:nvGrpSpPr>
              <p:cNvPr id="35869" name="Group 8"/>
              <p:cNvGrpSpPr/>
              <p:nvPr/>
            </p:nvGrpSpPr>
            <p:grpSpPr>
              <a:xfrm>
                <a:off x="823" y="1735"/>
                <a:ext cx="1649" cy="260"/>
                <a:chOff x="68" y="2750"/>
                <a:chExt cx="2494" cy="317"/>
              </a:xfrm>
            </p:grpSpPr>
            <p:sp>
              <p:nvSpPr>
                <p:cNvPr id="35871" name="Rectangle 9"/>
                <p:cNvSpPr/>
                <p:nvPr/>
              </p:nvSpPr>
              <p:spPr>
                <a:xfrm>
                  <a:off x="1474" y="2750"/>
                  <a:ext cx="544" cy="317"/>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pPr eaLnBrk="1" hangingPunct="1">
                    <a:lnSpc>
                      <a:spcPct val="100000"/>
                    </a:lnSpc>
                    <a:spcBef>
                      <a:spcPct val="0"/>
                    </a:spcBef>
                  </a:pPr>
                  <a:r>
                    <a:rPr lang="zh-CN" altLang="en-US" sz="1600" b="1" dirty="0">
                      <a:latin typeface="Times New Roman" panose="02020603050405020304" pitchFamily="18" charset="0"/>
                    </a:rPr>
                    <a:t>作业</a:t>
                  </a:r>
                  <a:r>
                    <a:rPr lang="en-US" altLang="zh-CN" sz="1600" b="1" dirty="0">
                      <a:latin typeface="Times New Roman" panose="02020603050405020304" pitchFamily="18" charset="0"/>
                    </a:rPr>
                    <a:t>2</a:t>
                  </a:r>
                  <a:endParaRPr lang="en-US" altLang="zh-CN" sz="1600" b="1" dirty="0">
                    <a:latin typeface="Times New Roman" panose="02020603050405020304" pitchFamily="18" charset="0"/>
                  </a:endParaRPr>
                </a:p>
              </p:txBody>
            </p:sp>
            <p:sp>
              <p:nvSpPr>
                <p:cNvPr id="35872" name="Rectangle 10"/>
                <p:cNvSpPr/>
                <p:nvPr/>
              </p:nvSpPr>
              <p:spPr>
                <a:xfrm>
                  <a:off x="930" y="2750"/>
                  <a:ext cx="544" cy="317"/>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pPr eaLnBrk="1" hangingPunct="1">
                    <a:lnSpc>
                      <a:spcPct val="100000"/>
                    </a:lnSpc>
                    <a:spcBef>
                      <a:spcPct val="0"/>
                    </a:spcBef>
                  </a:pPr>
                  <a:r>
                    <a:rPr lang="zh-CN" altLang="en-US" sz="1600" b="1" dirty="0">
                      <a:latin typeface="Times New Roman" panose="02020603050405020304" pitchFamily="18" charset="0"/>
                    </a:rPr>
                    <a:t>作业</a:t>
                  </a:r>
                  <a:r>
                    <a:rPr lang="en-US" altLang="zh-CN" sz="1600" b="1" dirty="0">
                      <a:latin typeface="Times New Roman" panose="02020603050405020304" pitchFamily="18" charset="0"/>
                    </a:rPr>
                    <a:t>3</a:t>
                  </a:r>
                  <a:endParaRPr lang="en-US" altLang="zh-CN" sz="1600" b="1" dirty="0">
                    <a:latin typeface="Times New Roman" panose="02020603050405020304" pitchFamily="18" charset="0"/>
                  </a:endParaRPr>
                </a:p>
              </p:txBody>
            </p:sp>
            <p:sp>
              <p:nvSpPr>
                <p:cNvPr id="35873" name="Rectangle 11"/>
                <p:cNvSpPr/>
                <p:nvPr/>
              </p:nvSpPr>
              <p:spPr>
                <a:xfrm>
                  <a:off x="2018" y="2750"/>
                  <a:ext cx="544" cy="317"/>
                </a:xfrm>
                <a:prstGeom prst="rect">
                  <a:avLst/>
                </a:prstGeom>
                <a:noFill/>
                <a:ln w="9525" cap="flat" cmpd="sng">
                  <a:solidFill>
                    <a:schemeClr val="tx1"/>
                  </a:solidFill>
                  <a:prstDash val="solid"/>
                  <a:miter/>
                  <a:headEnd type="none" w="med" len="med"/>
                  <a:tailEnd type="none" w="med" len="med"/>
                </a:ln>
              </p:spPr>
              <p:txBody>
                <a:bodyPr wrap="none" anchor="ctr"/>
                <a:p>
                  <a:pPr eaLnBrk="1" hangingPunct="1">
                    <a:lnSpc>
                      <a:spcPct val="100000"/>
                    </a:lnSpc>
                    <a:spcBef>
                      <a:spcPct val="0"/>
                    </a:spcBef>
                  </a:pPr>
                  <a:r>
                    <a:rPr lang="zh-CN" altLang="en-US" sz="1600" b="1" dirty="0">
                      <a:latin typeface="Times New Roman" panose="02020603050405020304" pitchFamily="18" charset="0"/>
                    </a:rPr>
                    <a:t>作业</a:t>
                  </a:r>
                  <a:r>
                    <a:rPr lang="en-US" altLang="zh-CN" sz="1600" b="1" dirty="0">
                      <a:latin typeface="Times New Roman" panose="02020603050405020304" pitchFamily="18" charset="0"/>
                    </a:rPr>
                    <a:t>1</a:t>
                  </a:r>
                  <a:endParaRPr lang="en-US" altLang="zh-CN" sz="1600" b="1" dirty="0">
                    <a:latin typeface="Times New Roman" panose="02020603050405020304" pitchFamily="18" charset="0"/>
                  </a:endParaRPr>
                </a:p>
              </p:txBody>
            </p:sp>
            <p:sp>
              <p:nvSpPr>
                <p:cNvPr id="35874" name="Rectangle 12"/>
                <p:cNvSpPr/>
                <p:nvPr/>
              </p:nvSpPr>
              <p:spPr>
                <a:xfrm>
                  <a:off x="68" y="2750"/>
                  <a:ext cx="862" cy="317"/>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pPr eaLnBrk="1" hangingPunct="1">
                    <a:lnSpc>
                      <a:spcPct val="100000"/>
                    </a:lnSpc>
                    <a:spcBef>
                      <a:spcPct val="0"/>
                    </a:spcBef>
                  </a:pPr>
                  <a:r>
                    <a:rPr lang="en-US" altLang="zh-CN" sz="2000" b="1" dirty="0">
                      <a:latin typeface="Times New Roman" panose="02020603050405020304" pitchFamily="18" charset="0"/>
                    </a:rPr>
                    <a:t>     ……</a:t>
                  </a:r>
                  <a:endParaRPr lang="zh-CN" altLang="en-US" sz="2000" b="1" dirty="0">
                    <a:latin typeface="Times New Roman" panose="02020603050405020304" pitchFamily="18" charset="0"/>
                  </a:endParaRPr>
                </a:p>
              </p:txBody>
            </p:sp>
          </p:grpSp>
          <p:sp>
            <p:nvSpPr>
              <p:cNvPr id="35870" name="Rectangle 13"/>
              <p:cNvSpPr/>
              <p:nvPr/>
            </p:nvSpPr>
            <p:spPr>
              <a:xfrm>
                <a:off x="808" y="1661"/>
                <a:ext cx="60" cy="408"/>
              </a:xfrm>
              <a:prstGeom prst="rect">
                <a:avLst/>
              </a:prstGeom>
              <a:solidFill>
                <a:schemeClr val="accent2"/>
              </a:solidFill>
              <a:ln w="9525">
                <a:noFill/>
              </a:ln>
            </p:spPr>
            <p:txBody>
              <a:bodyPr wrap="none" anchor="ctr"/>
              <a:p>
                <a:endParaRPr lang="zh-CN" altLang="en-US" dirty="0">
                  <a:latin typeface="Arial" panose="020B0604020202020204" pitchFamily="34" charset="0"/>
                </a:endParaRPr>
              </a:p>
            </p:txBody>
          </p:sp>
        </p:grpSp>
        <p:sp>
          <p:nvSpPr>
            <p:cNvPr id="35848" name="Text Box 14"/>
            <p:cNvSpPr txBox="1"/>
            <p:nvPr/>
          </p:nvSpPr>
          <p:spPr>
            <a:xfrm>
              <a:off x="1046" y="1354"/>
              <a:ext cx="952" cy="323"/>
            </a:xfrm>
            <a:prstGeom prst="rect">
              <a:avLst/>
            </a:prstGeom>
            <a:noFill/>
            <a:ln w="9525">
              <a:noFill/>
            </a:ln>
          </p:spPr>
          <p:txBody>
            <a:bodyPr>
              <a:spAutoFit/>
            </a:bodyPr>
            <a:p>
              <a:pPr marL="742950" indent="-285750">
                <a:spcBef>
                  <a:spcPct val="50000"/>
                </a:spcBef>
              </a:pPr>
              <a:r>
                <a:rPr lang="zh-CN" altLang="en-US" b="1" dirty="0">
                  <a:latin typeface="Arial" panose="020B0604020202020204" pitchFamily="34" charset="0"/>
                </a:rPr>
                <a:t>磁盘</a:t>
              </a:r>
              <a:endParaRPr lang="zh-CN" altLang="en-US" b="1" dirty="0">
                <a:latin typeface="Arial" panose="020B0604020202020204" pitchFamily="34" charset="0"/>
              </a:endParaRPr>
            </a:p>
          </p:txBody>
        </p:sp>
        <p:grpSp>
          <p:nvGrpSpPr>
            <p:cNvPr id="35849" name="Group 15"/>
            <p:cNvGrpSpPr/>
            <p:nvPr/>
          </p:nvGrpSpPr>
          <p:grpSpPr>
            <a:xfrm>
              <a:off x="3606" y="981"/>
              <a:ext cx="1723" cy="579"/>
              <a:chOff x="3696" y="2296"/>
              <a:chExt cx="1542" cy="454"/>
            </a:xfrm>
          </p:grpSpPr>
          <p:sp>
            <p:nvSpPr>
              <p:cNvPr id="35867" name="Rectangle 16"/>
              <p:cNvSpPr/>
              <p:nvPr/>
            </p:nvSpPr>
            <p:spPr>
              <a:xfrm>
                <a:off x="4241" y="2296"/>
                <a:ext cx="726" cy="454"/>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p>
                <a:pPr marL="742950" indent="-285750"/>
                <a:endParaRPr lang="zh-CN" altLang="en-US" dirty="0">
                  <a:latin typeface="Arial" panose="020B0604020202020204" pitchFamily="34" charset="0"/>
                </a:endParaRPr>
              </a:p>
            </p:txBody>
          </p:sp>
          <p:sp>
            <p:nvSpPr>
              <p:cNvPr id="35868" name="Text Box 17"/>
              <p:cNvSpPr txBox="1"/>
              <p:nvPr/>
            </p:nvSpPr>
            <p:spPr>
              <a:xfrm>
                <a:off x="3696" y="2296"/>
                <a:ext cx="1542" cy="219"/>
              </a:xfrm>
              <a:prstGeom prst="rect">
                <a:avLst/>
              </a:prstGeom>
              <a:noFill/>
              <a:ln w="9525">
                <a:noFill/>
              </a:ln>
            </p:spPr>
            <p:txBody>
              <a:bodyPr>
                <a:spAutoFit/>
              </a:bodyPr>
              <a:p>
                <a:pPr marL="742950" indent="-285750">
                  <a:spcBef>
                    <a:spcPct val="50000"/>
                  </a:spcBef>
                </a:pPr>
                <a:r>
                  <a:rPr lang="en-US" altLang="zh-CN" sz="2000" b="1" dirty="0">
                    <a:latin typeface="Arial" panose="020B0604020202020204" pitchFamily="34" charset="0"/>
                  </a:rPr>
                  <a:t>OS</a:t>
                </a:r>
                <a:endParaRPr lang="en-US" altLang="zh-CN" sz="2000" b="1" dirty="0">
                  <a:latin typeface="Arial" panose="020B0604020202020204" pitchFamily="34" charset="0"/>
                </a:endParaRPr>
              </a:p>
            </p:txBody>
          </p:sp>
        </p:grpSp>
        <p:sp>
          <p:nvSpPr>
            <p:cNvPr id="35850" name="Text Box 18"/>
            <p:cNvSpPr txBox="1"/>
            <p:nvPr/>
          </p:nvSpPr>
          <p:spPr>
            <a:xfrm>
              <a:off x="3692" y="2529"/>
              <a:ext cx="1520" cy="323"/>
            </a:xfrm>
            <a:prstGeom prst="rect">
              <a:avLst/>
            </a:prstGeom>
            <a:noFill/>
            <a:ln w="9525">
              <a:noFill/>
            </a:ln>
          </p:spPr>
          <p:txBody>
            <a:bodyPr>
              <a:spAutoFit/>
            </a:bodyPr>
            <a:p>
              <a:pPr marL="742950" indent="-285750">
                <a:spcBef>
                  <a:spcPct val="50000"/>
                </a:spcBef>
              </a:pPr>
              <a:r>
                <a:rPr lang="zh-CN" altLang="en-US" b="1" dirty="0">
                  <a:latin typeface="Arial" panose="020B0604020202020204" pitchFamily="34" charset="0"/>
                </a:rPr>
                <a:t>主机内存</a:t>
              </a:r>
              <a:endParaRPr lang="en-US" altLang="zh-CN" b="1" dirty="0">
                <a:latin typeface="Arial" panose="020B0604020202020204" pitchFamily="34" charset="0"/>
              </a:endParaRPr>
            </a:p>
          </p:txBody>
        </p:sp>
        <p:sp>
          <p:nvSpPr>
            <p:cNvPr id="35851" name="Text Box 19"/>
            <p:cNvSpPr txBox="1"/>
            <p:nvPr/>
          </p:nvSpPr>
          <p:spPr>
            <a:xfrm>
              <a:off x="838" y="2251"/>
              <a:ext cx="1588" cy="279"/>
            </a:xfrm>
            <a:prstGeom prst="rect">
              <a:avLst/>
            </a:prstGeom>
            <a:noFill/>
            <a:ln w="9525">
              <a:noFill/>
            </a:ln>
          </p:spPr>
          <p:txBody>
            <a:bodyPr>
              <a:spAutoFit/>
            </a:bodyPr>
            <a:p>
              <a:pPr marL="742950" indent="-285750">
                <a:spcBef>
                  <a:spcPct val="50000"/>
                </a:spcBef>
              </a:pPr>
              <a:r>
                <a:rPr lang="zh-CN" altLang="en-US" sz="2000" b="1" dirty="0">
                  <a:latin typeface="Arial" panose="020B0604020202020204" pitchFamily="34" charset="0"/>
                </a:rPr>
                <a:t>后备队列</a:t>
              </a:r>
              <a:endParaRPr lang="zh-CN" altLang="en-US" sz="2000" b="1" dirty="0">
                <a:latin typeface="Arial" panose="020B0604020202020204" pitchFamily="34" charset="0"/>
              </a:endParaRPr>
            </a:p>
          </p:txBody>
        </p:sp>
        <p:sp>
          <p:nvSpPr>
            <p:cNvPr id="35852" name="AutoShape 20"/>
            <p:cNvSpPr/>
            <p:nvPr/>
          </p:nvSpPr>
          <p:spPr>
            <a:xfrm>
              <a:off x="2517" y="1842"/>
              <a:ext cx="1724" cy="136"/>
            </a:xfrm>
            <a:prstGeom prst="rightArrow">
              <a:avLst>
                <a:gd name="adj1" fmla="val 50000"/>
                <a:gd name="adj2" fmla="val 316911"/>
              </a:avLst>
            </a:prstGeom>
            <a:solidFill>
              <a:srgbClr val="FF0000"/>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35853" name="Text Box 21"/>
            <p:cNvSpPr txBox="1"/>
            <p:nvPr/>
          </p:nvSpPr>
          <p:spPr>
            <a:xfrm>
              <a:off x="2245" y="1570"/>
              <a:ext cx="1588" cy="279"/>
            </a:xfrm>
            <a:prstGeom prst="rect">
              <a:avLst/>
            </a:prstGeom>
            <a:noFill/>
            <a:ln w="9525">
              <a:noFill/>
            </a:ln>
          </p:spPr>
          <p:txBody>
            <a:bodyPr>
              <a:spAutoFit/>
            </a:bodyPr>
            <a:p>
              <a:pPr marL="742950" indent="-285750">
                <a:spcBef>
                  <a:spcPct val="50000"/>
                </a:spcBef>
              </a:pPr>
              <a:r>
                <a:rPr lang="zh-CN" altLang="en-US" sz="2000" b="1" dirty="0">
                  <a:latin typeface="Arial" panose="020B0604020202020204" pitchFamily="34" charset="0"/>
                </a:rPr>
                <a:t>作业调度</a:t>
              </a:r>
              <a:endParaRPr lang="zh-CN" altLang="en-US" sz="2000" b="1" dirty="0">
                <a:latin typeface="Arial" panose="020B0604020202020204" pitchFamily="34" charset="0"/>
              </a:endParaRPr>
            </a:p>
          </p:txBody>
        </p:sp>
        <p:sp>
          <p:nvSpPr>
            <p:cNvPr id="35854" name="Text Box 22"/>
            <p:cNvSpPr txBox="1"/>
            <p:nvPr/>
          </p:nvSpPr>
          <p:spPr>
            <a:xfrm>
              <a:off x="2426" y="1933"/>
              <a:ext cx="1407" cy="442"/>
            </a:xfrm>
            <a:prstGeom prst="rect">
              <a:avLst/>
            </a:prstGeom>
            <a:noFill/>
            <a:ln w="9525">
              <a:noFill/>
            </a:ln>
          </p:spPr>
          <p:txBody>
            <a:bodyPr>
              <a:spAutoFit/>
            </a:bodyPr>
            <a:p>
              <a:pPr marL="742950" indent="-285750">
                <a:lnSpc>
                  <a:spcPct val="100000"/>
                </a:lnSpc>
                <a:spcBef>
                  <a:spcPct val="0"/>
                </a:spcBef>
              </a:pPr>
              <a:r>
                <a:rPr lang="zh-CN" altLang="en-US" sz="2000" b="1" dirty="0">
                  <a:latin typeface="Arial" panose="020B0604020202020204" pitchFamily="34" charset="0"/>
                  <a:ea typeface="楷体_GB2312" pitchFamily="49" charset="-122"/>
                </a:rPr>
                <a:t>选若干个作业</a:t>
              </a:r>
              <a:endParaRPr lang="zh-CN" altLang="en-US" sz="2000" b="1" dirty="0">
                <a:latin typeface="Arial" panose="020B0604020202020204" pitchFamily="34" charset="0"/>
                <a:ea typeface="楷体_GB2312" pitchFamily="49" charset="-122"/>
              </a:endParaRPr>
            </a:p>
            <a:p>
              <a:pPr marL="742950" indent="-285750">
                <a:lnSpc>
                  <a:spcPct val="100000"/>
                </a:lnSpc>
                <a:spcBef>
                  <a:spcPct val="0"/>
                </a:spcBef>
              </a:pPr>
              <a:r>
                <a:rPr lang="zh-CN" altLang="en-US" sz="2000" b="1" dirty="0">
                  <a:latin typeface="Arial" panose="020B0604020202020204" pitchFamily="34" charset="0"/>
                  <a:ea typeface="楷体_GB2312" pitchFamily="49" charset="-122"/>
                </a:rPr>
                <a:t>进入内存运行</a:t>
              </a:r>
              <a:endParaRPr lang="zh-CN" altLang="en-US" sz="2000" b="1" dirty="0">
                <a:latin typeface="Arial" panose="020B0604020202020204" pitchFamily="34" charset="0"/>
                <a:ea typeface="楷体_GB2312" pitchFamily="49" charset="-122"/>
              </a:endParaRPr>
            </a:p>
          </p:txBody>
        </p:sp>
        <p:grpSp>
          <p:nvGrpSpPr>
            <p:cNvPr id="35855" name="Group 23"/>
            <p:cNvGrpSpPr/>
            <p:nvPr/>
          </p:nvGrpSpPr>
          <p:grpSpPr>
            <a:xfrm>
              <a:off x="3606" y="1298"/>
              <a:ext cx="1723" cy="670"/>
              <a:chOff x="3696" y="2296"/>
              <a:chExt cx="1542" cy="454"/>
            </a:xfrm>
          </p:grpSpPr>
          <p:sp>
            <p:nvSpPr>
              <p:cNvPr id="35865" name="Rectangle 24"/>
              <p:cNvSpPr/>
              <p:nvPr/>
            </p:nvSpPr>
            <p:spPr>
              <a:xfrm>
                <a:off x="4241" y="2296"/>
                <a:ext cx="726" cy="454"/>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p>
                <a:pPr marL="742950" indent="-285750"/>
                <a:endParaRPr lang="zh-CN" altLang="en-US" dirty="0">
                  <a:latin typeface="Arial" panose="020B0604020202020204" pitchFamily="34" charset="0"/>
                </a:endParaRPr>
              </a:p>
            </p:txBody>
          </p:sp>
          <p:sp>
            <p:nvSpPr>
              <p:cNvPr id="35866" name="Text Box 25"/>
              <p:cNvSpPr txBox="1"/>
              <p:nvPr/>
            </p:nvSpPr>
            <p:spPr>
              <a:xfrm>
                <a:off x="3696" y="2296"/>
                <a:ext cx="1542" cy="189"/>
              </a:xfrm>
              <a:prstGeom prst="rect">
                <a:avLst/>
              </a:prstGeom>
              <a:noFill/>
              <a:ln w="9525">
                <a:noFill/>
              </a:ln>
            </p:spPr>
            <p:txBody>
              <a:bodyPr>
                <a:spAutoFit/>
              </a:bodyPr>
              <a:p>
                <a:pPr marL="742950" indent="-285750">
                  <a:spcBef>
                    <a:spcPct val="50000"/>
                  </a:spcBef>
                </a:pPr>
                <a:r>
                  <a:rPr lang="zh-CN" altLang="en-US" sz="2000" b="1" dirty="0">
                    <a:latin typeface="Arial" panose="020B0604020202020204" pitchFamily="34" charset="0"/>
                  </a:rPr>
                  <a:t>作业</a:t>
                </a:r>
                <a:r>
                  <a:rPr lang="en-US" altLang="zh-CN" sz="2000" b="1" dirty="0">
                    <a:latin typeface="Arial" panose="020B0604020202020204" pitchFamily="34" charset="0"/>
                  </a:rPr>
                  <a:t>i</a:t>
                </a:r>
                <a:endParaRPr lang="en-US" altLang="zh-CN" sz="2000" b="1" dirty="0">
                  <a:latin typeface="Arial" panose="020B0604020202020204" pitchFamily="34" charset="0"/>
                </a:endParaRPr>
              </a:p>
            </p:txBody>
          </p:sp>
        </p:grpSp>
        <p:grpSp>
          <p:nvGrpSpPr>
            <p:cNvPr id="35856" name="Group 26"/>
            <p:cNvGrpSpPr/>
            <p:nvPr/>
          </p:nvGrpSpPr>
          <p:grpSpPr>
            <a:xfrm>
              <a:off x="3606" y="1661"/>
              <a:ext cx="1723" cy="318"/>
              <a:chOff x="3696" y="2296"/>
              <a:chExt cx="1542" cy="454"/>
            </a:xfrm>
          </p:grpSpPr>
          <p:sp>
            <p:nvSpPr>
              <p:cNvPr id="35863" name="Rectangle 27"/>
              <p:cNvSpPr/>
              <p:nvPr/>
            </p:nvSpPr>
            <p:spPr>
              <a:xfrm>
                <a:off x="4241" y="2296"/>
                <a:ext cx="726" cy="454"/>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p>
                <a:pPr marL="742950" indent="-285750"/>
                <a:endParaRPr lang="zh-CN" altLang="en-US" dirty="0">
                  <a:latin typeface="Arial" panose="020B0604020202020204" pitchFamily="34" charset="0"/>
                </a:endParaRPr>
              </a:p>
            </p:txBody>
          </p:sp>
          <p:sp>
            <p:nvSpPr>
              <p:cNvPr id="35864" name="Text Box 28"/>
              <p:cNvSpPr txBox="1"/>
              <p:nvPr/>
            </p:nvSpPr>
            <p:spPr>
              <a:xfrm>
                <a:off x="3696" y="2296"/>
                <a:ext cx="1542" cy="398"/>
              </a:xfrm>
              <a:prstGeom prst="rect">
                <a:avLst/>
              </a:prstGeom>
              <a:noFill/>
              <a:ln w="9525">
                <a:noFill/>
              </a:ln>
            </p:spPr>
            <p:txBody>
              <a:bodyPr>
                <a:spAutoFit/>
              </a:bodyPr>
              <a:p>
                <a:pPr marL="742950" indent="-285750">
                  <a:spcBef>
                    <a:spcPct val="50000"/>
                  </a:spcBef>
                </a:pPr>
                <a:r>
                  <a:rPr lang="zh-CN" altLang="en-US" sz="2000" b="1" dirty="0">
                    <a:latin typeface="Arial" panose="020B0604020202020204" pitchFamily="34" charset="0"/>
                  </a:rPr>
                  <a:t>作业</a:t>
                </a:r>
                <a:r>
                  <a:rPr lang="en-US" altLang="zh-CN" sz="2000" b="1" dirty="0">
                    <a:latin typeface="Arial" panose="020B0604020202020204" pitchFamily="34" charset="0"/>
                  </a:rPr>
                  <a:t>k</a:t>
                </a:r>
                <a:endParaRPr lang="en-US" altLang="zh-CN" sz="2000" b="1" dirty="0">
                  <a:latin typeface="Arial" panose="020B0604020202020204" pitchFamily="34" charset="0"/>
                </a:endParaRPr>
              </a:p>
            </p:txBody>
          </p:sp>
        </p:grpSp>
        <p:grpSp>
          <p:nvGrpSpPr>
            <p:cNvPr id="35857" name="Group 29"/>
            <p:cNvGrpSpPr/>
            <p:nvPr/>
          </p:nvGrpSpPr>
          <p:grpSpPr>
            <a:xfrm>
              <a:off x="3606" y="1979"/>
              <a:ext cx="1723" cy="279"/>
              <a:chOff x="3696" y="2296"/>
              <a:chExt cx="1542" cy="493"/>
            </a:xfrm>
          </p:grpSpPr>
          <p:sp>
            <p:nvSpPr>
              <p:cNvPr id="35861" name="Rectangle 30"/>
              <p:cNvSpPr/>
              <p:nvPr/>
            </p:nvSpPr>
            <p:spPr>
              <a:xfrm>
                <a:off x="4241" y="2296"/>
                <a:ext cx="726" cy="454"/>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p>
                <a:pPr marL="742950" indent="-285750"/>
                <a:endParaRPr lang="zh-CN" altLang="en-US" dirty="0">
                  <a:latin typeface="Arial" panose="020B0604020202020204" pitchFamily="34" charset="0"/>
                </a:endParaRPr>
              </a:p>
            </p:txBody>
          </p:sp>
          <p:sp>
            <p:nvSpPr>
              <p:cNvPr id="35862" name="Text Box 31"/>
              <p:cNvSpPr txBox="1"/>
              <p:nvPr/>
            </p:nvSpPr>
            <p:spPr>
              <a:xfrm>
                <a:off x="3696" y="2296"/>
                <a:ext cx="1542" cy="493"/>
              </a:xfrm>
              <a:prstGeom prst="rect">
                <a:avLst/>
              </a:prstGeom>
              <a:noFill/>
              <a:ln w="9525">
                <a:noFill/>
              </a:ln>
            </p:spPr>
            <p:txBody>
              <a:bodyPr>
                <a:spAutoFit/>
              </a:bodyPr>
              <a:p>
                <a:pPr marL="742950" indent="-285750">
                  <a:spcBef>
                    <a:spcPct val="50000"/>
                  </a:spcBef>
                </a:pPr>
                <a:r>
                  <a:rPr lang="en-US" altLang="zh-CN" sz="2000" b="1" dirty="0">
                    <a:latin typeface="宋体" panose="02010600030101010101" pitchFamily="2" charset="-122"/>
                  </a:rPr>
                  <a:t>…</a:t>
                </a:r>
                <a:endParaRPr lang="en-US" altLang="zh-CN" sz="2000" b="1" dirty="0">
                  <a:latin typeface="Arial" panose="020B0604020202020204" pitchFamily="34" charset="0"/>
                </a:endParaRPr>
              </a:p>
            </p:txBody>
          </p:sp>
        </p:grpSp>
        <p:grpSp>
          <p:nvGrpSpPr>
            <p:cNvPr id="35858" name="Group 32"/>
            <p:cNvGrpSpPr/>
            <p:nvPr/>
          </p:nvGrpSpPr>
          <p:grpSpPr>
            <a:xfrm>
              <a:off x="3606" y="2205"/>
              <a:ext cx="1723" cy="318"/>
              <a:chOff x="3696" y="2296"/>
              <a:chExt cx="1542" cy="454"/>
            </a:xfrm>
          </p:grpSpPr>
          <p:sp>
            <p:nvSpPr>
              <p:cNvPr id="35859" name="Rectangle 33"/>
              <p:cNvSpPr/>
              <p:nvPr/>
            </p:nvSpPr>
            <p:spPr>
              <a:xfrm>
                <a:off x="4241" y="2296"/>
                <a:ext cx="726" cy="454"/>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p>
                <a:pPr marL="742950" indent="-285750"/>
                <a:endParaRPr lang="zh-CN" altLang="en-US" dirty="0">
                  <a:latin typeface="Arial" panose="020B0604020202020204" pitchFamily="34" charset="0"/>
                </a:endParaRPr>
              </a:p>
            </p:txBody>
          </p:sp>
          <p:sp>
            <p:nvSpPr>
              <p:cNvPr id="35860" name="Text Box 34"/>
              <p:cNvSpPr txBox="1"/>
              <p:nvPr/>
            </p:nvSpPr>
            <p:spPr>
              <a:xfrm>
                <a:off x="3696" y="2296"/>
                <a:ext cx="1542" cy="398"/>
              </a:xfrm>
              <a:prstGeom prst="rect">
                <a:avLst/>
              </a:prstGeom>
              <a:noFill/>
              <a:ln w="9525">
                <a:noFill/>
              </a:ln>
            </p:spPr>
            <p:txBody>
              <a:bodyPr>
                <a:spAutoFit/>
              </a:bodyPr>
              <a:p>
                <a:pPr marL="742950" indent="-285750">
                  <a:spcBef>
                    <a:spcPct val="50000"/>
                  </a:spcBef>
                </a:pPr>
                <a:r>
                  <a:rPr lang="zh-CN" altLang="en-US" sz="2000" b="1" dirty="0">
                    <a:latin typeface="Arial" panose="020B0604020202020204" pitchFamily="34" charset="0"/>
                  </a:rPr>
                  <a:t>作业</a:t>
                </a:r>
                <a:r>
                  <a:rPr lang="en-US" altLang="zh-CN" sz="2000" b="1" dirty="0">
                    <a:latin typeface="Arial" panose="020B0604020202020204" pitchFamily="34" charset="0"/>
                  </a:rPr>
                  <a:t>n</a:t>
                </a:r>
                <a:endParaRPr lang="en-US" altLang="zh-CN" sz="2000" b="1" dirty="0">
                  <a:latin typeface="Arial" panose="020B0604020202020204" pitchFamily="34" charset="0"/>
                </a:endParaRPr>
              </a:p>
            </p:txBody>
          </p:sp>
        </p:grpSp>
      </p:grpSp>
      <p:sp>
        <p:nvSpPr>
          <p:cNvPr id="210979" name="Text Box 35"/>
          <p:cNvSpPr txBox="1"/>
          <p:nvPr/>
        </p:nvSpPr>
        <p:spPr>
          <a:xfrm>
            <a:off x="971550" y="4581525"/>
            <a:ext cx="3529013" cy="1552575"/>
          </a:xfrm>
          <a:prstGeom prst="rect">
            <a:avLst/>
          </a:prstGeom>
          <a:noFill/>
          <a:ln w="9525">
            <a:noFill/>
          </a:ln>
        </p:spPr>
        <p:txBody>
          <a:bodyPr>
            <a:spAutoFit/>
          </a:bodyPr>
          <a:p>
            <a:pPr marL="742950" indent="-285750" algn="l">
              <a:lnSpc>
                <a:spcPct val="100000"/>
              </a:lnSpc>
              <a:spcBef>
                <a:spcPct val="0"/>
              </a:spcBef>
            </a:pPr>
            <a:r>
              <a:rPr lang="zh-CN" altLang="en-US" b="1" dirty="0">
                <a:latin typeface="Arial" panose="020B0604020202020204" pitchFamily="34" charset="0"/>
              </a:rPr>
              <a:t>特点：</a:t>
            </a:r>
            <a:endParaRPr lang="zh-CN" altLang="en-US" b="1" dirty="0">
              <a:latin typeface="Arial" panose="020B0604020202020204" pitchFamily="34" charset="0"/>
            </a:endParaRPr>
          </a:p>
          <a:p>
            <a:pPr marL="742950" indent="-285750" algn="l">
              <a:lnSpc>
                <a:spcPct val="100000"/>
              </a:lnSpc>
              <a:spcBef>
                <a:spcPct val="0"/>
              </a:spcBef>
              <a:buChar char="•"/>
            </a:pPr>
            <a:r>
              <a:rPr lang="zh-CN" altLang="en-US" b="1" dirty="0">
                <a:latin typeface="Arial" panose="020B0604020202020204" pitchFamily="34" charset="0"/>
              </a:rPr>
              <a:t>多道性</a:t>
            </a:r>
            <a:endParaRPr lang="zh-CN" altLang="en-US" b="1" dirty="0">
              <a:latin typeface="Arial" panose="020B0604020202020204" pitchFamily="34" charset="0"/>
            </a:endParaRPr>
          </a:p>
          <a:p>
            <a:pPr marL="742950" indent="-285750" algn="l">
              <a:lnSpc>
                <a:spcPct val="100000"/>
              </a:lnSpc>
              <a:spcBef>
                <a:spcPct val="0"/>
              </a:spcBef>
              <a:buChar char="•"/>
            </a:pPr>
            <a:r>
              <a:rPr lang="zh-CN" altLang="en-US" b="1" dirty="0">
                <a:latin typeface="Arial" panose="020B0604020202020204" pitchFamily="34" charset="0"/>
              </a:rPr>
              <a:t>无序性</a:t>
            </a:r>
            <a:endParaRPr lang="zh-CN" altLang="en-US" b="1" dirty="0">
              <a:latin typeface="Arial" panose="020B0604020202020204" pitchFamily="34" charset="0"/>
            </a:endParaRPr>
          </a:p>
          <a:p>
            <a:pPr marL="742950" indent="-285750" algn="l">
              <a:lnSpc>
                <a:spcPct val="100000"/>
              </a:lnSpc>
              <a:spcBef>
                <a:spcPct val="0"/>
              </a:spcBef>
              <a:buChar char="•"/>
            </a:pPr>
            <a:r>
              <a:rPr lang="zh-CN" altLang="en-US" b="1" dirty="0">
                <a:latin typeface="Arial" panose="020B0604020202020204" pitchFamily="34" charset="0"/>
              </a:rPr>
              <a:t>调度性</a:t>
            </a:r>
            <a:endParaRPr lang="zh-CN" altLang="en-US" b="1"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0947">
                                            <p:txEl>
                                              <p:charRg st="0" end="11"/>
                                            </p:txEl>
                                          </p:spTgt>
                                        </p:tgtEl>
                                        <p:attrNameLst>
                                          <p:attrName>style.visibility</p:attrName>
                                        </p:attrNameLst>
                                      </p:cBhvr>
                                      <p:to>
                                        <p:strVal val="visible"/>
                                      </p:to>
                                    </p:set>
                                    <p:animEffect transition="in" filter="box(in)">
                                      <p:cBhvr>
                                        <p:cTn id="7" dur="500"/>
                                        <p:tgtEl>
                                          <p:spTgt spid="210947">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10979"/>
                                        </p:tgtEl>
                                        <p:attrNameLst>
                                          <p:attrName>style.visibility</p:attrName>
                                        </p:attrNameLst>
                                      </p:cBhvr>
                                      <p:to>
                                        <p:strVal val="visible"/>
                                      </p:to>
                                    </p:set>
                                    <p:animEffect transition="in" filter="box(in)">
                                      <p:cBhvr>
                                        <p:cTn id="17" dur="500"/>
                                        <p:tgtEl>
                                          <p:spTgt spid="210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allAtOnce"/>
      <p:bldP spid="21097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noChangeArrowheads="1"/>
          </p:cNvSpPr>
          <p:nvPr>
            <p:ph type="title"/>
          </p:nvPr>
        </p:nvSpPr>
        <p:spPr>
          <a:xfrm>
            <a:off x="457200" y="53975"/>
            <a:ext cx="8229600" cy="9271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rgbClr val="3333FF"/>
                </a:solidFill>
                <a:effectLst/>
                <a:uLnTx/>
                <a:uFillTx/>
                <a:latin typeface="+mj-lt"/>
                <a:ea typeface="+mj-ea"/>
                <a:cs typeface="+mj-cs"/>
              </a:rPr>
              <a:t>三</a:t>
            </a:r>
            <a:r>
              <a:rPr kumimoji="0" lang="en-US" altLang="zh-CN" sz="3600" b="1" i="0" u="none" strike="noStrike" kern="0" cap="none" spc="0" normalizeH="0" baseline="0" noProof="0" smtClean="0">
                <a:ln>
                  <a:noFill/>
                </a:ln>
                <a:solidFill>
                  <a:srgbClr val="3333FF"/>
                </a:solidFill>
                <a:effectLst/>
                <a:uLnTx/>
                <a:uFillTx/>
                <a:latin typeface="+mj-lt"/>
                <a:ea typeface="+mj-ea"/>
                <a:cs typeface="+mj-cs"/>
              </a:rPr>
              <a:t>.</a:t>
            </a:r>
            <a:r>
              <a:rPr kumimoji="0" lang="zh-CN" altLang="en-US" sz="3600" b="1" i="0" u="none" strike="noStrike" kern="0" cap="none" spc="0" normalizeH="0" baseline="0" noProof="0" smtClean="0">
                <a:ln>
                  <a:noFill/>
                </a:ln>
                <a:solidFill>
                  <a:srgbClr val="3333FF"/>
                </a:solidFill>
                <a:effectLst/>
                <a:uLnTx/>
                <a:uFillTx/>
                <a:latin typeface="+mj-lt"/>
                <a:ea typeface="+mj-ea"/>
                <a:cs typeface="+mj-cs"/>
              </a:rPr>
              <a:t>多道批处理系统</a:t>
            </a:r>
            <a:endParaRPr kumimoji="0" lang="zh-CN" altLang="en-US" sz="3600" b="1" i="0" u="none" strike="noStrike" kern="0" cap="none" spc="0" normalizeH="0" baseline="0" noProof="0" smtClean="0">
              <a:ln>
                <a:noFill/>
              </a:ln>
              <a:solidFill>
                <a:srgbClr val="3333FF"/>
              </a:solidFill>
              <a:effectLst/>
              <a:uLnTx/>
              <a:uFillTx/>
              <a:latin typeface="+mj-lt"/>
              <a:ea typeface="+mj-ea"/>
              <a:cs typeface="+mj-cs"/>
            </a:endParaRPr>
          </a:p>
        </p:txBody>
      </p:sp>
      <p:sp>
        <p:nvSpPr>
          <p:cNvPr id="36867" name="Rectangle 3"/>
          <p:cNvSpPr>
            <a:spLocks noGrp="1"/>
          </p:cNvSpPr>
          <p:nvPr>
            <p:ph idx="1"/>
          </p:nvPr>
        </p:nvSpPr>
        <p:spPr>
          <a:xfrm>
            <a:off x="539750" y="4652963"/>
            <a:ext cx="4835525" cy="1512887"/>
          </a:xfrm>
          <a:ln/>
        </p:spPr>
        <p:txBody>
          <a:bodyPr vert="horz" wrap="square" lIns="91440" tIns="45720" rIns="91440" bIns="45720" anchor="t"/>
          <a:p>
            <a:pPr>
              <a:buNone/>
            </a:pPr>
            <a:r>
              <a:rPr lang="en-US" altLang="zh-CN" sz="2800" b="1" dirty="0">
                <a:solidFill>
                  <a:schemeClr val="accent1"/>
                </a:solidFill>
              </a:rPr>
              <a:t>5. </a:t>
            </a:r>
            <a:r>
              <a:rPr lang="zh-CN" altLang="en-US" sz="2800" b="1" dirty="0">
                <a:solidFill>
                  <a:schemeClr val="accent1"/>
                </a:solidFill>
              </a:rPr>
              <a:t>多道批处理系统的</a:t>
            </a:r>
            <a:r>
              <a:rPr lang="zh-CN" altLang="en-US" sz="2800" b="1" dirty="0">
                <a:solidFill>
                  <a:schemeClr val="accent1"/>
                </a:solidFill>
                <a:latin typeface="宋体" panose="02010600030101010101" pitchFamily="2" charset="-122"/>
              </a:rPr>
              <a:t>优缺点</a:t>
            </a:r>
            <a:endParaRPr lang="zh-CN" altLang="en-US" sz="2800" b="1" dirty="0">
              <a:solidFill>
                <a:schemeClr val="accent1"/>
              </a:solidFill>
              <a:latin typeface="宋体" panose="02010600030101010101" pitchFamily="2" charset="-122"/>
            </a:endParaRPr>
          </a:p>
          <a:p>
            <a:pPr lvl="1"/>
            <a:r>
              <a:rPr lang="zh-CN" altLang="en-US" sz="2400" b="1" dirty="0">
                <a:latin typeface="宋体" panose="02010600030101010101" pitchFamily="2" charset="-122"/>
              </a:rPr>
              <a:t>优点：</a:t>
            </a:r>
            <a:endParaRPr lang="zh-CN" altLang="en-US" sz="2400" dirty="0">
              <a:latin typeface="宋体" panose="02010600030101010101" pitchFamily="2" charset="-122"/>
            </a:endParaRPr>
          </a:p>
          <a:p>
            <a:pPr lvl="1"/>
            <a:r>
              <a:rPr lang="zh-CN" altLang="en-US" sz="2400" b="1" dirty="0">
                <a:latin typeface="宋体" panose="02010600030101010101" pitchFamily="2" charset="-122"/>
              </a:rPr>
              <a:t>缺点</a:t>
            </a:r>
            <a:r>
              <a:rPr lang="zh-CN" altLang="en-US" sz="2400" dirty="0">
                <a:latin typeface="宋体" panose="02010600030101010101" pitchFamily="2" charset="-122"/>
              </a:rPr>
              <a:t>：</a:t>
            </a:r>
            <a:endParaRPr lang="zh-CN" altLang="en-US" dirty="0">
              <a:latin typeface="宋体" panose="02010600030101010101" pitchFamily="2" charset="-122"/>
            </a:endParaRPr>
          </a:p>
        </p:txBody>
      </p:sp>
      <p:sp>
        <p:nvSpPr>
          <p:cNvPr id="106501" name="Rectangle 5"/>
          <p:cNvSpPr/>
          <p:nvPr/>
        </p:nvSpPr>
        <p:spPr>
          <a:xfrm>
            <a:off x="468313" y="765175"/>
            <a:ext cx="8229600" cy="4092575"/>
          </a:xfrm>
          <a:prstGeom prst="rect">
            <a:avLst/>
          </a:prstGeom>
          <a:noFill/>
          <a:ln w="9525">
            <a:noFill/>
          </a:ln>
        </p:spPr>
        <p:txBody>
          <a:bodyPr/>
          <a:p>
            <a:pPr marL="342900" indent="-342900" algn="l">
              <a:lnSpc>
                <a:spcPct val="100000"/>
              </a:lnSpc>
            </a:pPr>
            <a:r>
              <a:rPr lang="en-US" altLang="zh-CN" sz="2800" b="1" dirty="0">
                <a:solidFill>
                  <a:schemeClr val="accent1"/>
                </a:solidFill>
                <a:latin typeface="Arial" panose="020B0604020202020204" pitchFamily="34" charset="0"/>
              </a:rPr>
              <a:t>4. </a:t>
            </a:r>
            <a:r>
              <a:rPr lang="zh-CN" altLang="en-US" sz="2800" b="1" dirty="0">
                <a:solidFill>
                  <a:schemeClr val="accent1"/>
                </a:solidFill>
                <a:latin typeface="Arial" panose="020B0604020202020204" pitchFamily="34" charset="0"/>
              </a:rPr>
              <a:t>多道批处理系统需要解决的问题</a:t>
            </a:r>
            <a:endParaRPr lang="zh-CN" altLang="en-US" sz="2800" b="1" dirty="0">
              <a:solidFill>
                <a:schemeClr val="accent1"/>
              </a:solidFill>
              <a:latin typeface="Arial" panose="020B0604020202020204" pitchFamily="34" charset="0"/>
            </a:endParaRPr>
          </a:p>
          <a:p>
            <a:pPr marL="742950" lvl="1" indent="-285750" algn="l">
              <a:lnSpc>
                <a:spcPct val="100000"/>
              </a:lnSpc>
              <a:buChar char="–"/>
            </a:pPr>
            <a:r>
              <a:rPr lang="zh-CN" altLang="en-US" dirty="0">
                <a:latin typeface="Arial" panose="020B0604020202020204" pitchFamily="34" charset="0"/>
              </a:rPr>
              <a:t>处理机管理问题</a:t>
            </a:r>
            <a:endParaRPr lang="zh-CN" altLang="en-US" dirty="0">
              <a:latin typeface="Arial" panose="020B0604020202020204" pitchFamily="34" charset="0"/>
            </a:endParaRPr>
          </a:p>
          <a:p>
            <a:pPr marL="742950" lvl="1" indent="-285750" algn="l">
              <a:lnSpc>
                <a:spcPct val="100000"/>
              </a:lnSpc>
              <a:buChar char="–"/>
            </a:pPr>
            <a:r>
              <a:rPr lang="zh-CN" altLang="en-US" dirty="0">
                <a:latin typeface="Arial" panose="020B0604020202020204" pitchFamily="34" charset="0"/>
              </a:rPr>
              <a:t>内存管理问题</a:t>
            </a:r>
            <a:endParaRPr lang="zh-CN" altLang="en-US" dirty="0">
              <a:latin typeface="Arial" panose="020B0604020202020204" pitchFamily="34" charset="0"/>
            </a:endParaRPr>
          </a:p>
          <a:p>
            <a:pPr marL="742950" lvl="1" indent="-285750" algn="l">
              <a:lnSpc>
                <a:spcPct val="100000"/>
              </a:lnSpc>
              <a:buChar char="–"/>
            </a:pPr>
            <a:r>
              <a:rPr lang="en-US" altLang="zh-CN" dirty="0">
                <a:latin typeface="Arial" panose="020B0604020202020204" pitchFamily="34" charset="0"/>
              </a:rPr>
              <a:t>I/O</a:t>
            </a:r>
            <a:r>
              <a:rPr lang="zh-CN" altLang="en-US" dirty="0">
                <a:latin typeface="Arial" panose="020B0604020202020204" pitchFamily="34" charset="0"/>
              </a:rPr>
              <a:t>设备管理问题</a:t>
            </a:r>
            <a:endParaRPr lang="zh-CN" altLang="en-US" dirty="0">
              <a:latin typeface="Arial" panose="020B0604020202020204" pitchFamily="34" charset="0"/>
            </a:endParaRPr>
          </a:p>
          <a:p>
            <a:pPr marL="742950" lvl="1" indent="-285750" algn="l">
              <a:lnSpc>
                <a:spcPct val="100000"/>
              </a:lnSpc>
              <a:buChar char="–"/>
            </a:pPr>
            <a:r>
              <a:rPr lang="zh-CN" altLang="en-US" dirty="0">
                <a:latin typeface="Arial" panose="020B0604020202020204" pitchFamily="34" charset="0"/>
              </a:rPr>
              <a:t>文件管理问题</a:t>
            </a:r>
            <a:endParaRPr lang="zh-CN" altLang="en-US" dirty="0">
              <a:latin typeface="Arial" panose="020B0604020202020204" pitchFamily="34" charset="0"/>
            </a:endParaRPr>
          </a:p>
          <a:p>
            <a:pPr marL="742950" lvl="1" indent="-285750" algn="l">
              <a:lnSpc>
                <a:spcPct val="100000"/>
              </a:lnSpc>
              <a:buChar char="–"/>
            </a:pPr>
            <a:r>
              <a:rPr lang="zh-CN" altLang="en-US" dirty="0">
                <a:latin typeface="Arial" panose="020B0604020202020204" pitchFamily="34" charset="0"/>
              </a:rPr>
              <a:t>作业管理问题</a:t>
            </a:r>
            <a:endParaRPr lang="zh-CN" altLang="en-US" dirty="0">
              <a:latin typeface="Arial" panose="020B0604020202020204" pitchFamily="34" charset="0"/>
            </a:endParaRPr>
          </a:p>
          <a:p>
            <a:pPr marL="342900" indent="-342900" algn="l">
              <a:lnSpc>
                <a:spcPct val="100000"/>
              </a:lnSpc>
              <a:buChar char="•"/>
            </a:pPr>
            <a:r>
              <a:rPr lang="zh-CN" altLang="en-US" b="1" dirty="0">
                <a:solidFill>
                  <a:srgbClr val="CC3300"/>
                </a:solidFill>
                <a:latin typeface="Arial" panose="020B0604020202020204" pitchFamily="34" charset="0"/>
              </a:rPr>
              <a:t>操作系统概念：</a:t>
            </a:r>
            <a:r>
              <a:rPr lang="zh-CN" altLang="en-US" b="1" dirty="0">
                <a:latin typeface="Arial" panose="020B0604020202020204" pitchFamily="34" charset="0"/>
              </a:rPr>
              <a:t>操作系统是一组控制和管理计算机硬件和软件资源，合理地对各类作业进行调度，以及方便用户使用的程序的集合。</a:t>
            </a:r>
            <a:endParaRPr lang="zh-CN" altLang="en-US" sz="3600" dirty="0">
              <a:latin typeface="Arial" panose="020B0604020202020204" pitchFamily="34" charset="0"/>
            </a:endParaRPr>
          </a:p>
        </p:txBody>
      </p:sp>
      <p:sp>
        <p:nvSpPr>
          <p:cNvPr id="106502" name="Text Box 6"/>
          <p:cNvSpPr txBox="1"/>
          <p:nvPr/>
        </p:nvSpPr>
        <p:spPr>
          <a:xfrm>
            <a:off x="1835150" y="5084763"/>
            <a:ext cx="5761038" cy="1006475"/>
          </a:xfrm>
          <a:prstGeom prst="rect">
            <a:avLst/>
          </a:prstGeom>
          <a:noFill/>
          <a:ln w="9525">
            <a:noFill/>
          </a:ln>
        </p:spPr>
        <p:txBody>
          <a:bodyPr>
            <a:spAutoFit/>
          </a:bodyPr>
          <a:p>
            <a:pPr lvl="1" algn="l"/>
            <a:r>
              <a:rPr lang="zh-CN" altLang="en-US" b="1" dirty="0">
                <a:latin typeface="Arial" panose="020B0604020202020204" pitchFamily="34" charset="0"/>
              </a:rPr>
              <a:t>资源利用率高、系统吞吐量大</a:t>
            </a:r>
            <a:endParaRPr lang="zh-CN" altLang="en-US" b="1" dirty="0">
              <a:latin typeface="Arial" panose="020B0604020202020204" pitchFamily="34" charset="0"/>
            </a:endParaRPr>
          </a:p>
          <a:p>
            <a:pPr lvl="1" algn="l"/>
            <a:r>
              <a:rPr lang="zh-CN" altLang="en-US" b="1" dirty="0">
                <a:latin typeface="Arial" panose="020B0604020202020204" pitchFamily="34" charset="0"/>
              </a:rPr>
              <a:t>作业平均周转时间较长、无交互能力</a:t>
            </a:r>
            <a:endParaRPr lang="zh-CN" altLang="en-US" b="1" dirty="0">
              <a:latin typeface="Arial" panose="020B0604020202020204" pitchFamily="34" charset="0"/>
            </a:endParaRPr>
          </a:p>
        </p:txBody>
      </p:sp>
      <p:grpSp>
        <p:nvGrpSpPr>
          <p:cNvPr id="2" name="Group 38"/>
          <p:cNvGrpSpPr/>
          <p:nvPr/>
        </p:nvGrpSpPr>
        <p:grpSpPr>
          <a:xfrm>
            <a:off x="539750" y="1268413"/>
            <a:ext cx="7775575" cy="3311525"/>
            <a:chOff x="431" y="845"/>
            <a:chExt cx="4898" cy="2086"/>
          </a:xfrm>
        </p:grpSpPr>
        <p:sp>
          <p:nvSpPr>
            <p:cNvPr id="36874" name="Rectangle 39"/>
            <p:cNvSpPr/>
            <p:nvPr/>
          </p:nvSpPr>
          <p:spPr>
            <a:xfrm>
              <a:off x="431" y="845"/>
              <a:ext cx="4898" cy="2086"/>
            </a:xfrm>
            <a:prstGeom prst="rect">
              <a:avLst/>
            </a:prstGeom>
            <a:solidFill>
              <a:srgbClr val="E8E8E8"/>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36875" name="AutoShape 40"/>
            <p:cNvSpPr/>
            <p:nvPr/>
          </p:nvSpPr>
          <p:spPr>
            <a:xfrm>
              <a:off x="793" y="1434"/>
              <a:ext cx="1769" cy="862"/>
            </a:xfrm>
            <a:prstGeom prst="can">
              <a:avLst>
                <a:gd name="adj" fmla="val 25000"/>
              </a:avLst>
            </a:prstGeom>
            <a:solidFill>
              <a:schemeClr val="accent2"/>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nvGrpSpPr>
            <p:cNvPr id="36876" name="Group 41"/>
            <p:cNvGrpSpPr/>
            <p:nvPr/>
          </p:nvGrpSpPr>
          <p:grpSpPr>
            <a:xfrm>
              <a:off x="847" y="1707"/>
              <a:ext cx="1664" cy="408"/>
              <a:chOff x="808" y="1661"/>
              <a:chExt cx="1664" cy="408"/>
            </a:xfrm>
          </p:grpSpPr>
          <p:grpSp>
            <p:nvGrpSpPr>
              <p:cNvPr id="36898" name="Group 42"/>
              <p:cNvGrpSpPr/>
              <p:nvPr/>
            </p:nvGrpSpPr>
            <p:grpSpPr>
              <a:xfrm>
                <a:off x="823" y="1735"/>
                <a:ext cx="1649" cy="260"/>
                <a:chOff x="68" y="2750"/>
                <a:chExt cx="2494" cy="317"/>
              </a:xfrm>
            </p:grpSpPr>
            <p:sp>
              <p:nvSpPr>
                <p:cNvPr id="36900" name="Rectangle 43"/>
                <p:cNvSpPr/>
                <p:nvPr/>
              </p:nvSpPr>
              <p:spPr>
                <a:xfrm>
                  <a:off x="1474" y="2750"/>
                  <a:ext cx="544" cy="317"/>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pPr eaLnBrk="1" hangingPunct="1">
                    <a:lnSpc>
                      <a:spcPct val="100000"/>
                    </a:lnSpc>
                    <a:spcBef>
                      <a:spcPct val="0"/>
                    </a:spcBef>
                  </a:pPr>
                  <a:r>
                    <a:rPr lang="zh-CN" altLang="en-US" sz="1600" b="1" dirty="0">
                      <a:latin typeface="Times New Roman" panose="02020603050405020304" pitchFamily="18" charset="0"/>
                    </a:rPr>
                    <a:t>作业</a:t>
                  </a:r>
                  <a:r>
                    <a:rPr lang="en-US" altLang="zh-CN" sz="1600" b="1" dirty="0">
                      <a:latin typeface="Times New Roman" panose="02020603050405020304" pitchFamily="18" charset="0"/>
                    </a:rPr>
                    <a:t>2</a:t>
                  </a:r>
                  <a:endParaRPr lang="en-US" altLang="zh-CN" sz="1600" b="1" dirty="0">
                    <a:latin typeface="Times New Roman" panose="02020603050405020304" pitchFamily="18" charset="0"/>
                  </a:endParaRPr>
                </a:p>
              </p:txBody>
            </p:sp>
            <p:sp>
              <p:nvSpPr>
                <p:cNvPr id="36901" name="Rectangle 44"/>
                <p:cNvSpPr/>
                <p:nvPr/>
              </p:nvSpPr>
              <p:spPr>
                <a:xfrm>
                  <a:off x="930" y="2750"/>
                  <a:ext cx="544" cy="317"/>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pPr eaLnBrk="1" hangingPunct="1">
                    <a:lnSpc>
                      <a:spcPct val="100000"/>
                    </a:lnSpc>
                    <a:spcBef>
                      <a:spcPct val="0"/>
                    </a:spcBef>
                  </a:pPr>
                  <a:r>
                    <a:rPr lang="zh-CN" altLang="en-US" sz="1600" b="1" dirty="0">
                      <a:latin typeface="Times New Roman" panose="02020603050405020304" pitchFamily="18" charset="0"/>
                    </a:rPr>
                    <a:t>作业</a:t>
                  </a:r>
                  <a:r>
                    <a:rPr lang="en-US" altLang="zh-CN" sz="1600" b="1" dirty="0">
                      <a:latin typeface="Times New Roman" panose="02020603050405020304" pitchFamily="18" charset="0"/>
                    </a:rPr>
                    <a:t>3</a:t>
                  </a:r>
                  <a:endParaRPr lang="en-US" altLang="zh-CN" sz="1600" b="1" dirty="0">
                    <a:latin typeface="Times New Roman" panose="02020603050405020304" pitchFamily="18" charset="0"/>
                  </a:endParaRPr>
                </a:p>
              </p:txBody>
            </p:sp>
            <p:sp>
              <p:nvSpPr>
                <p:cNvPr id="36902" name="Rectangle 45"/>
                <p:cNvSpPr/>
                <p:nvPr/>
              </p:nvSpPr>
              <p:spPr>
                <a:xfrm>
                  <a:off x="2018" y="2750"/>
                  <a:ext cx="544" cy="317"/>
                </a:xfrm>
                <a:prstGeom prst="rect">
                  <a:avLst/>
                </a:prstGeom>
                <a:noFill/>
                <a:ln w="9525" cap="flat" cmpd="sng">
                  <a:solidFill>
                    <a:schemeClr val="tx1"/>
                  </a:solidFill>
                  <a:prstDash val="solid"/>
                  <a:miter/>
                  <a:headEnd type="none" w="med" len="med"/>
                  <a:tailEnd type="none" w="med" len="med"/>
                </a:ln>
              </p:spPr>
              <p:txBody>
                <a:bodyPr wrap="none" anchor="ctr"/>
                <a:p>
                  <a:pPr eaLnBrk="1" hangingPunct="1">
                    <a:lnSpc>
                      <a:spcPct val="100000"/>
                    </a:lnSpc>
                    <a:spcBef>
                      <a:spcPct val="0"/>
                    </a:spcBef>
                  </a:pPr>
                  <a:r>
                    <a:rPr lang="zh-CN" altLang="en-US" sz="1600" b="1" dirty="0">
                      <a:latin typeface="Times New Roman" panose="02020603050405020304" pitchFamily="18" charset="0"/>
                    </a:rPr>
                    <a:t>作业</a:t>
                  </a:r>
                  <a:r>
                    <a:rPr lang="en-US" altLang="zh-CN" sz="1600" b="1" dirty="0">
                      <a:latin typeface="Times New Roman" panose="02020603050405020304" pitchFamily="18" charset="0"/>
                    </a:rPr>
                    <a:t>1</a:t>
                  </a:r>
                  <a:endParaRPr lang="en-US" altLang="zh-CN" sz="1600" b="1" dirty="0">
                    <a:latin typeface="Times New Roman" panose="02020603050405020304" pitchFamily="18" charset="0"/>
                  </a:endParaRPr>
                </a:p>
              </p:txBody>
            </p:sp>
            <p:sp>
              <p:nvSpPr>
                <p:cNvPr id="36903" name="Rectangle 46"/>
                <p:cNvSpPr/>
                <p:nvPr/>
              </p:nvSpPr>
              <p:spPr>
                <a:xfrm>
                  <a:off x="68" y="2750"/>
                  <a:ext cx="862" cy="317"/>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pPr eaLnBrk="1" hangingPunct="1">
                    <a:lnSpc>
                      <a:spcPct val="100000"/>
                    </a:lnSpc>
                    <a:spcBef>
                      <a:spcPct val="0"/>
                    </a:spcBef>
                  </a:pPr>
                  <a:r>
                    <a:rPr lang="en-US" altLang="zh-CN" sz="2000" b="1" dirty="0">
                      <a:latin typeface="Times New Roman" panose="02020603050405020304" pitchFamily="18" charset="0"/>
                    </a:rPr>
                    <a:t>     ……</a:t>
                  </a:r>
                  <a:endParaRPr lang="zh-CN" altLang="en-US" sz="2000" b="1" dirty="0">
                    <a:latin typeface="Times New Roman" panose="02020603050405020304" pitchFamily="18" charset="0"/>
                  </a:endParaRPr>
                </a:p>
              </p:txBody>
            </p:sp>
          </p:grpSp>
          <p:sp>
            <p:nvSpPr>
              <p:cNvPr id="36899" name="Rectangle 47"/>
              <p:cNvSpPr/>
              <p:nvPr/>
            </p:nvSpPr>
            <p:spPr>
              <a:xfrm>
                <a:off x="808" y="1661"/>
                <a:ext cx="60" cy="408"/>
              </a:xfrm>
              <a:prstGeom prst="rect">
                <a:avLst/>
              </a:prstGeom>
              <a:solidFill>
                <a:schemeClr val="accent2"/>
              </a:solidFill>
              <a:ln w="9525">
                <a:noFill/>
              </a:ln>
            </p:spPr>
            <p:txBody>
              <a:bodyPr wrap="none" anchor="ctr"/>
              <a:p>
                <a:endParaRPr lang="zh-CN" altLang="en-US" dirty="0">
                  <a:latin typeface="Arial" panose="020B0604020202020204" pitchFamily="34" charset="0"/>
                </a:endParaRPr>
              </a:p>
            </p:txBody>
          </p:sp>
        </p:grpSp>
        <p:sp>
          <p:nvSpPr>
            <p:cNvPr id="36877" name="Text Box 48"/>
            <p:cNvSpPr txBox="1"/>
            <p:nvPr/>
          </p:nvSpPr>
          <p:spPr>
            <a:xfrm>
              <a:off x="1040" y="1354"/>
              <a:ext cx="952" cy="323"/>
            </a:xfrm>
            <a:prstGeom prst="rect">
              <a:avLst/>
            </a:prstGeom>
            <a:noFill/>
            <a:ln w="9525">
              <a:noFill/>
            </a:ln>
          </p:spPr>
          <p:txBody>
            <a:bodyPr>
              <a:spAutoFit/>
            </a:bodyPr>
            <a:p>
              <a:pPr marL="742950" indent="-285750">
                <a:spcBef>
                  <a:spcPct val="50000"/>
                </a:spcBef>
              </a:pPr>
              <a:r>
                <a:rPr lang="zh-CN" altLang="en-US" b="1" dirty="0">
                  <a:latin typeface="Arial" panose="020B0604020202020204" pitchFamily="34" charset="0"/>
                </a:rPr>
                <a:t>磁盘</a:t>
              </a:r>
              <a:endParaRPr lang="zh-CN" altLang="en-US" b="1" dirty="0">
                <a:latin typeface="Arial" panose="020B0604020202020204" pitchFamily="34" charset="0"/>
              </a:endParaRPr>
            </a:p>
          </p:txBody>
        </p:sp>
        <p:grpSp>
          <p:nvGrpSpPr>
            <p:cNvPr id="36878" name="Group 49"/>
            <p:cNvGrpSpPr/>
            <p:nvPr/>
          </p:nvGrpSpPr>
          <p:grpSpPr>
            <a:xfrm>
              <a:off x="3600" y="981"/>
              <a:ext cx="1723" cy="579"/>
              <a:chOff x="3696" y="2296"/>
              <a:chExt cx="1542" cy="454"/>
            </a:xfrm>
          </p:grpSpPr>
          <p:sp>
            <p:nvSpPr>
              <p:cNvPr id="36896" name="Rectangle 50"/>
              <p:cNvSpPr/>
              <p:nvPr/>
            </p:nvSpPr>
            <p:spPr>
              <a:xfrm>
                <a:off x="4241" y="2296"/>
                <a:ext cx="726" cy="454"/>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p>
                <a:pPr marL="742950" indent="-285750"/>
                <a:endParaRPr lang="zh-CN" altLang="en-US" dirty="0">
                  <a:latin typeface="Arial" panose="020B0604020202020204" pitchFamily="34" charset="0"/>
                </a:endParaRPr>
              </a:p>
            </p:txBody>
          </p:sp>
          <p:sp>
            <p:nvSpPr>
              <p:cNvPr id="36897" name="Text Box 51"/>
              <p:cNvSpPr txBox="1"/>
              <p:nvPr/>
            </p:nvSpPr>
            <p:spPr>
              <a:xfrm>
                <a:off x="3696" y="2296"/>
                <a:ext cx="1542" cy="219"/>
              </a:xfrm>
              <a:prstGeom prst="rect">
                <a:avLst/>
              </a:prstGeom>
              <a:noFill/>
              <a:ln w="9525">
                <a:noFill/>
              </a:ln>
            </p:spPr>
            <p:txBody>
              <a:bodyPr>
                <a:spAutoFit/>
              </a:bodyPr>
              <a:p>
                <a:pPr marL="742950" indent="-285750">
                  <a:spcBef>
                    <a:spcPct val="50000"/>
                  </a:spcBef>
                </a:pPr>
                <a:r>
                  <a:rPr lang="en-US" altLang="zh-CN" sz="2000" b="1" dirty="0">
                    <a:latin typeface="Arial" panose="020B0604020202020204" pitchFamily="34" charset="0"/>
                  </a:rPr>
                  <a:t>OS</a:t>
                </a:r>
                <a:endParaRPr lang="en-US" altLang="zh-CN" sz="2000" b="1" dirty="0">
                  <a:latin typeface="Arial" panose="020B0604020202020204" pitchFamily="34" charset="0"/>
                </a:endParaRPr>
              </a:p>
            </p:txBody>
          </p:sp>
        </p:grpSp>
        <p:sp>
          <p:nvSpPr>
            <p:cNvPr id="36879" name="Text Box 52"/>
            <p:cNvSpPr txBox="1"/>
            <p:nvPr/>
          </p:nvSpPr>
          <p:spPr>
            <a:xfrm>
              <a:off x="3686" y="2529"/>
              <a:ext cx="1520" cy="323"/>
            </a:xfrm>
            <a:prstGeom prst="rect">
              <a:avLst/>
            </a:prstGeom>
            <a:noFill/>
            <a:ln w="9525">
              <a:noFill/>
            </a:ln>
          </p:spPr>
          <p:txBody>
            <a:bodyPr>
              <a:spAutoFit/>
            </a:bodyPr>
            <a:p>
              <a:pPr marL="742950" indent="-285750">
                <a:spcBef>
                  <a:spcPct val="50000"/>
                </a:spcBef>
              </a:pPr>
              <a:r>
                <a:rPr lang="zh-CN" altLang="en-US" b="1" dirty="0">
                  <a:latin typeface="Arial" panose="020B0604020202020204" pitchFamily="34" charset="0"/>
                </a:rPr>
                <a:t>主机内存</a:t>
              </a:r>
              <a:endParaRPr lang="en-US" altLang="zh-CN" b="1" dirty="0">
                <a:latin typeface="Arial" panose="020B0604020202020204" pitchFamily="34" charset="0"/>
              </a:endParaRPr>
            </a:p>
          </p:txBody>
        </p:sp>
        <p:sp>
          <p:nvSpPr>
            <p:cNvPr id="36880" name="Text Box 53"/>
            <p:cNvSpPr txBox="1"/>
            <p:nvPr/>
          </p:nvSpPr>
          <p:spPr>
            <a:xfrm>
              <a:off x="832" y="2251"/>
              <a:ext cx="1588" cy="279"/>
            </a:xfrm>
            <a:prstGeom prst="rect">
              <a:avLst/>
            </a:prstGeom>
            <a:noFill/>
            <a:ln w="9525">
              <a:noFill/>
            </a:ln>
          </p:spPr>
          <p:txBody>
            <a:bodyPr>
              <a:spAutoFit/>
            </a:bodyPr>
            <a:p>
              <a:pPr marL="742950" indent="-285750">
                <a:spcBef>
                  <a:spcPct val="50000"/>
                </a:spcBef>
              </a:pPr>
              <a:r>
                <a:rPr lang="zh-CN" altLang="en-US" sz="2000" b="1" dirty="0">
                  <a:latin typeface="Arial" panose="020B0604020202020204" pitchFamily="34" charset="0"/>
                </a:rPr>
                <a:t>后备队列</a:t>
              </a:r>
              <a:endParaRPr lang="zh-CN" altLang="en-US" sz="2000" b="1" dirty="0">
                <a:latin typeface="Arial" panose="020B0604020202020204" pitchFamily="34" charset="0"/>
              </a:endParaRPr>
            </a:p>
          </p:txBody>
        </p:sp>
        <p:sp>
          <p:nvSpPr>
            <p:cNvPr id="36881" name="AutoShape 54"/>
            <p:cNvSpPr/>
            <p:nvPr/>
          </p:nvSpPr>
          <p:spPr>
            <a:xfrm>
              <a:off x="2511" y="1842"/>
              <a:ext cx="1724" cy="136"/>
            </a:xfrm>
            <a:prstGeom prst="rightArrow">
              <a:avLst>
                <a:gd name="adj1" fmla="val 50000"/>
                <a:gd name="adj2" fmla="val 316911"/>
              </a:avLst>
            </a:prstGeom>
            <a:solidFill>
              <a:srgbClr val="FF0000"/>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36882" name="Text Box 55"/>
            <p:cNvSpPr txBox="1"/>
            <p:nvPr/>
          </p:nvSpPr>
          <p:spPr>
            <a:xfrm>
              <a:off x="2239" y="1570"/>
              <a:ext cx="1588" cy="279"/>
            </a:xfrm>
            <a:prstGeom prst="rect">
              <a:avLst/>
            </a:prstGeom>
            <a:noFill/>
            <a:ln w="9525">
              <a:noFill/>
            </a:ln>
          </p:spPr>
          <p:txBody>
            <a:bodyPr>
              <a:spAutoFit/>
            </a:bodyPr>
            <a:p>
              <a:pPr marL="742950" indent="-285750">
                <a:spcBef>
                  <a:spcPct val="50000"/>
                </a:spcBef>
              </a:pPr>
              <a:r>
                <a:rPr lang="zh-CN" altLang="en-US" sz="2000" b="1" dirty="0">
                  <a:latin typeface="Arial" panose="020B0604020202020204" pitchFamily="34" charset="0"/>
                </a:rPr>
                <a:t>作业调度</a:t>
              </a:r>
              <a:endParaRPr lang="zh-CN" altLang="en-US" sz="2000" b="1" dirty="0">
                <a:latin typeface="Arial" panose="020B0604020202020204" pitchFamily="34" charset="0"/>
              </a:endParaRPr>
            </a:p>
          </p:txBody>
        </p:sp>
        <p:sp>
          <p:nvSpPr>
            <p:cNvPr id="36883" name="Text Box 56"/>
            <p:cNvSpPr txBox="1"/>
            <p:nvPr/>
          </p:nvSpPr>
          <p:spPr>
            <a:xfrm>
              <a:off x="2420" y="1933"/>
              <a:ext cx="1407" cy="442"/>
            </a:xfrm>
            <a:prstGeom prst="rect">
              <a:avLst/>
            </a:prstGeom>
            <a:noFill/>
            <a:ln w="9525">
              <a:noFill/>
            </a:ln>
          </p:spPr>
          <p:txBody>
            <a:bodyPr>
              <a:spAutoFit/>
            </a:bodyPr>
            <a:p>
              <a:pPr marL="742950" indent="-285750">
                <a:lnSpc>
                  <a:spcPct val="100000"/>
                </a:lnSpc>
                <a:spcBef>
                  <a:spcPct val="0"/>
                </a:spcBef>
              </a:pPr>
              <a:r>
                <a:rPr lang="zh-CN" altLang="en-US" sz="2000" b="1" dirty="0">
                  <a:latin typeface="Arial" panose="020B0604020202020204" pitchFamily="34" charset="0"/>
                  <a:ea typeface="楷体_GB2312" pitchFamily="49" charset="-122"/>
                </a:rPr>
                <a:t>选若干个作业</a:t>
              </a:r>
              <a:endParaRPr lang="zh-CN" altLang="en-US" sz="2000" b="1" dirty="0">
                <a:latin typeface="Arial" panose="020B0604020202020204" pitchFamily="34" charset="0"/>
                <a:ea typeface="楷体_GB2312" pitchFamily="49" charset="-122"/>
              </a:endParaRPr>
            </a:p>
            <a:p>
              <a:pPr marL="742950" indent="-285750">
                <a:lnSpc>
                  <a:spcPct val="100000"/>
                </a:lnSpc>
                <a:spcBef>
                  <a:spcPct val="0"/>
                </a:spcBef>
              </a:pPr>
              <a:r>
                <a:rPr lang="zh-CN" altLang="en-US" sz="2000" b="1" dirty="0">
                  <a:latin typeface="Arial" panose="020B0604020202020204" pitchFamily="34" charset="0"/>
                  <a:ea typeface="楷体_GB2312" pitchFamily="49" charset="-122"/>
                </a:rPr>
                <a:t>进入内存运行</a:t>
              </a:r>
              <a:endParaRPr lang="zh-CN" altLang="en-US" sz="2000" b="1" dirty="0">
                <a:latin typeface="Arial" panose="020B0604020202020204" pitchFamily="34" charset="0"/>
                <a:ea typeface="楷体_GB2312" pitchFamily="49" charset="-122"/>
              </a:endParaRPr>
            </a:p>
          </p:txBody>
        </p:sp>
        <p:grpSp>
          <p:nvGrpSpPr>
            <p:cNvPr id="36884" name="Group 57"/>
            <p:cNvGrpSpPr/>
            <p:nvPr/>
          </p:nvGrpSpPr>
          <p:grpSpPr>
            <a:xfrm>
              <a:off x="3600" y="1298"/>
              <a:ext cx="1723" cy="670"/>
              <a:chOff x="3696" y="2296"/>
              <a:chExt cx="1542" cy="454"/>
            </a:xfrm>
          </p:grpSpPr>
          <p:sp>
            <p:nvSpPr>
              <p:cNvPr id="36894" name="Rectangle 58"/>
              <p:cNvSpPr/>
              <p:nvPr/>
            </p:nvSpPr>
            <p:spPr>
              <a:xfrm>
                <a:off x="4241" y="2296"/>
                <a:ext cx="726" cy="454"/>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p>
                <a:pPr marL="742950" indent="-285750"/>
                <a:endParaRPr lang="zh-CN" altLang="en-US" dirty="0">
                  <a:latin typeface="Arial" panose="020B0604020202020204" pitchFamily="34" charset="0"/>
                </a:endParaRPr>
              </a:p>
            </p:txBody>
          </p:sp>
          <p:sp>
            <p:nvSpPr>
              <p:cNvPr id="36895" name="Text Box 59"/>
              <p:cNvSpPr txBox="1"/>
              <p:nvPr/>
            </p:nvSpPr>
            <p:spPr>
              <a:xfrm>
                <a:off x="3696" y="2296"/>
                <a:ext cx="1542" cy="189"/>
              </a:xfrm>
              <a:prstGeom prst="rect">
                <a:avLst/>
              </a:prstGeom>
              <a:noFill/>
              <a:ln w="9525">
                <a:noFill/>
              </a:ln>
            </p:spPr>
            <p:txBody>
              <a:bodyPr>
                <a:spAutoFit/>
              </a:bodyPr>
              <a:p>
                <a:pPr marL="742950" indent="-285750">
                  <a:spcBef>
                    <a:spcPct val="50000"/>
                  </a:spcBef>
                </a:pPr>
                <a:r>
                  <a:rPr lang="zh-CN" altLang="en-US" sz="2000" b="1" dirty="0">
                    <a:latin typeface="Arial" panose="020B0604020202020204" pitchFamily="34" charset="0"/>
                  </a:rPr>
                  <a:t>作业</a:t>
                </a:r>
                <a:r>
                  <a:rPr lang="en-US" altLang="zh-CN" sz="2000" b="1" dirty="0">
                    <a:latin typeface="Arial" panose="020B0604020202020204" pitchFamily="34" charset="0"/>
                  </a:rPr>
                  <a:t>i</a:t>
                </a:r>
                <a:endParaRPr lang="en-US" altLang="zh-CN" sz="2000" b="1" dirty="0">
                  <a:latin typeface="Arial" panose="020B0604020202020204" pitchFamily="34" charset="0"/>
                </a:endParaRPr>
              </a:p>
            </p:txBody>
          </p:sp>
        </p:grpSp>
        <p:grpSp>
          <p:nvGrpSpPr>
            <p:cNvPr id="36885" name="Group 60"/>
            <p:cNvGrpSpPr/>
            <p:nvPr/>
          </p:nvGrpSpPr>
          <p:grpSpPr>
            <a:xfrm>
              <a:off x="3600" y="1661"/>
              <a:ext cx="1723" cy="318"/>
              <a:chOff x="3696" y="2296"/>
              <a:chExt cx="1542" cy="454"/>
            </a:xfrm>
          </p:grpSpPr>
          <p:sp>
            <p:nvSpPr>
              <p:cNvPr id="36892" name="Rectangle 61"/>
              <p:cNvSpPr/>
              <p:nvPr/>
            </p:nvSpPr>
            <p:spPr>
              <a:xfrm>
                <a:off x="4241" y="2296"/>
                <a:ext cx="726" cy="454"/>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p>
                <a:pPr marL="742950" indent="-285750"/>
                <a:endParaRPr lang="zh-CN" altLang="en-US" dirty="0">
                  <a:latin typeface="Arial" panose="020B0604020202020204" pitchFamily="34" charset="0"/>
                </a:endParaRPr>
              </a:p>
            </p:txBody>
          </p:sp>
          <p:sp>
            <p:nvSpPr>
              <p:cNvPr id="36893" name="Text Box 62"/>
              <p:cNvSpPr txBox="1"/>
              <p:nvPr/>
            </p:nvSpPr>
            <p:spPr>
              <a:xfrm>
                <a:off x="3696" y="2296"/>
                <a:ext cx="1542" cy="398"/>
              </a:xfrm>
              <a:prstGeom prst="rect">
                <a:avLst/>
              </a:prstGeom>
              <a:noFill/>
              <a:ln w="9525">
                <a:noFill/>
              </a:ln>
            </p:spPr>
            <p:txBody>
              <a:bodyPr>
                <a:spAutoFit/>
              </a:bodyPr>
              <a:p>
                <a:pPr marL="742950" indent="-285750">
                  <a:spcBef>
                    <a:spcPct val="50000"/>
                  </a:spcBef>
                </a:pPr>
                <a:r>
                  <a:rPr lang="zh-CN" altLang="en-US" sz="2000" b="1" dirty="0">
                    <a:latin typeface="Arial" panose="020B0604020202020204" pitchFamily="34" charset="0"/>
                  </a:rPr>
                  <a:t>作业</a:t>
                </a:r>
                <a:r>
                  <a:rPr lang="en-US" altLang="zh-CN" sz="2000" b="1" dirty="0">
                    <a:latin typeface="Arial" panose="020B0604020202020204" pitchFamily="34" charset="0"/>
                  </a:rPr>
                  <a:t>k</a:t>
                </a:r>
                <a:endParaRPr lang="en-US" altLang="zh-CN" sz="2000" b="1" dirty="0">
                  <a:latin typeface="Arial" panose="020B0604020202020204" pitchFamily="34" charset="0"/>
                </a:endParaRPr>
              </a:p>
            </p:txBody>
          </p:sp>
        </p:grpSp>
        <p:grpSp>
          <p:nvGrpSpPr>
            <p:cNvPr id="36886" name="Group 63"/>
            <p:cNvGrpSpPr/>
            <p:nvPr/>
          </p:nvGrpSpPr>
          <p:grpSpPr>
            <a:xfrm>
              <a:off x="3600" y="1979"/>
              <a:ext cx="1723" cy="279"/>
              <a:chOff x="3696" y="2296"/>
              <a:chExt cx="1542" cy="493"/>
            </a:xfrm>
          </p:grpSpPr>
          <p:sp>
            <p:nvSpPr>
              <p:cNvPr id="36890" name="Rectangle 64"/>
              <p:cNvSpPr/>
              <p:nvPr/>
            </p:nvSpPr>
            <p:spPr>
              <a:xfrm>
                <a:off x="4241" y="2296"/>
                <a:ext cx="726" cy="454"/>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p>
                <a:pPr marL="742950" indent="-285750"/>
                <a:endParaRPr lang="zh-CN" altLang="en-US" dirty="0">
                  <a:latin typeface="Arial" panose="020B0604020202020204" pitchFamily="34" charset="0"/>
                </a:endParaRPr>
              </a:p>
            </p:txBody>
          </p:sp>
          <p:sp>
            <p:nvSpPr>
              <p:cNvPr id="36891" name="Text Box 65"/>
              <p:cNvSpPr txBox="1"/>
              <p:nvPr/>
            </p:nvSpPr>
            <p:spPr>
              <a:xfrm>
                <a:off x="3696" y="2296"/>
                <a:ext cx="1542" cy="493"/>
              </a:xfrm>
              <a:prstGeom prst="rect">
                <a:avLst/>
              </a:prstGeom>
              <a:noFill/>
              <a:ln w="9525">
                <a:noFill/>
              </a:ln>
            </p:spPr>
            <p:txBody>
              <a:bodyPr>
                <a:spAutoFit/>
              </a:bodyPr>
              <a:p>
                <a:pPr marL="742950" indent="-285750">
                  <a:spcBef>
                    <a:spcPct val="50000"/>
                  </a:spcBef>
                </a:pPr>
                <a:r>
                  <a:rPr lang="en-US" altLang="zh-CN" sz="2000" b="1" dirty="0">
                    <a:latin typeface="宋体" panose="02010600030101010101" pitchFamily="2" charset="-122"/>
                  </a:rPr>
                  <a:t>…</a:t>
                </a:r>
                <a:endParaRPr lang="en-US" altLang="zh-CN" sz="2000" b="1" dirty="0">
                  <a:latin typeface="Arial" panose="020B0604020202020204" pitchFamily="34" charset="0"/>
                </a:endParaRPr>
              </a:p>
            </p:txBody>
          </p:sp>
        </p:grpSp>
        <p:grpSp>
          <p:nvGrpSpPr>
            <p:cNvPr id="36887" name="Group 66"/>
            <p:cNvGrpSpPr/>
            <p:nvPr/>
          </p:nvGrpSpPr>
          <p:grpSpPr>
            <a:xfrm>
              <a:off x="3600" y="2205"/>
              <a:ext cx="1723" cy="318"/>
              <a:chOff x="3696" y="2296"/>
              <a:chExt cx="1542" cy="454"/>
            </a:xfrm>
          </p:grpSpPr>
          <p:sp>
            <p:nvSpPr>
              <p:cNvPr id="36888" name="Rectangle 67"/>
              <p:cNvSpPr/>
              <p:nvPr/>
            </p:nvSpPr>
            <p:spPr>
              <a:xfrm>
                <a:off x="4241" y="2296"/>
                <a:ext cx="726" cy="454"/>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p>
                <a:pPr marL="742950" indent="-285750"/>
                <a:endParaRPr lang="zh-CN" altLang="en-US" dirty="0">
                  <a:latin typeface="Arial" panose="020B0604020202020204" pitchFamily="34" charset="0"/>
                </a:endParaRPr>
              </a:p>
            </p:txBody>
          </p:sp>
          <p:sp>
            <p:nvSpPr>
              <p:cNvPr id="36889" name="Text Box 68"/>
              <p:cNvSpPr txBox="1"/>
              <p:nvPr/>
            </p:nvSpPr>
            <p:spPr>
              <a:xfrm>
                <a:off x="3696" y="2296"/>
                <a:ext cx="1542" cy="398"/>
              </a:xfrm>
              <a:prstGeom prst="rect">
                <a:avLst/>
              </a:prstGeom>
              <a:noFill/>
              <a:ln w="9525">
                <a:noFill/>
              </a:ln>
            </p:spPr>
            <p:txBody>
              <a:bodyPr>
                <a:spAutoFit/>
              </a:bodyPr>
              <a:p>
                <a:pPr marL="742950" indent="-285750">
                  <a:spcBef>
                    <a:spcPct val="50000"/>
                  </a:spcBef>
                </a:pPr>
                <a:r>
                  <a:rPr lang="zh-CN" altLang="en-US" sz="2000" b="1" dirty="0">
                    <a:latin typeface="Arial" panose="020B0604020202020204" pitchFamily="34" charset="0"/>
                  </a:rPr>
                  <a:t>作业</a:t>
                </a:r>
                <a:r>
                  <a:rPr lang="en-US" altLang="zh-CN" sz="2000" b="1" dirty="0">
                    <a:latin typeface="Arial" panose="020B0604020202020204" pitchFamily="34" charset="0"/>
                  </a:rPr>
                  <a:t>n</a:t>
                </a:r>
                <a:endParaRPr lang="en-US" altLang="zh-CN" sz="2000" b="1" dirty="0">
                  <a:latin typeface="Arial" panose="020B0604020202020204" pitchFamily="34" charset="0"/>
                </a:endParaRPr>
              </a:p>
            </p:txBody>
          </p:sp>
        </p:grpSp>
      </p:grpSp>
      <p:grpSp>
        <p:nvGrpSpPr>
          <p:cNvPr id="10" name="Group 75"/>
          <p:cNvGrpSpPr/>
          <p:nvPr/>
        </p:nvGrpSpPr>
        <p:grpSpPr>
          <a:xfrm>
            <a:off x="1116013" y="6092825"/>
            <a:ext cx="6048375" cy="512763"/>
            <a:chOff x="793" y="3838"/>
            <a:chExt cx="3810" cy="323"/>
          </a:xfrm>
        </p:grpSpPr>
        <p:sp>
          <p:nvSpPr>
            <p:cNvPr id="36872" name="Text Box 73"/>
            <p:cNvSpPr txBox="1"/>
            <p:nvPr/>
          </p:nvSpPr>
          <p:spPr>
            <a:xfrm>
              <a:off x="793" y="3838"/>
              <a:ext cx="3810" cy="323"/>
            </a:xfrm>
            <a:prstGeom prst="rect">
              <a:avLst/>
            </a:prstGeom>
            <a:noFill/>
            <a:ln w="9525">
              <a:noFill/>
            </a:ln>
          </p:spPr>
          <p:txBody>
            <a:bodyPr>
              <a:spAutoFit/>
            </a:bodyPr>
            <a:p>
              <a:pPr lvl="1" algn="l"/>
              <a:r>
                <a:rPr lang="zh-CN" altLang="en-US" b="1" dirty="0">
                  <a:latin typeface="Arial" panose="020B0604020202020204" pitchFamily="34" charset="0"/>
                </a:rPr>
                <a:t>进入后备队列                 运行完成出系统</a:t>
              </a:r>
              <a:endParaRPr lang="zh-CN" altLang="en-US" b="1" dirty="0">
                <a:latin typeface="Arial" panose="020B0604020202020204" pitchFamily="34" charset="0"/>
              </a:endParaRPr>
            </a:p>
          </p:txBody>
        </p:sp>
        <p:sp>
          <p:nvSpPr>
            <p:cNvPr id="36873" name="Line 74"/>
            <p:cNvSpPr/>
            <p:nvPr/>
          </p:nvSpPr>
          <p:spPr>
            <a:xfrm>
              <a:off x="2426" y="4020"/>
              <a:ext cx="636" cy="0"/>
            </a:xfrm>
            <a:prstGeom prst="line">
              <a:avLst/>
            </a:prstGeom>
            <a:ln w="28575" cap="flat" cmpd="sng">
              <a:solidFill>
                <a:schemeClr val="tx1"/>
              </a:solidFill>
              <a:prstDash val="solid"/>
              <a:headEnd type="none" w="med" len="med"/>
              <a:tailEnd type="triangle" w="med" len="med"/>
            </a:ln>
          </p:spPr>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06501">
                                            <p:txEl>
                                              <p:charRg st="57" end="116"/>
                                            </p:txEl>
                                          </p:spTgt>
                                        </p:tgtEl>
                                        <p:attrNameLst>
                                          <p:attrName>style.visibility</p:attrName>
                                        </p:attrNameLst>
                                      </p:cBhvr>
                                      <p:to>
                                        <p:strVal val="visible"/>
                                      </p:to>
                                    </p:set>
                                    <p:animEffect transition="in" filter="box(in)">
                                      <p:cBhvr>
                                        <p:cTn id="13" dur="500"/>
                                        <p:tgtEl>
                                          <p:spTgt spid="106501">
                                            <p:txEl>
                                              <p:charRg st="57" end="1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106502">
                                            <p:txEl>
                                              <p:charRg st="0" end="14"/>
                                            </p:txEl>
                                          </p:spTgt>
                                        </p:tgtEl>
                                        <p:attrNameLst>
                                          <p:attrName>style.visibility</p:attrName>
                                        </p:attrNameLst>
                                      </p:cBhvr>
                                      <p:to>
                                        <p:strVal val="visible"/>
                                      </p:to>
                                    </p:set>
                                    <p:animEffect transition="in" filter="box(in)">
                                      <p:cBhvr>
                                        <p:cTn id="18" dur="500"/>
                                        <p:tgtEl>
                                          <p:spTgt spid="106502">
                                            <p:txEl>
                                              <p:charRg st="0" end="1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06502">
                                            <p:txEl>
                                              <p:charRg st="14" end="31"/>
                                            </p:txEl>
                                          </p:spTgt>
                                        </p:tgtEl>
                                        <p:attrNameLst>
                                          <p:attrName>style.visibility</p:attrName>
                                        </p:attrNameLst>
                                      </p:cBhvr>
                                      <p:to>
                                        <p:strVal val="visible"/>
                                      </p:to>
                                    </p:set>
                                    <p:animEffect transition="in" filter="box(in)">
                                      <p:cBhvr>
                                        <p:cTn id="23" dur="500"/>
                                        <p:tgtEl>
                                          <p:spTgt spid="106502">
                                            <p:txEl>
                                              <p:charRg st="14" end="3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ox(in)">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0" cap="none" spc="0" normalizeH="0" baseline="0" noProof="0" smtClean="0">
                <a:ln>
                  <a:noFill/>
                </a:ln>
                <a:solidFill>
                  <a:schemeClr val="tx2"/>
                </a:solidFill>
                <a:effectLst/>
                <a:uLnTx/>
                <a:uFillTx/>
                <a:latin typeface="+mj-lt"/>
                <a:ea typeface="+mj-ea"/>
                <a:cs typeface="+mj-cs"/>
              </a:rPr>
              <a:t>第二节：</a:t>
            </a:r>
            <a:r>
              <a:rPr kumimoji="0" lang="zh-CN" altLang="en-US" sz="4000" b="1" i="0" u="none" strike="noStrike" kern="0" cap="none" spc="0" normalizeH="0" baseline="0" noProof="0" smtClean="0">
                <a:ln>
                  <a:noFill/>
                </a:ln>
                <a:solidFill>
                  <a:schemeClr val="tx2"/>
                </a:solidFill>
                <a:effectLst/>
                <a:uLnTx/>
                <a:uFillTx/>
                <a:latin typeface="+mj-lt"/>
                <a:ea typeface="+mj-ea"/>
                <a:cs typeface="+mj-cs"/>
              </a:rPr>
              <a:t>操作系统的发展过程</a:t>
            </a:r>
            <a:endParaRPr kumimoji="0" lang="zh-CN" altLang="en-US" sz="4000" b="1" i="0" u="none" strike="noStrike" kern="0" cap="none" spc="0" normalizeH="0" baseline="0" noProof="0" smtClean="0">
              <a:ln>
                <a:noFill/>
              </a:ln>
              <a:solidFill>
                <a:schemeClr val="tx2"/>
              </a:solidFill>
              <a:effectLst/>
              <a:uLnTx/>
              <a:uFillTx/>
              <a:latin typeface="+mj-lt"/>
              <a:ea typeface="+mj-ea"/>
              <a:cs typeface="+mj-cs"/>
            </a:endParaRPr>
          </a:p>
        </p:txBody>
      </p:sp>
      <p:sp>
        <p:nvSpPr>
          <p:cNvPr id="37891" name="Rectangle 3"/>
          <p:cNvSpPr>
            <a:spLocks noGrp="1"/>
          </p:cNvSpPr>
          <p:nvPr>
            <p:ph idx="1"/>
          </p:nvPr>
        </p:nvSpPr>
        <p:spPr>
          <a:xfrm>
            <a:off x="468313" y="1196975"/>
            <a:ext cx="8229600" cy="4813300"/>
          </a:xfrm>
          <a:ln/>
        </p:spPr>
        <p:txBody>
          <a:bodyPr vert="horz" wrap="square" lIns="91440" tIns="45720" rIns="91440" bIns="45720" anchor="t"/>
          <a:p>
            <a:pPr>
              <a:buNone/>
            </a:pPr>
            <a:r>
              <a:rPr lang="zh-CN" altLang="en-US" sz="3600" b="1" dirty="0">
                <a:solidFill>
                  <a:srgbClr val="3333FF"/>
                </a:solidFill>
              </a:rPr>
              <a:t>四</a:t>
            </a:r>
            <a:r>
              <a:rPr lang="en-US" altLang="zh-CN" sz="3600" b="1" dirty="0">
                <a:solidFill>
                  <a:srgbClr val="3333FF"/>
                </a:solidFill>
              </a:rPr>
              <a:t>.</a:t>
            </a:r>
            <a:r>
              <a:rPr lang="zh-CN" altLang="en-US" sz="3600" b="1" dirty="0">
                <a:solidFill>
                  <a:srgbClr val="3333FF"/>
                </a:solidFill>
              </a:rPr>
              <a:t>分时系统</a:t>
            </a:r>
            <a:endParaRPr lang="zh-CN" altLang="en-US" sz="3600" b="1" dirty="0">
              <a:solidFill>
                <a:srgbClr val="3333FF"/>
              </a:solidFill>
            </a:endParaRPr>
          </a:p>
          <a:p>
            <a:pPr lvl="1">
              <a:buNone/>
            </a:pPr>
            <a:r>
              <a:rPr lang="en-US" altLang="zh-CN" b="1" dirty="0">
                <a:solidFill>
                  <a:schemeClr val="accent1"/>
                </a:solidFill>
              </a:rPr>
              <a:t>1. </a:t>
            </a:r>
            <a:r>
              <a:rPr lang="zh-CN" altLang="en-US" b="1" dirty="0">
                <a:solidFill>
                  <a:schemeClr val="accent1"/>
                </a:solidFill>
              </a:rPr>
              <a:t>产生原因</a:t>
            </a:r>
            <a:endParaRPr lang="zh-CN" altLang="en-US" b="1" dirty="0">
              <a:solidFill>
                <a:schemeClr val="accent1"/>
              </a:solidFill>
            </a:endParaRPr>
          </a:p>
          <a:p>
            <a:pPr lvl="1">
              <a:buNone/>
            </a:pPr>
            <a:r>
              <a:rPr lang="zh-CN" altLang="en-US" sz="2400" dirty="0"/>
              <a:t>   人机交互能力的需求、共享主机、方便用户上机</a:t>
            </a:r>
            <a:endParaRPr lang="zh-CN" altLang="en-US" sz="2400" dirty="0"/>
          </a:p>
          <a:p>
            <a:pPr lvl="1">
              <a:buNone/>
            </a:pPr>
            <a:endParaRPr lang="zh-CN" altLang="en-US" sz="2400" dirty="0"/>
          </a:p>
          <a:p>
            <a:pPr lvl="1">
              <a:buNone/>
            </a:pPr>
            <a:r>
              <a:rPr lang="en-US" altLang="zh-CN" b="1" dirty="0">
                <a:solidFill>
                  <a:schemeClr val="accent1"/>
                </a:solidFill>
              </a:rPr>
              <a:t>2. </a:t>
            </a:r>
            <a:r>
              <a:rPr lang="zh-CN" altLang="en-US" b="1" dirty="0">
                <a:solidFill>
                  <a:schemeClr val="accent1"/>
                </a:solidFill>
              </a:rPr>
              <a:t>定义</a:t>
            </a:r>
            <a:endParaRPr lang="zh-CN" altLang="en-US" b="1" dirty="0">
              <a:solidFill>
                <a:schemeClr val="accent1"/>
              </a:solidFill>
            </a:endParaRPr>
          </a:p>
          <a:p>
            <a:pPr lvl="1">
              <a:buNone/>
            </a:pPr>
            <a:r>
              <a:rPr lang="zh-CN" altLang="en-US" sz="2400" dirty="0"/>
              <a:t>   是指一台主机上连接了多个终端，同时允许多个用户通过自己的终端，以交互的方式使用计算机，共享主机中的资源的系统。</a:t>
            </a:r>
            <a:r>
              <a:rPr lang="zh-CN" altLang="en-US" dirty="0"/>
              <a:t>  </a:t>
            </a:r>
            <a:endParaRPr lang="zh-CN" altLang="en-US" dirty="0"/>
          </a:p>
          <a:p>
            <a:endParaRPr lang="zh-CN" altLang="en-US" sz="2800" dirty="0"/>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noChangeArrowheads="1"/>
          </p:cNvSpPr>
          <p:nvPr>
            <p:ph type="title" idx="4294967295"/>
          </p:nvPr>
        </p:nvSpPr>
        <p:spPr>
          <a:xfrm>
            <a:off x="323850" y="333375"/>
            <a:ext cx="8229600" cy="574675"/>
          </a:xfrm>
        </p:spPr>
        <p:txBody>
          <a:bodyPr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0" i="0" u="none" strike="noStrike" kern="0" cap="none" spc="0" normalizeH="0" baseline="0" noProof="0" smtClean="0">
                <a:ln>
                  <a:noFill/>
                </a:ln>
                <a:solidFill>
                  <a:schemeClr val="tx2"/>
                </a:solidFill>
                <a:effectLst/>
                <a:uLnTx/>
                <a:uFillTx/>
                <a:latin typeface="+mj-lt"/>
                <a:ea typeface="+mj-ea"/>
                <a:cs typeface="+mj-cs"/>
              </a:rPr>
              <a:t>第二节：</a:t>
            </a:r>
            <a:r>
              <a:rPr kumimoji="0" lang="zh-CN" altLang="en-US" sz="3600" b="1" i="0" u="none" strike="noStrike" kern="0" cap="none" spc="0" normalizeH="0" baseline="0" noProof="0" smtClean="0">
                <a:ln>
                  <a:noFill/>
                </a:ln>
                <a:solidFill>
                  <a:schemeClr val="tx2"/>
                </a:solidFill>
                <a:effectLst/>
                <a:uLnTx/>
                <a:uFillTx/>
                <a:latin typeface="+mj-lt"/>
                <a:ea typeface="+mj-ea"/>
                <a:cs typeface="+mj-cs"/>
              </a:rPr>
              <a:t>操作系统的发展过程</a:t>
            </a:r>
            <a:endParaRPr kumimoji="0" lang="zh-CN" altLang="en-US" sz="3600" b="1" i="0" u="none" strike="noStrike" kern="0" cap="none" spc="0" normalizeH="0" baseline="0" noProof="0" smtClean="0">
              <a:ln>
                <a:noFill/>
              </a:ln>
              <a:solidFill>
                <a:schemeClr val="tx2"/>
              </a:solidFill>
              <a:effectLst/>
              <a:uLnTx/>
              <a:uFillTx/>
              <a:latin typeface="+mj-lt"/>
              <a:ea typeface="+mj-ea"/>
              <a:cs typeface="+mj-cs"/>
            </a:endParaRPr>
          </a:p>
        </p:txBody>
      </p:sp>
      <p:grpSp>
        <p:nvGrpSpPr>
          <p:cNvPr id="1031" name="Group 4"/>
          <p:cNvGrpSpPr/>
          <p:nvPr/>
        </p:nvGrpSpPr>
        <p:grpSpPr>
          <a:xfrm>
            <a:off x="1116013" y="1916113"/>
            <a:ext cx="7489825" cy="4541837"/>
            <a:chOff x="288" y="720"/>
            <a:chExt cx="5136" cy="3224"/>
          </a:xfrm>
        </p:grpSpPr>
        <p:graphicFrame>
          <p:nvGraphicFramePr>
            <p:cNvPr id="1026" name="Object 5"/>
            <p:cNvGraphicFramePr>
              <a:graphicFrameLocks noChangeAspect="1"/>
            </p:cNvGraphicFramePr>
            <p:nvPr/>
          </p:nvGraphicFramePr>
          <p:xfrm>
            <a:off x="3634" y="720"/>
            <a:ext cx="1214" cy="2131"/>
          </p:xfrm>
          <a:graphic>
            <a:graphicData uri="http://schemas.openxmlformats.org/presentationml/2006/ole">
              <mc:AlternateContent xmlns:mc="http://schemas.openxmlformats.org/markup-compatibility/2006">
                <mc:Choice xmlns:v="urn:schemas-microsoft-com:vml" Requires="v">
                  <p:oleObj spid="_x0000_s3082" name="" r:id="rId1" imgW="1927225" imgH="3383280" progId="MS_ClipArt_Gallery.2">
                    <p:embed/>
                  </p:oleObj>
                </mc:Choice>
                <mc:Fallback>
                  <p:oleObj name="" r:id="rId1" imgW="1927225" imgH="3383280" progId="MS_ClipArt_Gallery.2">
                    <p:embed/>
                    <p:pic>
                      <p:nvPicPr>
                        <p:cNvPr id="0" name="图片 3081"/>
                        <p:cNvPicPr/>
                        <p:nvPr/>
                      </p:nvPicPr>
                      <p:blipFill>
                        <a:blip r:embed="rId2"/>
                        <a:stretch>
                          <a:fillRect/>
                        </a:stretch>
                      </p:blipFill>
                      <p:spPr>
                        <a:xfrm>
                          <a:off x="3634" y="720"/>
                          <a:ext cx="1214" cy="2131"/>
                        </a:xfrm>
                        <a:prstGeom prst="rect">
                          <a:avLst/>
                        </a:prstGeom>
                        <a:noFill/>
                        <a:ln w="38100">
                          <a:noFill/>
                          <a:miter/>
                        </a:ln>
                      </p:spPr>
                    </p:pic>
                  </p:oleObj>
                </mc:Fallback>
              </mc:AlternateContent>
            </a:graphicData>
          </a:graphic>
        </p:graphicFrame>
        <p:graphicFrame>
          <p:nvGraphicFramePr>
            <p:cNvPr id="1027" name="Object 6"/>
            <p:cNvGraphicFramePr>
              <a:graphicFrameLocks noChangeAspect="1"/>
            </p:cNvGraphicFramePr>
            <p:nvPr/>
          </p:nvGraphicFramePr>
          <p:xfrm>
            <a:off x="1008" y="1152"/>
            <a:ext cx="768" cy="625"/>
          </p:xfrm>
          <a:graphic>
            <a:graphicData uri="http://schemas.openxmlformats.org/presentationml/2006/ole">
              <mc:AlternateContent xmlns:mc="http://schemas.openxmlformats.org/markup-compatibility/2006">
                <mc:Choice xmlns:v="urn:schemas-microsoft-com:vml" Requires="v">
                  <p:oleObj spid="_x0000_s3083" name="" r:id="rId3" imgW="3952240" imgH="4573905" progId="MS_ClipArt_Gallery.2">
                    <p:embed/>
                  </p:oleObj>
                </mc:Choice>
                <mc:Fallback>
                  <p:oleObj name="" r:id="rId3" imgW="3952240" imgH="4573905" progId="MS_ClipArt_Gallery.2">
                    <p:embed/>
                    <p:pic>
                      <p:nvPicPr>
                        <p:cNvPr id="0" name="图片 3082"/>
                        <p:cNvPicPr/>
                        <p:nvPr/>
                      </p:nvPicPr>
                      <p:blipFill>
                        <a:blip r:embed="rId4"/>
                        <a:stretch>
                          <a:fillRect/>
                        </a:stretch>
                      </p:blipFill>
                      <p:spPr>
                        <a:xfrm>
                          <a:off x="1008" y="1152"/>
                          <a:ext cx="768" cy="625"/>
                        </a:xfrm>
                        <a:prstGeom prst="rect">
                          <a:avLst/>
                        </a:prstGeom>
                        <a:noFill/>
                        <a:ln w="38100">
                          <a:noFill/>
                          <a:miter/>
                        </a:ln>
                      </p:spPr>
                    </p:pic>
                  </p:oleObj>
                </mc:Fallback>
              </mc:AlternateContent>
            </a:graphicData>
          </a:graphic>
        </p:graphicFrame>
        <p:graphicFrame>
          <p:nvGraphicFramePr>
            <p:cNvPr id="1028" name="Object 7"/>
            <p:cNvGraphicFramePr>
              <a:graphicFrameLocks noChangeAspect="1"/>
            </p:cNvGraphicFramePr>
            <p:nvPr/>
          </p:nvGraphicFramePr>
          <p:xfrm>
            <a:off x="1008" y="2016"/>
            <a:ext cx="768" cy="625"/>
          </p:xfrm>
          <a:graphic>
            <a:graphicData uri="http://schemas.openxmlformats.org/presentationml/2006/ole">
              <mc:AlternateContent xmlns:mc="http://schemas.openxmlformats.org/markup-compatibility/2006">
                <mc:Choice xmlns:v="urn:schemas-microsoft-com:vml" Requires="v">
                  <p:oleObj spid="_x0000_s3080" name="" r:id="rId5" imgW="3952240" imgH="4573905" progId="MS_ClipArt_Gallery.2">
                    <p:embed/>
                  </p:oleObj>
                </mc:Choice>
                <mc:Fallback>
                  <p:oleObj name="" r:id="rId5" imgW="3952240" imgH="4573905" progId="MS_ClipArt_Gallery.2">
                    <p:embed/>
                    <p:pic>
                      <p:nvPicPr>
                        <p:cNvPr id="0" name="图片 3079"/>
                        <p:cNvPicPr/>
                        <p:nvPr/>
                      </p:nvPicPr>
                      <p:blipFill>
                        <a:blip r:embed="rId4"/>
                        <a:stretch>
                          <a:fillRect/>
                        </a:stretch>
                      </p:blipFill>
                      <p:spPr>
                        <a:xfrm>
                          <a:off x="1008" y="2016"/>
                          <a:ext cx="768" cy="625"/>
                        </a:xfrm>
                        <a:prstGeom prst="rect">
                          <a:avLst/>
                        </a:prstGeom>
                        <a:noFill/>
                        <a:ln w="38100">
                          <a:noFill/>
                          <a:miter/>
                        </a:ln>
                      </p:spPr>
                    </p:pic>
                  </p:oleObj>
                </mc:Fallback>
              </mc:AlternateContent>
            </a:graphicData>
          </a:graphic>
        </p:graphicFrame>
        <p:graphicFrame>
          <p:nvGraphicFramePr>
            <p:cNvPr id="1029" name="Object 8"/>
            <p:cNvGraphicFramePr>
              <a:graphicFrameLocks noChangeAspect="1"/>
            </p:cNvGraphicFramePr>
            <p:nvPr/>
          </p:nvGraphicFramePr>
          <p:xfrm>
            <a:off x="1008" y="3264"/>
            <a:ext cx="768" cy="625"/>
          </p:xfrm>
          <a:graphic>
            <a:graphicData uri="http://schemas.openxmlformats.org/presentationml/2006/ole">
              <mc:AlternateContent xmlns:mc="http://schemas.openxmlformats.org/markup-compatibility/2006">
                <mc:Choice xmlns:v="urn:schemas-microsoft-com:vml" Requires="v">
                  <p:oleObj spid="_x0000_s3081" name="" r:id="rId6" imgW="3952240" imgH="4573905" progId="MS_ClipArt_Gallery.2">
                    <p:embed/>
                  </p:oleObj>
                </mc:Choice>
                <mc:Fallback>
                  <p:oleObj name="" r:id="rId6" imgW="3952240" imgH="4573905" progId="MS_ClipArt_Gallery.2">
                    <p:embed/>
                    <p:pic>
                      <p:nvPicPr>
                        <p:cNvPr id="0" name="图片 3080"/>
                        <p:cNvPicPr/>
                        <p:nvPr/>
                      </p:nvPicPr>
                      <p:blipFill>
                        <a:blip r:embed="rId4"/>
                        <a:stretch>
                          <a:fillRect/>
                        </a:stretch>
                      </p:blipFill>
                      <p:spPr>
                        <a:xfrm>
                          <a:off x="1008" y="3264"/>
                          <a:ext cx="768" cy="625"/>
                        </a:xfrm>
                        <a:prstGeom prst="rect">
                          <a:avLst/>
                        </a:prstGeom>
                        <a:noFill/>
                        <a:ln w="38100">
                          <a:noFill/>
                          <a:miter/>
                        </a:ln>
                      </p:spPr>
                    </p:pic>
                  </p:oleObj>
                </mc:Fallback>
              </mc:AlternateContent>
            </a:graphicData>
          </a:graphic>
        </p:graphicFrame>
        <p:sp>
          <p:nvSpPr>
            <p:cNvPr id="1040" name="Text Box 9"/>
            <p:cNvSpPr txBox="1"/>
            <p:nvPr/>
          </p:nvSpPr>
          <p:spPr>
            <a:xfrm>
              <a:off x="1248" y="2784"/>
              <a:ext cx="288" cy="325"/>
            </a:xfrm>
            <a:prstGeom prst="rect">
              <a:avLst/>
            </a:prstGeom>
            <a:noFill/>
            <a:ln w="9525">
              <a:noFill/>
            </a:ln>
          </p:spPr>
          <p:txBody>
            <a:bodyPr>
              <a:spAutoFit/>
            </a:bodyPr>
            <a:p>
              <a:pPr algn="l" eaLnBrk="1" hangingPunct="1">
                <a:lnSpc>
                  <a:spcPct val="100000"/>
                </a:lnSpc>
                <a:spcBef>
                  <a:spcPct val="50000"/>
                </a:spcBef>
              </a:pP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1041" name="Line 10"/>
            <p:cNvSpPr/>
            <p:nvPr/>
          </p:nvSpPr>
          <p:spPr>
            <a:xfrm>
              <a:off x="3840" y="2640"/>
              <a:ext cx="0" cy="192"/>
            </a:xfrm>
            <a:prstGeom prst="line">
              <a:avLst/>
            </a:prstGeom>
            <a:ln w="28575" cap="flat" cmpd="sng">
              <a:solidFill>
                <a:schemeClr val="tx1"/>
              </a:solidFill>
              <a:prstDash val="solid"/>
              <a:headEnd type="none" w="med" len="med"/>
              <a:tailEnd type="none" w="med" len="med"/>
            </a:ln>
          </p:spPr>
        </p:sp>
        <p:sp>
          <p:nvSpPr>
            <p:cNvPr id="1042" name="Line 11"/>
            <p:cNvSpPr/>
            <p:nvPr/>
          </p:nvSpPr>
          <p:spPr>
            <a:xfrm>
              <a:off x="1728" y="2208"/>
              <a:ext cx="432" cy="0"/>
            </a:xfrm>
            <a:prstGeom prst="line">
              <a:avLst/>
            </a:prstGeom>
            <a:ln w="9525" cap="flat" cmpd="sng">
              <a:solidFill>
                <a:schemeClr val="tx1"/>
              </a:solidFill>
              <a:prstDash val="solid"/>
              <a:headEnd type="none" w="med" len="med"/>
              <a:tailEnd type="none" w="med" len="med"/>
            </a:ln>
          </p:spPr>
        </p:sp>
        <p:sp>
          <p:nvSpPr>
            <p:cNvPr id="1043" name="Line 12"/>
            <p:cNvSpPr/>
            <p:nvPr/>
          </p:nvSpPr>
          <p:spPr>
            <a:xfrm>
              <a:off x="2160" y="2208"/>
              <a:ext cx="0" cy="816"/>
            </a:xfrm>
            <a:prstGeom prst="line">
              <a:avLst/>
            </a:prstGeom>
            <a:ln w="9525" cap="flat" cmpd="sng">
              <a:solidFill>
                <a:schemeClr val="tx1"/>
              </a:solidFill>
              <a:prstDash val="solid"/>
              <a:headEnd type="none" w="med" len="med"/>
              <a:tailEnd type="none" w="med" len="med"/>
            </a:ln>
          </p:spPr>
        </p:sp>
        <p:sp>
          <p:nvSpPr>
            <p:cNvPr id="1044" name="Line 13"/>
            <p:cNvSpPr/>
            <p:nvPr/>
          </p:nvSpPr>
          <p:spPr>
            <a:xfrm>
              <a:off x="2160" y="3024"/>
              <a:ext cx="1824" cy="0"/>
            </a:xfrm>
            <a:prstGeom prst="line">
              <a:avLst/>
            </a:prstGeom>
            <a:ln w="9525" cap="flat" cmpd="sng">
              <a:solidFill>
                <a:schemeClr val="tx1"/>
              </a:solidFill>
              <a:prstDash val="solid"/>
              <a:headEnd type="none" w="med" len="med"/>
              <a:tailEnd type="none" w="med" len="med"/>
            </a:ln>
          </p:spPr>
        </p:sp>
        <p:sp>
          <p:nvSpPr>
            <p:cNvPr id="1045" name="Line 14"/>
            <p:cNvSpPr/>
            <p:nvPr/>
          </p:nvSpPr>
          <p:spPr>
            <a:xfrm>
              <a:off x="3980" y="2640"/>
              <a:ext cx="0" cy="384"/>
            </a:xfrm>
            <a:prstGeom prst="line">
              <a:avLst/>
            </a:prstGeom>
            <a:ln w="9525" cap="flat" cmpd="sng">
              <a:solidFill>
                <a:schemeClr val="tx1"/>
              </a:solidFill>
              <a:prstDash val="solid"/>
              <a:headEnd type="none" w="med" len="med"/>
              <a:tailEnd type="none" w="med" len="med"/>
            </a:ln>
          </p:spPr>
        </p:sp>
        <p:sp>
          <p:nvSpPr>
            <p:cNvPr id="1046" name="Line 15"/>
            <p:cNvSpPr/>
            <p:nvPr/>
          </p:nvSpPr>
          <p:spPr>
            <a:xfrm>
              <a:off x="1728" y="1344"/>
              <a:ext cx="720" cy="0"/>
            </a:xfrm>
            <a:prstGeom prst="line">
              <a:avLst/>
            </a:prstGeom>
            <a:ln w="9525" cap="flat" cmpd="sng">
              <a:solidFill>
                <a:schemeClr val="tx1"/>
              </a:solidFill>
              <a:prstDash val="solid"/>
              <a:headEnd type="none" w="med" len="med"/>
              <a:tailEnd type="none" w="med" len="med"/>
            </a:ln>
          </p:spPr>
        </p:sp>
        <p:sp>
          <p:nvSpPr>
            <p:cNvPr id="1047" name="Line 16"/>
            <p:cNvSpPr/>
            <p:nvPr/>
          </p:nvSpPr>
          <p:spPr>
            <a:xfrm>
              <a:off x="2448" y="1344"/>
              <a:ext cx="0" cy="1488"/>
            </a:xfrm>
            <a:prstGeom prst="line">
              <a:avLst/>
            </a:prstGeom>
            <a:ln w="9525" cap="flat" cmpd="sng">
              <a:solidFill>
                <a:schemeClr val="tx1"/>
              </a:solidFill>
              <a:prstDash val="solid"/>
              <a:headEnd type="none" w="med" len="med"/>
              <a:tailEnd type="none" w="med" len="med"/>
            </a:ln>
          </p:spPr>
        </p:sp>
        <p:sp>
          <p:nvSpPr>
            <p:cNvPr id="1048" name="Line 17"/>
            <p:cNvSpPr/>
            <p:nvPr/>
          </p:nvSpPr>
          <p:spPr>
            <a:xfrm>
              <a:off x="2448" y="2832"/>
              <a:ext cx="1392" cy="0"/>
            </a:xfrm>
            <a:prstGeom prst="line">
              <a:avLst/>
            </a:prstGeom>
            <a:ln w="9525" cap="flat" cmpd="sng">
              <a:solidFill>
                <a:schemeClr val="tx1"/>
              </a:solidFill>
              <a:prstDash val="solid"/>
              <a:headEnd type="none" w="med" len="med"/>
              <a:tailEnd type="none" w="med" len="med"/>
            </a:ln>
          </p:spPr>
        </p:sp>
        <p:sp>
          <p:nvSpPr>
            <p:cNvPr id="1049" name="Line 18"/>
            <p:cNvSpPr/>
            <p:nvPr/>
          </p:nvSpPr>
          <p:spPr>
            <a:xfrm>
              <a:off x="1728" y="3456"/>
              <a:ext cx="2448" cy="0"/>
            </a:xfrm>
            <a:prstGeom prst="line">
              <a:avLst/>
            </a:prstGeom>
            <a:ln w="9525" cap="flat" cmpd="sng">
              <a:solidFill>
                <a:schemeClr val="tx1"/>
              </a:solidFill>
              <a:prstDash val="solid"/>
              <a:headEnd type="none" w="med" len="med"/>
              <a:tailEnd type="none" w="med" len="med"/>
            </a:ln>
          </p:spPr>
        </p:sp>
        <p:sp>
          <p:nvSpPr>
            <p:cNvPr id="1050" name="Line 19"/>
            <p:cNvSpPr/>
            <p:nvPr/>
          </p:nvSpPr>
          <p:spPr>
            <a:xfrm>
              <a:off x="4176" y="2663"/>
              <a:ext cx="0" cy="793"/>
            </a:xfrm>
            <a:prstGeom prst="line">
              <a:avLst/>
            </a:prstGeom>
            <a:ln w="9525" cap="flat" cmpd="sng">
              <a:solidFill>
                <a:schemeClr val="tx1"/>
              </a:solidFill>
              <a:prstDash val="solid"/>
              <a:headEnd type="none" w="med" len="med"/>
              <a:tailEnd type="none" w="med" len="med"/>
            </a:ln>
          </p:spPr>
        </p:sp>
        <p:sp>
          <p:nvSpPr>
            <p:cNvPr id="1051" name="Text Box 20"/>
            <p:cNvSpPr txBox="1"/>
            <p:nvPr/>
          </p:nvSpPr>
          <p:spPr>
            <a:xfrm>
              <a:off x="4800" y="1104"/>
              <a:ext cx="624" cy="325"/>
            </a:xfrm>
            <a:prstGeom prst="rect">
              <a:avLst/>
            </a:prstGeom>
            <a:noFill/>
            <a:ln w="9525">
              <a:noFill/>
            </a:ln>
          </p:spPr>
          <p:txBody>
            <a:bodyPr>
              <a:spAutoFit/>
            </a:bodyPr>
            <a:p>
              <a:pPr algn="l" eaLnBrk="1" hangingPunct="1">
                <a:lnSpc>
                  <a:spcPct val="100000"/>
                </a:lnSpc>
                <a:spcBef>
                  <a:spcPct val="50000"/>
                </a:spcBef>
              </a:pPr>
              <a:r>
                <a:rPr lang="zh-CN" altLang="en-US" b="1" dirty="0">
                  <a:latin typeface="Times New Roman" panose="02020603050405020304" pitchFamily="18" charset="0"/>
                </a:rPr>
                <a:t>主机</a:t>
              </a:r>
              <a:endParaRPr lang="zh-CN" altLang="en-US" b="1" dirty="0">
                <a:latin typeface="Times New Roman" panose="02020603050405020304" pitchFamily="18" charset="0"/>
              </a:endParaRPr>
            </a:p>
          </p:txBody>
        </p:sp>
        <p:sp>
          <p:nvSpPr>
            <p:cNvPr id="1052" name="Text Box 21"/>
            <p:cNvSpPr txBox="1"/>
            <p:nvPr/>
          </p:nvSpPr>
          <p:spPr>
            <a:xfrm>
              <a:off x="288" y="1344"/>
              <a:ext cx="672" cy="584"/>
            </a:xfrm>
            <a:prstGeom prst="rect">
              <a:avLst/>
            </a:prstGeom>
            <a:noFill/>
            <a:ln w="9525">
              <a:noFill/>
            </a:ln>
          </p:spPr>
          <p:txBody>
            <a:bodyPr>
              <a:spAutoFit/>
            </a:bodyPr>
            <a:p>
              <a:pPr algn="l" eaLnBrk="1" hangingPunct="1">
                <a:lnSpc>
                  <a:spcPct val="100000"/>
                </a:lnSpc>
                <a:spcBef>
                  <a:spcPct val="50000"/>
                </a:spcBef>
              </a:pPr>
              <a:r>
                <a:rPr lang="zh-CN" altLang="en-US" b="1" dirty="0">
                  <a:latin typeface="Times New Roman" panose="02020603050405020304" pitchFamily="18" charset="0"/>
                </a:rPr>
                <a:t>终端 </a:t>
              </a:r>
              <a:r>
                <a:rPr lang="en-US" altLang="zh-CN" b="1" dirty="0">
                  <a:latin typeface="Times New Roman" panose="02020603050405020304" pitchFamily="18" charset="0"/>
                </a:rPr>
                <a:t>1</a:t>
              </a:r>
              <a:endParaRPr lang="en-US" altLang="zh-CN" b="1" dirty="0">
                <a:latin typeface="Times New Roman" panose="02020603050405020304" pitchFamily="18" charset="0"/>
              </a:endParaRPr>
            </a:p>
          </p:txBody>
        </p:sp>
        <p:sp>
          <p:nvSpPr>
            <p:cNvPr id="1053" name="Text Box 22"/>
            <p:cNvSpPr txBox="1"/>
            <p:nvPr/>
          </p:nvSpPr>
          <p:spPr>
            <a:xfrm>
              <a:off x="288" y="2160"/>
              <a:ext cx="672" cy="584"/>
            </a:xfrm>
            <a:prstGeom prst="rect">
              <a:avLst/>
            </a:prstGeom>
            <a:noFill/>
            <a:ln w="9525">
              <a:noFill/>
            </a:ln>
          </p:spPr>
          <p:txBody>
            <a:bodyPr>
              <a:spAutoFit/>
            </a:bodyPr>
            <a:p>
              <a:pPr algn="l" eaLnBrk="1" hangingPunct="1">
                <a:lnSpc>
                  <a:spcPct val="100000"/>
                </a:lnSpc>
                <a:spcBef>
                  <a:spcPct val="50000"/>
                </a:spcBef>
              </a:pPr>
              <a:r>
                <a:rPr lang="zh-CN" altLang="en-US" b="1" dirty="0">
                  <a:latin typeface="Times New Roman" panose="02020603050405020304" pitchFamily="18" charset="0"/>
                </a:rPr>
                <a:t>终端 </a:t>
              </a:r>
              <a:r>
                <a:rPr lang="en-US" altLang="zh-CN" b="1" dirty="0">
                  <a:latin typeface="Times New Roman" panose="02020603050405020304" pitchFamily="18" charset="0"/>
                </a:rPr>
                <a:t>2</a:t>
              </a:r>
              <a:endParaRPr lang="en-US" altLang="zh-CN" b="1" dirty="0">
                <a:latin typeface="Times New Roman" panose="02020603050405020304" pitchFamily="18" charset="0"/>
              </a:endParaRPr>
            </a:p>
          </p:txBody>
        </p:sp>
        <p:sp>
          <p:nvSpPr>
            <p:cNvPr id="1054" name="Text Box 23"/>
            <p:cNvSpPr txBox="1"/>
            <p:nvPr/>
          </p:nvSpPr>
          <p:spPr>
            <a:xfrm>
              <a:off x="288" y="3360"/>
              <a:ext cx="672" cy="584"/>
            </a:xfrm>
            <a:prstGeom prst="rect">
              <a:avLst/>
            </a:prstGeom>
            <a:noFill/>
            <a:ln w="9525">
              <a:noFill/>
            </a:ln>
          </p:spPr>
          <p:txBody>
            <a:bodyPr>
              <a:spAutoFit/>
            </a:bodyPr>
            <a:p>
              <a:pPr algn="l" eaLnBrk="1" hangingPunct="1">
                <a:lnSpc>
                  <a:spcPct val="100000"/>
                </a:lnSpc>
                <a:spcBef>
                  <a:spcPct val="50000"/>
                </a:spcBef>
              </a:pPr>
              <a:r>
                <a:rPr lang="zh-CN" altLang="en-US" b="1" dirty="0">
                  <a:latin typeface="Times New Roman" panose="02020603050405020304" pitchFamily="18" charset="0"/>
                </a:rPr>
                <a:t>终端 </a:t>
              </a:r>
              <a:r>
                <a:rPr lang="en-US" altLang="zh-CN" b="1" dirty="0">
                  <a:latin typeface="Times New Roman" panose="02020603050405020304" pitchFamily="18" charset="0"/>
                </a:rPr>
                <a:t>n</a:t>
              </a:r>
              <a:endParaRPr lang="en-US" altLang="zh-CN" b="1" dirty="0">
                <a:latin typeface="Times New Roman" panose="02020603050405020304" pitchFamily="18" charset="0"/>
              </a:endParaRPr>
            </a:p>
          </p:txBody>
        </p:sp>
      </p:grpSp>
      <p:sp>
        <p:nvSpPr>
          <p:cNvPr id="109593" name="Rectangle 25"/>
          <p:cNvSpPr/>
          <p:nvPr/>
        </p:nvSpPr>
        <p:spPr>
          <a:xfrm>
            <a:off x="4932363" y="4437063"/>
            <a:ext cx="647700" cy="1655762"/>
          </a:xfrm>
          <a:prstGeom prst="rect">
            <a:avLst/>
          </a:prstGeom>
          <a:solidFill>
            <a:srgbClr val="FFCC00"/>
          </a:solidFill>
          <a:ln w="9525">
            <a:noFill/>
          </a:ln>
        </p:spPr>
        <p:txBody>
          <a:bodyPr wrap="none" anchor="ctr"/>
          <a:p>
            <a:endParaRPr lang="zh-CN" altLang="en-US" dirty="0">
              <a:latin typeface="Arial" panose="020B0604020202020204" pitchFamily="34" charset="0"/>
            </a:endParaRPr>
          </a:p>
        </p:txBody>
      </p:sp>
      <p:sp>
        <p:nvSpPr>
          <p:cNvPr id="109594" name="Text Box 26"/>
          <p:cNvSpPr txBox="1"/>
          <p:nvPr/>
        </p:nvSpPr>
        <p:spPr>
          <a:xfrm>
            <a:off x="5003800" y="4149725"/>
            <a:ext cx="569913" cy="1727200"/>
          </a:xfrm>
          <a:prstGeom prst="rect">
            <a:avLst/>
          </a:prstGeom>
          <a:noFill/>
          <a:ln w="9525">
            <a:noFill/>
          </a:ln>
        </p:spPr>
        <p:txBody>
          <a:bodyPr vert="eaVert">
            <a:spAutoFit/>
          </a:bodyPr>
          <a:p>
            <a:pPr marL="742950" indent="-285750" algn="l">
              <a:spcBef>
                <a:spcPct val="50000"/>
              </a:spcBef>
            </a:pPr>
            <a:r>
              <a:rPr lang="zh-CN" altLang="en-US" sz="2200" b="1" dirty="0">
                <a:latin typeface="Arial" panose="020B0604020202020204" pitchFamily="34" charset="0"/>
              </a:rPr>
              <a:t>分时原则</a:t>
            </a:r>
            <a:endParaRPr lang="zh-CN" altLang="en-US" sz="2200" b="1" dirty="0">
              <a:latin typeface="Arial" panose="020B0604020202020204" pitchFamily="34" charset="0"/>
            </a:endParaRPr>
          </a:p>
        </p:txBody>
      </p:sp>
      <p:sp>
        <p:nvSpPr>
          <p:cNvPr id="109595" name="Text Box 27"/>
          <p:cNvSpPr txBox="1"/>
          <p:nvPr/>
        </p:nvSpPr>
        <p:spPr>
          <a:xfrm>
            <a:off x="-180975" y="1125538"/>
            <a:ext cx="9001125" cy="512762"/>
          </a:xfrm>
          <a:prstGeom prst="rect">
            <a:avLst/>
          </a:prstGeom>
          <a:noFill/>
          <a:ln w="9525">
            <a:noFill/>
          </a:ln>
        </p:spPr>
        <p:txBody>
          <a:bodyPr>
            <a:spAutoFit/>
          </a:bodyPr>
          <a:p>
            <a:pPr marL="742950" indent="-285750" algn="l">
              <a:spcBef>
                <a:spcPct val="50000"/>
              </a:spcBef>
            </a:pPr>
            <a:r>
              <a:rPr lang="zh-CN" altLang="en-US" b="1" dirty="0">
                <a:solidFill>
                  <a:schemeClr val="accent1"/>
                </a:solidFill>
                <a:latin typeface="Arial" panose="020B0604020202020204" pitchFamily="34" charset="0"/>
              </a:rPr>
              <a:t>时间片</a:t>
            </a:r>
            <a:r>
              <a:rPr lang="zh-CN" altLang="en-US" b="1" dirty="0">
                <a:latin typeface="Arial" panose="020B0604020202020204" pitchFamily="34" charset="0"/>
              </a:rPr>
              <a:t>：每个终端用户的作业能连续使用</a:t>
            </a:r>
            <a:r>
              <a:rPr lang="en-US" altLang="zh-CN" b="1" dirty="0">
                <a:latin typeface="Arial" panose="020B0604020202020204" pitchFamily="34" charset="0"/>
              </a:rPr>
              <a:t>CPU</a:t>
            </a:r>
            <a:r>
              <a:rPr lang="zh-CN" altLang="en-US" b="1" dirty="0">
                <a:latin typeface="Arial" panose="020B0604020202020204" pitchFamily="34" charset="0"/>
              </a:rPr>
              <a:t>的最长时间。</a:t>
            </a:r>
            <a:endParaRPr lang="zh-CN" altLang="en-US" b="1" dirty="0">
              <a:latin typeface="Arial" panose="020B0604020202020204" pitchFamily="34" charset="0"/>
            </a:endParaRPr>
          </a:p>
        </p:txBody>
      </p:sp>
      <p:sp>
        <p:nvSpPr>
          <p:cNvPr id="1035" name="Text Box 28"/>
          <p:cNvSpPr txBox="1"/>
          <p:nvPr/>
        </p:nvSpPr>
        <p:spPr>
          <a:xfrm>
            <a:off x="225425" y="2565400"/>
            <a:ext cx="674688" cy="3240088"/>
          </a:xfrm>
          <a:prstGeom prst="rect">
            <a:avLst/>
          </a:prstGeom>
          <a:noFill/>
          <a:ln w="9525">
            <a:noFill/>
          </a:ln>
        </p:spPr>
        <p:txBody>
          <a:bodyPr vert="eaVert">
            <a:spAutoFit/>
          </a:bodyPr>
          <a:p>
            <a:pPr marL="742950" indent="-285750" algn="l">
              <a:spcBef>
                <a:spcPct val="50000"/>
              </a:spcBef>
            </a:pPr>
            <a:r>
              <a:rPr lang="zh-CN" altLang="en-US" sz="2800" b="1" dirty="0">
                <a:latin typeface="Arial" panose="020B0604020202020204" pitchFamily="34" charset="0"/>
              </a:rPr>
              <a:t>分时系统如图：</a:t>
            </a:r>
            <a:endParaRPr lang="zh-CN" altLang="en-US" sz="2800" b="1" dirty="0">
              <a:latin typeface="Arial" panose="020B0604020202020204" pitchFamily="34" charset="0"/>
            </a:endParaRPr>
          </a:p>
        </p:txBody>
      </p:sp>
      <p:sp>
        <p:nvSpPr>
          <p:cNvPr id="109597" name="Line 29"/>
          <p:cNvSpPr/>
          <p:nvPr/>
        </p:nvSpPr>
        <p:spPr>
          <a:xfrm>
            <a:off x="4140200" y="2924175"/>
            <a:ext cx="0" cy="1009650"/>
          </a:xfrm>
          <a:prstGeom prst="line">
            <a:avLst/>
          </a:prstGeom>
          <a:ln w="12700" cap="flat" cmpd="sng">
            <a:solidFill>
              <a:schemeClr val="accent1"/>
            </a:solidFill>
            <a:prstDash val="solid"/>
            <a:headEnd type="none" w="med" len="med"/>
            <a:tailEnd type="triangle" w="med" len="med"/>
          </a:ln>
        </p:spPr>
      </p:sp>
      <p:sp>
        <p:nvSpPr>
          <p:cNvPr id="109598" name="Text Box 30"/>
          <p:cNvSpPr txBox="1"/>
          <p:nvPr/>
        </p:nvSpPr>
        <p:spPr>
          <a:xfrm>
            <a:off x="3711575" y="2565400"/>
            <a:ext cx="500063" cy="1008063"/>
          </a:xfrm>
          <a:prstGeom prst="rect">
            <a:avLst/>
          </a:prstGeom>
          <a:noFill/>
          <a:ln w="9525">
            <a:noFill/>
          </a:ln>
        </p:spPr>
        <p:txBody>
          <a:bodyPr vert="eaVert">
            <a:spAutoFit/>
          </a:bodyPr>
          <a:p>
            <a:pPr marL="742950" indent="-285750" algn="l">
              <a:spcBef>
                <a:spcPct val="50000"/>
              </a:spcBef>
            </a:pPr>
            <a:r>
              <a:rPr lang="zh-CN" altLang="en-US" sz="1800" b="1" dirty="0">
                <a:latin typeface="Arial" panose="020B0604020202020204" pitchFamily="34" charset="0"/>
              </a:rPr>
              <a:t>请求</a:t>
            </a:r>
            <a:endParaRPr lang="zh-CN" altLang="en-US" sz="1800" b="1" dirty="0">
              <a:latin typeface="Arial" panose="020B0604020202020204" pitchFamily="34" charset="0"/>
            </a:endParaRPr>
          </a:p>
        </p:txBody>
      </p:sp>
      <p:sp>
        <p:nvSpPr>
          <p:cNvPr id="109599" name="Text Box 31"/>
          <p:cNvSpPr txBox="1"/>
          <p:nvPr/>
        </p:nvSpPr>
        <p:spPr>
          <a:xfrm>
            <a:off x="4427538" y="2492375"/>
            <a:ext cx="500062" cy="1008063"/>
          </a:xfrm>
          <a:prstGeom prst="rect">
            <a:avLst/>
          </a:prstGeom>
          <a:noFill/>
          <a:ln w="9525">
            <a:noFill/>
          </a:ln>
        </p:spPr>
        <p:txBody>
          <a:bodyPr vert="eaVert">
            <a:spAutoFit/>
          </a:bodyPr>
          <a:p>
            <a:pPr marL="742950" indent="-285750" algn="l">
              <a:spcBef>
                <a:spcPct val="50000"/>
              </a:spcBef>
            </a:pPr>
            <a:r>
              <a:rPr lang="zh-CN" altLang="en-US" sz="1800" b="1" dirty="0">
                <a:latin typeface="Arial" panose="020B0604020202020204" pitchFamily="34" charset="0"/>
              </a:rPr>
              <a:t>响应</a:t>
            </a:r>
            <a:endParaRPr lang="zh-CN" altLang="en-US" sz="1800" b="1" dirty="0">
              <a:latin typeface="Arial" panose="020B0604020202020204" pitchFamily="34" charset="0"/>
            </a:endParaRPr>
          </a:p>
        </p:txBody>
      </p:sp>
      <p:sp>
        <p:nvSpPr>
          <p:cNvPr id="109600" name="Line 32"/>
          <p:cNvSpPr/>
          <p:nvPr/>
        </p:nvSpPr>
        <p:spPr>
          <a:xfrm flipV="1">
            <a:off x="4427538" y="2781300"/>
            <a:ext cx="0" cy="935038"/>
          </a:xfrm>
          <a:prstGeom prst="line">
            <a:avLst/>
          </a:prstGeom>
          <a:ln w="12700" cap="flat" cmpd="sng">
            <a:solidFill>
              <a:schemeClr val="accent1"/>
            </a:solidFill>
            <a:prstDash val="solid"/>
            <a:headEnd type="none" w="med" len="med"/>
            <a:tailEnd type="triangle" w="med" len="med"/>
          </a:ln>
        </p:spPr>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ppt_x</p:attrName>
                                        </p:attrNameLst>
                                      </p:cBhvr>
                                      <p:tavLst>
                                        <p:tav tm="0">
                                          <p:val>
                                            <p:strVal val="#ppt_x-.2"/>
                                          </p:val>
                                        </p:tav>
                                        <p:tav tm="100000">
                                          <p:val>
                                            <p:strVal val="#ppt_x"/>
                                          </p:val>
                                        </p:tav>
                                      </p:tavLst>
                                    </p:anim>
                                    <p:anim calcmode="lin" valueType="num">
                                      <p:cBhvr>
                                        <p:cTn id="8" dur="500" fill="hold"/>
                                        <p:tgtEl>
                                          <p:spTgt spid="27650"/>
                                        </p:tgtEl>
                                        <p:attrNameLst>
                                          <p:attrName>ppt_y</p:attrName>
                                        </p:attrNameLst>
                                      </p:cBhvr>
                                      <p:tavLst>
                                        <p:tav tm="0">
                                          <p:val>
                                            <p:strVal val="#ppt_y"/>
                                          </p:val>
                                        </p:tav>
                                        <p:tav tm="100000">
                                          <p:val>
                                            <p:strVal val="#ppt_y"/>
                                          </p:val>
                                        </p:tav>
                                      </p:tavLst>
                                    </p:anim>
                                    <p:animEffect transition="in" filter="wipe(right)" prLst="gradientSize: 0.1">
                                      <p:cBhvr>
                                        <p:cTn id="9" dur="500"/>
                                        <p:tgtEl>
                                          <p:spTgt spid="27650"/>
                                        </p:tgtEl>
                                      </p:cBhvr>
                                    </p:animEffect>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nodeType="clickEffect">
                                  <p:stCondLst>
                                    <p:cond delay="0"/>
                                  </p:stCondLst>
                                  <p:childTnLst>
                                    <p:set>
                                      <p:cBhvr>
                                        <p:cTn id="13" dur="1" fill="hold">
                                          <p:stCondLst>
                                            <p:cond delay="0"/>
                                          </p:stCondLst>
                                        </p:cTn>
                                        <p:tgtEl>
                                          <p:spTgt spid="109597"/>
                                        </p:tgtEl>
                                        <p:attrNameLst>
                                          <p:attrName>style.visibility</p:attrName>
                                        </p:attrNameLst>
                                      </p:cBhvr>
                                      <p:to>
                                        <p:strVal val="visible"/>
                                      </p:to>
                                    </p:set>
                                    <p:animEffect transition="in" filter="box(in)">
                                      <p:cBhvr>
                                        <p:cTn id="14" dur="500"/>
                                        <p:tgtEl>
                                          <p:spTgt spid="109597"/>
                                        </p:tgtEl>
                                      </p:cBhvr>
                                    </p:animEffect>
                                  </p:childTnLst>
                                </p:cTn>
                              </p:par>
                              <p:par>
                                <p:cTn id="15" presetID="4" presetClass="entr" presetSubtype="16" fill="hold" grpId="0" nodeType="withEffect">
                                  <p:stCondLst>
                                    <p:cond delay="0"/>
                                  </p:stCondLst>
                                  <p:childTnLst>
                                    <p:set>
                                      <p:cBhvr>
                                        <p:cTn id="16" dur="1" fill="hold">
                                          <p:stCondLst>
                                            <p:cond delay="0"/>
                                          </p:stCondLst>
                                        </p:cTn>
                                        <p:tgtEl>
                                          <p:spTgt spid="109598"/>
                                        </p:tgtEl>
                                        <p:attrNameLst>
                                          <p:attrName>style.visibility</p:attrName>
                                        </p:attrNameLst>
                                      </p:cBhvr>
                                      <p:to>
                                        <p:strVal val="visible"/>
                                      </p:to>
                                    </p:set>
                                    <p:animEffect transition="in" filter="box(in)">
                                      <p:cBhvr>
                                        <p:cTn id="17" dur="500"/>
                                        <p:tgtEl>
                                          <p:spTgt spid="10959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9599"/>
                                        </p:tgtEl>
                                        <p:attrNameLst>
                                          <p:attrName>style.visibility</p:attrName>
                                        </p:attrNameLst>
                                      </p:cBhvr>
                                      <p:to>
                                        <p:strVal val="visible"/>
                                      </p:to>
                                    </p:set>
                                    <p:animEffect transition="in" filter="box(in)">
                                      <p:cBhvr>
                                        <p:cTn id="22" dur="500"/>
                                        <p:tgtEl>
                                          <p:spTgt spid="109599"/>
                                        </p:tgtEl>
                                      </p:cBhvr>
                                    </p:animEffect>
                                  </p:childTnLst>
                                </p:cTn>
                              </p:par>
                              <p:par>
                                <p:cTn id="23" presetID="4" presetClass="entr" presetSubtype="16" fill="hold" nodeType="withEffect">
                                  <p:stCondLst>
                                    <p:cond delay="0"/>
                                  </p:stCondLst>
                                  <p:childTnLst>
                                    <p:set>
                                      <p:cBhvr>
                                        <p:cTn id="24" dur="1" fill="hold">
                                          <p:stCondLst>
                                            <p:cond delay="0"/>
                                          </p:stCondLst>
                                        </p:cTn>
                                        <p:tgtEl>
                                          <p:spTgt spid="109600"/>
                                        </p:tgtEl>
                                        <p:attrNameLst>
                                          <p:attrName>style.visibility</p:attrName>
                                        </p:attrNameLst>
                                      </p:cBhvr>
                                      <p:to>
                                        <p:strVal val="visible"/>
                                      </p:to>
                                    </p:set>
                                    <p:animEffect transition="in" filter="box(in)">
                                      <p:cBhvr>
                                        <p:cTn id="25" dur="500"/>
                                        <p:tgtEl>
                                          <p:spTgt spid="109600"/>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09593"/>
                                        </p:tgtEl>
                                        <p:attrNameLst>
                                          <p:attrName>style.visibility</p:attrName>
                                        </p:attrNameLst>
                                      </p:cBhvr>
                                      <p:to>
                                        <p:strVal val="visible"/>
                                      </p:to>
                                    </p:set>
                                    <p:animEffect transition="in" filter="box(in)">
                                      <p:cBhvr>
                                        <p:cTn id="30" dur="500"/>
                                        <p:tgtEl>
                                          <p:spTgt spid="109593"/>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109594"/>
                                        </p:tgtEl>
                                        <p:attrNameLst>
                                          <p:attrName>style.visibility</p:attrName>
                                        </p:attrNameLst>
                                      </p:cBhvr>
                                      <p:to>
                                        <p:strVal val="visible"/>
                                      </p:to>
                                    </p:set>
                                    <p:animEffect transition="in" filter="box(in)">
                                      <p:cBhvr>
                                        <p:cTn id="33" dur="500"/>
                                        <p:tgtEl>
                                          <p:spTgt spid="109594"/>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109595">
                                            <p:txEl>
                                              <p:charRg st="0" end="28"/>
                                            </p:txEl>
                                          </p:spTgt>
                                        </p:tgtEl>
                                        <p:attrNameLst>
                                          <p:attrName>style.visibility</p:attrName>
                                        </p:attrNameLst>
                                      </p:cBhvr>
                                      <p:to>
                                        <p:strVal val="visible"/>
                                      </p:to>
                                    </p:set>
                                    <p:animEffect transition="in" filter="box(in)">
                                      <p:cBhvr>
                                        <p:cTn id="38" dur="500"/>
                                        <p:tgtEl>
                                          <p:spTgt spid="109595">
                                            <p:txEl>
                                              <p:charRg st="0" end="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109593" grpId="0" animBg="1"/>
      <p:bldP spid="109594" grpId="0"/>
      <p:bldP spid="109598" grpId="0"/>
      <p:bldP spid="10959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2994" name="Rectangle 2"/>
          <p:cNvSpPr/>
          <p:nvPr/>
        </p:nvSpPr>
        <p:spPr>
          <a:xfrm>
            <a:off x="1403350" y="2349500"/>
            <a:ext cx="6192838" cy="1511300"/>
          </a:xfrm>
          <a:prstGeom prst="rect">
            <a:avLst/>
          </a:prstGeom>
          <a:solidFill>
            <a:srgbClr val="E1EFB3"/>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12995" name="Text Box 3"/>
          <p:cNvSpPr txBox="1"/>
          <p:nvPr/>
        </p:nvSpPr>
        <p:spPr>
          <a:xfrm>
            <a:off x="971550" y="2349500"/>
            <a:ext cx="5976938" cy="1500188"/>
          </a:xfrm>
          <a:prstGeom prst="rect">
            <a:avLst/>
          </a:prstGeom>
          <a:noFill/>
          <a:ln w="9525">
            <a:noFill/>
          </a:ln>
        </p:spPr>
        <p:txBody>
          <a:bodyPr>
            <a:spAutoFit/>
          </a:bodyPr>
          <a:p>
            <a:pPr lvl="1" algn="l">
              <a:buChar char="•"/>
            </a:pPr>
            <a:r>
              <a:rPr lang="zh-CN" altLang="en-US" b="1" dirty="0">
                <a:latin typeface="Arial" panose="020B0604020202020204" pitchFamily="34" charset="0"/>
              </a:rPr>
              <a:t>及时接收</a:t>
            </a:r>
            <a:endParaRPr lang="zh-CN" altLang="en-US" b="1" dirty="0">
              <a:latin typeface="Arial" panose="020B0604020202020204" pitchFamily="34" charset="0"/>
            </a:endParaRPr>
          </a:p>
          <a:p>
            <a:pPr lvl="1" algn="l">
              <a:buChar char="•"/>
            </a:pPr>
            <a:r>
              <a:rPr lang="zh-CN" altLang="en-US" b="1" dirty="0">
                <a:latin typeface="Arial" panose="020B0604020202020204" pitchFamily="34" charset="0"/>
              </a:rPr>
              <a:t>及时处理</a:t>
            </a:r>
            <a:endParaRPr lang="zh-CN" altLang="en-US" b="1" dirty="0">
              <a:latin typeface="Arial" panose="020B0604020202020204" pitchFamily="34" charset="0"/>
            </a:endParaRPr>
          </a:p>
          <a:p>
            <a:pPr lvl="1" algn="l">
              <a:buChar char="•"/>
            </a:pPr>
            <a:r>
              <a:rPr lang="zh-CN" altLang="en-US" b="1" dirty="0">
                <a:latin typeface="Arial" panose="020B0604020202020204" pitchFamily="34" charset="0"/>
              </a:rPr>
              <a:t>及时返回处理结果</a:t>
            </a:r>
            <a:endParaRPr lang="zh-CN" altLang="en-US" b="1" dirty="0">
              <a:latin typeface="Arial" panose="020B0604020202020204" pitchFamily="34" charset="0"/>
            </a:endParaRPr>
          </a:p>
        </p:txBody>
      </p:sp>
      <p:sp>
        <p:nvSpPr>
          <p:cNvPr id="29700" name="Rectangle 4"/>
          <p:cNvSpPr>
            <a:spLocks noGrp="1" noChangeArrowheads="1"/>
          </p:cNvSpPr>
          <p:nvPr>
            <p:ph type="title"/>
          </p:nvPr>
        </p:nvSpPr>
        <p:spPr>
          <a:xfrm>
            <a:off x="457200" y="325438"/>
            <a:ext cx="8229600" cy="58261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rgbClr val="3333FF"/>
                </a:solidFill>
                <a:effectLst/>
                <a:uLnTx/>
                <a:uFillTx/>
                <a:latin typeface="宋体" panose="02010600030101010101" pitchFamily="2" charset="-122"/>
                <a:ea typeface="+mj-ea"/>
                <a:cs typeface="+mj-cs"/>
              </a:rPr>
              <a:t>四</a:t>
            </a:r>
            <a:r>
              <a:rPr kumimoji="0" lang="en-US" altLang="zh-CN" sz="3200" b="1" i="0" u="none" strike="noStrike" kern="0" cap="none" spc="0" normalizeH="0" baseline="0" noProof="0" smtClean="0">
                <a:ln>
                  <a:noFill/>
                </a:ln>
                <a:solidFill>
                  <a:srgbClr val="3333FF"/>
                </a:solidFill>
                <a:effectLst/>
                <a:uLnTx/>
                <a:uFillTx/>
                <a:latin typeface="宋体" panose="02010600030101010101" pitchFamily="2" charset="-122"/>
                <a:ea typeface="+mj-ea"/>
                <a:cs typeface="+mj-cs"/>
              </a:rPr>
              <a:t>.</a:t>
            </a:r>
            <a:r>
              <a:rPr kumimoji="0" lang="zh-CN" altLang="en-US" sz="3200" b="1" i="0" u="none" strike="noStrike" kern="0" cap="none" spc="0" normalizeH="0" baseline="0" noProof="0" smtClean="0">
                <a:ln>
                  <a:noFill/>
                </a:ln>
                <a:solidFill>
                  <a:srgbClr val="3333FF"/>
                </a:solidFill>
                <a:effectLst/>
                <a:uLnTx/>
                <a:uFillTx/>
                <a:latin typeface="宋体" panose="02010600030101010101" pitchFamily="2" charset="-122"/>
                <a:ea typeface="+mj-ea"/>
                <a:cs typeface="+mj-cs"/>
              </a:rPr>
              <a:t>分时系统</a:t>
            </a:r>
            <a:endParaRPr kumimoji="0" lang="zh-CN" altLang="en-US" sz="3200" b="1" i="0" u="none" strike="noStrike" kern="0" cap="none" spc="0" normalizeH="0" baseline="0" noProof="0" smtClean="0">
              <a:ln>
                <a:noFill/>
              </a:ln>
              <a:solidFill>
                <a:srgbClr val="3333FF"/>
              </a:solidFill>
              <a:effectLst/>
              <a:uLnTx/>
              <a:uFillTx/>
              <a:latin typeface="宋体" panose="02010600030101010101" pitchFamily="2" charset="-122"/>
              <a:ea typeface="+mj-ea"/>
              <a:cs typeface="+mj-cs"/>
            </a:endParaRPr>
          </a:p>
        </p:txBody>
      </p:sp>
      <p:sp>
        <p:nvSpPr>
          <p:cNvPr id="212997" name="Rectangle 5"/>
          <p:cNvSpPr>
            <a:spLocks noGrp="1"/>
          </p:cNvSpPr>
          <p:nvPr>
            <p:ph idx="1"/>
          </p:nvPr>
        </p:nvSpPr>
        <p:spPr>
          <a:xfrm>
            <a:off x="539750" y="981075"/>
            <a:ext cx="7777163" cy="4525963"/>
          </a:xfrm>
          <a:ln/>
        </p:spPr>
        <p:txBody>
          <a:bodyPr vert="horz" wrap="square" lIns="91440" tIns="45720" rIns="91440" bIns="45720" anchor="t"/>
          <a:p>
            <a:pPr>
              <a:buNone/>
            </a:pPr>
            <a:r>
              <a:rPr lang="en-US" altLang="zh-CN" sz="2800" b="1" dirty="0">
                <a:solidFill>
                  <a:schemeClr val="accent1"/>
                </a:solidFill>
              </a:rPr>
              <a:t>2. </a:t>
            </a:r>
            <a:r>
              <a:rPr lang="zh-CN" altLang="en-US" sz="2800" b="1" dirty="0">
                <a:solidFill>
                  <a:schemeClr val="accent1"/>
                </a:solidFill>
              </a:rPr>
              <a:t>分时系统实现中的关键问题</a:t>
            </a:r>
            <a:endParaRPr lang="zh-CN" altLang="en-US" sz="2800" b="1" dirty="0">
              <a:solidFill>
                <a:schemeClr val="accent1"/>
              </a:solidFill>
            </a:endParaRPr>
          </a:p>
          <a:p>
            <a:pPr lvl="1">
              <a:buNone/>
            </a:pPr>
            <a:r>
              <a:rPr lang="zh-CN" altLang="en-US" sz="2400" b="1" dirty="0"/>
              <a:t>   人机交互</a:t>
            </a:r>
            <a:endParaRPr lang="zh-CN" altLang="en-US" sz="2400" b="1" dirty="0"/>
          </a:p>
          <a:p>
            <a:pPr lvl="1"/>
            <a:endParaRPr lang="zh-CN" altLang="en-US" sz="2400" b="1" dirty="0"/>
          </a:p>
          <a:p>
            <a:pPr lvl="1">
              <a:buChar char="•"/>
            </a:pPr>
            <a:endParaRPr lang="zh-CN" altLang="en-US" sz="2400" b="1" dirty="0"/>
          </a:p>
          <a:p>
            <a:pPr>
              <a:buNone/>
            </a:pPr>
            <a:endParaRPr lang="zh-CN" altLang="en-US" sz="2800" dirty="0"/>
          </a:p>
        </p:txBody>
      </p:sp>
      <p:sp>
        <p:nvSpPr>
          <p:cNvPr id="212998" name="AutoShape 6"/>
          <p:cNvSpPr/>
          <p:nvPr/>
        </p:nvSpPr>
        <p:spPr>
          <a:xfrm>
            <a:off x="1763713" y="1989138"/>
            <a:ext cx="360362" cy="360362"/>
          </a:xfrm>
          <a:prstGeom prst="downArrow">
            <a:avLst>
              <a:gd name="adj1" fmla="val 50000"/>
              <a:gd name="adj2" fmla="val 25000"/>
            </a:avLst>
          </a:prstGeom>
          <a:solidFill>
            <a:srgbClr val="FF0000"/>
          </a:solidFill>
          <a:ln w="9525" cap="flat" cmpd="sng">
            <a:solidFill>
              <a:srgbClr val="CC33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12999" name="AutoShape 7"/>
          <p:cNvSpPr/>
          <p:nvPr/>
        </p:nvSpPr>
        <p:spPr>
          <a:xfrm>
            <a:off x="1835150" y="3860800"/>
            <a:ext cx="360363" cy="360363"/>
          </a:xfrm>
          <a:prstGeom prst="downArrow">
            <a:avLst>
              <a:gd name="adj1" fmla="val 50000"/>
              <a:gd name="adj2" fmla="val 25000"/>
            </a:avLst>
          </a:prstGeom>
          <a:solidFill>
            <a:srgbClr val="FF0000"/>
          </a:solidFill>
          <a:ln w="9525" cap="flat" cmpd="sng">
            <a:solidFill>
              <a:srgbClr val="CC33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13000" name="Rectangle 8"/>
          <p:cNvSpPr/>
          <p:nvPr/>
        </p:nvSpPr>
        <p:spPr>
          <a:xfrm>
            <a:off x="1403350" y="4221163"/>
            <a:ext cx="6624638" cy="2016125"/>
          </a:xfrm>
          <a:prstGeom prst="rect">
            <a:avLst/>
          </a:prstGeom>
          <a:solidFill>
            <a:srgbClr val="E1EFB3"/>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13001" name="Text Box 9"/>
          <p:cNvSpPr txBox="1"/>
          <p:nvPr/>
        </p:nvSpPr>
        <p:spPr>
          <a:xfrm>
            <a:off x="971550" y="4221163"/>
            <a:ext cx="6985000" cy="1993900"/>
          </a:xfrm>
          <a:prstGeom prst="rect">
            <a:avLst/>
          </a:prstGeom>
          <a:noFill/>
          <a:ln w="9525">
            <a:noFill/>
          </a:ln>
        </p:spPr>
        <p:txBody>
          <a:bodyPr>
            <a:spAutoFit/>
          </a:bodyPr>
          <a:p>
            <a:pPr lvl="1" algn="l">
              <a:buChar char="•"/>
            </a:pPr>
            <a:r>
              <a:rPr lang="zh-CN" altLang="en-US" b="1" dirty="0">
                <a:latin typeface="Arial" panose="020B0604020202020204" pitchFamily="34" charset="0"/>
              </a:rPr>
              <a:t>配置多路卡</a:t>
            </a:r>
            <a:endParaRPr lang="zh-CN" altLang="en-US" b="1" dirty="0">
              <a:latin typeface="Arial" panose="020B0604020202020204" pitchFamily="34" charset="0"/>
            </a:endParaRPr>
          </a:p>
          <a:p>
            <a:pPr lvl="1" algn="l">
              <a:buChar char="•"/>
            </a:pPr>
            <a:r>
              <a:rPr lang="zh-CN" altLang="en-US" b="1" dirty="0">
                <a:latin typeface="Arial" panose="020B0604020202020204" pitchFamily="34" charset="0"/>
              </a:rPr>
              <a:t>为每个终端配置输入输出缓冲区</a:t>
            </a:r>
            <a:endParaRPr lang="zh-CN" altLang="en-US" b="1" dirty="0">
              <a:latin typeface="Arial" panose="020B0604020202020204" pitchFamily="34" charset="0"/>
            </a:endParaRPr>
          </a:p>
          <a:p>
            <a:pPr lvl="1" algn="l">
              <a:buChar char="•"/>
            </a:pPr>
            <a:r>
              <a:rPr lang="zh-CN" altLang="en-US" b="1" dirty="0">
                <a:latin typeface="Arial" panose="020B0604020202020204" pitchFamily="34" charset="0"/>
              </a:rPr>
              <a:t>作业（终端用户请求）提交时直接进内存</a:t>
            </a:r>
            <a:endParaRPr lang="zh-CN" altLang="en-US" b="1" dirty="0">
              <a:latin typeface="Arial" panose="020B0604020202020204" pitchFamily="34" charset="0"/>
            </a:endParaRPr>
          </a:p>
          <a:p>
            <a:pPr lvl="1" algn="l">
              <a:buChar char="•"/>
            </a:pPr>
            <a:r>
              <a:rPr lang="zh-CN" altLang="en-US" b="1" dirty="0">
                <a:latin typeface="Arial" panose="020B0604020202020204" pitchFamily="34" charset="0"/>
              </a:rPr>
              <a:t>引入时间片的概念，多个作业分时共享</a:t>
            </a:r>
            <a:r>
              <a:rPr lang="en-US" altLang="zh-CN" b="1" dirty="0">
                <a:latin typeface="Arial" panose="020B0604020202020204" pitchFamily="34" charset="0"/>
              </a:rPr>
              <a:t>CPU</a:t>
            </a:r>
            <a:endParaRPr lang="en-US" altLang="zh-CN" b="1" dirty="0">
              <a:latin typeface="Arial" panose="020B0604020202020204" pitchFamily="34" charset="0"/>
            </a:endParaRPr>
          </a:p>
        </p:txBody>
      </p:sp>
      <p:sp>
        <p:nvSpPr>
          <p:cNvPr id="213002" name="Text Box 10"/>
          <p:cNvSpPr txBox="1"/>
          <p:nvPr/>
        </p:nvSpPr>
        <p:spPr>
          <a:xfrm>
            <a:off x="919163" y="4035425"/>
            <a:ext cx="604837" cy="2305050"/>
          </a:xfrm>
          <a:prstGeom prst="rect">
            <a:avLst/>
          </a:prstGeom>
          <a:noFill/>
          <a:ln w="9525">
            <a:noFill/>
          </a:ln>
        </p:spPr>
        <p:txBody>
          <a:bodyPr vert="eaVert">
            <a:spAutoFit/>
          </a:bodyPr>
          <a:p>
            <a:pPr marL="742950" indent="-285750" algn="l">
              <a:spcBef>
                <a:spcPct val="50000"/>
              </a:spcBef>
            </a:pPr>
            <a:r>
              <a:rPr lang="zh-CN" altLang="en-US" b="1" dirty="0">
                <a:latin typeface="Arial" panose="020B0604020202020204" pitchFamily="34" charset="0"/>
                <a:ea typeface="黑体" panose="02010609060101010101" pitchFamily="49" charset="-122"/>
              </a:rPr>
              <a:t>解决办法</a:t>
            </a:r>
            <a:endParaRPr lang="zh-CN" altLang="en-US" b="1" dirty="0">
              <a:latin typeface="Arial" panose="020B0604020202020204" pitchFamily="34" charset="0"/>
              <a:ea typeface="黑体" panose="02010609060101010101" pitchFamily="49" charset="-122"/>
            </a:endParaRPr>
          </a:p>
        </p:txBody>
      </p:sp>
      <p:sp>
        <p:nvSpPr>
          <p:cNvPr id="213003" name="AutoShape 11"/>
          <p:cNvSpPr/>
          <p:nvPr/>
        </p:nvSpPr>
        <p:spPr>
          <a:xfrm>
            <a:off x="4284663" y="2636838"/>
            <a:ext cx="792162" cy="1079500"/>
          </a:xfrm>
          <a:prstGeom prst="rightBrace">
            <a:avLst>
              <a:gd name="adj1" fmla="val 11356"/>
              <a:gd name="adj2" fmla="val 50000"/>
            </a:avLst>
          </a:prstGeom>
          <a:noFill/>
          <a:ln w="25400" cap="flat" cmpd="sng">
            <a:solidFill>
              <a:srgbClr val="CC3300"/>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213004" name="Text Box 12"/>
          <p:cNvSpPr txBox="1"/>
          <p:nvPr/>
        </p:nvSpPr>
        <p:spPr>
          <a:xfrm>
            <a:off x="4572000" y="2844800"/>
            <a:ext cx="3384550" cy="512763"/>
          </a:xfrm>
          <a:prstGeom prst="rect">
            <a:avLst/>
          </a:prstGeom>
          <a:noFill/>
          <a:ln w="9525">
            <a:noFill/>
          </a:ln>
        </p:spPr>
        <p:txBody>
          <a:bodyPr>
            <a:spAutoFit/>
          </a:bodyPr>
          <a:p>
            <a:pPr marL="742950" indent="-285750" algn="l">
              <a:spcBef>
                <a:spcPct val="50000"/>
              </a:spcBef>
            </a:pPr>
            <a:r>
              <a:rPr lang="zh-CN" altLang="en-US" b="1" dirty="0">
                <a:solidFill>
                  <a:srgbClr val="CC3300"/>
                </a:solidFill>
                <a:latin typeface="Arial" panose="020B0604020202020204" pitchFamily="34" charset="0"/>
              </a:rPr>
              <a:t>及时响应用户请求</a:t>
            </a:r>
            <a:endParaRPr lang="zh-CN" altLang="en-US" b="1" dirty="0">
              <a:solidFill>
                <a:srgbClr val="CC3300"/>
              </a:solidFill>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2997">
                                            <p:txEl>
                                              <p:charRg st="0" end="16"/>
                                            </p:txEl>
                                          </p:spTgt>
                                        </p:tgtEl>
                                        <p:attrNameLst>
                                          <p:attrName>style.visibility</p:attrName>
                                        </p:attrNameLst>
                                      </p:cBhvr>
                                      <p:to>
                                        <p:strVal val="visible"/>
                                      </p:to>
                                    </p:set>
                                    <p:animEffect transition="in" filter="box(in)">
                                      <p:cBhvr>
                                        <p:cTn id="7" dur="500"/>
                                        <p:tgtEl>
                                          <p:spTgt spid="212997">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12997">
                                            <p:txEl>
                                              <p:charRg st="16" end="24"/>
                                            </p:txEl>
                                          </p:spTgt>
                                        </p:tgtEl>
                                        <p:attrNameLst>
                                          <p:attrName>style.visibility</p:attrName>
                                        </p:attrNameLst>
                                      </p:cBhvr>
                                      <p:to>
                                        <p:strVal val="visible"/>
                                      </p:to>
                                    </p:set>
                                    <p:animEffect transition="in" filter="box(in)">
                                      <p:cBhvr>
                                        <p:cTn id="12" dur="500"/>
                                        <p:tgtEl>
                                          <p:spTgt spid="212997">
                                            <p:txEl>
                                              <p:charRg st="16" end="2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12998"/>
                                        </p:tgtEl>
                                        <p:attrNameLst>
                                          <p:attrName>style.visibility</p:attrName>
                                        </p:attrNameLst>
                                      </p:cBhvr>
                                      <p:to>
                                        <p:strVal val="visible"/>
                                      </p:to>
                                    </p:set>
                                    <p:animEffect transition="in" filter="box(in)">
                                      <p:cBhvr>
                                        <p:cTn id="17" dur="500"/>
                                        <p:tgtEl>
                                          <p:spTgt spid="212998"/>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212995"/>
                                        </p:tgtEl>
                                        <p:attrNameLst>
                                          <p:attrName>style.visibility</p:attrName>
                                        </p:attrNameLst>
                                      </p:cBhvr>
                                      <p:to>
                                        <p:strVal val="visible"/>
                                      </p:to>
                                    </p:set>
                                    <p:animEffect transition="in" filter="box(in)">
                                      <p:cBhvr>
                                        <p:cTn id="20" dur="500"/>
                                        <p:tgtEl>
                                          <p:spTgt spid="212995"/>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212994"/>
                                        </p:tgtEl>
                                        <p:attrNameLst>
                                          <p:attrName>style.visibility</p:attrName>
                                        </p:attrNameLst>
                                      </p:cBhvr>
                                      <p:to>
                                        <p:strVal val="visible"/>
                                      </p:to>
                                    </p:set>
                                    <p:animEffect transition="in" filter="box(in)">
                                      <p:cBhvr>
                                        <p:cTn id="23" dur="500"/>
                                        <p:tgtEl>
                                          <p:spTgt spid="212994"/>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213004"/>
                                        </p:tgtEl>
                                        <p:attrNameLst>
                                          <p:attrName>style.visibility</p:attrName>
                                        </p:attrNameLst>
                                      </p:cBhvr>
                                      <p:to>
                                        <p:strVal val="visible"/>
                                      </p:to>
                                    </p:set>
                                    <p:animEffect transition="in" filter="box(in)">
                                      <p:cBhvr>
                                        <p:cTn id="28" dur="500"/>
                                        <p:tgtEl>
                                          <p:spTgt spid="213004"/>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13003"/>
                                        </p:tgtEl>
                                        <p:attrNameLst>
                                          <p:attrName>style.visibility</p:attrName>
                                        </p:attrNameLst>
                                      </p:cBhvr>
                                      <p:to>
                                        <p:strVal val="visible"/>
                                      </p:to>
                                    </p:set>
                                    <p:animEffect transition="in" filter="box(in)">
                                      <p:cBhvr>
                                        <p:cTn id="31" dur="500"/>
                                        <p:tgtEl>
                                          <p:spTgt spid="213003"/>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212999"/>
                                        </p:tgtEl>
                                        <p:attrNameLst>
                                          <p:attrName>style.visibility</p:attrName>
                                        </p:attrNameLst>
                                      </p:cBhvr>
                                      <p:to>
                                        <p:strVal val="visible"/>
                                      </p:to>
                                    </p:set>
                                    <p:animEffect transition="in" filter="box(in)">
                                      <p:cBhvr>
                                        <p:cTn id="36" dur="500"/>
                                        <p:tgtEl>
                                          <p:spTgt spid="212999"/>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213002"/>
                                        </p:tgtEl>
                                        <p:attrNameLst>
                                          <p:attrName>style.visibility</p:attrName>
                                        </p:attrNameLst>
                                      </p:cBhvr>
                                      <p:to>
                                        <p:strVal val="visible"/>
                                      </p:to>
                                    </p:set>
                                    <p:animEffect transition="in" filter="box(in)">
                                      <p:cBhvr>
                                        <p:cTn id="39" dur="500"/>
                                        <p:tgtEl>
                                          <p:spTgt spid="213002"/>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213000"/>
                                        </p:tgtEl>
                                        <p:attrNameLst>
                                          <p:attrName>style.visibility</p:attrName>
                                        </p:attrNameLst>
                                      </p:cBhvr>
                                      <p:to>
                                        <p:strVal val="visible"/>
                                      </p:to>
                                    </p:set>
                                    <p:animEffect transition="in" filter="box(in)">
                                      <p:cBhvr>
                                        <p:cTn id="42" dur="500"/>
                                        <p:tgtEl>
                                          <p:spTgt spid="213000"/>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213001">
                                            <p:txEl>
                                              <p:charRg st="0" end="6"/>
                                            </p:txEl>
                                          </p:spTgt>
                                        </p:tgtEl>
                                        <p:attrNameLst>
                                          <p:attrName>style.visibility</p:attrName>
                                        </p:attrNameLst>
                                      </p:cBhvr>
                                      <p:to>
                                        <p:strVal val="visible"/>
                                      </p:to>
                                    </p:set>
                                    <p:animEffect transition="in" filter="box(in)">
                                      <p:cBhvr>
                                        <p:cTn id="47" dur="500"/>
                                        <p:tgtEl>
                                          <p:spTgt spid="213001">
                                            <p:txEl>
                                              <p:charRg st="0" end="6"/>
                                            </p:txEl>
                                          </p:spTgt>
                                        </p:tgtEl>
                                      </p:cBhvr>
                                    </p:animEffect>
                                  </p:childTnLst>
                                </p:cTn>
                              </p:par>
                              <p:par>
                                <p:cTn id="48" presetID="4" presetClass="entr" presetSubtype="16" fill="hold" nodeType="withEffect">
                                  <p:stCondLst>
                                    <p:cond delay="0"/>
                                  </p:stCondLst>
                                  <p:childTnLst>
                                    <p:set>
                                      <p:cBhvr>
                                        <p:cTn id="49" dur="1" fill="hold">
                                          <p:stCondLst>
                                            <p:cond delay="0"/>
                                          </p:stCondLst>
                                        </p:cTn>
                                        <p:tgtEl>
                                          <p:spTgt spid="213001">
                                            <p:txEl>
                                              <p:charRg st="6" end="21"/>
                                            </p:txEl>
                                          </p:spTgt>
                                        </p:tgtEl>
                                        <p:attrNameLst>
                                          <p:attrName>style.visibility</p:attrName>
                                        </p:attrNameLst>
                                      </p:cBhvr>
                                      <p:to>
                                        <p:strVal val="visible"/>
                                      </p:to>
                                    </p:set>
                                    <p:animEffect transition="in" filter="box(in)">
                                      <p:cBhvr>
                                        <p:cTn id="50" dur="500"/>
                                        <p:tgtEl>
                                          <p:spTgt spid="213001">
                                            <p:txEl>
                                              <p:charRg st="6" end="2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213001">
                                            <p:txEl>
                                              <p:charRg st="21" end="40"/>
                                            </p:txEl>
                                          </p:spTgt>
                                        </p:tgtEl>
                                        <p:attrNameLst>
                                          <p:attrName>style.visibility</p:attrName>
                                        </p:attrNameLst>
                                      </p:cBhvr>
                                      <p:to>
                                        <p:strVal val="visible"/>
                                      </p:to>
                                    </p:set>
                                    <p:animEffect transition="in" filter="box(in)">
                                      <p:cBhvr>
                                        <p:cTn id="55" dur="500"/>
                                        <p:tgtEl>
                                          <p:spTgt spid="213001">
                                            <p:txEl>
                                              <p:charRg st="21" end="4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213001">
                                            <p:txEl>
                                              <p:charRg st="40" end="61"/>
                                            </p:txEl>
                                          </p:spTgt>
                                        </p:tgtEl>
                                        <p:attrNameLst>
                                          <p:attrName>style.visibility</p:attrName>
                                        </p:attrNameLst>
                                      </p:cBhvr>
                                      <p:to>
                                        <p:strVal val="visible"/>
                                      </p:to>
                                    </p:set>
                                    <p:animEffect transition="in" filter="box(in)">
                                      <p:cBhvr>
                                        <p:cTn id="60" dur="500"/>
                                        <p:tgtEl>
                                          <p:spTgt spid="213001">
                                            <p:txEl>
                                              <p:charRg st="40" end="6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4" grpId="0" animBg="1"/>
      <p:bldP spid="212995" grpId="0"/>
      <p:bldP spid="212998" grpId="0" animBg="1"/>
      <p:bldP spid="212999" grpId="0" animBg="1"/>
      <p:bldP spid="213000" grpId="0" animBg="1"/>
      <p:bldP spid="213002" grpId="0"/>
      <p:bldP spid="213003" grpId="0" animBg="1"/>
      <p:bldP spid="21300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noChangeArrowheads="1"/>
          </p:cNvSpPr>
          <p:nvPr>
            <p:ph type="title"/>
          </p:nvPr>
        </p:nvSpPr>
        <p:spPr>
          <a:xfrm>
            <a:off x="457200" y="325438"/>
            <a:ext cx="8229600" cy="58261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rgbClr val="3333FF"/>
                </a:solidFill>
                <a:effectLst/>
                <a:uLnTx/>
                <a:uFillTx/>
                <a:latin typeface="宋体" panose="02010600030101010101" pitchFamily="2" charset="-122"/>
                <a:ea typeface="+mj-ea"/>
                <a:cs typeface="+mj-cs"/>
              </a:rPr>
              <a:t>四</a:t>
            </a:r>
            <a:r>
              <a:rPr kumimoji="0" lang="en-US" altLang="zh-CN" sz="3200" b="1" i="0" u="none" strike="noStrike" kern="0" cap="none" spc="0" normalizeH="0" baseline="0" noProof="0" smtClean="0">
                <a:ln>
                  <a:noFill/>
                </a:ln>
                <a:solidFill>
                  <a:srgbClr val="3333FF"/>
                </a:solidFill>
                <a:effectLst/>
                <a:uLnTx/>
                <a:uFillTx/>
                <a:latin typeface="宋体" panose="02010600030101010101" pitchFamily="2" charset="-122"/>
                <a:ea typeface="+mj-ea"/>
                <a:cs typeface="+mj-cs"/>
              </a:rPr>
              <a:t>.</a:t>
            </a:r>
            <a:r>
              <a:rPr kumimoji="0" lang="zh-CN" altLang="en-US" sz="3200" b="1" i="0" u="none" strike="noStrike" kern="0" cap="none" spc="0" normalizeH="0" baseline="0" noProof="0" smtClean="0">
                <a:ln>
                  <a:noFill/>
                </a:ln>
                <a:solidFill>
                  <a:srgbClr val="3333FF"/>
                </a:solidFill>
                <a:effectLst/>
                <a:uLnTx/>
                <a:uFillTx/>
                <a:latin typeface="宋体" panose="02010600030101010101" pitchFamily="2" charset="-122"/>
                <a:ea typeface="+mj-ea"/>
                <a:cs typeface="+mj-cs"/>
              </a:rPr>
              <a:t>分时系统</a:t>
            </a:r>
            <a:endParaRPr kumimoji="0" lang="zh-CN" altLang="en-US" sz="3200" b="1" i="0" u="none" strike="noStrike" kern="0" cap="none" spc="0" normalizeH="0" baseline="0" noProof="0" smtClean="0">
              <a:ln>
                <a:noFill/>
              </a:ln>
              <a:solidFill>
                <a:srgbClr val="3333FF"/>
              </a:solidFill>
              <a:effectLst/>
              <a:uLnTx/>
              <a:uFillTx/>
              <a:latin typeface="宋体" panose="02010600030101010101" pitchFamily="2" charset="-122"/>
              <a:ea typeface="+mj-ea"/>
              <a:cs typeface="+mj-cs"/>
            </a:endParaRPr>
          </a:p>
        </p:txBody>
      </p:sp>
      <p:sp>
        <p:nvSpPr>
          <p:cNvPr id="211971" name="Text Box 3"/>
          <p:cNvSpPr txBox="1"/>
          <p:nvPr/>
        </p:nvSpPr>
        <p:spPr>
          <a:xfrm>
            <a:off x="142875" y="1196975"/>
            <a:ext cx="9001125" cy="512763"/>
          </a:xfrm>
          <a:prstGeom prst="rect">
            <a:avLst/>
          </a:prstGeom>
          <a:noFill/>
          <a:ln w="9525">
            <a:noFill/>
          </a:ln>
        </p:spPr>
        <p:txBody>
          <a:bodyPr>
            <a:spAutoFit/>
          </a:bodyPr>
          <a:p>
            <a:pPr marL="742950" indent="-285750" algn="l">
              <a:spcBef>
                <a:spcPct val="50000"/>
              </a:spcBef>
            </a:pPr>
            <a:r>
              <a:rPr lang="zh-CN" altLang="en-US" b="1" dirty="0">
                <a:solidFill>
                  <a:schemeClr val="accent1"/>
                </a:solidFill>
                <a:latin typeface="Arial" panose="020B0604020202020204" pitchFamily="34" charset="0"/>
              </a:rPr>
              <a:t>时间片</a:t>
            </a:r>
            <a:r>
              <a:rPr lang="zh-CN" altLang="en-US" b="1" dirty="0">
                <a:latin typeface="Arial" panose="020B0604020202020204" pitchFamily="34" charset="0"/>
              </a:rPr>
              <a:t>：每个终端用户的作业能连续使用</a:t>
            </a:r>
            <a:r>
              <a:rPr lang="en-US" altLang="zh-CN" b="1" dirty="0">
                <a:latin typeface="Arial" panose="020B0604020202020204" pitchFamily="34" charset="0"/>
              </a:rPr>
              <a:t>CPU</a:t>
            </a:r>
            <a:r>
              <a:rPr lang="zh-CN" altLang="en-US" b="1" dirty="0">
                <a:latin typeface="Arial" panose="020B0604020202020204" pitchFamily="34" charset="0"/>
              </a:rPr>
              <a:t>的最长时间。</a:t>
            </a:r>
            <a:endParaRPr lang="zh-CN" altLang="en-US" b="1" dirty="0">
              <a:latin typeface="Arial" panose="020B0604020202020204" pitchFamily="34" charset="0"/>
            </a:endParaRPr>
          </a:p>
        </p:txBody>
      </p:sp>
      <p:sp>
        <p:nvSpPr>
          <p:cNvPr id="211972" name="Oval 4"/>
          <p:cNvSpPr/>
          <p:nvPr/>
        </p:nvSpPr>
        <p:spPr>
          <a:xfrm>
            <a:off x="1187450" y="2492375"/>
            <a:ext cx="647700" cy="647700"/>
          </a:xfrm>
          <a:prstGeom prst="ellipse">
            <a:avLst/>
          </a:prstGeom>
          <a:solidFill>
            <a:schemeClr val="accent2"/>
          </a:solidFill>
          <a:ln w="19050" cap="flat" cmpd="sng">
            <a:solidFill>
              <a:schemeClr val="tx1"/>
            </a:solidFill>
            <a:prstDash val="solid"/>
            <a:headEnd type="none" w="med" len="med"/>
            <a:tailEnd type="none" w="med" len="med"/>
          </a:ln>
        </p:spPr>
        <p:txBody>
          <a:bodyPr anchor="ctr">
            <a:spAutoFit/>
          </a:bodyPr>
          <a:p>
            <a:endParaRPr lang="zh-CN" altLang="en-US" dirty="0">
              <a:latin typeface="Arial" panose="020B0604020202020204" pitchFamily="34" charset="0"/>
            </a:endParaRPr>
          </a:p>
        </p:txBody>
      </p:sp>
      <p:grpSp>
        <p:nvGrpSpPr>
          <p:cNvPr id="2" name="Group 5"/>
          <p:cNvGrpSpPr/>
          <p:nvPr/>
        </p:nvGrpSpPr>
        <p:grpSpPr>
          <a:xfrm>
            <a:off x="2411413" y="2527300"/>
            <a:ext cx="5327650" cy="577850"/>
            <a:chOff x="1565" y="1479"/>
            <a:chExt cx="3356" cy="364"/>
          </a:xfrm>
        </p:grpSpPr>
        <p:sp>
          <p:nvSpPr>
            <p:cNvPr id="39982" name="Rectangle 6"/>
            <p:cNvSpPr/>
            <p:nvPr/>
          </p:nvSpPr>
          <p:spPr>
            <a:xfrm>
              <a:off x="1565" y="1479"/>
              <a:ext cx="408" cy="363"/>
            </a:xfrm>
            <a:prstGeom prst="rect">
              <a:avLst/>
            </a:prstGeom>
            <a:solidFill>
              <a:srgbClr val="E1EFB3"/>
            </a:solidFill>
            <a:ln w="19050" cap="flat" cmpd="sng">
              <a:solidFill>
                <a:schemeClr val="tx1"/>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
          <p:nvSpPr>
            <p:cNvPr id="39983" name="Rectangle 7"/>
            <p:cNvSpPr/>
            <p:nvPr/>
          </p:nvSpPr>
          <p:spPr>
            <a:xfrm>
              <a:off x="1973" y="1480"/>
              <a:ext cx="408" cy="363"/>
            </a:xfrm>
            <a:prstGeom prst="rect">
              <a:avLst/>
            </a:prstGeom>
            <a:solidFill>
              <a:srgbClr val="E1EFB3"/>
            </a:solidFill>
            <a:ln w="19050" cap="flat" cmpd="sng">
              <a:solidFill>
                <a:schemeClr val="tx1"/>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
          <p:nvSpPr>
            <p:cNvPr id="39984" name="Rectangle 8"/>
            <p:cNvSpPr/>
            <p:nvPr/>
          </p:nvSpPr>
          <p:spPr>
            <a:xfrm>
              <a:off x="2381" y="1480"/>
              <a:ext cx="408" cy="363"/>
            </a:xfrm>
            <a:prstGeom prst="rect">
              <a:avLst/>
            </a:prstGeom>
            <a:solidFill>
              <a:srgbClr val="E1EFB3"/>
            </a:solidFill>
            <a:ln w="19050" cap="flat" cmpd="sng">
              <a:solidFill>
                <a:schemeClr val="tx1"/>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
          <p:nvSpPr>
            <p:cNvPr id="39985" name="Rectangle 9"/>
            <p:cNvSpPr/>
            <p:nvPr/>
          </p:nvSpPr>
          <p:spPr>
            <a:xfrm>
              <a:off x="2789" y="1480"/>
              <a:ext cx="1316" cy="362"/>
            </a:xfrm>
            <a:prstGeom prst="rect">
              <a:avLst/>
            </a:prstGeom>
            <a:solidFill>
              <a:srgbClr val="E1EFB3"/>
            </a:solidFill>
            <a:ln w="19050" cap="flat" cmpd="sng">
              <a:solidFill>
                <a:schemeClr val="tx1"/>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
          <p:nvSpPr>
            <p:cNvPr id="39986" name="Rectangle 10"/>
            <p:cNvSpPr/>
            <p:nvPr/>
          </p:nvSpPr>
          <p:spPr>
            <a:xfrm>
              <a:off x="4105" y="1480"/>
              <a:ext cx="408" cy="363"/>
            </a:xfrm>
            <a:prstGeom prst="rect">
              <a:avLst/>
            </a:prstGeom>
            <a:solidFill>
              <a:srgbClr val="E1EFB3"/>
            </a:solidFill>
            <a:ln w="19050" cap="flat" cmpd="sng">
              <a:solidFill>
                <a:schemeClr val="tx1"/>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
          <p:nvSpPr>
            <p:cNvPr id="39987" name="Rectangle 11"/>
            <p:cNvSpPr/>
            <p:nvPr/>
          </p:nvSpPr>
          <p:spPr>
            <a:xfrm>
              <a:off x="4513" y="1480"/>
              <a:ext cx="408" cy="363"/>
            </a:xfrm>
            <a:prstGeom prst="rect">
              <a:avLst/>
            </a:prstGeom>
            <a:solidFill>
              <a:srgbClr val="E1EFB3"/>
            </a:solidFill>
            <a:ln w="19050" cap="flat" cmpd="sng">
              <a:solidFill>
                <a:schemeClr val="tx1"/>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grpSp>
      <p:sp>
        <p:nvSpPr>
          <p:cNvPr id="211980" name="Text Box 12"/>
          <p:cNvSpPr txBox="1"/>
          <p:nvPr/>
        </p:nvSpPr>
        <p:spPr>
          <a:xfrm>
            <a:off x="604838" y="3044825"/>
            <a:ext cx="1368425" cy="442913"/>
          </a:xfrm>
          <a:prstGeom prst="rect">
            <a:avLst/>
          </a:prstGeom>
          <a:noFill/>
          <a:ln w="9525">
            <a:noFill/>
          </a:ln>
        </p:spPr>
        <p:txBody>
          <a:bodyPr>
            <a:spAutoFit/>
          </a:bodyPr>
          <a:p>
            <a:pPr marL="742950" indent="-285750">
              <a:spcBef>
                <a:spcPct val="50000"/>
              </a:spcBef>
            </a:pPr>
            <a:r>
              <a:rPr lang="en-US" altLang="zh-CN" sz="2000" b="1" dirty="0">
                <a:latin typeface="Arial" panose="020B0604020202020204" pitchFamily="34" charset="0"/>
              </a:rPr>
              <a:t>CPU</a:t>
            </a:r>
            <a:endParaRPr lang="en-US" altLang="zh-CN" sz="2000" b="1" dirty="0">
              <a:latin typeface="Arial" panose="020B0604020202020204" pitchFamily="34" charset="0"/>
            </a:endParaRPr>
          </a:p>
        </p:txBody>
      </p:sp>
      <p:sp>
        <p:nvSpPr>
          <p:cNvPr id="211981" name="Text Box 13"/>
          <p:cNvSpPr txBox="1"/>
          <p:nvPr/>
        </p:nvSpPr>
        <p:spPr>
          <a:xfrm>
            <a:off x="2017713" y="2571750"/>
            <a:ext cx="6226175" cy="512763"/>
          </a:xfrm>
          <a:prstGeom prst="rect">
            <a:avLst/>
          </a:prstGeom>
          <a:noFill/>
          <a:ln w="9525">
            <a:noFill/>
          </a:ln>
        </p:spPr>
        <p:txBody>
          <a:bodyPr>
            <a:spAutoFit/>
          </a:bodyPr>
          <a:p>
            <a:pPr marL="742950" indent="-285750" algn="l">
              <a:spcBef>
                <a:spcPct val="50000"/>
              </a:spcBef>
            </a:pPr>
            <a:r>
              <a:rPr lang="en-US" altLang="zh-CN" b="1" dirty="0">
                <a:latin typeface="Arial" panose="020B0604020202020204" pitchFamily="34" charset="0"/>
              </a:rPr>
              <a:t>J1    J2    J3          </a:t>
            </a:r>
            <a:r>
              <a:rPr lang="en-US" altLang="zh-CN" b="1" dirty="0">
                <a:latin typeface="宋体" panose="02010600030101010101" pitchFamily="2" charset="-122"/>
              </a:rPr>
              <a:t>……</a:t>
            </a:r>
            <a:r>
              <a:rPr lang="en-US" altLang="zh-CN" b="1" dirty="0">
                <a:latin typeface="Arial" panose="020B0604020202020204" pitchFamily="34" charset="0"/>
              </a:rPr>
              <a:t>         Jn-1  Jn</a:t>
            </a:r>
            <a:endParaRPr lang="en-US" altLang="zh-CN" b="1" dirty="0">
              <a:latin typeface="Arial" panose="020B0604020202020204" pitchFamily="34" charset="0"/>
            </a:endParaRPr>
          </a:p>
        </p:txBody>
      </p:sp>
      <p:sp>
        <p:nvSpPr>
          <p:cNvPr id="211982" name="Text Box 14"/>
          <p:cNvSpPr txBox="1"/>
          <p:nvPr/>
        </p:nvSpPr>
        <p:spPr>
          <a:xfrm>
            <a:off x="179388" y="2133600"/>
            <a:ext cx="2160587" cy="442913"/>
          </a:xfrm>
          <a:prstGeom prst="rect">
            <a:avLst/>
          </a:prstGeom>
          <a:noFill/>
          <a:ln w="9525">
            <a:noFill/>
          </a:ln>
        </p:spPr>
        <p:txBody>
          <a:bodyPr>
            <a:spAutoFit/>
          </a:bodyPr>
          <a:p>
            <a:pPr marL="742950" indent="-285750">
              <a:spcBef>
                <a:spcPct val="50000"/>
              </a:spcBef>
            </a:pPr>
            <a:r>
              <a:rPr lang="zh-CN" altLang="en-US" sz="2000" b="1" dirty="0">
                <a:latin typeface="Arial" panose="020B0604020202020204" pitchFamily="34" charset="0"/>
              </a:rPr>
              <a:t>时间片</a:t>
            </a:r>
            <a:r>
              <a:rPr lang="en-US" altLang="zh-CN" sz="2000" b="1" dirty="0">
                <a:latin typeface="Arial" panose="020B0604020202020204" pitchFamily="34" charset="0"/>
              </a:rPr>
              <a:t>q</a:t>
            </a:r>
            <a:endParaRPr lang="en-US" altLang="zh-CN" sz="2000" b="1" dirty="0">
              <a:latin typeface="Arial" panose="020B0604020202020204" pitchFamily="34" charset="0"/>
            </a:endParaRPr>
          </a:p>
        </p:txBody>
      </p:sp>
      <p:sp>
        <p:nvSpPr>
          <p:cNvPr id="211983" name="Line 15"/>
          <p:cNvSpPr/>
          <p:nvPr/>
        </p:nvSpPr>
        <p:spPr>
          <a:xfrm flipH="1">
            <a:off x="1835150" y="2852738"/>
            <a:ext cx="576263" cy="0"/>
          </a:xfrm>
          <a:prstGeom prst="line">
            <a:avLst/>
          </a:prstGeom>
          <a:ln w="19050" cap="flat" cmpd="sng">
            <a:solidFill>
              <a:schemeClr val="tx1"/>
            </a:solidFill>
            <a:prstDash val="solid"/>
            <a:headEnd type="none" w="med" len="med"/>
            <a:tailEnd type="triangle" w="med" len="med"/>
          </a:ln>
        </p:spPr>
      </p:sp>
      <p:grpSp>
        <p:nvGrpSpPr>
          <p:cNvPr id="3" name="Group 16"/>
          <p:cNvGrpSpPr/>
          <p:nvPr/>
        </p:nvGrpSpPr>
        <p:grpSpPr>
          <a:xfrm>
            <a:off x="611188" y="2781300"/>
            <a:ext cx="8096250" cy="871538"/>
            <a:chOff x="365" y="1656"/>
            <a:chExt cx="5100" cy="549"/>
          </a:xfrm>
        </p:grpSpPr>
        <p:grpSp>
          <p:nvGrpSpPr>
            <p:cNvPr id="39973" name="Group 17"/>
            <p:cNvGrpSpPr/>
            <p:nvPr/>
          </p:nvGrpSpPr>
          <p:grpSpPr>
            <a:xfrm>
              <a:off x="4876" y="1661"/>
              <a:ext cx="589" cy="544"/>
              <a:chOff x="4649" y="2886"/>
              <a:chExt cx="770" cy="544"/>
            </a:xfrm>
          </p:grpSpPr>
          <p:sp>
            <p:nvSpPr>
              <p:cNvPr id="39979" name="Line 18"/>
              <p:cNvSpPr/>
              <p:nvPr/>
            </p:nvSpPr>
            <p:spPr>
              <a:xfrm>
                <a:off x="4649" y="2886"/>
                <a:ext cx="273" cy="0"/>
              </a:xfrm>
              <a:prstGeom prst="line">
                <a:avLst/>
              </a:prstGeom>
              <a:ln w="19050" cap="flat" cmpd="sng">
                <a:solidFill>
                  <a:schemeClr val="tx1"/>
                </a:solidFill>
                <a:prstDash val="solid"/>
                <a:headEnd type="triangle" w="med" len="med"/>
                <a:tailEnd type="none" w="med" len="med"/>
              </a:ln>
            </p:spPr>
          </p:sp>
          <p:sp>
            <p:nvSpPr>
              <p:cNvPr id="39980" name="Arc 19"/>
              <p:cNvSpPr/>
              <p:nvPr/>
            </p:nvSpPr>
            <p:spPr>
              <a:xfrm>
                <a:off x="4921" y="2886"/>
                <a:ext cx="498" cy="544"/>
              </a:xfrm>
              <a:custGeom>
                <a:avLst/>
                <a:gdLst>
                  <a:gd name="txL" fmla="*/ 0 w 21600"/>
                  <a:gd name="txT" fmla="*/ 0 h 43188"/>
                  <a:gd name="txR" fmla="*/ 21600 w 21600"/>
                  <a:gd name="txB" fmla="*/ 43188 h 43188"/>
                </a:gdLst>
                <a:ahLst/>
                <a:cxnLst>
                  <a:cxn ang="0">
                    <a:pos x="0" y="0"/>
                  </a:cxn>
                  <a:cxn ang="0">
                    <a:pos x="0" y="0"/>
                  </a:cxn>
                  <a:cxn ang="0">
                    <a:pos x="0" y="0"/>
                  </a:cxn>
                </a:cxnLst>
                <a:rect l="txL" t="txT" r="txR" b="txB"/>
                <a:pathLst>
                  <a:path w="21600" h="43188" fill="none">
                    <a:moveTo>
                      <a:pt x="0" y="0"/>
                    </a:moveTo>
                    <a:cubicBezTo>
                      <a:pt x="11929" y="0"/>
                      <a:pt x="21600" y="9670"/>
                      <a:pt x="21600" y="21600"/>
                    </a:cubicBezTo>
                    <a:cubicBezTo>
                      <a:pt x="21600" y="33247"/>
                      <a:pt x="12365" y="42796"/>
                      <a:pt x="724" y="43187"/>
                    </a:cubicBezTo>
                  </a:path>
                  <a:path w="21600" h="43188" stroke="0">
                    <a:moveTo>
                      <a:pt x="0" y="0"/>
                    </a:moveTo>
                    <a:cubicBezTo>
                      <a:pt x="11929" y="0"/>
                      <a:pt x="21600" y="9670"/>
                      <a:pt x="21600" y="21600"/>
                    </a:cubicBezTo>
                    <a:cubicBezTo>
                      <a:pt x="21600" y="33247"/>
                      <a:pt x="12365" y="42796"/>
                      <a:pt x="724" y="43187"/>
                    </a:cubicBezTo>
                    <a:lnTo>
                      <a:pt x="0" y="21600"/>
                    </a:lnTo>
                    <a:lnTo>
                      <a:pt x="0" y="0"/>
                    </a:lnTo>
                    <a:close/>
                  </a:path>
                </a:pathLst>
              </a:custGeom>
              <a:noFill/>
              <a:ln w="19050" cap="flat" cmpd="sng">
                <a:solidFill>
                  <a:schemeClr val="tx1"/>
                </a:solidFill>
                <a:prstDash val="solid"/>
                <a:round/>
                <a:headEnd type="none" w="med" len="med"/>
                <a:tailEnd type="none" w="med" len="med"/>
              </a:ln>
            </p:spPr>
            <p:txBody>
              <a:bodyPr anchor="ctr">
                <a:spAutoFit/>
              </a:bodyPr>
              <a:p>
                <a:endParaRPr lang="zh-CN" altLang="en-US" dirty="0">
                  <a:latin typeface="Arial" panose="020B0604020202020204" pitchFamily="34" charset="0"/>
                </a:endParaRPr>
              </a:p>
            </p:txBody>
          </p:sp>
          <p:sp>
            <p:nvSpPr>
              <p:cNvPr id="39981" name="Line 20"/>
              <p:cNvSpPr/>
              <p:nvPr/>
            </p:nvSpPr>
            <p:spPr>
              <a:xfrm>
                <a:off x="4694" y="3430"/>
                <a:ext cx="273" cy="0"/>
              </a:xfrm>
              <a:prstGeom prst="line">
                <a:avLst/>
              </a:prstGeom>
              <a:ln w="19050" cap="flat" cmpd="sng">
                <a:solidFill>
                  <a:schemeClr val="tx1"/>
                </a:solidFill>
                <a:prstDash val="solid"/>
                <a:headEnd type="none" w="med" len="med"/>
                <a:tailEnd type="none" w="med" len="med"/>
              </a:ln>
            </p:spPr>
          </p:sp>
        </p:grpSp>
        <p:grpSp>
          <p:nvGrpSpPr>
            <p:cNvPr id="39974" name="Group 21"/>
            <p:cNvGrpSpPr/>
            <p:nvPr/>
          </p:nvGrpSpPr>
          <p:grpSpPr>
            <a:xfrm flipH="1">
              <a:off x="365" y="1656"/>
              <a:ext cx="385" cy="544"/>
              <a:chOff x="4649" y="2886"/>
              <a:chExt cx="770" cy="544"/>
            </a:xfrm>
          </p:grpSpPr>
          <p:sp>
            <p:nvSpPr>
              <p:cNvPr id="39976" name="Line 22"/>
              <p:cNvSpPr/>
              <p:nvPr/>
            </p:nvSpPr>
            <p:spPr>
              <a:xfrm>
                <a:off x="4649" y="2886"/>
                <a:ext cx="273" cy="0"/>
              </a:xfrm>
              <a:prstGeom prst="line">
                <a:avLst/>
              </a:prstGeom>
              <a:ln w="19050" cap="flat" cmpd="sng">
                <a:solidFill>
                  <a:schemeClr val="tx1"/>
                </a:solidFill>
                <a:prstDash val="solid"/>
                <a:headEnd type="none" w="med" len="med"/>
                <a:tailEnd type="none" w="med" len="med"/>
              </a:ln>
            </p:spPr>
          </p:sp>
          <p:sp>
            <p:nvSpPr>
              <p:cNvPr id="39977" name="Arc 23"/>
              <p:cNvSpPr/>
              <p:nvPr/>
            </p:nvSpPr>
            <p:spPr>
              <a:xfrm>
                <a:off x="4921" y="2886"/>
                <a:ext cx="498" cy="544"/>
              </a:xfrm>
              <a:custGeom>
                <a:avLst/>
                <a:gdLst>
                  <a:gd name="txL" fmla="*/ 0 w 21600"/>
                  <a:gd name="txT" fmla="*/ 0 h 43188"/>
                  <a:gd name="txR" fmla="*/ 21600 w 21600"/>
                  <a:gd name="txB" fmla="*/ 43188 h 43188"/>
                </a:gdLst>
                <a:ahLst/>
                <a:cxnLst>
                  <a:cxn ang="0">
                    <a:pos x="0" y="0"/>
                  </a:cxn>
                  <a:cxn ang="0">
                    <a:pos x="0" y="0"/>
                  </a:cxn>
                  <a:cxn ang="0">
                    <a:pos x="0" y="0"/>
                  </a:cxn>
                </a:cxnLst>
                <a:rect l="txL" t="txT" r="txR" b="txB"/>
                <a:pathLst>
                  <a:path w="21600" h="43188" fill="none">
                    <a:moveTo>
                      <a:pt x="0" y="0"/>
                    </a:moveTo>
                    <a:cubicBezTo>
                      <a:pt x="11929" y="0"/>
                      <a:pt x="21600" y="9670"/>
                      <a:pt x="21600" y="21600"/>
                    </a:cubicBezTo>
                    <a:cubicBezTo>
                      <a:pt x="21600" y="33247"/>
                      <a:pt x="12365" y="42796"/>
                      <a:pt x="724" y="43187"/>
                    </a:cubicBezTo>
                  </a:path>
                  <a:path w="21600" h="43188" stroke="0">
                    <a:moveTo>
                      <a:pt x="0" y="0"/>
                    </a:moveTo>
                    <a:cubicBezTo>
                      <a:pt x="11929" y="0"/>
                      <a:pt x="21600" y="9670"/>
                      <a:pt x="21600" y="21600"/>
                    </a:cubicBezTo>
                    <a:cubicBezTo>
                      <a:pt x="21600" y="33247"/>
                      <a:pt x="12365" y="42796"/>
                      <a:pt x="724" y="43187"/>
                    </a:cubicBezTo>
                    <a:lnTo>
                      <a:pt x="0" y="21600"/>
                    </a:lnTo>
                    <a:lnTo>
                      <a:pt x="0" y="0"/>
                    </a:lnTo>
                    <a:close/>
                  </a:path>
                </a:pathLst>
              </a:custGeom>
              <a:noFill/>
              <a:ln w="19050" cap="flat" cmpd="sng">
                <a:solidFill>
                  <a:schemeClr val="tx1"/>
                </a:solidFill>
                <a:prstDash val="solid"/>
                <a:round/>
                <a:headEnd type="none" w="med" len="med"/>
                <a:tailEnd type="none" w="med" len="med"/>
              </a:ln>
            </p:spPr>
            <p:txBody>
              <a:bodyPr anchor="ctr">
                <a:spAutoFit/>
              </a:bodyPr>
              <a:p>
                <a:endParaRPr lang="zh-CN" altLang="en-US" dirty="0">
                  <a:latin typeface="Arial" panose="020B0604020202020204" pitchFamily="34" charset="0"/>
                </a:endParaRPr>
              </a:p>
            </p:txBody>
          </p:sp>
          <p:sp>
            <p:nvSpPr>
              <p:cNvPr id="39978" name="Line 24"/>
              <p:cNvSpPr/>
              <p:nvPr/>
            </p:nvSpPr>
            <p:spPr>
              <a:xfrm>
                <a:off x="4694" y="3430"/>
                <a:ext cx="273" cy="0"/>
              </a:xfrm>
              <a:prstGeom prst="line">
                <a:avLst/>
              </a:prstGeom>
              <a:ln w="19050" cap="flat" cmpd="sng">
                <a:solidFill>
                  <a:schemeClr val="tx1"/>
                </a:solidFill>
                <a:prstDash val="solid"/>
                <a:headEnd type="none" w="med" len="med"/>
                <a:tailEnd type="none" w="med" len="med"/>
              </a:ln>
            </p:spPr>
          </p:sp>
        </p:grpSp>
        <p:sp>
          <p:nvSpPr>
            <p:cNvPr id="39975" name="Line 25"/>
            <p:cNvSpPr/>
            <p:nvPr/>
          </p:nvSpPr>
          <p:spPr>
            <a:xfrm>
              <a:off x="728" y="2200"/>
              <a:ext cx="4284" cy="5"/>
            </a:xfrm>
            <a:prstGeom prst="line">
              <a:avLst/>
            </a:prstGeom>
            <a:ln w="19050" cap="flat" cmpd="sng">
              <a:solidFill>
                <a:schemeClr val="tx1"/>
              </a:solidFill>
              <a:prstDash val="solid"/>
              <a:headEnd type="none" w="med" len="med"/>
              <a:tailEnd type="none" w="med" len="med"/>
            </a:ln>
          </p:spPr>
        </p:sp>
      </p:grpSp>
      <p:sp>
        <p:nvSpPr>
          <p:cNvPr id="211994" name="Text Box 26"/>
          <p:cNvSpPr txBox="1"/>
          <p:nvPr/>
        </p:nvSpPr>
        <p:spPr>
          <a:xfrm>
            <a:off x="2027238" y="2601913"/>
            <a:ext cx="6226175" cy="512762"/>
          </a:xfrm>
          <a:prstGeom prst="rect">
            <a:avLst/>
          </a:prstGeom>
          <a:noFill/>
          <a:ln w="9525">
            <a:noFill/>
          </a:ln>
        </p:spPr>
        <p:txBody>
          <a:bodyPr>
            <a:spAutoFit/>
          </a:bodyPr>
          <a:p>
            <a:pPr marL="742950" indent="-285750" algn="l">
              <a:spcBef>
                <a:spcPct val="50000"/>
              </a:spcBef>
            </a:pPr>
            <a:r>
              <a:rPr lang="en-US" altLang="zh-CN" b="1" dirty="0">
                <a:latin typeface="Arial" panose="020B0604020202020204" pitchFamily="34" charset="0"/>
              </a:rPr>
              <a:t>J2    J3    J4          </a:t>
            </a:r>
            <a:r>
              <a:rPr lang="en-US" altLang="zh-CN" b="1" dirty="0">
                <a:latin typeface="宋体" panose="02010600030101010101" pitchFamily="2" charset="-122"/>
              </a:rPr>
              <a:t>……</a:t>
            </a:r>
            <a:r>
              <a:rPr lang="en-US" altLang="zh-CN" b="1" dirty="0">
                <a:latin typeface="Arial" panose="020B0604020202020204" pitchFamily="34" charset="0"/>
              </a:rPr>
              <a:t>           Jn   J1</a:t>
            </a:r>
            <a:endParaRPr lang="en-US" altLang="zh-CN" b="1" dirty="0">
              <a:latin typeface="Arial" panose="020B0604020202020204" pitchFamily="34" charset="0"/>
            </a:endParaRPr>
          </a:p>
        </p:txBody>
      </p:sp>
      <p:sp>
        <p:nvSpPr>
          <p:cNvPr id="211995" name="Text Box 27"/>
          <p:cNvSpPr txBox="1"/>
          <p:nvPr/>
        </p:nvSpPr>
        <p:spPr>
          <a:xfrm>
            <a:off x="2017713" y="2600325"/>
            <a:ext cx="6226175" cy="512763"/>
          </a:xfrm>
          <a:prstGeom prst="rect">
            <a:avLst/>
          </a:prstGeom>
          <a:noFill/>
          <a:ln w="9525">
            <a:noFill/>
          </a:ln>
        </p:spPr>
        <p:txBody>
          <a:bodyPr>
            <a:spAutoFit/>
          </a:bodyPr>
          <a:p>
            <a:pPr marL="742950" indent="-285750" algn="l">
              <a:spcBef>
                <a:spcPct val="50000"/>
              </a:spcBef>
            </a:pPr>
            <a:r>
              <a:rPr lang="en-US" altLang="zh-CN" b="1" dirty="0">
                <a:latin typeface="Arial" panose="020B0604020202020204" pitchFamily="34" charset="0"/>
              </a:rPr>
              <a:t>J3    J4    J5          </a:t>
            </a:r>
            <a:r>
              <a:rPr lang="en-US" altLang="zh-CN" b="1" dirty="0">
                <a:latin typeface="宋体" panose="02010600030101010101" pitchFamily="2" charset="-122"/>
              </a:rPr>
              <a:t>……</a:t>
            </a:r>
            <a:r>
              <a:rPr lang="en-US" altLang="zh-CN" b="1" dirty="0">
                <a:latin typeface="Arial" panose="020B0604020202020204" pitchFamily="34" charset="0"/>
              </a:rPr>
              <a:t>           J1   J2</a:t>
            </a:r>
            <a:endParaRPr lang="en-US" altLang="zh-CN" b="1" dirty="0">
              <a:latin typeface="Arial" panose="020B0604020202020204" pitchFamily="34" charset="0"/>
            </a:endParaRPr>
          </a:p>
        </p:txBody>
      </p:sp>
      <p:grpSp>
        <p:nvGrpSpPr>
          <p:cNvPr id="6" name="Group 28"/>
          <p:cNvGrpSpPr/>
          <p:nvPr/>
        </p:nvGrpSpPr>
        <p:grpSpPr>
          <a:xfrm>
            <a:off x="250825" y="4149725"/>
            <a:ext cx="8569325" cy="1025525"/>
            <a:chOff x="158" y="2608"/>
            <a:chExt cx="5398" cy="646"/>
          </a:xfrm>
        </p:grpSpPr>
        <p:sp>
          <p:nvSpPr>
            <p:cNvPr id="39953" name="Text Box 29"/>
            <p:cNvSpPr txBox="1"/>
            <p:nvPr/>
          </p:nvSpPr>
          <p:spPr>
            <a:xfrm>
              <a:off x="4694" y="2931"/>
              <a:ext cx="544" cy="323"/>
            </a:xfrm>
            <a:prstGeom prst="rect">
              <a:avLst/>
            </a:prstGeom>
            <a:noFill/>
            <a:ln w="9525">
              <a:noFill/>
            </a:ln>
          </p:spPr>
          <p:txBody>
            <a:bodyPr>
              <a:spAutoFit/>
            </a:bodyPr>
            <a:p>
              <a:pPr marL="742950" indent="-285750" algn="l">
                <a:spcBef>
                  <a:spcPct val="50000"/>
                </a:spcBef>
              </a:pPr>
              <a:r>
                <a:rPr lang="en-US" altLang="zh-CN" b="1" dirty="0">
                  <a:latin typeface="Arial" panose="020B0604020202020204" pitchFamily="34" charset="0"/>
                </a:rPr>
                <a:t>t</a:t>
              </a:r>
              <a:endParaRPr lang="en-US" altLang="zh-CN" b="1" dirty="0">
                <a:latin typeface="Arial" panose="020B0604020202020204" pitchFamily="34" charset="0"/>
              </a:endParaRPr>
            </a:p>
          </p:txBody>
        </p:sp>
        <p:grpSp>
          <p:nvGrpSpPr>
            <p:cNvPr id="39954" name="Group 30"/>
            <p:cNvGrpSpPr/>
            <p:nvPr/>
          </p:nvGrpSpPr>
          <p:grpSpPr>
            <a:xfrm>
              <a:off x="158" y="2608"/>
              <a:ext cx="5398" cy="595"/>
              <a:chOff x="158" y="1979"/>
              <a:chExt cx="5398" cy="595"/>
            </a:xfrm>
          </p:grpSpPr>
          <p:sp>
            <p:nvSpPr>
              <p:cNvPr id="39955" name="Text Box 31"/>
              <p:cNvSpPr txBox="1"/>
              <p:nvPr/>
            </p:nvSpPr>
            <p:spPr>
              <a:xfrm>
                <a:off x="295" y="1979"/>
                <a:ext cx="5261" cy="323"/>
              </a:xfrm>
              <a:prstGeom prst="rect">
                <a:avLst/>
              </a:prstGeom>
              <a:noFill/>
              <a:ln w="9525">
                <a:noFill/>
              </a:ln>
            </p:spPr>
            <p:txBody>
              <a:bodyPr>
                <a:spAutoFit/>
              </a:bodyPr>
              <a:p>
                <a:pPr marL="742950" indent="-285750" algn="l">
                  <a:spcBef>
                    <a:spcPct val="50000"/>
                  </a:spcBef>
                </a:pPr>
                <a:r>
                  <a:rPr lang="en-US" altLang="zh-CN" b="1" dirty="0">
                    <a:latin typeface="Arial" panose="020B0604020202020204" pitchFamily="34" charset="0"/>
                  </a:rPr>
                  <a:t> J1    J2    J3   J4          </a:t>
                </a:r>
                <a:r>
                  <a:rPr lang="en-US" altLang="zh-CN" b="1" dirty="0">
                    <a:latin typeface="宋体" panose="02010600030101010101" pitchFamily="2" charset="-122"/>
                  </a:rPr>
                  <a:t>……</a:t>
                </a:r>
                <a:r>
                  <a:rPr lang="en-US" altLang="zh-CN" b="1" dirty="0">
                    <a:latin typeface="Arial" panose="020B0604020202020204" pitchFamily="34" charset="0"/>
                  </a:rPr>
                  <a:t>         Jn J1 J2   J3      </a:t>
                </a:r>
                <a:r>
                  <a:rPr lang="zh-CN" altLang="en-US" b="1" dirty="0">
                    <a:latin typeface="Arial" panose="020B0604020202020204" pitchFamily="34" charset="0"/>
                  </a:rPr>
                  <a:t>作业</a:t>
                </a:r>
                <a:endParaRPr lang="zh-CN" altLang="en-US" b="1" dirty="0">
                  <a:latin typeface="Arial" panose="020B0604020202020204" pitchFamily="34" charset="0"/>
                </a:endParaRPr>
              </a:p>
            </p:txBody>
          </p:sp>
          <p:grpSp>
            <p:nvGrpSpPr>
              <p:cNvPr id="39956" name="Group 32"/>
              <p:cNvGrpSpPr/>
              <p:nvPr/>
            </p:nvGrpSpPr>
            <p:grpSpPr>
              <a:xfrm>
                <a:off x="612" y="2228"/>
                <a:ext cx="4445" cy="113"/>
                <a:chOff x="612" y="2274"/>
                <a:chExt cx="4445" cy="113"/>
              </a:xfrm>
            </p:grpSpPr>
            <p:sp>
              <p:nvSpPr>
                <p:cNvPr id="39958" name="Line 33"/>
                <p:cNvSpPr/>
                <p:nvPr/>
              </p:nvSpPr>
              <p:spPr>
                <a:xfrm flipV="1">
                  <a:off x="2336" y="2339"/>
                  <a:ext cx="953" cy="0"/>
                </a:xfrm>
                <a:prstGeom prst="line">
                  <a:avLst/>
                </a:prstGeom>
                <a:ln w="25400" cap="flat" cmpd="sng">
                  <a:solidFill>
                    <a:schemeClr val="tx1"/>
                  </a:solidFill>
                  <a:prstDash val="lgDash"/>
                  <a:headEnd type="none" w="med" len="med"/>
                  <a:tailEnd type="none" w="med" len="med"/>
                </a:ln>
              </p:spPr>
            </p:sp>
            <p:grpSp>
              <p:nvGrpSpPr>
                <p:cNvPr id="39959" name="Group 34"/>
                <p:cNvGrpSpPr/>
                <p:nvPr/>
              </p:nvGrpSpPr>
              <p:grpSpPr>
                <a:xfrm>
                  <a:off x="612" y="2274"/>
                  <a:ext cx="1678" cy="113"/>
                  <a:chOff x="612" y="2160"/>
                  <a:chExt cx="1678" cy="113"/>
                </a:xfrm>
              </p:grpSpPr>
              <p:sp>
                <p:nvSpPr>
                  <p:cNvPr id="39967" name="Line 35"/>
                  <p:cNvSpPr/>
                  <p:nvPr/>
                </p:nvSpPr>
                <p:spPr>
                  <a:xfrm>
                    <a:off x="612" y="2160"/>
                    <a:ext cx="0" cy="113"/>
                  </a:xfrm>
                  <a:prstGeom prst="line">
                    <a:avLst/>
                  </a:prstGeom>
                  <a:ln w="25400" cap="flat" cmpd="sng">
                    <a:solidFill>
                      <a:schemeClr val="tx1"/>
                    </a:solidFill>
                    <a:prstDash val="solid"/>
                    <a:headEnd type="none" w="med" len="med"/>
                    <a:tailEnd type="none" w="med" len="med"/>
                  </a:ln>
                </p:spPr>
              </p:sp>
              <p:sp>
                <p:nvSpPr>
                  <p:cNvPr id="39968" name="Line 36"/>
                  <p:cNvSpPr/>
                  <p:nvPr/>
                </p:nvSpPr>
                <p:spPr>
                  <a:xfrm>
                    <a:off x="1013" y="2160"/>
                    <a:ext cx="0" cy="113"/>
                  </a:xfrm>
                  <a:prstGeom prst="line">
                    <a:avLst/>
                  </a:prstGeom>
                  <a:ln w="25400" cap="flat" cmpd="sng">
                    <a:solidFill>
                      <a:schemeClr val="tx1"/>
                    </a:solidFill>
                    <a:prstDash val="solid"/>
                    <a:headEnd type="none" w="med" len="med"/>
                    <a:tailEnd type="none" w="med" len="med"/>
                  </a:ln>
                </p:spPr>
              </p:sp>
              <p:sp>
                <p:nvSpPr>
                  <p:cNvPr id="39969" name="Line 37"/>
                  <p:cNvSpPr/>
                  <p:nvPr/>
                </p:nvSpPr>
                <p:spPr>
                  <a:xfrm>
                    <a:off x="1413" y="2160"/>
                    <a:ext cx="0" cy="113"/>
                  </a:xfrm>
                  <a:prstGeom prst="line">
                    <a:avLst/>
                  </a:prstGeom>
                  <a:ln w="25400" cap="flat" cmpd="sng">
                    <a:solidFill>
                      <a:schemeClr val="tx1"/>
                    </a:solidFill>
                    <a:prstDash val="solid"/>
                    <a:headEnd type="none" w="med" len="med"/>
                    <a:tailEnd type="none" w="med" len="med"/>
                  </a:ln>
                </p:spPr>
              </p:sp>
              <p:sp>
                <p:nvSpPr>
                  <p:cNvPr id="39970" name="Line 38"/>
                  <p:cNvSpPr/>
                  <p:nvPr/>
                </p:nvSpPr>
                <p:spPr>
                  <a:xfrm>
                    <a:off x="1811" y="2160"/>
                    <a:ext cx="0" cy="113"/>
                  </a:xfrm>
                  <a:prstGeom prst="line">
                    <a:avLst/>
                  </a:prstGeom>
                  <a:ln w="25400" cap="flat" cmpd="sng">
                    <a:solidFill>
                      <a:schemeClr val="tx1"/>
                    </a:solidFill>
                    <a:prstDash val="solid"/>
                    <a:headEnd type="none" w="med" len="med"/>
                    <a:tailEnd type="none" w="med" len="med"/>
                  </a:ln>
                </p:spPr>
              </p:sp>
              <p:sp>
                <p:nvSpPr>
                  <p:cNvPr id="39971" name="Line 39"/>
                  <p:cNvSpPr/>
                  <p:nvPr/>
                </p:nvSpPr>
                <p:spPr>
                  <a:xfrm>
                    <a:off x="2212" y="2160"/>
                    <a:ext cx="0" cy="113"/>
                  </a:xfrm>
                  <a:prstGeom prst="line">
                    <a:avLst/>
                  </a:prstGeom>
                  <a:ln w="25400" cap="flat" cmpd="sng">
                    <a:solidFill>
                      <a:schemeClr val="tx1"/>
                    </a:solidFill>
                    <a:prstDash val="solid"/>
                    <a:headEnd type="none" w="med" len="med"/>
                    <a:tailEnd type="none" w="med" len="med"/>
                  </a:ln>
                </p:spPr>
              </p:sp>
              <p:sp>
                <p:nvSpPr>
                  <p:cNvPr id="39972" name="Line 40"/>
                  <p:cNvSpPr/>
                  <p:nvPr/>
                </p:nvSpPr>
                <p:spPr>
                  <a:xfrm>
                    <a:off x="612" y="2227"/>
                    <a:ext cx="1678" cy="0"/>
                  </a:xfrm>
                  <a:prstGeom prst="line">
                    <a:avLst/>
                  </a:prstGeom>
                  <a:ln w="25400" cap="flat" cmpd="sng">
                    <a:solidFill>
                      <a:schemeClr val="tx1"/>
                    </a:solidFill>
                    <a:prstDash val="solid"/>
                    <a:headEnd type="none" w="med" len="med"/>
                    <a:tailEnd type="none" w="med" len="med"/>
                  </a:ln>
                </p:spPr>
              </p:sp>
            </p:grpSp>
            <p:grpSp>
              <p:nvGrpSpPr>
                <p:cNvPr id="39960" name="Group 41"/>
                <p:cNvGrpSpPr/>
                <p:nvPr/>
              </p:nvGrpSpPr>
              <p:grpSpPr>
                <a:xfrm>
                  <a:off x="3334" y="2274"/>
                  <a:ext cx="1723" cy="113"/>
                  <a:chOff x="3334" y="2160"/>
                  <a:chExt cx="1723" cy="113"/>
                </a:xfrm>
              </p:grpSpPr>
              <p:sp>
                <p:nvSpPr>
                  <p:cNvPr id="39961" name="Line 42"/>
                  <p:cNvSpPr/>
                  <p:nvPr/>
                </p:nvSpPr>
                <p:spPr>
                  <a:xfrm>
                    <a:off x="3334" y="2227"/>
                    <a:ext cx="1723" cy="0"/>
                  </a:xfrm>
                  <a:prstGeom prst="line">
                    <a:avLst/>
                  </a:prstGeom>
                  <a:ln w="25400" cap="flat" cmpd="sng">
                    <a:solidFill>
                      <a:schemeClr val="tx1"/>
                    </a:solidFill>
                    <a:prstDash val="solid"/>
                    <a:headEnd type="none" w="med" len="med"/>
                    <a:tailEnd type="triangle" w="med" len="med"/>
                  </a:ln>
                </p:spPr>
              </p:sp>
              <p:sp>
                <p:nvSpPr>
                  <p:cNvPr id="39962" name="Line 43"/>
                  <p:cNvSpPr/>
                  <p:nvPr/>
                </p:nvSpPr>
                <p:spPr>
                  <a:xfrm>
                    <a:off x="3413" y="2160"/>
                    <a:ext cx="0" cy="113"/>
                  </a:xfrm>
                  <a:prstGeom prst="line">
                    <a:avLst/>
                  </a:prstGeom>
                  <a:ln w="25400" cap="flat" cmpd="sng">
                    <a:solidFill>
                      <a:schemeClr val="tx1"/>
                    </a:solidFill>
                    <a:prstDash val="solid"/>
                    <a:headEnd type="none" w="med" len="med"/>
                    <a:tailEnd type="none" w="med" len="med"/>
                  </a:ln>
                </p:spPr>
              </p:sp>
              <p:sp>
                <p:nvSpPr>
                  <p:cNvPr id="39963" name="Line 44"/>
                  <p:cNvSpPr/>
                  <p:nvPr/>
                </p:nvSpPr>
                <p:spPr>
                  <a:xfrm>
                    <a:off x="3813" y="2160"/>
                    <a:ext cx="0" cy="113"/>
                  </a:xfrm>
                  <a:prstGeom prst="line">
                    <a:avLst/>
                  </a:prstGeom>
                  <a:ln w="25400" cap="flat" cmpd="sng">
                    <a:solidFill>
                      <a:schemeClr val="tx1"/>
                    </a:solidFill>
                    <a:prstDash val="solid"/>
                    <a:headEnd type="none" w="med" len="med"/>
                    <a:tailEnd type="none" w="med" len="med"/>
                  </a:ln>
                </p:spPr>
              </p:sp>
              <p:sp>
                <p:nvSpPr>
                  <p:cNvPr id="39964" name="Line 45"/>
                  <p:cNvSpPr/>
                  <p:nvPr/>
                </p:nvSpPr>
                <p:spPr>
                  <a:xfrm>
                    <a:off x="3969" y="2160"/>
                    <a:ext cx="0" cy="113"/>
                  </a:xfrm>
                  <a:prstGeom prst="line">
                    <a:avLst/>
                  </a:prstGeom>
                  <a:ln w="25400" cap="flat" cmpd="sng">
                    <a:solidFill>
                      <a:schemeClr val="tx1"/>
                    </a:solidFill>
                    <a:prstDash val="solid"/>
                    <a:headEnd type="none" w="med" len="med"/>
                    <a:tailEnd type="none" w="med" len="med"/>
                  </a:ln>
                </p:spPr>
              </p:sp>
              <p:sp>
                <p:nvSpPr>
                  <p:cNvPr id="39965" name="Line 46"/>
                  <p:cNvSpPr/>
                  <p:nvPr/>
                </p:nvSpPr>
                <p:spPr>
                  <a:xfrm>
                    <a:off x="4370" y="2160"/>
                    <a:ext cx="0" cy="113"/>
                  </a:xfrm>
                  <a:prstGeom prst="line">
                    <a:avLst/>
                  </a:prstGeom>
                  <a:ln w="25400" cap="flat" cmpd="sng">
                    <a:solidFill>
                      <a:schemeClr val="tx1"/>
                    </a:solidFill>
                    <a:prstDash val="solid"/>
                    <a:headEnd type="none" w="med" len="med"/>
                    <a:tailEnd type="none" w="med" len="med"/>
                  </a:ln>
                </p:spPr>
              </p:sp>
              <p:sp>
                <p:nvSpPr>
                  <p:cNvPr id="39966" name="Line 47"/>
                  <p:cNvSpPr/>
                  <p:nvPr/>
                </p:nvSpPr>
                <p:spPr>
                  <a:xfrm>
                    <a:off x="4694" y="2160"/>
                    <a:ext cx="0" cy="113"/>
                  </a:xfrm>
                  <a:prstGeom prst="line">
                    <a:avLst/>
                  </a:prstGeom>
                  <a:ln w="25400" cap="flat" cmpd="sng">
                    <a:solidFill>
                      <a:schemeClr val="tx1"/>
                    </a:solidFill>
                    <a:prstDash val="solid"/>
                    <a:headEnd type="none" w="med" len="med"/>
                    <a:tailEnd type="none" w="med" len="med"/>
                  </a:ln>
                </p:spPr>
              </p:sp>
            </p:grpSp>
          </p:grpSp>
          <p:sp>
            <p:nvSpPr>
              <p:cNvPr id="39957" name="Text Box 48"/>
              <p:cNvSpPr txBox="1"/>
              <p:nvPr/>
            </p:nvSpPr>
            <p:spPr>
              <a:xfrm>
                <a:off x="158" y="2251"/>
                <a:ext cx="4763" cy="323"/>
              </a:xfrm>
              <a:prstGeom prst="rect">
                <a:avLst/>
              </a:prstGeom>
              <a:noFill/>
              <a:ln w="9525">
                <a:noFill/>
              </a:ln>
            </p:spPr>
            <p:txBody>
              <a:bodyPr>
                <a:spAutoFit/>
              </a:bodyPr>
              <a:p>
                <a:pPr marL="742950" indent="-285750" algn="l">
                  <a:spcBef>
                    <a:spcPct val="50000"/>
                  </a:spcBef>
                </a:pPr>
                <a:r>
                  <a:rPr lang="en-US" altLang="zh-CN" b="1" dirty="0">
                    <a:latin typeface="Arial" panose="020B0604020202020204" pitchFamily="34" charset="0"/>
                  </a:rPr>
                  <a:t>0      q     2q   3q   4q       </a:t>
                </a:r>
                <a:r>
                  <a:rPr lang="en-US" altLang="zh-CN" b="1" dirty="0">
                    <a:latin typeface="宋体" panose="02010600030101010101" pitchFamily="2" charset="-122"/>
                  </a:rPr>
                  <a:t>……</a:t>
                </a:r>
                <a:r>
                  <a:rPr lang="en-US" altLang="zh-CN" b="1" dirty="0">
                    <a:latin typeface="Arial" panose="020B0604020202020204" pitchFamily="34" charset="0"/>
                  </a:rPr>
                  <a:t>  </a:t>
                </a:r>
                <a:endParaRPr lang="en-US" altLang="zh-CN" b="1" dirty="0">
                  <a:latin typeface="Arial" panose="020B0604020202020204" pitchFamily="34" charset="0"/>
                </a:endParaRPr>
              </a:p>
            </p:txBody>
          </p:sp>
        </p:grpSp>
      </p:grpSp>
      <p:sp>
        <p:nvSpPr>
          <p:cNvPr id="212017" name="Text Box 49"/>
          <p:cNvSpPr txBox="1"/>
          <p:nvPr/>
        </p:nvSpPr>
        <p:spPr>
          <a:xfrm>
            <a:off x="2195513" y="5157788"/>
            <a:ext cx="4321175" cy="512762"/>
          </a:xfrm>
          <a:prstGeom prst="rect">
            <a:avLst/>
          </a:prstGeom>
          <a:noFill/>
          <a:ln w="9525">
            <a:noFill/>
          </a:ln>
        </p:spPr>
        <p:txBody>
          <a:bodyPr>
            <a:spAutoFit/>
          </a:bodyPr>
          <a:p>
            <a:pPr marL="742950" indent="-285750">
              <a:spcBef>
                <a:spcPct val="50000"/>
              </a:spcBef>
            </a:pPr>
            <a:r>
              <a:rPr lang="zh-CN" altLang="en-US" b="1" dirty="0">
                <a:latin typeface="Arial" panose="020B0604020202020204" pitchFamily="34" charset="0"/>
              </a:rPr>
              <a:t>多个作业分时共享</a:t>
            </a:r>
            <a:r>
              <a:rPr lang="en-US" altLang="zh-CN" b="1" dirty="0">
                <a:latin typeface="Arial" panose="020B0604020202020204" pitchFamily="34" charset="0"/>
              </a:rPr>
              <a:t>CPU </a:t>
            </a:r>
            <a:endParaRPr lang="en-US" altLang="zh-CN" b="1" dirty="0">
              <a:latin typeface="Arial" panose="020B0604020202020204" pitchFamily="34" charset="0"/>
            </a:endParaRPr>
          </a:p>
        </p:txBody>
      </p:sp>
      <p:sp>
        <p:nvSpPr>
          <p:cNvPr id="212018" name="AutoShape 50"/>
          <p:cNvSpPr/>
          <p:nvPr/>
        </p:nvSpPr>
        <p:spPr>
          <a:xfrm>
            <a:off x="6011863" y="4652963"/>
            <a:ext cx="360362" cy="576262"/>
          </a:xfrm>
          <a:prstGeom prst="upArrow">
            <a:avLst>
              <a:gd name="adj1" fmla="val 50000"/>
              <a:gd name="adj2" fmla="val 39977"/>
            </a:avLst>
          </a:prstGeom>
          <a:solidFill>
            <a:srgbClr val="FF0000"/>
          </a:solidFill>
          <a:ln w="9525"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212019" name="AutoShape 51"/>
          <p:cNvSpPr/>
          <p:nvPr/>
        </p:nvSpPr>
        <p:spPr>
          <a:xfrm>
            <a:off x="7019925" y="4652963"/>
            <a:ext cx="360363" cy="576262"/>
          </a:xfrm>
          <a:prstGeom prst="upArrow">
            <a:avLst>
              <a:gd name="adj1" fmla="val 50000"/>
              <a:gd name="adj2" fmla="val 39977"/>
            </a:avLst>
          </a:prstGeom>
          <a:solidFill>
            <a:srgbClr val="FF0000"/>
          </a:solidFill>
          <a:ln w="9525"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1971">
                                            <p:txEl>
                                              <p:charRg st="0" end="28"/>
                                            </p:txEl>
                                          </p:spTgt>
                                        </p:tgtEl>
                                        <p:attrNameLst>
                                          <p:attrName>style.visibility</p:attrName>
                                        </p:attrNameLst>
                                      </p:cBhvr>
                                      <p:to>
                                        <p:strVal val="visible"/>
                                      </p:to>
                                    </p:set>
                                    <p:animEffect transition="in" filter="box(in)">
                                      <p:cBhvr>
                                        <p:cTn id="7" dur="500"/>
                                        <p:tgtEl>
                                          <p:spTgt spid="211971">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11980"/>
                                        </p:tgtEl>
                                        <p:attrNameLst>
                                          <p:attrName>style.visibility</p:attrName>
                                        </p:attrNameLst>
                                      </p:cBhvr>
                                      <p:to>
                                        <p:strVal val="visible"/>
                                      </p:to>
                                    </p:set>
                                    <p:animEffect transition="in" filter="box(in)">
                                      <p:cBhvr>
                                        <p:cTn id="15" dur="500"/>
                                        <p:tgtEl>
                                          <p:spTgt spid="211980"/>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11981"/>
                                        </p:tgtEl>
                                        <p:attrNameLst>
                                          <p:attrName>style.visibility</p:attrName>
                                        </p:attrNameLst>
                                      </p:cBhvr>
                                      <p:to>
                                        <p:strVal val="visible"/>
                                      </p:to>
                                    </p:set>
                                    <p:animEffect transition="in" filter="box(in)">
                                      <p:cBhvr>
                                        <p:cTn id="18" dur="500"/>
                                        <p:tgtEl>
                                          <p:spTgt spid="211981"/>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211982"/>
                                        </p:tgtEl>
                                        <p:attrNameLst>
                                          <p:attrName>style.visibility</p:attrName>
                                        </p:attrNameLst>
                                      </p:cBhvr>
                                      <p:to>
                                        <p:strVal val="visible"/>
                                      </p:to>
                                    </p:set>
                                    <p:animEffect transition="in" filter="box(in)">
                                      <p:cBhvr>
                                        <p:cTn id="21" dur="500"/>
                                        <p:tgtEl>
                                          <p:spTgt spid="211982"/>
                                        </p:tgtEl>
                                      </p:cBhvr>
                                    </p:animEffect>
                                  </p:childTnLst>
                                </p:cTn>
                              </p:par>
                              <p:par>
                                <p:cTn id="22" presetID="4" presetClass="entr" presetSubtype="16" fill="hold" nodeType="withEffect">
                                  <p:stCondLst>
                                    <p:cond delay="0"/>
                                  </p:stCondLst>
                                  <p:childTnLst>
                                    <p:set>
                                      <p:cBhvr>
                                        <p:cTn id="23" dur="1" fill="hold">
                                          <p:stCondLst>
                                            <p:cond delay="0"/>
                                          </p:stCondLst>
                                        </p:cTn>
                                        <p:tgtEl>
                                          <p:spTgt spid="211983"/>
                                        </p:tgtEl>
                                        <p:attrNameLst>
                                          <p:attrName>style.visibility</p:attrName>
                                        </p:attrNameLst>
                                      </p:cBhvr>
                                      <p:to>
                                        <p:strVal val="visible"/>
                                      </p:to>
                                    </p:set>
                                    <p:animEffect transition="in" filter="box(in)">
                                      <p:cBhvr>
                                        <p:cTn id="24" dur="500"/>
                                        <p:tgtEl>
                                          <p:spTgt spid="211983"/>
                                        </p:tgtEl>
                                      </p:cBhvr>
                                    </p:animEffect>
                                  </p:childTnLst>
                                </p:cTn>
                              </p:par>
                              <p:par>
                                <p:cTn id="25" presetID="4" presetClass="entr" presetSubtype="16"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ox(in)">
                                      <p:cBhvr>
                                        <p:cTn id="27" dur="500"/>
                                        <p:tgtEl>
                                          <p:spTgt spid="3"/>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211972"/>
                                        </p:tgtEl>
                                        <p:attrNameLst>
                                          <p:attrName>style.visibility</p:attrName>
                                        </p:attrNameLst>
                                      </p:cBhvr>
                                      <p:to>
                                        <p:strVal val="visible"/>
                                      </p:to>
                                    </p:set>
                                    <p:animEffect transition="in" filter="box(in)">
                                      <p:cBhvr>
                                        <p:cTn id="30" dur="500"/>
                                        <p:tgtEl>
                                          <p:spTgt spid="211972"/>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11981"/>
                                        </p:tgtEl>
                                        <p:attrNameLst>
                                          <p:attrName>style.visibility</p:attrName>
                                        </p:attrNameLst>
                                      </p:cBhvr>
                                      <p:to>
                                        <p:strVal val="hidden"/>
                                      </p:to>
                                    </p:set>
                                  </p:childTnLst>
                                </p:cTn>
                              </p:par>
                              <p:par>
                                <p:cTn id="35" presetID="17" presetClass="entr" presetSubtype="2" fill="hold" grpId="0" nodeType="withEffect">
                                  <p:stCondLst>
                                    <p:cond delay="0"/>
                                  </p:stCondLst>
                                  <p:childTnLst>
                                    <p:set>
                                      <p:cBhvr>
                                        <p:cTn id="36" dur="1" fill="hold">
                                          <p:stCondLst>
                                            <p:cond delay="0"/>
                                          </p:stCondLst>
                                        </p:cTn>
                                        <p:tgtEl>
                                          <p:spTgt spid="211994"/>
                                        </p:tgtEl>
                                        <p:attrNameLst>
                                          <p:attrName>style.visibility</p:attrName>
                                        </p:attrNameLst>
                                      </p:cBhvr>
                                      <p:to>
                                        <p:strVal val="visible"/>
                                      </p:to>
                                    </p:set>
                                    <p:anim calcmode="lin" valueType="num">
                                      <p:cBhvr>
                                        <p:cTn id="37" dur="500" fill="hold"/>
                                        <p:tgtEl>
                                          <p:spTgt spid="211994"/>
                                        </p:tgtEl>
                                        <p:attrNameLst>
                                          <p:attrName>ppt_x</p:attrName>
                                        </p:attrNameLst>
                                      </p:cBhvr>
                                      <p:tavLst>
                                        <p:tav tm="0">
                                          <p:val>
                                            <p:strVal val="#ppt_x+#ppt_w/2"/>
                                          </p:val>
                                        </p:tav>
                                        <p:tav tm="100000">
                                          <p:val>
                                            <p:strVal val="#ppt_x"/>
                                          </p:val>
                                        </p:tav>
                                      </p:tavLst>
                                    </p:anim>
                                    <p:anim calcmode="lin" valueType="num">
                                      <p:cBhvr>
                                        <p:cTn id="38" dur="500" fill="hold"/>
                                        <p:tgtEl>
                                          <p:spTgt spid="211994"/>
                                        </p:tgtEl>
                                        <p:attrNameLst>
                                          <p:attrName>ppt_y</p:attrName>
                                        </p:attrNameLst>
                                      </p:cBhvr>
                                      <p:tavLst>
                                        <p:tav tm="0">
                                          <p:val>
                                            <p:strVal val="#ppt_y"/>
                                          </p:val>
                                        </p:tav>
                                        <p:tav tm="100000">
                                          <p:val>
                                            <p:strVal val="#ppt_y"/>
                                          </p:val>
                                        </p:tav>
                                      </p:tavLst>
                                    </p:anim>
                                    <p:anim calcmode="lin" valueType="num">
                                      <p:cBhvr>
                                        <p:cTn id="39" dur="500" fill="hold"/>
                                        <p:tgtEl>
                                          <p:spTgt spid="211994"/>
                                        </p:tgtEl>
                                        <p:attrNameLst>
                                          <p:attrName>ppt_w</p:attrName>
                                        </p:attrNameLst>
                                      </p:cBhvr>
                                      <p:tavLst>
                                        <p:tav tm="0">
                                          <p:val>
                                            <p:fltVal val="0.000000"/>
                                          </p:val>
                                        </p:tav>
                                        <p:tav tm="100000">
                                          <p:val>
                                            <p:strVal val="#ppt_w"/>
                                          </p:val>
                                        </p:tav>
                                      </p:tavLst>
                                    </p:anim>
                                    <p:anim calcmode="lin" valueType="num">
                                      <p:cBhvr>
                                        <p:cTn id="40" dur="500" fill="hold"/>
                                        <p:tgtEl>
                                          <p:spTgt spid="211994"/>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11994"/>
                                        </p:tgtEl>
                                        <p:attrNameLst>
                                          <p:attrName>style.visibility</p:attrName>
                                        </p:attrNameLst>
                                      </p:cBhvr>
                                      <p:to>
                                        <p:strVal val="hidden"/>
                                      </p:to>
                                    </p:set>
                                  </p:childTnLst>
                                </p:cTn>
                              </p:par>
                              <p:par>
                                <p:cTn id="45" presetID="17" presetClass="entr" presetSubtype="2" fill="hold" grpId="0" nodeType="withEffect">
                                  <p:stCondLst>
                                    <p:cond delay="0"/>
                                  </p:stCondLst>
                                  <p:childTnLst>
                                    <p:set>
                                      <p:cBhvr>
                                        <p:cTn id="46" dur="1" fill="hold">
                                          <p:stCondLst>
                                            <p:cond delay="0"/>
                                          </p:stCondLst>
                                        </p:cTn>
                                        <p:tgtEl>
                                          <p:spTgt spid="211995"/>
                                        </p:tgtEl>
                                        <p:attrNameLst>
                                          <p:attrName>style.visibility</p:attrName>
                                        </p:attrNameLst>
                                      </p:cBhvr>
                                      <p:to>
                                        <p:strVal val="visible"/>
                                      </p:to>
                                    </p:set>
                                    <p:anim calcmode="lin" valueType="num">
                                      <p:cBhvr>
                                        <p:cTn id="47" dur="500" fill="hold"/>
                                        <p:tgtEl>
                                          <p:spTgt spid="211995"/>
                                        </p:tgtEl>
                                        <p:attrNameLst>
                                          <p:attrName>ppt_x</p:attrName>
                                        </p:attrNameLst>
                                      </p:cBhvr>
                                      <p:tavLst>
                                        <p:tav tm="0">
                                          <p:val>
                                            <p:strVal val="#ppt_x+#ppt_w/2"/>
                                          </p:val>
                                        </p:tav>
                                        <p:tav tm="100000">
                                          <p:val>
                                            <p:strVal val="#ppt_x"/>
                                          </p:val>
                                        </p:tav>
                                      </p:tavLst>
                                    </p:anim>
                                    <p:anim calcmode="lin" valueType="num">
                                      <p:cBhvr>
                                        <p:cTn id="48" dur="500" fill="hold"/>
                                        <p:tgtEl>
                                          <p:spTgt spid="211995"/>
                                        </p:tgtEl>
                                        <p:attrNameLst>
                                          <p:attrName>ppt_y</p:attrName>
                                        </p:attrNameLst>
                                      </p:cBhvr>
                                      <p:tavLst>
                                        <p:tav tm="0">
                                          <p:val>
                                            <p:strVal val="#ppt_y"/>
                                          </p:val>
                                        </p:tav>
                                        <p:tav tm="100000">
                                          <p:val>
                                            <p:strVal val="#ppt_y"/>
                                          </p:val>
                                        </p:tav>
                                      </p:tavLst>
                                    </p:anim>
                                    <p:anim calcmode="lin" valueType="num">
                                      <p:cBhvr>
                                        <p:cTn id="49" dur="500" fill="hold"/>
                                        <p:tgtEl>
                                          <p:spTgt spid="211995"/>
                                        </p:tgtEl>
                                        <p:attrNameLst>
                                          <p:attrName>ppt_w</p:attrName>
                                        </p:attrNameLst>
                                      </p:cBhvr>
                                      <p:tavLst>
                                        <p:tav tm="0">
                                          <p:val>
                                            <p:fltVal val="0.000000"/>
                                          </p:val>
                                        </p:tav>
                                        <p:tav tm="100000">
                                          <p:val>
                                            <p:strVal val="#ppt_w"/>
                                          </p:val>
                                        </p:tav>
                                      </p:tavLst>
                                    </p:anim>
                                    <p:anim calcmode="lin" valueType="num">
                                      <p:cBhvr>
                                        <p:cTn id="50" dur="500" fill="hold"/>
                                        <p:tgtEl>
                                          <p:spTgt spid="211995"/>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box(in)">
                                      <p:cBhvr>
                                        <p:cTn id="55" dur="500"/>
                                        <p:tgtEl>
                                          <p:spTgt spid="6"/>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212017"/>
                                        </p:tgtEl>
                                        <p:attrNameLst>
                                          <p:attrName>style.visibility</p:attrName>
                                        </p:attrNameLst>
                                      </p:cBhvr>
                                      <p:to>
                                        <p:strVal val="visible"/>
                                      </p:to>
                                    </p:set>
                                    <p:animEffect transition="in" filter="box(in)">
                                      <p:cBhvr>
                                        <p:cTn id="58" dur="500"/>
                                        <p:tgtEl>
                                          <p:spTgt spid="212017"/>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212018"/>
                                        </p:tgtEl>
                                        <p:attrNameLst>
                                          <p:attrName>style.visibility</p:attrName>
                                        </p:attrNameLst>
                                      </p:cBhvr>
                                      <p:to>
                                        <p:strVal val="visible"/>
                                      </p:to>
                                    </p:set>
                                    <p:animEffect transition="in" filter="box(in)">
                                      <p:cBhvr>
                                        <p:cTn id="63" dur="500"/>
                                        <p:tgtEl>
                                          <p:spTgt spid="212018"/>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212019"/>
                                        </p:tgtEl>
                                        <p:attrNameLst>
                                          <p:attrName>style.visibility</p:attrName>
                                        </p:attrNameLst>
                                      </p:cBhvr>
                                      <p:to>
                                        <p:strVal val="visible"/>
                                      </p:to>
                                    </p:set>
                                    <p:animEffect transition="in" filter="box(in)">
                                      <p:cBhvr>
                                        <p:cTn id="66" dur="500"/>
                                        <p:tgtEl>
                                          <p:spTgt spid="212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2" grpId="0" animBg="1"/>
      <p:bldP spid="211980" grpId="0"/>
      <p:bldP spid="211981" grpId="0"/>
      <p:bldP spid="211981" grpId="1"/>
      <p:bldP spid="211982" grpId="0"/>
      <p:bldP spid="211994" grpId="0"/>
      <p:bldP spid="211994" grpId="1"/>
      <p:bldP spid="211995" grpId="0"/>
      <p:bldP spid="212017" grpId="0"/>
      <p:bldP spid="212018" grpId="0" animBg="1"/>
      <p:bldP spid="21201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noChangeArrowheads="1"/>
          </p:cNvSpPr>
          <p:nvPr>
            <p:ph type="title"/>
          </p:nvPr>
        </p:nvSpPr>
        <p:spPr>
          <a:xfrm>
            <a:off x="457200" y="325438"/>
            <a:ext cx="8229600" cy="58261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rgbClr val="3333FF"/>
                </a:solidFill>
                <a:effectLst/>
                <a:uLnTx/>
                <a:uFillTx/>
                <a:latin typeface="宋体" panose="02010600030101010101" pitchFamily="2" charset="-122"/>
                <a:ea typeface="+mj-ea"/>
                <a:cs typeface="+mj-cs"/>
              </a:rPr>
              <a:t>四</a:t>
            </a:r>
            <a:r>
              <a:rPr kumimoji="0" lang="en-US" altLang="zh-CN" sz="3200" b="1" i="0" u="none" strike="noStrike" kern="0" cap="none" spc="0" normalizeH="0" baseline="0" noProof="0" smtClean="0">
                <a:ln>
                  <a:noFill/>
                </a:ln>
                <a:solidFill>
                  <a:srgbClr val="3333FF"/>
                </a:solidFill>
                <a:effectLst/>
                <a:uLnTx/>
                <a:uFillTx/>
                <a:latin typeface="宋体" panose="02010600030101010101" pitchFamily="2" charset="-122"/>
                <a:ea typeface="+mj-ea"/>
                <a:cs typeface="+mj-cs"/>
              </a:rPr>
              <a:t>.</a:t>
            </a:r>
            <a:r>
              <a:rPr kumimoji="0" lang="zh-CN" altLang="en-US" sz="3200" b="1" i="0" u="none" strike="noStrike" kern="0" cap="none" spc="0" normalizeH="0" baseline="0" noProof="0" smtClean="0">
                <a:ln>
                  <a:noFill/>
                </a:ln>
                <a:solidFill>
                  <a:srgbClr val="3333FF"/>
                </a:solidFill>
                <a:effectLst/>
                <a:uLnTx/>
                <a:uFillTx/>
                <a:latin typeface="宋体" panose="02010600030101010101" pitchFamily="2" charset="-122"/>
                <a:ea typeface="+mj-ea"/>
                <a:cs typeface="+mj-cs"/>
              </a:rPr>
              <a:t>分时系统</a:t>
            </a:r>
            <a:endParaRPr kumimoji="0" lang="zh-CN" altLang="en-US" sz="3200" b="1" i="0" u="none" strike="noStrike" kern="0" cap="none" spc="0" normalizeH="0" baseline="0" noProof="0" smtClean="0">
              <a:ln>
                <a:noFill/>
              </a:ln>
              <a:solidFill>
                <a:srgbClr val="3333FF"/>
              </a:solidFill>
              <a:effectLst/>
              <a:uLnTx/>
              <a:uFillTx/>
              <a:latin typeface="宋体" panose="02010600030101010101" pitchFamily="2" charset="-122"/>
              <a:ea typeface="+mj-ea"/>
              <a:cs typeface="+mj-cs"/>
            </a:endParaRPr>
          </a:p>
        </p:txBody>
      </p:sp>
      <p:sp>
        <p:nvSpPr>
          <p:cNvPr id="110595" name="Rectangle 3"/>
          <p:cNvSpPr>
            <a:spLocks noGrp="1"/>
          </p:cNvSpPr>
          <p:nvPr>
            <p:ph idx="1"/>
          </p:nvPr>
        </p:nvSpPr>
        <p:spPr>
          <a:xfrm>
            <a:off x="323850" y="981075"/>
            <a:ext cx="3816350" cy="2592388"/>
          </a:xfrm>
          <a:ln/>
        </p:spPr>
        <p:txBody>
          <a:bodyPr vert="horz" wrap="square" lIns="91440" tIns="45720" rIns="91440" bIns="45720" anchor="t"/>
          <a:p>
            <a:pPr>
              <a:buNone/>
            </a:pPr>
            <a:r>
              <a:rPr lang="en-US" altLang="zh-CN" sz="2800" b="1" dirty="0">
                <a:solidFill>
                  <a:schemeClr val="accent1"/>
                </a:solidFill>
              </a:rPr>
              <a:t>4. </a:t>
            </a:r>
            <a:r>
              <a:rPr lang="zh-CN" altLang="en-US" sz="2800" b="1" dirty="0">
                <a:solidFill>
                  <a:schemeClr val="accent1"/>
                </a:solidFill>
              </a:rPr>
              <a:t>分时系统的特征</a:t>
            </a:r>
            <a:endParaRPr lang="zh-CN" altLang="en-US" sz="2800" b="1" dirty="0">
              <a:solidFill>
                <a:schemeClr val="accent1"/>
              </a:solidFill>
            </a:endParaRPr>
          </a:p>
          <a:p>
            <a:pPr lvl="1"/>
            <a:r>
              <a:rPr lang="zh-CN" altLang="en-US" sz="2400" b="1" dirty="0"/>
              <a:t>多路性；</a:t>
            </a:r>
            <a:endParaRPr lang="zh-CN" altLang="en-US" sz="2400" b="1" dirty="0"/>
          </a:p>
          <a:p>
            <a:pPr lvl="1"/>
            <a:r>
              <a:rPr lang="zh-CN" altLang="en-US" sz="2400" b="1" dirty="0"/>
              <a:t>独立性；</a:t>
            </a:r>
            <a:endParaRPr lang="zh-CN" altLang="en-US" sz="2400" b="1" dirty="0"/>
          </a:p>
          <a:p>
            <a:pPr lvl="1"/>
            <a:r>
              <a:rPr lang="zh-CN" altLang="en-US" sz="2400" b="1" dirty="0"/>
              <a:t>及时性：响应时间</a:t>
            </a:r>
            <a:endParaRPr lang="zh-CN" altLang="en-US" sz="2400" b="1" dirty="0"/>
          </a:p>
          <a:p>
            <a:pPr lvl="1"/>
            <a:r>
              <a:rPr lang="zh-CN" altLang="en-US" sz="2400" b="1" dirty="0"/>
              <a:t>交互性</a:t>
            </a:r>
            <a:endParaRPr lang="zh-CN" altLang="en-US" sz="2400" b="1" dirty="0"/>
          </a:p>
          <a:p>
            <a:endParaRPr lang="zh-CN" altLang="en-US" sz="2400" b="1" dirty="0"/>
          </a:p>
          <a:p>
            <a:pPr lvl="1"/>
            <a:endParaRPr lang="zh-CN" altLang="en-US" sz="2400" dirty="0"/>
          </a:p>
        </p:txBody>
      </p:sp>
      <p:grpSp>
        <p:nvGrpSpPr>
          <p:cNvPr id="2" name="Group 4"/>
          <p:cNvGrpSpPr/>
          <p:nvPr/>
        </p:nvGrpSpPr>
        <p:grpSpPr>
          <a:xfrm>
            <a:off x="3708400" y="2133600"/>
            <a:ext cx="5668963" cy="4360863"/>
            <a:chOff x="288" y="720"/>
            <a:chExt cx="5136" cy="3254"/>
          </a:xfrm>
        </p:grpSpPr>
        <p:graphicFrame>
          <p:nvGraphicFramePr>
            <p:cNvPr id="2050" name="Object 5"/>
            <p:cNvGraphicFramePr>
              <a:graphicFrameLocks noChangeAspect="1"/>
            </p:cNvGraphicFramePr>
            <p:nvPr/>
          </p:nvGraphicFramePr>
          <p:xfrm>
            <a:off x="3634" y="720"/>
            <a:ext cx="1214" cy="2131"/>
          </p:xfrm>
          <a:graphic>
            <a:graphicData uri="http://schemas.openxmlformats.org/presentationml/2006/ole">
              <mc:AlternateContent xmlns:mc="http://schemas.openxmlformats.org/markup-compatibility/2006">
                <mc:Choice xmlns:v="urn:schemas-microsoft-com:vml" Requires="v">
                  <p:oleObj spid="_x0000_s3077" name="" r:id="rId1" imgW="1927225" imgH="3383280" progId="MS_ClipArt_Gallery.2">
                    <p:embed/>
                  </p:oleObj>
                </mc:Choice>
                <mc:Fallback>
                  <p:oleObj name="" r:id="rId1" imgW="1927225" imgH="3383280" progId="MS_ClipArt_Gallery.2">
                    <p:embed/>
                    <p:pic>
                      <p:nvPicPr>
                        <p:cNvPr id="0" name="图片 3076"/>
                        <p:cNvPicPr/>
                        <p:nvPr/>
                      </p:nvPicPr>
                      <p:blipFill>
                        <a:blip r:embed="rId2"/>
                        <a:stretch>
                          <a:fillRect/>
                        </a:stretch>
                      </p:blipFill>
                      <p:spPr>
                        <a:xfrm>
                          <a:off x="3634" y="720"/>
                          <a:ext cx="1214" cy="2131"/>
                        </a:xfrm>
                        <a:prstGeom prst="rect">
                          <a:avLst/>
                        </a:prstGeom>
                        <a:noFill/>
                        <a:ln w="38100">
                          <a:noFill/>
                          <a:miter/>
                        </a:ln>
                      </p:spPr>
                    </p:pic>
                  </p:oleObj>
                </mc:Fallback>
              </mc:AlternateContent>
            </a:graphicData>
          </a:graphic>
        </p:graphicFrame>
        <p:graphicFrame>
          <p:nvGraphicFramePr>
            <p:cNvPr id="2051" name="Object 6"/>
            <p:cNvGraphicFramePr>
              <a:graphicFrameLocks noChangeAspect="1"/>
            </p:cNvGraphicFramePr>
            <p:nvPr/>
          </p:nvGraphicFramePr>
          <p:xfrm>
            <a:off x="1008" y="1152"/>
            <a:ext cx="768" cy="625"/>
          </p:xfrm>
          <a:graphic>
            <a:graphicData uri="http://schemas.openxmlformats.org/presentationml/2006/ole">
              <mc:AlternateContent xmlns:mc="http://schemas.openxmlformats.org/markup-compatibility/2006">
                <mc:Choice xmlns:v="urn:schemas-microsoft-com:vml" Requires="v">
                  <p:oleObj spid="_x0000_s3076" name="" r:id="rId3" imgW="3952240" imgH="4573905" progId="MS_ClipArt_Gallery.2">
                    <p:embed/>
                  </p:oleObj>
                </mc:Choice>
                <mc:Fallback>
                  <p:oleObj name="" r:id="rId3" imgW="3952240" imgH="4573905" progId="MS_ClipArt_Gallery.2">
                    <p:embed/>
                    <p:pic>
                      <p:nvPicPr>
                        <p:cNvPr id="0" name="图片 3075"/>
                        <p:cNvPicPr/>
                        <p:nvPr/>
                      </p:nvPicPr>
                      <p:blipFill>
                        <a:blip r:embed="rId4"/>
                        <a:stretch>
                          <a:fillRect/>
                        </a:stretch>
                      </p:blipFill>
                      <p:spPr>
                        <a:xfrm>
                          <a:off x="1008" y="1152"/>
                          <a:ext cx="768" cy="625"/>
                        </a:xfrm>
                        <a:prstGeom prst="rect">
                          <a:avLst/>
                        </a:prstGeom>
                        <a:noFill/>
                        <a:ln w="38100">
                          <a:noFill/>
                          <a:miter/>
                        </a:ln>
                      </p:spPr>
                    </p:pic>
                  </p:oleObj>
                </mc:Fallback>
              </mc:AlternateContent>
            </a:graphicData>
          </a:graphic>
        </p:graphicFrame>
        <p:graphicFrame>
          <p:nvGraphicFramePr>
            <p:cNvPr id="2052" name="Object 7"/>
            <p:cNvGraphicFramePr>
              <a:graphicFrameLocks noChangeAspect="1"/>
            </p:cNvGraphicFramePr>
            <p:nvPr/>
          </p:nvGraphicFramePr>
          <p:xfrm>
            <a:off x="1008" y="2016"/>
            <a:ext cx="768" cy="625"/>
          </p:xfrm>
          <a:graphic>
            <a:graphicData uri="http://schemas.openxmlformats.org/presentationml/2006/ole">
              <mc:AlternateContent xmlns:mc="http://schemas.openxmlformats.org/markup-compatibility/2006">
                <mc:Choice xmlns:v="urn:schemas-microsoft-com:vml" Requires="v">
                  <p:oleObj spid="_x0000_s3078" name="" r:id="rId5" imgW="3952240" imgH="4573905" progId="MS_ClipArt_Gallery.2">
                    <p:embed/>
                  </p:oleObj>
                </mc:Choice>
                <mc:Fallback>
                  <p:oleObj name="" r:id="rId5" imgW="3952240" imgH="4573905" progId="MS_ClipArt_Gallery.2">
                    <p:embed/>
                    <p:pic>
                      <p:nvPicPr>
                        <p:cNvPr id="0" name="图片 3077"/>
                        <p:cNvPicPr/>
                        <p:nvPr/>
                      </p:nvPicPr>
                      <p:blipFill>
                        <a:blip r:embed="rId4"/>
                        <a:stretch>
                          <a:fillRect/>
                        </a:stretch>
                      </p:blipFill>
                      <p:spPr>
                        <a:xfrm>
                          <a:off x="1008" y="2016"/>
                          <a:ext cx="768" cy="625"/>
                        </a:xfrm>
                        <a:prstGeom prst="rect">
                          <a:avLst/>
                        </a:prstGeom>
                        <a:noFill/>
                        <a:ln w="38100">
                          <a:noFill/>
                          <a:miter/>
                        </a:ln>
                      </p:spPr>
                    </p:pic>
                  </p:oleObj>
                </mc:Fallback>
              </mc:AlternateContent>
            </a:graphicData>
          </a:graphic>
        </p:graphicFrame>
        <p:graphicFrame>
          <p:nvGraphicFramePr>
            <p:cNvPr id="2053" name="Object 8"/>
            <p:cNvGraphicFramePr>
              <a:graphicFrameLocks noChangeAspect="1"/>
            </p:cNvGraphicFramePr>
            <p:nvPr/>
          </p:nvGraphicFramePr>
          <p:xfrm>
            <a:off x="1008" y="3264"/>
            <a:ext cx="768" cy="625"/>
          </p:xfrm>
          <a:graphic>
            <a:graphicData uri="http://schemas.openxmlformats.org/presentationml/2006/ole">
              <mc:AlternateContent xmlns:mc="http://schemas.openxmlformats.org/markup-compatibility/2006">
                <mc:Choice xmlns:v="urn:schemas-microsoft-com:vml" Requires="v">
                  <p:oleObj spid="_x0000_s3079" name="" r:id="rId6" imgW="3952240" imgH="4573905" progId="MS_ClipArt_Gallery.2">
                    <p:embed/>
                  </p:oleObj>
                </mc:Choice>
                <mc:Fallback>
                  <p:oleObj name="" r:id="rId6" imgW="3952240" imgH="4573905" progId="MS_ClipArt_Gallery.2">
                    <p:embed/>
                    <p:pic>
                      <p:nvPicPr>
                        <p:cNvPr id="0" name="图片 3078"/>
                        <p:cNvPicPr/>
                        <p:nvPr/>
                      </p:nvPicPr>
                      <p:blipFill>
                        <a:blip r:embed="rId4"/>
                        <a:stretch>
                          <a:fillRect/>
                        </a:stretch>
                      </p:blipFill>
                      <p:spPr>
                        <a:xfrm>
                          <a:off x="1008" y="3264"/>
                          <a:ext cx="768" cy="625"/>
                        </a:xfrm>
                        <a:prstGeom prst="rect">
                          <a:avLst/>
                        </a:prstGeom>
                        <a:noFill/>
                        <a:ln w="38100">
                          <a:noFill/>
                          <a:miter/>
                        </a:ln>
                      </p:spPr>
                    </p:pic>
                  </p:oleObj>
                </mc:Fallback>
              </mc:AlternateContent>
            </a:graphicData>
          </a:graphic>
        </p:graphicFrame>
        <p:sp>
          <p:nvSpPr>
            <p:cNvPr id="2065" name="Text Box 9"/>
            <p:cNvSpPr txBox="1"/>
            <p:nvPr/>
          </p:nvSpPr>
          <p:spPr>
            <a:xfrm>
              <a:off x="1247" y="2784"/>
              <a:ext cx="289" cy="341"/>
            </a:xfrm>
            <a:prstGeom prst="rect">
              <a:avLst/>
            </a:prstGeom>
            <a:noFill/>
            <a:ln w="9525">
              <a:noFill/>
            </a:ln>
          </p:spPr>
          <p:txBody>
            <a:bodyPr>
              <a:spAutoFit/>
            </a:bodyPr>
            <a:p>
              <a:pPr algn="l" eaLnBrk="1" hangingPunct="1">
                <a:lnSpc>
                  <a:spcPct val="100000"/>
                </a:lnSpc>
                <a:spcBef>
                  <a:spcPct val="50000"/>
                </a:spcBef>
              </a:pP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2066" name="Line 10"/>
            <p:cNvSpPr/>
            <p:nvPr/>
          </p:nvSpPr>
          <p:spPr>
            <a:xfrm>
              <a:off x="3840" y="2640"/>
              <a:ext cx="0" cy="192"/>
            </a:xfrm>
            <a:prstGeom prst="line">
              <a:avLst/>
            </a:prstGeom>
            <a:ln w="28575" cap="flat" cmpd="sng">
              <a:solidFill>
                <a:schemeClr val="tx1"/>
              </a:solidFill>
              <a:prstDash val="solid"/>
              <a:headEnd type="none" w="med" len="med"/>
              <a:tailEnd type="none" w="med" len="med"/>
            </a:ln>
          </p:spPr>
        </p:sp>
        <p:sp>
          <p:nvSpPr>
            <p:cNvPr id="2067" name="Line 11"/>
            <p:cNvSpPr/>
            <p:nvPr/>
          </p:nvSpPr>
          <p:spPr>
            <a:xfrm>
              <a:off x="1728" y="2208"/>
              <a:ext cx="432" cy="0"/>
            </a:xfrm>
            <a:prstGeom prst="line">
              <a:avLst/>
            </a:prstGeom>
            <a:ln w="9525" cap="flat" cmpd="sng">
              <a:solidFill>
                <a:schemeClr val="tx1"/>
              </a:solidFill>
              <a:prstDash val="solid"/>
              <a:headEnd type="none" w="med" len="med"/>
              <a:tailEnd type="none" w="med" len="med"/>
            </a:ln>
          </p:spPr>
        </p:sp>
        <p:sp>
          <p:nvSpPr>
            <p:cNvPr id="2068" name="Line 12"/>
            <p:cNvSpPr/>
            <p:nvPr/>
          </p:nvSpPr>
          <p:spPr>
            <a:xfrm>
              <a:off x="2160" y="2208"/>
              <a:ext cx="0" cy="816"/>
            </a:xfrm>
            <a:prstGeom prst="line">
              <a:avLst/>
            </a:prstGeom>
            <a:ln w="9525" cap="flat" cmpd="sng">
              <a:solidFill>
                <a:schemeClr val="tx1"/>
              </a:solidFill>
              <a:prstDash val="solid"/>
              <a:headEnd type="none" w="med" len="med"/>
              <a:tailEnd type="none" w="med" len="med"/>
            </a:ln>
          </p:spPr>
        </p:sp>
        <p:sp>
          <p:nvSpPr>
            <p:cNvPr id="2069" name="Line 13"/>
            <p:cNvSpPr/>
            <p:nvPr/>
          </p:nvSpPr>
          <p:spPr>
            <a:xfrm>
              <a:off x="2160" y="3024"/>
              <a:ext cx="1824" cy="0"/>
            </a:xfrm>
            <a:prstGeom prst="line">
              <a:avLst/>
            </a:prstGeom>
            <a:ln w="9525" cap="flat" cmpd="sng">
              <a:solidFill>
                <a:schemeClr val="tx1"/>
              </a:solidFill>
              <a:prstDash val="solid"/>
              <a:headEnd type="none" w="med" len="med"/>
              <a:tailEnd type="none" w="med" len="med"/>
            </a:ln>
          </p:spPr>
        </p:sp>
        <p:sp>
          <p:nvSpPr>
            <p:cNvPr id="2070" name="Line 14"/>
            <p:cNvSpPr/>
            <p:nvPr/>
          </p:nvSpPr>
          <p:spPr>
            <a:xfrm>
              <a:off x="3980" y="2640"/>
              <a:ext cx="0" cy="384"/>
            </a:xfrm>
            <a:prstGeom prst="line">
              <a:avLst/>
            </a:prstGeom>
            <a:ln w="9525" cap="flat" cmpd="sng">
              <a:solidFill>
                <a:schemeClr val="tx1"/>
              </a:solidFill>
              <a:prstDash val="solid"/>
              <a:headEnd type="none" w="med" len="med"/>
              <a:tailEnd type="none" w="med" len="med"/>
            </a:ln>
          </p:spPr>
        </p:sp>
        <p:sp>
          <p:nvSpPr>
            <p:cNvPr id="2071" name="Line 15"/>
            <p:cNvSpPr/>
            <p:nvPr/>
          </p:nvSpPr>
          <p:spPr>
            <a:xfrm>
              <a:off x="1728" y="1344"/>
              <a:ext cx="720" cy="0"/>
            </a:xfrm>
            <a:prstGeom prst="line">
              <a:avLst/>
            </a:prstGeom>
            <a:ln w="9525" cap="flat" cmpd="sng">
              <a:solidFill>
                <a:schemeClr val="tx1"/>
              </a:solidFill>
              <a:prstDash val="solid"/>
              <a:headEnd type="none" w="med" len="med"/>
              <a:tailEnd type="none" w="med" len="med"/>
            </a:ln>
          </p:spPr>
        </p:sp>
        <p:sp>
          <p:nvSpPr>
            <p:cNvPr id="2072" name="Line 16"/>
            <p:cNvSpPr/>
            <p:nvPr/>
          </p:nvSpPr>
          <p:spPr>
            <a:xfrm>
              <a:off x="2448" y="1344"/>
              <a:ext cx="0" cy="1488"/>
            </a:xfrm>
            <a:prstGeom prst="line">
              <a:avLst/>
            </a:prstGeom>
            <a:ln w="9525" cap="flat" cmpd="sng">
              <a:solidFill>
                <a:schemeClr val="tx1"/>
              </a:solidFill>
              <a:prstDash val="solid"/>
              <a:headEnd type="none" w="med" len="med"/>
              <a:tailEnd type="none" w="med" len="med"/>
            </a:ln>
          </p:spPr>
        </p:sp>
        <p:sp>
          <p:nvSpPr>
            <p:cNvPr id="2073" name="Line 17"/>
            <p:cNvSpPr/>
            <p:nvPr/>
          </p:nvSpPr>
          <p:spPr>
            <a:xfrm>
              <a:off x="2448" y="2832"/>
              <a:ext cx="1392" cy="0"/>
            </a:xfrm>
            <a:prstGeom prst="line">
              <a:avLst/>
            </a:prstGeom>
            <a:ln w="9525" cap="flat" cmpd="sng">
              <a:solidFill>
                <a:schemeClr val="tx1"/>
              </a:solidFill>
              <a:prstDash val="solid"/>
              <a:headEnd type="none" w="med" len="med"/>
              <a:tailEnd type="none" w="med" len="med"/>
            </a:ln>
          </p:spPr>
        </p:sp>
        <p:sp>
          <p:nvSpPr>
            <p:cNvPr id="2074" name="Line 18"/>
            <p:cNvSpPr/>
            <p:nvPr/>
          </p:nvSpPr>
          <p:spPr>
            <a:xfrm>
              <a:off x="1728" y="3456"/>
              <a:ext cx="2448" cy="0"/>
            </a:xfrm>
            <a:prstGeom prst="line">
              <a:avLst/>
            </a:prstGeom>
            <a:ln w="9525" cap="flat" cmpd="sng">
              <a:solidFill>
                <a:schemeClr val="tx1"/>
              </a:solidFill>
              <a:prstDash val="solid"/>
              <a:headEnd type="none" w="med" len="med"/>
              <a:tailEnd type="none" w="med" len="med"/>
            </a:ln>
          </p:spPr>
        </p:sp>
        <p:sp>
          <p:nvSpPr>
            <p:cNvPr id="2075" name="Line 19"/>
            <p:cNvSpPr/>
            <p:nvPr/>
          </p:nvSpPr>
          <p:spPr>
            <a:xfrm>
              <a:off x="4176" y="2663"/>
              <a:ext cx="0" cy="793"/>
            </a:xfrm>
            <a:prstGeom prst="line">
              <a:avLst/>
            </a:prstGeom>
            <a:ln w="9525" cap="flat" cmpd="sng">
              <a:solidFill>
                <a:schemeClr val="tx1"/>
              </a:solidFill>
              <a:prstDash val="solid"/>
              <a:headEnd type="none" w="med" len="med"/>
              <a:tailEnd type="none" w="med" len="med"/>
            </a:ln>
          </p:spPr>
        </p:sp>
        <p:sp>
          <p:nvSpPr>
            <p:cNvPr id="2076" name="Text Box 20"/>
            <p:cNvSpPr txBox="1"/>
            <p:nvPr/>
          </p:nvSpPr>
          <p:spPr>
            <a:xfrm>
              <a:off x="4800" y="1104"/>
              <a:ext cx="624" cy="613"/>
            </a:xfrm>
            <a:prstGeom prst="rect">
              <a:avLst/>
            </a:prstGeom>
            <a:noFill/>
            <a:ln w="9525">
              <a:noFill/>
            </a:ln>
          </p:spPr>
          <p:txBody>
            <a:bodyPr>
              <a:spAutoFit/>
            </a:bodyPr>
            <a:p>
              <a:pPr algn="l" eaLnBrk="1" hangingPunct="1">
                <a:lnSpc>
                  <a:spcPct val="100000"/>
                </a:lnSpc>
                <a:spcBef>
                  <a:spcPct val="50000"/>
                </a:spcBef>
              </a:pPr>
              <a:r>
                <a:rPr lang="zh-CN" altLang="en-US" b="1" dirty="0">
                  <a:latin typeface="Times New Roman" panose="02020603050405020304" pitchFamily="18" charset="0"/>
                </a:rPr>
                <a:t>主机</a:t>
              </a:r>
              <a:endParaRPr lang="zh-CN" altLang="en-US" b="1" dirty="0">
                <a:latin typeface="Times New Roman" panose="02020603050405020304" pitchFamily="18" charset="0"/>
              </a:endParaRPr>
            </a:p>
          </p:txBody>
        </p:sp>
        <p:sp>
          <p:nvSpPr>
            <p:cNvPr id="2077" name="Text Box 21"/>
            <p:cNvSpPr txBox="1"/>
            <p:nvPr/>
          </p:nvSpPr>
          <p:spPr>
            <a:xfrm>
              <a:off x="288" y="1344"/>
              <a:ext cx="672" cy="614"/>
            </a:xfrm>
            <a:prstGeom prst="rect">
              <a:avLst/>
            </a:prstGeom>
            <a:noFill/>
            <a:ln w="9525">
              <a:noFill/>
            </a:ln>
          </p:spPr>
          <p:txBody>
            <a:bodyPr>
              <a:spAutoFit/>
            </a:bodyPr>
            <a:p>
              <a:pPr algn="l" eaLnBrk="1" hangingPunct="1">
                <a:lnSpc>
                  <a:spcPct val="100000"/>
                </a:lnSpc>
                <a:spcBef>
                  <a:spcPct val="50000"/>
                </a:spcBef>
              </a:pPr>
              <a:r>
                <a:rPr lang="zh-CN" altLang="en-US" b="1" dirty="0">
                  <a:latin typeface="Times New Roman" panose="02020603050405020304" pitchFamily="18" charset="0"/>
                </a:rPr>
                <a:t>终端 </a:t>
              </a:r>
              <a:r>
                <a:rPr lang="en-US" altLang="zh-CN" b="1" dirty="0">
                  <a:latin typeface="Times New Roman" panose="02020603050405020304" pitchFamily="18" charset="0"/>
                </a:rPr>
                <a:t>1</a:t>
              </a:r>
              <a:endParaRPr lang="en-US" altLang="zh-CN" b="1" dirty="0">
                <a:latin typeface="Times New Roman" panose="02020603050405020304" pitchFamily="18" charset="0"/>
              </a:endParaRPr>
            </a:p>
          </p:txBody>
        </p:sp>
        <p:sp>
          <p:nvSpPr>
            <p:cNvPr id="2078" name="Text Box 22"/>
            <p:cNvSpPr txBox="1"/>
            <p:nvPr/>
          </p:nvSpPr>
          <p:spPr>
            <a:xfrm>
              <a:off x="288" y="2160"/>
              <a:ext cx="672" cy="614"/>
            </a:xfrm>
            <a:prstGeom prst="rect">
              <a:avLst/>
            </a:prstGeom>
            <a:noFill/>
            <a:ln w="9525">
              <a:noFill/>
            </a:ln>
          </p:spPr>
          <p:txBody>
            <a:bodyPr>
              <a:spAutoFit/>
            </a:bodyPr>
            <a:p>
              <a:pPr algn="l" eaLnBrk="1" hangingPunct="1">
                <a:lnSpc>
                  <a:spcPct val="100000"/>
                </a:lnSpc>
                <a:spcBef>
                  <a:spcPct val="50000"/>
                </a:spcBef>
              </a:pPr>
              <a:r>
                <a:rPr lang="zh-CN" altLang="en-US" b="1" dirty="0">
                  <a:latin typeface="Times New Roman" panose="02020603050405020304" pitchFamily="18" charset="0"/>
                </a:rPr>
                <a:t>终端 </a:t>
              </a:r>
              <a:r>
                <a:rPr lang="en-US" altLang="zh-CN" b="1" dirty="0">
                  <a:latin typeface="Times New Roman" panose="02020603050405020304" pitchFamily="18" charset="0"/>
                </a:rPr>
                <a:t>2</a:t>
              </a:r>
              <a:endParaRPr lang="en-US" altLang="zh-CN" b="1" dirty="0">
                <a:latin typeface="Times New Roman" panose="02020603050405020304" pitchFamily="18" charset="0"/>
              </a:endParaRPr>
            </a:p>
          </p:txBody>
        </p:sp>
        <p:sp>
          <p:nvSpPr>
            <p:cNvPr id="2079" name="Text Box 23"/>
            <p:cNvSpPr txBox="1"/>
            <p:nvPr/>
          </p:nvSpPr>
          <p:spPr>
            <a:xfrm>
              <a:off x="288" y="3360"/>
              <a:ext cx="672" cy="614"/>
            </a:xfrm>
            <a:prstGeom prst="rect">
              <a:avLst/>
            </a:prstGeom>
            <a:noFill/>
            <a:ln w="9525">
              <a:noFill/>
            </a:ln>
          </p:spPr>
          <p:txBody>
            <a:bodyPr>
              <a:spAutoFit/>
            </a:bodyPr>
            <a:p>
              <a:pPr algn="l" eaLnBrk="1" hangingPunct="1">
                <a:lnSpc>
                  <a:spcPct val="100000"/>
                </a:lnSpc>
                <a:spcBef>
                  <a:spcPct val="50000"/>
                </a:spcBef>
              </a:pPr>
              <a:r>
                <a:rPr lang="zh-CN" altLang="en-US" b="1" dirty="0">
                  <a:latin typeface="Times New Roman" panose="02020603050405020304" pitchFamily="18" charset="0"/>
                </a:rPr>
                <a:t>终端 </a:t>
              </a:r>
              <a:r>
                <a:rPr lang="en-US" altLang="zh-CN" b="1" dirty="0">
                  <a:latin typeface="Times New Roman" panose="02020603050405020304" pitchFamily="18" charset="0"/>
                </a:rPr>
                <a:t>n</a:t>
              </a:r>
              <a:endParaRPr lang="en-US" altLang="zh-CN" b="1" dirty="0">
                <a:latin typeface="Times New Roman" panose="02020603050405020304" pitchFamily="18" charset="0"/>
              </a:endParaRPr>
            </a:p>
          </p:txBody>
        </p:sp>
      </p:grpSp>
      <p:sp>
        <p:nvSpPr>
          <p:cNvPr id="110616" name="Line 24"/>
          <p:cNvSpPr/>
          <p:nvPr/>
        </p:nvSpPr>
        <p:spPr>
          <a:xfrm>
            <a:off x="5868988" y="3067050"/>
            <a:ext cx="0" cy="1009650"/>
          </a:xfrm>
          <a:prstGeom prst="line">
            <a:avLst/>
          </a:prstGeom>
          <a:ln w="12700" cap="flat" cmpd="sng">
            <a:solidFill>
              <a:schemeClr val="accent1"/>
            </a:solidFill>
            <a:prstDash val="solid"/>
            <a:headEnd type="none" w="med" len="med"/>
            <a:tailEnd type="triangle" w="med" len="med"/>
          </a:ln>
        </p:spPr>
      </p:sp>
      <p:sp>
        <p:nvSpPr>
          <p:cNvPr id="110617" name="Text Box 25"/>
          <p:cNvSpPr txBox="1"/>
          <p:nvPr/>
        </p:nvSpPr>
        <p:spPr>
          <a:xfrm>
            <a:off x="5440363" y="2565400"/>
            <a:ext cx="500062" cy="1008063"/>
          </a:xfrm>
          <a:prstGeom prst="rect">
            <a:avLst/>
          </a:prstGeom>
          <a:noFill/>
          <a:ln w="9525">
            <a:noFill/>
          </a:ln>
        </p:spPr>
        <p:txBody>
          <a:bodyPr vert="eaVert">
            <a:spAutoFit/>
          </a:bodyPr>
          <a:p>
            <a:pPr marL="742950" indent="-285750" algn="l">
              <a:spcBef>
                <a:spcPct val="50000"/>
              </a:spcBef>
            </a:pPr>
            <a:r>
              <a:rPr lang="zh-CN" altLang="en-US" sz="1800" b="1" dirty="0">
                <a:latin typeface="Arial" panose="020B0604020202020204" pitchFamily="34" charset="0"/>
              </a:rPr>
              <a:t>请求</a:t>
            </a:r>
            <a:endParaRPr lang="zh-CN" altLang="en-US" sz="1800" b="1" dirty="0">
              <a:latin typeface="Arial" panose="020B0604020202020204" pitchFamily="34" charset="0"/>
            </a:endParaRPr>
          </a:p>
        </p:txBody>
      </p:sp>
      <p:sp>
        <p:nvSpPr>
          <p:cNvPr id="110618" name="Text Box 26"/>
          <p:cNvSpPr txBox="1"/>
          <p:nvPr/>
        </p:nvSpPr>
        <p:spPr>
          <a:xfrm>
            <a:off x="6156325" y="2492375"/>
            <a:ext cx="500063" cy="1008063"/>
          </a:xfrm>
          <a:prstGeom prst="rect">
            <a:avLst/>
          </a:prstGeom>
          <a:noFill/>
          <a:ln w="9525">
            <a:noFill/>
          </a:ln>
        </p:spPr>
        <p:txBody>
          <a:bodyPr vert="eaVert">
            <a:spAutoFit/>
          </a:bodyPr>
          <a:p>
            <a:pPr marL="742950" indent="-285750" algn="l">
              <a:spcBef>
                <a:spcPct val="50000"/>
              </a:spcBef>
            </a:pPr>
            <a:r>
              <a:rPr lang="zh-CN" altLang="en-US" sz="1800" b="1" dirty="0">
                <a:latin typeface="Arial" panose="020B0604020202020204" pitchFamily="34" charset="0"/>
              </a:rPr>
              <a:t>响应</a:t>
            </a:r>
            <a:endParaRPr lang="zh-CN" altLang="en-US" sz="1800" b="1" dirty="0">
              <a:latin typeface="Arial" panose="020B0604020202020204" pitchFamily="34" charset="0"/>
            </a:endParaRPr>
          </a:p>
        </p:txBody>
      </p:sp>
      <p:sp>
        <p:nvSpPr>
          <p:cNvPr id="110619" name="Line 27"/>
          <p:cNvSpPr/>
          <p:nvPr/>
        </p:nvSpPr>
        <p:spPr>
          <a:xfrm flipV="1">
            <a:off x="6156325" y="2924175"/>
            <a:ext cx="0" cy="935038"/>
          </a:xfrm>
          <a:prstGeom prst="line">
            <a:avLst/>
          </a:prstGeom>
          <a:ln w="12700" cap="flat" cmpd="sng">
            <a:solidFill>
              <a:schemeClr val="accent1"/>
            </a:solidFill>
            <a:prstDash val="solid"/>
            <a:headEnd type="none" w="med" len="med"/>
            <a:tailEnd type="triangle" w="med" len="med"/>
          </a:ln>
        </p:spPr>
      </p:sp>
      <p:grpSp>
        <p:nvGrpSpPr>
          <p:cNvPr id="3" name="Group 31"/>
          <p:cNvGrpSpPr/>
          <p:nvPr/>
        </p:nvGrpSpPr>
        <p:grpSpPr>
          <a:xfrm>
            <a:off x="3708400" y="333375"/>
            <a:ext cx="4392613" cy="2087563"/>
            <a:chOff x="2336" y="210"/>
            <a:chExt cx="2767" cy="1315"/>
          </a:xfrm>
        </p:grpSpPr>
        <p:sp>
          <p:nvSpPr>
            <p:cNvPr id="2062" name="Oval 29"/>
            <p:cNvSpPr/>
            <p:nvPr/>
          </p:nvSpPr>
          <p:spPr>
            <a:xfrm>
              <a:off x="2562" y="210"/>
              <a:ext cx="2541" cy="997"/>
            </a:xfrm>
            <a:prstGeom prst="ellipse">
              <a:avLst/>
            </a:prstGeom>
            <a:solidFill>
              <a:srgbClr val="CCFFFF"/>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2063" name="Rectangle 28"/>
            <p:cNvSpPr/>
            <p:nvPr/>
          </p:nvSpPr>
          <p:spPr>
            <a:xfrm>
              <a:off x="2880" y="391"/>
              <a:ext cx="1995" cy="726"/>
            </a:xfrm>
            <a:prstGeom prst="rect">
              <a:avLst/>
            </a:prstGeom>
            <a:noFill/>
            <a:ln w="9525">
              <a:noFill/>
            </a:ln>
          </p:spPr>
          <p:txBody>
            <a:bodyPr/>
            <a:p>
              <a:pPr marL="342900" indent="-342900" algn="l">
                <a:lnSpc>
                  <a:spcPct val="100000"/>
                </a:lnSpc>
              </a:pPr>
              <a:r>
                <a:rPr lang="zh-CN" altLang="en-US" sz="2800" b="1" dirty="0">
                  <a:latin typeface="Arial" panose="020B0604020202020204" pitchFamily="34" charset="0"/>
                </a:rPr>
                <a:t>用户提交请求开始</a:t>
              </a:r>
              <a:endParaRPr lang="zh-CN" altLang="en-US" sz="2800" b="1" dirty="0">
                <a:latin typeface="Arial" panose="020B0604020202020204" pitchFamily="34" charset="0"/>
              </a:endParaRPr>
            </a:p>
            <a:p>
              <a:pPr marL="342900" indent="-342900" algn="l">
                <a:lnSpc>
                  <a:spcPct val="100000"/>
                </a:lnSpc>
              </a:pPr>
              <a:r>
                <a:rPr lang="en-US" altLang="zh-CN" sz="3200" b="1" dirty="0">
                  <a:latin typeface="Arial" panose="020B0604020202020204" pitchFamily="34" charset="0"/>
                </a:rPr>
                <a:t>→</a:t>
              </a:r>
              <a:r>
                <a:rPr lang="zh-CN" altLang="en-US" sz="3200" b="1" dirty="0">
                  <a:latin typeface="Arial" panose="020B0604020202020204" pitchFamily="34" charset="0"/>
                </a:rPr>
                <a:t>得到系统响应</a:t>
              </a:r>
              <a:endParaRPr lang="zh-CN" altLang="en-US" sz="2800" dirty="0">
                <a:latin typeface="Arial" panose="020B0604020202020204" pitchFamily="34" charset="0"/>
              </a:endParaRPr>
            </a:p>
          </p:txBody>
        </p:sp>
        <p:sp>
          <p:nvSpPr>
            <p:cNvPr id="2064" name="Line 30"/>
            <p:cNvSpPr/>
            <p:nvPr/>
          </p:nvSpPr>
          <p:spPr>
            <a:xfrm flipV="1">
              <a:off x="2336" y="981"/>
              <a:ext cx="408" cy="544"/>
            </a:xfrm>
            <a:prstGeom prst="line">
              <a:avLst/>
            </a:prstGeom>
            <a:ln w="28575" cap="flat" cmpd="sng">
              <a:solidFill>
                <a:schemeClr val="tx2"/>
              </a:solidFill>
              <a:prstDash val="solid"/>
              <a:headEnd type="none" w="med" len="med"/>
              <a:tailEnd type="triangle" w="med" len="med"/>
            </a:ln>
          </p:spPr>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0595">
                                            <p:txEl>
                                              <p:charRg st="11" end="16"/>
                                            </p:txEl>
                                          </p:spTgt>
                                        </p:tgtEl>
                                        <p:attrNameLst>
                                          <p:attrName>style.visibility</p:attrName>
                                        </p:attrNameLst>
                                      </p:cBhvr>
                                      <p:to>
                                        <p:strVal val="visible"/>
                                      </p:to>
                                    </p:set>
                                    <p:animEffect transition="in" filter="box(in)">
                                      <p:cBhvr>
                                        <p:cTn id="12" dur="500"/>
                                        <p:tgtEl>
                                          <p:spTgt spid="110595">
                                            <p:txEl>
                                              <p:charRg st="11" end="16"/>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10595">
                                            <p:txEl>
                                              <p:charRg st="16" end="21"/>
                                            </p:txEl>
                                          </p:spTgt>
                                        </p:tgtEl>
                                        <p:attrNameLst>
                                          <p:attrName>style.visibility</p:attrName>
                                        </p:attrNameLst>
                                      </p:cBhvr>
                                      <p:to>
                                        <p:strVal val="visible"/>
                                      </p:to>
                                    </p:set>
                                    <p:animEffect transition="in" filter="box(in)">
                                      <p:cBhvr>
                                        <p:cTn id="15" dur="500"/>
                                        <p:tgtEl>
                                          <p:spTgt spid="110595">
                                            <p:txEl>
                                              <p:charRg st="16" end="21"/>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10595">
                                            <p:txEl>
                                              <p:charRg st="21" end="30"/>
                                            </p:txEl>
                                          </p:spTgt>
                                        </p:tgtEl>
                                        <p:attrNameLst>
                                          <p:attrName>style.visibility</p:attrName>
                                        </p:attrNameLst>
                                      </p:cBhvr>
                                      <p:to>
                                        <p:strVal val="visible"/>
                                      </p:to>
                                    </p:set>
                                    <p:animEffect transition="in" filter="box(in)">
                                      <p:cBhvr>
                                        <p:cTn id="18" dur="500"/>
                                        <p:tgtEl>
                                          <p:spTgt spid="110595">
                                            <p:txEl>
                                              <p:charRg st="21" end="30"/>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110595">
                                            <p:txEl>
                                              <p:charRg st="30" end="34"/>
                                            </p:txEl>
                                          </p:spTgt>
                                        </p:tgtEl>
                                        <p:attrNameLst>
                                          <p:attrName>style.visibility</p:attrName>
                                        </p:attrNameLst>
                                      </p:cBhvr>
                                      <p:to>
                                        <p:strVal val="visible"/>
                                      </p:to>
                                    </p:set>
                                    <p:animEffect transition="in" filter="box(in)">
                                      <p:cBhvr>
                                        <p:cTn id="21" dur="500"/>
                                        <p:tgtEl>
                                          <p:spTgt spid="110595">
                                            <p:txEl>
                                              <p:charRg st="30" end="3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110616"/>
                                        </p:tgtEl>
                                        <p:attrNameLst>
                                          <p:attrName>style.visibility</p:attrName>
                                        </p:attrNameLst>
                                      </p:cBhvr>
                                      <p:to>
                                        <p:strVal val="visible"/>
                                      </p:to>
                                    </p:set>
                                    <p:animEffect transition="in" filter="box(in)">
                                      <p:cBhvr>
                                        <p:cTn id="26" dur="500"/>
                                        <p:tgtEl>
                                          <p:spTgt spid="110616"/>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110617"/>
                                        </p:tgtEl>
                                        <p:attrNameLst>
                                          <p:attrName>style.visibility</p:attrName>
                                        </p:attrNameLst>
                                      </p:cBhvr>
                                      <p:to>
                                        <p:strVal val="visible"/>
                                      </p:to>
                                    </p:set>
                                    <p:animEffect transition="in" filter="box(in)">
                                      <p:cBhvr>
                                        <p:cTn id="29" dur="500"/>
                                        <p:tgtEl>
                                          <p:spTgt spid="110617"/>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110618"/>
                                        </p:tgtEl>
                                        <p:attrNameLst>
                                          <p:attrName>style.visibility</p:attrName>
                                        </p:attrNameLst>
                                      </p:cBhvr>
                                      <p:to>
                                        <p:strVal val="visible"/>
                                      </p:to>
                                    </p:set>
                                    <p:animEffect transition="in" filter="box(in)">
                                      <p:cBhvr>
                                        <p:cTn id="34" dur="500"/>
                                        <p:tgtEl>
                                          <p:spTgt spid="110618"/>
                                        </p:tgtEl>
                                      </p:cBhvr>
                                    </p:animEffect>
                                  </p:childTnLst>
                                </p:cTn>
                              </p:par>
                              <p:par>
                                <p:cTn id="35" presetID="4" presetClass="entr" presetSubtype="16" fill="hold" nodeType="withEffect">
                                  <p:stCondLst>
                                    <p:cond delay="0"/>
                                  </p:stCondLst>
                                  <p:childTnLst>
                                    <p:set>
                                      <p:cBhvr>
                                        <p:cTn id="36" dur="1" fill="hold">
                                          <p:stCondLst>
                                            <p:cond delay="0"/>
                                          </p:stCondLst>
                                        </p:cTn>
                                        <p:tgtEl>
                                          <p:spTgt spid="110619"/>
                                        </p:tgtEl>
                                        <p:attrNameLst>
                                          <p:attrName>style.visibility</p:attrName>
                                        </p:attrNameLst>
                                      </p:cBhvr>
                                      <p:to>
                                        <p:strVal val="visible"/>
                                      </p:to>
                                    </p:set>
                                    <p:animEffect transition="in" filter="box(in)">
                                      <p:cBhvr>
                                        <p:cTn id="37" dur="500"/>
                                        <p:tgtEl>
                                          <p:spTgt spid="110619"/>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box(in)">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17" grpId="0"/>
      <p:bldP spid="11061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0" cap="none" spc="0" normalizeH="0" baseline="0" noProof="0" smtClean="0">
                <a:ln>
                  <a:noFill/>
                </a:ln>
                <a:solidFill>
                  <a:schemeClr val="tx2"/>
                </a:solidFill>
                <a:effectLst/>
                <a:uLnTx/>
                <a:uFillTx/>
                <a:latin typeface="+mj-lt"/>
                <a:ea typeface="+mj-ea"/>
                <a:cs typeface="+mj-cs"/>
              </a:rPr>
              <a:t>第二节：</a:t>
            </a:r>
            <a:r>
              <a:rPr kumimoji="0" lang="zh-CN" altLang="en-US" sz="4000" b="1" i="0" u="none" strike="noStrike" kern="0" cap="none" spc="0" normalizeH="0" baseline="0" noProof="0" smtClean="0">
                <a:ln>
                  <a:noFill/>
                </a:ln>
                <a:solidFill>
                  <a:schemeClr val="tx2"/>
                </a:solidFill>
                <a:effectLst/>
                <a:uLnTx/>
                <a:uFillTx/>
                <a:latin typeface="+mj-lt"/>
                <a:ea typeface="+mj-ea"/>
                <a:cs typeface="+mj-cs"/>
              </a:rPr>
              <a:t>操作系统的发展过程</a:t>
            </a:r>
            <a:endParaRPr kumimoji="0" lang="zh-CN" altLang="en-US" sz="4000" b="1" i="0" u="none" strike="noStrike" kern="0" cap="none" spc="0" normalizeH="0" baseline="0" noProof="0" smtClean="0">
              <a:ln>
                <a:noFill/>
              </a:ln>
              <a:solidFill>
                <a:schemeClr val="tx2"/>
              </a:solidFill>
              <a:effectLst/>
              <a:uLnTx/>
              <a:uFillTx/>
              <a:latin typeface="+mj-lt"/>
              <a:ea typeface="+mj-ea"/>
              <a:cs typeface="+mj-cs"/>
            </a:endParaRPr>
          </a:p>
        </p:txBody>
      </p:sp>
      <p:sp>
        <p:nvSpPr>
          <p:cNvPr id="111619" name="Rectangle 3"/>
          <p:cNvSpPr>
            <a:spLocks noGrp="1"/>
          </p:cNvSpPr>
          <p:nvPr>
            <p:ph idx="1"/>
          </p:nvPr>
        </p:nvSpPr>
        <p:spPr>
          <a:xfrm>
            <a:off x="468313" y="1341438"/>
            <a:ext cx="8229600" cy="4681537"/>
          </a:xfrm>
          <a:ln/>
        </p:spPr>
        <p:txBody>
          <a:bodyPr vert="horz" wrap="square" lIns="91440" tIns="45720" rIns="91440" bIns="45720" anchor="t"/>
          <a:p>
            <a:pPr>
              <a:buNone/>
            </a:pPr>
            <a:r>
              <a:rPr lang="zh-CN" altLang="en-US" sz="3600" b="1" dirty="0">
                <a:solidFill>
                  <a:srgbClr val="3333FF"/>
                </a:solidFill>
                <a:latin typeface="宋体" panose="02010600030101010101" pitchFamily="2" charset="-122"/>
              </a:rPr>
              <a:t>五</a:t>
            </a:r>
            <a:r>
              <a:rPr lang="en-US" altLang="zh-CN" sz="3600" b="1" dirty="0">
                <a:solidFill>
                  <a:srgbClr val="3333FF"/>
                </a:solidFill>
                <a:latin typeface="宋体" panose="02010600030101010101" pitchFamily="2" charset="-122"/>
              </a:rPr>
              <a:t>. </a:t>
            </a:r>
            <a:r>
              <a:rPr lang="zh-CN" altLang="en-US" sz="3600" b="1" dirty="0">
                <a:solidFill>
                  <a:srgbClr val="3333FF"/>
                </a:solidFill>
                <a:latin typeface="宋体" panose="02010600030101010101" pitchFamily="2" charset="-122"/>
              </a:rPr>
              <a:t>实时系统</a:t>
            </a:r>
            <a:endParaRPr lang="zh-CN" altLang="en-US" sz="3600" b="1" dirty="0">
              <a:solidFill>
                <a:srgbClr val="3333FF"/>
              </a:solidFill>
              <a:latin typeface="宋体" panose="02010600030101010101" pitchFamily="2" charset="-122"/>
            </a:endParaRPr>
          </a:p>
          <a:p>
            <a:pPr>
              <a:lnSpc>
                <a:spcPct val="105000"/>
              </a:lnSpc>
              <a:buNone/>
            </a:pPr>
            <a:r>
              <a:rPr lang="zh-CN" altLang="en-US" dirty="0"/>
              <a:t> </a:t>
            </a:r>
            <a:r>
              <a:rPr lang="en-US" altLang="zh-CN" sz="2800" b="1" dirty="0">
                <a:solidFill>
                  <a:schemeClr val="accent1"/>
                </a:solidFill>
              </a:rPr>
              <a:t>1. </a:t>
            </a:r>
            <a:r>
              <a:rPr lang="zh-CN" altLang="en-US" sz="2800" b="1" dirty="0">
                <a:solidFill>
                  <a:schemeClr val="accent1"/>
                </a:solidFill>
              </a:rPr>
              <a:t>实时系统应用需求</a:t>
            </a:r>
            <a:endParaRPr lang="zh-CN" altLang="en-US" sz="2800" b="1" dirty="0">
              <a:solidFill>
                <a:schemeClr val="accent1"/>
              </a:solidFill>
            </a:endParaRPr>
          </a:p>
          <a:p>
            <a:pPr lvl="1">
              <a:lnSpc>
                <a:spcPct val="105000"/>
              </a:lnSpc>
            </a:pPr>
            <a:r>
              <a:rPr lang="zh-CN" altLang="en-US" sz="2400" b="1" dirty="0"/>
              <a:t>实时控制</a:t>
            </a:r>
            <a:r>
              <a:rPr lang="zh-CN" altLang="en-US" sz="2400" dirty="0"/>
              <a:t>：生产过程控制、武器控制</a:t>
            </a:r>
            <a:endParaRPr lang="zh-CN" altLang="en-US" sz="2400" dirty="0"/>
          </a:p>
          <a:p>
            <a:pPr lvl="1">
              <a:lnSpc>
                <a:spcPct val="105000"/>
              </a:lnSpc>
            </a:pPr>
            <a:r>
              <a:rPr lang="zh-CN" altLang="en-US" sz="2400" b="1" dirty="0"/>
              <a:t>实时信息处理：</a:t>
            </a:r>
            <a:r>
              <a:rPr lang="zh-CN" altLang="en-US" sz="2400" dirty="0"/>
              <a:t>订票系统、情报检索系统</a:t>
            </a:r>
            <a:endParaRPr lang="zh-CN" altLang="en-US" sz="2400" dirty="0"/>
          </a:p>
          <a:p>
            <a:pPr>
              <a:buNone/>
            </a:pPr>
            <a:r>
              <a:rPr lang="zh-CN" altLang="en-US" sz="2800" b="1" dirty="0">
                <a:solidFill>
                  <a:schemeClr val="accent1"/>
                </a:solidFill>
              </a:rPr>
              <a:t> </a:t>
            </a:r>
            <a:r>
              <a:rPr lang="en-US" altLang="zh-CN" sz="2800" b="1" dirty="0">
                <a:solidFill>
                  <a:schemeClr val="accent1"/>
                </a:solidFill>
              </a:rPr>
              <a:t>2. </a:t>
            </a:r>
            <a:r>
              <a:rPr lang="zh-CN" altLang="en-US" sz="2800" b="1" dirty="0">
                <a:solidFill>
                  <a:schemeClr val="accent1"/>
                </a:solidFill>
              </a:rPr>
              <a:t>定义：</a:t>
            </a:r>
            <a:endParaRPr lang="zh-CN" altLang="en-US" sz="2800" b="1" dirty="0">
              <a:solidFill>
                <a:schemeClr val="accent1"/>
              </a:solidFill>
            </a:endParaRPr>
          </a:p>
          <a:p>
            <a:pPr lvl="1">
              <a:lnSpc>
                <a:spcPct val="105000"/>
              </a:lnSpc>
            </a:pPr>
            <a:r>
              <a:rPr lang="zh-CN" altLang="en-US" sz="2400" dirty="0"/>
              <a:t>系统能</a:t>
            </a:r>
            <a:r>
              <a:rPr lang="zh-CN" altLang="en-US" sz="2400" b="1" dirty="0">
                <a:solidFill>
                  <a:schemeClr val="accent1"/>
                </a:solidFill>
              </a:rPr>
              <a:t>及时</a:t>
            </a:r>
            <a:r>
              <a:rPr lang="zh-CN" altLang="en-US" sz="2400" dirty="0"/>
              <a:t>响应外部事件的请求，在规定的时间内完成对该事件的处理，并控制所有实时任务协调一致地运行。</a:t>
            </a:r>
            <a:endParaRPr lang="zh-CN" alt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1619">
                                            <p:txEl>
                                              <p:charRg st="21" end="38"/>
                                            </p:txEl>
                                          </p:spTgt>
                                        </p:tgtEl>
                                        <p:attrNameLst>
                                          <p:attrName>style.visibility</p:attrName>
                                        </p:attrNameLst>
                                      </p:cBhvr>
                                      <p:to>
                                        <p:strVal val="visible"/>
                                      </p:to>
                                    </p:set>
                                    <p:animEffect transition="in" filter="box(in)">
                                      <p:cBhvr>
                                        <p:cTn id="7" dur="500"/>
                                        <p:tgtEl>
                                          <p:spTgt spid="111619">
                                            <p:txEl>
                                              <p:charRg st="21" end="38"/>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1619">
                                            <p:txEl>
                                              <p:charRg st="38" end="57"/>
                                            </p:txEl>
                                          </p:spTgt>
                                        </p:tgtEl>
                                        <p:attrNameLst>
                                          <p:attrName>style.visibility</p:attrName>
                                        </p:attrNameLst>
                                      </p:cBhvr>
                                      <p:to>
                                        <p:strVal val="visible"/>
                                      </p:to>
                                    </p:set>
                                    <p:animEffect transition="in" filter="box(in)">
                                      <p:cBhvr>
                                        <p:cTn id="12" dur="500"/>
                                        <p:tgtEl>
                                          <p:spTgt spid="111619">
                                            <p:txEl>
                                              <p:charRg st="38" end="5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11619">
                                            <p:txEl>
                                              <p:charRg st="65" end="115"/>
                                            </p:txEl>
                                          </p:spTgt>
                                        </p:tgtEl>
                                        <p:attrNameLst>
                                          <p:attrName>style.visibility</p:attrName>
                                        </p:attrNameLst>
                                      </p:cBhvr>
                                      <p:to>
                                        <p:strVal val="visible"/>
                                      </p:to>
                                    </p:set>
                                    <p:animEffect transition="in" filter="box(in)">
                                      <p:cBhvr>
                                        <p:cTn id="17" dur="500"/>
                                        <p:tgtEl>
                                          <p:spTgt spid="111619">
                                            <p:txEl>
                                              <p:charRg st="65" end="1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6066" name="Rectangle 2"/>
          <p:cNvSpPr>
            <a:spLocks noRot="1" noChangeArrowheads="1"/>
          </p:cNvSpPr>
          <p:nvPr/>
        </p:nvSpPr>
        <p:spPr bwMode="auto">
          <a:xfrm>
            <a:off x="685800" y="549275"/>
            <a:ext cx="7772400" cy="5546725"/>
          </a:xfrm>
          <a:prstGeom prst="rect">
            <a:avLst/>
          </a:prstGeom>
          <a:noFill/>
          <a:ln>
            <a:noFill/>
          </a:ln>
          <a:effectLst/>
        </p:spPr>
        <p:txBody>
          <a:bodyPr/>
          <a:lstStyle/>
          <a:p>
            <a:pPr marL="609600" marR="0" lvl="0" indent="-609600" algn="l" defTabSz="914400" rtl="0" eaLnBrk="0" fontAlgn="base" latinLnBrk="0" hangingPunct="0">
              <a:lnSpc>
                <a:spcPct val="100000"/>
              </a:lnSpc>
              <a:spcBef>
                <a:spcPct val="20000"/>
              </a:spcBef>
              <a:spcAft>
                <a:spcPct val="0"/>
              </a:spcAft>
              <a:buClrTx/>
              <a:buSzTx/>
              <a:buFontTx/>
              <a:buNone/>
              <a:defRPr/>
            </a:pPr>
            <a:r>
              <a:rPr kumimoji="0" lang="zh-CN" altLang="en-US" sz="32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参考书目</a:t>
            </a:r>
            <a:endParaRPr kumimoji="0" lang="zh-CN" altLang="en-US" sz="32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a:p>
            <a:pPr marL="609600" marR="0" lvl="0" indent="-609600" algn="l" defTabSz="914400" rtl="0" eaLnBrk="0" fontAlgn="base" latinLnBrk="0" hangingPunct="0">
              <a:lnSpc>
                <a:spcPct val="100000"/>
              </a:lnSpc>
              <a:spcBef>
                <a:spcPct val="8000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7.《Linux</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内核设计与实现</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陈莉君译  第三版    机械工业出版社；</a:t>
            </a:r>
            <a:endPar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609600" marR="0" lvl="0" indent="-609600" algn="l" defTabSz="914400" rtl="0" eaLnBrk="0" fontAlgn="base" latinLnBrk="0" hangingPunct="0">
              <a:lnSpc>
                <a:spcPct val="100000"/>
              </a:lnSpc>
              <a:spcBef>
                <a:spcPct val="8000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8.《</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操作系统教程与实验</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胡明庆编著   清华大学出版社；</a:t>
            </a:r>
            <a:endPar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609600" marR="0" lvl="0" indent="-609600" algn="l" defTabSz="914400" rtl="0" eaLnBrk="0" fontAlgn="base" latinLnBrk="0" hangingPunct="0">
              <a:lnSpc>
                <a:spcPct val="100000"/>
              </a:lnSpc>
              <a:spcBef>
                <a:spcPct val="8000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9.《</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操作系统原理与</a:t>
            </a:r>
            <a:r>
              <a:rPr kumimoji="0" lang="en-US" altLang="zh-CN" sz="28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linux</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系统实验</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庞丽萍等编著  机械工业出版社</a:t>
            </a:r>
            <a:endPar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noChangeArrowheads="1"/>
          </p:cNvSpPr>
          <p:nvPr>
            <p:ph type="title"/>
          </p:nvPr>
        </p:nvSpPr>
        <p:spPr>
          <a:xfrm>
            <a:off x="457200" y="325438"/>
            <a:ext cx="8229600" cy="58261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rgbClr val="3333FF"/>
                </a:solidFill>
                <a:effectLst/>
                <a:uLnTx/>
                <a:uFillTx/>
                <a:latin typeface="宋体" panose="02010600030101010101" pitchFamily="2" charset="-122"/>
                <a:ea typeface="+mj-ea"/>
                <a:cs typeface="+mj-cs"/>
              </a:rPr>
              <a:t>五</a:t>
            </a:r>
            <a:r>
              <a:rPr kumimoji="0" lang="en-US" altLang="zh-CN" sz="3200" b="1" i="0" u="none" strike="noStrike" kern="0" cap="none" spc="0" normalizeH="0" baseline="0" noProof="0" smtClean="0">
                <a:ln>
                  <a:noFill/>
                </a:ln>
                <a:solidFill>
                  <a:srgbClr val="3333FF"/>
                </a:solidFill>
                <a:effectLst/>
                <a:uLnTx/>
                <a:uFillTx/>
                <a:latin typeface="宋体" panose="02010600030101010101" pitchFamily="2" charset="-122"/>
                <a:ea typeface="+mj-ea"/>
                <a:cs typeface="+mj-cs"/>
              </a:rPr>
              <a:t>.</a:t>
            </a:r>
            <a:r>
              <a:rPr kumimoji="0" lang="zh-CN" altLang="en-US" sz="3200" b="1" i="0" u="none" strike="noStrike" kern="0" cap="none" spc="0" normalizeH="0" baseline="0" noProof="0" smtClean="0">
                <a:ln>
                  <a:noFill/>
                </a:ln>
                <a:solidFill>
                  <a:srgbClr val="3333FF"/>
                </a:solidFill>
                <a:effectLst/>
                <a:uLnTx/>
                <a:uFillTx/>
                <a:latin typeface="宋体" panose="02010600030101010101" pitchFamily="2" charset="-122"/>
                <a:ea typeface="+mj-ea"/>
                <a:cs typeface="+mj-cs"/>
              </a:rPr>
              <a:t>实时系统</a:t>
            </a:r>
            <a:endParaRPr kumimoji="0" lang="zh-CN" altLang="en-US" sz="3200" b="1" i="0" u="none" strike="noStrike" kern="0" cap="none" spc="0" normalizeH="0" baseline="0" noProof="0" smtClean="0">
              <a:ln>
                <a:noFill/>
              </a:ln>
              <a:solidFill>
                <a:srgbClr val="3333FF"/>
              </a:solidFill>
              <a:effectLst/>
              <a:uLnTx/>
              <a:uFillTx/>
              <a:latin typeface="宋体" panose="02010600030101010101" pitchFamily="2" charset="-122"/>
              <a:ea typeface="+mj-ea"/>
              <a:cs typeface="+mj-cs"/>
            </a:endParaRPr>
          </a:p>
        </p:txBody>
      </p:sp>
      <p:sp>
        <p:nvSpPr>
          <p:cNvPr id="112643" name="Rectangle 3"/>
          <p:cNvSpPr>
            <a:spLocks noGrp="1"/>
          </p:cNvSpPr>
          <p:nvPr>
            <p:ph idx="1"/>
          </p:nvPr>
        </p:nvSpPr>
        <p:spPr>
          <a:xfrm>
            <a:off x="457200" y="908050"/>
            <a:ext cx="8229600" cy="5218113"/>
          </a:xfrm>
          <a:ln/>
        </p:spPr>
        <p:txBody>
          <a:bodyPr vert="horz" wrap="square" lIns="91440" tIns="45720" rIns="91440" bIns="45720" anchor="t"/>
          <a:p>
            <a:pPr>
              <a:buNone/>
            </a:pPr>
            <a:r>
              <a:rPr lang="en-US" altLang="zh-CN" sz="2800" b="1" dirty="0">
                <a:solidFill>
                  <a:schemeClr val="accent1"/>
                </a:solidFill>
              </a:rPr>
              <a:t>3. </a:t>
            </a:r>
            <a:r>
              <a:rPr lang="zh-CN" altLang="en-US" sz="2800" b="1" dirty="0">
                <a:solidFill>
                  <a:schemeClr val="accent1"/>
                </a:solidFill>
              </a:rPr>
              <a:t>截止时间：</a:t>
            </a:r>
            <a:endParaRPr lang="zh-CN" altLang="en-US" sz="2800" b="1" dirty="0">
              <a:solidFill>
                <a:schemeClr val="accent1"/>
              </a:solidFill>
            </a:endParaRPr>
          </a:p>
          <a:p>
            <a:pPr lvl="1"/>
            <a:r>
              <a:rPr lang="zh-CN" altLang="en-US" sz="2400" b="1" dirty="0"/>
              <a:t>开始截止时间；</a:t>
            </a:r>
            <a:endParaRPr lang="zh-CN" altLang="en-US" sz="2400" b="1" dirty="0"/>
          </a:p>
          <a:p>
            <a:pPr lvl="1"/>
            <a:r>
              <a:rPr lang="zh-CN" altLang="en-US" sz="2400" b="1" dirty="0"/>
              <a:t>完成截止时间。</a:t>
            </a:r>
            <a:r>
              <a:rPr lang="zh-CN" altLang="en-US" sz="2400" b="1" dirty="0">
                <a:solidFill>
                  <a:schemeClr val="accent1"/>
                </a:solidFill>
              </a:rPr>
              <a:t>     	</a:t>
            </a:r>
            <a:endParaRPr lang="zh-CN" altLang="en-US" sz="2400" b="1" dirty="0">
              <a:solidFill>
                <a:schemeClr val="accent1"/>
              </a:solidFill>
            </a:endParaRPr>
          </a:p>
          <a:p>
            <a:pPr>
              <a:buNone/>
            </a:pPr>
            <a:r>
              <a:rPr lang="en-US" altLang="zh-CN" sz="2800" b="1" dirty="0">
                <a:solidFill>
                  <a:schemeClr val="accent1"/>
                </a:solidFill>
              </a:rPr>
              <a:t>4.</a:t>
            </a:r>
            <a:r>
              <a:rPr lang="zh-CN" altLang="en-US" sz="2800" b="1" dirty="0">
                <a:solidFill>
                  <a:schemeClr val="accent1"/>
                </a:solidFill>
              </a:rPr>
              <a:t>实时任务的分类</a:t>
            </a:r>
            <a:endParaRPr lang="zh-CN" altLang="en-US" sz="2800" b="1" dirty="0">
              <a:solidFill>
                <a:schemeClr val="accent1"/>
              </a:solidFill>
            </a:endParaRPr>
          </a:p>
          <a:p>
            <a:pPr lvl="1"/>
            <a:r>
              <a:rPr lang="zh-CN" altLang="en-US" sz="2400" dirty="0"/>
              <a:t>按任务执行时</a:t>
            </a:r>
            <a:r>
              <a:rPr lang="zh-CN" altLang="en-US" sz="2400" b="1" dirty="0">
                <a:solidFill>
                  <a:srgbClr val="CC3300"/>
                </a:solidFill>
              </a:rPr>
              <a:t>是否呈现周期性</a:t>
            </a:r>
            <a:r>
              <a:rPr lang="zh-CN" altLang="en-US" sz="2400" dirty="0"/>
              <a:t>划分</a:t>
            </a:r>
            <a:endParaRPr lang="zh-CN" altLang="en-US" sz="2400" dirty="0"/>
          </a:p>
          <a:p>
            <a:pPr lvl="2"/>
            <a:r>
              <a:rPr lang="zh-CN" altLang="en-US" dirty="0"/>
              <a:t>周期性实时任务</a:t>
            </a:r>
            <a:endParaRPr lang="zh-CN" altLang="en-US" dirty="0"/>
          </a:p>
          <a:p>
            <a:pPr lvl="2"/>
            <a:r>
              <a:rPr lang="zh-CN" altLang="en-US" dirty="0"/>
              <a:t>非周期性实时任务</a:t>
            </a:r>
            <a:endParaRPr lang="zh-CN" altLang="en-US" dirty="0"/>
          </a:p>
          <a:p>
            <a:pPr lvl="1"/>
            <a:r>
              <a:rPr lang="zh-CN" altLang="en-US" sz="2400" dirty="0"/>
              <a:t>根据对</a:t>
            </a:r>
            <a:r>
              <a:rPr lang="zh-CN" altLang="en-US" sz="2400" b="1" dirty="0">
                <a:solidFill>
                  <a:srgbClr val="CC3300"/>
                </a:solidFill>
              </a:rPr>
              <a:t>截至时间</a:t>
            </a:r>
            <a:r>
              <a:rPr lang="zh-CN" altLang="en-US" sz="2400" dirty="0"/>
              <a:t>的要求来划分</a:t>
            </a:r>
            <a:endParaRPr lang="zh-CN" altLang="en-US" sz="2400" dirty="0"/>
          </a:p>
          <a:p>
            <a:pPr lvl="2"/>
            <a:r>
              <a:rPr lang="zh-CN" altLang="en-US" dirty="0"/>
              <a:t>硬实时任务</a:t>
            </a:r>
            <a:endParaRPr lang="zh-CN" altLang="en-US" dirty="0"/>
          </a:p>
          <a:p>
            <a:pPr lvl="2"/>
            <a:r>
              <a:rPr lang="zh-CN" altLang="en-US" dirty="0"/>
              <a:t>软实时任务</a:t>
            </a:r>
            <a:endParaRPr lang="zh-CN" altLang="en-US" dirty="0"/>
          </a:p>
          <a:p>
            <a:pPr lvl="2"/>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2643">
                                            <p:txEl>
                                              <p:charRg st="9" end="17"/>
                                            </p:txEl>
                                          </p:spTgt>
                                        </p:tgtEl>
                                        <p:attrNameLst>
                                          <p:attrName>style.visibility</p:attrName>
                                        </p:attrNameLst>
                                      </p:cBhvr>
                                      <p:to>
                                        <p:strVal val="visible"/>
                                      </p:to>
                                    </p:set>
                                    <p:animEffect transition="in" filter="box(in)">
                                      <p:cBhvr>
                                        <p:cTn id="7" dur="500"/>
                                        <p:tgtEl>
                                          <p:spTgt spid="112643">
                                            <p:txEl>
                                              <p:charRg st="9" end="17"/>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12643">
                                            <p:txEl>
                                              <p:charRg st="17" end="31"/>
                                            </p:txEl>
                                          </p:spTgt>
                                        </p:tgtEl>
                                        <p:attrNameLst>
                                          <p:attrName>style.visibility</p:attrName>
                                        </p:attrNameLst>
                                      </p:cBhvr>
                                      <p:to>
                                        <p:strVal val="visible"/>
                                      </p:to>
                                    </p:set>
                                    <p:animEffect transition="in" filter="box(in)">
                                      <p:cBhvr>
                                        <p:cTn id="10" dur="500"/>
                                        <p:tgtEl>
                                          <p:spTgt spid="112643">
                                            <p:txEl>
                                              <p:charRg st="17" end="3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12643">
                                            <p:txEl>
                                              <p:charRg st="41" end="57"/>
                                            </p:txEl>
                                          </p:spTgt>
                                        </p:tgtEl>
                                        <p:attrNameLst>
                                          <p:attrName>style.visibility</p:attrName>
                                        </p:attrNameLst>
                                      </p:cBhvr>
                                      <p:to>
                                        <p:strVal val="visible"/>
                                      </p:to>
                                    </p:set>
                                    <p:animEffect transition="in" filter="box(in)">
                                      <p:cBhvr>
                                        <p:cTn id="15" dur="500"/>
                                        <p:tgtEl>
                                          <p:spTgt spid="112643">
                                            <p:txEl>
                                              <p:charRg st="41" end="57"/>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12643">
                                            <p:txEl>
                                              <p:charRg st="57" end="65"/>
                                            </p:txEl>
                                          </p:spTgt>
                                        </p:tgtEl>
                                        <p:attrNameLst>
                                          <p:attrName>style.visibility</p:attrName>
                                        </p:attrNameLst>
                                      </p:cBhvr>
                                      <p:to>
                                        <p:strVal val="visible"/>
                                      </p:to>
                                    </p:set>
                                    <p:animEffect transition="in" filter="box(in)">
                                      <p:cBhvr>
                                        <p:cTn id="18" dur="500"/>
                                        <p:tgtEl>
                                          <p:spTgt spid="112643">
                                            <p:txEl>
                                              <p:charRg st="57" end="65"/>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112643">
                                            <p:txEl>
                                              <p:charRg st="65" end="74"/>
                                            </p:txEl>
                                          </p:spTgt>
                                        </p:tgtEl>
                                        <p:attrNameLst>
                                          <p:attrName>style.visibility</p:attrName>
                                        </p:attrNameLst>
                                      </p:cBhvr>
                                      <p:to>
                                        <p:strVal val="visible"/>
                                      </p:to>
                                    </p:set>
                                    <p:animEffect transition="in" filter="box(in)">
                                      <p:cBhvr>
                                        <p:cTn id="21" dur="500"/>
                                        <p:tgtEl>
                                          <p:spTgt spid="112643">
                                            <p:txEl>
                                              <p:charRg st="65" end="7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112643">
                                            <p:txEl>
                                              <p:charRg st="74" end="88"/>
                                            </p:txEl>
                                          </p:spTgt>
                                        </p:tgtEl>
                                        <p:attrNameLst>
                                          <p:attrName>style.visibility</p:attrName>
                                        </p:attrNameLst>
                                      </p:cBhvr>
                                      <p:to>
                                        <p:strVal val="visible"/>
                                      </p:to>
                                    </p:set>
                                    <p:animEffect transition="in" filter="box(in)">
                                      <p:cBhvr>
                                        <p:cTn id="26" dur="500"/>
                                        <p:tgtEl>
                                          <p:spTgt spid="112643">
                                            <p:txEl>
                                              <p:charRg st="74" end="88"/>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112643">
                                            <p:txEl>
                                              <p:charRg st="88" end="94"/>
                                            </p:txEl>
                                          </p:spTgt>
                                        </p:tgtEl>
                                        <p:attrNameLst>
                                          <p:attrName>style.visibility</p:attrName>
                                        </p:attrNameLst>
                                      </p:cBhvr>
                                      <p:to>
                                        <p:strVal val="visible"/>
                                      </p:to>
                                    </p:set>
                                    <p:animEffect transition="in" filter="box(in)">
                                      <p:cBhvr>
                                        <p:cTn id="29" dur="500"/>
                                        <p:tgtEl>
                                          <p:spTgt spid="112643">
                                            <p:txEl>
                                              <p:charRg st="88" end="94"/>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112643">
                                            <p:txEl>
                                              <p:charRg st="94" end="100"/>
                                            </p:txEl>
                                          </p:spTgt>
                                        </p:tgtEl>
                                        <p:attrNameLst>
                                          <p:attrName>style.visibility</p:attrName>
                                        </p:attrNameLst>
                                      </p:cBhvr>
                                      <p:to>
                                        <p:strVal val="visible"/>
                                      </p:to>
                                    </p:set>
                                    <p:animEffect transition="in" filter="box(in)">
                                      <p:cBhvr>
                                        <p:cTn id="32" dur="500"/>
                                        <p:tgtEl>
                                          <p:spTgt spid="112643">
                                            <p:txEl>
                                              <p:charRg st="94" end="10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3"/>
          <p:cNvSpPr>
            <a:spLocks noGrp="1"/>
          </p:cNvSpPr>
          <p:nvPr>
            <p:ph idx="1"/>
          </p:nvPr>
        </p:nvSpPr>
        <p:spPr>
          <a:xfrm>
            <a:off x="250825" y="1196975"/>
            <a:ext cx="8229600" cy="2765425"/>
          </a:xfrm>
          <a:ln/>
        </p:spPr>
        <p:txBody>
          <a:bodyPr vert="horz" wrap="square" lIns="91440" tIns="45720" rIns="91440" bIns="45720" anchor="t"/>
          <a:p>
            <a:pPr>
              <a:lnSpc>
                <a:spcPct val="80000"/>
              </a:lnSpc>
              <a:buNone/>
            </a:pPr>
            <a:r>
              <a:rPr lang="en-US" altLang="zh-CN" sz="2800" b="1" dirty="0">
                <a:solidFill>
                  <a:schemeClr val="accent1"/>
                </a:solidFill>
              </a:rPr>
              <a:t>5. </a:t>
            </a:r>
            <a:r>
              <a:rPr lang="zh-CN" altLang="en-US" sz="2800" b="1" dirty="0">
                <a:solidFill>
                  <a:schemeClr val="accent1"/>
                </a:solidFill>
              </a:rPr>
              <a:t>实时系统与分时系统的比较</a:t>
            </a:r>
            <a:endParaRPr lang="zh-CN" altLang="en-US" sz="2800" b="1" dirty="0">
              <a:solidFill>
                <a:schemeClr val="accent1"/>
              </a:solidFill>
            </a:endParaRPr>
          </a:p>
          <a:p>
            <a:pPr lvl="1">
              <a:lnSpc>
                <a:spcPct val="80000"/>
              </a:lnSpc>
            </a:pPr>
            <a:r>
              <a:rPr lang="zh-CN" altLang="en-US" sz="2400" b="1" dirty="0"/>
              <a:t>设计目标不同</a:t>
            </a:r>
            <a:endParaRPr lang="zh-CN" altLang="en-US" sz="2400" b="1" dirty="0"/>
          </a:p>
          <a:p>
            <a:pPr lvl="1">
              <a:lnSpc>
                <a:spcPct val="80000"/>
              </a:lnSpc>
            </a:pPr>
            <a:r>
              <a:rPr lang="zh-CN" altLang="en-US" sz="2400" b="1" dirty="0"/>
              <a:t>多路性</a:t>
            </a:r>
            <a:endParaRPr lang="zh-CN" altLang="en-US" sz="2400" b="1" dirty="0"/>
          </a:p>
          <a:p>
            <a:pPr lvl="1">
              <a:lnSpc>
                <a:spcPct val="80000"/>
              </a:lnSpc>
            </a:pPr>
            <a:r>
              <a:rPr lang="zh-CN" altLang="en-US" sz="2400" b="1" dirty="0"/>
              <a:t>独立性</a:t>
            </a:r>
            <a:endParaRPr lang="zh-CN" altLang="en-US" sz="2400" b="1" dirty="0"/>
          </a:p>
          <a:p>
            <a:pPr lvl="1">
              <a:lnSpc>
                <a:spcPct val="80000"/>
              </a:lnSpc>
            </a:pPr>
            <a:r>
              <a:rPr lang="zh-CN" altLang="en-US" sz="2400" b="1" dirty="0"/>
              <a:t>及时性：</a:t>
            </a:r>
            <a:r>
              <a:rPr lang="zh-CN" altLang="en-US" sz="2400" dirty="0"/>
              <a:t>实时系统更高</a:t>
            </a:r>
            <a:endParaRPr lang="zh-CN" altLang="en-US" sz="2400" dirty="0"/>
          </a:p>
          <a:p>
            <a:pPr lvl="1">
              <a:lnSpc>
                <a:spcPct val="80000"/>
              </a:lnSpc>
            </a:pPr>
            <a:r>
              <a:rPr lang="zh-CN" altLang="en-US" sz="2400" b="1" dirty="0"/>
              <a:t>交互性：</a:t>
            </a:r>
            <a:r>
              <a:rPr lang="zh-CN" altLang="en-US" sz="2400" dirty="0"/>
              <a:t>分时系统最强</a:t>
            </a:r>
            <a:endParaRPr lang="zh-CN" altLang="en-US" sz="2400" dirty="0"/>
          </a:p>
          <a:p>
            <a:pPr lvl="1">
              <a:lnSpc>
                <a:spcPct val="80000"/>
              </a:lnSpc>
            </a:pPr>
            <a:r>
              <a:rPr lang="zh-CN" altLang="en-US" sz="2400" b="1" dirty="0"/>
              <a:t>可靠性：</a:t>
            </a:r>
            <a:r>
              <a:rPr lang="zh-CN" altLang="en-US" sz="2400" dirty="0"/>
              <a:t>实时系统要求高度可靠</a:t>
            </a:r>
            <a:endParaRPr lang="zh-CN" altLang="en-US" sz="2400" dirty="0"/>
          </a:p>
        </p:txBody>
      </p:sp>
      <p:sp>
        <p:nvSpPr>
          <p:cNvPr id="34819" name="Rectangle 5"/>
          <p:cNvSpPr>
            <a:spLocks noGrp="1" noChangeArrowheads="1"/>
          </p:cNvSpPr>
          <p:nvPr>
            <p:ph type="title"/>
          </p:nvPr>
        </p:nvSpPr>
        <p:spPr>
          <a:xfrm>
            <a:off x="457200" y="325438"/>
            <a:ext cx="8229600" cy="58261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rgbClr val="0000FF"/>
                </a:solidFill>
                <a:effectLst/>
                <a:uLnTx/>
                <a:uFillTx/>
                <a:latin typeface="+mj-lt"/>
                <a:ea typeface="+mj-ea"/>
                <a:cs typeface="+mj-cs"/>
              </a:rPr>
              <a:t>五</a:t>
            </a:r>
            <a:r>
              <a:rPr kumimoji="0" lang="en-US" altLang="zh-CN" sz="3600" b="1" i="0" u="none" strike="noStrike" kern="0" cap="none" spc="0" normalizeH="0" baseline="0" noProof="0" smtClean="0">
                <a:ln>
                  <a:noFill/>
                </a:ln>
                <a:solidFill>
                  <a:srgbClr val="0000FF"/>
                </a:solidFill>
                <a:effectLst/>
                <a:uLnTx/>
                <a:uFillTx/>
                <a:latin typeface="+mj-lt"/>
                <a:ea typeface="+mj-ea"/>
                <a:cs typeface="+mj-cs"/>
              </a:rPr>
              <a:t>.</a:t>
            </a:r>
            <a:r>
              <a:rPr kumimoji="0" lang="zh-CN" altLang="en-US" sz="3600" b="1" i="0" u="none" strike="noStrike" kern="0" cap="none" spc="0" normalizeH="0" baseline="0" noProof="0" smtClean="0">
                <a:ln>
                  <a:noFill/>
                </a:ln>
                <a:solidFill>
                  <a:srgbClr val="0000FF"/>
                </a:solidFill>
                <a:effectLst/>
                <a:uLnTx/>
                <a:uFillTx/>
                <a:latin typeface="+mj-lt"/>
                <a:ea typeface="+mj-ea"/>
                <a:cs typeface="+mj-cs"/>
              </a:rPr>
              <a:t>实时系统</a:t>
            </a:r>
            <a:endParaRPr kumimoji="0" lang="zh-CN" altLang="en-US" sz="3600" b="1" i="0" u="none" strike="noStrike" kern="0" cap="none" spc="0" normalizeH="0" baseline="0" noProof="0" smtClean="0">
              <a:ln>
                <a:noFill/>
              </a:ln>
              <a:solidFill>
                <a:srgbClr val="0000FF"/>
              </a:solidFill>
              <a:effectLst/>
              <a:uLnTx/>
              <a:uFillTx/>
              <a:latin typeface="+mj-lt"/>
              <a:ea typeface="+mj-ea"/>
              <a:cs typeface="+mj-cs"/>
            </a:endParaRPr>
          </a:p>
        </p:txBody>
      </p:sp>
      <p:sp>
        <p:nvSpPr>
          <p:cNvPr id="43012" name="Text Box 6"/>
          <p:cNvSpPr txBox="1"/>
          <p:nvPr/>
        </p:nvSpPr>
        <p:spPr>
          <a:xfrm>
            <a:off x="1835150" y="2052638"/>
            <a:ext cx="5402263" cy="512762"/>
          </a:xfrm>
          <a:prstGeom prst="rect">
            <a:avLst/>
          </a:prstGeom>
          <a:noFill/>
          <a:ln w="9525">
            <a:noFill/>
          </a:ln>
        </p:spPr>
        <p:txBody>
          <a:bodyPr>
            <a:spAutoFit/>
          </a:bodyPr>
          <a:p>
            <a:pPr marL="742950" indent="-285750" algn="l">
              <a:spcBef>
                <a:spcPct val="50000"/>
              </a:spcBef>
            </a:pPr>
            <a:r>
              <a:rPr lang="zh-CN" altLang="en-US" dirty="0">
                <a:latin typeface="Arial" panose="020B0604020202020204" pitchFamily="34" charset="0"/>
              </a:rPr>
              <a:t>实时信息处理系统与分时系统类似</a:t>
            </a:r>
            <a:endParaRPr lang="zh-CN" altLang="en-US" dirty="0">
              <a:latin typeface="Arial" panose="020B0604020202020204" pitchFamily="34" charset="0"/>
            </a:endParaRPr>
          </a:p>
        </p:txBody>
      </p:sp>
      <p:sp>
        <p:nvSpPr>
          <p:cNvPr id="43013" name="AutoShape 7"/>
          <p:cNvSpPr/>
          <p:nvPr/>
        </p:nvSpPr>
        <p:spPr>
          <a:xfrm>
            <a:off x="2195513" y="2060575"/>
            <a:ext cx="144462" cy="576263"/>
          </a:xfrm>
          <a:prstGeom prst="rightBrace">
            <a:avLst>
              <a:gd name="adj1" fmla="val 33241"/>
              <a:gd name="adj2" fmla="val 50000"/>
            </a:avLst>
          </a:prstGeom>
          <a:noFill/>
          <a:ln w="28575" cap="flat" cmpd="sng">
            <a:solidFill>
              <a:srgbClr val="000000"/>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0" cap="none" spc="0" normalizeH="0" baseline="0" noProof="0" smtClean="0">
                <a:ln>
                  <a:noFill/>
                </a:ln>
                <a:solidFill>
                  <a:schemeClr val="tx2"/>
                </a:solidFill>
                <a:effectLst/>
                <a:uLnTx/>
                <a:uFillTx/>
                <a:latin typeface="+mj-lt"/>
                <a:ea typeface="+mj-ea"/>
                <a:cs typeface="+mj-cs"/>
              </a:rPr>
              <a:t>第二节：</a:t>
            </a:r>
            <a:r>
              <a:rPr kumimoji="0" lang="zh-CN" altLang="en-US" sz="4000" b="1" i="0" u="none" strike="noStrike" kern="0" cap="none" spc="0" normalizeH="0" baseline="0" noProof="0" smtClean="0">
                <a:ln>
                  <a:noFill/>
                </a:ln>
                <a:solidFill>
                  <a:schemeClr val="tx2"/>
                </a:solidFill>
                <a:effectLst/>
                <a:uLnTx/>
                <a:uFillTx/>
                <a:latin typeface="+mj-lt"/>
                <a:ea typeface="+mj-ea"/>
                <a:cs typeface="+mj-cs"/>
              </a:rPr>
              <a:t>操作系统的发展过程</a:t>
            </a:r>
            <a:endParaRPr kumimoji="0" lang="zh-CN" altLang="en-US" sz="4000" b="1" i="0" u="none" strike="noStrike" kern="0" cap="none" spc="0" normalizeH="0" baseline="0" noProof="0" smtClean="0">
              <a:ln>
                <a:noFill/>
              </a:ln>
              <a:solidFill>
                <a:schemeClr val="tx2"/>
              </a:solidFill>
              <a:effectLst/>
              <a:uLnTx/>
              <a:uFillTx/>
              <a:latin typeface="+mj-lt"/>
              <a:ea typeface="+mj-ea"/>
              <a:cs typeface="+mj-cs"/>
            </a:endParaRPr>
          </a:p>
        </p:txBody>
      </p:sp>
      <p:sp>
        <p:nvSpPr>
          <p:cNvPr id="114691" name="Rectangle 3"/>
          <p:cNvSpPr>
            <a:spLocks noGrp="1"/>
          </p:cNvSpPr>
          <p:nvPr>
            <p:ph idx="1"/>
          </p:nvPr>
        </p:nvSpPr>
        <p:spPr>
          <a:xfrm>
            <a:off x="457200" y="1268413"/>
            <a:ext cx="8229600" cy="4857750"/>
          </a:xfrm>
          <a:ln/>
        </p:spPr>
        <p:txBody>
          <a:bodyPr vert="horz" wrap="square" lIns="91440" tIns="45720" rIns="91440" bIns="45720" anchor="t"/>
          <a:p>
            <a:pPr>
              <a:buNone/>
            </a:pPr>
            <a:r>
              <a:rPr lang="zh-CN" altLang="en-US" sz="3600" b="1" dirty="0">
                <a:solidFill>
                  <a:srgbClr val="3333FF"/>
                </a:solidFill>
              </a:rPr>
              <a:t>六</a:t>
            </a:r>
            <a:r>
              <a:rPr lang="en-US" altLang="zh-CN" sz="3600" b="1" dirty="0">
                <a:solidFill>
                  <a:srgbClr val="3333FF"/>
                </a:solidFill>
              </a:rPr>
              <a:t>. </a:t>
            </a:r>
            <a:r>
              <a:rPr lang="zh-CN" altLang="en-US" sz="3600" b="1" dirty="0">
                <a:solidFill>
                  <a:srgbClr val="3333FF"/>
                </a:solidFill>
              </a:rPr>
              <a:t>微机操作系统的发展</a:t>
            </a:r>
            <a:endParaRPr lang="zh-CN" altLang="en-US" sz="3600" b="1" dirty="0">
              <a:solidFill>
                <a:srgbClr val="3333FF"/>
              </a:solidFill>
            </a:endParaRPr>
          </a:p>
          <a:p>
            <a:pPr lvl="1"/>
            <a:r>
              <a:rPr lang="zh-CN" altLang="en-US" dirty="0"/>
              <a:t>单用户单任务操作系统：</a:t>
            </a:r>
            <a:endParaRPr lang="zh-CN" altLang="en-US" dirty="0"/>
          </a:p>
          <a:p>
            <a:pPr lvl="1"/>
            <a:r>
              <a:rPr lang="en-US" altLang="zh-CN" dirty="0"/>
              <a:t>DOS</a:t>
            </a:r>
            <a:endParaRPr lang="en-US" altLang="zh-CN" dirty="0"/>
          </a:p>
          <a:p>
            <a:pPr lvl="1"/>
            <a:r>
              <a:rPr lang="zh-CN" altLang="en-US" dirty="0"/>
              <a:t>单用户多任务操作系统：</a:t>
            </a:r>
            <a:endParaRPr lang="zh-CN" altLang="en-US" dirty="0"/>
          </a:p>
          <a:p>
            <a:pPr lvl="1"/>
            <a:r>
              <a:rPr lang="en-US" altLang="zh-CN" dirty="0"/>
              <a:t>Windows</a:t>
            </a:r>
            <a:endParaRPr lang="en-US" altLang="zh-CN" dirty="0"/>
          </a:p>
          <a:p>
            <a:pPr lvl="1"/>
            <a:r>
              <a:rPr lang="zh-CN" altLang="en-US" dirty="0"/>
              <a:t>多用户多任务操作系统：</a:t>
            </a:r>
            <a:endParaRPr lang="zh-CN" altLang="en-US" dirty="0"/>
          </a:p>
          <a:p>
            <a:pPr lvl="1"/>
            <a:r>
              <a:rPr lang="en-US" altLang="zh-CN" dirty="0"/>
              <a:t>Unix</a:t>
            </a:r>
            <a:r>
              <a:rPr lang="zh-CN" altLang="en-US" dirty="0"/>
              <a:t>、</a:t>
            </a:r>
            <a:r>
              <a:rPr lang="en-US" altLang="zh-CN" dirty="0"/>
              <a:t>Linux</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4691">
                                            <p:txEl>
                                              <p:charRg st="13" end="25"/>
                                            </p:txEl>
                                          </p:spTgt>
                                        </p:tgtEl>
                                        <p:attrNameLst>
                                          <p:attrName>style.visibility</p:attrName>
                                        </p:attrNameLst>
                                      </p:cBhvr>
                                      <p:to>
                                        <p:strVal val="visible"/>
                                      </p:to>
                                    </p:set>
                                    <p:anim calcmode="lin" valueType="num">
                                      <p:cBhvr additive="base">
                                        <p:cTn id="7" dur="500" fill="hold"/>
                                        <p:tgtEl>
                                          <p:spTgt spid="114691">
                                            <p:txEl>
                                              <p:charRg st="13" end="2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691">
                                            <p:txEl>
                                              <p:charRg st="13" end="2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4691">
                                            <p:txEl>
                                              <p:charRg st="25" end="29"/>
                                            </p:txEl>
                                          </p:spTgt>
                                        </p:tgtEl>
                                        <p:attrNameLst>
                                          <p:attrName>style.visibility</p:attrName>
                                        </p:attrNameLst>
                                      </p:cBhvr>
                                      <p:to>
                                        <p:strVal val="visible"/>
                                      </p:to>
                                    </p:set>
                                    <p:anim calcmode="lin" valueType="num">
                                      <p:cBhvr additive="base">
                                        <p:cTn id="13" dur="500" fill="hold"/>
                                        <p:tgtEl>
                                          <p:spTgt spid="114691">
                                            <p:txEl>
                                              <p:charRg st="25" end="2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4691">
                                            <p:txEl>
                                              <p:charRg st="25" end="2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4691">
                                            <p:txEl>
                                              <p:charRg st="29" end="41"/>
                                            </p:txEl>
                                          </p:spTgt>
                                        </p:tgtEl>
                                        <p:attrNameLst>
                                          <p:attrName>style.visibility</p:attrName>
                                        </p:attrNameLst>
                                      </p:cBhvr>
                                      <p:to>
                                        <p:strVal val="visible"/>
                                      </p:to>
                                    </p:set>
                                    <p:anim calcmode="lin" valueType="num">
                                      <p:cBhvr additive="base">
                                        <p:cTn id="19" dur="500" fill="hold"/>
                                        <p:tgtEl>
                                          <p:spTgt spid="114691">
                                            <p:txEl>
                                              <p:charRg st="29" end="4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4691">
                                            <p:txEl>
                                              <p:charRg st="29" end="4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4691">
                                            <p:txEl>
                                              <p:charRg st="41" end="49"/>
                                            </p:txEl>
                                          </p:spTgt>
                                        </p:tgtEl>
                                        <p:attrNameLst>
                                          <p:attrName>style.visibility</p:attrName>
                                        </p:attrNameLst>
                                      </p:cBhvr>
                                      <p:to>
                                        <p:strVal val="visible"/>
                                      </p:to>
                                    </p:set>
                                    <p:anim calcmode="lin" valueType="num">
                                      <p:cBhvr additive="base">
                                        <p:cTn id="25" dur="500" fill="hold"/>
                                        <p:tgtEl>
                                          <p:spTgt spid="114691">
                                            <p:txEl>
                                              <p:charRg st="41" end="4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4691">
                                            <p:txEl>
                                              <p:charRg st="41" end="4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4691">
                                            <p:txEl>
                                              <p:charRg st="49" end="61"/>
                                            </p:txEl>
                                          </p:spTgt>
                                        </p:tgtEl>
                                        <p:attrNameLst>
                                          <p:attrName>style.visibility</p:attrName>
                                        </p:attrNameLst>
                                      </p:cBhvr>
                                      <p:to>
                                        <p:strVal val="visible"/>
                                      </p:to>
                                    </p:set>
                                    <p:anim calcmode="lin" valueType="num">
                                      <p:cBhvr additive="base">
                                        <p:cTn id="31" dur="500" fill="hold"/>
                                        <p:tgtEl>
                                          <p:spTgt spid="114691">
                                            <p:txEl>
                                              <p:charRg st="49" end="6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4691">
                                            <p:txEl>
                                              <p:charRg st="49" end="6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4691">
                                            <p:txEl>
                                              <p:charRg st="61" end="72"/>
                                            </p:txEl>
                                          </p:spTgt>
                                        </p:tgtEl>
                                        <p:attrNameLst>
                                          <p:attrName>style.visibility</p:attrName>
                                        </p:attrNameLst>
                                      </p:cBhvr>
                                      <p:to>
                                        <p:strVal val="visible"/>
                                      </p:to>
                                    </p:set>
                                    <p:anim calcmode="lin" valueType="num">
                                      <p:cBhvr additive="base">
                                        <p:cTn id="37" dur="500" fill="hold"/>
                                        <p:tgtEl>
                                          <p:spTgt spid="114691">
                                            <p:txEl>
                                              <p:charRg st="61" end="7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4691">
                                            <p:txEl>
                                              <p:charRg st="61" end="7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0" cap="none" spc="0" normalizeH="0" baseline="0" noProof="0" smtClean="0">
                <a:ln>
                  <a:noFill/>
                </a:ln>
                <a:solidFill>
                  <a:schemeClr val="tx2"/>
                </a:solidFill>
                <a:effectLst/>
                <a:uLnTx/>
                <a:uFillTx/>
                <a:latin typeface="+mj-lt"/>
                <a:ea typeface="+mj-ea"/>
                <a:cs typeface="+mj-cs"/>
              </a:rPr>
              <a:t>第二节：</a:t>
            </a:r>
            <a:r>
              <a:rPr kumimoji="0" lang="zh-CN" altLang="en-US" sz="4000" b="1" i="0" u="none" strike="noStrike" kern="0" cap="none" spc="0" normalizeH="0" baseline="0" noProof="0" smtClean="0">
                <a:ln>
                  <a:noFill/>
                </a:ln>
                <a:solidFill>
                  <a:schemeClr val="tx2"/>
                </a:solidFill>
                <a:effectLst/>
                <a:uLnTx/>
                <a:uFillTx/>
                <a:latin typeface="+mj-lt"/>
                <a:ea typeface="+mj-ea"/>
                <a:cs typeface="+mj-cs"/>
              </a:rPr>
              <a:t>操作系统的发展过程</a:t>
            </a:r>
            <a:endParaRPr kumimoji="0" lang="zh-CN" altLang="en-US" sz="4000" b="1" i="0" u="none" strike="noStrike" kern="0" cap="none" spc="0" normalizeH="0" baseline="0" noProof="0" smtClean="0">
              <a:ln>
                <a:noFill/>
              </a:ln>
              <a:solidFill>
                <a:schemeClr val="tx2"/>
              </a:solidFill>
              <a:effectLst/>
              <a:uLnTx/>
              <a:uFillTx/>
              <a:latin typeface="+mj-lt"/>
              <a:ea typeface="+mj-ea"/>
              <a:cs typeface="+mj-cs"/>
            </a:endParaRPr>
          </a:p>
        </p:txBody>
      </p:sp>
      <p:sp>
        <p:nvSpPr>
          <p:cNvPr id="45059" name="Rectangle 3"/>
          <p:cNvSpPr>
            <a:spLocks noGrp="1"/>
          </p:cNvSpPr>
          <p:nvPr>
            <p:ph idx="1"/>
          </p:nvPr>
        </p:nvSpPr>
        <p:spPr>
          <a:ln/>
        </p:spPr>
        <p:txBody>
          <a:bodyPr vert="horz" wrap="square" lIns="91440" tIns="45720" rIns="91440" bIns="45720" anchor="t"/>
          <a:p>
            <a:r>
              <a:rPr lang="en-US" altLang="zh-CN" dirty="0"/>
              <a:t>DOS</a:t>
            </a:r>
            <a:endParaRPr lang="en-US" altLang="zh-CN" dirty="0"/>
          </a:p>
          <a:p>
            <a:pPr lvl="1"/>
            <a:r>
              <a:rPr lang="en-US" altLang="zh-CN" dirty="0"/>
              <a:t>DOS</a:t>
            </a:r>
            <a:r>
              <a:rPr lang="zh-CN" altLang="en-US" dirty="0"/>
              <a:t>是</a:t>
            </a:r>
            <a:r>
              <a:rPr lang="en-US" altLang="zh-CN" dirty="0"/>
              <a:t>Disk Operating System</a:t>
            </a:r>
            <a:r>
              <a:rPr lang="zh-CN" altLang="en-US" dirty="0"/>
              <a:t>的缩写，最初配置在</a:t>
            </a:r>
            <a:r>
              <a:rPr lang="en-US" altLang="zh-CN" dirty="0"/>
              <a:t>IBM-PC</a:t>
            </a:r>
            <a:r>
              <a:rPr lang="zh-CN" altLang="en-US" dirty="0"/>
              <a:t>机上，后由微软进行推广。</a:t>
            </a:r>
            <a:endParaRPr lang="zh-CN" altLang="en-US" dirty="0"/>
          </a:p>
          <a:p>
            <a:pPr lvl="1"/>
            <a:r>
              <a:rPr lang="zh-CN" altLang="en-US" dirty="0"/>
              <a:t>因为</a:t>
            </a:r>
            <a:r>
              <a:rPr lang="en-US" altLang="zh-CN" dirty="0"/>
              <a:t>DOS</a:t>
            </a:r>
            <a:r>
              <a:rPr lang="zh-CN" altLang="en-US" dirty="0"/>
              <a:t>传统上采用命令行的界面，没有采用图形用户界面，今天不再广泛使用。 </a:t>
            </a:r>
            <a:endParaRPr lang="zh-CN" altLang="en-US" dirty="0"/>
          </a:p>
          <a:p>
            <a:pPr lvl="1"/>
            <a:r>
              <a:rPr lang="en-US" altLang="zh-CN" dirty="0"/>
              <a:t>DOS</a:t>
            </a:r>
            <a:r>
              <a:rPr lang="zh-CN" altLang="en-US" dirty="0"/>
              <a:t>是典型的</a:t>
            </a:r>
            <a:r>
              <a:rPr lang="zh-CN" altLang="en-US" dirty="0">
                <a:solidFill>
                  <a:schemeClr val="accent1"/>
                </a:solidFill>
              </a:rPr>
              <a:t>单用户单任务</a:t>
            </a:r>
            <a:r>
              <a:rPr lang="en-US" altLang="zh-CN" dirty="0">
                <a:solidFill>
                  <a:schemeClr val="accent1"/>
                </a:solidFill>
              </a:rPr>
              <a:t>OS</a:t>
            </a:r>
            <a:r>
              <a:rPr lang="zh-CN" altLang="en-US" dirty="0"/>
              <a:t>。</a:t>
            </a:r>
            <a:endParaRPr lang="zh-CN" altLang="en-US" dirty="0"/>
          </a:p>
          <a:p>
            <a:pPr>
              <a:buNone/>
            </a:pPr>
            <a:endParaRPr lang="en-US" altLang="zh-CN" dirty="0"/>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0" cap="none" spc="0" normalizeH="0" baseline="0" noProof="0" smtClean="0">
                <a:ln>
                  <a:noFill/>
                </a:ln>
                <a:solidFill>
                  <a:schemeClr val="tx2"/>
                </a:solidFill>
                <a:effectLst/>
                <a:uLnTx/>
                <a:uFillTx/>
                <a:latin typeface="+mj-lt"/>
                <a:ea typeface="+mj-ea"/>
                <a:cs typeface="+mj-cs"/>
              </a:rPr>
              <a:t>第二节：</a:t>
            </a:r>
            <a:r>
              <a:rPr kumimoji="0" lang="zh-CN" altLang="en-US" sz="4000" b="1" i="0" u="none" strike="noStrike" kern="0" cap="none" spc="0" normalizeH="0" baseline="0" noProof="0" smtClean="0">
                <a:ln>
                  <a:noFill/>
                </a:ln>
                <a:solidFill>
                  <a:schemeClr val="tx2"/>
                </a:solidFill>
                <a:effectLst/>
                <a:uLnTx/>
                <a:uFillTx/>
                <a:latin typeface="+mj-lt"/>
                <a:ea typeface="+mj-ea"/>
                <a:cs typeface="+mj-cs"/>
              </a:rPr>
              <a:t>操作系统的发展过程</a:t>
            </a:r>
            <a:endParaRPr kumimoji="0" lang="zh-CN" altLang="en-US" sz="4000" b="1" i="0" u="none" strike="noStrike" kern="0" cap="none" spc="0" normalizeH="0" baseline="0" noProof="0" smtClean="0">
              <a:ln>
                <a:noFill/>
              </a:ln>
              <a:solidFill>
                <a:schemeClr val="tx2"/>
              </a:solidFill>
              <a:effectLst/>
              <a:uLnTx/>
              <a:uFillTx/>
              <a:latin typeface="+mj-lt"/>
              <a:ea typeface="+mj-ea"/>
              <a:cs typeface="+mj-cs"/>
            </a:endParaRPr>
          </a:p>
        </p:txBody>
      </p:sp>
      <p:sp>
        <p:nvSpPr>
          <p:cNvPr id="46083" name="Rectangle 3"/>
          <p:cNvSpPr>
            <a:spLocks noGrp="1"/>
          </p:cNvSpPr>
          <p:nvPr>
            <p:ph idx="1"/>
          </p:nvPr>
        </p:nvSpPr>
        <p:spPr>
          <a:ln/>
        </p:spPr>
        <p:txBody>
          <a:bodyPr vert="horz" wrap="square" lIns="91440" tIns="45720" rIns="91440" bIns="45720" anchor="t"/>
          <a:p>
            <a:r>
              <a:rPr lang="en-US" altLang="zh-CN" dirty="0"/>
              <a:t>Windows</a:t>
            </a:r>
            <a:endParaRPr lang="en-US" altLang="zh-CN" dirty="0"/>
          </a:p>
          <a:p>
            <a:pPr lvl="1"/>
            <a:r>
              <a:rPr lang="en-US" altLang="zh-CN" dirty="0"/>
              <a:t>Windows</a:t>
            </a:r>
            <a:r>
              <a:rPr lang="zh-CN" altLang="en-US" dirty="0"/>
              <a:t>操作系统是美国</a:t>
            </a:r>
            <a:r>
              <a:rPr lang="en-US" altLang="zh-CN" dirty="0"/>
              <a:t>Microsoft</a:t>
            </a:r>
            <a:r>
              <a:rPr lang="zh-CN" altLang="en-US" dirty="0"/>
              <a:t>公司开发的基于图形用户界面的操作系统。以其易学易用、</a:t>
            </a:r>
            <a:r>
              <a:rPr lang="zh-CN" altLang="en-US" dirty="0">
                <a:solidFill>
                  <a:schemeClr val="accent1"/>
                </a:solidFill>
              </a:rPr>
              <a:t>友好的图形界面</a:t>
            </a:r>
            <a:r>
              <a:rPr lang="zh-CN" altLang="en-US" dirty="0"/>
              <a:t>，并能支持多任务的优点，一举奠定了</a:t>
            </a:r>
            <a:r>
              <a:rPr lang="en-US" altLang="zh-CN" dirty="0"/>
              <a:t>Microsoft</a:t>
            </a:r>
            <a:r>
              <a:rPr lang="zh-CN" altLang="en-US" dirty="0"/>
              <a:t>公司在操作系统上的垄断地位。 </a:t>
            </a:r>
            <a:endParaRPr lang="zh-CN" altLang="en-US" dirty="0"/>
          </a:p>
          <a:p>
            <a:pPr lvl="1"/>
            <a:r>
              <a:rPr lang="zh-CN" altLang="en-US" dirty="0"/>
              <a:t>现在风靡全球的是</a:t>
            </a:r>
            <a:r>
              <a:rPr lang="en-US" altLang="zh-CN" dirty="0"/>
              <a:t>Windows XP</a:t>
            </a:r>
            <a:r>
              <a:rPr lang="zh-CN" altLang="en-US" dirty="0"/>
              <a:t>，</a:t>
            </a:r>
            <a:r>
              <a:rPr lang="en-US" altLang="zh-CN" dirty="0"/>
              <a:t>Windows7</a:t>
            </a:r>
            <a:r>
              <a:rPr lang="zh-CN" altLang="en-US" dirty="0"/>
              <a:t>。 </a:t>
            </a:r>
            <a:endParaRPr lang="zh-CN" altLang="en-US" dirty="0"/>
          </a:p>
          <a:p>
            <a:pPr lvl="1"/>
            <a:r>
              <a:rPr lang="en-US" altLang="zh-CN" dirty="0"/>
              <a:t>Windows</a:t>
            </a:r>
            <a:r>
              <a:rPr lang="zh-CN" altLang="en-US" dirty="0"/>
              <a:t>是典型的</a:t>
            </a:r>
            <a:r>
              <a:rPr lang="zh-CN" altLang="en-US" dirty="0">
                <a:solidFill>
                  <a:schemeClr val="accent1"/>
                </a:solidFill>
              </a:rPr>
              <a:t>单用户多任务</a:t>
            </a:r>
            <a:r>
              <a:rPr lang="en-US" altLang="zh-CN" dirty="0">
                <a:solidFill>
                  <a:schemeClr val="accent1"/>
                </a:solidFill>
              </a:rPr>
              <a:t>OS</a:t>
            </a:r>
            <a:r>
              <a:rPr lang="zh-CN" altLang="en-US" dirty="0"/>
              <a:t>。</a:t>
            </a:r>
            <a:endParaRPr lang="zh-CN" altLang="en-US" dirty="0"/>
          </a:p>
          <a:p>
            <a:pPr>
              <a:buNone/>
            </a:pPr>
            <a:endParaRPr lang="en-US" altLang="zh-CN" dirty="0"/>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0" cap="none" spc="0" normalizeH="0" baseline="0" noProof="0" smtClean="0">
                <a:ln>
                  <a:noFill/>
                </a:ln>
                <a:solidFill>
                  <a:schemeClr val="tx2"/>
                </a:solidFill>
                <a:effectLst/>
                <a:uLnTx/>
                <a:uFillTx/>
                <a:latin typeface="+mj-lt"/>
                <a:ea typeface="+mj-ea"/>
                <a:cs typeface="+mj-cs"/>
              </a:rPr>
              <a:t>第二节：</a:t>
            </a:r>
            <a:r>
              <a:rPr kumimoji="0" lang="zh-CN" altLang="en-US" sz="4000" b="1" i="0" u="none" strike="noStrike" kern="0" cap="none" spc="0" normalizeH="0" baseline="0" noProof="0" smtClean="0">
                <a:ln>
                  <a:noFill/>
                </a:ln>
                <a:solidFill>
                  <a:schemeClr val="tx2"/>
                </a:solidFill>
                <a:effectLst/>
                <a:uLnTx/>
                <a:uFillTx/>
                <a:latin typeface="+mj-lt"/>
                <a:ea typeface="+mj-ea"/>
                <a:cs typeface="+mj-cs"/>
              </a:rPr>
              <a:t>操作系统的发展过程</a:t>
            </a:r>
            <a:endParaRPr kumimoji="0" lang="zh-CN" altLang="en-US" sz="4000" b="1" i="0" u="none" strike="noStrike" kern="0" cap="none" spc="0" normalizeH="0" baseline="0" noProof="0" smtClean="0">
              <a:ln>
                <a:noFill/>
              </a:ln>
              <a:solidFill>
                <a:schemeClr val="tx2"/>
              </a:solidFill>
              <a:effectLst/>
              <a:uLnTx/>
              <a:uFillTx/>
              <a:latin typeface="+mj-lt"/>
              <a:ea typeface="+mj-ea"/>
              <a:cs typeface="+mj-cs"/>
            </a:endParaRPr>
          </a:p>
        </p:txBody>
      </p:sp>
      <p:sp>
        <p:nvSpPr>
          <p:cNvPr id="47107" name="Rectangle 3"/>
          <p:cNvSpPr>
            <a:spLocks noGrp="1"/>
          </p:cNvSpPr>
          <p:nvPr>
            <p:ph idx="1"/>
          </p:nvPr>
        </p:nvSpPr>
        <p:spPr>
          <a:ln/>
        </p:spPr>
        <p:txBody>
          <a:bodyPr vert="horz" wrap="square" lIns="91440" tIns="45720" rIns="91440" bIns="45720" anchor="t"/>
          <a:p>
            <a:pPr>
              <a:lnSpc>
                <a:spcPct val="90000"/>
              </a:lnSpc>
            </a:pPr>
            <a:r>
              <a:rPr lang="en-US" altLang="zh-CN" dirty="0"/>
              <a:t>UNIX</a:t>
            </a:r>
            <a:endParaRPr lang="en-US" altLang="zh-CN" dirty="0"/>
          </a:p>
          <a:p>
            <a:pPr lvl="1">
              <a:lnSpc>
                <a:spcPct val="90000"/>
              </a:lnSpc>
            </a:pPr>
            <a:r>
              <a:rPr lang="zh-CN" altLang="en-US" dirty="0"/>
              <a:t>在高档工作站和服务器领域，</a:t>
            </a:r>
            <a:r>
              <a:rPr lang="en-US" altLang="zh-CN" dirty="0"/>
              <a:t>UNIX</a:t>
            </a:r>
            <a:r>
              <a:rPr lang="zh-CN" altLang="en-US" dirty="0"/>
              <a:t>仍然具有无可替代的地位。</a:t>
            </a:r>
            <a:endParaRPr lang="zh-CN" altLang="en-US" dirty="0"/>
          </a:p>
          <a:p>
            <a:pPr lvl="1">
              <a:lnSpc>
                <a:spcPct val="90000"/>
              </a:lnSpc>
            </a:pPr>
            <a:endParaRPr lang="zh-CN" altLang="en-US" dirty="0"/>
          </a:p>
          <a:p>
            <a:pPr lvl="1">
              <a:lnSpc>
                <a:spcPct val="90000"/>
              </a:lnSpc>
            </a:pPr>
            <a:r>
              <a:rPr lang="en-US" altLang="zh-CN" dirty="0"/>
              <a:t>UNIX</a:t>
            </a:r>
            <a:r>
              <a:rPr lang="zh-CN" altLang="en-US" dirty="0"/>
              <a:t>的来历。</a:t>
            </a:r>
            <a:endParaRPr lang="zh-CN" altLang="en-US" dirty="0"/>
          </a:p>
          <a:p>
            <a:pPr lvl="1">
              <a:lnSpc>
                <a:spcPct val="90000"/>
              </a:lnSpc>
            </a:pPr>
            <a:endParaRPr lang="zh-CN" altLang="en-US" dirty="0"/>
          </a:p>
          <a:p>
            <a:pPr lvl="1">
              <a:lnSpc>
                <a:spcPct val="90000"/>
              </a:lnSpc>
            </a:pPr>
            <a:r>
              <a:rPr lang="en-US" altLang="zh-CN" dirty="0"/>
              <a:t>UNIX</a:t>
            </a:r>
            <a:r>
              <a:rPr lang="zh-CN" altLang="en-US" dirty="0"/>
              <a:t>的特点 。</a:t>
            </a:r>
            <a:endParaRPr lang="zh-CN" altLang="en-US" dirty="0"/>
          </a:p>
          <a:p>
            <a:pPr lvl="1">
              <a:lnSpc>
                <a:spcPct val="90000"/>
              </a:lnSpc>
            </a:pPr>
            <a:endParaRPr lang="zh-CN" altLang="en-US" dirty="0"/>
          </a:p>
          <a:p>
            <a:pPr lvl="1">
              <a:lnSpc>
                <a:spcPct val="90000"/>
              </a:lnSpc>
            </a:pPr>
            <a:r>
              <a:rPr lang="en-US" altLang="zh-CN" dirty="0"/>
              <a:t>UNIX</a:t>
            </a:r>
            <a:r>
              <a:rPr lang="zh-CN" altLang="en-US" dirty="0"/>
              <a:t>是典型的</a:t>
            </a:r>
            <a:r>
              <a:rPr lang="zh-CN" altLang="en-US" dirty="0">
                <a:solidFill>
                  <a:schemeClr val="accent1"/>
                </a:solidFill>
              </a:rPr>
              <a:t>多用户多任务</a:t>
            </a:r>
            <a:r>
              <a:rPr lang="en-US" altLang="zh-CN" dirty="0">
                <a:solidFill>
                  <a:schemeClr val="accent1"/>
                </a:solidFill>
              </a:rPr>
              <a:t>OS</a:t>
            </a:r>
            <a:r>
              <a:rPr lang="zh-CN" altLang="en-US" dirty="0"/>
              <a:t>。</a:t>
            </a:r>
            <a:endParaRPr lang="zh-CN" altLang="en-US" dirty="0"/>
          </a:p>
          <a:p>
            <a:pPr lvl="1">
              <a:lnSpc>
                <a:spcPct val="90000"/>
              </a:lnSpc>
            </a:pPr>
            <a:endParaRPr lang="en-US" altLang="zh-CN" dirty="0"/>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0" cap="none" spc="0" normalizeH="0" baseline="0" noProof="0" smtClean="0">
                <a:ln>
                  <a:noFill/>
                </a:ln>
                <a:solidFill>
                  <a:schemeClr val="tx2"/>
                </a:solidFill>
                <a:effectLst/>
                <a:uLnTx/>
                <a:uFillTx/>
                <a:latin typeface="+mj-lt"/>
                <a:ea typeface="+mj-ea"/>
                <a:cs typeface="+mj-cs"/>
              </a:rPr>
              <a:t>第二节：</a:t>
            </a:r>
            <a:r>
              <a:rPr kumimoji="0" lang="zh-CN" altLang="en-US" sz="4000" b="1" i="0" u="none" strike="noStrike" kern="0" cap="none" spc="0" normalizeH="0" baseline="0" noProof="0" smtClean="0">
                <a:ln>
                  <a:noFill/>
                </a:ln>
                <a:solidFill>
                  <a:schemeClr val="tx2"/>
                </a:solidFill>
                <a:effectLst/>
                <a:uLnTx/>
                <a:uFillTx/>
                <a:latin typeface="+mj-lt"/>
                <a:ea typeface="+mj-ea"/>
                <a:cs typeface="+mj-cs"/>
              </a:rPr>
              <a:t>操作系统的发展过程</a:t>
            </a:r>
            <a:endParaRPr kumimoji="0" lang="zh-CN" altLang="en-US" sz="4000" b="1" i="0" u="none" strike="noStrike" kern="0" cap="none" spc="0" normalizeH="0" baseline="0" noProof="0" smtClean="0">
              <a:ln>
                <a:noFill/>
              </a:ln>
              <a:solidFill>
                <a:schemeClr val="tx2"/>
              </a:solidFill>
              <a:effectLst/>
              <a:uLnTx/>
              <a:uFillTx/>
              <a:latin typeface="+mj-lt"/>
              <a:ea typeface="+mj-ea"/>
              <a:cs typeface="+mj-cs"/>
            </a:endParaRPr>
          </a:p>
        </p:txBody>
      </p:sp>
      <p:sp>
        <p:nvSpPr>
          <p:cNvPr id="48131" name="Rectangle 3"/>
          <p:cNvSpPr>
            <a:spLocks noGrp="1"/>
          </p:cNvSpPr>
          <p:nvPr>
            <p:ph idx="1"/>
          </p:nvPr>
        </p:nvSpPr>
        <p:spPr>
          <a:ln/>
        </p:spPr>
        <p:txBody>
          <a:bodyPr vert="horz" wrap="square" lIns="91440" tIns="45720" rIns="91440" bIns="45720" anchor="t"/>
          <a:p>
            <a:r>
              <a:rPr lang="en-US" altLang="zh-CN" dirty="0"/>
              <a:t>Linux</a:t>
            </a:r>
            <a:endParaRPr lang="en-US" altLang="zh-CN" dirty="0"/>
          </a:p>
          <a:p>
            <a:pPr lvl="1"/>
            <a:r>
              <a:rPr lang="en-US" altLang="zh-CN" dirty="0"/>
              <a:t>Linux</a:t>
            </a:r>
            <a:r>
              <a:rPr lang="zh-CN" altLang="en-US" dirty="0"/>
              <a:t>的来历和特点。</a:t>
            </a:r>
            <a:endParaRPr lang="zh-CN" altLang="en-US" dirty="0"/>
          </a:p>
          <a:p>
            <a:pPr lvl="1"/>
            <a:endParaRPr lang="zh-CN" altLang="en-US" dirty="0"/>
          </a:p>
          <a:p>
            <a:pPr lvl="1"/>
            <a:r>
              <a:rPr lang="en-US" altLang="zh-CN" dirty="0"/>
              <a:t>Linux</a:t>
            </a:r>
            <a:r>
              <a:rPr lang="zh-CN" altLang="en-US" dirty="0"/>
              <a:t>的版本。</a:t>
            </a:r>
            <a:endParaRPr lang="zh-CN" altLang="en-US" dirty="0"/>
          </a:p>
          <a:p>
            <a:pPr lvl="1"/>
            <a:endParaRPr lang="zh-CN" altLang="en-US" dirty="0"/>
          </a:p>
          <a:p>
            <a:pPr lvl="1"/>
            <a:r>
              <a:rPr lang="en-US" altLang="zh-CN" dirty="0"/>
              <a:t>Linux</a:t>
            </a:r>
            <a:r>
              <a:rPr lang="zh-CN" altLang="en-US" dirty="0"/>
              <a:t>的种类。</a:t>
            </a:r>
            <a:endParaRPr lang="zh-CN" altLang="en-US" dirty="0"/>
          </a:p>
          <a:p>
            <a:pPr lvl="1"/>
            <a:endParaRPr lang="zh-CN" altLang="en-US" dirty="0"/>
          </a:p>
          <a:p>
            <a:pPr>
              <a:buNone/>
            </a:pPr>
            <a:endParaRPr lang="en-US" altLang="zh-CN" dirty="0"/>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0" cap="none" spc="0" normalizeH="0" baseline="0" noProof="0" smtClean="0">
                <a:ln>
                  <a:noFill/>
                </a:ln>
                <a:solidFill>
                  <a:schemeClr val="tx2"/>
                </a:solidFill>
                <a:effectLst/>
                <a:uLnTx/>
                <a:uFillTx/>
                <a:latin typeface="+mj-lt"/>
                <a:ea typeface="+mj-ea"/>
                <a:cs typeface="+mj-cs"/>
              </a:rPr>
              <a:t>第二节：</a:t>
            </a:r>
            <a:r>
              <a:rPr kumimoji="0" lang="zh-CN" altLang="en-US" sz="4000" b="1" i="0" u="none" strike="noStrike" kern="0" cap="none" spc="0" normalizeH="0" baseline="0" noProof="0" smtClean="0">
                <a:ln>
                  <a:noFill/>
                </a:ln>
                <a:solidFill>
                  <a:schemeClr val="tx2"/>
                </a:solidFill>
                <a:effectLst/>
                <a:uLnTx/>
                <a:uFillTx/>
                <a:latin typeface="+mj-lt"/>
                <a:ea typeface="+mj-ea"/>
                <a:cs typeface="+mj-cs"/>
              </a:rPr>
              <a:t>操作系统的发展过程</a:t>
            </a:r>
            <a:endParaRPr kumimoji="0" lang="zh-CN" altLang="en-US" sz="4000" b="1" i="0" u="none" strike="noStrike" kern="0" cap="none" spc="0" normalizeH="0" baseline="0" noProof="0" smtClean="0">
              <a:ln>
                <a:noFill/>
              </a:ln>
              <a:solidFill>
                <a:schemeClr val="tx2"/>
              </a:solidFill>
              <a:effectLst/>
              <a:uLnTx/>
              <a:uFillTx/>
              <a:latin typeface="+mj-lt"/>
              <a:ea typeface="+mj-ea"/>
              <a:cs typeface="+mj-cs"/>
            </a:endParaRPr>
          </a:p>
        </p:txBody>
      </p:sp>
      <p:sp>
        <p:nvSpPr>
          <p:cNvPr id="49155" name="Rectangle 3"/>
          <p:cNvSpPr>
            <a:spLocks noGrp="1"/>
          </p:cNvSpPr>
          <p:nvPr>
            <p:ph idx="1"/>
          </p:nvPr>
        </p:nvSpPr>
        <p:spPr>
          <a:ln/>
        </p:spPr>
        <p:txBody>
          <a:bodyPr vert="horz" wrap="square" lIns="91440" tIns="45720" rIns="91440" bIns="45720" anchor="t"/>
          <a:p>
            <a:pPr>
              <a:buNone/>
            </a:pPr>
            <a:r>
              <a:rPr lang="zh-CN" altLang="en-US" sz="3600" b="1" dirty="0">
                <a:solidFill>
                  <a:srgbClr val="3333FF"/>
                </a:solidFill>
              </a:rPr>
              <a:t>七</a:t>
            </a:r>
            <a:r>
              <a:rPr lang="en-US" altLang="zh-CN" sz="3600" b="1" dirty="0">
                <a:solidFill>
                  <a:srgbClr val="3333FF"/>
                </a:solidFill>
              </a:rPr>
              <a:t>.</a:t>
            </a:r>
            <a:r>
              <a:rPr lang="zh-CN" altLang="en-US" sz="3600" b="1" dirty="0">
                <a:solidFill>
                  <a:srgbClr val="3333FF"/>
                </a:solidFill>
              </a:rPr>
              <a:t>其他类型的操作系统</a:t>
            </a:r>
            <a:endParaRPr lang="en-US" altLang="zh-CN" sz="3600" b="1" dirty="0">
              <a:solidFill>
                <a:srgbClr val="3333FF"/>
              </a:solidFill>
            </a:endParaRPr>
          </a:p>
          <a:p>
            <a:pPr lvl="1">
              <a:buNone/>
            </a:pPr>
            <a:r>
              <a:rPr lang="en-US" altLang="zh-CN" b="1" dirty="0">
                <a:solidFill>
                  <a:schemeClr val="accent1"/>
                </a:solidFill>
              </a:rPr>
              <a:t>1. </a:t>
            </a:r>
            <a:r>
              <a:rPr lang="zh-CN" altLang="en-US" b="1" dirty="0">
                <a:solidFill>
                  <a:schemeClr val="accent1"/>
                </a:solidFill>
              </a:rPr>
              <a:t>多处理机系统</a:t>
            </a:r>
            <a:endParaRPr lang="zh-CN" altLang="en-US" b="1" dirty="0">
              <a:solidFill>
                <a:schemeClr val="accent1"/>
              </a:solidFill>
            </a:endParaRPr>
          </a:p>
          <a:p>
            <a:pPr lvl="2"/>
            <a:r>
              <a:rPr lang="en-US" altLang="zh-CN" dirty="0"/>
              <a:t>MPS</a:t>
            </a:r>
            <a:r>
              <a:rPr lang="zh-CN" altLang="en-US" dirty="0"/>
              <a:t>是提高系统处理能力的一种方法，通过使用多个</a:t>
            </a:r>
            <a:r>
              <a:rPr lang="en-US" altLang="zh-CN" dirty="0"/>
              <a:t>CPU</a:t>
            </a:r>
            <a:r>
              <a:rPr lang="zh-CN" altLang="en-US" dirty="0"/>
              <a:t>能够协同工作，并行处理，每个</a:t>
            </a:r>
            <a:r>
              <a:rPr lang="en-US" altLang="zh-CN" dirty="0"/>
              <a:t>CPU</a:t>
            </a:r>
            <a:r>
              <a:rPr lang="zh-CN" altLang="en-US" dirty="0"/>
              <a:t>在执行队列中选取一个线程执行。</a:t>
            </a:r>
            <a:endParaRPr lang="zh-CN" altLang="en-US" dirty="0"/>
          </a:p>
          <a:p>
            <a:pPr lvl="2"/>
            <a:endParaRPr lang="zh-CN" altLang="en-US" dirty="0"/>
          </a:p>
          <a:p>
            <a:pPr lvl="2"/>
            <a:r>
              <a:rPr lang="zh-CN" altLang="en-US" b="1" dirty="0"/>
              <a:t>多处理机系统有两种实现模式：</a:t>
            </a:r>
            <a:endParaRPr lang="zh-CN" altLang="en-US" b="1" dirty="0"/>
          </a:p>
          <a:p>
            <a:pPr lvl="3"/>
            <a:r>
              <a:rPr lang="zh-CN" altLang="en-US" sz="2400" dirty="0"/>
              <a:t>非对称多处理机模式（又称主</a:t>
            </a:r>
            <a:r>
              <a:rPr lang="en-US" altLang="zh-CN" sz="2400" dirty="0"/>
              <a:t>-</a:t>
            </a:r>
            <a:r>
              <a:rPr lang="zh-CN" altLang="en-US" sz="2400" dirty="0"/>
              <a:t>从模式）</a:t>
            </a:r>
            <a:endParaRPr lang="zh-CN" altLang="en-US" sz="2400" dirty="0"/>
          </a:p>
          <a:p>
            <a:pPr lvl="3"/>
            <a:r>
              <a:rPr lang="zh-CN" altLang="en-US" sz="2400" dirty="0"/>
              <a:t>对称多处理机模式</a:t>
            </a:r>
            <a:endParaRPr lang="zh-CN" altLang="en-US" sz="2400" b="1" dirty="0">
              <a:solidFill>
                <a:schemeClr val="accent1"/>
              </a:solidFill>
            </a:endParaRP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0" cap="none" spc="0" normalizeH="0" baseline="0" noProof="0" smtClean="0">
                <a:ln>
                  <a:noFill/>
                </a:ln>
                <a:solidFill>
                  <a:schemeClr val="tx2"/>
                </a:solidFill>
                <a:effectLst/>
                <a:uLnTx/>
                <a:uFillTx/>
                <a:latin typeface="+mj-lt"/>
                <a:ea typeface="+mj-ea"/>
                <a:cs typeface="+mj-cs"/>
              </a:rPr>
              <a:t>第二节：</a:t>
            </a:r>
            <a:r>
              <a:rPr kumimoji="0" lang="zh-CN" altLang="en-US" sz="4000" b="1" i="0" u="none" strike="noStrike" kern="0" cap="none" spc="0" normalizeH="0" baseline="0" noProof="0" smtClean="0">
                <a:ln>
                  <a:noFill/>
                </a:ln>
                <a:solidFill>
                  <a:schemeClr val="tx2"/>
                </a:solidFill>
                <a:effectLst/>
                <a:uLnTx/>
                <a:uFillTx/>
                <a:latin typeface="+mj-lt"/>
                <a:ea typeface="+mj-ea"/>
                <a:cs typeface="+mj-cs"/>
              </a:rPr>
              <a:t>操作系统的发展过程</a:t>
            </a:r>
            <a:endParaRPr kumimoji="0" lang="zh-CN" altLang="en-US" sz="4000" b="1" i="0" u="none" strike="noStrike" kern="0" cap="none" spc="0" normalizeH="0" baseline="0" noProof="0" smtClean="0">
              <a:ln>
                <a:noFill/>
              </a:ln>
              <a:solidFill>
                <a:schemeClr val="tx2"/>
              </a:solidFill>
              <a:effectLst/>
              <a:uLnTx/>
              <a:uFillTx/>
              <a:latin typeface="+mj-lt"/>
              <a:ea typeface="+mj-ea"/>
              <a:cs typeface="+mj-cs"/>
            </a:endParaRPr>
          </a:p>
        </p:txBody>
      </p:sp>
      <p:sp>
        <p:nvSpPr>
          <p:cNvPr id="50179" name="Rectangle 3"/>
          <p:cNvSpPr>
            <a:spLocks noGrp="1"/>
          </p:cNvSpPr>
          <p:nvPr>
            <p:ph idx="1"/>
          </p:nvPr>
        </p:nvSpPr>
        <p:spPr>
          <a:xfrm>
            <a:off x="-180975" y="1196975"/>
            <a:ext cx="9074150" cy="2376488"/>
          </a:xfrm>
          <a:ln/>
        </p:spPr>
        <p:txBody>
          <a:bodyPr vert="horz" wrap="square" lIns="91440" tIns="45720" rIns="91440" bIns="45720" anchor="t"/>
          <a:p>
            <a:pPr lvl="1">
              <a:buNone/>
            </a:pPr>
            <a:r>
              <a:rPr lang="en-US" altLang="zh-CN" b="1" dirty="0">
                <a:solidFill>
                  <a:schemeClr val="accent1"/>
                </a:solidFill>
              </a:rPr>
              <a:t>2. </a:t>
            </a:r>
            <a:r>
              <a:rPr lang="zh-CN" altLang="en-US" b="1" dirty="0">
                <a:solidFill>
                  <a:schemeClr val="accent1"/>
                </a:solidFill>
              </a:rPr>
              <a:t>网络操作系统</a:t>
            </a:r>
            <a:r>
              <a:rPr lang="en-US" altLang="zh-CN" b="1" dirty="0">
                <a:solidFill>
                  <a:schemeClr val="accent1"/>
                </a:solidFill>
              </a:rPr>
              <a:t>NOS</a:t>
            </a:r>
            <a:endParaRPr lang="en-US" altLang="zh-CN" b="1" dirty="0">
              <a:solidFill>
                <a:schemeClr val="accent1"/>
              </a:solidFill>
            </a:endParaRPr>
          </a:p>
          <a:p>
            <a:pPr lvl="2"/>
            <a:r>
              <a:rPr lang="zh-CN" altLang="en-US" dirty="0"/>
              <a:t>网络操作系统运行在称为服务器的计算机上，并由联网的计算机用户共享，这类用户称为客户。</a:t>
            </a:r>
            <a:endParaRPr lang="zh-CN" altLang="en-US" dirty="0"/>
          </a:p>
          <a:p>
            <a:pPr lvl="2"/>
            <a:r>
              <a:rPr lang="zh-CN" altLang="en-US" dirty="0"/>
              <a:t>一般情况，</a:t>
            </a:r>
            <a:r>
              <a:rPr lang="en-US" altLang="zh-CN" dirty="0"/>
              <a:t>NOS</a:t>
            </a:r>
            <a:r>
              <a:rPr lang="zh-CN" altLang="en-US" dirty="0"/>
              <a:t>使网络相关功能达到最佳为目的，如共享数据、以及共享硬盘、打印机、扫描仪和传真机。</a:t>
            </a:r>
            <a:endParaRPr lang="en-US" altLang="zh-CN" dirty="0"/>
          </a:p>
        </p:txBody>
      </p:sp>
      <p:sp>
        <p:nvSpPr>
          <p:cNvPr id="50180" name="Text Box 4"/>
          <p:cNvSpPr txBox="1"/>
          <p:nvPr/>
        </p:nvSpPr>
        <p:spPr>
          <a:xfrm>
            <a:off x="323850" y="3644900"/>
            <a:ext cx="8208963" cy="2392363"/>
          </a:xfrm>
          <a:prstGeom prst="rect">
            <a:avLst/>
          </a:prstGeom>
          <a:noFill/>
          <a:ln w="9525">
            <a:noFill/>
          </a:ln>
        </p:spPr>
        <p:txBody>
          <a:bodyPr>
            <a:spAutoFit/>
          </a:bodyPr>
          <a:p>
            <a:pPr marL="742950" indent="-285750" algn="l">
              <a:spcBef>
                <a:spcPct val="50000"/>
              </a:spcBef>
            </a:pPr>
            <a:r>
              <a:rPr lang="zh-CN" altLang="en-US" sz="2800" b="1" dirty="0">
                <a:solidFill>
                  <a:schemeClr val="accent1"/>
                </a:solidFill>
                <a:latin typeface="Arial" panose="020B0604020202020204" pitchFamily="34" charset="0"/>
              </a:rPr>
              <a:t>网络操作系统的功能：</a:t>
            </a:r>
            <a:endParaRPr lang="zh-CN" altLang="en-US" sz="2800" b="1" dirty="0">
              <a:solidFill>
                <a:schemeClr val="accent1"/>
              </a:solidFill>
              <a:latin typeface="Arial" panose="020B0604020202020204" pitchFamily="34" charset="0"/>
            </a:endParaRPr>
          </a:p>
          <a:p>
            <a:pPr marL="742950" indent="-285750" algn="l">
              <a:spcBef>
                <a:spcPct val="50000"/>
              </a:spcBef>
              <a:buFont typeface="Wingdings" panose="05000000000000000000" pitchFamily="2" charset="2"/>
              <a:buChar char="Ø"/>
            </a:pPr>
            <a:r>
              <a:rPr lang="zh-CN" altLang="en-US" dirty="0">
                <a:latin typeface="Arial" panose="020B0604020202020204" pitchFamily="34" charset="0"/>
              </a:rPr>
              <a:t>高效可靠的网络通信能力；</a:t>
            </a:r>
            <a:endParaRPr lang="zh-CN" altLang="en-US" dirty="0">
              <a:latin typeface="Arial" panose="020B0604020202020204" pitchFamily="34" charset="0"/>
            </a:endParaRPr>
          </a:p>
          <a:p>
            <a:pPr marL="742950" indent="-285750" algn="l">
              <a:spcBef>
                <a:spcPct val="50000"/>
              </a:spcBef>
              <a:buFont typeface="Wingdings" panose="05000000000000000000" pitchFamily="2" charset="2"/>
              <a:buChar char="Ø"/>
            </a:pPr>
            <a:r>
              <a:rPr lang="zh-CN" altLang="en-US" dirty="0">
                <a:latin typeface="Arial" panose="020B0604020202020204" pitchFamily="34" charset="0"/>
              </a:rPr>
              <a:t>提供多种网络服务能力；</a:t>
            </a:r>
            <a:endParaRPr lang="zh-CN" altLang="en-US" dirty="0">
              <a:latin typeface="Arial" panose="020B0604020202020204" pitchFamily="34" charset="0"/>
            </a:endParaRPr>
          </a:p>
          <a:p>
            <a:pPr marL="742950" indent="-285750" algn="l">
              <a:spcBef>
                <a:spcPct val="50000"/>
              </a:spcBef>
              <a:buFont typeface="Wingdings" panose="05000000000000000000" pitchFamily="2" charset="2"/>
              <a:buChar char="Ø"/>
            </a:pPr>
            <a:r>
              <a:rPr lang="zh-CN" altLang="en-US" dirty="0">
                <a:latin typeface="Arial" panose="020B0604020202020204" pitchFamily="34" charset="0"/>
              </a:rPr>
              <a:t>网络安全管理能力。</a:t>
            </a:r>
            <a:endParaRPr lang="zh-CN" altLang="en-US" dirty="0">
              <a:latin typeface="Arial" panose="020B0604020202020204" pitchFamily="34" charset="0"/>
            </a:endParaRP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noChangeArrowheads="1"/>
          </p:cNvSpPr>
          <p:nvPr>
            <p:ph type="title"/>
          </p:nvPr>
        </p:nvSpPr>
        <p:spPr>
          <a:xfrm>
            <a:off x="457200" y="115888"/>
            <a:ext cx="8229600" cy="7270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0" cap="none" spc="0" normalizeH="0" baseline="0" noProof="0" smtClean="0">
                <a:ln>
                  <a:noFill/>
                </a:ln>
                <a:solidFill>
                  <a:schemeClr val="tx2"/>
                </a:solidFill>
                <a:effectLst/>
                <a:uLnTx/>
                <a:uFillTx/>
                <a:latin typeface="+mj-lt"/>
                <a:ea typeface="+mj-ea"/>
                <a:cs typeface="+mj-cs"/>
              </a:rPr>
              <a:t>第二节：</a:t>
            </a:r>
            <a:r>
              <a:rPr kumimoji="0" lang="zh-CN" altLang="en-US" sz="4000" b="1" i="0" u="none" strike="noStrike" kern="0" cap="none" spc="0" normalizeH="0" baseline="0" noProof="0" smtClean="0">
                <a:ln>
                  <a:noFill/>
                </a:ln>
                <a:solidFill>
                  <a:schemeClr val="tx2"/>
                </a:solidFill>
                <a:effectLst/>
                <a:uLnTx/>
                <a:uFillTx/>
                <a:latin typeface="+mj-lt"/>
                <a:ea typeface="+mj-ea"/>
                <a:cs typeface="+mj-cs"/>
              </a:rPr>
              <a:t>操作系统的发展过程</a:t>
            </a:r>
            <a:endParaRPr kumimoji="0" lang="zh-CN" altLang="en-US" sz="4000" b="1" i="0" u="none" strike="noStrike" kern="0" cap="none" spc="0" normalizeH="0" baseline="0" noProof="0" smtClean="0">
              <a:ln>
                <a:noFill/>
              </a:ln>
              <a:solidFill>
                <a:schemeClr val="tx2"/>
              </a:solidFill>
              <a:effectLst/>
              <a:uLnTx/>
              <a:uFillTx/>
              <a:latin typeface="+mj-lt"/>
              <a:ea typeface="+mj-ea"/>
              <a:cs typeface="+mj-cs"/>
            </a:endParaRPr>
          </a:p>
        </p:txBody>
      </p:sp>
      <p:sp>
        <p:nvSpPr>
          <p:cNvPr id="51203" name="Rectangle 3"/>
          <p:cNvSpPr>
            <a:spLocks noGrp="1"/>
          </p:cNvSpPr>
          <p:nvPr>
            <p:ph idx="1"/>
          </p:nvPr>
        </p:nvSpPr>
        <p:spPr>
          <a:xfrm>
            <a:off x="0" y="836613"/>
            <a:ext cx="8686800" cy="2592387"/>
          </a:xfrm>
          <a:ln/>
        </p:spPr>
        <p:txBody>
          <a:bodyPr vert="horz" wrap="square" lIns="91440" tIns="45720" rIns="91440" bIns="45720" anchor="t"/>
          <a:p>
            <a:pPr lvl="1">
              <a:buNone/>
            </a:pPr>
            <a:r>
              <a:rPr lang="en-US" altLang="zh-CN" b="1" dirty="0">
                <a:solidFill>
                  <a:schemeClr val="accent1"/>
                </a:solidFill>
              </a:rPr>
              <a:t>3. </a:t>
            </a:r>
            <a:r>
              <a:rPr lang="zh-CN" altLang="en-US" b="1" dirty="0">
                <a:solidFill>
                  <a:schemeClr val="accent1"/>
                </a:solidFill>
              </a:rPr>
              <a:t>分布式操作系统</a:t>
            </a:r>
            <a:endParaRPr lang="zh-CN" altLang="en-US" b="1" dirty="0">
              <a:solidFill>
                <a:schemeClr val="accent1"/>
              </a:solidFill>
            </a:endParaRPr>
          </a:p>
          <a:p>
            <a:pPr lvl="2"/>
            <a:r>
              <a:rPr lang="zh-CN" altLang="en-US" b="1" dirty="0">
                <a:solidFill>
                  <a:srgbClr val="CC3300"/>
                </a:solidFill>
              </a:rPr>
              <a:t>分布式系统：</a:t>
            </a:r>
            <a:r>
              <a:rPr lang="zh-CN" altLang="en-US" dirty="0"/>
              <a:t>是指多个分散的</a:t>
            </a:r>
            <a:r>
              <a:rPr lang="zh-CN" altLang="en-US" b="1" dirty="0">
                <a:solidFill>
                  <a:srgbClr val="CC3300"/>
                </a:solidFill>
              </a:rPr>
              <a:t>处理单元</a:t>
            </a:r>
            <a:r>
              <a:rPr lang="zh-CN" altLang="en-US" dirty="0"/>
              <a:t>，经互联网络的连接而形成的系统。</a:t>
            </a:r>
            <a:endParaRPr lang="zh-CN" altLang="en-US" dirty="0"/>
          </a:p>
          <a:p>
            <a:pPr lvl="2"/>
            <a:r>
              <a:rPr lang="zh-CN" altLang="en-US" dirty="0"/>
              <a:t>分布式系统最基本的特征是</a:t>
            </a:r>
            <a:r>
              <a:rPr lang="zh-CN" altLang="en-US" b="1" dirty="0">
                <a:solidFill>
                  <a:srgbClr val="CC3300"/>
                </a:solidFill>
              </a:rPr>
              <a:t>处理上的分布</a:t>
            </a:r>
            <a:r>
              <a:rPr lang="zh-CN" altLang="en-US" dirty="0"/>
              <a:t>。</a:t>
            </a:r>
            <a:endParaRPr lang="zh-CN" altLang="en-US" dirty="0"/>
          </a:p>
          <a:p>
            <a:pPr lvl="2"/>
            <a:r>
              <a:rPr lang="zh-CN" altLang="en-US" dirty="0"/>
              <a:t>分布式系统中一组独立的计算机展现给用户的是一个统一的整体，就好象是一个系统。</a:t>
            </a:r>
            <a:endParaRPr lang="zh-CN" altLang="en-US" dirty="0"/>
          </a:p>
          <a:p>
            <a:pPr lvl="2"/>
            <a:endParaRPr lang="zh-CN" altLang="en-US" dirty="0"/>
          </a:p>
        </p:txBody>
      </p:sp>
      <p:sp>
        <p:nvSpPr>
          <p:cNvPr id="148486" name="Rectangle 6"/>
          <p:cNvSpPr/>
          <p:nvPr/>
        </p:nvSpPr>
        <p:spPr>
          <a:xfrm>
            <a:off x="684213" y="3789363"/>
            <a:ext cx="1008062" cy="503237"/>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48487" name="Text Box 7"/>
          <p:cNvSpPr txBox="1"/>
          <p:nvPr/>
        </p:nvSpPr>
        <p:spPr>
          <a:xfrm>
            <a:off x="250825" y="3789363"/>
            <a:ext cx="1584325" cy="407987"/>
          </a:xfrm>
          <a:prstGeom prst="rect">
            <a:avLst/>
          </a:prstGeom>
          <a:noFill/>
          <a:ln w="9525">
            <a:noFill/>
          </a:ln>
        </p:spPr>
        <p:txBody>
          <a:bodyPr>
            <a:spAutoFit/>
          </a:bodyPr>
          <a:p>
            <a:pPr marL="742950" indent="-285750" algn="l">
              <a:spcBef>
                <a:spcPct val="50000"/>
              </a:spcBef>
            </a:pPr>
            <a:r>
              <a:rPr lang="zh-CN" altLang="en-US" sz="1800" b="1" dirty="0">
                <a:latin typeface="Arial" panose="020B0604020202020204" pitchFamily="34" charset="0"/>
              </a:rPr>
              <a:t>计算机</a:t>
            </a:r>
            <a:r>
              <a:rPr lang="en-US" altLang="zh-CN" sz="1800" b="1" dirty="0">
                <a:latin typeface="Arial" panose="020B0604020202020204" pitchFamily="34" charset="0"/>
              </a:rPr>
              <a:t>1</a:t>
            </a:r>
            <a:endParaRPr lang="en-US" altLang="zh-CN" sz="1800" b="1" dirty="0">
              <a:latin typeface="Arial" panose="020B0604020202020204" pitchFamily="34" charset="0"/>
            </a:endParaRPr>
          </a:p>
        </p:txBody>
      </p:sp>
      <p:sp>
        <p:nvSpPr>
          <p:cNvPr id="148488" name="Rectangle 8"/>
          <p:cNvSpPr/>
          <p:nvPr/>
        </p:nvSpPr>
        <p:spPr>
          <a:xfrm>
            <a:off x="2052638" y="3789363"/>
            <a:ext cx="1008062" cy="503237"/>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48489" name="Text Box 9"/>
          <p:cNvSpPr txBox="1"/>
          <p:nvPr/>
        </p:nvSpPr>
        <p:spPr>
          <a:xfrm>
            <a:off x="1619250" y="3789363"/>
            <a:ext cx="1584325" cy="407987"/>
          </a:xfrm>
          <a:prstGeom prst="rect">
            <a:avLst/>
          </a:prstGeom>
          <a:noFill/>
          <a:ln w="9525">
            <a:noFill/>
          </a:ln>
        </p:spPr>
        <p:txBody>
          <a:bodyPr>
            <a:spAutoFit/>
          </a:bodyPr>
          <a:p>
            <a:pPr marL="742950" indent="-285750" algn="l">
              <a:spcBef>
                <a:spcPct val="50000"/>
              </a:spcBef>
            </a:pPr>
            <a:r>
              <a:rPr lang="zh-CN" altLang="en-US" sz="1800" b="1" dirty="0">
                <a:latin typeface="Arial" panose="020B0604020202020204" pitchFamily="34" charset="0"/>
              </a:rPr>
              <a:t>计算机</a:t>
            </a:r>
            <a:r>
              <a:rPr lang="en-US" altLang="zh-CN" sz="1800" b="1" dirty="0">
                <a:latin typeface="Arial" panose="020B0604020202020204" pitchFamily="34" charset="0"/>
              </a:rPr>
              <a:t>2</a:t>
            </a:r>
            <a:endParaRPr lang="en-US" altLang="zh-CN" sz="1800" b="1" dirty="0">
              <a:latin typeface="Arial" panose="020B0604020202020204" pitchFamily="34" charset="0"/>
            </a:endParaRPr>
          </a:p>
        </p:txBody>
      </p:sp>
      <p:sp>
        <p:nvSpPr>
          <p:cNvPr id="148490" name="Rectangle 10"/>
          <p:cNvSpPr/>
          <p:nvPr/>
        </p:nvSpPr>
        <p:spPr>
          <a:xfrm>
            <a:off x="684213" y="4725988"/>
            <a:ext cx="1008062" cy="503237"/>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48491" name="Text Box 11"/>
          <p:cNvSpPr txBox="1"/>
          <p:nvPr/>
        </p:nvSpPr>
        <p:spPr>
          <a:xfrm>
            <a:off x="250825" y="4725988"/>
            <a:ext cx="1584325" cy="407987"/>
          </a:xfrm>
          <a:prstGeom prst="rect">
            <a:avLst/>
          </a:prstGeom>
          <a:noFill/>
          <a:ln w="9525">
            <a:noFill/>
          </a:ln>
        </p:spPr>
        <p:txBody>
          <a:bodyPr>
            <a:spAutoFit/>
          </a:bodyPr>
          <a:p>
            <a:pPr marL="742950" indent="-285750" algn="l">
              <a:spcBef>
                <a:spcPct val="50000"/>
              </a:spcBef>
            </a:pPr>
            <a:r>
              <a:rPr lang="zh-CN" altLang="en-US" sz="1800" b="1" dirty="0">
                <a:latin typeface="Arial" panose="020B0604020202020204" pitchFamily="34" charset="0"/>
              </a:rPr>
              <a:t>计算机</a:t>
            </a:r>
            <a:r>
              <a:rPr lang="en-US" altLang="zh-CN" sz="1800" b="1" dirty="0">
                <a:latin typeface="Arial" panose="020B0604020202020204" pitchFamily="34" charset="0"/>
              </a:rPr>
              <a:t>3</a:t>
            </a:r>
            <a:endParaRPr lang="en-US" altLang="zh-CN" sz="1800" b="1" dirty="0">
              <a:latin typeface="Arial" panose="020B0604020202020204" pitchFamily="34" charset="0"/>
            </a:endParaRPr>
          </a:p>
        </p:txBody>
      </p:sp>
      <p:sp>
        <p:nvSpPr>
          <p:cNvPr id="148492" name="Rectangle 12"/>
          <p:cNvSpPr/>
          <p:nvPr/>
        </p:nvSpPr>
        <p:spPr>
          <a:xfrm>
            <a:off x="2052638" y="4725988"/>
            <a:ext cx="1008062" cy="503237"/>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48493" name="Text Box 13"/>
          <p:cNvSpPr txBox="1"/>
          <p:nvPr/>
        </p:nvSpPr>
        <p:spPr>
          <a:xfrm>
            <a:off x="1619250" y="4725988"/>
            <a:ext cx="1584325" cy="407987"/>
          </a:xfrm>
          <a:prstGeom prst="rect">
            <a:avLst/>
          </a:prstGeom>
          <a:noFill/>
          <a:ln w="9525">
            <a:noFill/>
          </a:ln>
        </p:spPr>
        <p:txBody>
          <a:bodyPr>
            <a:spAutoFit/>
          </a:bodyPr>
          <a:p>
            <a:pPr marL="742950" indent="-285750" algn="l">
              <a:spcBef>
                <a:spcPct val="50000"/>
              </a:spcBef>
            </a:pPr>
            <a:r>
              <a:rPr lang="zh-CN" altLang="en-US" sz="1800" b="1" dirty="0">
                <a:latin typeface="Arial" panose="020B0604020202020204" pitchFamily="34" charset="0"/>
              </a:rPr>
              <a:t>计算机</a:t>
            </a:r>
            <a:r>
              <a:rPr lang="en-US" altLang="zh-CN" sz="1800" b="1" dirty="0">
                <a:latin typeface="Arial" panose="020B0604020202020204" pitchFamily="34" charset="0"/>
              </a:rPr>
              <a:t>4</a:t>
            </a:r>
            <a:endParaRPr lang="en-US" altLang="zh-CN" sz="1800" b="1" dirty="0">
              <a:latin typeface="Arial" panose="020B0604020202020204" pitchFamily="34" charset="0"/>
            </a:endParaRPr>
          </a:p>
        </p:txBody>
      </p:sp>
      <p:sp>
        <p:nvSpPr>
          <p:cNvPr id="148494" name="Oval 14"/>
          <p:cNvSpPr/>
          <p:nvPr/>
        </p:nvSpPr>
        <p:spPr>
          <a:xfrm>
            <a:off x="1330325" y="6092825"/>
            <a:ext cx="1008063" cy="576263"/>
          </a:xfrm>
          <a:prstGeom prst="ellipse">
            <a:avLst/>
          </a:prstGeom>
          <a:solidFill>
            <a:srgbClr val="C8F523"/>
          </a:solidFill>
          <a:ln w="127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8495" name="Text Box 15"/>
          <p:cNvSpPr txBox="1"/>
          <p:nvPr/>
        </p:nvSpPr>
        <p:spPr>
          <a:xfrm>
            <a:off x="1042988" y="6165850"/>
            <a:ext cx="1584325" cy="407988"/>
          </a:xfrm>
          <a:prstGeom prst="rect">
            <a:avLst/>
          </a:prstGeom>
          <a:noFill/>
          <a:ln w="9525">
            <a:noFill/>
          </a:ln>
        </p:spPr>
        <p:txBody>
          <a:bodyPr>
            <a:spAutoFit/>
          </a:bodyPr>
          <a:p>
            <a:pPr marL="742950" indent="-285750" algn="l">
              <a:spcBef>
                <a:spcPct val="50000"/>
              </a:spcBef>
            </a:pPr>
            <a:r>
              <a:rPr lang="zh-CN" altLang="en-US" sz="1800" b="1" dirty="0">
                <a:latin typeface="Arial" panose="020B0604020202020204" pitchFamily="34" charset="0"/>
              </a:rPr>
              <a:t>用户</a:t>
            </a:r>
            <a:endParaRPr lang="zh-CN" altLang="en-US" sz="1800" b="1" dirty="0">
              <a:latin typeface="Arial" panose="020B0604020202020204" pitchFamily="34" charset="0"/>
            </a:endParaRPr>
          </a:p>
        </p:txBody>
      </p:sp>
      <p:sp>
        <p:nvSpPr>
          <p:cNvPr id="148496" name="Line 16"/>
          <p:cNvSpPr/>
          <p:nvPr/>
        </p:nvSpPr>
        <p:spPr>
          <a:xfrm>
            <a:off x="1258888" y="4292600"/>
            <a:ext cx="0" cy="431800"/>
          </a:xfrm>
          <a:prstGeom prst="line">
            <a:avLst/>
          </a:prstGeom>
          <a:ln w="19050" cap="flat" cmpd="sng">
            <a:solidFill>
              <a:srgbClr val="000000"/>
            </a:solidFill>
            <a:prstDash val="solid"/>
            <a:headEnd type="none" w="med" len="med"/>
            <a:tailEnd type="none" w="med" len="med"/>
          </a:ln>
        </p:spPr>
      </p:sp>
      <p:sp>
        <p:nvSpPr>
          <p:cNvPr id="148497" name="Line 17"/>
          <p:cNvSpPr/>
          <p:nvPr/>
        </p:nvSpPr>
        <p:spPr>
          <a:xfrm>
            <a:off x="2411413" y="4292600"/>
            <a:ext cx="0" cy="431800"/>
          </a:xfrm>
          <a:prstGeom prst="line">
            <a:avLst/>
          </a:prstGeom>
          <a:ln w="19050" cap="flat" cmpd="sng">
            <a:solidFill>
              <a:srgbClr val="000000"/>
            </a:solidFill>
            <a:prstDash val="solid"/>
            <a:headEnd type="none" w="med" len="med"/>
            <a:tailEnd type="none" w="med" len="med"/>
          </a:ln>
        </p:spPr>
      </p:sp>
      <p:sp>
        <p:nvSpPr>
          <p:cNvPr id="148498" name="Line 18"/>
          <p:cNvSpPr/>
          <p:nvPr/>
        </p:nvSpPr>
        <p:spPr>
          <a:xfrm>
            <a:off x="1692275" y="4005263"/>
            <a:ext cx="358775" cy="0"/>
          </a:xfrm>
          <a:prstGeom prst="line">
            <a:avLst/>
          </a:prstGeom>
          <a:ln w="12700" cap="flat" cmpd="sng">
            <a:solidFill>
              <a:srgbClr val="000000"/>
            </a:solidFill>
            <a:prstDash val="solid"/>
            <a:headEnd type="none" w="med" len="med"/>
            <a:tailEnd type="none" w="med" len="med"/>
          </a:ln>
        </p:spPr>
      </p:sp>
      <p:sp>
        <p:nvSpPr>
          <p:cNvPr id="148499" name="Line 19"/>
          <p:cNvSpPr/>
          <p:nvPr/>
        </p:nvSpPr>
        <p:spPr>
          <a:xfrm>
            <a:off x="1692275" y="5013325"/>
            <a:ext cx="358775" cy="0"/>
          </a:xfrm>
          <a:prstGeom prst="line">
            <a:avLst/>
          </a:prstGeom>
          <a:ln w="12700" cap="flat" cmpd="sng">
            <a:solidFill>
              <a:srgbClr val="000000"/>
            </a:solidFill>
            <a:prstDash val="solid"/>
            <a:headEnd type="none" w="med" len="med"/>
            <a:tailEnd type="none" w="med" len="med"/>
          </a:ln>
        </p:spPr>
      </p:sp>
      <p:sp>
        <p:nvSpPr>
          <p:cNvPr id="148500" name="Rectangle 20"/>
          <p:cNvSpPr/>
          <p:nvPr/>
        </p:nvSpPr>
        <p:spPr>
          <a:xfrm>
            <a:off x="4141788" y="4078288"/>
            <a:ext cx="1008062" cy="503237"/>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48501" name="Text Box 21"/>
          <p:cNvSpPr txBox="1"/>
          <p:nvPr/>
        </p:nvSpPr>
        <p:spPr>
          <a:xfrm>
            <a:off x="3708400" y="4078288"/>
            <a:ext cx="1584325" cy="407987"/>
          </a:xfrm>
          <a:prstGeom prst="rect">
            <a:avLst/>
          </a:prstGeom>
          <a:noFill/>
          <a:ln w="9525">
            <a:noFill/>
          </a:ln>
        </p:spPr>
        <p:txBody>
          <a:bodyPr>
            <a:spAutoFit/>
          </a:bodyPr>
          <a:p>
            <a:pPr marL="742950" indent="-285750" algn="l">
              <a:spcBef>
                <a:spcPct val="50000"/>
              </a:spcBef>
            </a:pPr>
            <a:r>
              <a:rPr lang="zh-CN" altLang="en-US" sz="1800" b="1" dirty="0">
                <a:latin typeface="Arial" panose="020B0604020202020204" pitchFamily="34" charset="0"/>
              </a:rPr>
              <a:t>计算机</a:t>
            </a:r>
            <a:r>
              <a:rPr lang="en-US" altLang="zh-CN" sz="1800" b="1" dirty="0">
                <a:latin typeface="Arial" panose="020B0604020202020204" pitchFamily="34" charset="0"/>
              </a:rPr>
              <a:t>1</a:t>
            </a:r>
            <a:endParaRPr lang="en-US" altLang="zh-CN" sz="1800" b="1" dirty="0">
              <a:latin typeface="Arial" panose="020B0604020202020204" pitchFamily="34" charset="0"/>
            </a:endParaRPr>
          </a:p>
        </p:txBody>
      </p:sp>
      <p:sp>
        <p:nvSpPr>
          <p:cNvPr id="148502" name="Rectangle 22"/>
          <p:cNvSpPr/>
          <p:nvPr/>
        </p:nvSpPr>
        <p:spPr>
          <a:xfrm>
            <a:off x="5510213" y="4078288"/>
            <a:ext cx="1008062" cy="503237"/>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48503" name="Text Box 23"/>
          <p:cNvSpPr txBox="1"/>
          <p:nvPr/>
        </p:nvSpPr>
        <p:spPr>
          <a:xfrm>
            <a:off x="5076825" y="4078288"/>
            <a:ext cx="1584325" cy="407987"/>
          </a:xfrm>
          <a:prstGeom prst="rect">
            <a:avLst/>
          </a:prstGeom>
          <a:noFill/>
          <a:ln w="9525">
            <a:noFill/>
          </a:ln>
        </p:spPr>
        <p:txBody>
          <a:bodyPr>
            <a:spAutoFit/>
          </a:bodyPr>
          <a:p>
            <a:pPr marL="742950" indent="-285750" algn="l">
              <a:spcBef>
                <a:spcPct val="50000"/>
              </a:spcBef>
            </a:pPr>
            <a:r>
              <a:rPr lang="zh-CN" altLang="en-US" sz="1800" b="1" dirty="0">
                <a:latin typeface="Arial" panose="020B0604020202020204" pitchFamily="34" charset="0"/>
              </a:rPr>
              <a:t>计算机</a:t>
            </a:r>
            <a:r>
              <a:rPr lang="en-US" altLang="zh-CN" sz="1800" b="1" dirty="0">
                <a:latin typeface="Arial" panose="020B0604020202020204" pitchFamily="34" charset="0"/>
              </a:rPr>
              <a:t>2</a:t>
            </a:r>
            <a:endParaRPr lang="en-US" altLang="zh-CN" sz="1800" b="1" dirty="0">
              <a:latin typeface="Arial" panose="020B0604020202020204" pitchFamily="34" charset="0"/>
            </a:endParaRPr>
          </a:p>
        </p:txBody>
      </p:sp>
      <p:sp>
        <p:nvSpPr>
          <p:cNvPr id="148504" name="Rectangle 24"/>
          <p:cNvSpPr/>
          <p:nvPr/>
        </p:nvSpPr>
        <p:spPr>
          <a:xfrm>
            <a:off x="4141788" y="5014913"/>
            <a:ext cx="1008062" cy="503237"/>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48505" name="Text Box 25"/>
          <p:cNvSpPr txBox="1"/>
          <p:nvPr/>
        </p:nvSpPr>
        <p:spPr>
          <a:xfrm>
            <a:off x="3708400" y="5014913"/>
            <a:ext cx="1584325" cy="407987"/>
          </a:xfrm>
          <a:prstGeom prst="rect">
            <a:avLst/>
          </a:prstGeom>
          <a:noFill/>
          <a:ln w="9525">
            <a:noFill/>
          </a:ln>
        </p:spPr>
        <p:txBody>
          <a:bodyPr>
            <a:spAutoFit/>
          </a:bodyPr>
          <a:p>
            <a:pPr marL="742950" indent="-285750" algn="l">
              <a:spcBef>
                <a:spcPct val="50000"/>
              </a:spcBef>
            </a:pPr>
            <a:r>
              <a:rPr lang="zh-CN" altLang="en-US" sz="1800" b="1" dirty="0">
                <a:latin typeface="Arial" panose="020B0604020202020204" pitchFamily="34" charset="0"/>
              </a:rPr>
              <a:t>计算机</a:t>
            </a:r>
            <a:r>
              <a:rPr lang="en-US" altLang="zh-CN" sz="1800" b="1" dirty="0">
                <a:latin typeface="Arial" panose="020B0604020202020204" pitchFamily="34" charset="0"/>
              </a:rPr>
              <a:t>3</a:t>
            </a:r>
            <a:endParaRPr lang="en-US" altLang="zh-CN" sz="1800" b="1" dirty="0">
              <a:latin typeface="Arial" panose="020B0604020202020204" pitchFamily="34" charset="0"/>
            </a:endParaRPr>
          </a:p>
        </p:txBody>
      </p:sp>
      <p:sp>
        <p:nvSpPr>
          <p:cNvPr id="148506" name="Rectangle 26"/>
          <p:cNvSpPr/>
          <p:nvPr/>
        </p:nvSpPr>
        <p:spPr>
          <a:xfrm>
            <a:off x="5510213" y="5014913"/>
            <a:ext cx="1008062" cy="503237"/>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48507" name="Text Box 27"/>
          <p:cNvSpPr txBox="1"/>
          <p:nvPr/>
        </p:nvSpPr>
        <p:spPr>
          <a:xfrm>
            <a:off x="5076825" y="5014913"/>
            <a:ext cx="1584325" cy="407987"/>
          </a:xfrm>
          <a:prstGeom prst="rect">
            <a:avLst/>
          </a:prstGeom>
          <a:noFill/>
          <a:ln w="9525">
            <a:noFill/>
          </a:ln>
        </p:spPr>
        <p:txBody>
          <a:bodyPr>
            <a:spAutoFit/>
          </a:bodyPr>
          <a:p>
            <a:pPr marL="742950" indent="-285750" algn="l">
              <a:spcBef>
                <a:spcPct val="50000"/>
              </a:spcBef>
            </a:pPr>
            <a:r>
              <a:rPr lang="zh-CN" altLang="en-US" sz="1800" b="1" dirty="0">
                <a:latin typeface="Arial" panose="020B0604020202020204" pitchFamily="34" charset="0"/>
              </a:rPr>
              <a:t>计算机</a:t>
            </a:r>
            <a:r>
              <a:rPr lang="en-US" altLang="zh-CN" sz="1800" b="1" dirty="0">
                <a:latin typeface="Arial" panose="020B0604020202020204" pitchFamily="34" charset="0"/>
              </a:rPr>
              <a:t>4</a:t>
            </a:r>
            <a:endParaRPr lang="en-US" altLang="zh-CN" sz="1800" b="1" dirty="0">
              <a:latin typeface="Arial" panose="020B0604020202020204" pitchFamily="34" charset="0"/>
            </a:endParaRPr>
          </a:p>
        </p:txBody>
      </p:sp>
      <p:sp>
        <p:nvSpPr>
          <p:cNvPr id="148508" name="Oval 28"/>
          <p:cNvSpPr/>
          <p:nvPr/>
        </p:nvSpPr>
        <p:spPr>
          <a:xfrm>
            <a:off x="7380288" y="5732463"/>
            <a:ext cx="1008062" cy="576262"/>
          </a:xfrm>
          <a:prstGeom prst="ellipse">
            <a:avLst/>
          </a:prstGeom>
          <a:solidFill>
            <a:srgbClr val="C8F523"/>
          </a:solidFill>
          <a:ln w="127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8509" name="Text Box 29"/>
          <p:cNvSpPr txBox="1"/>
          <p:nvPr/>
        </p:nvSpPr>
        <p:spPr>
          <a:xfrm>
            <a:off x="7092950" y="5757863"/>
            <a:ext cx="1584325" cy="407987"/>
          </a:xfrm>
          <a:prstGeom prst="rect">
            <a:avLst/>
          </a:prstGeom>
          <a:noFill/>
          <a:ln w="9525">
            <a:noFill/>
          </a:ln>
        </p:spPr>
        <p:txBody>
          <a:bodyPr>
            <a:spAutoFit/>
          </a:bodyPr>
          <a:p>
            <a:pPr marL="742950" indent="-285750" algn="l">
              <a:spcBef>
                <a:spcPct val="50000"/>
              </a:spcBef>
            </a:pPr>
            <a:r>
              <a:rPr lang="zh-CN" altLang="en-US" sz="1800" b="1" dirty="0">
                <a:latin typeface="Arial" panose="020B0604020202020204" pitchFamily="34" charset="0"/>
              </a:rPr>
              <a:t>用户</a:t>
            </a:r>
            <a:endParaRPr lang="zh-CN" altLang="en-US" sz="1800" b="1" dirty="0">
              <a:latin typeface="Arial" panose="020B0604020202020204" pitchFamily="34" charset="0"/>
            </a:endParaRPr>
          </a:p>
        </p:txBody>
      </p:sp>
      <p:sp>
        <p:nvSpPr>
          <p:cNvPr id="148510" name="Line 30"/>
          <p:cNvSpPr/>
          <p:nvPr/>
        </p:nvSpPr>
        <p:spPr>
          <a:xfrm>
            <a:off x="4716463" y="4581525"/>
            <a:ext cx="0" cy="431800"/>
          </a:xfrm>
          <a:prstGeom prst="line">
            <a:avLst/>
          </a:prstGeom>
          <a:ln w="19050" cap="flat" cmpd="sng">
            <a:solidFill>
              <a:srgbClr val="000000"/>
            </a:solidFill>
            <a:prstDash val="solid"/>
            <a:headEnd type="none" w="med" len="med"/>
            <a:tailEnd type="none" w="med" len="med"/>
          </a:ln>
        </p:spPr>
      </p:sp>
      <p:sp>
        <p:nvSpPr>
          <p:cNvPr id="148511" name="Line 31"/>
          <p:cNvSpPr/>
          <p:nvPr/>
        </p:nvSpPr>
        <p:spPr>
          <a:xfrm>
            <a:off x="5868988" y="4581525"/>
            <a:ext cx="0" cy="431800"/>
          </a:xfrm>
          <a:prstGeom prst="line">
            <a:avLst/>
          </a:prstGeom>
          <a:ln w="19050" cap="flat" cmpd="sng">
            <a:solidFill>
              <a:srgbClr val="000000"/>
            </a:solidFill>
            <a:prstDash val="solid"/>
            <a:headEnd type="none" w="med" len="med"/>
            <a:tailEnd type="none" w="med" len="med"/>
          </a:ln>
        </p:spPr>
      </p:sp>
      <p:sp>
        <p:nvSpPr>
          <p:cNvPr id="148512" name="Line 32"/>
          <p:cNvSpPr/>
          <p:nvPr/>
        </p:nvSpPr>
        <p:spPr>
          <a:xfrm>
            <a:off x="5149850" y="4294188"/>
            <a:ext cx="358775" cy="0"/>
          </a:xfrm>
          <a:prstGeom prst="line">
            <a:avLst/>
          </a:prstGeom>
          <a:ln w="12700" cap="flat" cmpd="sng">
            <a:solidFill>
              <a:srgbClr val="000000"/>
            </a:solidFill>
            <a:prstDash val="solid"/>
            <a:headEnd type="none" w="med" len="med"/>
            <a:tailEnd type="none" w="med" len="med"/>
          </a:ln>
        </p:spPr>
      </p:sp>
      <p:sp>
        <p:nvSpPr>
          <p:cNvPr id="148513" name="Line 33"/>
          <p:cNvSpPr/>
          <p:nvPr/>
        </p:nvSpPr>
        <p:spPr>
          <a:xfrm>
            <a:off x="5149850" y="5302250"/>
            <a:ext cx="358775" cy="0"/>
          </a:xfrm>
          <a:prstGeom prst="line">
            <a:avLst/>
          </a:prstGeom>
          <a:ln w="12700" cap="flat" cmpd="sng">
            <a:solidFill>
              <a:srgbClr val="000000"/>
            </a:solidFill>
            <a:prstDash val="solid"/>
            <a:headEnd type="none" w="med" len="med"/>
            <a:tailEnd type="none" w="med" len="med"/>
          </a:ln>
        </p:spPr>
      </p:sp>
      <p:sp>
        <p:nvSpPr>
          <p:cNvPr id="148514" name="Oval 34"/>
          <p:cNvSpPr/>
          <p:nvPr/>
        </p:nvSpPr>
        <p:spPr>
          <a:xfrm>
            <a:off x="3779838" y="3502025"/>
            <a:ext cx="3097212" cy="2519363"/>
          </a:xfrm>
          <a:prstGeom prst="ellipse">
            <a:avLst/>
          </a:prstGeom>
          <a:noFill/>
          <a:ln w="28575" cap="flat" cmpd="sng">
            <a:solidFill>
              <a:schemeClr val="tx2"/>
            </a:solidFill>
            <a:prstDash val="dash"/>
            <a:headEnd type="none" w="med" len="med"/>
            <a:tailEnd type="none" w="med" len="med"/>
          </a:ln>
        </p:spPr>
        <p:txBody>
          <a:bodyPr wrap="none" anchor="ctr"/>
          <a:p>
            <a:pPr marL="742950" indent="-285750"/>
            <a:endParaRPr lang="zh-CN" altLang="en-US" dirty="0">
              <a:solidFill>
                <a:srgbClr val="CC3300"/>
              </a:solidFill>
              <a:latin typeface="Arial" panose="020B0604020202020204" pitchFamily="34" charset="0"/>
            </a:endParaRPr>
          </a:p>
        </p:txBody>
      </p:sp>
      <p:sp>
        <p:nvSpPr>
          <p:cNvPr id="148515" name="Rectangle 35"/>
          <p:cNvSpPr/>
          <p:nvPr/>
        </p:nvSpPr>
        <p:spPr>
          <a:xfrm>
            <a:off x="7237413" y="4510088"/>
            <a:ext cx="1366837" cy="50323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48516" name="Text Box 36"/>
          <p:cNvSpPr txBox="1"/>
          <p:nvPr/>
        </p:nvSpPr>
        <p:spPr>
          <a:xfrm>
            <a:off x="6804025" y="4508500"/>
            <a:ext cx="1798638" cy="407988"/>
          </a:xfrm>
          <a:prstGeom prst="rect">
            <a:avLst/>
          </a:prstGeom>
          <a:noFill/>
          <a:ln w="9525">
            <a:noFill/>
          </a:ln>
        </p:spPr>
        <p:txBody>
          <a:bodyPr>
            <a:spAutoFit/>
          </a:bodyPr>
          <a:p>
            <a:pPr marL="742950" indent="-285750" algn="l">
              <a:spcBef>
                <a:spcPct val="50000"/>
              </a:spcBef>
            </a:pPr>
            <a:r>
              <a:rPr lang="zh-CN" altLang="en-US" sz="1800" b="1" dirty="0">
                <a:latin typeface="Arial" panose="020B0604020202020204" pitchFamily="34" charset="0"/>
              </a:rPr>
              <a:t>超级计算机</a:t>
            </a:r>
            <a:endParaRPr lang="en-US" altLang="zh-CN" sz="1800" b="1" dirty="0">
              <a:latin typeface="Arial" panose="020B0604020202020204" pitchFamily="34" charset="0"/>
            </a:endParaRPr>
          </a:p>
        </p:txBody>
      </p:sp>
      <p:sp>
        <p:nvSpPr>
          <p:cNvPr id="148517" name="Line 37"/>
          <p:cNvSpPr/>
          <p:nvPr/>
        </p:nvSpPr>
        <p:spPr>
          <a:xfrm>
            <a:off x="6877050" y="4725988"/>
            <a:ext cx="358775" cy="0"/>
          </a:xfrm>
          <a:prstGeom prst="line">
            <a:avLst/>
          </a:prstGeom>
          <a:ln w="12700" cap="flat" cmpd="sng">
            <a:solidFill>
              <a:srgbClr val="000000"/>
            </a:solidFill>
            <a:prstDash val="solid"/>
            <a:headEnd type="none" w="med" len="med"/>
            <a:tailEnd type="none" w="med" len="med"/>
          </a:ln>
        </p:spPr>
      </p:sp>
      <p:sp>
        <p:nvSpPr>
          <p:cNvPr id="148518" name="Line 38"/>
          <p:cNvSpPr/>
          <p:nvPr/>
        </p:nvSpPr>
        <p:spPr>
          <a:xfrm>
            <a:off x="7885113" y="5013325"/>
            <a:ext cx="0" cy="720725"/>
          </a:xfrm>
          <a:prstGeom prst="line">
            <a:avLst/>
          </a:prstGeom>
          <a:ln w="19050" cap="flat" cmpd="sng">
            <a:solidFill>
              <a:srgbClr val="000000"/>
            </a:solidFill>
            <a:prstDash val="solid"/>
            <a:headEnd type="none" w="med" len="med"/>
            <a:tailEnd type="none" w="med" len="med"/>
          </a:ln>
        </p:spPr>
      </p:sp>
      <p:sp>
        <p:nvSpPr>
          <p:cNvPr id="148519" name="Oval 39"/>
          <p:cNvSpPr/>
          <p:nvPr/>
        </p:nvSpPr>
        <p:spPr>
          <a:xfrm>
            <a:off x="395288" y="3430588"/>
            <a:ext cx="3097212" cy="2303462"/>
          </a:xfrm>
          <a:prstGeom prst="ellipse">
            <a:avLst/>
          </a:prstGeom>
          <a:noFill/>
          <a:ln w="28575" cap="flat" cmpd="sng">
            <a:solidFill>
              <a:schemeClr val="tx2"/>
            </a:solidFill>
            <a:prstDash val="dash"/>
            <a:headEnd type="none" w="med" len="med"/>
            <a:tailEnd type="none" w="med" len="med"/>
          </a:ln>
        </p:spPr>
        <p:txBody>
          <a:bodyPr wrap="none" anchor="ctr"/>
          <a:p>
            <a:pPr marL="742950" indent="-285750"/>
            <a:endParaRPr lang="zh-CN" altLang="en-US" dirty="0">
              <a:solidFill>
                <a:srgbClr val="CC3300"/>
              </a:solidFill>
              <a:latin typeface="Arial" panose="020B0604020202020204" pitchFamily="34" charset="0"/>
            </a:endParaRPr>
          </a:p>
        </p:txBody>
      </p:sp>
      <p:sp>
        <p:nvSpPr>
          <p:cNvPr id="148520" name="Line 40"/>
          <p:cNvSpPr/>
          <p:nvPr/>
        </p:nvSpPr>
        <p:spPr>
          <a:xfrm>
            <a:off x="1835150" y="5661025"/>
            <a:ext cx="0" cy="431800"/>
          </a:xfrm>
          <a:prstGeom prst="line">
            <a:avLst/>
          </a:prstGeom>
          <a:ln w="19050" cap="flat" cmpd="sng">
            <a:solidFill>
              <a:srgbClr val="000000"/>
            </a:solidFill>
            <a:prstDash val="solid"/>
            <a:headEnd type="none" w="med" len="med"/>
            <a:tailEnd type="none" w="med" len="med"/>
          </a:ln>
        </p:spPr>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8486"/>
                                        </p:tgtEl>
                                        <p:attrNameLst>
                                          <p:attrName>style.visibility</p:attrName>
                                        </p:attrNameLst>
                                      </p:cBhvr>
                                      <p:to>
                                        <p:strVal val="visible"/>
                                      </p:to>
                                    </p:set>
                                    <p:animEffect transition="in" filter="box(in)">
                                      <p:cBhvr>
                                        <p:cTn id="7" dur="500"/>
                                        <p:tgtEl>
                                          <p:spTgt spid="14848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48487"/>
                                        </p:tgtEl>
                                        <p:attrNameLst>
                                          <p:attrName>style.visibility</p:attrName>
                                        </p:attrNameLst>
                                      </p:cBhvr>
                                      <p:to>
                                        <p:strVal val="visible"/>
                                      </p:to>
                                    </p:set>
                                    <p:animEffect transition="in" filter="box(in)">
                                      <p:cBhvr>
                                        <p:cTn id="10" dur="500"/>
                                        <p:tgtEl>
                                          <p:spTgt spid="148487"/>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48488"/>
                                        </p:tgtEl>
                                        <p:attrNameLst>
                                          <p:attrName>style.visibility</p:attrName>
                                        </p:attrNameLst>
                                      </p:cBhvr>
                                      <p:to>
                                        <p:strVal val="visible"/>
                                      </p:to>
                                    </p:set>
                                    <p:animEffect transition="in" filter="box(in)">
                                      <p:cBhvr>
                                        <p:cTn id="13" dur="500"/>
                                        <p:tgtEl>
                                          <p:spTgt spid="148488"/>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48489"/>
                                        </p:tgtEl>
                                        <p:attrNameLst>
                                          <p:attrName>style.visibility</p:attrName>
                                        </p:attrNameLst>
                                      </p:cBhvr>
                                      <p:to>
                                        <p:strVal val="visible"/>
                                      </p:to>
                                    </p:set>
                                    <p:animEffect transition="in" filter="box(in)">
                                      <p:cBhvr>
                                        <p:cTn id="16" dur="500"/>
                                        <p:tgtEl>
                                          <p:spTgt spid="148489"/>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48490"/>
                                        </p:tgtEl>
                                        <p:attrNameLst>
                                          <p:attrName>style.visibility</p:attrName>
                                        </p:attrNameLst>
                                      </p:cBhvr>
                                      <p:to>
                                        <p:strVal val="visible"/>
                                      </p:to>
                                    </p:set>
                                    <p:animEffect transition="in" filter="box(in)">
                                      <p:cBhvr>
                                        <p:cTn id="19" dur="500"/>
                                        <p:tgtEl>
                                          <p:spTgt spid="148490"/>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48491"/>
                                        </p:tgtEl>
                                        <p:attrNameLst>
                                          <p:attrName>style.visibility</p:attrName>
                                        </p:attrNameLst>
                                      </p:cBhvr>
                                      <p:to>
                                        <p:strVal val="visible"/>
                                      </p:to>
                                    </p:set>
                                    <p:animEffect transition="in" filter="box(in)">
                                      <p:cBhvr>
                                        <p:cTn id="22" dur="500"/>
                                        <p:tgtEl>
                                          <p:spTgt spid="148491"/>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48492"/>
                                        </p:tgtEl>
                                        <p:attrNameLst>
                                          <p:attrName>style.visibility</p:attrName>
                                        </p:attrNameLst>
                                      </p:cBhvr>
                                      <p:to>
                                        <p:strVal val="visible"/>
                                      </p:to>
                                    </p:set>
                                    <p:animEffect transition="in" filter="box(in)">
                                      <p:cBhvr>
                                        <p:cTn id="25" dur="500"/>
                                        <p:tgtEl>
                                          <p:spTgt spid="148492"/>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48493"/>
                                        </p:tgtEl>
                                        <p:attrNameLst>
                                          <p:attrName>style.visibility</p:attrName>
                                        </p:attrNameLst>
                                      </p:cBhvr>
                                      <p:to>
                                        <p:strVal val="visible"/>
                                      </p:to>
                                    </p:set>
                                    <p:animEffect transition="in" filter="box(in)">
                                      <p:cBhvr>
                                        <p:cTn id="28" dur="500"/>
                                        <p:tgtEl>
                                          <p:spTgt spid="148493"/>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48494"/>
                                        </p:tgtEl>
                                        <p:attrNameLst>
                                          <p:attrName>style.visibility</p:attrName>
                                        </p:attrNameLst>
                                      </p:cBhvr>
                                      <p:to>
                                        <p:strVal val="visible"/>
                                      </p:to>
                                    </p:set>
                                    <p:animEffect transition="in" filter="box(in)">
                                      <p:cBhvr>
                                        <p:cTn id="31" dur="500"/>
                                        <p:tgtEl>
                                          <p:spTgt spid="148494"/>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48495"/>
                                        </p:tgtEl>
                                        <p:attrNameLst>
                                          <p:attrName>style.visibility</p:attrName>
                                        </p:attrNameLst>
                                      </p:cBhvr>
                                      <p:to>
                                        <p:strVal val="visible"/>
                                      </p:to>
                                    </p:set>
                                    <p:animEffect transition="in" filter="box(in)">
                                      <p:cBhvr>
                                        <p:cTn id="34" dur="500"/>
                                        <p:tgtEl>
                                          <p:spTgt spid="148495"/>
                                        </p:tgtEl>
                                      </p:cBhvr>
                                    </p:animEffect>
                                  </p:childTnLst>
                                </p:cTn>
                              </p:par>
                              <p:par>
                                <p:cTn id="35" presetID="4" presetClass="entr" presetSubtype="16" fill="hold" nodeType="withEffect">
                                  <p:stCondLst>
                                    <p:cond delay="0"/>
                                  </p:stCondLst>
                                  <p:childTnLst>
                                    <p:set>
                                      <p:cBhvr>
                                        <p:cTn id="36" dur="1" fill="hold">
                                          <p:stCondLst>
                                            <p:cond delay="0"/>
                                          </p:stCondLst>
                                        </p:cTn>
                                        <p:tgtEl>
                                          <p:spTgt spid="148496"/>
                                        </p:tgtEl>
                                        <p:attrNameLst>
                                          <p:attrName>style.visibility</p:attrName>
                                        </p:attrNameLst>
                                      </p:cBhvr>
                                      <p:to>
                                        <p:strVal val="visible"/>
                                      </p:to>
                                    </p:set>
                                    <p:animEffect transition="in" filter="box(in)">
                                      <p:cBhvr>
                                        <p:cTn id="37" dur="500"/>
                                        <p:tgtEl>
                                          <p:spTgt spid="148496"/>
                                        </p:tgtEl>
                                      </p:cBhvr>
                                    </p:animEffect>
                                  </p:childTnLst>
                                </p:cTn>
                              </p:par>
                              <p:par>
                                <p:cTn id="38" presetID="4" presetClass="entr" presetSubtype="16" fill="hold" nodeType="withEffect">
                                  <p:stCondLst>
                                    <p:cond delay="0"/>
                                  </p:stCondLst>
                                  <p:childTnLst>
                                    <p:set>
                                      <p:cBhvr>
                                        <p:cTn id="39" dur="1" fill="hold">
                                          <p:stCondLst>
                                            <p:cond delay="0"/>
                                          </p:stCondLst>
                                        </p:cTn>
                                        <p:tgtEl>
                                          <p:spTgt spid="148497"/>
                                        </p:tgtEl>
                                        <p:attrNameLst>
                                          <p:attrName>style.visibility</p:attrName>
                                        </p:attrNameLst>
                                      </p:cBhvr>
                                      <p:to>
                                        <p:strVal val="visible"/>
                                      </p:to>
                                    </p:set>
                                    <p:animEffect transition="in" filter="box(in)">
                                      <p:cBhvr>
                                        <p:cTn id="40" dur="500"/>
                                        <p:tgtEl>
                                          <p:spTgt spid="148497"/>
                                        </p:tgtEl>
                                      </p:cBhvr>
                                    </p:animEffect>
                                  </p:childTnLst>
                                </p:cTn>
                              </p:par>
                              <p:par>
                                <p:cTn id="41" presetID="4" presetClass="entr" presetSubtype="16" fill="hold" nodeType="withEffect">
                                  <p:stCondLst>
                                    <p:cond delay="0"/>
                                  </p:stCondLst>
                                  <p:childTnLst>
                                    <p:set>
                                      <p:cBhvr>
                                        <p:cTn id="42" dur="1" fill="hold">
                                          <p:stCondLst>
                                            <p:cond delay="0"/>
                                          </p:stCondLst>
                                        </p:cTn>
                                        <p:tgtEl>
                                          <p:spTgt spid="148498"/>
                                        </p:tgtEl>
                                        <p:attrNameLst>
                                          <p:attrName>style.visibility</p:attrName>
                                        </p:attrNameLst>
                                      </p:cBhvr>
                                      <p:to>
                                        <p:strVal val="visible"/>
                                      </p:to>
                                    </p:set>
                                    <p:animEffect transition="in" filter="box(in)">
                                      <p:cBhvr>
                                        <p:cTn id="43" dur="500"/>
                                        <p:tgtEl>
                                          <p:spTgt spid="148498"/>
                                        </p:tgtEl>
                                      </p:cBhvr>
                                    </p:animEffect>
                                  </p:childTnLst>
                                </p:cTn>
                              </p:par>
                              <p:par>
                                <p:cTn id="44" presetID="4" presetClass="entr" presetSubtype="16" fill="hold" nodeType="withEffect">
                                  <p:stCondLst>
                                    <p:cond delay="0"/>
                                  </p:stCondLst>
                                  <p:childTnLst>
                                    <p:set>
                                      <p:cBhvr>
                                        <p:cTn id="45" dur="1" fill="hold">
                                          <p:stCondLst>
                                            <p:cond delay="0"/>
                                          </p:stCondLst>
                                        </p:cTn>
                                        <p:tgtEl>
                                          <p:spTgt spid="148499"/>
                                        </p:tgtEl>
                                        <p:attrNameLst>
                                          <p:attrName>style.visibility</p:attrName>
                                        </p:attrNameLst>
                                      </p:cBhvr>
                                      <p:to>
                                        <p:strVal val="visible"/>
                                      </p:to>
                                    </p:set>
                                    <p:animEffect transition="in" filter="box(in)">
                                      <p:cBhvr>
                                        <p:cTn id="46" dur="500"/>
                                        <p:tgtEl>
                                          <p:spTgt spid="148499"/>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148519"/>
                                        </p:tgtEl>
                                        <p:attrNameLst>
                                          <p:attrName>style.visibility</p:attrName>
                                        </p:attrNameLst>
                                      </p:cBhvr>
                                      <p:to>
                                        <p:strVal val="visible"/>
                                      </p:to>
                                    </p:set>
                                    <p:animEffect transition="in" filter="box(in)">
                                      <p:cBhvr>
                                        <p:cTn id="49" dur="500"/>
                                        <p:tgtEl>
                                          <p:spTgt spid="148519"/>
                                        </p:tgtEl>
                                      </p:cBhvr>
                                    </p:animEffect>
                                  </p:childTnLst>
                                </p:cTn>
                              </p:par>
                              <p:par>
                                <p:cTn id="50" presetID="4" presetClass="entr" presetSubtype="16" fill="hold" nodeType="withEffect">
                                  <p:stCondLst>
                                    <p:cond delay="0"/>
                                  </p:stCondLst>
                                  <p:childTnLst>
                                    <p:set>
                                      <p:cBhvr>
                                        <p:cTn id="51" dur="1" fill="hold">
                                          <p:stCondLst>
                                            <p:cond delay="0"/>
                                          </p:stCondLst>
                                        </p:cTn>
                                        <p:tgtEl>
                                          <p:spTgt spid="148520"/>
                                        </p:tgtEl>
                                        <p:attrNameLst>
                                          <p:attrName>style.visibility</p:attrName>
                                        </p:attrNameLst>
                                      </p:cBhvr>
                                      <p:to>
                                        <p:strVal val="visible"/>
                                      </p:to>
                                    </p:set>
                                    <p:animEffect transition="in" filter="box(in)">
                                      <p:cBhvr>
                                        <p:cTn id="52" dur="500"/>
                                        <p:tgtEl>
                                          <p:spTgt spid="148520"/>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48500"/>
                                        </p:tgtEl>
                                        <p:attrNameLst>
                                          <p:attrName>style.visibility</p:attrName>
                                        </p:attrNameLst>
                                      </p:cBhvr>
                                      <p:to>
                                        <p:strVal val="visible"/>
                                      </p:to>
                                    </p:set>
                                    <p:animEffect transition="in" filter="box(in)">
                                      <p:cBhvr>
                                        <p:cTn id="57" dur="500"/>
                                        <p:tgtEl>
                                          <p:spTgt spid="148500"/>
                                        </p:tgtEl>
                                      </p:cBhvr>
                                    </p:animEffect>
                                  </p:childTnLst>
                                </p:cTn>
                              </p:par>
                              <p:par>
                                <p:cTn id="58" presetID="4" presetClass="entr" presetSubtype="16" fill="hold" grpId="0" nodeType="withEffect">
                                  <p:stCondLst>
                                    <p:cond delay="0"/>
                                  </p:stCondLst>
                                  <p:childTnLst>
                                    <p:set>
                                      <p:cBhvr>
                                        <p:cTn id="59" dur="1" fill="hold">
                                          <p:stCondLst>
                                            <p:cond delay="0"/>
                                          </p:stCondLst>
                                        </p:cTn>
                                        <p:tgtEl>
                                          <p:spTgt spid="148501"/>
                                        </p:tgtEl>
                                        <p:attrNameLst>
                                          <p:attrName>style.visibility</p:attrName>
                                        </p:attrNameLst>
                                      </p:cBhvr>
                                      <p:to>
                                        <p:strVal val="visible"/>
                                      </p:to>
                                    </p:set>
                                    <p:animEffect transition="in" filter="box(in)">
                                      <p:cBhvr>
                                        <p:cTn id="60" dur="500"/>
                                        <p:tgtEl>
                                          <p:spTgt spid="148501"/>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148502"/>
                                        </p:tgtEl>
                                        <p:attrNameLst>
                                          <p:attrName>style.visibility</p:attrName>
                                        </p:attrNameLst>
                                      </p:cBhvr>
                                      <p:to>
                                        <p:strVal val="visible"/>
                                      </p:to>
                                    </p:set>
                                    <p:animEffect transition="in" filter="box(in)">
                                      <p:cBhvr>
                                        <p:cTn id="63" dur="500"/>
                                        <p:tgtEl>
                                          <p:spTgt spid="148502"/>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148503"/>
                                        </p:tgtEl>
                                        <p:attrNameLst>
                                          <p:attrName>style.visibility</p:attrName>
                                        </p:attrNameLst>
                                      </p:cBhvr>
                                      <p:to>
                                        <p:strVal val="visible"/>
                                      </p:to>
                                    </p:set>
                                    <p:animEffect transition="in" filter="box(in)">
                                      <p:cBhvr>
                                        <p:cTn id="66" dur="500"/>
                                        <p:tgtEl>
                                          <p:spTgt spid="148503"/>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148504"/>
                                        </p:tgtEl>
                                        <p:attrNameLst>
                                          <p:attrName>style.visibility</p:attrName>
                                        </p:attrNameLst>
                                      </p:cBhvr>
                                      <p:to>
                                        <p:strVal val="visible"/>
                                      </p:to>
                                    </p:set>
                                    <p:animEffect transition="in" filter="box(in)">
                                      <p:cBhvr>
                                        <p:cTn id="69" dur="500"/>
                                        <p:tgtEl>
                                          <p:spTgt spid="148504"/>
                                        </p:tgtEl>
                                      </p:cBhvr>
                                    </p:animEffect>
                                  </p:childTnLst>
                                </p:cTn>
                              </p:par>
                              <p:par>
                                <p:cTn id="70" presetID="4" presetClass="entr" presetSubtype="16" fill="hold" grpId="0" nodeType="withEffect">
                                  <p:stCondLst>
                                    <p:cond delay="0"/>
                                  </p:stCondLst>
                                  <p:childTnLst>
                                    <p:set>
                                      <p:cBhvr>
                                        <p:cTn id="71" dur="1" fill="hold">
                                          <p:stCondLst>
                                            <p:cond delay="0"/>
                                          </p:stCondLst>
                                        </p:cTn>
                                        <p:tgtEl>
                                          <p:spTgt spid="148505"/>
                                        </p:tgtEl>
                                        <p:attrNameLst>
                                          <p:attrName>style.visibility</p:attrName>
                                        </p:attrNameLst>
                                      </p:cBhvr>
                                      <p:to>
                                        <p:strVal val="visible"/>
                                      </p:to>
                                    </p:set>
                                    <p:animEffect transition="in" filter="box(in)">
                                      <p:cBhvr>
                                        <p:cTn id="72" dur="500"/>
                                        <p:tgtEl>
                                          <p:spTgt spid="148505"/>
                                        </p:tgtEl>
                                      </p:cBhvr>
                                    </p:animEffect>
                                  </p:childTnLst>
                                </p:cTn>
                              </p:par>
                              <p:par>
                                <p:cTn id="73" presetID="4" presetClass="entr" presetSubtype="16" fill="hold" grpId="0" nodeType="withEffect">
                                  <p:stCondLst>
                                    <p:cond delay="0"/>
                                  </p:stCondLst>
                                  <p:childTnLst>
                                    <p:set>
                                      <p:cBhvr>
                                        <p:cTn id="74" dur="1" fill="hold">
                                          <p:stCondLst>
                                            <p:cond delay="0"/>
                                          </p:stCondLst>
                                        </p:cTn>
                                        <p:tgtEl>
                                          <p:spTgt spid="148506"/>
                                        </p:tgtEl>
                                        <p:attrNameLst>
                                          <p:attrName>style.visibility</p:attrName>
                                        </p:attrNameLst>
                                      </p:cBhvr>
                                      <p:to>
                                        <p:strVal val="visible"/>
                                      </p:to>
                                    </p:set>
                                    <p:animEffect transition="in" filter="box(in)">
                                      <p:cBhvr>
                                        <p:cTn id="75" dur="500"/>
                                        <p:tgtEl>
                                          <p:spTgt spid="148506"/>
                                        </p:tgtEl>
                                      </p:cBhvr>
                                    </p:animEffect>
                                  </p:childTnLst>
                                </p:cTn>
                              </p:par>
                              <p:par>
                                <p:cTn id="76" presetID="4" presetClass="entr" presetSubtype="16" fill="hold" grpId="0" nodeType="withEffect">
                                  <p:stCondLst>
                                    <p:cond delay="0"/>
                                  </p:stCondLst>
                                  <p:childTnLst>
                                    <p:set>
                                      <p:cBhvr>
                                        <p:cTn id="77" dur="1" fill="hold">
                                          <p:stCondLst>
                                            <p:cond delay="0"/>
                                          </p:stCondLst>
                                        </p:cTn>
                                        <p:tgtEl>
                                          <p:spTgt spid="148507"/>
                                        </p:tgtEl>
                                        <p:attrNameLst>
                                          <p:attrName>style.visibility</p:attrName>
                                        </p:attrNameLst>
                                      </p:cBhvr>
                                      <p:to>
                                        <p:strVal val="visible"/>
                                      </p:to>
                                    </p:set>
                                    <p:animEffect transition="in" filter="box(in)">
                                      <p:cBhvr>
                                        <p:cTn id="78" dur="500"/>
                                        <p:tgtEl>
                                          <p:spTgt spid="148507"/>
                                        </p:tgtEl>
                                      </p:cBhvr>
                                    </p:animEffect>
                                  </p:childTnLst>
                                </p:cTn>
                              </p:par>
                              <p:par>
                                <p:cTn id="79" presetID="4" presetClass="entr" presetSubtype="16" fill="hold" grpId="0" nodeType="withEffect">
                                  <p:stCondLst>
                                    <p:cond delay="0"/>
                                  </p:stCondLst>
                                  <p:childTnLst>
                                    <p:set>
                                      <p:cBhvr>
                                        <p:cTn id="80" dur="1" fill="hold">
                                          <p:stCondLst>
                                            <p:cond delay="0"/>
                                          </p:stCondLst>
                                        </p:cTn>
                                        <p:tgtEl>
                                          <p:spTgt spid="148508"/>
                                        </p:tgtEl>
                                        <p:attrNameLst>
                                          <p:attrName>style.visibility</p:attrName>
                                        </p:attrNameLst>
                                      </p:cBhvr>
                                      <p:to>
                                        <p:strVal val="visible"/>
                                      </p:to>
                                    </p:set>
                                    <p:animEffect transition="in" filter="box(in)">
                                      <p:cBhvr>
                                        <p:cTn id="81" dur="500"/>
                                        <p:tgtEl>
                                          <p:spTgt spid="148508"/>
                                        </p:tgtEl>
                                      </p:cBhvr>
                                    </p:animEffect>
                                  </p:childTnLst>
                                </p:cTn>
                              </p:par>
                              <p:par>
                                <p:cTn id="82" presetID="4" presetClass="entr" presetSubtype="16" fill="hold" grpId="0" nodeType="withEffect">
                                  <p:stCondLst>
                                    <p:cond delay="0"/>
                                  </p:stCondLst>
                                  <p:childTnLst>
                                    <p:set>
                                      <p:cBhvr>
                                        <p:cTn id="83" dur="1" fill="hold">
                                          <p:stCondLst>
                                            <p:cond delay="0"/>
                                          </p:stCondLst>
                                        </p:cTn>
                                        <p:tgtEl>
                                          <p:spTgt spid="148509"/>
                                        </p:tgtEl>
                                        <p:attrNameLst>
                                          <p:attrName>style.visibility</p:attrName>
                                        </p:attrNameLst>
                                      </p:cBhvr>
                                      <p:to>
                                        <p:strVal val="visible"/>
                                      </p:to>
                                    </p:set>
                                    <p:animEffect transition="in" filter="box(in)">
                                      <p:cBhvr>
                                        <p:cTn id="84" dur="500"/>
                                        <p:tgtEl>
                                          <p:spTgt spid="148509"/>
                                        </p:tgtEl>
                                      </p:cBhvr>
                                    </p:animEffect>
                                  </p:childTnLst>
                                </p:cTn>
                              </p:par>
                              <p:par>
                                <p:cTn id="85" presetID="4" presetClass="entr" presetSubtype="16" fill="hold" nodeType="withEffect">
                                  <p:stCondLst>
                                    <p:cond delay="0"/>
                                  </p:stCondLst>
                                  <p:childTnLst>
                                    <p:set>
                                      <p:cBhvr>
                                        <p:cTn id="86" dur="1" fill="hold">
                                          <p:stCondLst>
                                            <p:cond delay="0"/>
                                          </p:stCondLst>
                                        </p:cTn>
                                        <p:tgtEl>
                                          <p:spTgt spid="148510"/>
                                        </p:tgtEl>
                                        <p:attrNameLst>
                                          <p:attrName>style.visibility</p:attrName>
                                        </p:attrNameLst>
                                      </p:cBhvr>
                                      <p:to>
                                        <p:strVal val="visible"/>
                                      </p:to>
                                    </p:set>
                                    <p:animEffect transition="in" filter="box(in)">
                                      <p:cBhvr>
                                        <p:cTn id="87" dur="500"/>
                                        <p:tgtEl>
                                          <p:spTgt spid="148510"/>
                                        </p:tgtEl>
                                      </p:cBhvr>
                                    </p:animEffect>
                                  </p:childTnLst>
                                </p:cTn>
                              </p:par>
                              <p:par>
                                <p:cTn id="88" presetID="4" presetClass="entr" presetSubtype="16" fill="hold" nodeType="withEffect">
                                  <p:stCondLst>
                                    <p:cond delay="0"/>
                                  </p:stCondLst>
                                  <p:childTnLst>
                                    <p:set>
                                      <p:cBhvr>
                                        <p:cTn id="89" dur="1" fill="hold">
                                          <p:stCondLst>
                                            <p:cond delay="0"/>
                                          </p:stCondLst>
                                        </p:cTn>
                                        <p:tgtEl>
                                          <p:spTgt spid="148511"/>
                                        </p:tgtEl>
                                        <p:attrNameLst>
                                          <p:attrName>style.visibility</p:attrName>
                                        </p:attrNameLst>
                                      </p:cBhvr>
                                      <p:to>
                                        <p:strVal val="visible"/>
                                      </p:to>
                                    </p:set>
                                    <p:animEffect transition="in" filter="box(in)">
                                      <p:cBhvr>
                                        <p:cTn id="90" dur="500"/>
                                        <p:tgtEl>
                                          <p:spTgt spid="148511"/>
                                        </p:tgtEl>
                                      </p:cBhvr>
                                    </p:animEffect>
                                  </p:childTnLst>
                                </p:cTn>
                              </p:par>
                              <p:par>
                                <p:cTn id="91" presetID="4" presetClass="entr" presetSubtype="16" fill="hold" nodeType="withEffect">
                                  <p:stCondLst>
                                    <p:cond delay="0"/>
                                  </p:stCondLst>
                                  <p:childTnLst>
                                    <p:set>
                                      <p:cBhvr>
                                        <p:cTn id="92" dur="1" fill="hold">
                                          <p:stCondLst>
                                            <p:cond delay="0"/>
                                          </p:stCondLst>
                                        </p:cTn>
                                        <p:tgtEl>
                                          <p:spTgt spid="148512"/>
                                        </p:tgtEl>
                                        <p:attrNameLst>
                                          <p:attrName>style.visibility</p:attrName>
                                        </p:attrNameLst>
                                      </p:cBhvr>
                                      <p:to>
                                        <p:strVal val="visible"/>
                                      </p:to>
                                    </p:set>
                                    <p:animEffect transition="in" filter="box(in)">
                                      <p:cBhvr>
                                        <p:cTn id="93" dur="500"/>
                                        <p:tgtEl>
                                          <p:spTgt spid="148512"/>
                                        </p:tgtEl>
                                      </p:cBhvr>
                                    </p:animEffect>
                                  </p:childTnLst>
                                </p:cTn>
                              </p:par>
                              <p:par>
                                <p:cTn id="94" presetID="4" presetClass="entr" presetSubtype="16" fill="hold" nodeType="withEffect">
                                  <p:stCondLst>
                                    <p:cond delay="0"/>
                                  </p:stCondLst>
                                  <p:childTnLst>
                                    <p:set>
                                      <p:cBhvr>
                                        <p:cTn id="95" dur="1" fill="hold">
                                          <p:stCondLst>
                                            <p:cond delay="0"/>
                                          </p:stCondLst>
                                        </p:cTn>
                                        <p:tgtEl>
                                          <p:spTgt spid="148513"/>
                                        </p:tgtEl>
                                        <p:attrNameLst>
                                          <p:attrName>style.visibility</p:attrName>
                                        </p:attrNameLst>
                                      </p:cBhvr>
                                      <p:to>
                                        <p:strVal val="visible"/>
                                      </p:to>
                                    </p:set>
                                    <p:animEffect transition="in" filter="box(in)">
                                      <p:cBhvr>
                                        <p:cTn id="96" dur="500"/>
                                        <p:tgtEl>
                                          <p:spTgt spid="148513"/>
                                        </p:tgtEl>
                                      </p:cBhvr>
                                    </p:animEffect>
                                  </p:childTnLst>
                                </p:cTn>
                              </p:par>
                              <p:par>
                                <p:cTn id="97" presetID="4" presetClass="entr" presetSubtype="16" fill="hold" grpId="0" nodeType="withEffect">
                                  <p:stCondLst>
                                    <p:cond delay="0"/>
                                  </p:stCondLst>
                                  <p:childTnLst>
                                    <p:set>
                                      <p:cBhvr>
                                        <p:cTn id="98" dur="1" fill="hold">
                                          <p:stCondLst>
                                            <p:cond delay="0"/>
                                          </p:stCondLst>
                                        </p:cTn>
                                        <p:tgtEl>
                                          <p:spTgt spid="148514"/>
                                        </p:tgtEl>
                                        <p:attrNameLst>
                                          <p:attrName>style.visibility</p:attrName>
                                        </p:attrNameLst>
                                      </p:cBhvr>
                                      <p:to>
                                        <p:strVal val="visible"/>
                                      </p:to>
                                    </p:set>
                                    <p:animEffect transition="in" filter="box(in)">
                                      <p:cBhvr>
                                        <p:cTn id="99" dur="500"/>
                                        <p:tgtEl>
                                          <p:spTgt spid="148514"/>
                                        </p:tgtEl>
                                      </p:cBhvr>
                                    </p:animEffect>
                                  </p:childTnLst>
                                </p:cTn>
                              </p:par>
                              <p:par>
                                <p:cTn id="100" presetID="4" presetClass="entr" presetSubtype="16" fill="hold" grpId="0" nodeType="withEffect">
                                  <p:stCondLst>
                                    <p:cond delay="0"/>
                                  </p:stCondLst>
                                  <p:childTnLst>
                                    <p:set>
                                      <p:cBhvr>
                                        <p:cTn id="101" dur="1" fill="hold">
                                          <p:stCondLst>
                                            <p:cond delay="0"/>
                                          </p:stCondLst>
                                        </p:cTn>
                                        <p:tgtEl>
                                          <p:spTgt spid="148515"/>
                                        </p:tgtEl>
                                        <p:attrNameLst>
                                          <p:attrName>style.visibility</p:attrName>
                                        </p:attrNameLst>
                                      </p:cBhvr>
                                      <p:to>
                                        <p:strVal val="visible"/>
                                      </p:to>
                                    </p:set>
                                    <p:animEffect transition="in" filter="box(in)">
                                      <p:cBhvr>
                                        <p:cTn id="102" dur="500"/>
                                        <p:tgtEl>
                                          <p:spTgt spid="148515"/>
                                        </p:tgtEl>
                                      </p:cBhvr>
                                    </p:animEffect>
                                  </p:childTnLst>
                                </p:cTn>
                              </p:par>
                              <p:par>
                                <p:cTn id="103" presetID="4" presetClass="entr" presetSubtype="16" fill="hold" grpId="0" nodeType="withEffect">
                                  <p:stCondLst>
                                    <p:cond delay="0"/>
                                  </p:stCondLst>
                                  <p:childTnLst>
                                    <p:set>
                                      <p:cBhvr>
                                        <p:cTn id="104" dur="1" fill="hold">
                                          <p:stCondLst>
                                            <p:cond delay="0"/>
                                          </p:stCondLst>
                                        </p:cTn>
                                        <p:tgtEl>
                                          <p:spTgt spid="148516"/>
                                        </p:tgtEl>
                                        <p:attrNameLst>
                                          <p:attrName>style.visibility</p:attrName>
                                        </p:attrNameLst>
                                      </p:cBhvr>
                                      <p:to>
                                        <p:strVal val="visible"/>
                                      </p:to>
                                    </p:set>
                                    <p:animEffect transition="in" filter="box(in)">
                                      <p:cBhvr>
                                        <p:cTn id="105" dur="500"/>
                                        <p:tgtEl>
                                          <p:spTgt spid="148516"/>
                                        </p:tgtEl>
                                      </p:cBhvr>
                                    </p:animEffect>
                                  </p:childTnLst>
                                </p:cTn>
                              </p:par>
                              <p:par>
                                <p:cTn id="106" presetID="4" presetClass="entr" presetSubtype="16" fill="hold" nodeType="withEffect">
                                  <p:stCondLst>
                                    <p:cond delay="0"/>
                                  </p:stCondLst>
                                  <p:childTnLst>
                                    <p:set>
                                      <p:cBhvr>
                                        <p:cTn id="107" dur="1" fill="hold">
                                          <p:stCondLst>
                                            <p:cond delay="0"/>
                                          </p:stCondLst>
                                        </p:cTn>
                                        <p:tgtEl>
                                          <p:spTgt spid="148517"/>
                                        </p:tgtEl>
                                        <p:attrNameLst>
                                          <p:attrName>style.visibility</p:attrName>
                                        </p:attrNameLst>
                                      </p:cBhvr>
                                      <p:to>
                                        <p:strVal val="visible"/>
                                      </p:to>
                                    </p:set>
                                    <p:animEffect transition="in" filter="box(in)">
                                      <p:cBhvr>
                                        <p:cTn id="108" dur="500"/>
                                        <p:tgtEl>
                                          <p:spTgt spid="148517"/>
                                        </p:tgtEl>
                                      </p:cBhvr>
                                    </p:animEffect>
                                  </p:childTnLst>
                                </p:cTn>
                              </p:par>
                              <p:par>
                                <p:cTn id="109" presetID="4" presetClass="entr" presetSubtype="16" fill="hold" nodeType="withEffect">
                                  <p:stCondLst>
                                    <p:cond delay="0"/>
                                  </p:stCondLst>
                                  <p:childTnLst>
                                    <p:set>
                                      <p:cBhvr>
                                        <p:cTn id="110" dur="1" fill="hold">
                                          <p:stCondLst>
                                            <p:cond delay="0"/>
                                          </p:stCondLst>
                                        </p:cTn>
                                        <p:tgtEl>
                                          <p:spTgt spid="148518"/>
                                        </p:tgtEl>
                                        <p:attrNameLst>
                                          <p:attrName>style.visibility</p:attrName>
                                        </p:attrNameLst>
                                      </p:cBhvr>
                                      <p:to>
                                        <p:strVal val="visible"/>
                                      </p:to>
                                    </p:set>
                                    <p:animEffect transition="in" filter="box(in)">
                                      <p:cBhvr>
                                        <p:cTn id="111" dur="500"/>
                                        <p:tgtEl>
                                          <p:spTgt spid="148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6" grpId="0" animBg="1"/>
      <p:bldP spid="148487" grpId="0"/>
      <p:bldP spid="148488" grpId="0" animBg="1"/>
      <p:bldP spid="148489" grpId="0"/>
      <p:bldP spid="148490" grpId="0" animBg="1"/>
      <p:bldP spid="148491" grpId="0"/>
      <p:bldP spid="148492" grpId="0" animBg="1"/>
      <p:bldP spid="148493" grpId="0"/>
      <p:bldP spid="148494" grpId="0" animBg="1"/>
      <p:bldP spid="148495" grpId="0"/>
      <p:bldP spid="148500" grpId="0" animBg="1"/>
      <p:bldP spid="148501" grpId="0"/>
      <p:bldP spid="148502" grpId="0" animBg="1"/>
      <p:bldP spid="148503" grpId="0"/>
      <p:bldP spid="148504" grpId="0" animBg="1"/>
      <p:bldP spid="148505" grpId="0"/>
      <p:bldP spid="148506" grpId="0" animBg="1"/>
      <p:bldP spid="148507" grpId="0"/>
      <p:bldP spid="148508" grpId="0" animBg="1"/>
      <p:bldP spid="148509" grpId="0"/>
      <p:bldP spid="148514" grpId="0" animBg="1"/>
      <p:bldP spid="148515" grpId="0" animBg="1"/>
      <p:bldP spid="148516" grpId="0"/>
      <p:bldP spid="1485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chemeClr val="tx2"/>
                </a:solidFill>
                <a:effectLst/>
                <a:uLnTx/>
                <a:uFillTx/>
                <a:latin typeface="+mj-lt"/>
                <a:ea typeface="+mj-ea"/>
                <a:cs typeface="+mj-cs"/>
              </a:rPr>
              <a:t>操作系统课程成绩评价方法：</a:t>
            </a:r>
            <a:endParaRPr kumimoji="0" lang="zh-CN" altLang="en-US" sz="4000" b="1" i="0" u="none" strike="noStrike" kern="0" cap="none" spc="0" normalizeH="0" baseline="0" noProof="0" smtClean="0">
              <a:ln>
                <a:noFill/>
              </a:ln>
              <a:solidFill>
                <a:schemeClr val="tx2"/>
              </a:solidFill>
              <a:effectLst/>
              <a:uLnTx/>
              <a:uFillTx/>
              <a:latin typeface="+mj-lt"/>
              <a:ea typeface="+mj-ea"/>
              <a:cs typeface="+mj-cs"/>
            </a:endParaRPr>
          </a:p>
        </p:txBody>
      </p:sp>
      <p:sp>
        <p:nvSpPr>
          <p:cNvPr id="8195" name="Rectangle 3"/>
          <p:cNvSpPr>
            <a:spLocks noGrp="1"/>
          </p:cNvSpPr>
          <p:nvPr>
            <p:ph idx="1"/>
          </p:nvPr>
        </p:nvSpPr>
        <p:spPr>
          <a:xfrm>
            <a:off x="457200" y="1268413"/>
            <a:ext cx="8229600" cy="5256212"/>
          </a:xfrm>
          <a:ln/>
        </p:spPr>
        <p:txBody>
          <a:bodyPr vert="horz" wrap="square" lIns="91440" tIns="45720" rIns="91440" bIns="45720" anchor="t"/>
          <a:p>
            <a:pPr lvl="1">
              <a:lnSpc>
                <a:spcPct val="90000"/>
              </a:lnSpc>
              <a:buNone/>
            </a:pPr>
            <a:r>
              <a:rPr lang="zh-CN" altLang="en-US" b="1" dirty="0"/>
              <a:t>期末总成绩由平时成绩与期末试卷考试成绩组</a:t>
            </a:r>
            <a:endParaRPr lang="zh-CN" altLang="en-US" b="1" dirty="0"/>
          </a:p>
          <a:p>
            <a:pPr lvl="1">
              <a:lnSpc>
                <a:spcPct val="90000"/>
              </a:lnSpc>
              <a:buNone/>
            </a:pPr>
            <a:r>
              <a:rPr lang="zh-CN" altLang="en-US" b="1" dirty="0"/>
              <a:t>成，总计</a:t>
            </a:r>
            <a:r>
              <a:rPr lang="en-US" altLang="zh-CN" b="1" dirty="0"/>
              <a:t>100</a:t>
            </a:r>
            <a:r>
              <a:rPr lang="zh-CN" altLang="en-US" b="1" dirty="0"/>
              <a:t>分。平时成绩评价方法如下：</a:t>
            </a:r>
            <a:endParaRPr lang="zh-CN" altLang="en-US" b="1" dirty="0"/>
          </a:p>
          <a:p>
            <a:pPr lvl="1">
              <a:lnSpc>
                <a:spcPct val="90000"/>
              </a:lnSpc>
              <a:buNone/>
            </a:pPr>
            <a:r>
              <a:rPr lang="zh-CN" altLang="en-US" b="1" dirty="0"/>
              <a:t>平时成绩共</a:t>
            </a:r>
            <a:r>
              <a:rPr lang="en-US" altLang="zh-CN" b="1" dirty="0"/>
              <a:t>40-50</a:t>
            </a:r>
            <a:r>
              <a:rPr lang="zh-CN" altLang="en-US" b="1" dirty="0"/>
              <a:t>分，同学可自由选择，但前三个部分（共</a:t>
            </a:r>
            <a:r>
              <a:rPr lang="en-US" altLang="zh-CN" b="1" dirty="0"/>
              <a:t>40</a:t>
            </a:r>
            <a:r>
              <a:rPr lang="zh-CN" altLang="en-US" b="1" dirty="0"/>
              <a:t>分）是必须的，即每个同学平时成绩至少占</a:t>
            </a:r>
            <a:r>
              <a:rPr lang="en-US" altLang="zh-CN" b="1" dirty="0"/>
              <a:t>40</a:t>
            </a:r>
            <a:r>
              <a:rPr lang="zh-CN" altLang="en-US" b="1" dirty="0"/>
              <a:t>分，包括以下</a:t>
            </a:r>
            <a:r>
              <a:rPr lang="en-US" altLang="zh-CN" b="1" dirty="0"/>
              <a:t>4</a:t>
            </a:r>
            <a:r>
              <a:rPr lang="zh-CN" altLang="en-US" b="1" dirty="0"/>
              <a:t>个部分：</a:t>
            </a:r>
            <a:endParaRPr lang="zh-CN" altLang="en-US" b="1" dirty="0"/>
          </a:p>
          <a:p>
            <a:pPr lvl="1">
              <a:lnSpc>
                <a:spcPct val="90000"/>
              </a:lnSpc>
              <a:buNone/>
            </a:pPr>
            <a:r>
              <a:rPr lang="zh-CN" altLang="en-US" b="1" dirty="0"/>
              <a:t>（</a:t>
            </a:r>
            <a:r>
              <a:rPr lang="en-US" altLang="zh-CN" b="1" dirty="0"/>
              <a:t>1</a:t>
            </a:r>
            <a:r>
              <a:rPr lang="zh-CN" altLang="en-US" b="1" dirty="0"/>
              <a:t>）作业（共</a:t>
            </a:r>
            <a:r>
              <a:rPr lang="en-US" altLang="zh-CN" b="1" dirty="0"/>
              <a:t>10</a:t>
            </a:r>
            <a:r>
              <a:rPr lang="zh-CN" altLang="en-US" b="1" dirty="0"/>
              <a:t>分）：</a:t>
            </a:r>
            <a:endParaRPr lang="zh-CN" altLang="en-US" b="1" dirty="0"/>
          </a:p>
          <a:p>
            <a:pPr lvl="1">
              <a:lnSpc>
                <a:spcPct val="90000"/>
              </a:lnSpc>
              <a:buNone/>
            </a:pPr>
            <a:r>
              <a:rPr lang="zh-CN" altLang="en-US" dirty="0"/>
              <a:t>  本门课程整个学期会收取</a:t>
            </a:r>
            <a:r>
              <a:rPr lang="en-US" altLang="zh-CN" dirty="0"/>
              <a:t>5</a:t>
            </a:r>
            <a:r>
              <a:rPr lang="zh-CN" altLang="en-US" dirty="0"/>
              <a:t>次作业，每次作业最高</a:t>
            </a:r>
            <a:r>
              <a:rPr lang="en-US" altLang="zh-CN" dirty="0"/>
              <a:t>2</a:t>
            </a:r>
            <a:r>
              <a:rPr lang="zh-CN" altLang="en-US" dirty="0"/>
              <a:t>分，抄作业</a:t>
            </a:r>
            <a:r>
              <a:rPr lang="en-US" altLang="zh-CN" dirty="0"/>
              <a:t>0</a:t>
            </a:r>
            <a:r>
              <a:rPr lang="zh-CN" altLang="en-US" dirty="0"/>
              <a:t>分，总计</a:t>
            </a:r>
            <a:r>
              <a:rPr lang="en-US" altLang="zh-CN" dirty="0"/>
              <a:t>10</a:t>
            </a:r>
            <a:r>
              <a:rPr lang="zh-CN" altLang="en-US" dirty="0"/>
              <a:t>分。</a:t>
            </a:r>
            <a:endParaRPr lang="zh-CN" altLang="en-US" dirty="0"/>
          </a:p>
          <a:p>
            <a:pPr>
              <a:lnSpc>
                <a:spcPct val="90000"/>
              </a:lnSpc>
              <a:buNone/>
            </a:pPr>
            <a:r>
              <a:rPr lang="zh-CN" altLang="en-US" sz="2800" b="1" dirty="0"/>
              <a:t>    （</a:t>
            </a:r>
            <a:r>
              <a:rPr lang="en-US" altLang="zh-CN" sz="2800" b="1" dirty="0"/>
              <a:t>2</a:t>
            </a:r>
            <a:r>
              <a:rPr lang="zh-CN" altLang="en-US" sz="2800" b="1" dirty="0"/>
              <a:t>）课堂考勤（共</a:t>
            </a:r>
            <a:r>
              <a:rPr lang="en-US" altLang="zh-CN" sz="2800" b="1" dirty="0"/>
              <a:t>10</a:t>
            </a:r>
            <a:r>
              <a:rPr lang="zh-CN" altLang="en-US" sz="2800" b="1" dirty="0"/>
              <a:t>分）</a:t>
            </a:r>
            <a:endParaRPr lang="zh-CN" altLang="en-US" sz="2800" dirty="0"/>
          </a:p>
          <a:p>
            <a:pPr>
              <a:lnSpc>
                <a:spcPct val="90000"/>
              </a:lnSpc>
              <a:buNone/>
            </a:pPr>
            <a:r>
              <a:rPr lang="zh-CN" altLang="en-US" sz="2800" dirty="0"/>
              <a:t>       整个学期会随机进行课堂考勤，缺一次扣</a:t>
            </a:r>
            <a:r>
              <a:rPr lang="en-US" altLang="zh-CN" sz="2800" dirty="0"/>
              <a:t>2</a:t>
            </a:r>
            <a:r>
              <a:rPr lang="zh-CN" altLang="en-US" sz="2800" dirty="0"/>
              <a:t>分，迟到一次扣</a:t>
            </a:r>
            <a:r>
              <a:rPr lang="en-US" altLang="zh-CN" sz="2800" dirty="0"/>
              <a:t>1</a:t>
            </a:r>
            <a:r>
              <a:rPr lang="zh-CN" altLang="en-US" sz="2800" dirty="0"/>
              <a:t>分，总计扣分不超过</a:t>
            </a:r>
            <a:r>
              <a:rPr lang="en-US" altLang="zh-CN" sz="2800" dirty="0"/>
              <a:t>10</a:t>
            </a:r>
            <a:r>
              <a:rPr lang="zh-CN" altLang="en-US" sz="2800" dirty="0"/>
              <a:t>分。</a:t>
            </a:r>
            <a:endParaRPr lang="zh-CN" altLang="en-US" sz="2800" dirty="0"/>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noChangeArrowheads="1"/>
          </p:cNvSpPr>
          <p:nvPr>
            <p:ph type="title"/>
          </p:nvPr>
        </p:nvSpPr>
        <p:spPr>
          <a:xfrm>
            <a:off x="457200" y="325438"/>
            <a:ext cx="8229600" cy="5111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0" i="0" u="none" strike="noStrike" kern="0" cap="none" spc="0" normalizeH="0" baseline="0" noProof="0" smtClean="0">
                <a:ln>
                  <a:noFill/>
                </a:ln>
                <a:solidFill>
                  <a:schemeClr val="tx2"/>
                </a:solidFill>
                <a:effectLst/>
                <a:uLnTx/>
                <a:uFillTx/>
                <a:latin typeface="+mj-lt"/>
                <a:ea typeface="+mj-ea"/>
                <a:cs typeface="+mj-cs"/>
              </a:rPr>
              <a:t>第二节：</a:t>
            </a:r>
            <a:r>
              <a:rPr kumimoji="0" lang="zh-CN" altLang="en-US" sz="3600" b="1" i="0" u="none" strike="noStrike" kern="0" cap="none" spc="0" normalizeH="0" baseline="0" noProof="0" smtClean="0">
                <a:ln>
                  <a:noFill/>
                </a:ln>
                <a:solidFill>
                  <a:schemeClr val="tx2"/>
                </a:solidFill>
                <a:effectLst/>
                <a:uLnTx/>
                <a:uFillTx/>
                <a:latin typeface="+mj-lt"/>
                <a:ea typeface="+mj-ea"/>
                <a:cs typeface="+mj-cs"/>
              </a:rPr>
              <a:t>操作系统的发展过程</a:t>
            </a:r>
            <a:endParaRPr kumimoji="0" lang="zh-CN" altLang="en-US" sz="3600" b="1" i="0" u="none" strike="noStrike" kern="0" cap="none" spc="0" normalizeH="0" baseline="0" noProof="0" smtClean="0">
              <a:ln>
                <a:noFill/>
              </a:ln>
              <a:solidFill>
                <a:schemeClr val="tx2"/>
              </a:solidFill>
              <a:effectLst/>
              <a:uLnTx/>
              <a:uFillTx/>
              <a:latin typeface="+mj-lt"/>
              <a:ea typeface="+mj-ea"/>
              <a:cs typeface="+mj-cs"/>
            </a:endParaRPr>
          </a:p>
        </p:txBody>
      </p:sp>
      <p:sp>
        <p:nvSpPr>
          <p:cNvPr id="52227" name="Rectangle 3"/>
          <p:cNvSpPr>
            <a:spLocks noGrp="1"/>
          </p:cNvSpPr>
          <p:nvPr>
            <p:ph idx="1"/>
          </p:nvPr>
        </p:nvSpPr>
        <p:spPr>
          <a:xfrm>
            <a:off x="0" y="908050"/>
            <a:ext cx="8893175" cy="5689600"/>
          </a:xfrm>
          <a:ln/>
        </p:spPr>
        <p:txBody>
          <a:bodyPr vert="horz" wrap="square" lIns="91440" tIns="45720" rIns="91440" bIns="45720" anchor="t"/>
          <a:p>
            <a:pPr lvl="1">
              <a:lnSpc>
                <a:spcPct val="90000"/>
              </a:lnSpc>
              <a:buNone/>
            </a:pPr>
            <a:r>
              <a:rPr lang="en-US" altLang="zh-CN" b="1" dirty="0">
                <a:solidFill>
                  <a:schemeClr val="accent1"/>
                </a:solidFill>
                <a:latin typeface="宋体" panose="02010600030101010101" pitchFamily="2" charset="-122"/>
              </a:rPr>
              <a:t>4.</a:t>
            </a:r>
            <a:r>
              <a:rPr lang="zh-CN" altLang="en-US" b="1" dirty="0">
                <a:solidFill>
                  <a:schemeClr val="accent1"/>
                </a:solidFill>
                <a:latin typeface="宋体" panose="02010600030101010101" pitchFamily="2" charset="-122"/>
              </a:rPr>
              <a:t>嵌入式操作系统</a:t>
            </a:r>
            <a:r>
              <a:rPr lang="en-US" altLang="zh-CN" b="1" dirty="0">
                <a:solidFill>
                  <a:schemeClr val="accent1"/>
                </a:solidFill>
                <a:latin typeface="宋体" panose="02010600030101010101" pitchFamily="2" charset="-122"/>
              </a:rPr>
              <a:t>EOS</a:t>
            </a:r>
            <a:endParaRPr lang="en-US" altLang="zh-CN" b="1" dirty="0">
              <a:solidFill>
                <a:schemeClr val="accent1"/>
              </a:solidFill>
              <a:latin typeface="宋体" panose="02010600030101010101" pitchFamily="2" charset="-122"/>
            </a:endParaRPr>
          </a:p>
          <a:p>
            <a:pPr lvl="1">
              <a:lnSpc>
                <a:spcPct val="90000"/>
              </a:lnSpc>
              <a:buNone/>
            </a:pPr>
            <a:r>
              <a:rPr lang="zh-CN" altLang="en-US" sz="2400" b="1" dirty="0"/>
              <a:t>（</a:t>
            </a:r>
            <a:r>
              <a:rPr lang="en-US" altLang="zh-CN" sz="2400" b="1" dirty="0"/>
              <a:t>1</a:t>
            </a:r>
            <a:r>
              <a:rPr lang="zh-CN" altLang="en-US" sz="2400" b="1" dirty="0"/>
              <a:t>）概念：</a:t>
            </a:r>
            <a:endParaRPr lang="zh-CN" altLang="en-US" sz="2400" b="1" dirty="0"/>
          </a:p>
          <a:p>
            <a:pPr lvl="2">
              <a:lnSpc>
                <a:spcPct val="90000"/>
              </a:lnSpc>
            </a:pPr>
            <a:r>
              <a:rPr lang="zh-CN" altLang="en-US" b="1" dirty="0"/>
              <a:t>嵌入式系统</a:t>
            </a:r>
            <a:r>
              <a:rPr lang="zh-CN" altLang="en-US" dirty="0"/>
              <a:t>：是指将应用程序和</a:t>
            </a:r>
            <a:r>
              <a:rPr lang="en-US" altLang="zh-CN" dirty="0"/>
              <a:t>OS</a:t>
            </a:r>
            <a:r>
              <a:rPr lang="zh-CN" altLang="en-US" dirty="0"/>
              <a:t>与计算机硬件集成在一起的系统。</a:t>
            </a:r>
            <a:endParaRPr lang="zh-CN" altLang="en-US" dirty="0"/>
          </a:p>
          <a:p>
            <a:pPr lvl="2">
              <a:lnSpc>
                <a:spcPct val="90000"/>
              </a:lnSpc>
            </a:pPr>
            <a:r>
              <a:rPr lang="en-US" altLang="zh-CN" dirty="0"/>
              <a:t>EOS</a:t>
            </a:r>
            <a:r>
              <a:rPr lang="zh-CN" altLang="en-US" dirty="0"/>
              <a:t>负责嵌入系统的全部软、硬件资源的分配、调度工作、控制协调并发活动等。</a:t>
            </a:r>
            <a:endParaRPr lang="zh-CN" altLang="en-US" dirty="0"/>
          </a:p>
          <a:p>
            <a:pPr lvl="2">
              <a:lnSpc>
                <a:spcPct val="90000"/>
              </a:lnSpc>
            </a:pPr>
            <a:endParaRPr lang="zh-CN" altLang="en-US" dirty="0"/>
          </a:p>
          <a:p>
            <a:pPr lvl="2">
              <a:lnSpc>
                <a:spcPct val="90000"/>
              </a:lnSpc>
              <a:buNone/>
            </a:pPr>
            <a:r>
              <a:rPr lang="zh-CN" altLang="en-US" b="1" dirty="0"/>
              <a:t>（</a:t>
            </a:r>
            <a:r>
              <a:rPr lang="en-US" altLang="zh-CN" b="1" dirty="0"/>
              <a:t>2</a:t>
            </a:r>
            <a:r>
              <a:rPr lang="zh-CN" altLang="en-US" b="1" dirty="0"/>
              <a:t>）嵌入式系统举例：</a:t>
            </a:r>
            <a:endParaRPr lang="zh-CN" altLang="en-US" b="1" dirty="0"/>
          </a:p>
          <a:p>
            <a:pPr lvl="2">
              <a:lnSpc>
                <a:spcPct val="90000"/>
              </a:lnSpc>
            </a:pPr>
            <a:r>
              <a:rPr lang="en-US" altLang="zh-CN" sz="2000" b="1" dirty="0">
                <a:solidFill>
                  <a:srgbClr val="0000FF"/>
                </a:solidFill>
              </a:rPr>
              <a:t>Windows CE</a:t>
            </a:r>
            <a:r>
              <a:rPr lang="en-US" altLang="zh-CN" sz="2000" dirty="0"/>
              <a:t> </a:t>
            </a:r>
            <a:r>
              <a:rPr lang="zh-CN" altLang="en-US" sz="2000" dirty="0"/>
              <a:t>：是从整体上为有限资源的平台设计的多线程、完整优先权、多任务的操作系统。它的模块化设计允许它对于从掌上电脑到专用的工业控制器的用户电子设备进行定制。</a:t>
            </a:r>
            <a:endParaRPr lang="zh-CN" altLang="en-US" sz="2000" dirty="0"/>
          </a:p>
          <a:p>
            <a:pPr lvl="2">
              <a:lnSpc>
                <a:spcPct val="90000"/>
              </a:lnSpc>
            </a:pPr>
            <a:endParaRPr lang="zh-CN" altLang="en-US" sz="2000" dirty="0"/>
          </a:p>
          <a:p>
            <a:pPr lvl="2">
              <a:lnSpc>
                <a:spcPct val="90000"/>
              </a:lnSpc>
            </a:pPr>
            <a:r>
              <a:rPr lang="en-US" altLang="zh-CN" sz="2000" b="1" dirty="0">
                <a:solidFill>
                  <a:srgbClr val="0000FF"/>
                </a:solidFill>
              </a:rPr>
              <a:t>VxWorks </a:t>
            </a:r>
            <a:r>
              <a:rPr lang="zh-CN" altLang="en-US" sz="2000" b="1" dirty="0">
                <a:solidFill>
                  <a:srgbClr val="0000FF"/>
                </a:solidFill>
              </a:rPr>
              <a:t>：</a:t>
            </a:r>
            <a:r>
              <a:rPr lang="zh-CN" altLang="en-US" sz="2000" dirty="0"/>
              <a:t>是目前嵌入式系统领域中使用最广泛、市场占有率最高的系统。它支持多种处理器，如</a:t>
            </a:r>
            <a:r>
              <a:rPr lang="en-US" altLang="zh-CN" sz="2000" dirty="0"/>
              <a:t>x86</a:t>
            </a:r>
            <a:r>
              <a:rPr lang="zh-CN" altLang="en-US" sz="2000" dirty="0"/>
              <a:t>、</a:t>
            </a:r>
            <a:r>
              <a:rPr lang="en-US" altLang="zh-CN" sz="2000" dirty="0"/>
              <a:t>i960</a:t>
            </a:r>
            <a:r>
              <a:rPr lang="zh-CN" altLang="en-US" sz="2000" dirty="0"/>
              <a:t>、</a:t>
            </a:r>
            <a:r>
              <a:rPr lang="en-US" altLang="zh-CN" sz="2000" dirty="0"/>
              <a:t>Sun Sparc</a:t>
            </a:r>
            <a:r>
              <a:rPr lang="zh-CN" altLang="en-US" sz="2000" dirty="0"/>
              <a:t>、</a:t>
            </a:r>
            <a:r>
              <a:rPr lang="en-US" altLang="zh-CN" sz="2000" dirty="0"/>
              <a:t>Motorola MC68xxx</a:t>
            </a:r>
            <a:r>
              <a:rPr lang="zh-CN" altLang="en-US" sz="2000" dirty="0"/>
              <a:t>、</a:t>
            </a:r>
            <a:r>
              <a:rPr lang="en-US" altLang="zh-CN" sz="2000" dirty="0"/>
              <a:t>MIPS RX000</a:t>
            </a:r>
            <a:r>
              <a:rPr lang="zh-CN" altLang="en-US" sz="2000" dirty="0"/>
              <a:t>、</a:t>
            </a:r>
            <a:r>
              <a:rPr lang="en-US" altLang="zh-CN" sz="2000" dirty="0"/>
              <a:t>POWER PC</a:t>
            </a:r>
            <a:r>
              <a:rPr lang="zh-CN" altLang="en-US" sz="2000" dirty="0"/>
              <a:t>等等。大多数的</a:t>
            </a:r>
            <a:r>
              <a:rPr lang="en-US" altLang="zh-CN" sz="2000" dirty="0"/>
              <a:t>VxWorks API</a:t>
            </a:r>
            <a:r>
              <a:rPr lang="zh-CN" altLang="en-US" sz="2000" dirty="0"/>
              <a:t>是专有的。采用</a:t>
            </a:r>
            <a:r>
              <a:rPr lang="en-US" altLang="zh-CN" sz="2000" dirty="0"/>
              <a:t>GNU</a:t>
            </a:r>
            <a:r>
              <a:rPr lang="zh-CN" altLang="en-US" sz="2000" dirty="0"/>
              <a:t>的编译和调试器。</a:t>
            </a:r>
            <a:endParaRPr lang="zh-CN" altLang="en-US" sz="2000" dirty="0"/>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noChangeArrowheads="1"/>
          </p:cNvSpPr>
          <p:nvPr>
            <p:ph type="title"/>
          </p:nvPr>
        </p:nvSpPr>
        <p:spPr>
          <a:xfrm>
            <a:off x="457200" y="325438"/>
            <a:ext cx="8229600" cy="5111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0" cap="none" spc="0" normalizeH="0" baseline="0" noProof="0" smtClean="0">
                <a:ln>
                  <a:noFill/>
                </a:ln>
                <a:solidFill>
                  <a:schemeClr val="accent1"/>
                </a:solidFill>
                <a:effectLst/>
                <a:uLnTx/>
                <a:uFillTx/>
                <a:latin typeface="+mj-lt"/>
                <a:ea typeface="+mj-ea"/>
                <a:cs typeface="+mj-cs"/>
              </a:rPr>
              <a:t>4. </a:t>
            </a:r>
            <a:r>
              <a:rPr kumimoji="0" lang="zh-CN" altLang="en-US" sz="2400" b="1" i="0" u="none" strike="noStrike" kern="0" cap="none" spc="0" normalizeH="0" baseline="0" noProof="0" smtClean="0">
                <a:ln>
                  <a:noFill/>
                </a:ln>
                <a:solidFill>
                  <a:schemeClr val="accent1"/>
                </a:solidFill>
                <a:effectLst/>
                <a:uLnTx/>
                <a:uFillTx/>
                <a:latin typeface="+mj-lt"/>
                <a:ea typeface="+mj-ea"/>
                <a:cs typeface="+mj-cs"/>
              </a:rPr>
              <a:t>嵌入式操作系统：</a:t>
            </a:r>
            <a:endParaRPr kumimoji="0" lang="zh-CN" altLang="en-US" sz="2400" b="1" i="0" u="none" strike="noStrike" kern="0" cap="none" spc="0" normalizeH="0" baseline="0" noProof="0" smtClean="0">
              <a:ln>
                <a:noFill/>
              </a:ln>
              <a:solidFill>
                <a:schemeClr val="accent1"/>
              </a:solidFill>
              <a:effectLst/>
              <a:uLnTx/>
              <a:uFillTx/>
              <a:latin typeface="+mj-lt"/>
              <a:ea typeface="+mj-ea"/>
              <a:cs typeface="+mj-cs"/>
            </a:endParaRPr>
          </a:p>
        </p:txBody>
      </p:sp>
      <p:sp>
        <p:nvSpPr>
          <p:cNvPr id="53251" name="Rectangle 3"/>
          <p:cNvSpPr>
            <a:spLocks noGrp="1"/>
          </p:cNvSpPr>
          <p:nvPr>
            <p:ph idx="1"/>
          </p:nvPr>
        </p:nvSpPr>
        <p:spPr>
          <a:xfrm>
            <a:off x="457200" y="874713"/>
            <a:ext cx="8229600" cy="5434012"/>
          </a:xfrm>
          <a:ln/>
        </p:spPr>
        <p:txBody>
          <a:bodyPr vert="horz" wrap="square" lIns="91440" tIns="45720" rIns="91440" bIns="45720" anchor="t"/>
          <a:p>
            <a:pPr>
              <a:lnSpc>
                <a:spcPct val="80000"/>
              </a:lnSpc>
            </a:pPr>
            <a:r>
              <a:rPr lang="en-US" altLang="zh-CN" sz="2400" b="1" dirty="0">
                <a:solidFill>
                  <a:srgbClr val="0000FF"/>
                </a:solidFill>
              </a:rPr>
              <a:t>pSOS </a:t>
            </a:r>
            <a:r>
              <a:rPr lang="zh-CN" altLang="en-US" sz="2400" b="1" dirty="0">
                <a:solidFill>
                  <a:srgbClr val="0000FF"/>
                </a:solidFill>
              </a:rPr>
              <a:t>：</a:t>
            </a:r>
            <a:r>
              <a:rPr lang="zh-CN" altLang="en-US" sz="2400" dirty="0"/>
              <a:t>该系统是一个模块化、高性能的实时操作系统，专为嵌入式微处理器设计，提供一个完全多任务环境，在定制的或是商业化的硬件上提供高性能和高可靠性。可以让开发者根据操作系统的功能和内存需求定制成每一个应用所需的系统。开发者可以利用它来实现从简单的单个独立设备到复杂的、网络化的多处理器系统。</a:t>
            </a:r>
            <a:endParaRPr lang="zh-CN" altLang="en-US" sz="2400" dirty="0"/>
          </a:p>
          <a:p>
            <a:pPr>
              <a:lnSpc>
                <a:spcPct val="80000"/>
              </a:lnSpc>
            </a:pPr>
            <a:endParaRPr lang="zh-CN" altLang="en-US" sz="2400" dirty="0"/>
          </a:p>
          <a:p>
            <a:pPr>
              <a:lnSpc>
                <a:spcPct val="80000"/>
              </a:lnSpc>
            </a:pPr>
            <a:r>
              <a:rPr lang="zh-CN" altLang="en-US" sz="2400" b="1" dirty="0">
                <a:solidFill>
                  <a:srgbClr val="0000FF"/>
                </a:solidFill>
              </a:rPr>
              <a:t> </a:t>
            </a:r>
            <a:r>
              <a:rPr lang="en-US" altLang="zh-CN" sz="2400" b="1" dirty="0">
                <a:solidFill>
                  <a:srgbClr val="0000FF"/>
                </a:solidFill>
              </a:rPr>
              <a:t>QNX </a:t>
            </a:r>
            <a:r>
              <a:rPr lang="zh-CN" altLang="en-US" sz="2400" b="1" dirty="0">
                <a:solidFill>
                  <a:srgbClr val="0000FF"/>
                </a:solidFill>
              </a:rPr>
              <a:t>：</a:t>
            </a:r>
            <a:r>
              <a:rPr lang="zh-CN" altLang="en-US" sz="2400" dirty="0"/>
              <a:t>是一个实时的、可扩充的操作系统，它提供了一个很小的微内核以及一些可选的配合进程。其内核仅提供</a:t>
            </a:r>
            <a:r>
              <a:rPr lang="en-US" altLang="zh-CN" sz="2400" dirty="0"/>
              <a:t>4</a:t>
            </a:r>
            <a:r>
              <a:rPr lang="zh-CN" altLang="en-US" sz="2400" dirty="0"/>
              <a:t>种服务：进程调度、进程间通信、底层网络通信和中断处理，其进程在独立的地址空间运行。所有其它</a:t>
            </a:r>
            <a:r>
              <a:rPr lang="en-US" altLang="zh-CN" sz="2400" dirty="0"/>
              <a:t>OS</a:t>
            </a:r>
            <a:r>
              <a:rPr lang="zh-CN" altLang="en-US" sz="2400" dirty="0"/>
              <a:t>服务，都实现为协作的用户进程，因此</a:t>
            </a:r>
            <a:r>
              <a:rPr lang="en-US" altLang="zh-CN" sz="2400" dirty="0"/>
              <a:t>QNX</a:t>
            </a:r>
            <a:r>
              <a:rPr lang="zh-CN" altLang="en-US" sz="2400" dirty="0"/>
              <a:t>内核非常小巧</a:t>
            </a:r>
            <a:r>
              <a:rPr lang="en-US" altLang="zh-CN" sz="2400" dirty="0"/>
              <a:t>(QNX4.x</a:t>
            </a:r>
            <a:r>
              <a:rPr lang="zh-CN" altLang="en-US" sz="2400" dirty="0"/>
              <a:t>大约为</a:t>
            </a:r>
            <a:r>
              <a:rPr lang="en-US" altLang="zh-CN" sz="2400" dirty="0"/>
              <a:t>12Kb)</a:t>
            </a:r>
            <a:r>
              <a:rPr lang="zh-CN" altLang="en-US" sz="2400" dirty="0"/>
              <a:t>而且运行速度极快。</a:t>
            </a:r>
            <a:endParaRPr lang="zh-CN" altLang="en-US" sz="2400" dirty="0"/>
          </a:p>
          <a:p>
            <a:pPr>
              <a:lnSpc>
                <a:spcPct val="80000"/>
              </a:lnSpc>
            </a:pPr>
            <a:endParaRPr lang="zh-CN" altLang="en-US" sz="2400" dirty="0"/>
          </a:p>
          <a:p>
            <a:pPr>
              <a:lnSpc>
                <a:spcPct val="80000"/>
              </a:lnSpc>
            </a:pPr>
            <a:r>
              <a:rPr lang="en-US" altLang="zh-CN" sz="2400" b="1" dirty="0">
                <a:solidFill>
                  <a:srgbClr val="0000FF"/>
                </a:solidFill>
              </a:rPr>
              <a:t>Palm OS</a:t>
            </a:r>
            <a:r>
              <a:rPr lang="zh-CN" altLang="en-US" sz="2400" b="1" dirty="0">
                <a:solidFill>
                  <a:srgbClr val="0000FF"/>
                </a:solidFill>
              </a:rPr>
              <a:t>：</a:t>
            </a:r>
            <a:r>
              <a:rPr lang="zh-CN" altLang="en-US" sz="2400" dirty="0"/>
              <a:t> </a:t>
            </a:r>
            <a:r>
              <a:rPr lang="en-US" altLang="zh-CN" sz="2400" dirty="0"/>
              <a:t>3Com</a:t>
            </a:r>
            <a:r>
              <a:rPr lang="zh-CN" altLang="en-US" sz="2400" dirty="0"/>
              <a:t>公司的</a:t>
            </a:r>
            <a:r>
              <a:rPr lang="en-US" altLang="zh-CN" sz="2400" dirty="0"/>
              <a:t>Palm OS</a:t>
            </a:r>
            <a:r>
              <a:rPr lang="zh-CN" altLang="en-US" sz="2400" dirty="0"/>
              <a:t>在</a:t>
            </a:r>
            <a:r>
              <a:rPr lang="en-US" altLang="zh-CN" sz="2400" dirty="0"/>
              <a:t>PDA</a:t>
            </a:r>
            <a:r>
              <a:rPr lang="zh-CN" altLang="en-US" sz="2400" dirty="0"/>
              <a:t>市场上占有很大的市场份额，它有开放的操作系统应用程序接口（</a:t>
            </a:r>
            <a:r>
              <a:rPr lang="en-US" altLang="zh-CN" sz="2400" dirty="0"/>
              <a:t>API</a:t>
            </a:r>
            <a:r>
              <a:rPr lang="zh-CN" altLang="en-US" sz="2400" dirty="0"/>
              <a:t>），开发商可以根据需要自行开发所需要的应用程序。</a:t>
            </a:r>
            <a:endParaRPr lang="zh-CN" altLang="en-US" sz="2400" dirty="0"/>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chemeClr val="tx2"/>
                </a:solidFill>
                <a:effectLst/>
                <a:uLnTx/>
                <a:uFillTx/>
                <a:latin typeface="+mj-lt"/>
                <a:ea typeface="+mj-ea"/>
                <a:cs typeface="+mj-cs"/>
              </a:rPr>
              <a:t>二、操作系统的发展过程</a:t>
            </a:r>
            <a:endParaRPr kumimoji="0" lang="zh-CN" altLang="en-US" sz="4000" b="0" i="0" u="none" strike="noStrike" kern="0" cap="none" spc="0" normalizeH="0" baseline="0" noProof="0" smtClean="0">
              <a:ln>
                <a:noFill/>
              </a:ln>
              <a:solidFill>
                <a:schemeClr val="tx2"/>
              </a:solidFill>
              <a:effectLst/>
              <a:uLnTx/>
              <a:uFillTx/>
              <a:latin typeface="+mj-lt"/>
              <a:ea typeface="+mj-ea"/>
              <a:cs typeface="+mj-cs"/>
            </a:endParaRPr>
          </a:p>
        </p:txBody>
      </p:sp>
      <p:sp>
        <p:nvSpPr>
          <p:cNvPr id="159748" name="Text Box 4"/>
          <p:cNvSpPr txBox="1">
            <a:spLocks noChangeArrowheads="1"/>
          </p:cNvSpPr>
          <p:nvPr/>
        </p:nvSpPr>
        <p:spPr bwMode="auto">
          <a:xfrm>
            <a:off x="611188" y="981075"/>
            <a:ext cx="7848600" cy="5203825"/>
          </a:xfrm>
          <a:prstGeom prst="rect">
            <a:avLst/>
          </a:prstGeom>
          <a:noFill/>
          <a:ln>
            <a:noFill/>
          </a:ln>
          <a:effectLst>
            <a:outerShdw dist="17961" dir="2700000" algn="ctr" rotWithShape="0">
              <a:schemeClr val="accent1">
                <a:gamma/>
                <a:shade val="60000"/>
                <a:invGamma/>
                <a:alpha val="50000"/>
              </a:schemeClr>
            </a:outerShdw>
          </a:effectLst>
        </p:spPr>
        <p:txBody>
          <a:bodyPr>
            <a:spAutoFit/>
          </a:bodyPr>
          <a:lstStyle/>
          <a:p>
            <a:pPr marR="0" algn="l" defTabSz="914400" eaLnBrk="1" hangingPunct="1">
              <a:lnSpc>
                <a:spcPct val="100000"/>
              </a:lnSpc>
              <a:spcBef>
                <a:spcPct val="50000"/>
              </a:spcBef>
              <a:buClr>
                <a:schemeClr val="tx1"/>
              </a:buClr>
              <a:buSzTx/>
              <a:buFontTx/>
              <a:buChar char="•"/>
              <a:defRPr/>
            </a:pPr>
            <a:r>
              <a:rPr kumimoji="0" lang="en-US" altLang="zh-CN" kern="1200" cap="none" spc="0" normalizeH="0" baseline="0" noProof="0">
                <a:solidFill>
                  <a:srgbClr val="0000FF"/>
                </a:solidFill>
                <a:latin typeface="Arial" panose="020B0604020202020204" pitchFamily="34" charset="0"/>
                <a:ea typeface="宋体" panose="02010600030101010101" pitchFamily="2" charset="-122"/>
                <a:cs typeface="+mn-cs"/>
              </a:rPr>
              <a:t> OS-9</a:t>
            </a:r>
            <a:r>
              <a:rPr kumimoji="0" lang="en-US" altLang="zh-CN" kern="1200" cap="none" spc="0" normalizeH="0" baseline="0" noProof="0">
                <a:latin typeface="Arial" panose="020B0604020202020204" pitchFamily="34" charset="0"/>
                <a:ea typeface="宋体" panose="02010600030101010101" pitchFamily="2" charset="-122"/>
                <a:cs typeface="+mn-cs"/>
              </a:rPr>
              <a:t> </a:t>
            </a:r>
            <a:r>
              <a:rPr kumimoji="0" lang="zh-CN" altLang="en-US" kern="1200" cap="none" spc="0" normalizeH="0" baseline="0" noProof="0">
                <a:latin typeface="Arial" panose="020B0604020202020204" pitchFamily="34" charset="0"/>
                <a:ea typeface="宋体" panose="02010600030101010101" pitchFamily="2" charset="-122"/>
                <a:cs typeface="+mn-cs"/>
              </a:rPr>
              <a:t>：是为微处理器的关键实时任务而设计的操作系统，广泛应用于高科技产品中，包括消费电子产品、工业自动化、无线通讯产品、医疗仪器、数字电视</a:t>
            </a:r>
            <a:r>
              <a:rPr kumimoji="0" lang="en-US" altLang="zh-CN" kern="1200" cap="none" spc="0" normalizeH="0" baseline="0" noProof="0">
                <a:latin typeface="Arial" panose="020B0604020202020204" pitchFamily="34" charset="0"/>
                <a:ea typeface="宋体" panose="02010600030101010101" pitchFamily="2" charset="-122"/>
                <a:cs typeface="+mn-cs"/>
              </a:rPr>
              <a:t>/</a:t>
            </a:r>
            <a:r>
              <a:rPr kumimoji="0" lang="zh-CN" altLang="en-US" kern="1200" cap="none" spc="0" normalizeH="0" baseline="0" noProof="0">
                <a:latin typeface="Arial" panose="020B0604020202020204" pitchFamily="34" charset="0"/>
                <a:ea typeface="宋体" panose="02010600030101010101" pitchFamily="2" charset="-122"/>
                <a:cs typeface="+mn-cs"/>
              </a:rPr>
              <a:t>多媒体设备。它提供了很好的安全性和容错性。与其他的嵌入式系统相比，它的灵活性和可升级性非常突出。</a:t>
            </a:r>
            <a:endParaRPr kumimoji="0" lang="zh-CN" altLang="en-US" kern="1200" cap="none" spc="0" normalizeH="0" baseline="0" noProof="0">
              <a:latin typeface="Arial" panose="020B0604020202020204" pitchFamily="34" charset="0"/>
              <a:ea typeface="宋体" panose="02010600030101010101" pitchFamily="2" charset="-122"/>
              <a:cs typeface="+mn-cs"/>
            </a:endParaRPr>
          </a:p>
          <a:p>
            <a:pPr marR="0" algn="l" defTabSz="914400" eaLnBrk="1" hangingPunct="1">
              <a:lnSpc>
                <a:spcPct val="100000"/>
              </a:lnSpc>
              <a:spcBef>
                <a:spcPct val="50000"/>
              </a:spcBef>
              <a:buClr>
                <a:schemeClr val="tx1"/>
              </a:buClr>
              <a:buSzTx/>
              <a:buFontTx/>
              <a:buChar char="•"/>
              <a:defRPr/>
            </a:pPr>
            <a:r>
              <a:rPr kumimoji="0" lang="zh-CN" altLang="en-US" b="1" kern="1200" cap="none" spc="0" normalizeH="0" baseline="0" noProof="0">
                <a:solidFill>
                  <a:srgbClr val="0000FF"/>
                </a:solidFill>
                <a:latin typeface="Arial" panose="020B0604020202020204" pitchFamily="34" charset="0"/>
                <a:ea typeface="宋体" panose="02010600030101010101" pitchFamily="2" charset="-122"/>
                <a:cs typeface="+mn-cs"/>
              </a:rPr>
              <a:t> </a:t>
            </a:r>
            <a:r>
              <a:rPr kumimoji="0" lang="en-US" altLang="zh-CN" b="1" kern="1200" cap="none" spc="0" normalizeH="0" baseline="0" noProof="0">
                <a:solidFill>
                  <a:srgbClr val="0000FF"/>
                </a:solidFill>
                <a:latin typeface="Arial" panose="020B0604020202020204" pitchFamily="34" charset="0"/>
                <a:ea typeface="宋体" panose="02010600030101010101" pitchFamily="2" charset="-122"/>
                <a:cs typeface="+mn-cs"/>
              </a:rPr>
              <a:t>LynxOS</a:t>
            </a:r>
            <a:r>
              <a:rPr kumimoji="0" lang="zh-CN" altLang="en-US" b="1" kern="1200" cap="none" spc="0" normalizeH="0" baseline="0" noProof="0">
                <a:solidFill>
                  <a:srgbClr val="0000FF"/>
                </a:solidFill>
                <a:latin typeface="Arial" panose="020B0604020202020204" pitchFamily="34" charset="0"/>
                <a:ea typeface="宋体" panose="02010600030101010101" pitchFamily="2" charset="-122"/>
                <a:cs typeface="+mn-cs"/>
              </a:rPr>
              <a:t>：</a:t>
            </a:r>
            <a:r>
              <a:rPr kumimoji="0" lang="zh-CN" altLang="en-US" kern="1200" cap="none" spc="0" normalizeH="0" baseline="0" noProof="0">
                <a:latin typeface="Arial" panose="020B0604020202020204" pitchFamily="34" charset="0"/>
                <a:ea typeface="宋体" panose="02010600030101010101" pitchFamily="2" charset="-122"/>
                <a:cs typeface="+mn-cs"/>
              </a:rPr>
              <a:t> 是一个分布式、嵌入式、可规模扩展的实时操作系统，</a:t>
            </a:r>
            <a:r>
              <a:rPr kumimoji="0" lang="en-US" altLang="zh-CN" kern="1200" cap="none" spc="0" normalizeH="0" baseline="0" noProof="0">
                <a:latin typeface="Arial" panose="020B0604020202020204" pitchFamily="34" charset="0"/>
                <a:ea typeface="宋体" panose="02010600030101010101" pitchFamily="2" charset="-122"/>
                <a:cs typeface="+mn-cs"/>
              </a:rPr>
              <a:t>LynxOS</a:t>
            </a:r>
            <a:r>
              <a:rPr kumimoji="0" lang="zh-CN" altLang="en-US" kern="1200" cap="none" spc="0" normalizeH="0" baseline="0" noProof="0">
                <a:latin typeface="Arial" panose="020B0604020202020204" pitchFamily="34" charset="0"/>
                <a:ea typeface="宋体" panose="02010600030101010101" pitchFamily="2" charset="-122"/>
                <a:cs typeface="+mn-cs"/>
              </a:rPr>
              <a:t>支持线程概念，提供</a:t>
            </a:r>
            <a:r>
              <a:rPr kumimoji="0" lang="en-US" altLang="zh-CN" kern="1200" cap="none" spc="0" normalizeH="0" baseline="0" noProof="0">
                <a:latin typeface="Arial" panose="020B0604020202020204" pitchFamily="34" charset="0"/>
                <a:ea typeface="宋体" panose="02010600030101010101" pitchFamily="2" charset="-122"/>
                <a:cs typeface="+mn-cs"/>
              </a:rPr>
              <a:t>256</a:t>
            </a:r>
            <a:r>
              <a:rPr kumimoji="0" lang="zh-CN" altLang="en-US" kern="1200" cap="none" spc="0" normalizeH="0" baseline="0" noProof="0">
                <a:latin typeface="Arial" panose="020B0604020202020204" pitchFamily="34" charset="0"/>
                <a:ea typeface="宋体" panose="02010600030101010101" pitchFamily="2" charset="-122"/>
                <a:cs typeface="+mn-cs"/>
              </a:rPr>
              <a:t>个全局用户线程优先级；提供一些传统的、非实时系统的服务特征；包括基于调用需求的虚拟内存，一个基于</a:t>
            </a:r>
            <a:r>
              <a:rPr kumimoji="0" lang="en-US" altLang="zh-CN" kern="1200" cap="none" spc="0" normalizeH="0" baseline="0" noProof="0">
                <a:latin typeface="Arial" panose="020B0604020202020204" pitchFamily="34" charset="0"/>
                <a:ea typeface="宋体" panose="02010600030101010101" pitchFamily="2" charset="-122"/>
                <a:cs typeface="+mn-cs"/>
              </a:rPr>
              <a:t>Motif</a:t>
            </a:r>
            <a:r>
              <a:rPr kumimoji="0" lang="zh-CN" altLang="en-US" kern="1200" cap="none" spc="0" normalizeH="0" baseline="0" noProof="0">
                <a:latin typeface="Arial" panose="020B0604020202020204" pitchFamily="34" charset="0"/>
                <a:ea typeface="宋体" panose="02010600030101010101" pitchFamily="2" charset="-122"/>
                <a:cs typeface="+mn-cs"/>
              </a:rPr>
              <a:t>的用户图形界面，与工业标准兼容的网络系统以及应用开发工具。</a:t>
            </a:r>
            <a:endParaRPr kumimoji="0" lang="zh-CN" altLang="en-US" kern="1200" cap="none" spc="0" normalizeH="0" baseline="0" noProof="0">
              <a:latin typeface="Arial" panose="020B0604020202020204" pitchFamily="34" charset="0"/>
              <a:ea typeface="宋体" panose="02010600030101010101" pitchFamily="2" charset="-122"/>
              <a:cs typeface="+mn-cs"/>
            </a:endParaRPr>
          </a:p>
          <a:p>
            <a:pPr marR="0" algn="l" defTabSz="914400" eaLnBrk="1" hangingPunct="1">
              <a:lnSpc>
                <a:spcPct val="100000"/>
              </a:lnSpc>
              <a:spcBef>
                <a:spcPct val="50000"/>
              </a:spcBef>
              <a:buClr>
                <a:schemeClr val="tx1"/>
              </a:buClr>
              <a:buSzTx/>
              <a:buFontTx/>
              <a:buChar char="•"/>
              <a:defRPr/>
            </a:pPr>
            <a:r>
              <a:rPr kumimoji="0" lang="zh-CN" altLang="en-US" kern="1200" cap="none" spc="0" normalizeH="0" baseline="0" noProof="0">
                <a:latin typeface="Arial" panose="020B0604020202020204" pitchFamily="34" charset="0"/>
                <a:ea typeface="宋体" panose="02010600030101010101" pitchFamily="2" charset="-122"/>
                <a:cs typeface="+mn-cs"/>
              </a:rPr>
              <a:t>目前常用的</a:t>
            </a:r>
            <a:r>
              <a:rPr kumimoji="0" lang="zh-CN" altLang="en-US" b="1" kern="1200" cap="none" spc="0" normalizeH="0" baseline="0" noProof="0">
                <a:solidFill>
                  <a:srgbClr val="0000FF"/>
                </a:solidFill>
                <a:latin typeface="Arial" panose="020B0604020202020204" pitchFamily="34" charset="0"/>
                <a:ea typeface="宋体" panose="02010600030101010101" pitchFamily="2" charset="-122"/>
                <a:cs typeface="+mn-cs"/>
              </a:rPr>
              <a:t>手机操作系统</a:t>
            </a:r>
            <a:r>
              <a:rPr kumimoji="0" lang="zh-CN" altLang="en-US" kern="1200" cap="none" spc="0" normalizeH="0" baseline="0" noProof="0">
                <a:latin typeface="Arial" panose="020B0604020202020204" pitchFamily="34" charset="0"/>
                <a:ea typeface="宋体" panose="02010600030101010101" pitchFamily="2" charset="-122"/>
                <a:cs typeface="+mn-cs"/>
              </a:rPr>
              <a:t>：主要有</a:t>
            </a:r>
            <a:r>
              <a:rPr kumimoji="0" lang="en-US" altLang="zh-CN" kern="1200" cap="none" spc="0" normalizeH="0" baseline="0" noProof="0">
                <a:latin typeface="Arial" panose="020B0604020202020204" pitchFamily="34" charset="0"/>
                <a:ea typeface="宋体" panose="02010600030101010101" pitchFamily="2" charset="-122"/>
                <a:cs typeface="+mn-cs"/>
              </a:rPr>
              <a:t>PalmOS</a:t>
            </a:r>
            <a:r>
              <a:rPr kumimoji="0" lang="zh-CN" altLang="en-US" kern="1200" cap="none" spc="0" normalizeH="0" baseline="0" noProof="0">
                <a:latin typeface="Arial" panose="020B0604020202020204" pitchFamily="34" charset="0"/>
                <a:ea typeface="宋体" panose="02010600030101010101" pitchFamily="2" charset="-122"/>
                <a:cs typeface="+mn-cs"/>
              </a:rPr>
              <a:t>、</a:t>
            </a:r>
            <a:r>
              <a:rPr kumimoji="0" lang="en-US" altLang="zh-CN" kern="1200" cap="none" spc="0" normalizeH="0" baseline="0" noProof="0">
                <a:latin typeface="Arial" panose="020B0604020202020204" pitchFamily="34" charset="0"/>
                <a:ea typeface="宋体" panose="02010600030101010101" pitchFamily="2" charset="-122"/>
                <a:cs typeface="+mn-cs"/>
              </a:rPr>
              <a:t>Symbian</a:t>
            </a:r>
            <a:r>
              <a:rPr kumimoji="0" lang="zh-CN" altLang="en-US" kern="1200" cap="none" spc="0" normalizeH="0" baseline="0" noProof="0">
                <a:latin typeface="Arial" panose="020B0604020202020204" pitchFamily="34" charset="0"/>
                <a:ea typeface="宋体" panose="02010600030101010101" pitchFamily="2" charset="-122"/>
                <a:cs typeface="+mn-cs"/>
              </a:rPr>
              <a:t>、</a:t>
            </a:r>
            <a:r>
              <a:rPr kumimoji="0" lang="en-US" altLang="zh-CN" kern="1200" cap="none" spc="0" normalizeH="0" baseline="0" noProof="0">
                <a:latin typeface="Arial" panose="020B0604020202020204" pitchFamily="34" charset="0"/>
                <a:ea typeface="宋体" panose="02010600030101010101" pitchFamily="2" charset="-122"/>
                <a:cs typeface="+mn-cs"/>
              </a:rPr>
              <a:t>Windows mobile</a:t>
            </a:r>
            <a:r>
              <a:rPr kumimoji="0" lang="zh-CN" altLang="en-US" kern="1200" cap="none" spc="0" normalizeH="0" baseline="0" noProof="0">
                <a:latin typeface="Arial" panose="020B0604020202020204" pitchFamily="34" charset="0"/>
                <a:ea typeface="宋体" panose="02010600030101010101" pitchFamily="2" charset="-122"/>
                <a:cs typeface="+mn-cs"/>
              </a:rPr>
              <a:t>、</a:t>
            </a:r>
            <a:r>
              <a:rPr kumimoji="0" lang="en-US" altLang="zh-CN" kern="1200" cap="none" spc="0" normalizeH="0" baseline="0" noProof="0">
                <a:latin typeface="Arial" panose="020B0604020202020204" pitchFamily="34" charset="0"/>
                <a:ea typeface="宋体" panose="02010600030101010101" pitchFamily="2" charset="-122"/>
                <a:cs typeface="+mn-cs"/>
              </a:rPr>
              <a:t>windows Phone</a:t>
            </a:r>
            <a:r>
              <a:rPr kumimoji="0" lang="zh-CN" altLang="en-US" kern="1200" cap="none" spc="0" normalizeH="0" baseline="0" noProof="0">
                <a:latin typeface="Arial" panose="020B0604020202020204" pitchFamily="34" charset="0"/>
                <a:ea typeface="宋体" panose="02010600030101010101" pitchFamily="2" charset="-122"/>
                <a:cs typeface="+mn-cs"/>
              </a:rPr>
              <a:t>、</a:t>
            </a:r>
            <a:r>
              <a:rPr kumimoji="0" lang="en-US" altLang="zh-CN" kern="1200" cap="none" spc="0" normalizeH="0" baseline="0" noProof="0">
                <a:latin typeface="Arial" panose="020B0604020202020204" pitchFamily="34" charset="0"/>
                <a:ea typeface="宋体" panose="02010600030101010101" pitchFamily="2" charset="-122"/>
                <a:cs typeface="+mn-cs"/>
              </a:rPr>
              <a:t>Linux</a:t>
            </a:r>
            <a:r>
              <a:rPr kumimoji="0" lang="zh-CN" altLang="en-US" kern="1200" cap="none" spc="0" normalizeH="0" baseline="0" noProof="0">
                <a:latin typeface="Arial" panose="020B0604020202020204" pitchFamily="34" charset="0"/>
                <a:ea typeface="宋体" panose="02010600030101010101" pitchFamily="2" charset="-122"/>
                <a:cs typeface="+mn-cs"/>
              </a:rPr>
              <a:t>和</a:t>
            </a:r>
            <a:r>
              <a:rPr kumimoji="0" lang="en-US" altLang="zh-CN" kern="1200" cap="none" spc="0" normalizeH="0" baseline="0" noProof="0">
                <a:latin typeface="Arial" panose="020B0604020202020204" pitchFamily="34" charset="0"/>
                <a:ea typeface="宋体" panose="02010600030101010101" pitchFamily="2" charset="-122"/>
                <a:cs typeface="+mn-cs"/>
              </a:rPr>
              <a:t>Android</a:t>
            </a:r>
            <a:r>
              <a:rPr kumimoji="0" lang="zh-CN" altLang="en-US" kern="1200" cap="none" spc="0" normalizeH="0" baseline="0" noProof="0">
                <a:latin typeface="Arial" panose="020B0604020202020204" pitchFamily="34" charset="0"/>
                <a:ea typeface="宋体" panose="02010600030101010101" pitchFamily="2" charset="-122"/>
                <a:cs typeface="+mn-cs"/>
              </a:rPr>
              <a:t>、</a:t>
            </a:r>
            <a:r>
              <a:rPr kumimoji="0" lang="en-US" altLang="zh-CN" kern="1200" cap="none" spc="0" normalizeH="0" baseline="0" noProof="0">
                <a:latin typeface="Arial" panose="020B0604020202020204" pitchFamily="34" charset="0"/>
                <a:ea typeface="宋体" panose="02010600030101010101" pitchFamily="2" charset="-122"/>
                <a:cs typeface="+mn-cs"/>
              </a:rPr>
              <a:t>iPhoneOS,</a:t>
            </a:r>
            <a:r>
              <a:rPr kumimoji="0" lang="zh-CN" altLang="en-US" kern="1200" cap="none" spc="0" normalizeH="0" baseline="0" noProof="0">
                <a:latin typeface="Arial" panose="020B0604020202020204" pitchFamily="34" charset="0"/>
                <a:ea typeface="宋体" panose="02010600030101010101" pitchFamily="2" charset="-122"/>
                <a:cs typeface="+mn-cs"/>
              </a:rPr>
              <a:t>黑莓七种。</a:t>
            </a:r>
            <a:r>
              <a:rPr kumimoji="0" lang="zh-CN" altLang="en-US" b="1" kern="1200" cap="none" spc="0" normalizeH="0" baseline="0" noProof="0">
                <a:latin typeface="Arial" panose="020B0604020202020204" pitchFamily="34" charset="0"/>
                <a:ea typeface="宋体" panose="02010600030101010101" pitchFamily="2" charset="-122"/>
                <a:cs typeface="+mn-cs"/>
              </a:rPr>
              <a:t> </a:t>
            </a:r>
            <a:endParaRPr kumimoji="0" lang="zh-CN" altLang="en-US" b="1" kern="1200" cap="none" spc="0" normalizeH="0" baseline="0" noProof="0">
              <a:latin typeface="Arial" panose="020B0604020202020204" pitchFamily="34" charset="0"/>
              <a:ea typeface="宋体" panose="02010600030101010101" pitchFamily="2" charset="-122"/>
              <a:cs typeface="+mn-cs"/>
            </a:endParaRP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chemeClr val="tx2"/>
                </a:solidFill>
                <a:effectLst/>
                <a:uLnTx/>
                <a:uFillTx/>
                <a:latin typeface="+mj-lt"/>
                <a:ea typeface="+mj-ea"/>
                <a:cs typeface="+mj-cs"/>
              </a:rPr>
              <a:t>第三节：操作系统的特征</a:t>
            </a:r>
            <a:endParaRPr kumimoji="0" lang="zh-CN" altLang="en-US" sz="4000" b="1" i="0" u="none" strike="noStrike" kern="0" cap="none" spc="0" normalizeH="0" baseline="0" noProof="0" smtClean="0">
              <a:ln>
                <a:noFill/>
              </a:ln>
              <a:solidFill>
                <a:schemeClr val="tx2"/>
              </a:solidFill>
              <a:effectLst/>
              <a:uLnTx/>
              <a:uFillTx/>
              <a:latin typeface="+mj-lt"/>
              <a:ea typeface="+mj-ea"/>
              <a:cs typeface="+mj-cs"/>
            </a:endParaRPr>
          </a:p>
        </p:txBody>
      </p:sp>
      <p:sp>
        <p:nvSpPr>
          <p:cNvPr id="55299" name="Rectangle 3"/>
          <p:cNvSpPr>
            <a:spLocks noGrp="1"/>
          </p:cNvSpPr>
          <p:nvPr>
            <p:ph idx="1"/>
          </p:nvPr>
        </p:nvSpPr>
        <p:spPr>
          <a:xfrm>
            <a:off x="395288" y="1052513"/>
            <a:ext cx="8229600" cy="2305050"/>
          </a:xfrm>
          <a:ln/>
        </p:spPr>
        <p:txBody>
          <a:bodyPr vert="horz" wrap="square" lIns="91440" tIns="45720" rIns="91440" bIns="45720" anchor="t"/>
          <a:p>
            <a:pPr>
              <a:lnSpc>
                <a:spcPct val="130000"/>
              </a:lnSpc>
              <a:buNone/>
            </a:pPr>
            <a:r>
              <a:rPr lang="zh-CN" altLang="en-US" sz="4000" b="1" dirty="0">
                <a:solidFill>
                  <a:srgbClr val="3333FF"/>
                </a:solidFill>
              </a:rPr>
              <a:t>一</a:t>
            </a:r>
            <a:r>
              <a:rPr lang="en-US" altLang="zh-CN" sz="4000" b="1" dirty="0">
                <a:solidFill>
                  <a:srgbClr val="3333FF"/>
                </a:solidFill>
              </a:rPr>
              <a:t>. </a:t>
            </a:r>
            <a:r>
              <a:rPr lang="zh-CN" altLang="en-US" sz="4000" b="1" dirty="0">
                <a:solidFill>
                  <a:srgbClr val="3333FF"/>
                </a:solidFill>
              </a:rPr>
              <a:t>并发：</a:t>
            </a:r>
            <a:endParaRPr lang="zh-CN" altLang="en-US" sz="4000" b="1" dirty="0">
              <a:solidFill>
                <a:srgbClr val="3333FF"/>
              </a:solidFill>
            </a:endParaRPr>
          </a:p>
          <a:p>
            <a:pPr>
              <a:lnSpc>
                <a:spcPct val="130000"/>
              </a:lnSpc>
              <a:buNone/>
            </a:pPr>
            <a:r>
              <a:rPr lang="zh-CN" altLang="en-US" b="1" dirty="0">
                <a:solidFill>
                  <a:schemeClr val="accent1"/>
                </a:solidFill>
              </a:rPr>
              <a:t>   </a:t>
            </a:r>
            <a:r>
              <a:rPr lang="en-US" altLang="zh-CN" b="1" dirty="0">
                <a:solidFill>
                  <a:schemeClr val="accent1"/>
                </a:solidFill>
              </a:rPr>
              <a:t>1.</a:t>
            </a:r>
            <a:r>
              <a:rPr lang="zh-CN" altLang="en-US" b="1" dirty="0">
                <a:solidFill>
                  <a:schemeClr val="accent1"/>
                </a:solidFill>
              </a:rPr>
              <a:t>定义：</a:t>
            </a:r>
            <a:r>
              <a:rPr lang="zh-CN" altLang="en-US" sz="2800" b="1" dirty="0"/>
              <a:t>两个或多个事件在同一时间间隔内同时发生</a:t>
            </a:r>
            <a:r>
              <a:rPr lang="zh-CN" altLang="en-US" b="1" dirty="0"/>
              <a:t>。  </a:t>
            </a:r>
            <a:endParaRPr lang="zh-CN" altLang="en-US" b="1" dirty="0"/>
          </a:p>
          <a:p>
            <a:endParaRPr lang="zh-CN" altLang="en-US" dirty="0"/>
          </a:p>
        </p:txBody>
      </p:sp>
      <p:grpSp>
        <p:nvGrpSpPr>
          <p:cNvPr id="2" name="Group 4"/>
          <p:cNvGrpSpPr/>
          <p:nvPr/>
        </p:nvGrpSpPr>
        <p:grpSpPr>
          <a:xfrm>
            <a:off x="755650" y="3284538"/>
            <a:ext cx="7753350" cy="2736850"/>
            <a:chOff x="204" y="1434"/>
            <a:chExt cx="4884" cy="1724"/>
          </a:xfrm>
        </p:grpSpPr>
        <p:sp>
          <p:nvSpPr>
            <p:cNvPr id="55301" name="Line 5"/>
            <p:cNvSpPr/>
            <p:nvPr/>
          </p:nvSpPr>
          <p:spPr>
            <a:xfrm>
              <a:off x="3742" y="1700"/>
              <a:ext cx="541" cy="0"/>
            </a:xfrm>
            <a:prstGeom prst="line">
              <a:avLst/>
            </a:prstGeom>
            <a:ln w="76200" cap="flat" cmpd="sng">
              <a:solidFill>
                <a:srgbClr val="FF3300"/>
              </a:solidFill>
              <a:prstDash val="solid"/>
              <a:headEnd type="none" w="med" len="med"/>
              <a:tailEnd type="none" w="med" len="med"/>
            </a:ln>
          </p:spPr>
        </p:sp>
        <p:sp>
          <p:nvSpPr>
            <p:cNvPr id="55302" name="Line 6"/>
            <p:cNvSpPr/>
            <p:nvPr/>
          </p:nvSpPr>
          <p:spPr>
            <a:xfrm>
              <a:off x="3696" y="1706"/>
              <a:ext cx="0" cy="558"/>
            </a:xfrm>
            <a:prstGeom prst="line">
              <a:avLst/>
            </a:prstGeom>
            <a:ln w="28575" cap="flat" cmpd="sng">
              <a:solidFill>
                <a:schemeClr val="tx1"/>
              </a:solidFill>
              <a:prstDash val="sysDot"/>
              <a:headEnd type="none" w="med" len="med"/>
              <a:tailEnd type="none" w="med" len="med"/>
            </a:ln>
          </p:spPr>
        </p:sp>
        <p:sp>
          <p:nvSpPr>
            <p:cNvPr id="55303" name="Line 7"/>
            <p:cNvSpPr/>
            <p:nvPr/>
          </p:nvSpPr>
          <p:spPr>
            <a:xfrm>
              <a:off x="3697" y="2255"/>
              <a:ext cx="998" cy="0"/>
            </a:xfrm>
            <a:prstGeom prst="line">
              <a:avLst/>
            </a:prstGeom>
            <a:ln w="57150" cap="flat" cmpd="sng">
              <a:solidFill>
                <a:schemeClr val="tx1"/>
              </a:solidFill>
              <a:prstDash val="solid"/>
              <a:headEnd type="none" w="med" len="med"/>
              <a:tailEnd type="none" w="med" len="med"/>
            </a:ln>
          </p:spPr>
        </p:sp>
        <p:sp>
          <p:nvSpPr>
            <p:cNvPr id="55304" name="Line 8"/>
            <p:cNvSpPr/>
            <p:nvPr/>
          </p:nvSpPr>
          <p:spPr>
            <a:xfrm>
              <a:off x="4241" y="1706"/>
              <a:ext cx="0" cy="545"/>
            </a:xfrm>
            <a:prstGeom prst="line">
              <a:avLst/>
            </a:prstGeom>
            <a:ln w="28575" cap="flat" cmpd="sng">
              <a:solidFill>
                <a:srgbClr val="FF0000"/>
              </a:solidFill>
              <a:prstDash val="sysDot"/>
              <a:headEnd type="none" w="med" len="med"/>
              <a:tailEnd type="none" w="med" len="med"/>
            </a:ln>
          </p:spPr>
        </p:sp>
        <p:sp>
          <p:nvSpPr>
            <p:cNvPr id="55305" name="Line 9"/>
            <p:cNvSpPr/>
            <p:nvPr/>
          </p:nvSpPr>
          <p:spPr>
            <a:xfrm>
              <a:off x="4694" y="2251"/>
              <a:ext cx="394" cy="0"/>
            </a:xfrm>
            <a:prstGeom prst="line">
              <a:avLst/>
            </a:prstGeom>
            <a:ln w="57150" cap="flat" cmpd="sng">
              <a:solidFill>
                <a:srgbClr val="FF3300"/>
              </a:solidFill>
              <a:prstDash val="solid"/>
              <a:headEnd type="none" w="med" len="med"/>
              <a:tailEnd type="none" w="med" len="med"/>
            </a:ln>
          </p:spPr>
        </p:sp>
        <p:sp>
          <p:nvSpPr>
            <p:cNvPr id="55306" name="Text Box 10"/>
            <p:cNvSpPr txBox="1"/>
            <p:nvPr/>
          </p:nvSpPr>
          <p:spPr>
            <a:xfrm>
              <a:off x="3696" y="1434"/>
              <a:ext cx="631" cy="312"/>
            </a:xfrm>
            <a:prstGeom prst="rect">
              <a:avLst/>
            </a:prstGeom>
            <a:noFill/>
            <a:ln w="9525">
              <a:noFill/>
            </a:ln>
          </p:spPr>
          <p:txBody>
            <a:bodyPr/>
            <a:p>
              <a:pPr algn="just" eaLnBrk="1" hangingPunct="1">
                <a:lnSpc>
                  <a:spcPct val="100000"/>
                </a:lnSpc>
                <a:spcBef>
                  <a:spcPct val="0"/>
                </a:spcBef>
              </a:pPr>
              <a:r>
                <a:rPr lang="zh-CN" altLang="en-US" sz="2000" b="1" dirty="0">
                  <a:solidFill>
                    <a:schemeClr val="accent1"/>
                  </a:solidFill>
                  <a:latin typeface="Times New Roman" panose="02020603050405020304" pitchFamily="18" charset="0"/>
                </a:rPr>
                <a:t>程序</a:t>
              </a:r>
              <a:r>
                <a:rPr lang="en-US" altLang="zh-CN" sz="2000" b="1" dirty="0">
                  <a:solidFill>
                    <a:schemeClr val="accent1"/>
                  </a:solidFill>
                  <a:latin typeface="Times New Roman" panose="02020603050405020304" pitchFamily="18" charset="0"/>
                </a:rPr>
                <a:t>B</a:t>
              </a:r>
              <a:endParaRPr lang="en-US" altLang="zh-CN" sz="2000" b="1" dirty="0">
                <a:solidFill>
                  <a:schemeClr val="accent1"/>
                </a:solidFill>
                <a:latin typeface="Times New Roman" panose="02020603050405020304" pitchFamily="18" charset="0"/>
              </a:endParaRPr>
            </a:p>
          </p:txBody>
        </p:sp>
        <p:sp>
          <p:nvSpPr>
            <p:cNvPr id="55307" name="Line 11"/>
            <p:cNvSpPr/>
            <p:nvPr/>
          </p:nvSpPr>
          <p:spPr>
            <a:xfrm>
              <a:off x="1565" y="2840"/>
              <a:ext cx="1134" cy="0"/>
            </a:xfrm>
            <a:prstGeom prst="line">
              <a:avLst/>
            </a:prstGeom>
            <a:ln w="57150" cap="flat" cmpd="sng">
              <a:solidFill>
                <a:schemeClr val="tx1"/>
              </a:solidFill>
              <a:prstDash val="solid"/>
              <a:headEnd type="none" w="med" len="med"/>
              <a:tailEnd type="none" w="med" len="med"/>
            </a:ln>
          </p:spPr>
        </p:sp>
        <p:sp>
          <p:nvSpPr>
            <p:cNvPr id="55308" name="Line 12"/>
            <p:cNvSpPr/>
            <p:nvPr/>
          </p:nvSpPr>
          <p:spPr>
            <a:xfrm>
              <a:off x="2744" y="2840"/>
              <a:ext cx="635" cy="0"/>
            </a:xfrm>
            <a:prstGeom prst="line">
              <a:avLst/>
            </a:prstGeom>
            <a:ln w="57150" cap="flat" cmpd="sng">
              <a:solidFill>
                <a:srgbClr val="FF3300"/>
              </a:solidFill>
              <a:prstDash val="solid"/>
              <a:headEnd type="none" w="med" len="med"/>
              <a:tailEnd type="none" w="med" len="med"/>
            </a:ln>
          </p:spPr>
        </p:sp>
        <p:sp>
          <p:nvSpPr>
            <p:cNvPr id="55309" name="Line 13"/>
            <p:cNvSpPr/>
            <p:nvPr/>
          </p:nvSpPr>
          <p:spPr>
            <a:xfrm flipV="1">
              <a:off x="3334" y="2840"/>
              <a:ext cx="408" cy="11"/>
            </a:xfrm>
            <a:prstGeom prst="line">
              <a:avLst/>
            </a:prstGeom>
            <a:ln w="38100" cap="flat" cmpd="sng">
              <a:solidFill>
                <a:srgbClr val="CC0000"/>
              </a:solidFill>
              <a:prstDash val="sysDot"/>
              <a:headEnd type="none" w="med" len="med"/>
              <a:tailEnd type="none" w="med" len="med"/>
            </a:ln>
          </p:spPr>
        </p:sp>
        <p:sp>
          <p:nvSpPr>
            <p:cNvPr id="55310" name="Line 14"/>
            <p:cNvSpPr/>
            <p:nvPr/>
          </p:nvSpPr>
          <p:spPr>
            <a:xfrm>
              <a:off x="3742" y="1706"/>
              <a:ext cx="0" cy="1134"/>
            </a:xfrm>
            <a:prstGeom prst="line">
              <a:avLst/>
            </a:prstGeom>
            <a:ln w="28575" cap="flat" cmpd="sng">
              <a:solidFill>
                <a:srgbClr val="FF0000"/>
              </a:solidFill>
              <a:prstDash val="sysDot"/>
              <a:headEnd type="none" w="med" len="med"/>
              <a:tailEnd type="none" w="med" len="med"/>
            </a:ln>
          </p:spPr>
        </p:sp>
        <p:sp>
          <p:nvSpPr>
            <p:cNvPr id="55311" name="Text Box 15"/>
            <p:cNvSpPr txBox="1"/>
            <p:nvPr/>
          </p:nvSpPr>
          <p:spPr>
            <a:xfrm>
              <a:off x="3107" y="1434"/>
              <a:ext cx="631" cy="311"/>
            </a:xfrm>
            <a:prstGeom prst="rect">
              <a:avLst/>
            </a:prstGeom>
            <a:noFill/>
            <a:ln w="9525">
              <a:noFill/>
            </a:ln>
          </p:spPr>
          <p:txBody>
            <a:bodyPr/>
            <a:p>
              <a:pPr algn="just" eaLnBrk="1" hangingPunct="1">
                <a:lnSpc>
                  <a:spcPct val="100000"/>
                </a:lnSpc>
                <a:spcBef>
                  <a:spcPct val="0"/>
                </a:spcBef>
              </a:pPr>
              <a:r>
                <a:rPr lang="zh-CN" altLang="en-US" sz="2000" b="1" dirty="0">
                  <a:latin typeface="Times New Roman" panose="02020603050405020304" pitchFamily="18" charset="0"/>
                </a:rPr>
                <a:t>程序</a:t>
              </a:r>
              <a:r>
                <a:rPr lang="en-US" altLang="zh-CN" sz="2000" b="1" dirty="0">
                  <a:latin typeface="Times New Roman" panose="02020603050405020304" pitchFamily="18" charset="0"/>
                </a:rPr>
                <a:t>A</a:t>
              </a:r>
              <a:endParaRPr lang="en-US" altLang="zh-CN" sz="2000" b="1" dirty="0">
                <a:latin typeface="Times New Roman" panose="02020603050405020304" pitchFamily="18" charset="0"/>
              </a:endParaRPr>
            </a:p>
          </p:txBody>
        </p:sp>
        <p:sp>
          <p:nvSpPr>
            <p:cNvPr id="55312" name="Line 16"/>
            <p:cNvSpPr/>
            <p:nvPr/>
          </p:nvSpPr>
          <p:spPr>
            <a:xfrm>
              <a:off x="2426" y="1706"/>
              <a:ext cx="0" cy="1134"/>
            </a:xfrm>
            <a:prstGeom prst="line">
              <a:avLst/>
            </a:prstGeom>
            <a:ln w="28575" cap="flat" cmpd="sng">
              <a:solidFill>
                <a:srgbClr val="FF0000"/>
              </a:solidFill>
              <a:prstDash val="sysDot"/>
              <a:headEnd type="none" w="med" len="med"/>
              <a:tailEnd type="none" w="med" len="med"/>
            </a:ln>
          </p:spPr>
        </p:sp>
        <p:sp>
          <p:nvSpPr>
            <p:cNvPr id="55313" name="Line 17"/>
            <p:cNvSpPr/>
            <p:nvPr/>
          </p:nvSpPr>
          <p:spPr>
            <a:xfrm>
              <a:off x="1610" y="1706"/>
              <a:ext cx="839" cy="0"/>
            </a:xfrm>
            <a:prstGeom prst="line">
              <a:avLst/>
            </a:prstGeom>
            <a:ln w="76200" cap="flat" cmpd="sng">
              <a:solidFill>
                <a:srgbClr val="FF3300"/>
              </a:solidFill>
              <a:prstDash val="solid"/>
              <a:headEnd type="none" w="med" len="med"/>
              <a:tailEnd type="none" w="med" len="med"/>
            </a:ln>
          </p:spPr>
        </p:sp>
        <p:sp>
          <p:nvSpPr>
            <p:cNvPr id="55314" name="Text Box 18"/>
            <p:cNvSpPr txBox="1"/>
            <p:nvPr/>
          </p:nvSpPr>
          <p:spPr>
            <a:xfrm>
              <a:off x="1020" y="1444"/>
              <a:ext cx="631" cy="312"/>
            </a:xfrm>
            <a:prstGeom prst="rect">
              <a:avLst/>
            </a:prstGeom>
            <a:noFill/>
            <a:ln w="9525">
              <a:noFill/>
            </a:ln>
          </p:spPr>
          <p:txBody>
            <a:bodyPr/>
            <a:p>
              <a:pPr algn="just" eaLnBrk="1" hangingPunct="1">
                <a:lnSpc>
                  <a:spcPct val="100000"/>
                </a:lnSpc>
                <a:spcBef>
                  <a:spcPct val="0"/>
                </a:spcBef>
              </a:pPr>
              <a:r>
                <a:rPr lang="zh-CN" altLang="en-US" sz="2000" b="1" dirty="0">
                  <a:latin typeface="Times New Roman" panose="02020603050405020304" pitchFamily="18" charset="0"/>
                </a:rPr>
                <a:t>程序</a:t>
              </a:r>
              <a:r>
                <a:rPr lang="en-US" altLang="zh-CN" sz="2000" b="1" dirty="0">
                  <a:latin typeface="Times New Roman" panose="02020603050405020304" pitchFamily="18" charset="0"/>
                </a:rPr>
                <a:t>A</a:t>
              </a:r>
              <a:endParaRPr lang="en-US" altLang="zh-CN" sz="2000" b="1" dirty="0">
                <a:latin typeface="Times New Roman" panose="02020603050405020304" pitchFamily="18" charset="0"/>
              </a:endParaRPr>
            </a:p>
          </p:txBody>
        </p:sp>
        <p:sp>
          <p:nvSpPr>
            <p:cNvPr id="55315" name="Text Box 19"/>
            <p:cNvSpPr txBox="1"/>
            <p:nvPr/>
          </p:nvSpPr>
          <p:spPr>
            <a:xfrm>
              <a:off x="1746" y="1434"/>
              <a:ext cx="655" cy="311"/>
            </a:xfrm>
            <a:prstGeom prst="rect">
              <a:avLst/>
            </a:prstGeom>
            <a:noFill/>
            <a:ln w="9525">
              <a:noFill/>
            </a:ln>
          </p:spPr>
          <p:txBody>
            <a:bodyPr/>
            <a:p>
              <a:pPr algn="just" eaLnBrk="1" hangingPunct="1">
                <a:lnSpc>
                  <a:spcPct val="100000"/>
                </a:lnSpc>
                <a:spcBef>
                  <a:spcPct val="0"/>
                </a:spcBef>
              </a:pPr>
              <a:r>
                <a:rPr lang="zh-CN" altLang="en-US" sz="2000" b="1" dirty="0">
                  <a:solidFill>
                    <a:schemeClr val="accent1"/>
                  </a:solidFill>
                  <a:latin typeface="Times New Roman" panose="02020603050405020304" pitchFamily="18" charset="0"/>
                </a:rPr>
                <a:t>程序</a:t>
              </a:r>
              <a:r>
                <a:rPr lang="en-US" altLang="zh-CN" sz="2000" b="1" dirty="0">
                  <a:solidFill>
                    <a:schemeClr val="accent1"/>
                  </a:solidFill>
                  <a:latin typeface="Times New Roman" panose="02020603050405020304" pitchFamily="18" charset="0"/>
                </a:rPr>
                <a:t>B</a:t>
              </a:r>
              <a:endParaRPr lang="en-US" altLang="zh-CN" sz="2000" b="1" dirty="0">
                <a:solidFill>
                  <a:schemeClr val="accent1"/>
                </a:solidFill>
                <a:latin typeface="Times New Roman" panose="02020603050405020304" pitchFamily="18" charset="0"/>
              </a:endParaRPr>
            </a:p>
          </p:txBody>
        </p:sp>
        <p:sp>
          <p:nvSpPr>
            <p:cNvPr id="55316" name="Line 20"/>
            <p:cNvSpPr/>
            <p:nvPr/>
          </p:nvSpPr>
          <p:spPr>
            <a:xfrm>
              <a:off x="1565" y="1706"/>
              <a:ext cx="0" cy="1180"/>
            </a:xfrm>
            <a:prstGeom prst="line">
              <a:avLst/>
            </a:prstGeom>
            <a:ln w="28575" cap="flat" cmpd="sng">
              <a:solidFill>
                <a:schemeClr val="tx1"/>
              </a:solidFill>
              <a:prstDash val="sysDot"/>
              <a:headEnd type="none" w="med" len="med"/>
              <a:tailEnd type="none" w="med" len="med"/>
            </a:ln>
          </p:spPr>
        </p:sp>
        <p:sp>
          <p:nvSpPr>
            <p:cNvPr id="55317" name="Text Box 21"/>
            <p:cNvSpPr txBox="1"/>
            <p:nvPr/>
          </p:nvSpPr>
          <p:spPr>
            <a:xfrm>
              <a:off x="1654" y="2839"/>
              <a:ext cx="635" cy="319"/>
            </a:xfrm>
            <a:prstGeom prst="rect">
              <a:avLst/>
            </a:prstGeom>
            <a:noFill/>
            <a:ln w="9525">
              <a:noFill/>
            </a:ln>
          </p:spPr>
          <p:txBody>
            <a:bodyPr/>
            <a:p>
              <a:pPr algn="just" eaLnBrk="1" hangingPunct="1">
                <a:lnSpc>
                  <a:spcPct val="100000"/>
                </a:lnSpc>
                <a:spcBef>
                  <a:spcPct val="0"/>
                </a:spcBef>
              </a:pPr>
              <a:r>
                <a:rPr lang="en-US" altLang="zh-CN" sz="2000" b="1" dirty="0">
                  <a:latin typeface="Times New Roman" panose="02020603050405020304" pitchFamily="18" charset="0"/>
                </a:rPr>
                <a:t>A</a:t>
              </a:r>
              <a:r>
                <a:rPr lang="zh-CN" altLang="en-US" sz="2000" b="1" dirty="0">
                  <a:latin typeface="Times New Roman" panose="02020603050405020304" pitchFamily="18" charset="0"/>
                </a:rPr>
                <a:t>输入</a:t>
              </a:r>
              <a:endParaRPr lang="zh-CN" altLang="en-US" sz="2000" b="1" dirty="0">
                <a:latin typeface="Times New Roman" panose="02020603050405020304" pitchFamily="18" charset="0"/>
              </a:endParaRPr>
            </a:p>
          </p:txBody>
        </p:sp>
        <p:sp>
          <p:nvSpPr>
            <p:cNvPr id="55318" name="Line 22"/>
            <p:cNvSpPr/>
            <p:nvPr/>
          </p:nvSpPr>
          <p:spPr>
            <a:xfrm>
              <a:off x="1020" y="1701"/>
              <a:ext cx="526" cy="0"/>
            </a:xfrm>
            <a:prstGeom prst="line">
              <a:avLst/>
            </a:prstGeom>
            <a:ln w="76200" cap="flat" cmpd="sng">
              <a:solidFill>
                <a:schemeClr val="tx1"/>
              </a:solidFill>
              <a:prstDash val="solid"/>
              <a:headEnd type="none" w="med" len="med"/>
              <a:tailEnd type="none" w="med" len="med"/>
            </a:ln>
          </p:spPr>
        </p:sp>
        <p:sp>
          <p:nvSpPr>
            <p:cNvPr id="55319" name="Text Box 23"/>
            <p:cNvSpPr txBox="1"/>
            <p:nvPr/>
          </p:nvSpPr>
          <p:spPr>
            <a:xfrm>
              <a:off x="2744" y="2840"/>
              <a:ext cx="590" cy="227"/>
            </a:xfrm>
            <a:prstGeom prst="rect">
              <a:avLst/>
            </a:prstGeom>
            <a:noFill/>
            <a:ln w="9525">
              <a:noFill/>
            </a:ln>
          </p:spPr>
          <p:txBody>
            <a:bodyPr/>
            <a:p>
              <a:pPr algn="just" eaLnBrk="1" hangingPunct="1">
                <a:lnSpc>
                  <a:spcPct val="100000"/>
                </a:lnSpc>
                <a:spcBef>
                  <a:spcPct val="0"/>
                </a:spcBef>
              </a:pPr>
              <a:r>
                <a:rPr lang="en-US" altLang="zh-CN" sz="2000" b="1" dirty="0">
                  <a:latin typeface="Times New Roman" panose="02020603050405020304" pitchFamily="18" charset="0"/>
                </a:rPr>
                <a:t>B</a:t>
              </a:r>
              <a:r>
                <a:rPr lang="zh-CN" altLang="en-US" sz="2000" b="1" dirty="0">
                  <a:latin typeface="Times New Roman" panose="02020603050405020304" pitchFamily="18" charset="0"/>
                </a:rPr>
                <a:t>输入</a:t>
              </a:r>
              <a:endParaRPr lang="zh-CN" altLang="en-US" sz="2000" b="1" dirty="0">
                <a:latin typeface="Times New Roman" panose="02020603050405020304" pitchFamily="18" charset="0"/>
              </a:endParaRPr>
            </a:p>
          </p:txBody>
        </p:sp>
        <p:sp>
          <p:nvSpPr>
            <p:cNvPr id="55320" name="Text Box 24"/>
            <p:cNvSpPr txBox="1"/>
            <p:nvPr/>
          </p:nvSpPr>
          <p:spPr>
            <a:xfrm>
              <a:off x="3833" y="2251"/>
              <a:ext cx="752" cy="319"/>
            </a:xfrm>
            <a:prstGeom prst="rect">
              <a:avLst/>
            </a:prstGeom>
            <a:noFill/>
            <a:ln w="9525">
              <a:noFill/>
            </a:ln>
          </p:spPr>
          <p:txBody>
            <a:bodyPr/>
            <a:p>
              <a:pPr algn="just" eaLnBrk="1" hangingPunct="1">
                <a:lnSpc>
                  <a:spcPct val="100000"/>
                </a:lnSpc>
                <a:spcBef>
                  <a:spcPct val="0"/>
                </a:spcBef>
              </a:pPr>
              <a:r>
                <a:rPr lang="en-US" altLang="zh-CN" sz="2000" b="1" dirty="0">
                  <a:latin typeface="Times New Roman" panose="02020603050405020304" pitchFamily="18" charset="0"/>
                </a:rPr>
                <a:t>A</a:t>
              </a:r>
              <a:r>
                <a:rPr lang="zh-CN" altLang="en-US" sz="2000" b="1" dirty="0">
                  <a:latin typeface="Times New Roman" panose="02020603050405020304" pitchFamily="18" charset="0"/>
                </a:rPr>
                <a:t>输出</a:t>
              </a:r>
              <a:endParaRPr lang="zh-CN" altLang="en-US" sz="2000" b="1" dirty="0">
                <a:latin typeface="Times New Roman" panose="02020603050405020304" pitchFamily="18" charset="0"/>
              </a:endParaRPr>
            </a:p>
          </p:txBody>
        </p:sp>
        <p:sp>
          <p:nvSpPr>
            <p:cNvPr id="55321" name="Text Box 25"/>
            <p:cNvSpPr txBox="1"/>
            <p:nvPr/>
          </p:nvSpPr>
          <p:spPr>
            <a:xfrm>
              <a:off x="3288" y="2886"/>
              <a:ext cx="799" cy="227"/>
            </a:xfrm>
            <a:prstGeom prst="rect">
              <a:avLst/>
            </a:prstGeom>
            <a:noFill/>
            <a:ln w="9525">
              <a:noFill/>
            </a:ln>
          </p:spPr>
          <p:txBody>
            <a:bodyPr/>
            <a:p>
              <a:pPr algn="just" eaLnBrk="1" hangingPunct="1">
                <a:lnSpc>
                  <a:spcPct val="100000"/>
                </a:lnSpc>
                <a:spcBef>
                  <a:spcPct val="0"/>
                </a:spcBef>
              </a:pPr>
              <a:r>
                <a:rPr lang="en-US" altLang="zh-CN" sz="1800" b="1" dirty="0">
                  <a:latin typeface="Times New Roman" panose="02020603050405020304" pitchFamily="18" charset="0"/>
                </a:rPr>
                <a:t>B</a:t>
              </a:r>
              <a:r>
                <a:rPr lang="zh-CN" altLang="en-US" sz="1800" b="1" dirty="0">
                  <a:latin typeface="Times New Roman" panose="02020603050405020304" pitchFamily="18" charset="0"/>
                </a:rPr>
                <a:t>等</a:t>
              </a:r>
              <a:r>
                <a:rPr lang="en-US" altLang="zh-CN" sz="1800" b="1" dirty="0">
                  <a:latin typeface="Times New Roman" panose="02020603050405020304" pitchFamily="18" charset="0"/>
                </a:rPr>
                <a:t>CPU</a:t>
              </a:r>
              <a:endParaRPr lang="en-US" altLang="zh-CN" sz="1800" b="1" dirty="0">
                <a:latin typeface="Times New Roman" panose="02020603050405020304" pitchFamily="18" charset="0"/>
              </a:endParaRPr>
            </a:p>
          </p:txBody>
        </p:sp>
        <p:sp>
          <p:nvSpPr>
            <p:cNvPr id="120858" name="Text Box 26"/>
            <p:cNvSpPr txBox="1">
              <a:spLocks noChangeArrowheads="1"/>
            </p:cNvSpPr>
            <p:nvPr/>
          </p:nvSpPr>
          <p:spPr bwMode="auto">
            <a:xfrm>
              <a:off x="2200" y="1888"/>
              <a:ext cx="289" cy="680"/>
            </a:xfrm>
            <a:prstGeom prst="rect">
              <a:avLst/>
            </a:prstGeom>
            <a:noFill/>
            <a:ln>
              <a:noFill/>
            </a:ln>
            <a:effectLst>
              <a:outerShdw dist="17961" dir="2700000" algn="ctr" rotWithShape="0">
                <a:schemeClr val="accent1">
                  <a:gamma/>
                  <a:shade val="60000"/>
                  <a:invGamma/>
                  <a:alpha val="50000"/>
                </a:schemeClr>
              </a:outerShdw>
            </a:effectLst>
          </p:spPr>
          <p:txBody>
            <a:bodyPr vert="eaVert">
              <a:spAutoFit/>
            </a:bodyPr>
            <a:lstStyle/>
            <a:p>
              <a:pPr marR="0" algn="l" defTabSz="914400" eaLnBrk="1" hangingPunct="1">
                <a:lnSpc>
                  <a:spcPct val="100000"/>
                </a:lnSpc>
                <a:spcBef>
                  <a:spcPct val="50000"/>
                </a:spcBef>
                <a:buClr>
                  <a:schemeClr val="tx1"/>
                </a:buClr>
                <a:buSzTx/>
                <a:buFontTx/>
                <a:buNone/>
                <a:defRPr/>
              </a:pPr>
              <a:r>
                <a:rPr kumimoji="0" lang="zh-CN" altLang="en-US" sz="1800" b="1" kern="1200" cap="none" spc="0" normalizeH="0" baseline="0" noProof="0">
                  <a:latin typeface="Arial" panose="020B0604020202020204" pitchFamily="34" charset="0"/>
                  <a:ea typeface="宋体" panose="02010600030101010101" pitchFamily="2" charset="-122"/>
                  <a:cs typeface="+mn-cs"/>
                </a:rPr>
                <a:t>等待设备</a:t>
              </a:r>
              <a:endParaRPr kumimoji="0" lang="zh-CN" altLang="en-US" sz="1800" b="1" kern="1200" cap="none" spc="0" normalizeH="0" baseline="0" noProof="0">
                <a:latin typeface="Arial" panose="020B0604020202020204" pitchFamily="34" charset="0"/>
                <a:ea typeface="宋体" panose="02010600030101010101" pitchFamily="2" charset="-122"/>
                <a:cs typeface="+mn-cs"/>
              </a:endParaRPr>
            </a:p>
          </p:txBody>
        </p:sp>
        <p:grpSp>
          <p:nvGrpSpPr>
            <p:cNvPr id="55323" name="Group 27"/>
            <p:cNvGrpSpPr/>
            <p:nvPr/>
          </p:nvGrpSpPr>
          <p:grpSpPr>
            <a:xfrm>
              <a:off x="204" y="1449"/>
              <a:ext cx="897" cy="1587"/>
              <a:chOff x="204" y="1449"/>
              <a:chExt cx="897" cy="1587"/>
            </a:xfrm>
          </p:grpSpPr>
          <p:sp>
            <p:nvSpPr>
              <p:cNvPr id="55327" name="Text Box 28"/>
              <p:cNvSpPr txBox="1"/>
              <p:nvPr/>
            </p:nvSpPr>
            <p:spPr>
              <a:xfrm>
                <a:off x="295" y="1449"/>
                <a:ext cx="725" cy="443"/>
              </a:xfrm>
              <a:prstGeom prst="rect">
                <a:avLst/>
              </a:prstGeom>
              <a:noFill/>
              <a:ln w="9525">
                <a:noFill/>
              </a:ln>
            </p:spPr>
            <p:txBody>
              <a:bodyPr/>
              <a:p>
                <a:pPr algn="just" eaLnBrk="1" hangingPunct="1">
                  <a:lnSpc>
                    <a:spcPct val="100000"/>
                  </a:lnSpc>
                  <a:spcBef>
                    <a:spcPct val="0"/>
                  </a:spcBef>
                </a:pPr>
                <a:r>
                  <a:rPr lang="en-US" altLang="zh-CN" sz="3200" b="1" dirty="0">
                    <a:latin typeface="Times New Roman" panose="02020603050405020304" pitchFamily="18" charset="0"/>
                  </a:rPr>
                  <a:t>CPU</a:t>
                </a:r>
                <a:endParaRPr lang="en-US" altLang="zh-CN" sz="3200" b="1" dirty="0">
                  <a:latin typeface="Times New Roman" panose="02020603050405020304" pitchFamily="18" charset="0"/>
                </a:endParaRPr>
              </a:p>
            </p:txBody>
          </p:sp>
          <p:sp>
            <p:nvSpPr>
              <p:cNvPr id="55328" name="Text Box 29"/>
              <p:cNvSpPr txBox="1"/>
              <p:nvPr/>
            </p:nvSpPr>
            <p:spPr>
              <a:xfrm>
                <a:off x="204" y="2704"/>
                <a:ext cx="897" cy="332"/>
              </a:xfrm>
              <a:prstGeom prst="rect">
                <a:avLst/>
              </a:prstGeom>
              <a:noFill/>
              <a:ln w="9525">
                <a:noFill/>
              </a:ln>
            </p:spPr>
            <p:txBody>
              <a:bodyPr/>
              <a:p>
                <a:pPr algn="just" eaLnBrk="1" hangingPunct="1">
                  <a:lnSpc>
                    <a:spcPct val="100000"/>
                  </a:lnSpc>
                  <a:spcBef>
                    <a:spcPct val="0"/>
                  </a:spcBef>
                </a:pPr>
                <a:r>
                  <a:rPr lang="zh-CN" altLang="en-US" b="1" dirty="0">
                    <a:latin typeface="Times New Roman" panose="02020603050405020304" pitchFamily="18" charset="0"/>
                  </a:rPr>
                  <a:t>输入设备</a:t>
                </a:r>
                <a:endParaRPr lang="zh-CN" altLang="en-US" b="1" dirty="0">
                  <a:latin typeface="Times New Roman" panose="02020603050405020304" pitchFamily="18" charset="0"/>
                </a:endParaRPr>
              </a:p>
            </p:txBody>
          </p:sp>
          <p:sp>
            <p:nvSpPr>
              <p:cNvPr id="55329" name="Text Box 30"/>
              <p:cNvSpPr txBox="1"/>
              <p:nvPr/>
            </p:nvSpPr>
            <p:spPr>
              <a:xfrm>
                <a:off x="204" y="2160"/>
                <a:ext cx="897" cy="332"/>
              </a:xfrm>
              <a:prstGeom prst="rect">
                <a:avLst/>
              </a:prstGeom>
              <a:noFill/>
              <a:ln w="9525">
                <a:noFill/>
              </a:ln>
            </p:spPr>
            <p:txBody>
              <a:bodyPr/>
              <a:p>
                <a:pPr algn="just" eaLnBrk="1" hangingPunct="1">
                  <a:lnSpc>
                    <a:spcPct val="100000"/>
                  </a:lnSpc>
                  <a:spcBef>
                    <a:spcPct val="0"/>
                  </a:spcBef>
                </a:pPr>
                <a:r>
                  <a:rPr lang="zh-CN" altLang="en-US" b="1" dirty="0">
                    <a:latin typeface="Times New Roman" panose="02020603050405020304" pitchFamily="18" charset="0"/>
                  </a:rPr>
                  <a:t>输出设备</a:t>
                </a:r>
                <a:endParaRPr lang="zh-CN" altLang="en-US" b="1" dirty="0">
                  <a:latin typeface="Times New Roman" panose="02020603050405020304" pitchFamily="18" charset="0"/>
                </a:endParaRPr>
              </a:p>
            </p:txBody>
          </p:sp>
        </p:grpSp>
        <p:sp>
          <p:nvSpPr>
            <p:cNvPr id="120863" name="Text Box 31"/>
            <p:cNvSpPr txBox="1">
              <a:spLocks noChangeArrowheads="1"/>
            </p:cNvSpPr>
            <p:nvPr/>
          </p:nvSpPr>
          <p:spPr bwMode="auto">
            <a:xfrm>
              <a:off x="4241" y="1706"/>
              <a:ext cx="270" cy="544"/>
            </a:xfrm>
            <a:prstGeom prst="rect">
              <a:avLst/>
            </a:prstGeom>
            <a:noFill/>
            <a:ln>
              <a:noFill/>
            </a:ln>
            <a:effectLst>
              <a:outerShdw dist="17961" dir="2700000" algn="ctr" rotWithShape="0">
                <a:schemeClr val="accent1">
                  <a:gamma/>
                  <a:shade val="60000"/>
                  <a:invGamma/>
                  <a:alpha val="50000"/>
                </a:schemeClr>
              </a:outerShdw>
            </a:effectLst>
          </p:spPr>
          <p:txBody>
            <a:bodyPr vert="eaVert">
              <a:spAutoFit/>
            </a:bodyPr>
            <a:lstStyle/>
            <a:p>
              <a:pPr marR="0" algn="l" defTabSz="914400" eaLnBrk="1" hangingPunct="1">
                <a:lnSpc>
                  <a:spcPct val="100000"/>
                </a:lnSpc>
                <a:spcBef>
                  <a:spcPct val="50000"/>
                </a:spcBef>
                <a:buClr>
                  <a:schemeClr val="tx1"/>
                </a:buClr>
                <a:buSzTx/>
                <a:buFontTx/>
                <a:buNone/>
                <a:defRPr/>
              </a:pPr>
              <a:r>
                <a:rPr kumimoji="0" lang="zh-CN" altLang="en-US" sz="1600" b="1" kern="1200" cap="none" spc="0" normalizeH="0" baseline="0" noProof="0">
                  <a:latin typeface="Arial" panose="020B0604020202020204" pitchFamily="34" charset="0"/>
                  <a:ea typeface="宋体" panose="02010600030101010101" pitchFamily="2" charset="-122"/>
                  <a:cs typeface="+mn-cs"/>
                </a:rPr>
                <a:t>等设备</a:t>
              </a:r>
              <a:endParaRPr kumimoji="0" lang="zh-CN" altLang="en-US" sz="1600" b="1" kern="1200" cap="none" spc="0" normalizeH="0" baseline="0" noProof="0">
                <a:latin typeface="Arial" panose="020B0604020202020204" pitchFamily="34" charset="0"/>
                <a:ea typeface="宋体" panose="02010600030101010101" pitchFamily="2" charset="-122"/>
                <a:cs typeface="+mn-cs"/>
              </a:endParaRPr>
            </a:p>
          </p:txBody>
        </p:sp>
        <p:sp>
          <p:nvSpPr>
            <p:cNvPr id="55325" name="Line 32"/>
            <p:cNvSpPr/>
            <p:nvPr/>
          </p:nvSpPr>
          <p:spPr>
            <a:xfrm>
              <a:off x="2653" y="1706"/>
              <a:ext cx="1043" cy="0"/>
            </a:xfrm>
            <a:prstGeom prst="line">
              <a:avLst/>
            </a:prstGeom>
            <a:ln w="76200" cap="flat" cmpd="sng">
              <a:solidFill>
                <a:schemeClr val="tx1"/>
              </a:solidFill>
              <a:prstDash val="solid"/>
              <a:headEnd type="none" w="med" len="med"/>
              <a:tailEnd type="none" w="med" len="med"/>
            </a:ln>
          </p:spPr>
        </p:sp>
        <p:sp>
          <p:nvSpPr>
            <p:cNvPr id="55326" name="Line 33"/>
            <p:cNvSpPr/>
            <p:nvPr/>
          </p:nvSpPr>
          <p:spPr>
            <a:xfrm>
              <a:off x="2699" y="1706"/>
              <a:ext cx="0" cy="1148"/>
            </a:xfrm>
            <a:prstGeom prst="line">
              <a:avLst/>
            </a:prstGeom>
            <a:ln w="28575" cap="flat" cmpd="sng">
              <a:solidFill>
                <a:schemeClr val="tx1"/>
              </a:solidFill>
              <a:prstDash val="sysDot"/>
              <a:headEnd type="none" w="med" len="med"/>
              <a:tailEnd type="none" w="med" len="med"/>
            </a:ln>
          </p:spPr>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chemeClr val="tx2"/>
                </a:solidFill>
                <a:effectLst/>
                <a:uLnTx/>
                <a:uFillTx/>
                <a:latin typeface="宋体" panose="02010600030101010101" pitchFamily="2" charset="-122"/>
                <a:ea typeface="+mj-ea"/>
                <a:cs typeface="+mj-cs"/>
              </a:rPr>
              <a:t> </a:t>
            </a:r>
            <a:r>
              <a:rPr kumimoji="0" lang="en-US" altLang="zh-CN" sz="3600" b="1" i="0" u="none" strike="noStrike" kern="0" cap="none" spc="0" normalizeH="0" baseline="0" noProof="0" smtClean="0">
                <a:ln>
                  <a:noFill/>
                </a:ln>
                <a:solidFill>
                  <a:schemeClr val="accent1"/>
                </a:solidFill>
                <a:effectLst/>
                <a:uLnTx/>
                <a:uFillTx/>
                <a:latin typeface="宋体" panose="02010600030101010101" pitchFamily="2" charset="-122"/>
                <a:ea typeface="+mj-ea"/>
                <a:cs typeface="+mj-cs"/>
              </a:rPr>
              <a:t>2. </a:t>
            </a:r>
            <a:r>
              <a:rPr kumimoji="0" lang="zh-CN" altLang="en-US" sz="3600" b="1" i="0" u="none" strike="noStrike" kern="0" cap="none" spc="0" normalizeH="0" baseline="0" noProof="0" smtClean="0">
                <a:ln>
                  <a:noFill/>
                </a:ln>
                <a:solidFill>
                  <a:schemeClr val="accent1"/>
                </a:solidFill>
                <a:effectLst/>
                <a:uLnTx/>
                <a:uFillTx/>
                <a:latin typeface="宋体" panose="02010600030101010101" pitchFamily="2" charset="-122"/>
                <a:ea typeface="+mj-ea"/>
                <a:cs typeface="+mj-cs"/>
              </a:rPr>
              <a:t>并行与并发的区别：</a:t>
            </a:r>
            <a:endParaRPr kumimoji="0" lang="zh-CN" altLang="en-US" sz="3600" b="1" i="0" u="none" strike="noStrike" kern="0" cap="none" spc="0" normalizeH="0" baseline="0" noProof="0" smtClean="0">
              <a:ln>
                <a:noFill/>
              </a:ln>
              <a:solidFill>
                <a:schemeClr val="accent1"/>
              </a:solidFill>
              <a:effectLst/>
              <a:uLnTx/>
              <a:uFillTx/>
              <a:latin typeface="宋体" panose="02010600030101010101" pitchFamily="2" charset="-122"/>
              <a:ea typeface="+mj-ea"/>
              <a:cs typeface="+mj-cs"/>
            </a:endParaRPr>
          </a:p>
        </p:txBody>
      </p:sp>
      <p:grpSp>
        <p:nvGrpSpPr>
          <p:cNvPr id="2" name="Group 34"/>
          <p:cNvGrpSpPr/>
          <p:nvPr/>
        </p:nvGrpSpPr>
        <p:grpSpPr>
          <a:xfrm>
            <a:off x="323850" y="3429000"/>
            <a:ext cx="8367713" cy="2736850"/>
            <a:chOff x="204" y="2160"/>
            <a:chExt cx="5271" cy="1724"/>
          </a:xfrm>
        </p:grpSpPr>
        <p:sp>
          <p:nvSpPr>
            <p:cNvPr id="56325" name="Line 4"/>
            <p:cNvSpPr/>
            <p:nvPr/>
          </p:nvSpPr>
          <p:spPr>
            <a:xfrm>
              <a:off x="3742" y="2426"/>
              <a:ext cx="541" cy="0"/>
            </a:xfrm>
            <a:prstGeom prst="line">
              <a:avLst/>
            </a:prstGeom>
            <a:ln w="76200" cap="flat" cmpd="sng">
              <a:solidFill>
                <a:srgbClr val="FF3300"/>
              </a:solidFill>
              <a:prstDash val="solid"/>
              <a:headEnd type="none" w="med" len="med"/>
              <a:tailEnd type="none" w="med" len="med"/>
            </a:ln>
          </p:spPr>
        </p:sp>
        <p:sp>
          <p:nvSpPr>
            <p:cNvPr id="56326" name="Line 5"/>
            <p:cNvSpPr/>
            <p:nvPr/>
          </p:nvSpPr>
          <p:spPr>
            <a:xfrm>
              <a:off x="3696" y="2432"/>
              <a:ext cx="0" cy="558"/>
            </a:xfrm>
            <a:prstGeom prst="line">
              <a:avLst/>
            </a:prstGeom>
            <a:ln w="28575" cap="flat" cmpd="sng">
              <a:solidFill>
                <a:schemeClr val="tx1"/>
              </a:solidFill>
              <a:prstDash val="sysDot"/>
              <a:headEnd type="none" w="med" len="med"/>
              <a:tailEnd type="none" w="med" len="med"/>
            </a:ln>
          </p:spPr>
        </p:sp>
        <p:sp>
          <p:nvSpPr>
            <p:cNvPr id="56327" name="Line 6"/>
            <p:cNvSpPr/>
            <p:nvPr/>
          </p:nvSpPr>
          <p:spPr>
            <a:xfrm>
              <a:off x="3697" y="2981"/>
              <a:ext cx="998" cy="0"/>
            </a:xfrm>
            <a:prstGeom prst="line">
              <a:avLst/>
            </a:prstGeom>
            <a:ln w="57150" cap="flat" cmpd="sng">
              <a:solidFill>
                <a:schemeClr val="tx1"/>
              </a:solidFill>
              <a:prstDash val="solid"/>
              <a:headEnd type="none" w="med" len="med"/>
              <a:tailEnd type="none" w="med" len="med"/>
            </a:ln>
          </p:spPr>
        </p:sp>
        <p:sp>
          <p:nvSpPr>
            <p:cNvPr id="56328" name="Line 7"/>
            <p:cNvSpPr/>
            <p:nvPr/>
          </p:nvSpPr>
          <p:spPr>
            <a:xfrm>
              <a:off x="4241" y="2432"/>
              <a:ext cx="0" cy="545"/>
            </a:xfrm>
            <a:prstGeom prst="line">
              <a:avLst/>
            </a:prstGeom>
            <a:ln w="28575" cap="flat" cmpd="sng">
              <a:solidFill>
                <a:srgbClr val="FF0000"/>
              </a:solidFill>
              <a:prstDash val="sysDot"/>
              <a:headEnd type="none" w="med" len="med"/>
              <a:tailEnd type="none" w="med" len="med"/>
            </a:ln>
          </p:spPr>
        </p:sp>
        <p:sp>
          <p:nvSpPr>
            <p:cNvPr id="56329" name="Line 8"/>
            <p:cNvSpPr/>
            <p:nvPr/>
          </p:nvSpPr>
          <p:spPr>
            <a:xfrm>
              <a:off x="4694" y="2977"/>
              <a:ext cx="394" cy="0"/>
            </a:xfrm>
            <a:prstGeom prst="line">
              <a:avLst/>
            </a:prstGeom>
            <a:ln w="57150" cap="flat" cmpd="sng">
              <a:solidFill>
                <a:srgbClr val="FF3300"/>
              </a:solidFill>
              <a:prstDash val="solid"/>
              <a:headEnd type="none" w="med" len="med"/>
              <a:tailEnd type="none" w="med" len="med"/>
            </a:ln>
          </p:spPr>
        </p:sp>
        <p:sp>
          <p:nvSpPr>
            <p:cNvPr id="56330" name="Text Box 9"/>
            <p:cNvSpPr txBox="1"/>
            <p:nvPr/>
          </p:nvSpPr>
          <p:spPr>
            <a:xfrm>
              <a:off x="3696" y="2160"/>
              <a:ext cx="631" cy="312"/>
            </a:xfrm>
            <a:prstGeom prst="rect">
              <a:avLst/>
            </a:prstGeom>
            <a:noFill/>
            <a:ln w="9525">
              <a:noFill/>
            </a:ln>
          </p:spPr>
          <p:txBody>
            <a:bodyPr/>
            <a:p>
              <a:pPr algn="just" eaLnBrk="1" hangingPunct="1">
                <a:lnSpc>
                  <a:spcPct val="100000"/>
                </a:lnSpc>
                <a:spcBef>
                  <a:spcPct val="0"/>
                </a:spcBef>
              </a:pPr>
              <a:r>
                <a:rPr lang="zh-CN" altLang="en-US" sz="2000" b="1" dirty="0">
                  <a:solidFill>
                    <a:schemeClr val="accent1"/>
                  </a:solidFill>
                  <a:latin typeface="Times New Roman" panose="02020603050405020304" pitchFamily="18" charset="0"/>
                </a:rPr>
                <a:t>程序</a:t>
              </a:r>
              <a:r>
                <a:rPr lang="en-US" altLang="zh-CN" sz="2000" b="1" dirty="0">
                  <a:solidFill>
                    <a:schemeClr val="accent1"/>
                  </a:solidFill>
                  <a:latin typeface="Times New Roman" panose="02020603050405020304" pitchFamily="18" charset="0"/>
                </a:rPr>
                <a:t>B</a:t>
              </a:r>
              <a:endParaRPr lang="en-US" altLang="zh-CN" sz="2000" b="1" dirty="0">
                <a:solidFill>
                  <a:schemeClr val="accent1"/>
                </a:solidFill>
                <a:latin typeface="Times New Roman" panose="02020603050405020304" pitchFamily="18" charset="0"/>
              </a:endParaRPr>
            </a:p>
          </p:txBody>
        </p:sp>
        <p:sp>
          <p:nvSpPr>
            <p:cNvPr id="56331" name="Line 10"/>
            <p:cNvSpPr/>
            <p:nvPr/>
          </p:nvSpPr>
          <p:spPr>
            <a:xfrm>
              <a:off x="1565" y="3566"/>
              <a:ext cx="1134" cy="0"/>
            </a:xfrm>
            <a:prstGeom prst="line">
              <a:avLst/>
            </a:prstGeom>
            <a:ln w="57150" cap="flat" cmpd="sng">
              <a:solidFill>
                <a:schemeClr val="tx1"/>
              </a:solidFill>
              <a:prstDash val="solid"/>
              <a:headEnd type="none" w="med" len="med"/>
              <a:tailEnd type="none" w="med" len="med"/>
            </a:ln>
          </p:spPr>
        </p:sp>
        <p:sp>
          <p:nvSpPr>
            <p:cNvPr id="56332" name="Line 11"/>
            <p:cNvSpPr/>
            <p:nvPr/>
          </p:nvSpPr>
          <p:spPr>
            <a:xfrm>
              <a:off x="2744" y="3566"/>
              <a:ext cx="635" cy="0"/>
            </a:xfrm>
            <a:prstGeom prst="line">
              <a:avLst/>
            </a:prstGeom>
            <a:ln w="57150" cap="flat" cmpd="sng">
              <a:solidFill>
                <a:srgbClr val="FF3300"/>
              </a:solidFill>
              <a:prstDash val="solid"/>
              <a:headEnd type="none" w="med" len="med"/>
              <a:tailEnd type="none" w="med" len="med"/>
            </a:ln>
          </p:spPr>
        </p:sp>
        <p:sp>
          <p:nvSpPr>
            <p:cNvPr id="56333" name="Line 12"/>
            <p:cNvSpPr/>
            <p:nvPr/>
          </p:nvSpPr>
          <p:spPr>
            <a:xfrm flipV="1">
              <a:off x="3334" y="3566"/>
              <a:ext cx="408" cy="11"/>
            </a:xfrm>
            <a:prstGeom prst="line">
              <a:avLst/>
            </a:prstGeom>
            <a:ln w="38100" cap="flat" cmpd="sng">
              <a:solidFill>
                <a:srgbClr val="CC0000"/>
              </a:solidFill>
              <a:prstDash val="sysDot"/>
              <a:headEnd type="none" w="med" len="med"/>
              <a:tailEnd type="none" w="med" len="med"/>
            </a:ln>
          </p:spPr>
        </p:sp>
        <p:sp>
          <p:nvSpPr>
            <p:cNvPr id="56334" name="Line 13"/>
            <p:cNvSpPr/>
            <p:nvPr/>
          </p:nvSpPr>
          <p:spPr>
            <a:xfrm>
              <a:off x="3742" y="2432"/>
              <a:ext cx="0" cy="1134"/>
            </a:xfrm>
            <a:prstGeom prst="line">
              <a:avLst/>
            </a:prstGeom>
            <a:ln w="28575" cap="flat" cmpd="sng">
              <a:solidFill>
                <a:srgbClr val="FF0000"/>
              </a:solidFill>
              <a:prstDash val="sysDot"/>
              <a:headEnd type="none" w="med" len="med"/>
              <a:tailEnd type="none" w="med" len="med"/>
            </a:ln>
          </p:spPr>
        </p:sp>
        <p:sp>
          <p:nvSpPr>
            <p:cNvPr id="56335" name="Text Box 14"/>
            <p:cNvSpPr txBox="1"/>
            <p:nvPr/>
          </p:nvSpPr>
          <p:spPr>
            <a:xfrm>
              <a:off x="3107" y="2160"/>
              <a:ext cx="631" cy="311"/>
            </a:xfrm>
            <a:prstGeom prst="rect">
              <a:avLst/>
            </a:prstGeom>
            <a:noFill/>
            <a:ln w="9525">
              <a:noFill/>
            </a:ln>
          </p:spPr>
          <p:txBody>
            <a:bodyPr/>
            <a:p>
              <a:pPr algn="just" eaLnBrk="1" hangingPunct="1">
                <a:lnSpc>
                  <a:spcPct val="100000"/>
                </a:lnSpc>
                <a:spcBef>
                  <a:spcPct val="0"/>
                </a:spcBef>
              </a:pPr>
              <a:r>
                <a:rPr lang="zh-CN" altLang="en-US" sz="2000" b="1" dirty="0">
                  <a:latin typeface="Times New Roman" panose="02020603050405020304" pitchFamily="18" charset="0"/>
                </a:rPr>
                <a:t>程序</a:t>
              </a:r>
              <a:r>
                <a:rPr lang="en-US" altLang="zh-CN" sz="2000" b="1" dirty="0">
                  <a:latin typeface="Times New Roman" panose="02020603050405020304" pitchFamily="18" charset="0"/>
                </a:rPr>
                <a:t>A</a:t>
              </a:r>
              <a:endParaRPr lang="en-US" altLang="zh-CN" sz="2000" b="1" dirty="0">
                <a:latin typeface="Times New Roman" panose="02020603050405020304" pitchFamily="18" charset="0"/>
              </a:endParaRPr>
            </a:p>
          </p:txBody>
        </p:sp>
        <p:sp>
          <p:nvSpPr>
            <p:cNvPr id="56336" name="Line 15"/>
            <p:cNvSpPr/>
            <p:nvPr/>
          </p:nvSpPr>
          <p:spPr>
            <a:xfrm>
              <a:off x="2426" y="2432"/>
              <a:ext cx="0" cy="1134"/>
            </a:xfrm>
            <a:prstGeom prst="line">
              <a:avLst/>
            </a:prstGeom>
            <a:ln w="28575" cap="flat" cmpd="sng">
              <a:solidFill>
                <a:srgbClr val="FF0000"/>
              </a:solidFill>
              <a:prstDash val="sysDot"/>
              <a:headEnd type="none" w="med" len="med"/>
              <a:tailEnd type="none" w="med" len="med"/>
            </a:ln>
          </p:spPr>
        </p:sp>
        <p:sp>
          <p:nvSpPr>
            <p:cNvPr id="56337" name="Line 16"/>
            <p:cNvSpPr/>
            <p:nvPr/>
          </p:nvSpPr>
          <p:spPr>
            <a:xfrm>
              <a:off x="1610" y="2432"/>
              <a:ext cx="839" cy="0"/>
            </a:xfrm>
            <a:prstGeom prst="line">
              <a:avLst/>
            </a:prstGeom>
            <a:ln w="76200" cap="flat" cmpd="sng">
              <a:solidFill>
                <a:srgbClr val="FF3300"/>
              </a:solidFill>
              <a:prstDash val="solid"/>
              <a:headEnd type="none" w="med" len="med"/>
              <a:tailEnd type="none" w="med" len="med"/>
            </a:ln>
          </p:spPr>
        </p:sp>
        <p:sp>
          <p:nvSpPr>
            <p:cNvPr id="56338" name="Text Box 17"/>
            <p:cNvSpPr txBox="1"/>
            <p:nvPr/>
          </p:nvSpPr>
          <p:spPr>
            <a:xfrm>
              <a:off x="1020" y="2170"/>
              <a:ext cx="631" cy="312"/>
            </a:xfrm>
            <a:prstGeom prst="rect">
              <a:avLst/>
            </a:prstGeom>
            <a:noFill/>
            <a:ln w="9525">
              <a:noFill/>
            </a:ln>
          </p:spPr>
          <p:txBody>
            <a:bodyPr/>
            <a:p>
              <a:pPr algn="just" eaLnBrk="1" hangingPunct="1">
                <a:lnSpc>
                  <a:spcPct val="100000"/>
                </a:lnSpc>
                <a:spcBef>
                  <a:spcPct val="0"/>
                </a:spcBef>
              </a:pPr>
              <a:r>
                <a:rPr lang="zh-CN" altLang="en-US" sz="2000" b="1" dirty="0">
                  <a:latin typeface="Times New Roman" panose="02020603050405020304" pitchFamily="18" charset="0"/>
                </a:rPr>
                <a:t>程序</a:t>
              </a:r>
              <a:r>
                <a:rPr lang="en-US" altLang="zh-CN" sz="2000" b="1" dirty="0">
                  <a:latin typeface="Times New Roman" panose="02020603050405020304" pitchFamily="18" charset="0"/>
                </a:rPr>
                <a:t>A</a:t>
              </a:r>
              <a:endParaRPr lang="en-US" altLang="zh-CN" sz="2000" b="1" dirty="0">
                <a:latin typeface="Times New Roman" panose="02020603050405020304" pitchFamily="18" charset="0"/>
              </a:endParaRPr>
            </a:p>
          </p:txBody>
        </p:sp>
        <p:sp>
          <p:nvSpPr>
            <p:cNvPr id="56339" name="Text Box 18"/>
            <p:cNvSpPr txBox="1"/>
            <p:nvPr/>
          </p:nvSpPr>
          <p:spPr>
            <a:xfrm>
              <a:off x="1746" y="2160"/>
              <a:ext cx="655" cy="311"/>
            </a:xfrm>
            <a:prstGeom prst="rect">
              <a:avLst/>
            </a:prstGeom>
            <a:noFill/>
            <a:ln w="9525">
              <a:noFill/>
            </a:ln>
          </p:spPr>
          <p:txBody>
            <a:bodyPr/>
            <a:p>
              <a:pPr algn="just" eaLnBrk="1" hangingPunct="1">
                <a:lnSpc>
                  <a:spcPct val="100000"/>
                </a:lnSpc>
                <a:spcBef>
                  <a:spcPct val="0"/>
                </a:spcBef>
              </a:pPr>
              <a:r>
                <a:rPr lang="zh-CN" altLang="en-US" sz="2000" b="1" dirty="0">
                  <a:solidFill>
                    <a:schemeClr val="accent1"/>
                  </a:solidFill>
                  <a:latin typeface="Times New Roman" panose="02020603050405020304" pitchFamily="18" charset="0"/>
                </a:rPr>
                <a:t>程序</a:t>
              </a:r>
              <a:r>
                <a:rPr lang="en-US" altLang="zh-CN" sz="2000" b="1" dirty="0">
                  <a:solidFill>
                    <a:schemeClr val="accent1"/>
                  </a:solidFill>
                  <a:latin typeface="Times New Roman" panose="02020603050405020304" pitchFamily="18" charset="0"/>
                </a:rPr>
                <a:t>B</a:t>
              </a:r>
              <a:endParaRPr lang="en-US" altLang="zh-CN" sz="2000" b="1" dirty="0">
                <a:solidFill>
                  <a:schemeClr val="accent1"/>
                </a:solidFill>
                <a:latin typeface="Times New Roman" panose="02020603050405020304" pitchFamily="18" charset="0"/>
              </a:endParaRPr>
            </a:p>
          </p:txBody>
        </p:sp>
        <p:sp>
          <p:nvSpPr>
            <p:cNvPr id="56340" name="Line 19"/>
            <p:cNvSpPr/>
            <p:nvPr/>
          </p:nvSpPr>
          <p:spPr>
            <a:xfrm>
              <a:off x="1565" y="2432"/>
              <a:ext cx="0" cy="1180"/>
            </a:xfrm>
            <a:prstGeom prst="line">
              <a:avLst/>
            </a:prstGeom>
            <a:ln w="28575" cap="flat" cmpd="sng">
              <a:solidFill>
                <a:schemeClr val="tx1"/>
              </a:solidFill>
              <a:prstDash val="sysDot"/>
              <a:headEnd type="none" w="med" len="med"/>
              <a:tailEnd type="none" w="med" len="med"/>
            </a:ln>
          </p:spPr>
        </p:sp>
        <p:sp>
          <p:nvSpPr>
            <p:cNvPr id="56341" name="Text Box 20"/>
            <p:cNvSpPr txBox="1"/>
            <p:nvPr/>
          </p:nvSpPr>
          <p:spPr>
            <a:xfrm>
              <a:off x="1654" y="3565"/>
              <a:ext cx="635" cy="319"/>
            </a:xfrm>
            <a:prstGeom prst="rect">
              <a:avLst/>
            </a:prstGeom>
            <a:noFill/>
            <a:ln w="9525">
              <a:noFill/>
            </a:ln>
          </p:spPr>
          <p:txBody>
            <a:bodyPr/>
            <a:p>
              <a:pPr algn="just" eaLnBrk="1" hangingPunct="1">
                <a:lnSpc>
                  <a:spcPct val="100000"/>
                </a:lnSpc>
                <a:spcBef>
                  <a:spcPct val="0"/>
                </a:spcBef>
              </a:pPr>
              <a:r>
                <a:rPr lang="en-US" altLang="zh-CN" sz="2000" b="1" dirty="0">
                  <a:latin typeface="Times New Roman" panose="02020603050405020304" pitchFamily="18" charset="0"/>
                </a:rPr>
                <a:t>A</a:t>
              </a:r>
              <a:r>
                <a:rPr lang="zh-CN" altLang="en-US" sz="2000" b="1" dirty="0">
                  <a:latin typeface="Times New Roman" panose="02020603050405020304" pitchFamily="18" charset="0"/>
                </a:rPr>
                <a:t>输入</a:t>
              </a:r>
              <a:endParaRPr lang="zh-CN" altLang="en-US" sz="2000" b="1" dirty="0">
                <a:latin typeface="Times New Roman" panose="02020603050405020304" pitchFamily="18" charset="0"/>
              </a:endParaRPr>
            </a:p>
          </p:txBody>
        </p:sp>
        <p:sp>
          <p:nvSpPr>
            <p:cNvPr id="56342" name="Line 21"/>
            <p:cNvSpPr/>
            <p:nvPr/>
          </p:nvSpPr>
          <p:spPr>
            <a:xfrm>
              <a:off x="1020" y="2427"/>
              <a:ext cx="526" cy="0"/>
            </a:xfrm>
            <a:prstGeom prst="line">
              <a:avLst/>
            </a:prstGeom>
            <a:ln w="76200" cap="flat" cmpd="sng">
              <a:solidFill>
                <a:schemeClr val="tx1"/>
              </a:solidFill>
              <a:prstDash val="solid"/>
              <a:headEnd type="none" w="med" len="med"/>
              <a:tailEnd type="none" w="med" len="med"/>
            </a:ln>
          </p:spPr>
        </p:sp>
        <p:sp>
          <p:nvSpPr>
            <p:cNvPr id="56343" name="Text Box 22"/>
            <p:cNvSpPr txBox="1"/>
            <p:nvPr/>
          </p:nvSpPr>
          <p:spPr>
            <a:xfrm>
              <a:off x="2744" y="3566"/>
              <a:ext cx="590" cy="227"/>
            </a:xfrm>
            <a:prstGeom prst="rect">
              <a:avLst/>
            </a:prstGeom>
            <a:noFill/>
            <a:ln w="9525">
              <a:noFill/>
            </a:ln>
          </p:spPr>
          <p:txBody>
            <a:bodyPr/>
            <a:p>
              <a:pPr algn="just" eaLnBrk="1" hangingPunct="1">
                <a:lnSpc>
                  <a:spcPct val="100000"/>
                </a:lnSpc>
                <a:spcBef>
                  <a:spcPct val="0"/>
                </a:spcBef>
              </a:pPr>
              <a:r>
                <a:rPr lang="en-US" altLang="zh-CN" sz="2000" b="1" dirty="0">
                  <a:latin typeface="Times New Roman" panose="02020603050405020304" pitchFamily="18" charset="0"/>
                </a:rPr>
                <a:t>B</a:t>
              </a:r>
              <a:r>
                <a:rPr lang="zh-CN" altLang="en-US" sz="2000" b="1" dirty="0">
                  <a:latin typeface="Times New Roman" panose="02020603050405020304" pitchFamily="18" charset="0"/>
                </a:rPr>
                <a:t>输入</a:t>
              </a:r>
              <a:endParaRPr lang="zh-CN" altLang="en-US" sz="2000" b="1" dirty="0">
                <a:latin typeface="Times New Roman" panose="02020603050405020304" pitchFamily="18" charset="0"/>
              </a:endParaRPr>
            </a:p>
          </p:txBody>
        </p:sp>
        <p:sp>
          <p:nvSpPr>
            <p:cNvPr id="56344" name="Text Box 23"/>
            <p:cNvSpPr txBox="1"/>
            <p:nvPr/>
          </p:nvSpPr>
          <p:spPr>
            <a:xfrm>
              <a:off x="3833" y="2977"/>
              <a:ext cx="752" cy="319"/>
            </a:xfrm>
            <a:prstGeom prst="rect">
              <a:avLst/>
            </a:prstGeom>
            <a:noFill/>
            <a:ln w="9525">
              <a:noFill/>
            </a:ln>
          </p:spPr>
          <p:txBody>
            <a:bodyPr/>
            <a:p>
              <a:pPr algn="just" eaLnBrk="1" hangingPunct="1">
                <a:lnSpc>
                  <a:spcPct val="100000"/>
                </a:lnSpc>
                <a:spcBef>
                  <a:spcPct val="0"/>
                </a:spcBef>
              </a:pPr>
              <a:r>
                <a:rPr lang="en-US" altLang="zh-CN" sz="2000" b="1" dirty="0">
                  <a:latin typeface="Times New Roman" panose="02020603050405020304" pitchFamily="18" charset="0"/>
                </a:rPr>
                <a:t>A</a:t>
              </a:r>
              <a:r>
                <a:rPr lang="zh-CN" altLang="en-US" sz="2000" b="1" dirty="0">
                  <a:latin typeface="Times New Roman" panose="02020603050405020304" pitchFamily="18" charset="0"/>
                </a:rPr>
                <a:t>输出</a:t>
              </a:r>
              <a:endParaRPr lang="zh-CN" altLang="en-US" sz="2000" b="1" dirty="0">
                <a:latin typeface="Times New Roman" panose="02020603050405020304" pitchFamily="18" charset="0"/>
              </a:endParaRPr>
            </a:p>
          </p:txBody>
        </p:sp>
        <p:sp>
          <p:nvSpPr>
            <p:cNvPr id="56345" name="Text Box 24"/>
            <p:cNvSpPr txBox="1"/>
            <p:nvPr/>
          </p:nvSpPr>
          <p:spPr>
            <a:xfrm>
              <a:off x="4715" y="2987"/>
              <a:ext cx="760" cy="319"/>
            </a:xfrm>
            <a:prstGeom prst="rect">
              <a:avLst/>
            </a:prstGeom>
            <a:noFill/>
            <a:ln w="9525">
              <a:noFill/>
            </a:ln>
          </p:spPr>
          <p:txBody>
            <a:bodyPr/>
            <a:p>
              <a:pPr algn="just" eaLnBrk="1" hangingPunct="1">
                <a:lnSpc>
                  <a:spcPct val="100000"/>
                </a:lnSpc>
                <a:spcBef>
                  <a:spcPct val="0"/>
                </a:spcBef>
              </a:pPr>
              <a:r>
                <a:rPr lang="en-US" altLang="zh-CN" sz="2000" b="1" dirty="0">
                  <a:latin typeface="Times New Roman" panose="02020603050405020304" pitchFamily="18" charset="0"/>
                </a:rPr>
                <a:t>B</a:t>
              </a:r>
              <a:r>
                <a:rPr lang="zh-CN" altLang="en-US" sz="2000" b="1" dirty="0">
                  <a:latin typeface="Times New Roman" panose="02020603050405020304" pitchFamily="18" charset="0"/>
                </a:rPr>
                <a:t>输出</a:t>
              </a:r>
              <a:endParaRPr lang="zh-CN" altLang="en-US" sz="2000" b="1" dirty="0">
                <a:latin typeface="Times New Roman" panose="02020603050405020304" pitchFamily="18" charset="0"/>
              </a:endParaRPr>
            </a:p>
          </p:txBody>
        </p:sp>
        <p:sp>
          <p:nvSpPr>
            <p:cNvPr id="56346" name="Text Box 25"/>
            <p:cNvSpPr txBox="1"/>
            <p:nvPr/>
          </p:nvSpPr>
          <p:spPr>
            <a:xfrm>
              <a:off x="3288" y="3612"/>
              <a:ext cx="799" cy="227"/>
            </a:xfrm>
            <a:prstGeom prst="rect">
              <a:avLst/>
            </a:prstGeom>
            <a:noFill/>
            <a:ln w="9525">
              <a:noFill/>
            </a:ln>
          </p:spPr>
          <p:txBody>
            <a:bodyPr/>
            <a:p>
              <a:pPr algn="just" eaLnBrk="1" hangingPunct="1">
                <a:lnSpc>
                  <a:spcPct val="100000"/>
                </a:lnSpc>
                <a:spcBef>
                  <a:spcPct val="0"/>
                </a:spcBef>
              </a:pPr>
              <a:r>
                <a:rPr lang="en-US" altLang="zh-CN" sz="1800" b="1" dirty="0">
                  <a:latin typeface="Times New Roman" panose="02020603050405020304" pitchFamily="18" charset="0"/>
                </a:rPr>
                <a:t>B</a:t>
              </a:r>
              <a:r>
                <a:rPr lang="zh-CN" altLang="en-US" sz="1800" b="1" dirty="0">
                  <a:latin typeface="Times New Roman" panose="02020603050405020304" pitchFamily="18" charset="0"/>
                </a:rPr>
                <a:t>等</a:t>
              </a:r>
              <a:r>
                <a:rPr lang="en-US" altLang="zh-CN" sz="1800" b="1" dirty="0">
                  <a:latin typeface="Times New Roman" panose="02020603050405020304" pitchFamily="18" charset="0"/>
                </a:rPr>
                <a:t>CPU</a:t>
              </a:r>
              <a:endParaRPr lang="en-US" altLang="zh-CN" sz="1800" b="1" dirty="0">
                <a:latin typeface="Times New Roman" panose="02020603050405020304" pitchFamily="18" charset="0"/>
              </a:endParaRPr>
            </a:p>
          </p:txBody>
        </p:sp>
        <p:sp>
          <p:nvSpPr>
            <p:cNvPr id="205850" name="Text Box 26"/>
            <p:cNvSpPr txBox="1">
              <a:spLocks noChangeArrowheads="1"/>
            </p:cNvSpPr>
            <p:nvPr/>
          </p:nvSpPr>
          <p:spPr bwMode="auto">
            <a:xfrm>
              <a:off x="2200" y="2614"/>
              <a:ext cx="289" cy="680"/>
            </a:xfrm>
            <a:prstGeom prst="rect">
              <a:avLst/>
            </a:prstGeom>
            <a:noFill/>
            <a:ln>
              <a:noFill/>
            </a:ln>
            <a:effectLst>
              <a:outerShdw dist="17961" dir="2700000" algn="ctr" rotWithShape="0">
                <a:schemeClr val="accent1">
                  <a:gamma/>
                  <a:shade val="60000"/>
                  <a:invGamma/>
                  <a:alpha val="50000"/>
                </a:schemeClr>
              </a:outerShdw>
            </a:effectLst>
          </p:spPr>
          <p:txBody>
            <a:bodyPr vert="eaVert">
              <a:spAutoFit/>
            </a:bodyPr>
            <a:lstStyle/>
            <a:p>
              <a:pPr marR="0" algn="l" defTabSz="914400" eaLnBrk="1" hangingPunct="1">
                <a:lnSpc>
                  <a:spcPct val="100000"/>
                </a:lnSpc>
                <a:spcBef>
                  <a:spcPct val="50000"/>
                </a:spcBef>
                <a:buClr>
                  <a:schemeClr val="tx1"/>
                </a:buClr>
                <a:buSzTx/>
                <a:buFontTx/>
                <a:buNone/>
                <a:defRPr/>
              </a:pPr>
              <a:r>
                <a:rPr kumimoji="0" lang="zh-CN" altLang="en-US" sz="1800" b="1" kern="1200" cap="none" spc="0" normalizeH="0" baseline="0" noProof="0">
                  <a:latin typeface="Arial" panose="020B0604020202020204" pitchFamily="34" charset="0"/>
                  <a:ea typeface="宋体" panose="02010600030101010101" pitchFamily="2" charset="-122"/>
                  <a:cs typeface="+mn-cs"/>
                </a:rPr>
                <a:t>等待设备</a:t>
              </a:r>
              <a:endParaRPr kumimoji="0" lang="zh-CN" altLang="en-US" sz="1800" b="1" kern="1200" cap="none" spc="0" normalizeH="0" baseline="0" noProof="0">
                <a:latin typeface="Arial" panose="020B0604020202020204" pitchFamily="34" charset="0"/>
                <a:ea typeface="宋体" panose="02010600030101010101" pitchFamily="2" charset="-122"/>
                <a:cs typeface="+mn-cs"/>
              </a:endParaRPr>
            </a:p>
          </p:txBody>
        </p:sp>
        <p:grpSp>
          <p:nvGrpSpPr>
            <p:cNvPr id="56348" name="Group 27"/>
            <p:cNvGrpSpPr/>
            <p:nvPr/>
          </p:nvGrpSpPr>
          <p:grpSpPr>
            <a:xfrm>
              <a:off x="204" y="2175"/>
              <a:ext cx="897" cy="1587"/>
              <a:chOff x="204" y="1449"/>
              <a:chExt cx="897" cy="1587"/>
            </a:xfrm>
          </p:grpSpPr>
          <p:sp>
            <p:nvSpPr>
              <p:cNvPr id="56352" name="Text Box 28"/>
              <p:cNvSpPr txBox="1"/>
              <p:nvPr/>
            </p:nvSpPr>
            <p:spPr>
              <a:xfrm>
                <a:off x="295" y="1449"/>
                <a:ext cx="725" cy="443"/>
              </a:xfrm>
              <a:prstGeom prst="rect">
                <a:avLst/>
              </a:prstGeom>
              <a:noFill/>
              <a:ln w="9525">
                <a:noFill/>
              </a:ln>
            </p:spPr>
            <p:txBody>
              <a:bodyPr/>
              <a:p>
                <a:pPr algn="just" eaLnBrk="1" hangingPunct="1">
                  <a:lnSpc>
                    <a:spcPct val="100000"/>
                  </a:lnSpc>
                  <a:spcBef>
                    <a:spcPct val="0"/>
                  </a:spcBef>
                </a:pPr>
                <a:r>
                  <a:rPr lang="en-US" altLang="zh-CN" sz="3200" b="1" dirty="0">
                    <a:latin typeface="Times New Roman" panose="02020603050405020304" pitchFamily="18" charset="0"/>
                  </a:rPr>
                  <a:t>CPU</a:t>
                </a:r>
                <a:endParaRPr lang="en-US" altLang="zh-CN" sz="3200" b="1" dirty="0">
                  <a:latin typeface="Times New Roman" panose="02020603050405020304" pitchFamily="18" charset="0"/>
                </a:endParaRPr>
              </a:p>
            </p:txBody>
          </p:sp>
          <p:sp>
            <p:nvSpPr>
              <p:cNvPr id="56353" name="Text Box 29"/>
              <p:cNvSpPr txBox="1"/>
              <p:nvPr/>
            </p:nvSpPr>
            <p:spPr>
              <a:xfrm>
                <a:off x="204" y="2704"/>
                <a:ext cx="897" cy="332"/>
              </a:xfrm>
              <a:prstGeom prst="rect">
                <a:avLst/>
              </a:prstGeom>
              <a:noFill/>
              <a:ln w="9525">
                <a:noFill/>
              </a:ln>
            </p:spPr>
            <p:txBody>
              <a:bodyPr/>
              <a:p>
                <a:pPr algn="just" eaLnBrk="1" hangingPunct="1">
                  <a:lnSpc>
                    <a:spcPct val="100000"/>
                  </a:lnSpc>
                  <a:spcBef>
                    <a:spcPct val="0"/>
                  </a:spcBef>
                </a:pPr>
                <a:r>
                  <a:rPr lang="zh-CN" altLang="en-US" b="1" dirty="0">
                    <a:latin typeface="Times New Roman" panose="02020603050405020304" pitchFamily="18" charset="0"/>
                  </a:rPr>
                  <a:t>输入设备</a:t>
                </a:r>
                <a:endParaRPr lang="zh-CN" altLang="en-US" b="1" dirty="0">
                  <a:latin typeface="Times New Roman" panose="02020603050405020304" pitchFamily="18" charset="0"/>
                </a:endParaRPr>
              </a:p>
            </p:txBody>
          </p:sp>
          <p:sp>
            <p:nvSpPr>
              <p:cNvPr id="56354" name="Text Box 30"/>
              <p:cNvSpPr txBox="1"/>
              <p:nvPr/>
            </p:nvSpPr>
            <p:spPr>
              <a:xfrm>
                <a:off x="204" y="2160"/>
                <a:ext cx="897" cy="332"/>
              </a:xfrm>
              <a:prstGeom prst="rect">
                <a:avLst/>
              </a:prstGeom>
              <a:noFill/>
              <a:ln w="9525">
                <a:noFill/>
              </a:ln>
            </p:spPr>
            <p:txBody>
              <a:bodyPr/>
              <a:p>
                <a:pPr algn="just" eaLnBrk="1" hangingPunct="1">
                  <a:lnSpc>
                    <a:spcPct val="100000"/>
                  </a:lnSpc>
                  <a:spcBef>
                    <a:spcPct val="0"/>
                  </a:spcBef>
                </a:pPr>
                <a:r>
                  <a:rPr lang="zh-CN" altLang="en-US" b="1" dirty="0">
                    <a:latin typeface="Times New Roman" panose="02020603050405020304" pitchFamily="18" charset="0"/>
                  </a:rPr>
                  <a:t>输出设备</a:t>
                </a:r>
                <a:endParaRPr lang="zh-CN" altLang="en-US" b="1" dirty="0">
                  <a:latin typeface="Times New Roman" panose="02020603050405020304" pitchFamily="18" charset="0"/>
                </a:endParaRPr>
              </a:p>
            </p:txBody>
          </p:sp>
        </p:grpSp>
        <p:sp>
          <p:nvSpPr>
            <p:cNvPr id="205855" name="Text Box 31"/>
            <p:cNvSpPr txBox="1">
              <a:spLocks noChangeArrowheads="1"/>
            </p:cNvSpPr>
            <p:nvPr/>
          </p:nvSpPr>
          <p:spPr bwMode="auto">
            <a:xfrm>
              <a:off x="4241" y="2432"/>
              <a:ext cx="270" cy="544"/>
            </a:xfrm>
            <a:prstGeom prst="rect">
              <a:avLst/>
            </a:prstGeom>
            <a:noFill/>
            <a:ln>
              <a:noFill/>
            </a:ln>
            <a:effectLst>
              <a:outerShdw dist="17961" dir="2700000" algn="ctr" rotWithShape="0">
                <a:schemeClr val="accent1">
                  <a:gamma/>
                  <a:shade val="60000"/>
                  <a:invGamma/>
                  <a:alpha val="50000"/>
                </a:schemeClr>
              </a:outerShdw>
            </a:effectLst>
          </p:spPr>
          <p:txBody>
            <a:bodyPr vert="eaVert">
              <a:spAutoFit/>
            </a:bodyPr>
            <a:lstStyle/>
            <a:p>
              <a:pPr marR="0" algn="l" defTabSz="914400" eaLnBrk="1" hangingPunct="1">
                <a:lnSpc>
                  <a:spcPct val="100000"/>
                </a:lnSpc>
                <a:spcBef>
                  <a:spcPct val="50000"/>
                </a:spcBef>
                <a:buClr>
                  <a:schemeClr val="tx1"/>
                </a:buClr>
                <a:buSzTx/>
                <a:buFontTx/>
                <a:buNone/>
                <a:defRPr/>
              </a:pPr>
              <a:r>
                <a:rPr kumimoji="0" lang="zh-CN" altLang="en-US" sz="1600" b="1" kern="1200" cap="none" spc="0" normalizeH="0" baseline="0" noProof="0">
                  <a:latin typeface="Arial" panose="020B0604020202020204" pitchFamily="34" charset="0"/>
                  <a:ea typeface="宋体" panose="02010600030101010101" pitchFamily="2" charset="-122"/>
                  <a:cs typeface="+mn-cs"/>
                </a:rPr>
                <a:t>等设备</a:t>
              </a:r>
              <a:endParaRPr kumimoji="0" lang="zh-CN" altLang="en-US" sz="1600" b="1" kern="1200" cap="none" spc="0" normalizeH="0" baseline="0" noProof="0">
                <a:latin typeface="Arial" panose="020B0604020202020204" pitchFamily="34" charset="0"/>
                <a:ea typeface="宋体" panose="02010600030101010101" pitchFamily="2" charset="-122"/>
                <a:cs typeface="+mn-cs"/>
              </a:endParaRPr>
            </a:p>
          </p:txBody>
        </p:sp>
        <p:sp>
          <p:nvSpPr>
            <p:cNvPr id="56350" name="Line 32"/>
            <p:cNvSpPr/>
            <p:nvPr/>
          </p:nvSpPr>
          <p:spPr>
            <a:xfrm>
              <a:off x="2653" y="2432"/>
              <a:ext cx="1043" cy="0"/>
            </a:xfrm>
            <a:prstGeom prst="line">
              <a:avLst/>
            </a:prstGeom>
            <a:ln w="76200" cap="flat" cmpd="sng">
              <a:solidFill>
                <a:schemeClr val="tx1"/>
              </a:solidFill>
              <a:prstDash val="solid"/>
              <a:headEnd type="none" w="med" len="med"/>
              <a:tailEnd type="none" w="med" len="med"/>
            </a:ln>
          </p:spPr>
        </p:sp>
        <p:sp>
          <p:nvSpPr>
            <p:cNvPr id="56351" name="Line 33"/>
            <p:cNvSpPr/>
            <p:nvPr/>
          </p:nvSpPr>
          <p:spPr>
            <a:xfrm>
              <a:off x="2699" y="2432"/>
              <a:ext cx="0" cy="1148"/>
            </a:xfrm>
            <a:prstGeom prst="line">
              <a:avLst/>
            </a:prstGeom>
            <a:ln w="28575" cap="flat" cmpd="sng">
              <a:solidFill>
                <a:schemeClr val="tx1"/>
              </a:solidFill>
              <a:prstDash val="sysDot"/>
              <a:headEnd type="none" w="med" len="med"/>
              <a:tailEnd type="none" w="med" len="med"/>
            </a:ln>
          </p:spPr>
        </p:sp>
      </p:grpSp>
      <p:sp>
        <p:nvSpPr>
          <p:cNvPr id="205859" name="Rectangle 35"/>
          <p:cNvSpPr>
            <a:spLocks noGrp="1"/>
          </p:cNvSpPr>
          <p:nvPr>
            <p:ph idx="1"/>
          </p:nvPr>
        </p:nvSpPr>
        <p:spPr>
          <a:xfrm>
            <a:off x="395288" y="1052513"/>
            <a:ext cx="8229600" cy="2305050"/>
          </a:xfrm>
          <a:ln/>
        </p:spPr>
        <p:txBody>
          <a:bodyPr vert="horz" wrap="square" lIns="91440" tIns="45720" rIns="91440" bIns="45720" anchor="t"/>
          <a:p>
            <a:pPr lvl="1">
              <a:lnSpc>
                <a:spcPct val="130000"/>
              </a:lnSpc>
            </a:pPr>
            <a:r>
              <a:rPr lang="zh-CN" altLang="en-US" sz="2400" b="1" dirty="0">
                <a:solidFill>
                  <a:srgbClr val="CC3300"/>
                </a:solidFill>
              </a:rPr>
              <a:t>并行性：</a:t>
            </a:r>
            <a:r>
              <a:rPr lang="zh-CN" altLang="en-US" sz="2400" b="1" dirty="0"/>
              <a:t>两个或多个事件在</a:t>
            </a:r>
            <a:r>
              <a:rPr lang="zh-CN" altLang="en-US" sz="2400" b="1" dirty="0">
                <a:solidFill>
                  <a:srgbClr val="800080"/>
                </a:solidFill>
              </a:rPr>
              <a:t>同一时刻同时</a:t>
            </a:r>
            <a:r>
              <a:rPr lang="zh-CN" altLang="en-US" sz="2400" b="1" dirty="0"/>
              <a:t>发生</a:t>
            </a:r>
            <a:endParaRPr lang="zh-CN" altLang="en-US" sz="2400" b="1" dirty="0"/>
          </a:p>
          <a:p>
            <a:pPr lvl="1">
              <a:lnSpc>
                <a:spcPct val="130000"/>
              </a:lnSpc>
            </a:pPr>
            <a:r>
              <a:rPr lang="zh-CN" altLang="en-US" sz="2400" b="1" dirty="0">
                <a:solidFill>
                  <a:srgbClr val="CC3300"/>
                </a:solidFill>
              </a:rPr>
              <a:t>并发性</a:t>
            </a:r>
            <a:r>
              <a:rPr lang="zh-CN" altLang="en-US" sz="2400" b="1" dirty="0"/>
              <a:t>：宏观上在</a:t>
            </a:r>
            <a:r>
              <a:rPr lang="zh-CN" altLang="en-US" sz="2400" b="1" dirty="0">
                <a:solidFill>
                  <a:srgbClr val="800080"/>
                </a:solidFill>
              </a:rPr>
              <a:t>同一时间段内同时</a:t>
            </a:r>
            <a:r>
              <a:rPr lang="zh-CN" altLang="en-US" sz="2400" b="1" dirty="0"/>
              <a:t>运行，</a:t>
            </a:r>
            <a:endParaRPr lang="zh-CN" altLang="en-US" sz="2400" b="1" dirty="0"/>
          </a:p>
          <a:p>
            <a:pPr lvl="1">
              <a:lnSpc>
                <a:spcPct val="130000"/>
              </a:lnSpc>
              <a:buNone/>
            </a:pPr>
            <a:r>
              <a:rPr lang="zh-CN" altLang="en-US" sz="2400" b="1" dirty="0"/>
              <a:t>                  微观上交替执行。</a:t>
            </a:r>
            <a:endParaRPr lang="zh-CN" altLang="en-US" sz="2400" b="1" dirty="0"/>
          </a:p>
          <a:p>
            <a:pPr>
              <a:lnSpc>
                <a:spcPct val="130000"/>
              </a:lnSpc>
            </a:pPr>
            <a:r>
              <a:rPr lang="zh-CN" altLang="en-US" sz="2800" b="1" dirty="0"/>
              <a:t>并发特征是</a:t>
            </a:r>
            <a:r>
              <a:rPr lang="en-US" altLang="zh-CN" sz="2800" b="1" dirty="0"/>
              <a:t>OS</a:t>
            </a:r>
            <a:r>
              <a:rPr lang="zh-CN" altLang="en-US" sz="2800" b="1" dirty="0"/>
              <a:t>最重要的特征。</a:t>
            </a:r>
            <a:endParaRPr lang="zh-CN" altLang="en-US" sz="28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205859">
                                            <p:txEl>
                                              <p:charRg st="0" end="21"/>
                                            </p:txEl>
                                          </p:spTgt>
                                        </p:tgtEl>
                                        <p:attrNameLst>
                                          <p:attrName>style.visibility</p:attrName>
                                        </p:attrNameLst>
                                      </p:cBhvr>
                                      <p:to>
                                        <p:strVal val="visible"/>
                                      </p:to>
                                    </p:set>
                                    <p:animEffect transition="in" filter="box(in)">
                                      <p:cBhvr>
                                        <p:cTn id="7" dur="500"/>
                                        <p:tgtEl>
                                          <p:spTgt spid="205859">
                                            <p:txEl>
                                              <p:charRg st="0" end="2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05859">
                                            <p:txEl>
                                              <p:charRg st="21" end="41"/>
                                            </p:txEl>
                                          </p:spTgt>
                                        </p:tgtEl>
                                        <p:attrNameLst>
                                          <p:attrName>style.visibility</p:attrName>
                                        </p:attrNameLst>
                                      </p:cBhvr>
                                      <p:to>
                                        <p:strVal val="visible"/>
                                      </p:to>
                                    </p:set>
                                    <p:animEffect transition="in" filter="box(in)">
                                      <p:cBhvr>
                                        <p:cTn id="10" dur="500"/>
                                        <p:tgtEl>
                                          <p:spTgt spid="205859">
                                            <p:txEl>
                                              <p:charRg st="21" end="4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05859">
                                            <p:txEl>
                                              <p:charRg st="41" end="68"/>
                                            </p:txEl>
                                          </p:spTgt>
                                        </p:tgtEl>
                                        <p:attrNameLst>
                                          <p:attrName>style.visibility</p:attrName>
                                        </p:attrNameLst>
                                      </p:cBhvr>
                                      <p:to>
                                        <p:strVal val="visible"/>
                                      </p:to>
                                    </p:set>
                                    <p:animEffect transition="in" filter="box(in)">
                                      <p:cBhvr>
                                        <p:cTn id="13" dur="500"/>
                                        <p:tgtEl>
                                          <p:spTgt spid="205859">
                                            <p:txEl>
                                              <p:charRg st="41" end="68"/>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05859">
                                            <p:txEl>
                                              <p:charRg st="68" end="83"/>
                                            </p:txEl>
                                          </p:spTgt>
                                        </p:tgtEl>
                                        <p:attrNameLst>
                                          <p:attrName>style.visibility</p:attrName>
                                        </p:attrNameLst>
                                      </p:cBhvr>
                                      <p:to>
                                        <p:strVal val="visible"/>
                                      </p:to>
                                    </p:set>
                                    <p:animEffect transition="in" filter="box(in)">
                                      <p:cBhvr>
                                        <p:cTn id="16" dur="500"/>
                                        <p:tgtEl>
                                          <p:spTgt spid="205859">
                                            <p:txEl>
                                              <p:charRg st="68" end="8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ox(in)">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chemeClr val="tx2"/>
                </a:solidFill>
                <a:effectLst/>
                <a:uLnTx/>
                <a:uFillTx/>
                <a:latin typeface="+mj-lt"/>
                <a:ea typeface="+mj-ea"/>
                <a:cs typeface="+mj-cs"/>
              </a:rPr>
              <a:t>第三节：操作系统的特征</a:t>
            </a:r>
            <a:endParaRPr kumimoji="0" lang="zh-CN" altLang="en-US" sz="4000" b="0" i="0" u="none" strike="noStrike" kern="0" cap="none" spc="0" normalizeH="0" baseline="0" noProof="0" smtClean="0">
              <a:ln>
                <a:noFill/>
              </a:ln>
              <a:solidFill>
                <a:schemeClr val="tx2"/>
              </a:solidFill>
              <a:effectLst/>
              <a:uLnTx/>
              <a:uFillTx/>
              <a:latin typeface="+mj-lt"/>
              <a:ea typeface="+mj-ea"/>
              <a:cs typeface="+mj-cs"/>
            </a:endParaRPr>
          </a:p>
        </p:txBody>
      </p:sp>
      <p:sp>
        <p:nvSpPr>
          <p:cNvPr id="121859" name="Rectangle 3"/>
          <p:cNvSpPr>
            <a:spLocks noGrp="1"/>
          </p:cNvSpPr>
          <p:nvPr>
            <p:ph idx="1"/>
          </p:nvPr>
        </p:nvSpPr>
        <p:spPr>
          <a:xfrm>
            <a:off x="179388" y="1268413"/>
            <a:ext cx="8964612" cy="5184775"/>
          </a:xfrm>
          <a:ln/>
        </p:spPr>
        <p:txBody>
          <a:bodyPr vert="horz" wrap="square" lIns="91440" tIns="45720" rIns="91440" bIns="45720" anchor="t"/>
          <a:p>
            <a:pPr>
              <a:lnSpc>
                <a:spcPct val="90000"/>
              </a:lnSpc>
              <a:buNone/>
            </a:pPr>
            <a:r>
              <a:rPr lang="zh-CN" altLang="en-US" sz="3600" b="1" dirty="0">
                <a:solidFill>
                  <a:srgbClr val="3333FF"/>
                </a:solidFill>
              </a:rPr>
              <a:t>二</a:t>
            </a:r>
            <a:r>
              <a:rPr lang="en-US" altLang="zh-CN" sz="3600" b="1" dirty="0">
                <a:solidFill>
                  <a:srgbClr val="3333FF"/>
                </a:solidFill>
              </a:rPr>
              <a:t>. </a:t>
            </a:r>
            <a:r>
              <a:rPr lang="zh-CN" altLang="en-US" sz="3600" b="1" dirty="0">
                <a:solidFill>
                  <a:srgbClr val="3333FF"/>
                </a:solidFill>
              </a:rPr>
              <a:t>共享</a:t>
            </a:r>
            <a:endParaRPr lang="zh-CN" altLang="en-US" sz="3600" b="1" dirty="0">
              <a:solidFill>
                <a:srgbClr val="3333FF"/>
              </a:solidFill>
            </a:endParaRPr>
          </a:p>
          <a:p>
            <a:pPr>
              <a:lnSpc>
                <a:spcPct val="90000"/>
              </a:lnSpc>
              <a:buNone/>
            </a:pPr>
            <a:r>
              <a:rPr lang="zh-CN" altLang="en-US" sz="2400" b="1" dirty="0"/>
              <a:t>是指系统中的资源可供内存中多个并发</a:t>
            </a:r>
            <a:r>
              <a:rPr lang="en-US" altLang="zh-CN" sz="2400" b="1" dirty="0"/>
              <a:t>/</a:t>
            </a:r>
            <a:r>
              <a:rPr lang="zh-CN" altLang="en-US" sz="2400" b="1" dirty="0"/>
              <a:t>并行执行的进程共同使用</a:t>
            </a:r>
            <a:endParaRPr lang="zh-CN" altLang="en-US" sz="2400" b="1" dirty="0"/>
          </a:p>
          <a:p>
            <a:pPr>
              <a:lnSpc>
                <a:spcPct val="115000"/>
              </a:lnSpc>
            </a:pPr>
            <a:r>
              <a:rPr lang="zh-CN" altLang="en-US" sz="2800" b="1" dirty="0">
                <a:solidFill>
                  <a:schemeClr val="accent1"/>
                </a:solidFill>
              </a:rPr>
              <a:t>互斥共享方式</a:t>
            </a:r>
            <a:endParaRPr lang="zh-CN" altLang="en-US" sz="2800" b="1" dirty="0">
              <a:solidFill>
                <a:schemeClr val="accent1"/>
              </a:solidFill>
            </a:endParaRPr>
          </a:p>
          <a:p>
            <a:pPr lvl="1">
              <a:lnSpc>
                <a:spcPct val="115000"/>
              </a:lnSpc>
            </a:pPr>
            <a:r>
              <a:rPr lang="zh-CN" altLang="en-US" sz="2400" b="1" dirty="0"/>
              <a:t>在一段时间内只允许一个进程访问资源 </a:t>
            </a:r>
            <a:endParaRPr lang="zh-CN" altLang="en-US" sz="2400" b="1" dirty="0"/>
          </a:p>
          <a:p>
            <a:pPr lvl="1">
              <a:lnSpc>
                <a:spcPct val="115000"/>
              </a:lnSpc>
            </a:pPr>
            <a:r>
              <a:rPr lang="zh-CN" altLang="en-US" sz="2400" b="1" dirty="0"/>
              <a:t>临界资源（独占资源）：在一段时间内只允许一个进程访问的资源</a:t>
            </a:r>
            <a:endParaRPr lang="zh-CN" altLang="en-US" sz="2400" b="1" dirty="0"/>
          </a:p>
          <a:p>
            <a:pPr>
              <a:lnSpc>
                <a:spcPct val="115000"/>
              </a:lnSpc>
            </a:pPr>
            <a:r>
              <a:rPr lang="zh-CN" altLang="en-US" sz="2800" b="1" dirty="0">
                <a:solidFill>
                  <a:schemeClr val="accent1"/>
                </a:solidFill>
              </a:rPr>
              <a:t>同时访问方式</a:t>
            </a:r>
            <a:endParaRPr lang="zh-CN" altLang="en-US" sz="2800" b="1" dirty="0">
              <a:solidFill>
                <a:schemeClr val="accent1"/>
              </a:solidFill>
            </a:endParaRPr>
          </a:p>
          <a:p>
            <a:pPr lvl="1">
              <a:lnSpc>
                <a:spcPct val="115000"/>
              </a:lnSpc>
            </a:pPr>
            <a:r>
              <a:rPr lang="zh-CN" altLang="en-US" sz="2400" b="1" dirty="0"/>
              <a:t>宏观上在一段时间内允许多个进程</a:t>
            </a:r>
            <a:r>
              <a:rPr lang="zh-CN" altLang="en-US" sz="2400" b="1" dirty="0">
                <a:latin typeface="宋体" panose="02010600030101010101" pitchFamily="2" charset="-122"/>
              </a:rPr>
              <a:t>“</a:t>
            </a:r>
            <a:r>
              <a:rPr lang="zh-CN" altLang="en-US" sz="2400" b="1" dirty="0"/>
              <a:t>同时</a:t>
            </a:r>
            <a:r>
              <a:rPr lang="zh-CN" altLang="en-US" sz="2400" b="1" dirty="0">
                <a:latin typeface="宋体" panose="02010600030101010101" pitchFamily="2" charset="-122"/>
              </a:rPr>
              <a:t>”</a:t>
            </a:r>
            <a:r>
              <a:rPr lang="zh-CN" altLang="en-US" sz="2400" b="1" dirty="0"/>
              <a:t>访问某些资源</a:t>
            </a:r>
            <a:endParaRPr lang="zh-CN" altLang="en-US" sz="2400" b="1" dirty="0"/>
          </a:p>
          <a:p>
            <a:pPr lvl="1">
              <a:lnSpc>
                <a:spcPct val="115000"/>
              </a:lnSpc>
            </a:pPr>
            <a:r>
              <a:rPr lang="zh-CN" altLang="en-US" sz="2400" b="1" dirty="0"/>
              <a:t>微观上</a:t>
            </a:r>
            <a:r>
              <a:rPr lang="zh-CN" altLang="en-US" sz="2400" b="1" dirty="0">
                <a:latin typeface="宋体" panose="02010600030101010101" pitchFamily="2" charset="-122"/>
              </a:rPr>
              <a:t>“</a:t>
            </a:r>
            <a:r>
              <a:rPr lang="zh-CN" altLang="en-US" sz="2400" b="1" dirty="0"/>
              <a:t>轮流</a:t>
            </a:r>
            <a:r>
              <a:rPr lang="zh-CN" altLang="en-US" sz="2400" b="1" dirty="0">
                <a:latin typeface="宋体" panose="02010600030101010101" pitchFamily="2" charset="-122"/>
              </a:rPr>
              <a:t>”</a:t>
            </a:r>
            <a:r>
              <a:rPr lang="zh-CN" altLang="en-US" sz="2400" b="1" dirty="0"/>
              <a:t>（交替访问）</a:t>
            </a:r>
            <a:endParaRPr lang="zh-CN" altLang="en-US" sz="2400" b="1" dirty="0"/>
          </a:p>
          <a:p>
            <a:pPr lvl="1">
              <a:lnSpc>
                <a:spcPct val="115000"/>
              </a:lnSpc>
            </a:pPr>
            <a:r>
              <a:rPr lang="zh-CN" altLang="en-US" sz="2400" b="1" dirty="0"/>
              <a:t>处理机、内存、磁盘、可重入代码</a:t>
            </a:r>
            <a:endParaRPr lang="zh-CN" altLang="en-US" sz="2400"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1859">
                                            <p:txEl>
                                              <p:charRg st="36" end="43"/>
                                            </p:txEl>
                                          </p:spTgt>
                                        </p:tgtEl>
                                        <p:attrNameLst>
                                          <p:attrName>style.visibility</p:attrName>
                                        </p:attrNameLst>
                                      </p:cBhvr>
                                      <p:to>
                                        <p:strVal val="visible"/>
                                      </p:to>
                                    </p:set>
                                    <p:animEffect transition="in" filter="box(in)">
                                      <p:cBhvr>
                                        <p:cTn id="7" dur="500"/>
                                        <p:tgtEl>
                                          <p:spTgt spid="121859">
                                            <p:txEl>
                                              <p:charRg st="36" end="4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21859">
                                            <p:txEl>
                                              <p:charRg st="92" end="99"/>
                                            </p:txEl>
                                          </p:spTgt>
                                        </p:tgtEl>
                                        <p:attrNameLst>
                                          <p:attrName>style.visibility</p:attrName>
                                        </p:attrNameLst>
                                      </p:cBhvr>
                                      <p:to>
                                        <p:strVal val="visible"/>
                                      </p:to>
                                    </p:set>
                                    <p:animEffect transition="in" filter="box(in)">
                                      <p:cBhvr>
                                        <p:cTn id="10" dur="500"/>
                                        <p:tgtEl>
                                          <p:spTgt spid="121859">
                                            <p:txEl>
                                              <p:charRg st="92" end="9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21859">
                                            <p:txEl>
                                              <p:charRg st="43" end="62"/>
                                            </p:txEl>
                                          </p:spTgt>
                                        </p:tgtEl>
                                        <p:attrNameLst>
                                          <p:attrName>style.visibility</p:attrName>
                                        </p:attrNameLst>
                                      </p:cBhvr>
                                      <p:to>
                                        <p:strVal val="visible"/>
                                      </p:to>
                                    </p:set>
                                    <p:animEffect transition="in" filter="box(in)">
                                      <p:cBhvr>
                                        <p:cTn id="15" dur="500"/>
                                        <p:tgtEl>
                                          <p:spTgt spid="121859">
                                            <p:txEl>
                                              <p:charRg st="43" end="6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21859">
                                            <p:txEl>
                                              <p:charRg st="62" end="92"/>
                                            </p:txEl>
                                          </p:spTgt>
                                        </p:tgtEl>
                                        <p:attrNameLst>
                                          <p:attrName>style.visibility</p:attrName>
                                        </p:attrNameLst>
                                      </p:cBhvr>
                                      <p:to>
                                        <p:strVal val="visible"/>
                                      </p:to>
                                    </p:set>
                                    <p:animEffect transition="in" filter="box(in)">
                                      <p:cBhvr>
                                        <p:cTn id="18" dur="500"/>
                                        <p:tgtEl>
                                          <p:spTgt spid="121859">
                                            <p:txEl>
                                              <p:charRg st="62" end="9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21859">
                                            <p:txEl>
                                              <p:charRg st="99" end="125"/>
                                            </p:txEl>
                                          </p:spTgt>
                                        </p:tgtEl>
                                        <p:attrNameLst>
                                          <p:attrName>style.visibility</p:attrName>
                                        </p:attrNameLst>
                                      </p:cBhvr>
                                      <p:to>
                                        <p:strVal val="visible"/>
                                      </p:to>
                                    </p:set>
                                    <p:animEffect transition="in" filter="box(in)">
                                      <p:cBhvr>
                                        <p:cTn id="23" dur="500"/>
                                        <p:tgtEl>
                                          <p:spTgt spid="121859">
                                            <p:txEl>
                                              <p:charRg st="99" end="125"/>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121859">
                                            <p:txEl>
                                              <p:charRg st="125" end="139"/>
                                            </p:txEl>
                                          </p:spTgt>
                                        </p:tgtEl>
                                        <p:attrNameLst>
                                          <p:attrName>style.visibility</p:attrName>
                                        </p:attrNameLst>
                                      </p:cBhvr>
                                      <p:to>
                                        <p:strVal val="visible"/>
                                      </p:to>
                                    </p:set>
                                    <p:animEffect transition="in" filter="box(in)">
                                      <p:cBhvr>
                                        <p:cTn id="26" dur="500"/>
                                        <p:tgtEl>
                                          <p:spTgt spid="121859">
                                            <p:txEl>
                                              <p:charRg st="125" end="139"/>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121859">
                                            <p:txEl>
                                              <p:charRg st="139" end="155"/>
                                            </p:txEl>
                                          </p:spTgt>
                                        </p:tgtEl>
                                        <p:attrNameLst>
                                          <p:attrName>style.visibility</p:attrName>
                                        </p:attrNameLst>
                                      </p:cBhvr>
                                      <p:to>
                                        <p:strVal val="visible"/>
                                      </p:to>
                                    </p:set>
                                    <p:animEffect transition="in" filter="box(in)">
                                      <p:cBhvr>
                                        <p:cTn id="29" dur="500"/>
                                        <p:tgtEl>
                                          <p:spTgt spid="121859">
                                            <p:txEl>
                                              <p:charRg st="139" end="15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chemeClr val="tx2"/>
                </a:solidFill>
                <a:effectLst/>
                <a:uLnTx/>
                <a:uFillTx/>
                <a:latin typeface="+mj-lt"/>
                <a:ea typeface="+mj-ea"/>
                <a:cs typeface="+mj-cs"/>
              </a:rPr>
              <a:t>第三节：操作系统的特征</a:t>
            </a:r>
            <a:endParaRPr kumimoji="0" lang="zh-CN" altLang="en-US" sz="4000" b="1" i="0" u="none" strike="noStrike" kern="0" cap="none" spc="0" normalizeH="0" baseline="0" noProof="0" smtClean="0">
              <a:ln>
                <a:noFill/>
              </a:ln>
              <a:solidFill>
                <a:schemeClr val="tx2"/>
              </a:solidFill>
              <a:effectLst/>
              <a:uLnTx/>
              <a:uFillTx/>
              <a:latin typeface="+mj-lt"/>
              <a:ea typeface="+mj-ea"/>
              <a:cs typeface="+mj-cs"/>
            </a:endParaRPr>
          </a:p>
        </p:txBody>
      </p:sp>
      <p:sp>
        <p:nvSpPr>
          <p:cNvPr id="122883" name="Rectangle 3"/>
          <p:cNvSpPr>
            <a:spLocks noGrp="1"/>
          </p:cNvSpPr>
          <p:nvPr>
            <p:ph idx="1"/>
          </p:nvPr>
        </p:nvSpPr>
        <p:spPr>
          <a:xfrm>
            <a:off x="457200" y="1196975"/>
            <a:ext cx="8229600" cy="4929188"/>
          </a:xfrm>
          <a:ln/>
        </p:spPr>
        <p:txBody>
          <a:bodyPr vert="horz" wrap="square" lIns="91440" tIns="45720" rIns="91440" bIns="45720" anchor="t"/>
          <a:p>
            <a:pPr>
              <a:lnSpc>
                <a:spcPct val="90000"/>
              </a:lnSpc>
              <a:buNone/>
            </a:pPr>
            <a:r>
              <a:rPr lang="zh-CN" altLang="en-US" sz="4000" b="1" dirty="0">
                <a:solidFill>
                  <a:srgbClr val="3333FF"/>
                </a:solidFill>
              </a:rPr>
              <a:t>三</a:t>
            </a:r>
            <a:r>
              <a:rPr lang="en-US" altLang="zh-CN" sz="4000" b="1" dirty="0">
                <a:solidFill>
                  <a:srgbClr val="3333FF"/>
                </a:solidFill>
              </a:rPr>
              <a:t>. </a:t>
            </a:r>
            <a:r>
              <a:rPr lang="zh-CN" altLang="en-US" sz="4000" b="1" dirty="0">
                <a:solidFill>
                  <a:srgbClr val="3333FF"/>
                </a:solidFill>
              </a:rPr>
              <a:t>虚拟：</a:t>
            </a:r>
            <a:endParaRPr lang="zh-CN" altLang="en-US" sz="4000" b="1" dirty="0">
              <a:solidFill>
                <a:srgbClr val="3333FF"/>
              </a:solidFill>
            </a:endParaRPr>
          </a:p>
          <a:p>
            <a:pPr>
              <a:lnSpc>
                <a:spcPct val="90000"/>
              </a:lnSpc>
              <a:buNone/>
            </a:pPr>
            <a:r>
              <a:rPr lang="zh-CN" altLang="en-US" dirty="0"/>
              <a:t>   </a:t>
            </a:r>
            <a:r>
              <a:rPr lang="zh-CN" altLang="en-US" sz="2800" b="1" dirty="0"/>
              <a:t>是指通过某种技术把一个物理实体变为若干个逻辑上的对应物。</a:t>
            </a:r>
            <a:endParaRPr lang="zh-CN" altLang="en-US" sz="2800" b="1" dirty="0"/>
          </a:p>
          <a:p>
            <a:pPr>
              <a:lnSpc>
                <a:spcPct val="90000"/>
              </a:lnSpc>
            </a:pPr>
            <a:r>
              <a:rPr lang="zh-CN" altLang="en-US" b="1" dirty="0">
                <a:solidFill>
                  <a:schemeClr val="accent1"/>
                </a:solidFill>
              </a:rPr>
              <a:t>虚拟实现技术分类</a:t>
            </a:r>
            <a:endParaRPr lang="zh-CN" altLang="en-US" b="1" dirty="0">
              <a:solidFill>
                <a:schemeClr val="accent1"/>
              </a:solidFill>
            </a:endParaRPr>
          </a:p>
          <a:p>
            <a:pPr lvl="1">
              <a:lnSpc>
                <a:spcPct val="90000"/>
              </a:lnSpc>
            </a:pPr>
            <a:r>
              <a:rPr lang="zh-CN" altLang="en-US" b="1" dirty="0"/>
              <a:t>时分复用技术</a:t>
            </a:r>
            <a:endParaRPr lang="zh-CN" altLang="en-US" b="1" dirty="0"/>
          </a:p>
          <a:p>
            <a:pPr lvl="2">
              <a:lnSpc>
                <a:spcPct val="90000"/>
              </a:lnSpc>
            </a:pPr>
            <a:r>
              <a:rPr lang="zh-CN" altLang="en-US" sz="2600" b="1" dirty="0"/>
              <a:t>虚拟处理机技术</a:t>
            </a:r>
            <a:endParaRPr lang="zh-CN" altLang="en-US" sz="2600" b="1" dirty="0"/>
          </a:p>
          <a:p>
            <a:pPr lvl="2">
              <a:lnSpc>
                <a:spcPct val="90000"/>
              </a:lnSpc>
            </a:pPr>
            <a:r>
              <a:rPr lang="zh-CN" altLang="en-US" sz="2600" b="1" dirty="0"/>
              <a:t>虚拟设备技术</a:t>
            </a:r>
            <a:endParaRPr lang="zh-CN" altLang="en-US" b="1" dirty="0"/>
          </a:p>
          <a:p>
            <a:pPr lvl="1">
              <a:lnSpc>
                <a:spcPct val="90000"/>
              </a:lnSpc>
            </a:pPr>
            <a:r>
              <a:rPr lang="zh-CN" altLang="en-US" b="1" dirty="0"/>
              <a:t>空分复用技术</a:t>
            </a:r>
            <a:endParaRPr lang="zh-CN" altLang="en-US" b="1" dirty="0"/>
          </a:p>
          <a:p>
            <a:pPr lvl="2">
              <a:lnSpc>
                <a:spcPct val="90000"/>
              </a:lnSpc>
            </a:pPr>
            <a:r>
              <a:rPr lang="zh-CN" altLang="en-US" sz="2600" b="1" dirty="0"/>
              <a:t>虚拟磁盘技术</a:t>
            </a:r>
            <a:endParaRPr lang="zh-CN" altLang="en-US" sz="2600" b="1" dirty="0"/>
          </a:p>
          <a:p>
            <a:pPr lvl="2">
              <a:lnSpc>
                <a:spcPct val="90000"/>
              </a:lnSpc>
            </a:pPr>
            <a:r>
              <a:rPr lang="zh-CN" altLang="en-US" sz="2600" b="1" dirty="0"/>
              <a:t>虚拟存储器技术</a:t>
            </a:r>
            <a:endParaRPr lang="zh-CN" altLang="en-US" sz="2600" b="1" dirty="0"/>
          </a:p>
          <a:p>
            <a:pPr lvl="2">
              <a:lnSpc>
                <a:spcPct val="90000"/>
              </a:lnSpc>
            </a:pPr>
            <a:endParaRPr lang="zh-CN" altLang="en-US" sz="2600"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883">
                                            <p:txEl>
                                              <p:charRg st="39" end="48"/>
                                            </p:txEl>
                                          </p:spTgt>
                                        </p:tgtEl>
                                        <p:attrNameLst>
                                          <p:attrName>style.visibility</p:attrName>
                                        </p:attrNameLst>
                                      </p:cBhvr>
                                      <p:to>
                                        <p:strVal val="visible"/>
                                      </p:to>
                                    </p:set>
                                    <p:anim calcmode="lin" valueType="num">
                                      <p:cBhvr additive="base">
                                        <p:cTn id="7" dur="500" fill="hold"/>
                                        <p:tgtEl>
                                          <p:spTgt spid="122883">
                                            <p:txEl>
                                              <p:charRg st="39" end="4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883">
                                            <p:txEl>
                                              <p:charRg st="39" end="4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22883">
                                            <p:txEl>
                                              <p:charRg st="48" end="55"/>
                                            </p:txEl>
                                          </p:spTgt>
                                        </p:tgtEl>
                                        <p:attrNameLst>
                                          <p:attrName>style.visibility</p:attrName>
                                        </p:attrNameLst>
                                      </p:cBhvr>
                                      <p:to>
                                        <p:strVal val="visible"/>
                                      </p:to>
                                    </p:set>
                                    <p:animEffect transition="in" filter="box(in)">
                                      <p:cBhvr>
                                        <p:cTn id="13" dur="500"/>
                                        <p:tgtEl>
                                          <p:spTgt spid="122883">
                                            <p:txEl>
                                              <p:charRg st="48" end="55"/>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22883">
                                            <p:txEl>
                                              <p:charRg st="70" end="77"/>
                                            </p:txEl>
                                          </p:spTgt>
                                        </p:tgtEl>
                                        <p:attrNameLst>
                                          <p:attrName>style.visibility</p:attrName>
                                        </p:attrNameLst>
                                      </p:cBhvr>
                                      <p:to>
                                        <p:strVal val="visible"/>
                                      </p:to>
                                    </p:set>
                                    <p:animEffect transition="in" filter="box(in)">
                                      <p:cBhvr>
                                        <p:cTn id="16" dur="500"/>
                                        <p:tgtEl>
                                          <p:spTgt spid="122883">
                                            <p:txEl>
                                              <p:charRg st="70" end="7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122883">
                                            <p:txEl>
                                              <p:charRg st="55" end="63"/>
                                            </p:txEl>
                                          </p:spTgt>
                                        </p:tgtEl>
                                        <p:attrNameLst>
                                          <p:attrName>style.visibility</p:attrName>
                                        </p:attrNameLst>
                                      </p:cBhvr>
                                      <p:to>
                                        <p:strVal val="visible"/>
                                      </p:to>
                                    </p:set>
                                    <p:animEffect transition="in" filter="box(in)">
                                      <p:cBhvr>
                                        <p:cTn id="21" dur="500"/>
                                        <p:tgtEl>
                                          <p:spTgt spid="122883">
                                            <p:txEl>
                                              <p:charRg st="55" end="63"/>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122883">
                                            <p:txEl>
                                              <p:charRg st="63" end="70"/>
                                            </p:txEl>
                                          </p:spTgt>
                                        </p:tgtEl>
                                        <p:attrNameLst>
                                          <p:attrName>style.visibility</p:attrName>
                                        </p:attrNameLst>
                                      </p:cBhvr>
                                      <p:to>
                                        <p:strVal val="visible"/>
                                      </p:to>
                                    </p:set>
                                    <p:animEffect transition="in" filter="box(in)">
                                      <p:cBhvr>
                                        <p:cTn id="24" dur="500"/>
                                        <p:tgtEl>
                                          <p:spTgt spid="122883">
                                            <p:txEl>
                                              <p:charRg st="63" end="7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122883">
                                            <p:txEl>
                                              <p:charRg st="77" end="84"/>
                                            </p:txEl>
                                          </p:spTgt>
                                        </p:tgtEl>
                                        <p:attrNameLst>
                                          <p:attrName>style.visibility</p:attrName>
                                        </p:attrNameLst>
                                      </p:cBhvr>
                                      <p:to>
                                        <p:strVal val="visible"/>
                                      </p:to>
                                    </p:set>
                                    <p:animEffect transition="in" filter="box(in)">
                                      <p:cBhvr>
                                        <p:cTn id="29" dur="500"/>
                                        <p:tgtEl>
                                          <p:spTgt spid="122883">
                                            <p:txEl>
                                              <p:charRg st="77" end="84"/>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122883">
                                            <p:txEl>
                                              <p:charRg st="84" end="92"/>
                                            </p:txEl>
                                          </p:spTgt>
                                        </p:tgtEl>
                                        <p:attrNameLst>
                                          <p:attrName>style.visibility</p:attrName>
                                        </p:attrNameLst>
                                      </p:cBhvr>
                                      <p:to>
                                        <p:strVal val="visible"/>
                                      </p:to>
                                    </p:set>
                                    <p:animEffect transition="in" filter="box(in)">
                                      <p:cBhvr>
                                        <p:cTn id="32" dur="500"/>
                                        <p:tgtEl>
                                          <p:spTgt spid="122883">
                                            <p:txEl>
                                              <p:charRg st="84" end="9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chemeClr val="tx2"/>
                </a:solidFill>
                <a:effectLst/>
                <a:uLnTx/>
                <a:uFillTx/>
                <a:latin typeface="+mj-lt"/>
                <a:ea typeface="+mj-ea"/>
                <a:cs typeface="+mj-cs"/>
              </a:rPr>
              <a:t>第三节：操作系统的特征</a:t>
            </a:r>
            <a:endParaRPr kumimoji="0" lang="zh-CN" altLang="en-US" sz="4000" b="1" i="0" u="none" strike="noStrike" kern="0" cap="none" spc="0" normalizeH="0" baseline="0" noProof="0" smtClean="0">
              <a:ln>
                <a:noFill/>
              </a:ln>
              <a:solidFill>
                <a:schemeClr val="tx2"/>
              </a:solidFill>
              <a:effectLst/>
              <a:uLnTx/>
              <a:uFillTx/>
              <a:latin typeface="+mj-lt"/>
              <a:ea typeface="+mj-ea"/>
              <a:cs typeface="+mj-cs"/>
            </a:endParaRPr>
          </a:p>
        </p:txBody>
      </p:sp>
      <p:sp>
        <p:nvSpPr>
          <p:cNvPr id="123907" name="Rectangle 3"/>
          <p:cNvSpPr>
            <a:spLocks noGrp="1"/>
          </p:cNvSpPr>
          <p:nvPr>
            <p:ph idx="1"/>
          </p:nvPr>
        </p:nvSpPr>
        <p:spPr>
          <a:xfrm>
            <a:off x="395288" y="1196975"/>
            <a:ext cx="8229600" cy="2087563"/>
          </a:xfrm>
          <a:ln/>
        </p:spPr>
        <p:txBody>
          <a:bodyPr vert="horz" wrap="square" lIns="91440" tIns="45720" rIns="91440" bIns="45720" anchor="t"/>
          <a:p>
            <a:pPr>
              <a:buNone/>
            </a:pPr>
            <a:r>
              <a:rPr lang="zh-CN" altLang="en-US" sz="3600" b="1" dirty="0">
                <a:solidFill>
                  <a:srgbClr val="3333FF"/>
                </a:solidFill>
              </a:rPr>
              <a:t>四</a:t>
            </a:r>
            <a:r>
              <a:rPr lang="en-US" altLang="zh-CN" sz="3600" b="1" dirty="0">
                <a:solidFill>
                  <a:srgbClr val="3333FF"/>
                </a:solidFill>
              </a:rPr>
              <a:t>. </a:t>
            </a:r>
            <a:r>
              <a:rPr lang="zh-CN" altLang="en-US" sz="3600" b="1" dirty="0">
                <a:solidFill>
                  <a:srgbClr val="3333FF"/>
                </a:solidFill>
              </a:rPr>
              <a:t>异步</a:t>
            </a:r>
            <a:r>
              <a:rPr lang="zh-CN" altLang="en-US" sz="4000" b="1" dirty="0"/>
              <a:t>：</a:t>
            </a:r>
            <a:endParaRPr lang="zh-CN" altLang="en-US" sz="4000" b="1" dirty="0"/>
          </a:p>
          <a:p>
            <a:pPr lvl="1"/>
            <a:r>
              <a:rPr lang="zh-CN" altLang="en-US" b="1" dirty="0"/>
              <a:t>进程是以人们不可预知的速度向前推进的。</a:t>
            </a:r>
            <a:endParaRPr lang="zh-CN" altLang="en-US" b="1" dirty="0"/>
          </a:p>
          <a:p>
            <a:pPr>
              <a:lnSpc>
                <a:spcPct val="130000"/>
              </a:lnSpc>
            </a:pPr>
            <a:r>
              <a:rPr lang="zh-CN" altLang="en-US" sz="2800" b="1" dirty="0"/>
              <a:t>导致的原因：竞争资源</a:t>
            </a:r>
            <a:endParaRPr lang="zh-CN" altLang="en-US" sz="2800" b="1" dirty="0"/>
          </a:p>
        </p:txBody>
      </p:sp>
      <p:grpSp>
        <p:nvGrpSpPr>
          <p:cNvPr id="2" name="Group 4"/>
          <p:cNvGrpSpPr/>
          <p:nvPr/>
        </p:nvGrpSpPr>
        <p:grpSpPr>
          <a:xfrm>
            <a:off x="323850" y="3357563"/>
            <a:ext cx="8367713" cy="2736850"/>
            <a:chOff x="204" y="2160"/>
            <a:chExt cx="5271" cy="1724"/>
          </a:xfrm>
        </p:grpSpPr>
        <p:sp>
          <p:nvSpPr>
            <p:cNvPr id="59397" name="Line 5"/>
            <p:cNvSpPr/>
            <p:nvPr/>
          </p:nvSpPr>
          <p:spPr>
            <a:xfrm>
              <a:off x="3742" y="2426"/>
              <a:ext cx="541" cy="0"/>
            </a:xfrm>
            <a:prstGeom prst="line">
              <a:avLst/>
            </a:prstGeom>
            <a:ln w="76200" cap="flat" cmpd="sng">
              <a:solidFill>
                <a:srgbClr val="FF3300"/>
              </a:solidFill>
              <a:prstDash val="solid"/>
              <a:headEnd type="none" w="med" len="med"/>
              <a:tailEnd type="none" w="med" len="med"/>
            </a:ln>
          </p:spPr>
        </p:sp>
        <p:sp>
          <p:nvSpPr>
            <p:cNvPr id="59398" name="Line 6"/>
            <p:cNvSpPr/>
            <p:nvPr/>
          </p:nvSpPr>
          <p:spPr>
            <a:xfrm>
              <a:off x="3696" y="2432"/>
              <a:ext cx="0" cy="558"/>
            </a:xfrm>
            <a:prstGeom prst="line">
              <a:avLst/>
            </a:prstGeom>
            <a:ln w="28575" cap="flat" cmpd="sng">
              <a:solidFill>
                <a:schemeClr val="tx1"/>
              </a:solidFill>
              <a:prstDash val="sysDot"/>
              <a:headEnd type="none" w="med" len="med"/>
              <a:tailEnd type="none" w="med" len="med"/>
            </a:ln>
          </p:spPr>
        </p:sp>
        <p:sp>
          <p:nvSpPr>
            <p:cNvPr id="59399" name="Line 7"/>
            <p:cNvSpPr/>
            <p:nvPr/>
          </p:nvSpPr>
          <p:spPr>
            <a:xfrm>
              <a:off x="3697" y="2981"/>
              <a:ext cx="998" cy="0"/>
            </a:xfrm>
            <a:prstGeom prst="line">
              <a:avLst/>
            </a:prstGeom>
            <a:ln w="57150" cap="flat" cmpd="sng">
              <a:solidFill>
                <a:schemeClr val="tx1"/>
              </a:solidFill>
              <a:prstDash val="solid"/>
              <a:headEnd type="none" w="med" len="med"/>
              <a:tailEnd type="none" w="med" len="med"/>
            </a:ln>
          </p:spPr>
        </p:sp>
        <p:sp>
          <p:nvSpPr>
            <p:cNvPr id="59400" name="Line 8"/>
            <p:cNvSpPr/>
            <p:nvPr/>
          </p:nvSpPr>
          <p:spPr>
            <a:xfrm>
              <a:off x="4241" y="2432"/>
              <a:ext cx="0" cy="545"/>
            </a:xfrm>
            <a:prstGeom prst="line">
              <a:avLst/>
            </a:prstGeom>
            <a:ln w="28575" cap="flat" cmpd="sng">
              <a:solidFill>
                <a:srgbClr val="FF0000"/>
              </a:solidFill>
              <a:prstDash val="sysDot"/>
              <a:headEnd type="none" w="med" len="med"/>
              <a:tailEnd type="none" w="med" len="med"/>
            </a:ln>
          </p:spPr>
        </p:sp>
        <p:sp>
          <p:nvSpPr>
            <p:cNvPr id="59401" name="Line 9"/>
            <p:cNvSpPr/>
            <p:nvPr/>
          </p:nvSpPr>
          <p:spPr>
            <a:xfrm>
              <a:off x="4694" y="2977"/>
              <a:ext cx="394" cy="0"/>
            </a:xfrm>
            <a:prstGeom prst="line">
              <a:avLst/>
            </a:prstGeom>
            <a:ln w="57150" cap="flat" cmpd="sng">
              <a:solidFill>
                <a:srgbClr val="FF3300"/>
              </a:solidFill>
              <a:prstDash val="solid"/>
              <a:headEnd type="none" w="med" len="med"/>
              <a:tailEnd type="none" w="med" len="med"/>
            </a:ln>
          </p:spPr>
        </p:sp>
        <p:sp>
          <p:nvSpPr>
            <p:cNvPr id="59402" name="Text Box 10"/>
            <p:cNvSpPr txBox="1"/>
            <p:nvPr/>
          </p:nvSpPr>
          <p:spPr>
            <a:xfrm>
              <a:off x="3696" y="2160"/>
              <a:ext cx="631" cy="312"/>
            </a:xfrm>
            <a:prstGeom prst="rect">
              <a:avLst/>
            </a:prstGeom>
            <a:noFill/>
            <a:ln w="9525">
              <a:noFill/>
            </a:ln>
          </p:spPr>
          <p:txBody>
            <a:bodyPr/>
            <a:p>
              <a:pPr algn="just" eaLnBrk="1" hangingPunct="1">
                <a:lnSpc>
                  <a:spcPct val="100000"/>
                </a:lnSpc>
                <a:spcBef>
                  <a:spcPct val="0"/>
                </a:spcBef>
              </a:pPr>
              <a:r>
                <a:rPr lang="zh-CN" altLang="en-US" sz="2000" b="1" dirty="0">
                  <a:solidFill>
                    <a:schemeClr val="accent1"/>
                  </a:solidFill>
                  <a:latin typeface="Times New Roman" panose="02020603050405020304" pitchFamily="18" charset="0"/>
                </a:rPr>
                <a:t>进程</a:t>
              </a:r>
              <a:r>
                <a:rPr lang="en-US" altLang="zh-CN" sz="2000" b="1" dirty="0">
                  <a:solidFill>
                    <a:schemeClr val="accent1"/>
                  </a:solidFill>
                  <a:latin typeface="Times New Roman" panose="02020603050405020304" pitchFamily="18" charset="0"/>
                </a:rPr>
                <a:t>B</a:t>
              </a:r>
              <a:endParaRPr lang="en-US" altLang="zh-CN" sz="2000" b="1" dirty="0">
                <a:solidFill>
                  <a:schemeClr val="accent1"/>
                </a:solidFill>
                <a:latin typeface="Times New Roman" panose="02020603050405020304" pitchFamily="18" charset="0"/>
              </a:endParaRPr>
            </a:p>
          </p:txBody>
        </p:sp>
        <p:sp>
          <p:nvSpPr>
            <p:cNvPr id="59403" name="Line 11"/>
            <p:cNvSpPr/>
            <p:nvPr/>
          </p:nvSpPr>
          <p:spPr>
            <a:xfrm>
              <a:off x="1565" y="3566"/>
              <a:ext cx="1134" cy="0"/>
            </a:xfrm>
            <a:prstGeom prst="line">
              <a:avLst/>
            </a:prstGeom>
            <a:ln w="57150" cap="flat" cmpd="sng">
              <a:solidFill>
                <a:schemeClr val="tx1"/>
              </a:solidFill>
              <a:prstDash val="solid"/>
              <a:headEnd type="none" w="med" len="med"/>
              <a:tailEnd type="none" w="med" len="med"/>
            </a:ln>
          </p:spPr>
        </p:sp>
        <p:sp>
          <p:nvSpPr>
            <p:cNvPr id="59404" name="Line 12"/>
            <p:cNvSpPr/>
            <p:nvPr/>
          </p:nvSpPr>
          <p:spPr>
            <a:xfrm>
              <a:off x="2744" y="3566"/>
              <a:ext cx="635" cy="0"/>
            </a:xfrm>
            <a:prstGeom prst="line">
              <a:avLst/>
            </a:prstGeom>
            <a:ln w="57150" cap="flat" cmpd="sng">
              <a:solidFill>
                <a:srgbClr val="FF3300"/>
              </a:solidFill>
              <a:prstDash val="solid"/>
              <a:headEnd type="none" w="med" len="med"/>
              <a:tailEnd type="none" w="med" len="med"/>
            </a:ln>
          </p:spPr>
        </p:sp>
        <p:sp>
          <p:nvSpPr>
            <p:cNvPr id="59405" name="Line 13"/>
            <p:cNvSpPr/>
            <p:nvPr/>
          </p:nvSpPr>
          <p:spPr>
            <a:xfrm flipV="1">
              <a:off x="3334" y="3566"/>
              <a:ext cx="408" cy="11"/>
            </a:xfrm>
            <a:prstGeom prst="line">
              <a:avLst/>
            </a:prstGeom>
            <a:ln w="38100" cap="flat" cmpd="sng">
              <a:solidFill>
                <a:srgbClr val="CC0000"/>
              </a:solidFill>
              <a:prstDash val="sysDot"/>
              <a:headEnd type="none" w="med" len="med"/>
              <a:tailEnd type="none" w="med" len="med"/>
            </a:ln>
          </p:spPr>
        </p:sp>
        <p:sp>
          <p:nvSpPr>
            <p:cNvPr id="59406" name="Line 14"/>
            <p:cNvSpPr/>
            <p:nvPr/>
          </p:nvSpPr>
          <p:spPr>
            <a:xfrm>
              <a:off x="3742" y="2432"/>
              <a:ext cx="0" cy="1134"/>
            </a:xfrm>
            <a:prstGeom prst="line">
              <a:avLst/>
            </a:prstGeom>
            <a:ln w="28575" cap="flat" cmpd="sng">
              <a:solidFill>
                <a:srgbClr val="FF0000"/>
              </a:solidFill>
              <a:prstDash val="sysDot"/>
              <a:headEnd type="none" w="med" len="med"/>
              <a:tailEnd type="none" w="med" len="med"/>
            </a:ln>
          </p:spPr>
        </p:sp>
        <p:sp>
          <p:nvSpPr>
            <p:cNvPr id="59407" name="Text Box 15"/>
            <p:cNvSpPr txBox="1"/>
            <p:nvPr/>
          </p:nvSpPr>
          <p:spPr>
            <a:xfrm>
              <a:off x="3107" y="2160"/>
              <a:ext cx="631" cy="311"/>
            </a:xfrm>
            <a:prstGeom prst="rect">
              <a:avLst/>
            </a:prstGeom>
            <a:noFill/>
            <a:ln w="9525">
              <a:noFill/>
            </a:ln>
          </p:spPr>
          <p:txBody>
            <a:bodyPr/>
            <a:p>
              <a:pPr algn="just" eaLnBrk="1" hangingPunct="1">
                <a:lnSpc>
                  <a:spcPct val="100000"/>
                </a:lnSpc>
                <a:spcBef>
                  <a:spcPct val="0"/>
                </a:spcBef>
              </a:pPr>
              <a:r>
                <a:rPr lang="zh-CN" altLang="en-US" b="1" dirty="0">
                  <a:latin typeface="Arial" panose="020B0604020202020204" pitchFamily="34" charset="0"/>
                </a:rPr>
                <a:t>进程</a:t>
              </a:r>
              <a:r>
                <a:rPr lang="en-US" altLang="zh-CN" sz="2000" b="1" dirty="0">
                  <a:latin typeface="Times New Roman" panose="02020603050405020304" pitchFamily="18" charset="0"/>
                </a:rPr>
                <a:t>A</a:t>
              </a:r>
              <a:endParaRPr lang="en-US" altLang="zh-CN" sz="2000" b="1" dirty="0">
                <a:latin typeface="Times New Roman" panose="02020603050405020304" pitchFamily="18" charset="0"/>
              </a:endParaRPr>
            </a:p>
          </p:txBody>
        </p:sp>
        <p:sp>
          <p:nvSpPr>
            <p:cNvPr id="59408" name="Line 16"/>
            <p:cNvSpPr/>
            <p:nvPr/>
          </p:nvSpPr>
          <p:spPr>
            <a:xfrm>
              <a:off x="2426" y="2432"/>
              <a:ext cx="0" cy="1134"/>
            </a:xfrm>
            <a:prstGeom prst="line">
              <a:avLst/>
            </a:prstGeom>
            <a:ln w="28575" cap="flat" cmpd="sng">
              <a:solidFill>
                <a:srgbClr val="FF0000"/>
              </a:solidFill>
              <a:prstDash val="sysDot"/>
              <a:headEnd type="none" w="med" len="med"/>
              <a:tailEnd type="none" w="med" len="med"/>
            </a:ln>
          </p:spPr>
        </p:sp>
        <p:sp>
          <p:nvSpPr>
            <p:cNvPr id="59409" name="Line 17"/>
            <p:cNvSpPr/>
            <p:nvPr/>
          </p:nvSpPr>
          <p:spPr>
            <a:xfrm>
              <a:off x="1610" y="2432"/>
              <a:ext cx="839" cy="0"/>
            </a:xfrm>
            <a:prstGeom prst="line">
              <a:avLst/>
            </a:prstGeom>
            <a:ln w="76200" cap="flat" cmpd="sng">
              <a:solidFill>
                <a:srgbClr val="FF3300"/>
              </a:solidFill>
              <a:prstDash val="solid"/>
              <a:headEnd type="none" w="med" len="med"/>
              <a:tailEnd type="none" w="med" len="med"/>
            </a:ln>
          </p:spPr>
        </p:sp>
        <p:sp>
          <p:nvSpPr>
            <p:cNvPr id="59410" name="Text Box 18"/>
            <p:cNvSpPr txBox="1"/>
            <p:nvPr/>
          </p:nvSpPr>
          <p:spPr>
            <a:xfrm>
              <a:off x="1020" y="2170"/>
              <a:ext cx="631" cy="312"/>
            </a:xfrm>
            <a:prstGeom prst="rect">
              <a:avLst/>
            </a:prstGeom>
            <a:noFill/>
            <a:ln w="9525">
              <a:noFill/>
            </a:ln>
          </p:spPr>
          <p:txBody>
            <a:bodyPr/>
            <a:p>
              <a:pPr algn="just" eaLnBrk="1" hangingPunct="1">
                <a:lnSpc>
                  <a:spcPct val="100000"/>
                </a:lnSpc>
                <a:spcBef>
                  <a:spcPct val="0"/>
                </a:spcBef>
              </a:pPr>
              <a:r>
                <a:rPr lang="zh-CN" altLang="en-US" sz="2000" b="1" dirty="0">
                  <a:latin typeface="Times New Roman" panose="02020603050405020304" pitchFamily="18" charset="0"/>
                </a:rPr>
                <a:t>进程</a:t>
              </a:r>
              <a:r>
                <a:rPr lang="en-US" altLang="zh-CN" sz="2000" b="1" dirty="0">
                  <a:latin typeface="Times New Roman" panose="02020603050405020304" pitchFamily="18" charset="0"/>
                </a:rPr>
                <a:t>A</a:t>
              </a:r>
              <a:endParaRPr lang="en-US" altLang="zh-CN" sz="2000" b="1" dirty="0">
                <a:latin typeface="Times New Roman" panose="02020603050405020304" pitchFamily="18" charset="0"/>
              </a:endParaRPr>
            </a:p>
          </p:txBody>
        </p:sp>
        <p:sp>
          <p:nvSpPr>
            <p:cNvPr id="59411" name="Text Box 19"/>
            <p:cNvSpPr txBox="1"/>
            <p:nvPr/>
          </p:nvSpPr>
          <p:spPr>
            <a:xfrm>
              <a:off x="1746" y="2160"/>
              <a:ext cx="655" cy="311"/>
            </a:xfrm>
            <a:prstGeom prst="rect">
              <a:avLst/>
            </a:prstGeom>
            <a:noFill/>
            <a:ln w="9525">
              <a:noFill/>
            </a:ln>
          </p:spPr>
          <p:txBody>
            <a:bodyPr/>
            <a:p>
              <a:pPr algn="just" eaLnBrk="1" hangingPunct="1">
                <a:lnSpc>
                  <a:spcPct val="100000"/>
                </a:lnSpc>
                <a:spcBef>
                  <a:spcPct val="0"/>
                </a:spcBef>
              </a:pPr>
              <a:r>
                <a:rPr lang="zh-CN" altLang="en-US" sz="2000" b="1" dirty="0">
                  <a:solidFill>
                    <a:schemeClr val="accent1"/>
                  </a:solidFill>
                  <a:latin typeface="Times New Roman" panose="02020603050405020304" pitchFamily="18" charset="0"/>
                </a:rPr>
                <a:t>进程</a:t>
              </a:r>
              <a:r>
                <a:rPr lang="en-US" altLang="zh-CN" sz="2000" b="1" dirty="0">
                  <a:solidFill>
                    <a:schemeClr val="accent1"/>
                  </a:solidFill>
                  <a:latin typeface="Times New Roman" panose="02020603050405020304" pitchFamily="18" charset="0"/>
                </a:rPr>
                <a:t>B</a:t>
              </a:r>
              <a:endParaRPr lang="en-US" altLang="zh-CN" sz="2000" b="1" dirty="0">
                <a:solidFill>
                  <a:schemeClr val="accent1"/>
                </a:solidFill>
                <a:latin typeface="Times New Roman" panose="02020603050405020304" pitchFamily="18" charset="0"/>
              </a:endParaRPr>
            </a:p>
          </p:txBody>
        </p:sp>
        <p:sp>
          <p:nvSpPr>
            <p:cNvPr id="59412" name="Line 20"/>
            <p:cNvSpPr/>
            <p:nvPr/>
          </p:nvSpPr>
          <p:spPr>
            <a:xfrm>
              <a:off x="1565" y="2432"/>
              <a:ext cx="0" cy="1180"/>
            </a:xfrm>
            <a:prstGeom prst="line">
              <a:avLst/>
            </a:prstGeom>
            <a:ln w="28575" cap="flat" cmpd="sng">
              <a:solidFill>
                <a:schemeClr val="tx1"/>
              </a:solidFill>
              <a:prstDash val="sysDot"/>
              <a:headEnd type="none" w="med" len="med"/>
              <a:tailEnd type="none" w="med" len="med"/>
            </a:ln>
          </p:spPr>
        </p:sp>
        <p:sp>
          <p:nvSpPr>
            <p:cNvPr id="59413" name="Text Box 21"/>
            <p:cNvSpPr txBox="1"/>
            <p:nvPr/>
          </p:nvSpPr>
          <p:spPr>
            <a:xfrm>
              <a:off x="1654" y="3565"/>
              <a:ext cx="635" cy="319"/>
            </a:xfrm>
            <a:prstGeom prst="rect">
              <a:avLst/>
            </a:prstGeom>
            <a:noFill/>
            <a:ln w="9525">
              <a:noFill/>
            </a:ln>
          </p:spPr>
          <p:txBody>
            <a:bodyPr/>
            <a:p>
              <a:pPr algn="just" eaLnBrk="1" hangingPunct="1">
                <a:lnSpc>
                  <a:spcPct val="100000"/>
                </a:lnSpc>
                <a:spcBef>
                  <a:spcPct val="0"/>
                </a:spcBef>
              </a:pPr>
              <a:r>
                <a:rPr lang="en-US" altLang="zh-CN" sz="2000" b="1" dirty="0">
                  <a:latin typeface="Times New Roman" panose="02020603050405020304" pitchFamily="18" charset="0"/>
                </a:rPr>
                <a:t>A</a:t>
              </a:r>
              <a:r>
                <a:rPr lang="zh-CN" altLang="en-US" sz="2000" b="1" dirty="0">
                  <a:latin typeface="Times New Roman" panose="02020603050405020304" pitchFamily="18" charset="0"/>
                </a:rPr>
                <a:t>输入</a:t>
              </a:r>
              <a:endParaRPr lang="zh-CN" altLang="en-US" sz="2000" b="1" dirty="0">
                <a:latin typeface="Times New Roman" panose="02020603050405020304" pitchFamily="18" charset="0"/>
              </a:endParaRPr>
            </a:p>
          </p:txBody>
        </p:sp>
        <p:sp>
          <p:nvSpPr>
            <p:cNvPr id="59414" name="Line 22"/>
            <p:cNvSpPr/>
            <p:nvPr/>
          </p:nvSpPr>
          <p:spPr>
            <a:xfrm>
              <a:off x="1020" y="2427"/>
              <a:ext cx="526" cy="0"/>
            </a:xfrm>
            <a:prstGeom prst="line">
              <a:avLst/>
            </a:prstGeom>
            <a:ln w="76200" cap="flat" cmpd="sng">
              <a:solidFill>
                <a:schemeClr val="tx1"/>
              </a:solidFill>
              <a:prstDash val="solid"/>
              <a:headEnd type="none" w="med" len="med"/>
              <a:tailEnd type="none" w="med" len="med"/>
            </a:ln>
          </p:spPr>
        </p:sp>
        <p:sp>
          <p:nvSpPr>
            <p:cNvPr id="59415" name="Text Box 23"/>
            <p:cNvSpPr txBox="1"/>
            <p:nvPr/>
          </p:nvSpPr>
          <p:spPr>
            <a:xfrm>
              <a:off x="2744" y="3566"/>
              <a:ext cx="590" cy="227"/>
            </a:xfrm>
            <a:prstGeom prst="rect">
              <a:avLst/>
            </a:prstGeom>
            <a:noFill/>
            <a:ln w="9525">
              <a:noFill/>
            </a:ln>
          </p:spPr>
          <p:txBody>
            <a:bodyPr/>
            <a:p>
              <a:pPr algn="just" eaLnBrk="1" hangingPunct="1">
                <a:lnSpc>
                  <a:spcPct val="100000"/>
                </a:lnSpc>
                <a:spcBef>
                  <a:spcPct val="0"/>
                </a:spcBef>
              </a:pPr>
              <a:r>
                <a:rPr lang="en-US" altLang="zh-CN" sz="2000" b="1" dirty="0">
                  <a:latin typeface="Times New Roman" panose="02020603050405020304" pitchFamily="18" charset="0"/>
                </a:rPr>
                <a:t>B</a:t>
              </a:r>
              <a:r>
                <a:rPr lang="zh-CN" altLang="en-US" sz="2000" b="1" dirty="0">
                  <a:latin typeface="Times New Roman" panose="02020603050405020304" pitchFamily="18" charset="0"/>
                </a:rPr>
                <a:t>输入</a:t>
              </a:r>
              <a:endParaRPr lang="zh-CN" altLang="en-US" sz="2000" b="1" dirty="0">
                <a:latin typeface="Times New Roman" panose="02020603050405020304" pitchFamily="18" charset="0"/>
              </a:endParaRPr>
            </a:p>
          </p:txBody>
        </p:sp>
        <p:sp>
          <p:nvSpPr>
            <p:cNvPr id="59416" name="Text Box 24"/>
            <p:cNvSpPr txBox="1"/>
            <p:nvPr/>
          </p:nvSpPr>
          <p:spPr>
            <a:xfrm>
              <a:off x="3833" y="2977"/>
              <a:ext cx="752" cy="319"/>
            </a:xfrm>
            <a:prstGeom prst="rect">
              <a:avLst/>
            </a:prstGeom>
            <a:noFill/>
            <a:ln w="9525">
              <a:noFill/>
            </a:ln>
          </p:spPr>
          <p:txBody>
            <a:bodyPr/>
            <a:p>
              <a:pPr algn="just" eaLnBrk="1" hangingPunct="1">
                <a:lnSpc>
                  <a:spcPct val="100000"/>
                </a:lnSpc>
                <a:spcBef>
                  <a:spcPct val="0"/>
                </a:spcBef>
              </a:pPr>
              <a:r>
                <a:rPr lang="en-US" altLang="zh-CN" sz="2000" b="1" dirty="0">
                  <a:latin typeface="Times New Roman" panose="02020603050405020304" pitchFamily="18" charset="0"/>
                </a:rPr>
                <a:t>A</a:t>
              </a:r>
              <a:r>
                <a:rPr lang="zh-CN" altLang="en-US" sz="2000" b="1" dirty="0">
                  <a:latin typeface="Times New Roman" panose="02020603050405020304" pitchFamily="18" charset="0"/>
                </a:rPr>
                <a:t>输出</a:t>
              </a:r>
              <a:endParaRPr lang="zh-CN" altLang="en-US" sz="2000" b="1" dirty="0">
                <a:latin typeface="Times New Roman" panose="02020603050405020304" pitchFamily="18" charset="0"/>
              </a:endParaRPr>
            </a:p>
          </p:txBody>
        </p:sp>
        <p:sp>
          <p:nvSpPr>
            <p:cNvPr id="59417" name="Text Box 25"/>
            <p:cNvSpPr txBox="1"/>
            <p:nvPr/>
          </p:nvSpPr>
          <p:spPr>
            <a:xfrm>
              <a:off x="4715" y="2987"/>
              <a:ext cx="760" cy="319"/>
            </a:xfrm>
            <a:prstGeom prst="rect">
              <a:avLst/>
            </a:prstGeom>
            <a:noFill/>
            <a:ln w="9525">
              <a:noFill/>
            </a:ln>
          </p:spPr>
          <p:txBody>
            <a:bodyPr/>
            <a:p>
              <a:pPr algn="just" eaLnBrk="1" hangingPunct="1">
                <a:lnSpc>
                  <a:spcPct val="100000"/>
                </a:lnSpc>
                <a:spcBef>
                  <a:spcPct val="0"/>
                </a:spcBef>
              </a:pPr>
              <a:r>
                <a:rPr lang="en-US" altLang="zh-CN" sz="2000" b="1" dirty="0">
                  <a:latin typeface="Times New Roman" panose="02020603050405020304" pitchFamily="18" charset="0"/>
                </a:rPr>
                <a:t>B</a:t>
              </a:r>
              <a:r>
                <a:rPr lang="zh-CN" altLang="en-US" sz="2000" b="1" dirty="0">
                  <a:latin typeface="Times New Roman" panose="02020603050405020304" pitchFamily="18" charset="0"/>
                </a:rPr>
                <a:t>输出</a:t>
              </a:r>
              <a:endParaRPr lang="zh-CN" altLang="en-US" sz="2000" b="1" dirty="0">
                <a:latin typeface="Times New Roman" panose="02020603050405020304" pitchFamily="18" charset="0"/>
              </a:endParaRPr>
            </a:p>
          </p:txBody>
        </p:sp>
        <p:sp>
          <p:nvSpPr>
            <p:cNvPr id="59418" name="Text Box 26"/>
            <p:cNvSpPr txBox="1"/>
            <p:nvPr/>
          </p:nvSpPr>
          <p:spPr>
            <a:xfrm>
              <a:off x="3288" y="3612"/>
              <a:ext cx="799" cy="227"/>
            </a:xfrm>
            <a:prstGeom prst="rect">
              <a:avLst/>
            </a:prstGeom>
            <a:noFill/>
            <a:ln w="9525">
              <a:noFill/>
            </a:ln>
          </p:spPr>
          <p:txBody>
            <a:bodyPr/>
            <a:p>
              <a:pPr algn="just" eaLnBrk="1" hangingPunct="1">
                <a:lnSpc>
                  <a:spcPct val="100000"/>
                </a:lnSpc>
                <a:spcBef>
                  <a:spcPct val="0"/>
                </a:spcBef>
              </a:pPr>
              <a:r>
                <a:rPr lang="en-US" altLang="zh-CN" sz="1800" b="1" dirty="0">
                  <a:latin typeface="Times New Roman" panose="02020603050405020304" pitchFamily="18" charset="0"/>
                </a:rPr>
                <a:t>B</a:t>
              </a:r>
              <a:r>
                <a:rPr lang="zh-CN" altLang="en-US" sz="1800" b="1" dirty="0">
                  <a:latin typeface="Times New Roman" panose="02020603050405020304" pitchFamily="18" charset="0"/>
                </a:rPr>
                <a:t>等</a:t>
              </a:r>
              <a:r>
                <a:rPr lang="en-US" altLang="zh-CN" sz="1800" b="1" dirty="0">
                  <a:latin typeface="Times New Roman" panose="02020603050405020304" pitchFamily="18" charset="0"/>
                </a:rPr>
                <a:t>CPU</a:t>
              </a:r>
              <a:endParaRPr lang="en-US" altLang="zh-CN" sz="1800" b="1" dirty="0">
                <a:latin typeface="Times New Roman" panose="02020603050405020304" pitchFamily="18" charset="0"/>
              </a:endParaRPr>
            </a:p>
          </p:txBody>
        </p:sp>
        <p:sp>
          <p:nvSpPr>
            <p:cNvPr id="123931" name="Text Box 27"/>
            <p:cNvSpPr txBox="1">
              <a:spLocks noChangeArrowheads="1"/>
            </p:cNvSpPr>
            <p:nvPr/>
          </p:nvSpPr>
          <p:spPr bwMode="auto">
            <a:xfrm>
              <a:off x="2200" y="2614"/>
              <a:ext cx="289" cy="680"/>
            </a:xfrm>
            <a:prstGeom prst="rect">
              <a:avLst/>
            </a:prstGeom>
            <a:noFill/>
            <a:ln>
              <a:noFill/>
            </a:ln>
            <a:effectLst>
              <a:outerShdw dist="17961" dir="2700000" algn="ctr" rotWithShape="0">
                <a:schemeClr val="accent1">
                  <a:gamma/>
                  <a:shade val="60000"/>
                  <a:invGamma/>
                  <a:alpha val="50000"/>
                </a:schemeClr>
              </a:outerShdw>
            </a:effectLst>
          </p:spPr>
          <p:txBody>
            <a:bodyPr vert="eaVert">
              <a:spAutoFit/>
            </a:bodyPr>
            <a:lstStyle/>
            <a:p>
              <a:pPr marR="0" algn="l" defTabSz="914400" eaLnBrk="1" hangingPunct="1">
                <a:lnSpc>
                  <a:spcPct val="100000"/>
                </a:lnSpc>
                <a:spcBef>
                  <a:spcPct val="50000"/>
                </a:spcBef>
                <a:buClr>
                  <a:schemeClr val="tx1"/>
                </a:buClr>
                <a:buSzTx/>
                <a:buFontTx/>
                <a:buNone/>
                <a:defRPr/>
              </a:pPr>
              <a:r>
                <a:rPr kumimoji="0" lang="zh-CN" altLang="en-US" sz="1800" b="1" kern="1200" cap="none" spc="0" normalizeH="0" baseline="0" noProof="0">
                  <a:latin typeface="Arial" panose="020B0604020202020204" pitchFamily="34" charset="0"/>
                  <a:ea typeface="宋体" panose="02010600030101010101" pitchFamily="2" charset="-122"/>
                  <a:cs typeface="+mn-cs"/>
                </a:rPr>
                <a:t>等待设备</a:t>
              </a:r>
              <a:endParaRPr kumimoji="0" lang="zh-CN" altLang="en-US" sz="1800" b="1" kern="1200" cap="none" spc="0" normalizeH="0" baseline="0" noProof="0">
                <a:latin typeface="Arial" panose="020B0604020202020204" pitchFamily="34" charset="0"/>
                <a:ea typeface="宋体" panose="02010600030101010101" pitchFamily="2" charset="-122"/>
                <a:cs typeface="+mn-cs"/>
              </a:endParaRPr>
            </a:p>
          </p:txBody>
        </p:sp>
        <p:grpSp>
          <p:nvGrpSpPr>
            <p:cNvPr id="59420" name="Group 28"/>
            <p:cNvGrpSpPr/>
            <p:nvPr/>
          </p:nvGrpSpPr>
          <p:grpSpPr>
            <a:xfrm>
              <a:off x="204" y="2175"/>
              <a:ext cx="897" cy="1587"/>
              <a:chOff x="204" y="1449"/>
              <a:chExt cx="897" cy="1587"/>
            </a:xfrm>
          </p:grpSpPr>
          <p:sp>
            <p:nvSpPr>
              <p:cNvPr id="59424" name="Text Box 29"/>
              <p:cNvSpPr txBox="1"/>
              <p:nvPr/>
            </p:nvSpPr>
            <p:spPr>
              <a:xfrm>
                <a:off x="295" y="1449"/>
                <a:ext cx="725" cy="443"/>
              </a:xfrm>
              <a:prstGeom prst="rect">
                <a:avLst/>
              </a:prstGeom>
              <a:noFill/>
              <a:ln w="9525">
                <a:noFill/>
              </a:ln>
            </p:spPr>
            <p:txBody>
              <a:bodyPr/>
              <a:p>
                <a:pPr algn="just" eaLnBrk="1" hangingPunct="1">
                  <a:lnSpc>
                    <a:spcPct val="100000"/>
                  </a:lnSpc>
                  <a:spcBef>
                    <a:spcPct val="0"/>
                  </a:spcBef>
                </a:pPr>
                <a:r>
                  <a:rPr lang="en-US" altLang="zh-CN" sz="3200" b="1" dirty="0">
                    <a:latin typeface="Times New Roman" panose="02020603050405020304" pitchFamily="18" charset="0"/>
                  </a:rPr>
                  <a:t>CPU</a:t>
                </a:r>
                <a:endParaRPr lang="en-US" altLang="zh-CN" sz="3200" b="1" dirty="0">
                  <a:latin typeface="Times New Roman" panose="02020603050405020304" pitchFamily="18" charset="0"/>
                </a:endParaRPr>
              </a:p>
            </p:txBody>
          </p:sp>
          <p:sp>
            <p:nvSpPr>
              <p:cNvPr id="59425" name="Text Box 30"/>
              <p:cNvSpPr txBox="1"/>
              <p:nvPr/>
            </p:nvSpPr>
            <p:spPr>
              <a:xfrm>
                <a:off x="204" y="2704"/>
                <a:ext cx="897" cy="332"/>
              </a:xfrm>
              <a:prstGeom prst="rect">
                <a:avLst/>
              </a:prstGeom>
              <a:noFill/>
              <a:ln w="9525">
                <a:noFill/>
              </a:ln>
            </p:spPr>
            <p:txBody>
              <a:bodyPr/>
              <a:p>
                <a:pPr algn="just" eaLnBrk="1" hangingPunct="1">
                  <a:lnSpc>
                    <a:spcPct val="100000"/>
                  </a:lnSpc>
                  <a:spcBef>
                    <a:spcPct val="0"/>
                  </a:spcBef>
                </a:pPr>
                <a:r>
                  <a:rPr lang="zh-CN" altLang="en-US" b="1" dirty="0">
                    <a:latin typeface="Times New Roman" panose="02020603050405020304" pitchFamily="18" charset="0"/>
                  </a:rPr>
                  <a:t>输入设备</a:t>
                </a:r>
                <a:endParaRPr lang="zh-CN" altLang="en-US" b="1" dirty="0">
                  <a:latin typeface="Times New Roman" panose="02020603050405020304" pitchFamily="18" charset="0"/>
                </a:endParaRPr>
              </a:p>
            </p:txBody>
          </p:sp>
          <p:sp>
            <p:nvSpPr>
              <p:cNvPr id="59426" name="Text Box 31"/>
              <p:cNvSpPr txBox="1"/>
              <p:nvPr/>
            </p:nvSpPr>
            <p:spPr>
              <a:xfrm>
                <a:off x="204" y="2160"/>
                <a:ext cx="897" cy="332"/>
              </a:xfrm>
              <a:prstGeom prst="rect">
                <a:avLst/>
              </a:prstGeom>
              <a:noFill/>
              <a:ln w="9525">
                <a:noFill/>
              </a:ln>
            </p:spPr>
            <p:txBody>
              <a:bodyPr/>
              <a:p>
                <a:pPr algn="just" eaLnBrk="1" hangingPunct="1">
                  <a:lnSpc>
                    <a:spcPct val="100000"/>
                  </a:lnSpc>
                  <a:spcBef>
                    <a:spcPct val="0"/>
                  </a:spcBef>
                </a:pPr>
                <a:r>
                  <a:rPr lang="zh-CN" altLang="en-US" b="1" dirty="0">
                    <a:latin typeface="Times New Roman" panose="02020603050405020304" pitchFamily="18" charset="0"/>
                  </a:rPr>
                  <a:t>输出设备</a:t>
                </a:r>
                <a:endParaRPr lang="zh-CN" altLang="en-US" b="1" dirty="0">
                  <a:latin typeface="Times New Roman" panose="02020603050405020304" pitchFamily="18" charset="0"/>
                </a:endParaRPr>
              </a:p>
            </p:txBody>
          </p:sp>
        </p:grpSp>
        <p:sp>
          <p:nvSpPr>
            <p:cNvPr id="123936" name="Text Box 32"/>
            <p:cNvSpPr txBox="1">
              <a:spLocks noChangeArrowheads="1"/>
            </p:cNvSpPr>
            <p:nvPr/>
          </p:nvSpPr>
          <p:spPr bwMode="auto">
            <a:xfrm>
              <a:off x="4241" y="2432"/>
              <a:ext cx="270" cy="544"/>
            </a:xfrm>
            <a:prstGeom prst="rect">
              <a:avLst/>
            </a:prstGeom>
            <a:noFill/>
            <a:ln>
              <a:noFill/>
            </a:ln>
            <a:effectLst>
              <a:outerShdw dist="17961" dir="2700000" algn="ctr" rotWithShape="0">
                <a:schemeClr val="accent1">
                  <a:gamma/>
                  <a:shade val="60000"/>
                  <a:invGamma/>
                  <a:alpha val="50000"/>
                </a:schemeClr>
              </a:outerShdw>
            </a:effectLst>
          </p:spPr>
          <p:txBody>
            <a:bodyPr vert="eaVert">
              <a:spAutoFit/>
            </a:bodyPr>
            <a:lstStyle/>
            <a:p>
              <a:pPr marR="0" algn="l" defTabSz="914400" eaLnBrk="1" hangingPunct="1">
                <a:lnSpc>
                  <a:spcPct val="100000"/>
                </a:lnSpc>
                <a:spcBef>
                  <a:spcPct val="50000"/>
                </a:spcBef>
                <a:buClr>
                  <a:schemeClr val="tx1"/>
                </a:buClr>
                <a:buSzTx/>
                <a:buFontTx/>
                <a:buNone/>
                <a:defRPr/>
              </a:pPr>
              <a:r>
                <a:rPr kumimoji="0" lang="zh-CN" altLang="en-US" sz="1600" b="1" kern="1200" cap="none" spc="0" normalizeH="0" baseline="0" noProof="0">
                  <a:latin typeface="Arial" panose="020B0604020202020204" pitchFamily="34" charset="0"/>
                  <a:ea typeface="宋体" panose="02010600030101010101" pitchFamily="2" charset="-122"/>
                  <a:cs typeface="+mn-cs"/>
                </a:rPr>
                <a:t>等设备</a:t>
              </a:r>
              <a:endParaRPr kumimoji="0" lang="zh-CN" altLang="en-US" sz="1600" b="1" kern="1200" cap="none" spc="0" normalizeH="0" baseline="0" noProof="0">
                <a:latin typeface="Arial" panose="020B0604020202020204" pitchFamily="34" charset="0"/>
                <a:ea typeface="宋体" panose="02010600030101010101" pitchFamily="2" charset="-122"/>
                <a:cs typeface="+mn-cs"/>
              </a:endParaRPr>
            </a:p>
          </p:txBody>
        </p:sp>
        <p:sp>
          <p:nvSpPr>
            <p:cNvPr id="59422" name="Line 33"/>
            <p:cNvSpPr/>
            <p:nvPr/>
          </p:nvSpPr>
          <p:spPr>
            <a:xfrm>
              <a:off x="2653" y="2432"/>
              <a:ext cx="1043" cy="0"/>
            </a:xfrm>
            <a:prstGeom prst="line">
              <a:avLst/>
            </a:prstGeom>
            <a:ln w="76200" cap="flat" cmpd="sng">
              <a:solidFill>
                <a:schemeClr val="tx1"/>
              </a:solidFill>
              <a:prstDash val="solid"/>
              <a:headEnd type="none" w="med" len="med"/>
              <a:tailEnd type="none" w="med" len="med"/>
            </a:ln>
          </p:spPr>
        </p:sp>
        <p:sp>
          <p:nvSpPr>
            <p:cNvPr id="59423" name="Line 34"/>
            <p:cNvSpPr/>
            <p:nvPr/>
          </p:nvSpPr>
          <p:spPr>
            <a:xfrm>
              <a:off x="2699" y="2432"/>
              <a:ext cx="0" cy="1148"/>
            </a:xfrm>
            <a:prstGeom prst="line">
              <a:avLst/>
            </a:prstGeom>
            <a:ln w="28575" cap="flat" cmpd="sng">
              <a:solidFill>
                <a:schemeClr val="tx1"/>
              </a:solidFill>
              <a:prstDash val="sysDot"/>
              <a:headEnd type="none" w="med" len="med"/>
              <a:tailEnd type="none" w="med" len="med"/>
            </a:ln>
          </p:spPr>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3907">
                                            <p:txEl>
                                              <p:charRg st="27" end="38"/>
                                            </p:txEl>
                                          </p:spTgt>
                                        </p:tgtEl>
                                        <p:attrNameLst>
                                          <p:attrName>style.visibility</p:attrName>
                                        </p:attrNameLst>
                                      </p:cBhvr>
                                      <p:to>
                                        <p:strVal val="visible"/>
                                      </p:to>
                                    </p:set>
                                    <p:animEffect transition="in" filter="box(in)">
                                      <p:cBhvr>
                                        <p:cTn id="7" dur="500"/>
                                        <p:tgtEl>
                                          <p:spTgt spid="123907">
                                            <p:txEl>
                                              <p:charRg st="27" end="38"/>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chemeClr val="tx2"/>
                </a:solidFill>
                <a:effectLst/>
                <a:uLnTx/>
                <a:uFillTx/>
                <a:latin typeface="+mj-lt"/>
                <a:ea typeface="+mj-ea"/>
                <a:cs typeface="+mj-cs"/>
              </a:rPr>
              <a:t>第四节：操作系统的主要功能</a:t>
            </a:r>
            <a:endParaRPr kumimoji="0" lang="zh-CN" altLang="en-US" sz="4000" b="1" i="0" u="none" strike="noStrike" kern="0" cap="none" spc="0" normalizeH="0" baseline="0" noProof="0" smtClean="0">
              <a:ln>
                <a:noFill/>
              </a:ln>
              <a:solidFill>
                <a:schemeClr val="tx2"/>
              </a:solidFill>
              <a:effectLst/>
              <a:uLnTx/>
              <a:uFillTx/>
              <a:latin typeface="+mj-lt"/>
              <a:ea typeface="+mj-ea"/>
              <a:cs typeface="+mj-cs"/>
            </a:endParaRPr>
          </a:p>
        </p:txBody>
      </p:sp>
      <p:sp>
        <p:nvSpPr>
          <p:cNvPr id="125955" name="Rectangle 3"/>
          <p:cNvSpPr>
            <a:spLocks noGrp="1"/>
          </p:cNvSpPr>
          <p:nvPr>
            <p:ph idx="1"/>
          </p:nvPr>
        </p:nvSpPr>
        <p:spPr>
          <a:ln/>
        </p:spPr>
        <p:txBody>
          <a:bodyPr vert="horz" wrap="square" lIns="91440" tIns="45720" rIns="91440" bIns="45720" anchor="t"/>
          <a:p>
            <a:pPr>
              <a:lnSpc>
                <a:spcPct val="110000"/>
              </a:lnSpc>
            </a:pPr>
            <a:r>
              <a:rPr lang="en-US" altLang="zh-CN" sz="2800" b="1" dirty="0">
                <a:solidFill>
                  <a:schemeClr val="accent1"/>
                </a:solidFill>
              </a:rPr>
              <a:t>1.</a:t>
            </a:r>
            <a:r>
              <a:rPr lang="zh-CN" altLang="en-US" sz="2800" b="1" dirty="0">
                <a:solidFill>
                  <a:schemeClr val="accent1"/>
                </a:solidFill>
              </a:rPr>
              <a:t>处理机管理</a:t>
            </a:r>
            <a:endParaRPr lang="zh-CN" altLang="en-US" sz="2800" b="1" dirty="0">
              <a:solidFill>
                <a:schemeClr val="accent1"/>
              </a:solidFill>
            </a:endParaRPr>
          </a:p>
          <a:p>
            <a:pPr lvl="1">
              <a:lnSpc>
                <a:spcPct val="110000"/>
              </a:lnSpc>
            </a:pPr>
            <a:r>
              <a:rPr lang="zh-CN" altLang="en-US" sz="2400" dirty="0"/>
              <a:t>对处理机进行分配</a:t>
            </a:r>
            <a:r>
              <a:rPr lang="en-US" altLang="zh-CN" sz="2400" dirty="0">
                <a:latin typeface="宋体" panose="02010600030101010101" pitchFamily="2" charset="-122"/>
              </a:rPr>
              <a:t>——</a:t>
            </a:r>
            <a:r>
              <a:rPr lang="zh-CN" altLang="en-US" sz="2400" dirty="0"/>
              <a:t>进程和线程的管理和调度</a:t>
            </a:r>
            <a:endParaRPr lang="zh-CN" altLang="en-US" sz="2400" dirty="0"/>
          </a:p>
          <a:p>
            <a:pPr>
              <a:lnSpc>
                <a:spcPct val="110000"/>
              </a:lnSpc>
            </a:pPr>
            <a:r>
              <a:rPr lang="en-US" altLang="zh-CN" sz="2800" b="1" dirty="0">
                <a:solidFill>
                  <a:schemeClr val="accent1"/>
                </a:solidFill>
              </a:rPr>
              <a:t>2.</a:t>
            </a:r>
            <a:r>
              <a:rPr lang="zh-CN" altLang="en-US" sz="2800" b="1" dirty="0">
                <a:solidFill>
                  <a:schemeClr val="accent1"/>
                </a:solidFill>
              </a:rPr>
              <a:t>存储器管理</a:t>
            </a:r>
            <a:endParaRPr lang="zh-CN" altLang="en-US" sz="2800" b="1" dirty="0">
              <a:solidFill>
                <a:schemeClr val="accent1"/>
              </a:solidFill>
            </a:endParaRPr>
          </a:p>
          <a:p>
            <a:pPr lvl="1">
              <a:lnSpc>
                <a:spcPct val="110000"/>
              </a:lnSpc>
            </a:pPr>
            <a:r>
              <a:rPr lang="zh-CN" altLang="en-US" sz="2400" dirty="0"/>
              <a:t>对内存进行分配、保护和扩充</a:t>
            </a:r>
            <a:endParaRPr lang="zh-CN" altLang="en-US" sz="2400" dirty="0"/>
          </a:p>
          <a:p>
            <a:pPr>
              <a:lnSpc>
                <a:spcPct val="110000"/>
              </a:lnSpc>
            </a:pPr>
            <a:r>
              <a:rPr lang="en-US" altLang="zh-CN" sz="2800" b="1" dirty="0">
                <a:solidFill>
                  <a:schemeClr val="accent1"/>
                </a:solidFill>
              </a:rPr>
              <a:t>3.</a:t>
            </a:r>
            <a:r>
              <a:rPr lang="zh-CN" altLang="en-US" sz="2800" b="1" dirty="0">
                <a:solidFill>
                  <a:schemeClr val="accent1"/>
                </a:solidFill>
              </a:rPr>
              <a:t>设备管理</a:t>
            </a:r>
            <a:endParaRPr lang="zh-CN" altLang="en-US" sz="2800" b="1" dirty="0">
              <a:solidFill>
                <a:schemeClr val="accent1"/>
              </a:solidFill>
            </a:endParaRPr>
          </a:p>
          <a:p>
            <a:pPr lvl="1">
              <a:lnSpc>
                <a:spcPct val="110000"/>
              </a:lnSpc>
            </a:pPr>
            <a:r>
              <a:rPr lang="zh-CN" altLang="en-US" sz="2400" dirty="0"/>
              <a:t>接收用户程序的</a:t>
            </a:r>
            <a:r>
              <a:rPr lang="en-US" altLang="zh-CN" sz="2400" dirty="0"/>
              <a:t>I/O</a:t>
            </a:r>
            <a:r>
              <a:rPr lang="zh-CN" altLang="en-US" sz="2400" dirty="0"/>
              <a:t>请求，分配设备，启动设备</a:t>
            </a:r>
            <a:endParaRPr lang="zh-CN" altLang="en-US" sz="2400" dirty="0"/>
          </a:p>
          <a:p>
            <a:pPr>
              <a:lnSpc>
                <a:spcPct val="110000"/>
              </a:lnSpc>
            </a:pPr>
            <a:r>
              <a:rPr lang="en-US" altLang="zh-CN" sz="2800" b="1" dirty="0">
                <a:solidFill>
                  <a:schemeClr val="accent1"/>
                </a:solidFill>
              </a:rPr>
              <a:t>4.</a:t>
            </a:r>
            <a:r>
              <a:rPr lang="zh-CN" altLang="en-US" sz="2800" b="1" dirty="0">
                <a:solidFill>
                  <a:schemeClr val="accent1"/>
                </a:solidFill>
              </a:rPr>
              <a:t>文件管理</a:t>
            </a:r>
            <a:endParaRPr lang="zh-CN" altLang="en-US" sz="2800" b="1" dirty="0">
              <a:solidFill>
                <a:schemeClr val="accent1"/>
              </a:solidFill>
            </a:endParaRPr>
          </a:p>
          <a:p>
            <a:pPr lvl="1">
              <a:lnSpc>
                <a:spcPct val="110000"/>
              </a:lnSpc>
            </a:pPr>
            <a:r>
              <a:rPr lang="zh-CN" altLang="en-US" sz="2400" dirty="0"/>
              <a:t>文件的存取、信息的共享与保护</a:t>
            </a:r>
            <a:endParaRPr lang="zh-CN" altLang="en-US" sz="2400" dirty="0"/>
          </a:p>
          <a:p>
            <a:pPr>
              <a:lnSpc>
                <a:spcPct val="90000"/>
              </a:lnSpc>
            </a:pPr>
            <a:endParaRPr lang="zh-CN" alt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5955">
                                            <p:txEl>
                                              <p:charRg st="0" end="8"/>
                                            </p:txEl>
                                          </p:spTgt>
                                        </p:tgtEl>
                                        <p:attrNameLst>
                                          <p:attrName>style.visibility</p:attrName>
                                        </p:attrNameLst>
                                      </p:cBhvr>
                                      <p:to>
                                        <p:strVal val="visible"/>
                                      </p:to>
                                    </p:set>
                                    <p:anim calcmode="lin" valueType="num">
                                      <p:cBhvr additive="base">
                                        <p:cTn id="7" dur="500" fill="hold"/>
                                        <p:tgtEl>
                                          <p:spTgt spid="125955">
                                            <p:txEl>
                                              <p:charRg st="0"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5955">
                                            <p:txEl>
                                              <p:charRg st="0"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5955">
                                            <p:txEl>
                                              <p:charRg st="8" end="30"/>
                                            </p:txEl>
                                          </p:spTgt>
                                        </p:tgtEl>
                                        <p:attrNameLst>
                                          <p:attrName>style.visibility</p:attrName>
                                        </p:attrNameLst>
                                      </p:cBhvr>
                                      <p:to>
                                        <p:strVal val="visible"/>
                                      </p:to>
                                    </p:set>
                                    <p:anim calcmode="lin" valueType="num">
                                      <p:cBhvr additive="base">
                                        <p:cTn id="11" dur="500" fill="hold"/>
                                        <p:tgtEl>
                                          <p:spTgt spid="125955">
                                            <p:txEl>
                                              <p:charRg st="8" end="3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5955">
                                            <p:txEl>
                                              <p:charRg st="8" end="3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5955">
                                            <p:txEl>
                                              <p:charRg st="30" end="38"/>
                                            </p:txEl>
                                          </p:spTgt>
                                        </p:tgtEl>
                                        <p:attrNameLst>
                                          <p:attrName>style.visibility</p:attrName>
                                        </p:attrNameLst>
                                      </p:cBhvr>
                                      <p:to>
                                        <p:strVal val="visible"/>
                                      </p:to>
                                    </p:set>
                                    <p:anim calcmode="lin" valueType="num">
                                      <p:cBhvr additive="base">
                                        <p:cTn id="17" dur="500" fill="hold"/>
                                        <p:tgtEl>
                                          <p:spTgt spid="125955">
                                            <p:txEl>
                                              <p:charRg st="30" end="3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5955">
                                            <p:txEl>
                                              <p:charRg st="30" end="38"/>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5955">
                                            <p:txEl>
                                              <p:charRg st="38" end="52"/>
                                            </p:txEl>
                                          </p:spTgt>
                                        </p:tgtEl>
                                        <p:attrNameLst>
                                          <p:attrName>style.visibility</p:attrName>
                                        </p:attrNameLst>
                                      </p:cBhvr>
                                      <p:to>
                                        <p:strVal val="visible"/>
                                      </p:to>
                                    </p:set>
                                    <p:anim calcmode="lin" valueType="num">
                                      <p:cBhvr additive="base">
                                        <p:cTn id="21" dur="500" fill="hold"/>
                                        <p:tgtEl>
                                          <p:spTgt spid="125955">
                                            <p:txEl>
                                              <p:charRg st="38" end="5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5955">
                                            <p:txEl>
                                              <p:charRg st="38" end="5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5955">
                                            <p:txEl>
                                              <p:charRg st="52" end="59"/>
                                            </p:txEl>
                                          </p:spTgt>
                                        </p:tgtEl>
                                        <p:attrNameLst>
                                          <p:attrName>style.visibility</p:attrName>
                                        </p:attrNameLst>
                                      </p:cBhvr>
                                      <p:to>
                                        <p:strVal val="visible"/>
                                      </p:to>
                                    </p:set>
                                    <p:anim calcmode="lin" valueType="num">
                                      <p:cBhvr additive="base">
                                        <p:cTn id="27" dur="500" fill="hold"/>
                                        <p:tgtEl>
                                          <p:spTgt spid="125955">
                                            <p:txEl>
                                              <p:charRg st="52" end="5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5955">
                                            <p:txEl>
                                              <p:charRg st="52" end="59"/>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5955">
                                            <p:txEl>
                                              <p:charRg st="59" end="82"/>
                                            </p:txEl>
                                          </p:spTgt>
                                        </p:tgtEl>
                                        <p:attrNameLst>
                                          <p:attrName>style.visibility</p:attrName>
                                        </p:attrNameLst>
                                      </p:cBhvr>
                                      <p:to>
                                        <p:strVal val="visible"/>
                                      </p:to>
                                    </p:set>
                                    <p:anim calcmode="lin" valueType="num">
                                      <p:cBhvr additive="base">
                                        <p:cTn id="31" dur="500" fill="hold"/>
                                        <p:tgtEl>
                                          <p:spTgt spid="125955">
                                            <p:txEl>
                                              <p:charRg st="59" end="8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5955">
                                            <p:txEl>
                                              <p:charRg st="59" end="8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5955">
                                            <p:txEl>
                                              <p:charRg st="82" end="89"/>
                                            </p:txEl>
                                          </p:spTgt>
                                        </p:tgtEl>
                                        <p:attrNameLst>
                                          <p:attrName>style.visibility</p:attrName>
                                        </p:attrNameLst>
                                      </p:cBhvr>
                                      <p:to>
                                        <p:strVal val="visible"/>
                                      </p:to>
                                    </p:set>
                                    <p:anim calcmode="lin" valueType="num">
                                      <p:cBhvr additive="base">
                                        <p:cTn id="37" dur="500" fill="hold"/>
                                        <p:tgtEl>
                                          <p:spTgt spid="125955">
                                            <p:txEl>
                                              <p:charRg st="82" end="8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5955">
                                            <p:txEl>
                                              <p:charRg st="82" end="89"/>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5955">
                                            <p:txEl>
                                              <p:charRg st="89" end="104"/>
                                            </p:txEl>
                                          </p:spTgt>
                                        </p:tgtEl>
                                        <p:attrNameLst>
                                          <p:attrName>style.visibility</p:attrName>
                                        </p:attrNameLst>
                                      </p:cBhvr>
                                      <p:to>
                                        <p:strVal val="visible"/>
                                      </p:to>
                                    </p:set>
                                    <p:anim calcmode="lin" valueType="num">
                                      <p:cBhvr additive="base">
                                        <p:cTn id="41" dur="500" fill="hold"/>
                                        <p:tgtEl>
                                          <p:spTgt spid="125955">
                                            <p:txEl>
                                              <p:charRg st="89" end="10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5955">
                                            <p:txEl>
                                              <p:charRg st="89" end="10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noChangeArrowheads="1"/>
          </p:cNvSpPr>
          <p:nvPr>
            <p:ph type="title"/>
          </p:nvPr>
        </p:nvSpPr>
        <p:spPr>
          <a:xfrm>
            <a:off x="457200" y="325438"/>
            <a:ext cx="8229600" cy="439738"/>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0" i="0" u="none" strike="noStrike" kern="0" cap="none" spc="0" normalizeH="0" baseline="0" noProof="0" smtClean="0">
                <a:ln>
                  <a:noFill/>
                </a:ln>
                <a:solidFill>
                  <a:schemeClr val="tx2"/>
                </a:solidFill>
                <a:effectLst/>
                <a:uLnTx/>
                <a:uFillTx/>
                <a:latin typeface="+mj-lt"/>
                <a:ea typeface="+mj-ea"/>
                <a:cs typeface="+mj-cs"/>
              </a:rPr>
              <a:t>第四节：操作系统的主要功能</a:t>
            </a:r>
            <a:endParaRPr kumimoji="0" lang="zh-CN" altLang="en-US" sz="3600" b="0" i="0" u="none" strike="noStrike" kern="0" cap="none" spc="0" normalizeH="0" baseline="0" noProof="0" smtClean="0">
              <a:ln>
                <a:noFill/>
              </a:ln>
              <a:solidFill>
                <a:schemeClr val="tx2"/>
              </a:solidFill>
              <a:effectLst/>
              <a:uLnTx/>
              <a:uFillTx/>
              <a:latin typeface="+mj-lt"/>
              <a:ea typeface="+mj-ea"/>
              <a:cs typeface="+mj-cs"/>
            </a:endParaRPr>
          </a:p>
        </p:txBody>
      </p:sp>
      <p:sp>
        <p:nvSpPr>
          <p:cNvPr id="126979" name="Rectangle 3"/>
          <p:cNvSpPr>
            <a:spLocks noGrp="1"/>
          </p:cNvSpPr>
          <p:nvPr>
            <p:ph idx="1"/>
          </p:nvPr>
        </p:nvSpPr>
        <p:spPr>
          <a:xfrm>
            <a:off x="323850" y="836613"/>
            <a:ext cx="8229600" cy="5543550"/>
          </a:xfrm>
          <a:ln/>
        </p:spPr>
        <p:txBody>
          <a:bodyPr vert="horz" wrap="square" lIns="91440" tIns="45720" rIns="91440" bIns="45720" anchor="t"/>
          <a:p>
            <a:pPr>
              <a:lnSpc>
                <a:spcPct val="110000"/>
              </a:lnSpc>
              <a:buNone/>
            </a:pPr>
            <a:r>
              <a:rPr lang="en-US" altLang="zh-CN" sz="3600" b="1" dirty="0">
                <a:solidFill>
                  <a:schemeClr val="accent1"/>
                </a:solidFill>
              </a:rPr>
              <a:t>5. </a:t>
            </a:r>
            <a:r>
              <a:rPr lang="zh-CN" altLang="en-US" sz="3600" b="1" dirty="0">
                <a:solidFill>
                  <a:schemeClr val="accent1"/>
                </a:solidFill>
              </a:rPr>
              <a:t>提供用户接口</a:t>
            </a:r>
            <a:endParaRPr lang="zh-CN" altLang="en-US" sz="3600" b="1" dirty="0">
              <a:solidFill>
                <a:schemeClr val="accent1"/>
              </a:solidFill>
            </a:endParaRPr>
          </a:p>
          <a:p>
            <a:pPr>
              <a:lnSpc>
                <a:spcPct val="110000"/>
              </a:lnSpc>
              <a:buNone/>
            </a:pPr>
            <a:r>
              <a:rPr lang="zh-CN" altLang="en-US" b="1" dirty="0">
                <a:solidFill>
                  <a:srgbClr val="3333FF"/>
                </a:solidFill>
              </a:rPr>
              <a:t>（</a:t>
            </a:r>
            <a:r>
              <a:rPr lang="en-US" altLang="zh-CN" b="1" dirty="0">
                <a:solidFill>
                  <a:srgbClr val="3333FF"/>
                </a:solidFill>
              </a:rPr>
              <a:t>1</a:t>
            </a:r>
            <a:r>
              <a:rPr lang="zh-CN" altLang="en-US" b="1" dirty="0">
                <a:solidFill>
                  <a:srgbClr val="3333FF"/>
                </a:solidFill>
              </a:rPr>
              <a:t>）命令接口：</a:t>
            </a:r>
            <a:r>
              <a:rPr lang="zh-CN" altLang="en-US" sz="2400" dirty="0"/>
              <a:t>用户与</a:t>
            </a:r>
            <a:r>
              <a:rPr lang="en-US" altLang="zh-CN" sz="2400" dirty="0"/>
              <a:t>OS</a:t>
            </a:r>
            <a:r>
              <a:rPr lang="zh-CN" altLang="en-US" sz="2400" dirty="0"/>
              <a:t>的接口</a:t>
            </a:r>
            <a:endParaRPr lang="zh-CN" altLang="en-US" sz="2400" dirty="0"/>
          </a:p>
          <a:p>
            <a:pPr lvl="2">
              <a:lnSpc>
                <a:spcPct val="115000"/>
              </a:lnSpc>
            </a:pPr>
            <a:r>
              <a:rPr lang="zh-CN" altLang="en-US" sz="2800" b="1" dirty="0"/>
              <a:t>联机用户接口</a:t>
            </a:r>
            <a:r>
              <a:rPr lang="zh-CN" altLang="en-US" b="1" dirty="0"/>
              <a:t>：</a:t>
            </a:r>
            <a:endParaRPr lang="zh-CN" altLang="en-US" b="1" dirty="0"/>
          </a:p>
          <a:p>
            <a:pPr lvl="2">
              <a:lnSpc>
                <a:spcPct val="115000"/>
              </a:lnSpc>
              <a:buNone/>
            </a:pPr>
            <a:r>
              <a:rPr lang="zh-CN" altLang="en-US" dirty="0"/>
              <a:t>由一组</a:t>
            </a:r>
            <a:r>
              <a:rPr lang="zh-CN" altLang="en-US" b="1" dirty="0">
                <a:solidFill>
                  <a:srgbClr val="800080"/>
                </a:solidFill>
              </a:rPr>
              <a:t>键盘操作命令</a:t>
            </a:r>
            <a:r>
              <a:rPr lang="zh-CN" altLang="en-US" dirty="0"/>
              <a:t>及</a:t>
            </a:r>
            <a:r>
              <a:rPr lang="zh-CN" altLang="en-US" b="1" dirty="0">
                <a:solidFill>
                  <a:srgbClr val="800080"/>
                </a:solidFill>
              </a:rPr>
              <a:t>命令解释程序</a:t>
            </a:r>
            <a:r>
              <a:rPr lang="zh-CN" altLang="en-US" dirty="0"/>
              <a:t>组成。</a:t>
            </a:r>
            <a:endParaRPr lang="zh-CN" altLang="en-US" dirty="0"/>
          </a:p>
          <a:p>
            <a:pPr lvl="2">
              <a:lnSpc>
                <a:spcPct val="115000"/>
              </a:lnSpc>
            </a:pPr>
            <a:r>
              <a:rPr lang="zh-CN" altLang="en-US" sz="2800" b="1" dirty="0"/>
              <a:t>脱机用户接口：</a:t>
            </a:r>
            <a:endParaRPr lang="zh-CN" altLang="en-US" sz="2800" b="1" dirty="0"/>
          </a:p>
          <a:p>
            <a:pPr lvl="2">
              <a:lnSpc>
                <a:spcPct val="115000"/>
              </a:lnSpc>
              <a:buNone/>
            </a:pPr>
            <a:r>
              <a:rPr lang="zh-CN" altLang="en-US" dirty="0"/>
              <a:t>由一组</a:t>
            </a:r>
            <a:r>
              <a:rPr lang="zh-CN" altLang="en-US" b="1" dirty="0">
                <a:solidFill>
                  <a:schemeClr val="tx2"/>
                </a:solidFill>
              </a:rPr>
              <a:t>作业控制语言（</a:t>
            </a:r>
            <a:r>
              <a:rPr lang="en-US" altLang="zh-CN" b="1" dirty="0">
                <a:solidFill>
                  <a:schemeClr val="tx2"/>
                </a:solidFill>
              </a:rPr>
              <a:t>JCL</a:t>
            </a:r>
            <a:r>
              <a:rPr lang="zh-CN" altLang="en-US" b="1" dirty="0">
                <a:solidFill>
                  <a:schemeClr val="tx2"/>
                </a:solidFill>
              </a:rPr>
              <a:t>）</a:t>
            </a:r>
            <a:r>
              <a:rPr lang="zh-CN" altLang="en-US" dirty="0"/>
              <a:t>组成：</a:t>
            </a:r>
            <a:endParaRPr lang="zh-CN" altLang="en-US" dirty="0"/>
          </a:p>
          <a:p>
            <a:pPr lvl="2">
              <a:lnSpc>
                <a:spcPct val="115000"/>
              </a:lnSpc>
              <a:buNone/>
            </a:pPr>
            <a:r>
              <a:rPr lang="en-US" altLang="zh-CN" b="1" dirty="0"/>
              <a:t>       I/O</a:t>
            </a:r>
            <a:r>
              <a:rPr lang="zh-CN" altLang="en-US" b="1" dirty="0"/>
              <a:t>命令；编译命令；操作命令；条件命令。</a:t>
            </a:r>
            <a:endParaRPr lang="zh-CN" altLang="en-US" b="1" dirty="0"/>
          </a:p>
          <a:p>
            <a:pPr lvl="2">
              <a:lnSpc>
                <a:spcPct val="115000"/>
              </a:lnSpc>
              <a:buNone/>
            </a:pPr>
            <a:endParaRPr lang="zh-CN" altLang="en-US"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6979">
                                            <p:txEl>
                                              <p:charRg st="27" end="35"/>
                                            </p:txEl>
                                          </p:spTgt>
                                        </p:tgtEl>
                                        <p:attrNameLst>
                                          <p:attrName>style.visibility</p:attrName>
                                        </p:attrNameLst>
                                      </p:cBhvr>
                                      <p:to>
                                        <p:strVal val="visible"/>
                                      </p:to>
                                    </p:set>
                                    <p:animEffect transition="in" filter="box(in)">
                                      <p:cBhvr>
                                        <p:cTn id="7" dur="500"/>
                                        <p:tgtEl>
                                          <p:spTgt spid="126979">
                                            <p:txEl>
                                              <p:charRg st="27" end="3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26979">
                                            <p:txEl>
                                              <p:charRg st="35" end="55"/>
                                            </p:txEl>
                                          </p:spTgt>
                                        </p:tgtEl>
                                        <p:attrNameLst>
                                          <p:attrName>style.visibility</p:attrName>
                                        </p:attrNameLst>
                                      </p:cBhvr>
                                      <p:to>
                                        <p:strVal val="visible"/>
                                      </p:to>
                                    </p:set>
                                    <p:animEffect transition="in" filter="box(in)">
                                      <p:cBhvr>
                                        <p:cTn id="10" dur="500"/>
                                        <p:tgtEl>
                                          <p:spTgt spid="126979">
                                            <p:txEl>
                                              <p:charRg st="35" end="5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26979">
                                            <p:txEl>
                                              <p:charRg st="55" end="63"/>
                                            </p:txEl>
                                          </p:spTgt>
                                        </p:tgtEl>
                                        <p:attrNameLst>
                                          <p:attrName>style.visibility</p:attrName>
                                        </p:attrNameLst>
                                      </p:cBhvr>
                                      <p:to>
                                        <p:strVal val="visible"/>
                                      </p:to>
                                    </p:set>
                                    <p:animEffect transition="in" filter="box(in)">
                                      <p:cBhvr>
                                        <p:cTn id="15" dur="500"/>
                                        <p:tgtEl>
                                          <p:spTgt spid="126979">
                                            <p:txEl>
                                              <p:charRg st="55" end="6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26979">
                                            <p:txEl>
                                              <p:charRg st="63" end="81"/>
                                            </p:txEl>
                                          </p:spTgt>
                                        </p:tgtEl>
                                        <p:attrNameLst>
                                          <p:attrName>style.visibility</p:attrName>
                                        </p:attrNameLst>
                                      </p:cBhvr>
                                      <p:to>
                                        <p:strVal val="visible"/>
                                      </p:to>
                                    </p:set>
                                    <p:animEffect transition="in" filter="box(in)">
                                      <p:cBhvr>
                                        <p:cTn id="20" dur="500"/>
                                        <p:tgtEl>
                                          <p:spTgt spid="126979">
                                            <p:txEl>
                                              <p:charRg st="63" end="8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26979">
                                            <p:txEl>
                                              <p:charRg st="81" end="110"/>
                                            </p:txEl>
                                          </p:spTgt>
                                        </p:tgtEl>
                                        <p:attrNameLst>
                                          <p:attrName>style.visibility</p:attrName>
                                        </p:attrNameLst>
                                      </p:cBhvr>
                                      <p:to>
                                        <p:strVal val="visible"/>
                                      </p:to>
                                    </p:set>
                                    <p:animEffect transition="in" filter="box(in)">
                                      <p:cBhvr>
                                        <p:cTn id="25" dur="500"/>
                                        <p:tgtEl>
                                          <p:spTgt spid="126979">
                                            <p:txEl>
                                              <p:charRg st="81" end="1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chemeClr val="tx2"/>
                </a:solidFill>
                <a:effectLst/>
                <a:uLnTx/>
                <a:uFillTx/>
                <a:latin typeface="+mj-lt"/>
                <a:ea typeface="+mj-ea"/>
                <a:cs typeface="+mj-cs"/>
              </a:rPr>
              <a:t>操作系统课程成绩评价方法：</a:t>
            </a:r>
            <a:endParaRPr kumimoji="0" lang="zh-CN" altLang="en-US" sz="4000" b="1" i="0" u="none" strike="noStrike" kern="0" cap="none" spc="0" normalizeH="0" baseline="0" noProof="0" smtClean="0">
              <a:ln>
                <a:noFill/>
              </a:ln>
              <a:solidFill>
                <a:schemeClr val="tx2"/>
              </a:solidFill>
              <a:effectLst/>
              <a:uLnTx/>
              <a:uFillTx/>
              <a:latin typeface="+mj-lt"/>
              <a:ea typeface="+mj-ea"/>
              <a:cs typeface="+mj-cs"/>
            </a:endParaRPr>
          </a:p>
        </p:txBody>
      </p:sp>
      <p:sp>
        <p:nvSpPr>
          <p:cNvPr id="9219" name="Rectangle 3"/>
          <p:cNvSpPr>
            <a:spLocks noGrp="1"/>
          </p:cNvSpPr>
          <p:nvPr>
            <p:ph idx="1"/>
          </p:nvPr>
        </p:nvSpPr>
        <p:spPr>
          <a:xfrm>
            <a:off x="395288" y="1268413"/>
            <a:ext cx="8229600" cy="5113337"/>
          </a:xfrm>
          <a:ln/>
        </p:spPr>
        <p:txBody>
          <a:bodyPr vert="horz" wrap="square" lIns="91440" tIns="45720" rIns="91440" bIns="45720" anchor="t"/>
          <a:p>
            <a:pPr>
              <a:buNone/>
            </a:pPr>
            <a:r>
              <a:rPr lang="zh-CN" altLang="en-US" b="1" dirty="0"/>
              <a:t>（</a:t>
            </a:r>
            <a:r>
              <a:rPr lang="en-US" altLang="zh-CN" b="1" dirty="0"/>
              <a:t>3</a:t>
            </a:r>
            <a:r>
              <a:rPr lang="zh-CN" altLang="en-US" b="1" dirty="0"/>
              <a:t>）课堂练习和报告（共</a:t>
            </a:r>
            <a:r>
              <a:rPr lang="en-US" altLang="zh-CN" b="1" dirty="0"/>
              <a:t>20</a:t>
            </a:r>
            <a:r>
              <a:rPr lang="zh-CN" altLang="en-US" b="1" dirty="0"/>
              <a:t>分）</a:t>
            </a:r>
            <a:endParaRPr lang="zh-CN" altLang="en-US" dirty="0"/>
          </a:p>
          <a:p>
            <a:pPr>
              <a:buNone/>
            </a:pPr>
            <a:r>
              <a:rPr lang="zh-CN" altLang="en-US" b="1" dirty="0"/>
              <a:t>（</a:t>
            </a:r>
            <a:r>
              <a:rPr lang="en-US" altLang="zh-CN" b="1" dirty="0"/>
              <a:t>4</a:t>
            </a:r>
            <a:r>
              <a:rPr lang="zh-CN" altLang="en-US" b="1" dirty="0"/>
              <a:t>）课堂回答问题</a:t>
            </a:r>
            <a:r>
              <a:rPr lang="zh-CN" altLang="en-US" dirty="0"/>
              <a:t>（总共</a:t>
            </a:r>
            <a:r>
              <a:rPr lang="en-US" altLang="zh-CN" dirty="0"/>
              <a:t>10</a:t>
            </a:r>
            <a:r>
              <a:rPr lang="zh-CN" altLang="en-US" dirty="0"/>
              <a:t>分，可选）：</a:t>
            </a:r>
            <a:endParaRPr lang="zh-CN" altLang="en-US" dirty="0"/>
          </a:p>
          <a:p>
            <a:pPr>
              <a:buNone/>
            </a:pPr>
            <a:r>
              <a:rPr lang="zh-CN" altLang="en-US" dirty="0"/>
              <a:t>   教师在课堂提问，由同学抢答，第一个回答正确的同学得</a:t>
            </a:r>
            <a:r>
              <a:rPr lang="en-US" altLang="zh-CN" dirty="0"/>
              <a:t>1</a:t>
            </a:r>
            <a:r>
              <a:rPr lang="zh-CN" altLang="en-US" dirty="0"/>
              <a:t>分，最高不超过</a:t>
            </a:r>
            <a:r>
              <a:rPr lang="en-US" altLang="zh-CN" dirty="0"/>
              <a:t>10</a:t>
            </a:r>
            <a:r>
              <a:rPr lang="zh-CN" altLang="en-US" dirty="0"/>
              <a:t>分。 </a:t>
            </a:r>
            <a:endParaRPr lang="zh-CN" altLang="en-US" dirty="0"/>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noChangeArrowheads="1"/>
          </p:cNvSpPr>
          <p:nvPr>
            <p:ph type="title"/>
          </p:nvPr>
        </p:nvSpPr>
        <p:spPr>
          <a:xfrm>
            <a:off x="457200" y="325438"/>
            <a:ext cx="8229600" cy="439738"/>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0" i="0" u="none" strike="noStrike" kern="0" cap="none" spc="0" normalizeH="0" baseline="0" noProof="0" smtClean="0">
                <a:ln>
                  <a:noFill/>
                </a:ln>
                <a:solidFill>
                  <a:schemeClr val="tx2"/>
                </a:solidFill>
                <a:effectLst/>
                <a:uLnTx/>
                <a:uFillTx/>
                <a:latin typeface="+mj-lt"/>
                <a:ea typeface="+mj-ea"/>
                <a:cs typeface="+mj-cs"/>
              </a:rPr>
              <a:t>第四节：操作系统的主要功能</a:t>
            </a:r>
            <a:endParaRPr kumimoji="0" lang="zh-CN" altLang="en-US" sz="3600" b="0" i="0" u="none" strike="noStrike" kern="0" cap="none" spc="0" normalizeH="0" baseline="0" noProof="0" smtClean="0">
              <a:ln>
                <a:noFill/>
              </a:ln>
              <a:solidFill>
                <a:schemeClr val="tx2"/>
              </a:solidFill>
              <a:effectLst/>
              <a:uLnTx/>
              <a:uFillTx/>
              <a:latin typeface="+mj-lt"/>
              <a:ea typeface="+mj-ea"/>
              <a:cs typeface="+mj-cs"/>
            </a:endParaRPr>
          </a:p>
        </p:txBody>
      </p:sp>
      <p:sp>
        <p:nvSpPr>
          <p:cNvPr id="197635" name="Rectangle 3"/>
          <p:cNvSpPr>
            <a:spLocks noGrp="1"/>
          </p:cNvSpPr>
          <p:nvPr>
            <p:ph idx="1"/>
          </p:nvPr>
        </p:nvSpPr>
        <p:spPr>
          <a:xfrm>
            <a:off x="323850" y="836613"/>
            <a:ext cx="8229600" cy="5543550"/>
          </a:xfrm>
          <a:ln/>
        </p:spPr>
        <p:txBody>
          <a:bodyPr vert="horz" wrap="square" lIns="91440" tIns="45720" rIns="91440" bIns="45720" anchor="t"/>
          <a:p>
            <a:pPr lvl="2">
              <a:lnSpc>
                <a:spcPct val="115000"/>
              </a:lnSpc>
              <a:buNone/>
            </a:pPr>
            <a:r>
              <a:rPr lang="zh-CN" altLang="en-US" sz="3200" b="1" dirty="0">
                <a:solidFill>
                  <a:srgbClr val="0000FF"/>
                </a:solidFill>
              </a:rPr>
              <a:t>作业说明书</a:t>
            </a:r>
            <a:r>
              <a:rPr lang="en-US" altLang="zh-CN" sz="3200" b="1" dirty="0">
                <a:solidFill>
                  <a:srgbClr val="0000FF"/>
                </a:solidFill>
              </a:rPr>
              <a:t>:</a:t>
            </a:r>
            <a:endParaRPr lang="en-US" altLang="zh-CN" sz="3200" b="1" dirty="0">
              <a:solidFill>
                <a:srgbClr val="0000FF"/>
              </a:solidFill>
            </a:endParaRPr>
          </a:p>
          <a:p>
            <a:pPr lvl="2">
              <a:lnSpc>
                <a:spcPct val="115000"/>
              </a:lnSpc>
            </a:pPr>
            <a:r>
              <a:rPr lang="zh-CN" altLang="en-US" sz="2800" b="1" dirty="0">
                <a:solidFill>
                  <a:srgbClr val="800080"/>
                </a:solidFill>
              </a:rPr>
              <a:t>作业基本情况描述：</a:t>
            </a:r>
            <a:endParaRPr lang="zh-CN" altLang="en-US" sz="2800" b="1" dirty="0">
              <a:solidFill>
                <a:srgbClr val="800080"/>
              </a:solidFill>
            </a:endParaRPr>
          </a:p>
          <a:p>
            <a:pPr lvl="2">
              <a:lnSpc>
                <a:spcPct val="115000"/>
              </a:lnSpc>
              <a:buNone/>
            </a:pPr>
            <a:r>
              <a:rPr lang="zh-CN" altLang="en-US" b="1" dirty="0"/>
              <a:t>        作业名、用户名、编程语言、允许的最长处理时间等。</a:t>
            </a:r>
            <a:endParaRPr lang="zh-CN" altLang="en-US" b="1" dirty="0"/>
          </a:p>
          <a:p>
            <a:pPr lvl="2">
              <a:lnSpc>
                <a:spcPct val="115000"/>
              </a:lnSpc>
            </a:pPr>
            <a:r>
              <a:rPr lang="zh-CN" altLang="en-US" sz="2800" b="1" dirty="0">
                <a:solidFill>
                  <a:srgbClr val="800080"/>
                </a:solidFill>
              </a:rPr>
              <a:t>作业控制描述：</a:t>
            </a:r>
            <a:endParaRPr lang="zh-CN" altLang="en-US" sz="2800" b="1" dirty="0">
              <a:solidFill>
                <a:srgbClr val="800080"/>
              </a:solidFill>
            </a:endParaRPr>
          </a:p>
          <a:p>
            <a:pPr lvl="2">
              <a:lnSpc>
                <a:spcPct val="115000"/>
              </a:lnSpc>
              <a:buNone/>
            </a:pPr>
            <a:r>
              <a:rPr lang="zh-CN" altLang="en-US" b="1" dirty="0"/>
              <a:t>         各作业步的操作顺序、出错处理等</a:t>
            </a:r>
            <a:endParaRPr lang="zh-CN" altLang="en-US" b="1" dirty="0"/>
          </a:p>
          <a:p>
            <a:pPr lvl="2">
              <a:lnSpc>
                <a:spcPct val="115000"/>
              </a:lnSpc>
            </a:pPr>
            <a:r>
              <a:rPr lang="zh-CN" altLang="en-US" sz="2800" b="1" dirty="0">
                <a:solidFill>
                  <a:srgbClr val="800080"/>
                </a:solidFill>
              </a:rPr>
              <a:t>作业资源要求描述：</a:t>
            </a:r>
            <a:endParaRPr lang="zh-CN" altLang="en-US" sz="2800" b="1" dirty="0">
              <a:solidFill>
                <a:srgbClr val="800080"/>
              </a:solidFill>
            </a:endParaRPr>
          </a:p>
          <a:p>
            <a:pPr lvl="2">
              <a:lnSpc>
                <a:spcPct val="115000"/>
              </a:lnSpc>
              <a:buNone/>
            </a:pPr>
            <a:r>
              <a:rPr lang="zh-CN" altLang="en-US" b="1" dirty="0"/>
              <a:t>        要求处理时间、内存大小、外设种类及数量、优先级等。</a:t>
            </a:r>
            <a:endParaRPr lang="zh-CN" altLang="en-US" sz="2000"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97635">
                                            <p:txEl>
                                              <p:charRg st="7" end="17"/>
                                            </p:txEl>
                                          </p:spTgt>
                                        </p:tgtEl>
                                        <p:attrNameLst>
                                          <p:attrName>style.visibility</p:attrName>
                                        </p:attrNameLst>
                                      </p:cBhvr>
                                      <p:to>
                                        <p:strVal val="visible"/>
                                      </p:to>
                                    </p:set>
                                    <p:animEffect transition="in" filter="box(in)">
                                      <p:cBhvr>
                                        <p:cTn id="7" dur="500"/>
                                        <p:tgtEl>
                                          <p:spTgt spid="197635">
                                            <p:txEl>
                                              <p:charRg st="7"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97635">
                                            <p:txEl>
                                              <p:charRg st="17" end="50"/>
                                            </p:txEl>
                                          </p:spTgt>
                                        </p:tgtEl>
                                        <p:attrNameLst>
                                          <p:attrName>style.visibility</p:attrName>
                                        </p:attrNameLst>
                                      </p:cBhvr>
                                      <p:to>
                                        <p:strVal val="visible"/>
                                      </p:to>
                                    </p:set>
                                    <p:animEffect transition="in" filter="box(in)">
                                      <p:cBhvr>
                                        <p:cTn id="12" dur="500"/>
                                        <p:tgtEl>
                                          <p:spTgt spid="197635">
                                            <p:txEl>
                                              <p:charRg st="17"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97635">
                                            <p:txEl>
                                              <p:charRg st="50" end="58"/>
                                            </p:txEl>
                                          </p:spTgt>
                                        </p:tgtEl>
                                        <p:attrNameLst>
                                          <p:attrName>style.visibility</p:attrName>
                                        </p:attrNameLst>
                                      </p:cBhvr>
                                      <p:to>
                                        <p:strVal val="visible"/>
                                      </p:to>
                                    </p:set>
                                    <p:animEffect transition="in" filter="box(in)">
                                      <p:cBhvr>
                                        <p:cTn id="17" dur="500"/>
                                        <p:tgtEl>
                                          <p:spTgt spid="197635">
                                            <p:txEl>
                                              <p:charRg st="50" end="5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97635">
                                            <p:txEl>
                                              <p:charRg st="58" end="83"/>
                                            </p:txEl>
                                          </p:spTgt>
                                        </p:tgtEl>
                                        <p:attrNameLst>
                                          <p:attrName>style.visibility</p:attrName>
                                        </p:attrNameLst>
                                      </p:cBhvr>
                                      <p:to>
                                        <p:strVal val="visible"/>
                                      </p:to>
                                    </p:set>
                                    <p:animEffect transition="in" filter="box(in)">
                                      <p:cBhvr>
                                        <p:cTn id="22" dur="500"/>
                                        <p:tgtEl>
                                          <p:spTgt spid="197635">
                                            <p:txEl>
                                              <p:charRg st="58" end="8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97635">
                                            <p:txEl>
                                              <p:charRg st="83" end="93"/>
                                            </p:txEl>
                                          </p:spTgt>
                                        </p:tgtEl>
                                        <p:attrNameLst>
                                          <p:attrName>style.visibility</p:attrName>
                                        </p:attrNameLst>
                                      </p:cBhvr>
                                      <p:to>
                                        <p:strVal val="visible"/>
                                      </p:to>
                                    </p:set>
                                    <p:animEffect transition="in" filter="box(in)">
                                      <p:cBhvr>
                                        <p:cTn id="27" dur="500"/>
                                        <p:tgtEl>
                                          <p:spTgt spid="197635">
                                            <p:txEl>
                                              <p:charRg st="83" end="9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97635">
                                            <p:txEl>
                                              <p:charRg st="93" end="127"/>
                                            </p:txEl>
                                          </p:spTgt>
                                        </p:tgtEl>
                                        <p:attrNameLst>
                                          <p:attrName>style.visibility</p:attrName>
                                        </p:attrNameLst>
                                      </p:cBhvr>
                                      <p:to>
                                        <p:strVal val="visible"/>
                                      </p:to>
                                    </p:set>
                                    <p:animEffect transition="in" filter="box(in)">
                                      <p:cBhvr>
                                        <p:cTn id="32" dur="500"/>
                                        <p:tgtEl>
                                          <p:spTgt spid="197635">
                                            <p:txEl>
                                              <p:charRg st="93" end="1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noChangeArrowheads="1"/>
          </p:cNvSpPr>
          <p:nvPr>
            <p:ph type="title"/>
          </p:nvPr>
        </p:nvSpPr>
        <p:spPr>
          <a:xfrm>
            <a:off x="250825" y="188913"/>
            <a:ext cx="8229600" cy="57626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chemeClr val="accent1"/>
                </a:solidFill>
                <a:effectLst/>
                <a:uLnTx/>
                <a:uFillTx/>
                <a:latin typeface="宋体" panose="02010600030101010101" pitchFamily="2" charset="-122"/>
                <a:ea typeface="+mj-ea"/>
                <a:cs typeface="+mj-cs"/>
              </a:rPr>
              <a:t>五</a:t>
            </a:r>
            <a:r>
              <a:rPr kumimoji="0" lang="en-US" altLang="zh-CN" sz="3600" b="1" i="0" u="none" strike="noStrike" kern="0" cap="none" spc="0" normalizeH="0" baseline="0" noProof="0" smtClean="0">
                <a:ln>
                  <a:noFill/>
                </a:ln>
                <a:solidFill>
                  <a:schemeClr val="accent1"/>
                </a:solidFill>
                <a:effectLst/>
                <a:uLnTx/>
                <a:uFillTx/>
                <a:latin typeface="宋体" panose="02010600030101010101" pitchFamily="2" charset="-122"/>
                <a:ea typeface="+mj-ea"/>
                <a:cs typeface="+mj-cs"/>
              </a:rPr>
              <a:t>. </a:t>
            </a:r>
            <a:r>
              <a:rPr kumimoji="0" lang="zh-CN" altLang="en-US" sz="3600" b="1" i="0" u="none" strike="noStrike" kern="0" cap="none" spc="0" normalizeH="0" baseline="0" noProof="0" smtClean="0">
                <a:ln>
                  <a:noFill/>
                </a:ln>
                <a:solidFill>
                  <a:schemeClr val="accent1"/>
                </a:solidFill>
                <a:effectLst/>
                <a:uLnTx/>
                <a:uFillTx/>
                <a:latin typeface="宋体" panose="02010600030101010101" pitchFamily="2" charset="-122"/>
                <a:ea typeface="+mj-ea"/>
                <a:cs typeface="+mj-cs"/>
              </a:rPr>
              <a:t>提供用户接口</a:t>
            </a:r>
            <a:endParaRPr kumimoji="0" lang="zh-CN" altLang="en-US" sz="3600" b="0" i="0" u="none" strike="noStrike" kern="0" cap="none" spc="0" normalizeH="0" baseline="0" noProof="0" smtClean="0">
              <a:ln>
                <a:noFill/>
              </a:ln>
              <a:solidFill>
                <a:schemeClr val="accent1"/>
              </a:solidFill>
              <a:effectLst/>
              <a:uLnTx/>
              <a:uFillTx/>
              <a:latin typeface="宋体" panose="02010600030101010101" pitchFamily="2" charset="-122"/>
              <a:ea typeface="+mj-ea"/>
              <a:cs typeface="+mj-cs"/>
            </a:endParaRPr>
          </a:p>
        </p:txBody>
      </p:sp>
      <p:sp>
        <p:nvSpPr>
          <p:cNvPr id="184323" name="Rectangle 3"/>
          <p:cNvSpPr>
            <a:spLocks noGrp="1"/>
          </p:cNvSpPr>
          <p:nvPr>
            <p:ph idx="1"/>
          </p:nvPr>
        </p:nvSpPr>
        <p:spPr>
          <a:xfrm>
            <a:off x="34925" y="765175"/>
            <a:ext cx="9109075" cy="5688013"/>
          </a:xfrm>
          <a:ln/>
        </p:spPr>
        <p:txBody>
          <a:bodyPr vert="horz" wrap="square" lIns="91440" tIns="45720" rIns="91440" bIns="45720" anchor="t"/>
          <a:p>
            <a:pPr lvl="1">
              <a:lnSpc>
                <a:spcPct val="115000"/>
              </a:lnSpc>
              <a:buNone/>
            </a:pPr>
            <a:r>
              <a:rPr lang="zh-CN" altLang="en-US" b="1" dirty="0">
                <a:solidFill>
                  <a:srgbClr val="3333FF"/>
                </a:solidFill>
              </a:rPr>
              <a:t>（</a:t>
            </a:r>
            <a:r>
              <a:rPr lang="en-US" altLang="zh-CN" b="1" dirty="0">
                <a:solidFill>
                  <a:srgbClr val="3333FF"/>
                </a:solidFill>
              </a:rPr>
              <a:t>2</a:t>
            </a:r>
            <a:r>
              <a:rPr lang="zh-CN" altLang="en-US" b="1" dirty="0">
                <a:solidFill>
                  <a:srgbClr val="3333FF"/>
                </a:solidFill>
              </a:rPr>
              <a:t>）程序接口（系统调用）</a:t>
            </a:r>
            <a:endParaRPr lang="zh-CN" altLang="en-US" b="1" dirty="0">
              <a:solidFill>
                <a:srgbClr val="3333FF"/>
              </a:solidFill>
            </a:endParaRPr>
          </a:p>
          <a:p>
            <a:pPr lvl="1">
              <a:lnSpc>
                <a:spcPct val="115000"/>
              </a:lnSpc>
              <a:buNone/>
            </a:pPr>
            <a:r>
              <a:rPr lang="zh-CN" altLang="en-US" sz="2400" b="1" dirty="0"/>
              <a:t>应用程序与</a:t>
            </a:r>
            <a:r>
              <a:rPr lang="en-US" altLang="zh-CN" sz="2400" b="1" dirty="0"/>
              <a:t>OS</a:t>
            </a:r>
            <a:r>
              <a:rPr lang="zh-CN" altLang="en-US" sz="2400" b="1" dirty="0"/>
              <a:t>的接口，在应用程序中使用系统调用。</a:t>
            </a:r>
            <a:endParaRPr lang="zh-CN" altLang="en-US" sz="2400" b="1" dirty="0"/>
          </a:p>
          <a:p>
            <a:pPr lvl="1">
              <a:lnSpc>
                <a:spcPct val="115000"/>
              </a:lnSpc>
              <a:buNone/>
            </a:pPr>
            <a:r>
              <a:rPr lang="en-US" altLang="zh-CN" sz="2400" b="1" dirty="0">
                <a:solidFill>
                  <a:srgbClr val="800080"/>
                </a:solidFill>
              </a:rPr>
              <a:t>1</a:t>
            </a:r>
            <a:r>
              <a:rPr lang="zh-CN" altLang="en-US" sz="2400" b="1" dirty="0">
                <a:solidFill>
                  <a:srgbClr val="800080"/>
                </a:solidFill>
              </a:rPr>
              <a:t>）系统态和用户态：</a:t>
            </a:r>
            <a:endParaRPr lang="zh-CN" altLang="en-US" sz="2400" b="1" dirty="0">
              <a:solidFill>
                <a:srgbClr val="800080"/>
              </a:solidFill>
            </a:endParaRPr>
          </a:p>
          <a:p>
            <a:pPr lvl="1">
              <a:lnSpc>
                <a:spcPct val="115000"/>
              </a:lnSpc>
            </a:pPr>
            <a:r>
              <a:rPr lang="zh-CN" altLang="en-US" sz="2400" b="1" dirty="0"/>
              <a:t>  特权指令：</a:t>
            </a:r>
            <a:r>
              <a:rPr lang="zh-CN" altLang="en-US" sz="2400" dirty="0"/>
              <a:t>只能在</a:t>
            </a:r>
            <a:r>
              <a:rPr lang="zh-CN" altLang="en-US" sz="2400" b="1" dirty="0">
                <a:solidFill>
                  <a:schemeClr val="accent1"/>
                </a:solidFill>
              </a:rPr>
              <a:t>系统态</a:t>
            </a:r>
            <a:r>
              <a:rPr lang="zh-CN" altLang="en-US" sz="2400" dirty="0"/>
              <a:t>下运行的指令。</a:t>
            </a:r>
            <a:endParaRPr lang="zh-CN" altLang="en-US" sz="2400" dirty="0"/>
          </a:p>
          <a:p>
            <a:pPr lvl="1">
              <a:lnSpc>
                <a:spcPct val="115000"/>
              </a:lnSpc>
              <a:buNone/>
            </a:pPr>
            <a:r>
              <a:rPr lang="zh-CN" altLang="en-US" sz="2400" dirty="0"/>
              <a:t>      启动外设指令、设置系统时钟时间、关中断、清主存、修改存储器管理寄存器、关机指令等。</a:t>
            </a:r>
            <a:endParaRPr lang="zh-CN" altLang="en-US" sz="2400" dirty="0"/>
          </a:p>
          <a:p>
            <a:pPr lvl="1">
              <a:lnSpc>
                <a:spcPct val="115000"/>
              </a:lnSpc>
            </a:pPr>
            <a:r>
              <a:rPr lang="zh-CN" altLang="en-US" sz="2400" b="1" dirty="0"/>
              <a:t>非特权指令：</a:t>
            </a:r>
            <a:r>
              <a:rPr lang="zh-CN" altLang="en-US" sz="2400" dirty="0"/>
              <a:t>在用户态下运行的指令。</a:t>
            </a:r>
            <a:endParaRPr lang="zh-CN" altLang="en-US" sz="2400" dirty="0"/>
          </a:p>
          <a:p>
            <a:pPr lvl="1">
              <a:lnSpc>
                <a:spcPct val="115000"/>
              </a:lnSpc>
              <a:buNone/>
            </a:pPr>
            <a:r>
              <a:rPr lang="en-US" altLang="zh-CN" sz="2400" b="1" dirty="0">
                <a:solidFill>
                  <a:srgbClr val="800080"/>
                </a:solidFill>
              </a:rPr>
              <a:t>2</a:t>
            </a:r>
            <a:r>
              <a:rPr lang="zh-CN" altLang="en-US" sz="2400" b="1" dirty="0">
                <a:solidFill>
                  <a:srgbClr val="800080"/>
                </a:solidFill>
              </a:rPr>
              <a:t>）系统调用概念：</a:t>
            </a:r>
            <a:r>
              <a:rPr lang="zh-CN" altLang="en-US" sz="2400" b="1" dirty="0"/>
              <a:t>通过访管指令对</a:t>
            </a:r>
            <a:r>
              <a:rPr lang="en-US" altLang="zh-CN" sz="2400" b="1" dirty="0"/>
              <a:t>OS</a:t>
            </a:r>
            <a:r>
              <a:rPr lang="zh-CN" altLang="en-US" sz="2400" b="1" dirty="0"/>
              <a:t>核心程序所做的调用。</a:t>
            </a:r>
            <a:endParaRPr lang="zh-CN" altLang="en-US" sz="2400" b="1" dirty="0">
              <a:solidFill>
                <a:srgbClr val="800080"/>
              </a:solidFill>
            </a:endParaRPr>
          </a:p>
          <a:p>
            <a:pPr lvl="1">
              <a:lnSpc>
                <a:spcPct val="115000"/>
              </a:lnSpc>
              <a:buNone/>
            </a:pPr>
            <a:r>
              <a:rPr lang="zh-CN" altLang="en-US" sz="2400" dirty="0"/>
              <a:t>      </a:t>
            </a:r>
            <a:r>
              <a:rPr lang="en-US" altLang="zh-CN" sz="2400" dirty="0"/>
              <a:t>IBM</a:t>
            </a:r>
            <a:r>
              <a:rPr lang="zh-CN" altLang="en-US" sz="2400" dirty="0"/>
              <a:t>个人计算机：</a:t>
            </a:r>
            <a:r>
              <a:rPr lang="en-US" altLang="zh-CN" sz="2400" dirty="0"/>
              <a:t>INT</a:t>
            </a:r>
            <a:r>
              <a:rPr lang="zh-CN" altLang="en-US" sz="2400" dirty="0"/>
              <a:t>指令；</a:t>
            </a:r>
            <a:endParaRPr lang="zh-CN" altLang="en-US" sz="2400" dirty="0"/>
          </a:p>
          <a:p>
            <a:pPr lvl="1">
              <a:lnSpc>
                <a:spcPct val="115000"/>
              </a:lnSpc>
              <a:buNone/>
            </a:pPr>
            <a:r>
              <a:rPr lang="zh-CN" altLang="en-US" sz="2400" dirty="0"/>
              <a:t>          </a:t>
            </a:r>
            <a:r>
              <a:rPr lang="en-US" altLang="zh-CN" sz="2400" dirty="0"/>
              <a:t>Dos</a:t>
            </a:r>
            <a:r>
              <a:rPr lang="zh-CN" altLang="en-US" sz="2400" dirty="0"/>
              <a:t>：</a:t>
            </a:r>
            <a:r>
              <a:rPr lang="en-US" altLang="zh-CN" sz="2400" dirty="0"/>
              <a:t>INT  21H</a:t>
            </a:r>
            <a:r>
              <a:rPr lang="zh-CN" altLang="en-US" sz="2400" dirty="0"/>
              <a:t>；   </a:t>
            </a:r>
            <a:r>
              <a:rPr lang="en-US" altLang="zh-CN" sz="2400" dirty="0"/>
              <a:t>Linux</a:t>
            </a:r>
            <a:r>
              <a:rPr lang="zh-CN" altLang="en-US" sz="2400" dirty="0"/>
              <a:t>：</a:t>
            </a:r>
            <a:r>
              <a:rPr lang="en-US" altLang="zh-CN" sz="2400" dirty="0"/>
              <a:t>INT  80H</a:t>
            </a:r>
            <a:r>
              <a:rPr lang="en-US" altLang="zh-CN" sz="2400" b="1" dirty="0"/>
              <a:t>      </a:t>
            </a:r>
            <a:endParaRPr lang="en-US" altLang="zh-CN" sz="2400" b="1" dirty="0"/>
          </a:p>
          <a:p>
            <a:pPr lvl="2">
              <a:lnSpc>
                <a:spcPct val="115000"/>
              </a:lnSpc>
              <a:buNone/>
            </a:pPr>
            <a:r>
              <a:rPr lang="en-US" altLang="zh-CN" b="1" dirty="0"/>
              <a:t> </a:t>
            </a:r>
            <a:r>
              <a:rPr lang="en-US" altLang="zh-CN" dirty="0"/>
              <a:t>SUN</a:t>
            </a:r>
            <a:r>
              <a:rPr lang="zh-CN" altLang="en-US" dirty="0"/>
              <a:t>工作站：</a:t>
            </a:r>
            <a:r>
              <a:rPr lang="en-US" altLang="zh-CN" dirty="0"/>
              <a:t>Trap</a:t>
            </a:r>
            <a:r>
              <a:rPr lang="zh-CN" altLang="en-US" dirty="0"/>
              <a:t>指令。</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4323">
                                            <p:txEl>
                                              <p:charRg st="39" end="50"/>
                                            </p:txEl>
                                          </p:spTgt>
                                        </p:tgtEl>
                                        <p:attrNameLst>
                                          <p:attrName>style.visibility</p:attrName>
                                        </p:attrNameLst>
                                      </p:cBhvr>
                                      <p:to>
                                        <p:strVal val="visible"/>
                                      </p:to>
                                    </p:set>
                                    <p:animEffect transition="in" filter="box(in)">
                                      <p:cBhvr>
                                        <p:cTn id="7" dur="500"/>
                                        <p:tgtEl>
                                          <p:spTgt spid="184323">
                                            <p:txEl>
                                              <p:charRg st="39" end="5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4323">
                                            <p:txEl>
                                              <p:charRg st="50" end="71"/>
                                            </p:txEl>
                                          </p:spTgt>
                                        </p:tgtEl>
                                        <p:attrNameLst>
                                          <p:attrName>style.visibility</p:attrName>
                                        </p:attrNameLst>
                                      </p:cBhvr>
                                      <p:to>
                                        <p:strVal val="visible"/>
                                      </p:to>
                                    </p:set>
                                    <p:animEffect transition="in" filter="box(in)">
                                      <p:cBhvr>
                                        <p:cTn id="10" dur="500"/>
                                        <p:tgtEl>
                                          <p:spTgt spid="184323">
                                            <p:txEl>
                                              <p:charRg st="50" end="7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84323">
                                            <p:txEl>
                                              <p:charRg st="71" end="119"/>
                                            </p:txEl>
                                          </p:spTgt>
                                        </p:tgtEl>
                                        <p:attrNameLst>
                                          <p:attrName>style.visibility</p:attrName>
                                        </p:attrNameLst>
                                      </p:cBhvr>
                                      <p:to>
                                        <p:strVal val="visible"/>
                                      </p:to>
                                    </p:set>
                                    <p:animEffect transition="in" filter="box(in)">
                                      <p:cBhvr>
                                        <p:cTn id="13" dur="500"/>
                                        <p:tgtEl>
                                          <p:spTgt spid="184323">
                                            <p:txEl>
                                              <p:charRg st="71" end="119"/>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84323">
                                            <p:txEl>
                                              <p:charRg st="119" end="137"/>
                                            </p:txEl>
                                          </p:spTgt>
                                        </p:tgtEl>
                                        <p:attrNameLst>
                                          <p:attrName>style.visibility</p:attrName>
                                        </p:attrNameLst>
                                      </p:cBhvr>
                                      <p:to>
                                        <p:strVal val="visible"/>
                                      </p:to>
                                    </p:set>
                                    <p:animEffect transition="in" filter="box(in)">
                                      <p:cBhvr>
                                        <p:cTn id="16" dur="500"/>
                                        <p:tgtEl>
                                          <p:spTgt spid="184323">
                                            <p:txEl>
                                              <p:charRg st="119" end="13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184323">
                                            <p:txEl>
                                              <p:charRg st="137" end="166"/>
                                            </p:txEl>
                                          </p:spTgt>
                                        </p:tgtEl>
                                        <p:attrNameLst>
                                          <p:attrName>style.visibility</p:attrName>
                                        </p:attrNameLst>
                                      </p:cBhvr>
                                      <p:to>
                                        <p:strVal val="visible"/>
                                      </p:to>
                                    </p:set>
                                    <p:animEffect transition="in" filter="box(in)">
                                      <p:cBhvr>
                                        <p:cTn id="21" dur="500"/>
                                        <p:tgtEl>
                                          <p:spTgt spid="184323">
                                            <p:txEl>
                                              <p:charRg st="137" end="16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184323">
                                            <p:txEl>
                                              <p:charRg st="166" end="188"/>
                                            </p:txEl>
                                          </p:spTgt>
                                        </p:tgtEl>
                                        <p:attrNameLst>
                                          <p:attrName>style.visibility</p:attrName>
                                        </p:attrNameLst>
                                      </p:cBhvr>
                                      <p:to>
                                        <p:strVal val="visible"/>
                                      </p:to>
                                    </p:set>
                                    <p:animEffect transition="in" filter="box(in)">
                                      <p:cBhvr>
                                        <p:cTn id="26" dur="500"/>
                                        <p:tgtEl>
                                          <p:spTgt spid="184323">
                                            <p:txEl>
                                              <p:charRg st="166" end="18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4323">
                                            <p:txEl>
                                              <p:charRg st="235" end="251"/>
                                            </p:txEl>
                                          </p:spTgt>
                                        </p:tgtEl>
                                        <p:attrNameLst>
                                          <p:attrName>style.visibility</p:attrName>
                                        </p:attrNameLst>
                                      </p:cBhvr>
                                      <p:to>
                                        <p:strVal val="visible"/>
                                      </p:to>
                                    </p:set>
                                    <p:anim calcmode="lin" valueType="num">
                                      <p:cBhvr additive="base">
                                        <p:cTn id="31" dur="500" fill="hold"/>
                                        <p:tgtEl>
                                          <p:spTgt spid="184323">
                                            <p:txEl>
                                              <p:charRg st="235" end="25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23">
                                            <p:txEl>
                                              <p:charRg st="235" end="25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84323">
                                            <p:txEl>
                                              <p:charRg st="188" end="235"/>
                                            </p:txEl>
                                          </p:spTgt>
                                        </p:tgtEl>
                                        <p:attrNameLst>
                                          <p:attrName>style.visibility</p:attrName>
                                        </p:attrNameLst>
                                      </p:cBhvr>
                                      <p:to>
                                        <p:strVal val="visible"/>
                                      </p:to>
                                    </p:set>
                                    <p:animEffect transition="in" filter="box(in)">
                                      <p:cBhvr>
                                        <p:cTn id="37" dur="500"/>
                                        <p:tgtEl>
                                          <p:spTgt spid="184323">
                                            <p:txEl>
                                              <p:charRg st="188" end="2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noChangeArrowheads="1"/>
          </p:cNvSpPr>
          <p:nvPr>
            <p:ph type="title"/>
          </p:nvPr>
        </p:nvSpPr>
        <p:spPr>
          <a:xfrm>
            <a:off x="457200" y="115888"/>
            <a:ext cx="8229600" cy="9271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rgbClr val="3333FF"/>
                </a:solidFill>
                <a:effectLst/>
                <a:uLnTx/>
                <a:uFillTx/>
                <a:latin typeface="+mj-lt"/>
                <a:ea typeface="+mj-ea"/>
                <a:cs typeface="+mj-cs"/>
              </a:rPr>
              <a:t>（</a:t>
            </a:r>
            <a:r>
              <a:rPr kumimoji="0" lang="en-US" altLang="zh-CN" sz="3200" b="1" i="0" u="none" strike="noStrike" kern="0" cap="none" spc="0" normalizeH="0" baseline="0" noProof="0" smtClean="0">
                <a:ln>
                  <a:noFill/>
                </a:ln>
                <a:solidFill>
                  <a:srgbClr val="3333FF"/>
                </a:solidFill>
                <a:effectLst/>
                <a:uLnTx/>
                <a:uFillTx/>
                <a:latin typeface="+mj-lt"/>
                <a:ea typeface="+mj-ea"/>
                <a:cs typeface="+mj-cs"/>
              </a:rPr>
              <a:t>2</a:t>
            </a:r>
            <a:r>
              <a:rPr kumimoji="0" lang="zh-CN" altLang="en-US" sz="3200" b="1" i="0" u="none" strike="noStrike" kern="0" cap="none" spc="0" normalizeH="0" baseline="0" noProof="0" smtClean="0">
                <a:ln>
                  <a:noFill/>
                </a:ln>
                <a:solidFill>
                  <a:srgbClr val="3333FF"/>
                </a:solidFill>
                <a:effectLst/>
                <a:uLnTx/>
                <a:uFillTx/>
                <a:latin typeface="+mj-lt"/>
                <a:ea typeface="+mj-ea"/>
                <a:cs typeface="+mj-cs"/>
              </a:rPr>
              <a:t>）程序接口（系统调用）</a:t>
            </a:r>
            <a:endParaRPr kumimoji="0" lang="zh-CN" altLang="en-US" sz="3200" b="1" i="0" u="none" strike="noStrike" kern="0" cap="none" spc="0" normalizeH="0" baseline="0" noProof="0" smtClean="0">
              <a:ln>
                <a:noFill/>
              </a:ln>
              <a:solidFill>
                <a:srgbClr val="3333FF"/>
              </a:solidFill>
              <a:effectLst/>
              <a:uLnTx/>
              <a:uFillTx/>
              <a:latin typeface="+mj-lt"/>
              <a:ea typeface="+mj-ea"/>
              <a:cs typeface="+mj-cs"/>
            </a:endParaRPr>
          </a:p>
        </p:txBody>
      </p:sp>
      <p:sp>
        <p:nvSpPr>
          <p:cNvPr id="201731" name="Rectangle 3"/>
          <p:cNvSpPr>
            <a:spLocks noGrp="1"/>
          </p:cNvSpPr>
          <p:nvPr>
            <p:ph idx="1"/>
          </p:nvPr>
        </p:nvSpPr>
        <p:spPr>
          <a:xfrm>
            <a:off x="468313" y="981075"/>
            <a:ext cx="8229600" cy="5327650"/>
          </a:xfrm>
          <a:ln/>
        </p:spPr>
        <p:txBody>
          <a:bodyPr vert="horz" wrap="square" lIns="91440" tIns="45720" rIns="91440" bIns="45720" anchor="t"/>
          <a:p>
            <a:pPr lvl="1">
              <a:lnSpc>
                <a:spcPct val="115000"/>
              </a:lnSpc>
              <a:buNone/>
            </a:pPr>
            <a:r>
              <a:rPr lang="en-US" altLang="zh-CN" b="1" dirty="0"/>
              <a:t>3</a:t>
            </a:r>
            <a:r>
              <a:rPr lang="zh-CN" altLang="en-US" b="1" dirty="0"/>
              <a:t>）系统调用格式：</a:t>
            </a:r>
            <a:endParaRPr lang="zh-CN" altLang="en-US" b="1" dirty="0"/>
          </a:p>
          <a:p>
            <a:pPr lvl="1">
              <a:lnSpc>
                <a:spcPct val="115000"/>
              </a:lnSpc>
              <a:buNone/>
            </a:pPr>
            <a:r>
              <a:rPr lang="en-US" altLang="zh-CN" sz="2400" b="1" dirty="0"/>
              <a:t>   Trap  xx</a:t>
            </a:r>
            <a:endParaRPr lang="en-US" altLang="zh-CN" sz="2400" b="1" dirty="0"/>
          </a:p>
          <a:p>
            <a:pPr lvl="1">
              <a:lnSpc>
                <a:spcPct val="115000"/>
              </a:lnSpc>
              <a:buNone/>
            </a:pPr>
            <a:r>
              <a:rPr lang="en-US" altLang="zh-CN" sz="2400" b="1" dirty="0"/>
              <a:t>        </a:t>
            </a:r>
            <a:r>
              <a:rPr lang="zh-CN" altLang="en-US" sz="2400" b="1" dirty="0"/>
              <a:t>参数</a:t>
            </a:r>
            <a:r>
              <a:rPr lang="en-US" altLang="zh-CN" sz="2400" b="1" dirty="0"/>
              <a:t>1</a:t>
            </a:r>
            <a:endParaRPr lang="zh-CN" altLang="en-US" sz="2400" b="1" dirty="0"/>
          </a:p>
          <a:p>
            <a:pPr lvl="1">
              <a:lnSpc>
                <a:spcPct val="115000"/>
              </a:lnSpc>
              <a:buNone/>
            </a:pPr>
            <a:r>
              <a:rPr lang="zh-CN" altLang="en-US" sz="2400" b="1" dirty="0"/>
              <a:t>        参数</a:t>
            </a:r>
            <a:r>
              <a:rPr lang="en-US" altLang="zh-CN" sz="2400" b="1" dirty="0"/>
              <a:t>2</a:t>
            </a:r>
            <a:endParaRPr lang="en-US" altLang="zh-CN" sz="2400" b="1" dirty="0"/>
          </a:p>
          <a:p>
            <a:pPr lvl="1">
              <a:lnSpc>
                <a:spcPct val="115000"/>
              </a:lnSpc>
              <a:buNone/>
            </a:pPr>
            <a:r>
              <a:rPr lang="zh-CN" altLang="en-US" sz="2400" dirty="0"/>
              <a:t>       </a:t>
            </a:r>
            <a:r>
              <a:rPr lang="en-US" altLang="zh-CN" sz="2400" dirty="0">
                <a:latin typeface="宋体" panose="02010600030101010101" pitchFamily="2" charset="-122"/>
              </a:rPr>
              <a:t>…</a:t>
            </a:r>
            <a:endParaRPr lang="zh-CN" altLang="en-US" sz="2400" b="1" dirty="0"/>
          </a:p>
          <a:p>
            <a:pPr lvl="1">
              <a:lnSpc>
                <a:spcPct val="115000"/>
              </a:lnSpc>
              <a:buNone/>
            </a:pPr>
            <a:r>
              <a:rPr lang="en-US" altLang="zh-CN" b="1" dirty="0"/>
              <a:t>4</a:t>
            </a:r>
            <a:r>
              <a:rPr lang="zh-CN" altLang="en-US" b="1" dirty="0"/>
              <a:t>）系统调用号的传递方式：</a:t>
            </a:r>
            <a:endParaRPr lang="zh-CN" altLang="en-US" b="1" dirty="0"/>
          </a:p>
          <a:p>
            <a:pPr lvl="1">
              <a:lnSpc>
                <a:spcPct val="115000"/>
              </a:lnSpc>
            </a:pPr>
            <a:r>
              <a:rPr lang="zh-CN" altLang="en-US" sz="2400" b="1" dirty="0">
                <a:solidFill>
                  <a:srgbClr val="CC3300"/>
                </a:solidFill>
              </a:rPr>
              <a:t>直接把系统调用号放在系统调用命令中</a:t>
            </a:r>
            <a:r>
              <a:rPr lang="zh-CN" altLang="en-US" sz="2400" dirty="0">
                <a:solidFill>
                  <a:srgbClr val="CC3300"/>
                </a:solidFill>
              </a:rPr>
              <a:t>；</a:t>
            </a:r>
            <a:endParaRPr lang="zh-CN" altLang="en-US" sz="2400" dirty="0">
              <a:solidFill>
                <a:srgbClr val="CC3300"/>
              </a:solidFill>
            </a:endParaRPr>
          </a:p>
          <a:p>
            <a:pPr lvl="1">
              <a:lnSpc>
                <a:spcPct val="115000"/>
              </a:lnSpc>
              <a:buNone/>
            </a:pPr>
            <a:r>
              <a:rPr lang="zh-CN" altLang="en-US" sz="2000" dirty="0"/>
              <a:t>     </a:t>
            </a:r>
            <a:r>
              <a:rPr lang="zh-CN" altLang="en-US" sz="2400" b="1" dirty="0"/>
              <a:t>如 </a:t>
            </a:r>
            <a:r>
              <a:rPr lang="en-US" altLang="zh-CN" sz="2400" b="1" dirty="0"/>
              <a:t>IBM370</a:t>
            </a:r>
            <a:r>
              <a:rPr lang="zh-CN" altLang="en-US" sz="2400" b="1" dirty="0"/>
              <a:t>和早期的</a:t>
            </a:r>
            <a:r>
              <a:rPr lang="en-US" altLang="zh-CN" sz="2400" b="1" dirty="0"/>
              <a:t>UNIX</a:t>
            </a:r>
            <a:r>
              <a:rPr lang="zh-CN" altLang="en-US" sz="2400" b="1" dirty="0"/>
              <a:t>系统。</a:t>
            </a:r>
            <a:endParaRPr lang="zh-CN" altLang="en-US" sz="2400" b="1" dirty="0"/>
          </a:p>
          <a:p>
            <a:pPr lvl="1">
              <a:lnSpc>
                <a:spcPct val="115000"/>
              </a:lnSpc>
            </a:pPr>
            <a:r>
              <a:rPr lang="zh-CN" altLang="en-US" sz="2400" b="1" dirty="0">
                <a:solidFill>
                  <a:srgbClr val="CC3300"/>
                </a:solidFill>
              </a:rPr>
              <a:t>将系统调用号预先装入指定寄存器中。</a:t>
            </a:r>
            <a:endParaRPr lang="zh-CN" altLang="en-US" sz="2400" b="1" dirty="0">
              <a:solidFill>
                <a:srgbClr val="CC3300"/>
              </a:solidFill>
            </a:endParaRPr>
          </a:p>
          <a:p>
            <a:pPr lvl="1">
              <a:lnSpc>
                <a:spcPct val="115000"/>
              </a:lnSpc>
              <a:buNone/>
            </a:pPr>
            <a:r>
              <a:rPr lang="zh-CN" altLang="en-US" sz="2400" b="1" dirty="0"/>
              <a:t>    如</a:t>
            </a:r>
            <a:r>
              <a:rPr lang="en-US" altLang="zh-CN" sz="2400" b="1" dirty="0"/>
              <a:t>Dos </a:t>
            </a:r>
            <a:r>
              <a:rPr lang="zh-CN" altLang="en-US" sz="2400" b="1" dirty="0"/>
              <a:t>：</a:t>
            </a:r>
            <a:r>
              <a:rPr lang="en-US" altLang="zh-CN" sz="2400" b="1" dirty="0"/>
              <a:t>→AH</a:t>
            </a:r>
            <a:r>
              <a:rPr lang="zh-CN" altLang="en-US" sz="2400" b="1" dirty="0"/>
              <a:t>；</a:t>
            </a:r>
            <a:r>
              <a:rPr lang="en-US" altLang="zh-CN" sz="2400" b="1" dirty="0"/>
              <a:t>linux </a:t>
            </a:r>
            <a:r>
              <a:rPr lang="zh-CN" altLang="en-US" sz="2400" b="1" dirty="0"/>
              <a:t>：</a:t>
            </a:r>
            <a:r>
              <a:rPr lang="en-US" altLang="zh-CN" sz="2400" b="1" dirty="0"/>
              <a:t>→</a:t>
            </a:r>
            <a:r>
              <a:rPr lang="zh-CN" altLang="en-US" sz="2400" b="1" dirty="0"/>
              <a:t> </a:t>
            </a:r>
            <a:r>
              <a:rPr lang="en-US" altLang="zh-CN" sz="2400" b="1" dirty="0"/>
              <a:t>EAX</a:t>
            </a:r>
            <a:r>
              <a:rPr lang="zh-CN" altLang="en-US" sz="2400" b="1" dirty="0"/>
              <a:t>。</a:t>
            </a:r>
            <a:endParaRPr lang="zh-CN" altLang="en-US" sz="2400" b="1" dirty="0"/>
          </a:p>
        </p:txBody>
      </p:sp>
      <p:sp>
        <p:nvSpPr>
          <p:cNvPr id="201732" name="Text Box 4"/>
          <p:cNvSpPr txBox="1">
            <a:spLocks noChangeArrowheads="1"/>
          </p:cNvSpPr>
          <p:nvPr/>
        </p:nvSpPr>
        <p:spPr bwMode="auto">
          <a:xfrm>
            <a:off x="3924300" y="1557338"/>
            <a:ext cx="1871663" cy="457200"/>
          </a:xfrm>
          <a:prstGeom prst="rect">
            <a:avLst/>
          </a:prstGeom>
          <a:noFill/>
          <a:ln>
            <a:noFill/>
          </a:ln>
          <a:effectLst>
            <a:outerShdw dist="17961" dir="2700000" algn="ctr" rotWithShape="0">
              <a:schemeClr val="accent1">
                <a:gamma/>
                <a:shade val="60000"/>
                <a:invGamma/>
                <a:alpha val="50000"/>
              </a:schemeClr>
            </a:outerShdw>
          </a:effectLst>
        </p:spPr>
        <p:txBody>
          <a:bodyPr>
            <a:spAutoFit/>
          </a:bodyPr>
          <a:lstStyle/>
          <a:p>
            <a:pPr marR="0" algn="l" defTabSz="914400" eaLnBrk="1" hangingPunct="1">
              <a:lnSpc>
                <a:spcPct val="100000"/>
              </a:lnSpc>
              <a:spcBef>
                <a:spcPct val="50000"/>
              </a:spcBef>
              <a:buClr>
                <a:schemeClr val="tx1"/>
              </a:buClr>
              <a:buSzTx/>
              <a:buFontTx/>
              <a:buNone/>
              <a:defRPr/>
            </a:pPr>
            <a:r>
              <a:rPr kumimoji="0" lang="zh-CN" altLang="en-US" b="1" kern="1200" cap="none" spc="0" normalizeH="0" baseline="0" noProof="0">
                <a:latin typeface="Arial" panose="020B0604020202020204" pitchFamily="34" charset="0"/>
                <a:ea typeface="宋体" panose="02010600030101010101" pitchFamily="2" charset="-122"/>
                <a:cs typeface="+mn-cs"/>
              </a:rPr>
              <a:t>系统调用号</a:t>
            </a:r>
            <a:endParaRPr kumimoji="0" lang="zh-CN" altLang="en-US" sz="1800" b="1" kern="1200" cap="none" spc="0" normalizeH="0" baseline="0" noProof="0">
              <a:latin typeface="Arial" panose="020B0604020202020204" pitchFamily="34" charset="0"/>
              <a:ea typeface="宋体" panose="02010600030101010101" pitchFamily="2" charset="-122"/>
              <a:cs typeface="+mn-cs"/>
            </a:endParaRPr>
          </a:p>
        </p:txBody>
      </p:sp>
      <p:sp>
        <p:nvSpPr>
          <p:cNvPr id="201733" name="Text Box 5"/>
          <p:cNvSpPr txBox="1">
            <a:spLocks noChangeArrowheads="1"/>
          </p:cNvSpPr>
          <p:nvPr/>
        </p:nvSpPr>
        <p:spPr bwMode="auto">
          <a:xfrm>
            <a:off x="6156325" y="620713"/>
            <a:ext cx="2016125" cy="2774950"/>
          </a:xfrm>
          <a:prstGeom prst="rect">
            <a:avLst/>
          </a:prstGeom>
          <a:noFill/>
          <a:ln>
            <a:noFill/>
          </a:ln>
          <a:effectLst>
            <a:outerShdw dist="17961" dir="2700000" algn="ctr" rotWithShape="0">
              <a:schemeClr val="accent1">
                <a:gamma/>
                <a:shade val="60000"/>
                <a:invGamma/>
                <a:alpha val="50000"/>
              </a:schemeClr>
            </a:outerShdw>
          </a:effectLst>
        </p:spPr>
        <p:txBody>
          <a:bodyPr>
            <a:spAutoFit/>
          </a:bodyPr>
          <a:lstStyle/>
          <a:p>
            <a:pPr marR="0" algn="l" defTabSz="914400" eaLnBrk="1" hangingPunct="1">
              <a:lnSpc>
                <a:spcPct val="100000"/>
              </a:lnSpc>
              <a:spcBef>
                <a:spcPct val="50000"/>
              </a:spcBef>
              <a:buClr>
                <a:schemeClr val="tx1"/>
              </a:buClr>
              <a:buSzTx/>
              <a:buFontTx/>
              <a:buNone/>
              <a:defRPr/>
            </a:pPr>
            <a:r>
              <a:rPr kumimoji="0" lang="zh-CN" altLang="en-US" sz="2200" b="1" kern="1200" cap="none" spc="0" normalizeH="0" baseline="0" noProof="0">
                <a:latin typeface="Arial" panose="020B0604020202020204" pitchFamily="34" charset="0"/>
                <a:ea typeface="宋体" panose="02010600030101010101" pitchFamily="2" charset="-122"/>
                <a:cs typeface="+mn-cs"/>
              </a:rPr>
              <a:t>如 </a:t>
            </a:r>
            <a:r>
              <a:rPr kumimoji="0" lang="en-US" altLang="zh-CN" sz="2200" b="1" kern="1200" cap="none" spc="0" normalizeH="0" baseline="0" noProof="0">
                <a:latin typeface="Arial" panose="020B0604020202020204" pitchFamily="34" charset="0"/>
                <a:ea typeface="宋体" panose="02010600030101010101" pitchFamily="2" charset="-122"/>
                <a:cs typeface="+mn-cs"/>
              </a:rPr>
              <a:t>exit</a:t>
            </a:r>
            <a:r>
              <a:rPr kumimoji="0" lang="zh-CN" altLang="en-US" sz="2200" b="1" kern="1200" cap="none" spc="0" normalizeH="0" baseline="0" noProof="0">
                <a:latin typeface="Arial" panose="020B0604020202020204" pitchFamily="34" charset="0"/>
                <a:ea typeface="宋体" panose="02010600030101010101" pitchFamily="2" charset="-122"/>
                <a:cs typeface="+mn-cs"/>
              </a:rPr>
              <a:t>是</a:t>
            </a:r>
            <a:r>
              <a:rPr kumimoji="0" lang="en-US" altLang="zh-CN" sz="2200" b="1" kern="1200" cap="none" spc="0" normalizeH="0" baseline="0" noProof="0">
                <a:latin typeface="Arial" panose="020B0604020202020204" pitchFamily="34" charset="0"/>
                <a:ea typeface="宋体" panose="02010600030101010101" pitchFamily="2" charset="-122"/>
                <a:cs typeface="+mn-cs"/>
              </a:rPr>
              <a:t>1</a:t>
            </a:r>
            <a:r>
              <a:rPr kumimoji="0" lang="zh-CN" altLang="en-US" sz="2200" b="1" kern="1200" cap="none" spc="0" normalizeH="0" baseline="0" noProof="0">
                <a:latin typeface="Arial" panose="020B0604020202020204" pitchFamily="34" charset="0"/>
                <a:ea typeface="宋体" panose="02010600030101010101" pitchFamily="2" charset="-122"/>
                <a:cs typeface="+mn-cs"/>
              </a:rPr>
              <a:t>；   </a:t>
            </a:r>
            <a:r>
              <a:rPr kumimoji="0" lang="en-US" altLang="zh-CN" sz="2200" b="1" kern="1200" cap="none" spc="0" normalizeH="0" baseline="0" noProof="0">
                <a:latin typeface="Arial" panose="020B0604020202020204" pitchFamily="34" charset="0"/>
                <a:ea typeface="宋体" panose="02010600030101010101" pitchFamily="2" charset="-122"/>
                <a:cs typeface="+mn-cs"/>
              </a:rPr>
              <a:t>Fork</a:t>
            </a:r>
            <a:r>
              <a:rPr kumimoji="0" lang="zh-CN" altLang="en-US" sz="2200" b="1" kern="1200" cap="none" spc="0" normalizeH="0" baseline="0" noProof="0">
                <a:latin typeface="Arial" panose="020B0604020202020204" pitchFamily="34" charset="0"/>
                <a:ea typeface="宋体" panose="02010600030101010101" pitchFamily="2" charset="-122"/>
                <a:cs typeface="+mn-cs"/>
              </a:rPr>
              <a:t>是</a:t>
            </a:r>
            <a:r>
              <a:rPr kumimoji="0" lang="en-US" altLang="zh-CN" sz="2200" b="1" kern="1200" cap="none" spc="0" normalizeH="0" baseline="0" noProof="0">
                <a:latin typeface="Arial" panose="020B0604020202020204" pitchFamily="34" charset="0"/>
                <a:ea typeface="宋体" panose="02010600030101010101" pitchFamily="2" charset="-122"/>
                <a:cs typeface="+mn-cs"/>
              </a:rPr>
              <a:t>2</a:t>
            </a:r>
            <a:r>
              <a:rPr kumimoji="0" lang="zh-CN" altLang="en-US" sz="2200" b="1" kern="1200" cap="none" spc="0" normalizeH="0" baseline="0" noProof="0">
                <a:latin typeface="Arial" panose="020B0604020202020204" pitchFamily="34" charset="0"/>
                <a:ea typeface="宋体" panose="02010600030101010101" pitchFamily="2" charset="-122"/>
                <a:cs typeface="+mn-cs"/>
              </a:rPr>
              <a:t>；</a:t>
            </a:r>
            <a:endParaRPr kumimoji="0" lang="zh-CN" altLang="en-US" sz="2200" b="1" kern="1200" cap="none" spc="0" normalizeH="0" baseline="0" noProof="0">
              <a:latin typeface="Arial" panose="020B0604020202020204" pitchFamily="34" charset="0"/>
              <a:ea typeface="宋体" panose="02010600030101010101" pitchFamily="2" charset="-122"/>
              <a:cs typeface="+mn-cs"/>
            </a:endParaRPr>
          </a:p>
          <a:p>
            <a:pPr marR="0" algn="l" defTabSz="914400" eaLnBrk="1" hangingPunct="1">
              <a:lnSpc>
                <a:spcPct val="100000"/>
              </a:lnSpc>
              <a:spcBef>
                <a:spcPct val="50000"/>
              </a:spcBef>
              <a:buClr>
                <a:schemeClr val="tx1"/>
              </a:buClr>
              <a:buSzTx/>
              <a:buFontTx/>
              <a:buNone/>
              <a:defRPr/>
            </a:pPr>
            <a:r>
              <a:rPr kumimoji="0" lang="en-US" altLang="zh-CN" sz="2200" b="1" kern="1200" cap="none" spc="0" normalizeH="0" baseline="0" noProof="0">
                <a:latin typeface="Arial" panose="020B0604020202020204" pitchFamily="34" charset="0"/>
                <a:ea typeface="宋体" panose="02010600030101010101" pitchFamily="2" charset="-122"/>
                <a:cs typeface="+mn-cs"/>
              </a:rPr>
              <a:t>Read</a:t>
            </a:r>
            <a:r>
              <a:rPr kumimoji="0" lang="zh-CN" altLang="en-US" sz="2200" b="1" kern="1200" cap="none" spc="0" normalizeH="0" baseline="0" noProof="0">
                <a:latin typeface="Arial" panose="020B0604020202020204" pitchFamily="34" charset="0"/>
                <a:ea typeface="宋体" panose="02010600030101010101" pitchFamily="2" charset="-122"/>
                <a:cs typeface="+mn-cs"/>
              </a:rPr>
              <a:t>是 </a:t>
            </a:r>
            <a:r>
              <a:rPr kumimoji="0" lang="en-US" altLang="zh-CN" sz="2200" b="1" kern="1200" cap="none" spc="0" normalizeH="0" baseline="0" noProof="0">
                <a:latin typeface="Arial" panose="020B0604020202020204" pitchFamily="34" charset="0"/>
                <a:ea typeface="宋体" panose="02010600030101010101" pitchFamily="2" charset="-122"/>
                <a:cs typeface="+mn-cs"/>
              </a:rPr>
              <a:t>3</a:t>
            </a:r>
            <a:r>
              <a:rPr kumimoji="0" lang="zh-CN" altLang="en-US" sz="2200" b="1" kern="1200" cap="none" spc="0" normalizeH="0" baseline="0" noProof="0">
                <a:latin typeface="Arial" panose="020B0604020202020204" pitchFamily="34" charset="0"/>
                <a:ea typeface="宋体" panose="02010600030101010101" pitchFamily="2" charset="-122"/>
                <a:cs typeface="+mn-cs"/>
              </a:rPr>
              <a:t>；</a:t>
            </a:r>
            <a:endParaRPr kumimoji="0" lang="zh-CN" altLang="en-US" sz="2200" b="1" kern="1200" cap="none" spc="0" normalizeH="0" baseline="0" noProof="0">
              <a:latin typeface="Arial" panose="020B0604020202020204" pitchFamily="34" charset="0"/>
              <a:ea typeface="宋体" panose="02010600030101010101" pitchFamily="2" charset="-122"/>
              <a:cs typeface="+mn-cs"/>
            </a:endParaRPr>
          </a:p>
          <a:p>
            <a:pPr marR="0" algn="l" defTabSz="914400" eaLnBrk="1" hangingPunct="1">
              <a:lnSpc>
                <a:spcPct val="100000"/>
              </a:lnSpc>
              <a:spcBef>
                <a:spcPct val="50000"/>
              </a:spcBef>
              <a:buClr>
                <a:schemeClr val="tx1"/>
              </a:buClr>
              <a:buSzTx/>
              <a:buFontTx/>
              <a:buNone/>
              <a:defRPr/>
            </a:pPr>
            <a:r>
              <a:rPr kumimoji="0" lang="en-US" altLang="zh-CN" sz="2200" b="1" kern="1200" cap="none" spc="0" normalizeH="0" baseline="0" noProof="0">
                <a:latin typeface="Arial" panose="020B0604020202020204" pitchFamily="34" charset="0"/>
                <a:ea typeface="宋体" panose="02010600030101010101" pitchFamily="2" charset="-122"/>
                <a:cs typeface="+mn-cs"/>
              </a:rPr>
              <a:t>Write</a:t>
            </a:r>
            <a:r>
              <a:rPr kumimoji="0" lang="zh-CN" altLang="en-US" sz="2200" b="1" kern="1200" cap="none" spc="0" normalizeH="0" baseline="0" noProof="0">
                <a:latin typeface="Arial" panose="020B0604020202020204" pitchFamily="34" charset="0"/>
                <a:ea typeface="宋体" panose="02010600030101010101" pitchFamily="2" charset="-122"/>
                <a:cs typeface="+mn-cs"/>
              </a:rPr>
              <a:t>是 </a:t>
            </a:r>
            <a:r>
              <a:rPr kumimoji="0" lang="en-US" altLang="zh-CN" sz="2200" b="1" kern="1200" cap="none" spc="0" normalizeH="0" baseline="0" noProof="0">
                <a:latin typeface="Arial" panose="020B0604020202020204" pitchFamily="34" charset="0"/>
                <a:ea typeface="宋体" panose="02010600030101010101" pitchFamily="2" charset="-122"/>
                <a:cs typeface="+mn-cs"/>
              </a:rPr>
              <a:t>4</a:t>
            </a:r>
            <a:r>
              <a:rPr kumimoji="0" lang="zh-CN" altLang="en-US" sz="2200" b="1" kern="1200" cap="none" spc="0" normalizeH="0" baseline="0" noProof="0">
                <a:latin typeface="Arial" panose="020B0604020202020204" pitchFamily="34" charset="0"/>
                <a:ea typeface="宋体" panose="02010600030101010101" pitchFamily="2" charset="-122"/>
                <a:cs typeface="+mn-cs"/>
              </a:rPr>
              <a:t>；</a:t>
            </a:r>
            <a:endParaRPr kumimoji="0" lang="zh-CN" altLang="en-US" sz="2200" b="1" kern="1200" cap="none" spc="0" normalizeH="0" baseline="0" noProof="0">
              <a:latin typeface="Arial" panose="020B0604020202020204" pitchFamily="34" charset="0"/>
              <a:ea typeface="宋体" panose="02010600030101010101" pitchFamily="2" charset="-122"/>
              <a:cs typeface="+mn-cs"/>
            </a:endParaRPr>
          </a:p>
          <a:p>
            <a:pPr marR="0" algn="l" defTabSz="914400" eaLnBrk="1" hangingPunct="1">
              <a:lnSpc>
                <a:spcPct val="100000"/>
              </a:lnSpc>
              <a:spcBef>
                <a:spcPct val="50000"/>
              </a:spcBef>
              <a:buClr>
                <a:schemeClr val="tx1"/>
              </a:buClr>
              <a:buSzTx/>
              <a:buFontTx/>
              <a:buNone/>
              <a:defRPr/>
            </a:pPr>
            <a:r>
              <a:rPr kumimoji="0" lang="en-US" altLang="zh-CN" sz="2200" b="1" kern="1200" cap="none" spc="0" normalizeH="0" baseline="0" noProof="0">
                <a:latin typeface="Arial" panose="020B0604020202020204" pitchFamily="34" charset="0"/>
                <a:ea typeface="宋体" panose="02010600030101010101" pitchFamily="2" charset="-122"/>
                <a:cs typeface="+mn-cs"/>
              </a:rPr>
              <a:t>open</a:t>
            </a:r>
            <a:r>
              <a:rPr kumimoji="0" lang="zh-CN" altLang="en-US" sz="2200" b="1" kern="1200" cap="none" spc="0" normalizeH="0" baseline="0" noProof="0">
                <a:latin typeface="Arial" panose="020B0604020202020204" pitchFamily="34" charset="0"/>
                <a:ea typeface="宋体" panose="02010600030101010101" pitchFamily="2" charset="-122"/>
                <a:cs typeface="+mn-cs"/>
              </a:rPr>
              <a:t>是</a:t>
            </a:r>
            <a:r>
              <a:rPr kumimoji="0" lang="en-US" altLang="zh-CN" sz="2200" b="1" kern="1200" cap="none" spc="0" normalizeH="0" baseline="0" noProof="0">
                <a:latin typeface="Arial" panose="020B0604020202020204" pitchFamily="34" charset="0"/>
                <a:ea typeface="宋体" panose="02010600030101010101" pitchFamily="2" charset="-122"/>
                <a:cs typeface="+mn-cs"/>
              </a:rPr>
              <a:t>5</a:t>
            </a:r>
            <a:r>
              <a:rPr kumimoji="0" lang="zh-CN" altLang="en-US" sz="2200" b="1" kern="1200" cap="none" spc="0" normalizeH="0" baseline="0" noProof="0">
                <a:latin typeface="Arial" panose="020B0604020202020204" pitchFamily="34" charset="0"/>
                <a:ea typeface="宋体" panose="02010600030101010101" pitchFamily="2" charset="-122"/>
                <a:cs typeface="+mn-cs"/>
              </a:rPr>
              <a:t>；</a:t>
            </a:r>
            <a:endParaRPr kumimoji="0" lang="zh-CN" altLang="en-US" sz="2200" b="1" kern="1200" cap="none" spc="0" normalizeH="0" baseline="0" noProof="0">
              <a:latin typeface="Arial" panose="020B0604020202020204" pitchFamily="34" charset="0"/>
              <a:ea typeface="宋体" panose="02010600030101010101" pitchFamily="2" charset="-122"/>
              <a:cs typeface="+mn-cs"/>
            </a:endParaRPr>
          </a:p>
          <a:p>
            <a:pPr marR="0" algn="l" defTabSz="914400" eaLnBrk="1" hangingPunct="1">
              <a:lnSpc>
                <a:spcPct val="100000"/>
              </a:lnSpc>
              <a:spcBef>
                <a:spcPct val="50000"/>
              </a:spcBef>
              <a:buClr>
                <a:schemeClr val="tx1"/>
              </a:buClr>
              <a:buSzTx/>
              <a:buFontTx/>
              <a:buNone/>
              <a:defRPr/>
            </a:pPr>
            <a:r>
              <a:rPr kumimoji="0" lang="en-US" altLang="zh-CN" sz="2200" b="1" kern="1200" cap="none" spc="0" normalizeH="0" baseline="0" noProof="0">
                <a:latin typeface="Arial" panose="020B0604020202020204" pitchFamily="34" charset="0"/>
                <a:ea typeface="宋体" panose="02010600030101010101" pitchFamily="2" charset="-122"/>
                <a:cs typeface="+mn-cs"/>
              </a:rPr>
              <a:t>Close</a:t>
            </a:r>
            <a:r>
              <a:rPr kumimoji="0" lang="zh-CN" altLang="en-US" sz="2200" b="1" kern="1200" cap="none" spc="0" normalizeH="0" baseline="0" noProof="0">
                <a:latin typeface="Arial" panose="020B0604020202020204" pitchFamily="34" charset="0"/>
                <a:ea typeface="宋体" panose="02010600030101010101" pitchFamily="2" charset="-122"/>
                <a:cs typeface="+mn-cs"/>
              </a:rPr>
              <a:t>是</a:t>
            </a:r>
            <a:r>
              <a:rPr kumimoji="0" lang="en-US" altLang="zh-CN" sz="2200" b="1" kern="1200" cap="none" spc="0" normalizeH="0" baseline="0" noProof="0">
                <a:latin typeface="Arial" panose="020B0604020202020204" pitchFamily="34" charset="0"/>
                <a:ea typeface="宋体" panose="02010600030101010101" pitchFamily="2" charset="-122"/>
                <a:cs typeface="+mn-cs"/>
              </a:rPr>
              <a:t>6</a:t>
            </a:r>
            <a:endParaRPr kumimoji="0" lang="en-US" altLang="zh-CN" sz="2200" b="1" kern="1200" cap="none" spc="0" normalizeH="0" baseline="0" noProof="0">
              <a:latin typeface="Arial" panose="020B0604020202020204" pitchFamily="34" charset="0"/>
              <a:ea typeface="宋体" panose="02010600030101010101" pitchFamily="2" charset="-122"/>
              <a:cs typeface="+mn-cs"/>
            </a:endParaRPr>
          </a:p>
        </p:txBody>
      </p:sp>
      <p:sp>
        <p:nvSpPr>
          <p:cNvPr id="201734" name="Line 6"/>
          <p:cNvSpPr>
            <a:spLocks noChangeShapeType="1"/>
          </p:cNvSpPr>
          <p:nvPr/>
        </p:nvSpPr>
        <p:spPr bwMode="auto">
          <a:xfrm>
            <a:off x="2700338" y="1773238"/>
            <a:ext cx="1295400"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0" fontAlgn="base" latinLnBrk="0" hangingPunct="0">
              <a:lnSpc>
                <a:spcPct val="115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1731">
                                            <p:txEl>
                                              <p:charRg st="10" end="22"/>
                                            </p:txEl>
                                          </p:spTgt>
                                        </p:tgtEl>
                                        <p:attrNameLst>
                                          <p:attrName>style.visibility</p:attrName>
                                        </p:attrNameLst>
                                      </p:cBhvr>
                                      <p:to>
                                        <p:strVal val="visible"/>
                                      </p:to>
                                    </p:set>
                                    <p:animEffect transition="in" filter="box(in)">
                                      <p:cBhvr>
                                        <p:cTn id="7" dur="500"/>
                                        <p:tgtEl>
                                          <p:spTgt spid="201731">
                                            <p:txEl>
                                              <p:charRg st="10" end="2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01731">
                                            <p:txEl>
                                              <p:charRg st="22" end="34"/>
                                            </p:txEl>
                                          </p:spTgt>
                                        </p:tgtEl>
                                        <p:attrNameLst>
                                          <p:attrName>style.visibility</p:attrName>
                                        </p:attrNameLst>
                                      </p:cBhvr>
                                      <p:to>
                                        <p:strVal val="visible"/>
                                      </p:to>
                                    </p:set>
                                    <p:animEffect transition="in" filter="box(in)">
                                      <p:cBhvr>
                                        <p:cTn id="10" dur="500"/>
                                        <p:tgtEl>
                                          <p:spTgt spid="201731">
                                            <p:txEl>
                                              <p:charRg st="22" end="3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01731">
                                            <p:txEl>
                                              <p:charRg st="34" end="46"/>
                                            </p:txEl>
                                          </p:spTgt>
                                        </p:tgtEl>
                                        <p:attrNameLst>
                                          <p:attrName>style.visibility</p:attrName>
                                        </p:attrNameLst>
                                      </p:cBhvr>
                                      <p:to>
                                        <p:strVal val="visible"/>
                                      </p:to>
                                    </p:set>
                                    <p:animEffect transition="in" filter="box(in)">
                                      <p:cBhvr>
                                        <p:cTn id="13" dur="500"/>
                                        <p:tgtEl>
                                          <p:spTgt spid="201731">
                                            <p:txEl>
                                              <p:charRg st="34" end="46"/>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01731">
                                            <p:txEl>
                                              <p:charRg st="46" end="55"/>
                                            </p:txEl>
                                          </p:spTgt>
                                        </p:tgtEl>
                                        <p:attrNameLst>
                                          <p:attrName>style.visibility</p:attrName>
                                        </p:attrNameLst>
                                      </p:cBhvr>
                                      <p:to>
                                        <p:strVal val="visible"/>
                                      </p:to>
                                    </p:set>
                                    <p:animEffect transition="in" filter="box(in)">
                                      <p:cBhvr>
                                        <p:cTn id="16" dur="500"/>
                                        <p:tgtEl>
                                          <p:spTgt spid="201731">
                                            <p:txEl>
                                              <p:charRg st="46" end="5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201732"/>
                                        </p:tgtEl>
                                        <p:attrNameLst>
                                          <p:attrName>style.visibility</p:attrName>
                                        </p:attrNameLst>
                                      </p:cBhvr>
                                      <p:to>
                                        <p:strVal val="visible"/>
                                      </p:to>
                                    </p:set>
                                    <p:animEffect transition="in" filter="box(in)">
                                      <p:cBhvr>
                                        <p:cTn id="21" dur="500"/>
                                        <p:tgtEl>
                                          <p:spTgt spid="201732"/>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201733"/>
                                        </p:tgtEl>
                                        <p:attrNameLst>
                                          <p:attrName>style.visibility</p:attrName>
                                        </p:attrNameLst>
                                      </p:cBhvr>
                                      <p:to>
                                        <p:strVal val="visible"/>
                                      </p:to>
                                    </p:set>
                                    <p:animEffect transition="in" filter="box(in)">
                                      <p:cBhvr>
                                        <p:cTn id="24" dur="500"/>
                                        <p:tgtEl>
                                          <p:spTgt spid="201733"/>
                                        </p:tgtEl>
                                      </p:cBhvr>
                                    </p:animEffect>
                                  </p:childTnLst>
                                </p:cTn>
                              </p:par>
                              <p:par>
                                <p:cTn id="25" presetID="4" presetClass="entr" presetSubtype="16" fill="hold" nodeType="withEffect">
                                  <p:stCondLst>
                                    <p:cond delay="0"/>
                                  </p:stCondLst>
                                  <p:childTnLst>
                                    <p:set>
                                      <p:cBhvr>
                                        <p:cTn id="26" dur="1" fill="hold">
                                          <p:stCondLst>
                                            <p:cond delay="0"/>
                                          </p:stCondLst>
                                        </p:cTn>
                                        <p:tgtEl>
                                          <p:spTgt spid="201734"/>
                                        </p:tgtEl>
                                        <p:attrNameLst>
                                          <p:attrName>style.visibility</p:attrName>
                                        </p:attrNameLst>
                                      </p:cBhvr>
                                      <p:to>
                                        <p:strVal val="visible"/>
                                      </p:to>
                                    </p:set>
                                    <p:animEffect transition="in" filter="box(in)">
                                      <p:cBhvr>
                                        <p:cTn id="27" dur="500"/>
                                        <p:tgtEl>
                                          <p:spTgt spid="201734"/>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01731">
                                            <p:txEl>
                                              <p:charRg st="69" end="88"/>
                                            </p:txEl>
                                          </p:spTgt>
                                        </p:tgtEl>
                                        <p:attrNameLst>
                                          <p:attrName>style.visibility</p:attrName>
                                        </p:attrNameLst>
                                      </p:cBhvr>
                                      <p:to>
                                        <p:strVal val="visible"/>
                                      </p:to>
                                    </p:set>
                                    <p:animEffect transition="in" filter="box(in)">
                                      <p:cBhvr>
                                        <p:cTn id="32" dur="500"/>
                                        <p:tgtEl>
                                          <p:spTgt spid="201731">
                                            <p:txEl>
                                              <p:charRg st="69" end="88"/>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201731">
                                            <p:txEl>
                                              <p:charRg st="88" end="113"/>
                                            </p:txEl>
                                          </p:spTgt>
                                        </p:tgtEl>
                                        <p:attrNameLst>
                                          <p:attrName>style.visibility</p:attrName>
                                        </p:attrNameLst>
                                      </p:cBhvr>
                                      <p:to>
                                        <p:strVal val="visible"/>
                                      </p:to>
                                    </p:set>
                                    <p:animEffect transition="in" filter="box(in)">
                                      <p:cBhvr>
                                        <p:cTn id="35" dur="500"/>
                                        <p:tgtEl>
                                          <p:spTgt spid="201731">
                                            <p:txEl>
                                              <p:charRg st="88" end="1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201731">
                                            <p:txEl>
                                              <p:charRg st="113" end="131"/>
                                            </p:txEl>
                                          </p:spTgt>
                                        </p:tgtEl>
                                        <p:attrNameLst>
                                          <p:attrName>style.visibility</p:attrName>
                                        </p:attrNameLst>
                                      </p:cBhvr>
                                      <p:to>
                                        <p:strVal val="visible"/>
                                      </p:to>
                                    </p:set>
                                    <p:animEffect transition="in" filter="box(in)">
                                      <p:cBhvr>
                                        <p:cTn id="40" dur="500"/>
                                        <p:tgtEl>
                                          <p:spTgt spid="201731">
                                            <p:txEl>
                                              <p:charRg st="113" end="131"/>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201731">
                                            <p:txEl>
                                              <p:charRg st="131" end="159"/>
                                            </p:txEl>
                                          </p:spTgt>
                                        </p:tgtEl>
                                        <p:attrNameLst>
                                          <p:attrName>style.visibility</p:attrName>
                                        </p:attrNameLst>
                                      </p:cBhvr>
                                      <p:to>
                                        <p:strVal val="visible"/>
                                      </p:to>
                                    </p:set>
                                    <p:animEffect transition="in" filter="box(in)">
                                      <p:cBhvr>
                                        <p:cTn id="43" dur="500"/>
                                        <p:tgtEl>
                                          <p:spTgt spid="201731">
                                            <p:txEl>
                                              <p:charRg st="131" end="1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2" grpId="0"/>
      <p:bldP spid="20173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noChangeArrowheads="1"/>
          </p:cNvSpPr>
          <p:nvPr>
            <p:ph type="title"/>
          </p:nvPr>
        </p:nvSpPr>
        <p:spPr>
          <a:xfrm>
            <a:off x="457200" y="115888"/>
            <a:ext cx="8229600" cy="9271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rgbClr val="3333FF"/>
                </a:solidFill>
                <a:effectLst/>
                <a:uLnTx/>
                <a:uFillTx/>
                <a:latin typeface="+mj-lt"/>
                <a:ea typeface="+mj-ea"/>
                <a:cs typeface="+mj-cs"/>
              </a:rPr>
              <a:t>（</a:t>
            </a:r>
            <a:r>
              <a:rPr kumimoji="0" lang="en-US" altLang="zh-CN" sz="3200" b="1" i="0" u="none" strike="noStrike" kern="0" cap="none" spc="0" normalizeH="0" baseline="0" noProof="0" smtClean="0">
                <a:ln>
                  <a:noFill/>
                </a:ln>
                <a:solidFill>
                  <a:srgbClr val="3333FF"/>
                </a:solidFill>
                <a:effectLst/>
                <a:uLnTx/>
                <a:uFillTx/>
                <a:latin typeface="+mj-lt"/>
                <a:ea typeface="+mj-ea"/>
                <a:cs typeface="+mj-cs"/>
              </a:rPr>
              <a:t>2</a:t>
            </a:r>
            <a:r>
              <a:rPr kumimoji="0" lang="zh-CN" altLang="en-US" sz="3200" b="1" i="0" u="none" strike="noStrike" kern="0" cap="none" spc="0" normalizeH="0" baseline="0" noProof="0" smtClean="0">
                <a:ln>
                  <a:noFill/>
                </a:ln>
                <a:solidFill>
                  <a:srgbClr val="3333FF"/>
                </a:solidFill>
                <a:effectLst/>
                <a:uLnTx/>
                <a:uFillTx/>
                <a:latin typeface="+mj-lt"/>
                <a:ea typeface="+mj-ea"/>
                <a:cs typeface="+mj-cs"/>
              </a:rPr>
              <a:t>）程序接口（系统调用）</a:t>
            </a:r>
            <a:endParaRPr kumimoji="0" lang="zh-CN" altLang="en-US" sz="3200" b="1" i="0" u="none" strike="noStrike" kern="0" cap="none" spc="0" normalizeH="0" baseline="0" noProof="0" smtClean="0">
              <a:ln>
                <a:noFill/>
              </a:ln>
              <a:solidFill>
                <a:srgbClr val="3333FF"/>
              </a:solidFill>
              <a:effectLst/>
              <a:uLnTx/>
              <a:uFillTx/>
              <a:latin typeface="+mj-lt"/>
              <a:ea typeface="+mj-ea"/>
              <a:cs typeface="+mj-cs"/>
            </a:endParaRPr>
          </a:p>
        </p:txBody>
      </p:sp>
      <p:sp>
        <p:nvSpPr>
          <p:cNvPr id="202755" name="Rectangle 3"/>
          <p:cNvSpPr>
            <a:spLocks noGrp="1"/>
          </p:cNvSpPr>
          <p:nvPr>
            <p:ph idx="1"/>
          </p:nvPr>
        </p:nvSpPr>
        <p:spPr>
          <a:xfrm>
            <a:off x="395288" y="836613"/>
            <a:ext cx="8229600" cy="5327650"/>
          </a:xfrm>
          <a:ln/>
        </p:spPr>
        <p:txBody>
          <a:bodyPr vert="horz" wrap="square" lIns="91440" tIns="45720" rIns="91440" bIns="45720" anchor="t"/>
          <a:p>
            <a:pPr lvl="1">
              <a:lnSpc>
                <a:spcPct val="115000"/>
              </a:lnSpc>
              <a:buNone/>
            </a:pPr>
            <a:r>
              <a:rPr lang="en-US" altLang="zh-CN" sz="3200" b="1" dirty="0">
                <a:solidFill>
                  <a:srgbClr val="CC3300"/>
                </a:solidFill>
              </a:rPr>
              <a:t>5</a:t>
            </a:r>
            <a:r>
              <a:rPr lang="zh-CN" altLang="en-US" sz="3200" b="1" dirty="0">
                <a:solidFill>
                  <a:srgbClr val="CC3300"/>
                </a:solidFill>
              </a:rPr>
              <a:t>）系统调用参数的传递方式：</a:t>
            </a:r>
            <a:endParaRPr lang="zh-CN" altLang="en-US" sz="3200" b="1" dirty="0">
              <a:solidFill>
                <a:srgbClr val="CC3300"/>
              </a:solidFill>
            </a:endParaRPr>
          </a:p>
          <a:p>
            <a:pPr lvl="1">
              <a:lnSpc>
                <a:spcPct val="115000"/>
              </a:lnSpc>
            </a:pPr>
            <a:r>
              <a:rPr lang="zh-CN" altLang="en-US" b="1" dirty="0"/>
              <a:t>自带方式：</a:t>
            </a:r>
            <a:endParaRPr lang="zh-CN" altLang="en-US" b="1" dirty="0"/>
          </a:p>
          <a:p>
            <a:pPr lvl="1">
              <a:lnSpc>
                <a:spcPct val="115000"/>
              </a:lnSpc>
              <a:buNone/>
            </a:pPr>
            <a:r>
              <a:rPr lang="zh-CN" altLang="en-US" sz="2400" b="1" dirty="0"/>
              <a:t>     将参数放在系统调用指令中。</a:t>
            </a:r>
            <a:endParaRPr lang="zh-CN" altLang="en-US" sz="2400" b="1" dirty="0"/>
          </a:p>
          <a:p>
            <a:pPr lvl="1">
              <a:lnSpc>
                <a:spcPct val="115000"/>
              </a:lnSpc>
            </a:pPr>
            <a:r>
              <a:rPr lang="zh-CN" altLang="en-US" b="1" dirty="0"/>
              <a:t>将参数直接放入指定寄存器中</a:t>
            </a:r>
            <a:r>
              <a:rPr lang="en-US" altLang="zh-CN" b="1" dirty="0"/>
              <a:t>:</a:t>
            </a:r>
            <a:r>
              <a:rPr lang="zh-CN" altLang="en-US" b="1" dirty="0"/>
              <a:t>如</a:t>
            </a:r>
            <a:r>
              <a:rPr lang="en-US" altLang="zh-CN" b="1" dirty="0"/>
              <a:t>dos</a:t>
            </a:r>
            <a:r>
              <a:rPr lang="zh-CN" altLang="en-US" b="1" dirty="0"/>
              <a:t>、</a:t>
            </a:r>
            <a:r>
              <a:rPr lang="en-US" altLang="zh-CN" b="1" dirty="0"/>
              <a:t>linux</a:t>
            </a:r>
            <a:endParaRPr lang="en-US" altLang="zh-CN" b="1" dirty="0"/>
          </a:p>
          <a:p>
            <a:pPr lvl="1">
              <a:lnSpc>
                <a:spcPct val="115000"/>
              </a:lnSpc>
              <a:buNone/>
            </a:pPr>
            <a:r>
              <a:rPr lang="zh-CN" altLang="en-US" sz="2400" b="1" dirty="0"/>
              <a:t>       在</a:t>
            </a:r>
            <a:r>
              <a:rPr lang="en-US" altLang="zh-CN" sz="2400" b="1" dirty="0"/>
              <a:t>x86</a:t>
            </a:r>
            <a:r>
              <a:rPr lang="zh-CN" altLang="en-US" sz="2400" b="1" dirty="0"/>
              <a:t>系统上，</a:t>
            </a:r>
            <a:r>
              <a:rPr lang="en-US" altLang="zh-CN" sz="2400" b="1" dirty="0">
                <a:solidFill>
                  <a:schemeClr val="tx2"/>
                </a:solidFill>
              </a:rPr>
              <a:t>ebx, ecx, edx, esi</a:t>
            </a:r>
            <a:r>
              <a:rPr lang="zh-CN" altLang="en-US" sz="2400" b="1" dirty="0"/>
              <a:t>和</a:t>
            </a:r>
            <a:r>
              <a:rPr lang="en-US" altLang="zh-CN" sz="2400" b="1" dirty="0">
                <a:solidFill>
                  <a:schemeClr val="tx2"/>
                </a:solidFill>
              </a:rPr>
              <a:t>edi</a:t>
            </a:r>
            <a:r>
              <a:rPr lang="zh-CN" altLang="en-US" sz="2400" b="1" dirty="0"/>
              <a:t>按照顺序存放前五个参数</a:t>
            </a:r>
            <a:endParaRPr lang="zh-CN" altLang="en-US" sz="2400" b="1" dirty="0"/>
          </a:p>
          <a:p>
            <a:pPr lvl="1">
              <a:lnSpc>
                <a:spcPct val="115000"/>
              </a:lnSpc>
              <a:buNone/>
            </a:pPr>
            <a:r>
              <a:rPr lang="zh-CN" altLang="en-US" sz="2400" dirty="0"/>
              <a:t>              </a:t>
            </a:r>
            <a:endParaRPr lang="zh-CN" altLang="en-US" sz="2400" dirty="0"/>
          </a:p>
          <a:p>
            <a:pPr lvl="1">
              <a:lnSpc>
                <a:spcPct val="115000"/>
              </a:lnSpc>
            </a:pPr>
            <a:endParaRPr lang="zh-CN" altLang="en-US" b="1" dirty="0"/>
          </a:p>
          <a:p>
            <a:pPr lvl="1">
              <a:lnSpc>
                <a:spcPct val="115000"/>
              </a:lnSpc>
            </a:pPr>
            <a:endParaRPr lang="zh-CN" altLang="en-US" sz="2400" dirty="0">
              <a:solidFill>
                <a:srgbClr val="3333FF"/>
              </a:solidFill>
            </a:endParaRPr>
          </a:p>
        </p:txBody>
      </p:sp>
      <p:sp>
        <p:nvSpPr>
          <p:cNvPr id="202773" name="Text Box 21"/>
          <p:cNvSpPr txBox="1"/>
          <p:nvPr/>
        </p:nvSpPr>
        <p:spPr>
          <a:xfrm>
            <a:off x="6659563" y="6165850"/>
            <a:ext cx="1512887" cy="407988"/>
          </a:xfrm>
          <a:prstGeom prst="rect">
            <a:avLst/>
          </a:prstGeom>
          <a:noFill/>
          <a:ln w="9525">
            <a:noFill/>
          </a:ln>
        </p:spPr>
        <p:txBody>
          <a:bodyPr>
            <a:spAutoFit/>
          </a:bodyPr>
          <a:p>
            <a:pPr marL="742950" indent="-285750" algn="l">
              <a:spcBef>
                <a:spcPct val="50000"/>
              </a:spcBef>
            </a:pPr>
            <a:r>
              <a:rPr lang="en-US" altLang="zh-CN" sz="1800" b="1" dirty="0">
                <a:latin typeface="宋体" panose="02010600030101010101" pitchFamily="2" charset="-122"/>
              </a:rPr>
              <a:t>…</a:t>
            </a:r>
            <a:endParaRPr lang="en-US" altLang="zh-CN" sz="1800" b="1" dirty="0">
              <a:latin typeface="Arial" panose="020B0604020202020204" pitchFamily="34" charset="0"/>
            </a:endParaRPr>
          </a:p>
        </p:txBody>
      </p:sp>
      <p:sp>
        <p:nvSpPr>
          <p:cNvPr id="202785" name="Text Box 33"/>
          <p:cNvSpPr txBox="1"/>
          <p:nvPr/>
        </p:nvSpPr>
        <p:spPr>
          <a:xfrm>
            <a:off x="1187450" y="4292600"/>
            <a:ext cx="2520950" cy="1316038"/>
          </a:xfrm>
          <a:prstGeom prst="rect">
            <a:avLst/>
          </a:prstGeom>
          <a:solidFill>
            <a:schemeClr val="hlink"/>
          </a:solidFill>
          <a:ln w="9525">
            <a:noFill/>
          </a:ln>
        </p:spPr>
        <p:txBody>
          <a:bodyPr>
            <a:spAutoFit/>
          </a:bodyPr>
          <a:p>
            <a:pPr marL="742950" indent="-285750" algn="l">
              <a:spcBef>
                <a:spcPct val="50000"/>
              </a:spcBef>
            </a:pPr>
            <a:r>
              <a:rPr lang="en-US" altLang="zh-CN" sz="1800" b="1" dirty="0">
                <a:latin typeface="Arial" panose="020B0604020202020204" pitchFamily="34" charset="0"/>
              </a:rPr>
              <a:t>MOV   AH,05H</a:t>
            </a:r>
            <a:endParaRPr lang="en-US" altLang="zh-CN" sz="1800" b="1" dirty="0">
              <a:latin typeface="Arial" panose="020B0604020202020204" pitchFamily="34" charset="0"/>
            </a:endParaRPr>
          </a:p>
          <a:p>
            <a:pPr marL="742950" indent="-285750" algn="l">
              <a:spcBef>
                <a:spcPct val="50000"/>
              </a:spcBef>
            </a:pPr>
            <a:r>
              <a:rPr lang="en-US" altLang="zh-CN" sz="1800" b="1" dirty="0">
                <a:latin typeface="Arial" panose="020B0604020202020204" pitchFamily="34" charset="0"/>
              </a:rPr>
              <a:t>MOV   BX,Char</a:t>
            </a:r>
            <a:endParaRPr lang="en-US" altLang="zh-CN" sz="1800" b="1" dirty="0">
              <a:latin typeface="Arial" panose="020B0604020202020204" pitchFamily="34" charset="0"/>
            </a:endParaRPr>
          </a:p>
          <a:p>
            <a:pPr marL="742950" indent="-285750" algn="l">
              <a:spcBef>
                <a:spcPct val="50000"/>
              </a:spcBef>
            </a:pPr>
            <a:r>
              <a:rPr lang="en-US" altLang="zh-CN" sz="1800" b="1" dirty="0">
                <a:latin typeface="Arial" panose="020B0604020202020204" pitchFamily="34" charset="0"/>
              </a:rPr>
              <a:t>INT 21H</a:t>
            </a:r>
            <a:endParaRPr lang="en-US" altLang="zh-CN" sz="1800" b="1" dirty="0">
              <a:latin typeface="Arial" panose="020B0604020202020204" pitchFamily="34" charset="0"/>
            </a:endParaRPr>
          </a:p>
        </p:txBody>
      </p:sp>
      <p:sp>
        <p:nvSpPr>
          <p:cNvPr id="202786" name="Text Box 34"/>
          <p:cNvSpPr txBox="1"/>
          <p:nvPr/>
        </p:nvSpPr>
        <p:spPr>
          <a:xfrm>
            <a:off x="4427538" y="4076700"/>
            <a:ext cx="2520950" cy="2224088"/>
          </a:xfrm>
          <a:prstGeom prst="rect">
            <a:avLst/>
          </a:prstGeom>
          <a:solidFill>
            <a:schemeClr val="hlink"/>
          </a:solidFill>
          <a:ln w="9525">
            <a:noFill/>
          </a:ln>
        </p:spPr>
        <p:txBody>
          <a:bodyPr>
            <a:spAutoFit/>
          </a:bodyPr>
          <a:p>
            <a:pPr marL="742950" indent="-285750" algn="l">
              <a:spcBef>
                <a:spcPct val="50000"/>
              </a:spcBef>
            </a:pPr>
            <a:r>
              <a:rPr lang="en-US" altLang="zh-CN" sz="1800" b="1" dirty="0">
                <a:latin typeface="Arial" panose="020B0604020202020204" pitchFamily="34" charset="0"/>
              </a:rPr>
              <a:t>MOV   AH,3FH</a:t>
            </a:r>
            <a:endParaRPr lang="en-US" altLang="zh-CN" sz="1800" b="1" dirty="0">
              <a:latin typeface="Arial" panose="020B0604020202020204" pitchFamily="34" charset="0"/>
            </a:endParaRPr>
          </a:p>
          <a:p>
            <a:pPr marL="742950" indent="-285750" algn="l">
              <a:spcBef>
                <a:spcPct val="50000"/>
              </a:spcBef>
            </a:pPr>
            <a:r>
              <a:rPr lang="en-US" altLang="zh-CN" sz="1800" b="1" dirty="0">
                <a:latin typeface="Arial" panose="020B0604020202020204" pitchFamily="34" charset="0"/>
              </a:rPr>
              <a:t>MOV   BX,Handle</a:t>
            </a:r>
            <a:endParaRPr lang="en-US" altLang="zh-CN" sz="1800" b="1" dirty="0">
              <a:latin typeface="Arial" panose="020B0604020202020204" pitchFamily="34" charset="0"/>
            </a:endParaRPr>
          </a:p>
          <a:p>
            <a:pPr marL="742950" indent="-285750" algn="l">
              <a:spcBef>
                <a:spcPct val="50000"/>
              </a:spcBef>
            </a:pPr>
            <a:r>
              <a:rPr lang="en-US" altLang="zh-CN" sz="1800" b="1" dirty="0">
                <a:latin typeface="Arial" panose="020B0604020202020204" pitchFamily="34" charset="0"/>
              </a:rPr>
              <a:t>MOV   CX,Size</a:t>
            </a:r>
            <a:endParaRPr lang="en-US" altLang="zh-CN" sz="1800" b="1" dirty="0">
              <a:latin typeface="Arial" panose="020B0604020202020204" pitchFamily="34" charset="0"/>
            </a:endParaRPr>
          </a:p>
          <a:p>
            <a:pPr marL="742950" indent="-285750" algn="l">
              <a:spcBef>
                <a:spcPct val="50000"/>
              </a:spcBef>
            </a:pPr>
            <a:r>
              <a:rPr lang="en-US" altLang="zh-CN" sz="1800" b="1" dirty="0">
                <a:latin typeface="Arial" panose="020B0604020202020204" pitchFamily="34" charset="0"/>
              </a:rPr>
              <a:t>MOV  DX,Buffer</a:t>
            </a:r>
            <a:endParaRPr lang="en-US" altLang="zh-CN" sz="1800" b="1" dirty="0">
              <a:latin typeface="Arial" panose="020B0604020202020204" pitchFamily="34" charset="0"/>
            </a:endParaRPr>
          </a:p>
          <a:p>
            <a:pPr marL="742950" indent="-285750" algn="l">
              <a:spcBef>
                <a:spcPct val="50000"/>
              </a:spcBef>
            </a:pPr>
            <a:r>
              <a:rPr lang="en-US" altLang="zh-CN" sz="1800" b="1" dirty="0">
                <a:latin typeface="Arial" panose="020B0604020202020204" pitchFamily="34" charset="0"/>
              </a:rPr>
              <a:t>INT 21H</a:t>
            </a:r>
            <a:endParaRPr lang="en-US" altLang="zh-CN" sz="1800" b="1"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2755">
                                            <p:txEl>
                                              <p:charRg st="15" end="21"/>
                                            </p:txEl>
                                          </p:spTgt>
                                        </p:tgtEl>
                                        <p:attrNameLst>
                                          <p:attrName>style.visibility</p:attrName>
                                        </p:attrNameLst>
                                      </p:cBhvr>
                                      <p:to>
                                        <p:strVal val="visible"/>
                                      </p:to>
                                    </p:set>
                                    <p:animEffect transition="in" filter="box(in)">
                                      <p:cBhvr>
                                        <p:cTn id="7" dur="500"/>
                                        <p:tgtEl>
                                          <p:spTgt spid="202755">
                                            <p:txEl>
                                              <p:charRg st="15" end="2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02755">
                                            <p:txEl>
                                              <p:charRg st="21" end="40"/>
                                            </p:txEl>
                                          </p:spTgt>
                                        </p:tgtEl>
                                        <p:attrNameLst>
                                          <p:attrName>style.visibility</p:attrName>
                                        </p:attrNameLst>
                                      </p:cBhvr>
                                      <p:to>
                                        <p:strVal val="visible"/>
                                      </p:to>
                                    </p:set>
                                    <p:animEffect transition="in" filter="box(in)">
                                      <p:cBhvr>
                                        <p:cTn id="10" dur="500"/>
                                        <p:tgtEl>
                                          <p:spTgt spid="202755">
                                            <p:txEl>
                                              <p:charRg st="21" end="4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202755">
                                            <p:txEl>
                                              <p:charRg st="40" end="65"/>
                                            </p:txEl>
                                          </p:spTgt>
                                        </p:tgtEl>
                                        <p:attrNameLst>
                                          <p:attrName>style.visibility</p:attrName>
                                        </p:attrNameLst>
                                      </p:cBhvr>
                                      <p:to>
                                        <p:strVal val="visible"/>
                                      </p:to>
                                    </p:set>
                                    <p:animEffect transition="in" filter="box(in)">
                                      <p:cBhvr>
                                        <p:cTn id="15" dur="500"/>
                                        <p:tgtEl>
                                          <p:spTgt spid="202755">
                                            <p:txEl>
                                              <p:charRg st="40" end="6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202755">
                                            <p:txEl>
                                              <p:charRg st="65" end="114"/>
                                            </p:txEl>
                                          </p:spTgt>
                                        </p:tgtEl>
                                        <p:attrNameLst>
                                          <p:attrName>style.visibility</p:attrName>
                                        </p:attrNameLst>
                                      </p:cBhvr>
                                      <p:to>
                                        <p:strVal val="visible"/>
                                      </p:to>
                                    </p:set>
                                    <p:animEffect transition="in" filter="box(in)">
                                      <p:cBhvr>
                                        <p:cTn id="20" dur="500"/>
                                        <p:tgtEl>
                                          <p:spTgt spid="202755">
                                            <p:txEl>
                                              <p:charRg st="65" end="114"/>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202755">
                                            <p:txEl>
                                              <p:charRg st="114" end="129"/>
                                            </p:txEl>
                                          </p:spTgt>
                                        </p:tgtEl>
                                        <p:attrNameLst>
                                          <p:attrName>style.visibility</p:attrName>
                                        </p:attrNameLst>
                                      </p:cBhvr>
                                      <p:to>
                                        <p:strVal val="visible"/>
                                      </p:to>
                                    </p:set>
                                    <p:animEffect transition="in" filter="box(in)">
                                      <p:cBhvr>
                                        <p:cTn id="23" dur="500"/>
                                        <p:tgtEl>
                                          <p:spTgt spid="202755">
                                            <p:txEl>
                                              <p:charRg st="114" end="129"/>
                                            </p:txEl>
                                          </p:spTgt>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202773"/>
                                        </p:tgtEl>
                                        <p:attrNameLst>
                                          <p:attrName>style.visibility</p:attrName>
                                        </p:attrNameLst>
                                      </p:cBhvr>
                                      <p:to>
                                        <p:strVal val="visible"/>
                                      </p:to>
                                    </p:set>
                                    <p:animEffect transition="in" filter="box(in)">
                                      <p:cBhvr>
                                        <p:cTn id="26" dur="500"/>
                                        <p:tgtEl>
                                          <p:spTgt spid="202773"/>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202785"/>
                                        </p:tgtEl>
                                        <p:attrNameLst>
                                          <p:attrName>style.visibility</p:attrName>
                                        </p:attrNameLst>
                                      </p:cBhvr>
                                      <p:to>
                                        <p:strVal val="visible"/>
                                      </p:to>
                                    </p:set>
                                    <p:animEffect transition="in" filter="box(in)">
                                      <p:cBhvr>
                                        <p:cTn id="31" dur="500"/>
                                        <p:tgtEl>
                                          <p:spTgt spid="202785"/>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202786"/>
                                        </p:tgtEl>
                                        <p:attrNameLst>
                                          <p:attrName>style.visibility</p:attrName>
                                        </p:attrNameLst>
                                      </p:cBhvr>
                                      <p:to>
                                        <p:strVal val="visible"/>
                                      </p:to>
                                    </p:set>
                                    <p:animEffect transition="in" filter="box(in)">
                                      <p:cBhvr>
                                        <p:cTn id="36" dur="500"/>
                                        <p:tgtEl>
                                          <p:spTgt spid="202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73" grpId="0"/>
      <p:bldP spid="202785" grpId="0" animBg="1"/>
      <p:bldP spid="20278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noChangeArrowheads="1"/>
          </p:cNvSpPr>
          <p:nvPr>
            <p:ph type="title"/>
          </p:nvPr>
        </p:nvSpPr>
        <p:spPr>
          <a:xfrm>
            <a:off x="457200" y="115888"/>
            <a:ext cx="8229600" cy="9271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rgbClr val="3333FF"/>
                </a:solidFill>
                <a:effectLst/>
                <a:uLnTx/>
                <a:uFillTx/>
                <a:latin typeface="+mj-lt"/>
                <a:ea typeface="+mj-ea"/>
                <a:cs typeface="+mj-cs"/>
              </a:rPr>
              <a:t>（</a:t>
            </a:r>
            <a:r>
              <a:rPr kumimoji="0" lang="en-US" altLang="zh-CN" sz="3200" b="1" i="0" u="none" strike="noStrike" kern="0" cap="none" spc="0" normalizeH="0" baseline="0" noProof="0" smtClean="0">
                <a:ln>
                  <a:noFill/>
                </a:ln>
                <a:solidFill>
                  <a:srgbClr val="3333FF"/>
                </a:solidFill>
                <a:effectLst/>
                <a:uLnTx/>
                <a:uFillTx/>
                <a:latin typeface="+mj-lt"/>
                <a:ea typeface="+mj-ea"/>
                <a:cs typeface="+mj-cs"/>
              </a:rPr>
              <a:t>2</a:t>
            </a:r>
            <a:r>
              <a:rPr kumimoji="0" lang="zh-CN" altLang="en-US" sz="3200" b="1" i="0" u="none" strike="noStrike" kern="0" cap="none" spc="0" normalizeH="0" baseline="0" noProof="0" smtClean="0">
                <a:ln>
                  <a:noFill/>
                </a:ln>
                <a:solidFill>
                  <a:srgbClr val="3333FF"/>
                </a:solidFill>
                <a:effectLst/>
                <a:uLnTx/>
                <a:uFillTx/>
                <a:latin typeface="+mj-lt"/>
                <a:ea typeface="+mj-ea"/>
                <a:cs typeface="+mj-cs"/>
              </a:rPr>
              <a:t>）程序接口（系统调用）</a:t>
            </a:r>
            <a:endParaRPr kumimoji="0" lang="zh-CN" altLang="en-US" sz="3200" b="1" i="0" u="none" strike="noStrike" kern="0" cap="none" spc="0" normalizeH="0" baseline="0" noProof="0" smtClean="0">
              <a:ln>
                <a:noFill/>
              </a:ln>
              <a:solidFill>
                <a:srgbClr val="3333FF"/>
              </a:solidFill>
              <a:effectLst/>
              <a:uLnTx/>
              <a:uFillTx/>
              <a:latin typeface="+mj-lt"/>
              <a:ea typeface="+mj-ea"/>
              <a:cs typeface="+mj-cs"/>
            </a:endParaRPr>
          </a:p>
        </p:txBody>
      </p:sp>
      <p:sp>
        <p:nvSpPr>
          <p:cNvPr id="224259" name="Rectangle 3"/>
          <p:cNvSpPr>
            <a:spLocks noGrp="1"/>
          </p:cNvSpPr>
          <p:nvPr>
            <p:ph idx="1"/>
          </p:nvPr>
        </p:nvSpPr>
        <p:spPr>
          <a:xfrm>
            <a:off x="395288" y="836613"/>
            <a:ext cx="8229600" cy="5327650"/>
          </a:xfrm>
          <a:ln/>
        </p:spPr>
        <p:txBody>
          <a:bodyPr vert="horz" wrap="square" lIns="91440" tIns="45720" rIns="91440" bIns="45720" anchor="t"/>
          <a:p>
            <a:pPr lvl="1">
              <a:lnSpc>
                <a:spcPct val="115000"/>
              </a:lnSpc>
              <a:buNone/>
            </a:pPr>
            <a:r>
              <a:rPr lang="en-US" altLang="zh-CN" sz="3200" b="1" dirty="0">
                <a:solidFill>
                  <a:srgbClr val="CC3300"/>
                </a:solidFill>
              </a:rPr>
              <a:t>5</a:t>
            </a:r>
            <a:r>
              <a:rPr lang="zh-CN" altLang="en-US" sz="3200" b="1" dirty="0">
                <a:solidFill>
                  <a:srgbClr val="CC3300"/>
                </a:solidFill>
              </a:rPr>
              <a:t>）系统调用参数的传递方式：</a:t>
            </a:r>
            <a:r>
              <a:rPr lang="zh-CN" altLang="en-US" sz="2400" dirty="0"/>
              <a:t>        </a:t>
            </a:r>
            <a:endParaRPr lang="zh-CN" altLang="en-US" sz="2400" dirty="0"/>
          </a:p>
          <a:p>
            <a:pPr lvl="1">
              <a:lnSpc>
                <a:spcPct val="115000"/>
              </a:lnSpc>
              <a:buChar char="•"/>
            </a:pPr>
            <a:r>
              <a:rPr lang="zh-CN" altLang="en-US" b="1" dirty="0"/>
              <a:t>参数表方式：</a:t>
            </a:r>
            <a:r>
              <a:rPr lang="zh-CN" altLang="en-US" dirty="0"/>
              <a:t>如</a:t>
            </a:r>
            <a:r>
              <a:rPr lang="en-US" altLang="zh-CN" dirty="0"/>
              <a:t>Unix</a:t>
            </a:r>
            <a:r>
              <a:rPr lang="zh-CN" altLang="en-US" dirty="0"/>
              <a:t>、</a:t>
            </a:r>
            <a:r>
              <a:rPr lang="en-US" altLang="zh-CN" dirty="0"/>
              <a:t>Linux</a:t>
            </a:r>
            <a:endParaRPr lang="en-US" altLang="zh-CN" dirty="0"/>
          </a:p>
          <a:p>
            <a:pPr lvl="2">
              <a:lnSpc>
                <a:spcPct val="115000"/>
              </a:lnSpc>
              <a:buFont typeface="Wingdings" panose="05000000000000000000" pitchFamily="2" charset="2"/>
              <a:buChar char="Ø"/>
            </a:pPr>
            <a:r>
              <a:rPr lang="zh-CN" altLang="en-US" b="1" dirty="0"/>
              <a:t>直接参数表：</a:t>
            </a:r>
            <a:endParaRPr lang="zh-CN" altLang="en-US" b="1" dirty="0"/>
          </a:p>
          <a:p>
            <a:pPr lvl="2">
              <a:lnSpc>
                <a:spcPct val="115000"/>
              </a:lnSpc>
              <a:buFont typeface="Wingdings" panose="05000000000000000000" pitchFamily="2" charset="2"/>
              <a:buChar char="Ø"/>
            </a:pPr>
            <a:endParaRPr lang="zh-CN" altLang="en-US" b="1" dirty="0"/>
          </a:p>
          <a:p>
            <a:pPr lvl="2">
              <a:lnSpc>
                <a:spcPct val="115000"/>
              </a:lnSpc>
              <a:buFont typeface="Wingdings" panose="05000000000000000000" pitchFamily="2" charset="2"/>
              <a:buChar char="Ø"/>
            </a:pPr>
            <a:endParaRPr lang="zh-CN" altLang="en-US" b="1" dirty="0"/>
          </a:p>
          <a:p>
            <a:pPr lvl="2">
              <a:lnSpc>
                <a:spcPct val="115000"/>
              </a:lnSpc>
              <a:buFont typeface="Wingdings" panose="05000000000000000000" pitchFamily="2" charset="2"/>
              <a:buChar char="Ø"/>
            </a:pPr>
            <a:endParaRPr lang="zh-CN" altLang="en-US" b="1" dirty="0"/>
          </a:p>
          <a:p>
            <a:pPr lvl="2">
              <a:lnSpc>
                <a:spcPct val="115000"/>
              </a:lnSpc>
              <a:buFont typeface="Wingdings" panose="05000000000000000000" pitchFamily="2" charset="2"/>
              <a:buChar char="Ø"/>
            </a:pPr>
            <a:r>
              <a:rPr lang="zh-CN" altLang="en-US" b="1" dirty="0"/>
              <a:t>间接参数表：</a:t>
            </a:r>
            <a:endParaRPr lang="zh-CN" altLang="en-US" b="1" dirty="0"/>
          </a:p>
          <a:p>
            <a:pPr lvl="1">
              <a:lnSpc>
                <a:spcPct val="115000"/>
              </a:lnSpc>
              <a:buChar char="•"/>
            </a:pPr>
            <a:endParaRPr lang="zh-CN" altLang="en-US" sz="2400" dirty="0">
              <a:solidFill>
                <a:srgbClr val="3333FF"/>
              </a:solidFill>
            </a:endParaRPr>
          </a:p>
        </p:txBody>
      </p:sp>
      <p:sp>
        <p:nvSpPr>
          <p:cNvPr id="224260" name="Rectangle 4"/>
          <p:cNvSpPr/>
          <p:nvPr/>
        </p:nvSpPr>
        <p:spPr>
          <a:xfrm>
            <a:off x="3635375" y="2863850"/>
            <a:ext cx="935038" cy="360363"/>
          </a:xfrm>
          <a:prstGeom prst="rect">
            <a:avLst/>
          </a:prstGeom>
          <a:solidFill>
            <a:schemeClr val="hlink"/>
          </a:solidFill>
          <a:ln w="9525">
            <a:noFill/>
          </a:ln>
        </p:spPr>
        <p:txBody>
          <a:bodyPr wrap="none" anchor="ctr"/>
          <a:p>
            <a:endParaRPr lang="zh-CN" altLang="en-US" dirty="0">
              <a:latin typeface="Arial" panose="020B0604020202020204" pitchFamily="34" charset="0"/>
            </a:endParaRPr>
          </a:p>
        </p:txBody>
      </p:sp>
      <p:sp>
        <p:nvSpPr>
          <p:cNvPr id="224261" name="Text Box 5"/>
          <p:cNvSpPr txBox="1"/>
          <p:nvPr/>
        </p:nvSpPr>
        <p:spPr>
          <a:xfrm>
            <a:off x="3132138" y="2781300"/>
            <a:ext cx="1584325" cy="442913"/>
          </a:xfrm>
          <a:prstGeom prst="rect">
            <a:avLst/>
          </a:prstGeom>
          <a:noFill/>
          <a:ln w="9525">
            <a:noFill/>
          </a:ln>
        </p:spPr>
        <p:txBody>
          <a:bodyPr>
            <a:spAutoFit/>
          </a:bodyPr>
          <a:p>
            <a:pPr marL="742950" indent="-285750" algn="l">
              <a:spcBef>
                <a:spcPct val="50000"/>
              </a:spcBef>
            </a:pPr>
            <a:r>
              <a:rPr lang="zh-CN" altLang="en-US" sz="2000" b="1" dirty="0">
                <a:latin typeface="Arial" panose="020B0604020202020204" pitchFamily="34" charset="0"/>
              </a:rPr>
              <a:t>寄存器</a:t>
            </a:r>
            <a:endParaRPr lang="zh-CN" altLang="en-US" sz="2000" b="1" dirty="0">
              <a:latin typeface="Arial" panose="020B0604020202020204" pitchFamily="34" charset="0"/>
            </a:endParaRPr>
          </a:p>
        </p:txBody>
      </p:sp>
      <p:sp>
        <p:nvSpPr>
          <p:cNvPr id="224262" name="Text Box 6"/>
          <p:cNvSpPr txBox="1"/>
          <p:nvPr/>
        </p:nvSpPr>
        <p:spPr>
          <a:xfrm>
            <a:off x="4787900" y="2060575"/>
            <a:ext cx="1584325" cy="442913"/>
          </a:xfrm>
          <a:prstGeom prst="rect">
            <a:avLst/>
          </a:prstGeom>
          <a:noFill/>
          <a:ln w="9525">
            <a:noFill/>
          </a:ln>
        </p:spPr>
        <p:txBody>
          <a:bodyPr>
            <a:spAutoFit/>
          </a:bodyPr>
          <a:p>
            <a:pPr marL="742950" indent="-285750" algn="l">
              <a:spcBef>
                <a:spcPct val="50000"/>
              </a:spcBef>
            </a:pPr>
            <a:r>
              <a:rPr lang="zh-CN" altLang="en-US" sz="2000" b="1" dirty="0">
                <a:latin typeface="Arial" panose="020B0604020202020204" pitchFamily="34" charset="0"/>
              </a:rPr>
              <a:t>参数表</a:t>
            </a:r>
            <a:endParaRPr lang="zh-CN" altLang="en-US" sz="2000" b="1" dirty="0">
              <a:latin typeface="Arial" panose="020B0604020202020204" pitchFamily="34" charset="0"/>
            </a:endParaRPr>
          </a:p>
        </p:txBody>
      </p:sp>
      <p:sp>
        <p:nvSpPr>
          <p:cNvPr id="224263" name="Rectangle 7"/>
          <p:cNvSpPr/>
          <p:nvPr/>
        </p:nvSpPr>
        <p:spPr>
          <a:xfrm>
            <a:off x="5148263" y="2563813"/>
            <a:ext cx="1152525" cy="1441450"/>
          </a:xfrm>
          <a:prstGeom prst="rect">
            <a:avLst/>
          </a:prstGeom>
          <a:solidFill>
            <a:srgbClr val="FFCC00"/>
          </a:solidFill>
          <a:ln w="9525">
            <a:noFill/>
          </a:ln>
        </p:spPr>
        <p:txBody>
          <a:bodyPr wrap="none" anchor="ctr"/>
          <a:p>
            <a:endParaRPr lang="zh-CN" altLang="en-US" dirty="0">
              <a:latin typeface="Arial" panose="020B0604020202020204" pitchFamily="34" charset="0"/>
            </a:endParaRPr>
          </a:p>
        </p:txBody>
      </p:sp>
      <p:sp>
        <p:nvSpPr>
          <p:cNvPr id="224264" name="Text Box 8"/>
          <p:cNvSpPr txBox="1"/>
          <p:nvPr/>
        </p:nvSpPr>
        <p:spPr>
          <a:xfrm>
            <a:off x="5148263" y="2563813"/>
            <a:ext cx="1223962" cy="442912"/>
          </a:xfrm>
          <a:prstGeom prst="rect">
            <a:avLst/>
          </a:prstGeom>
          <a:noFill/>
          <a:ln w="9525">
            <a:noFill/>
          </a:ln>
        </p:spPr>
        <p:txBody>
          <a:bodyPr>
            <a:spAutoFit/>
          </a:bodyPr>
          <a:p>
            <a:pPr marL="742950" indent="-285750" algn="l">
              <a:spcBef>
                <a:spcPct val="50000"/>
              </a:spcBef>
            </a:pPr>
            <a:r>
              <a:rPr lang="en-US" altLang="zh-CN" sz="2000" b="1" dirty="0">
                <a:latin typeface="Arial" panose="020B0604020202020204" pitchFamily="34" charset="0"/>
              </a:rPr>
              <a:t>N</a:t>
            </a:r>
            <a:endParaRPr lang="en-US" altLang="zh-CN" sz="2000" b="1" dirty="0">
              <a:latin typeface="Arial" panose="020B0604020202020204" pitchFamily="34" charset="0"/>
            </a:endParaRPr>
          </a:p>
        </p:txBody>
      </p:sp>
      <p:sp>
        <p:nvSpPr>
          <p:cNvPr id="224265" name="Text Box 9"/>
          <p:cNvSpPr txBox="1"/>
          <p:nvPr/>
        </p:nvSpPr>
        <p:spPr>
          <a:xfrm>
            <a:off x="4932363" y="2876550"/>
            <a:ext cx="1512887" cy="407988"/>
          </a:xfrm>
          <a:prstGeom prst="rect">
            <a:avLst/>
          </a:prstGeom>
          <a:noFill/>
          <a:ln w="9525">
            <a:noFill/>
          </a:ln>
        </p:spPr>
        <p:txBody>
          <a:bodyPr>
            <a:spAutoFit/>
          </a:bodyPr>
          <a:p>
            <a:pPr marL="742950" indent="-285750" algn="l">
              <a:spcBef>
                <a:spcPct val="50000"/>
              </a:spcBef>
            </a:pPr>
            <a:r>
              <a:rPr lang="zh-CN" altLang="en-US" sz="1800" b="1" dirty="0">
                <a:latin typeface="Arial" panose="020B0604020202020204" pitchFamily="34" charset="0"/>
              </a:rPr>
              <a:t>参数</a:t>
            </a:r>
            <a:r>
              <a:rPr lang="en-US" altLang="zh-CN" sz="1800" b="1" dirty="0">
                <a:latin typeface="Arial" panose="020B0604020202020204" pitchFamily="34" charset="0"/>
              </a:rPr>
              <a:t>1</a:t>
            </a:r>
            <a:endParaRPr lang="en-US" altLang="zh-CN" sz="1800" b="1" dirty="0">
              <a:latin typeface="Arial" panose="020B0604020202020204" pitchFamily="34" charset="0"/>
            </a:endParaRPr>
          </a:p>
        </p:txBody>
      </p:sp>
      <p:sp>
        <p:nvSpPr>
          <p:cNvPr id="224266" name="Text Box 10"/>
          <p:cNvSpPr txBox="1"/>
          <p:nvPr/>
        </p:nvSpPr>
        <p:spPr>
          <a:xfrm>
            <a:off x="4932363" y="3213100"/>
            <a:ext cx="1512887" cy="407988"/>
          </a:xfrm>
          <a:prstGeom prst="rect">
            <a:avLst/>
          </a:prstGeom>
          <a:noFill/>
          <a:ln w="9525">
            <a:noFill/>
          </a:ln>
        </p:spPr>
        <p:txBody>
          <a:bodyPr>
            <a:spAutoFit/>
          </a:bodyPr>
          <a:p>
            <a:pPr marL="742950" indent="-285750" algn="l">
              <a:spcBef>
                <a:spcPct val="50000"/>
              </a:spcBef>
            </a:pPr>
            <a:r>
              <a:rPr lang="zh-CN" altLang="en-US" sz="1800" b="1" dirty="0">
                <a:latin typeface="Arial" panose="020B0604020202020204" pitchFamily="34" charset="0"/>
              </a:rPr>
              <a:t>参数</a:t>
            </a:r>
            <a:r>
              <a:rPr lang="en-US" altLang="zh-CN" sz="1800" b="1" dirty="0">
                <a:latin typeface="Arial" panose="020B0604020202020204" pitchFamily="34" charset="0"/>
              </a:rPr>
              <a:t>2</a:t>
            </a:r>
            <a:endParaRPr lang="en-US" altLang="zh-CN" sz="1800" b="1" dirty="0">
              <a:latin typeface="Arial" panose="020B0604020202020204" pitchFamily="34" charset="0"/>
            </a:endParaRPr>
          </a:p>
        </p:txBody>
      </p:sp>
      <p:sp>
        <p:nvSpPr>
          <p:cNvPr id="224267" name="Text Box 11"/>
          <p:cNvSpPr txBox="1"/>
          <p:nvPr/>
        </p:nvSpPr>
        <p:spPr>
          <a:xfrm>
            <a:off x="5075238" y="3524250"/>
            <a:ext cx="1512887" cy="407988"/>
          </a:xfrm>
          <a:prstGeom prst="rect">
            <a:avLst/>
          </a:prstGeom>
          <a:noFill/>
          <a:ln w="9525">
            <a:noFill/>
          </a:ln>
        </p:spPr>
        <p:txBody>
          <a:bodyPr>
            <a:spAutoFit/>
          </a:bodyPr>
          <a:p>
            <a:pPr marL="742950" indent="-285750" algn="l">
              <a:spcBef>
                <a:spcPct val="50000"/>
              </a:spcBef>
            </a:pPr>
            <a:r>
              <a:rPr lang="en-US" altLang="zh-CN" sz="1800" b="1" dirty="0">
                <a:latin typeface="宋体" panose="02010600030101010101" pitchFamily="2" charset="-122"/>
              </a:rPr>
              <a:t>…</a:t>
            </a:r>
            <a:endParaRPr lang="en-US" altLang="zh-CN" sz="1800" b="1" dirty="0">
              <a:latin typeface="Arial" panose="020B0604020202020204" pitchFamily="34" charset="0"/>
            </a:endParaRPr>
          </a:p>
        </p:txBody>
      </p:sp>
      <p:sp>
        <p:nvSpPr>
          <p:cNvPr id="224268" name="Line 12"/>
          <p:cNvSpPr/>
          <p:nvPr/>
        </p:nvSpPr>
        <p:spPr>
          <a:xfrm flipV="1">
            <a:off x="4500563" y="2563813"/>
            <a:ext cx="647700" cy="504825"/>
          </a:xfrm>
          <a:prstGeom prst="line">
            <a:avLst/>
          </a:prstGeom>
          <a:ln w="9525" cap="flat" cmpd="sng">
            <a:solidFill>
              <a:srgbClr val="000000"/>
            </a:solidFill>
            <a:prstDash val="solid"/>
            <a:headEnd type="none" w="med" len="med"/>
            <a:tailEnd type="triangle" w="med" len="med"/>
          </a:ln>
        </p:spPr>
      </p:sp>
      <p:sp>
        <p:nvSpPr>
          <p:cNvPr id="224269" name="Text Box 13"/>
          <p:cNvSpPr txBox="1"/>
          <p:nvPr/>
        </p:nvSpPr>
        <p:spPr>
          <a:xfrm>
            <a:off x="4714875" y="4438650"/>
            <a:ext cx="2017713" cy="442913"/>
          </a:xfrm>
          <a:prstGeom prst="rect">
            <a:avLst/>
          </a:prstGeom>
          <a:noFill/>
          <a:ln w="9525">
            <a:noFill/>
          </a:ln>
        </p:spPr>
        <p:txBody>
          <a:bodyPr>
            <a:spAutoFit/>
          </a:bodyPr>
          <a:p>
            <a:pPr marL="742950" indent="-285750" algn="l">
              <a:spcBef>
                <a:spcPct val="50000"/>
              </a:spcBef>
            </a:pPr>
            <a:r>
              <a:rPr lang="zh-CN" altLang="en-US" sz="2000" b="1" dirty="0">
                <a:latin typeface="Arial" panose="020B0604020202020204" pitchFamily="34" charset="0"/>
              </a:rPr>
              <a:t>参数数据表</a:t>
            </a:r>
            <a:endParaRPr lang="zh-CN" altLang="en-US" sz="2000" b="1" dirty="0">
              <a:latin typeface="Arial" panose="020B0604020202020204" pitchFamily="34" charset="0"/>
            </a:endParaRPr>
          </a:p>
        </p:txBody>
      </p:sp>
      <p:sp>
        <p:nvSpPr>
          <p:cNvPr id="224270" name="Rectangle 14"/>
          <p:cNvSpPr/>
          <p:nvPr/>
        </p:nvSpPr>
        <p:spPr>
          <a:xfrm>
            <a:off x="5362575" y="4941888"/>
            <a:ext cx="1152525" cy="1441450"/>
          </a:xfrm>
          <a:prstGeom prst="rect">
            <a:avLst/>
          </a:prstGeom>
          <a:solidFill>
            <a:srgbClr val="FFCC00"/>
          </a:solidFill>
          <a:ln w="9525">
            <a:noFill/>
          </a:ln>
        </p:spPr>
        <p:txBody>
          <a:bodyPr wrap="none" anchor="ctr"/>
          <a:p>
            <a:endParaRPr lang="zh-CN" altLang="en-US" dirty="0">
              <a:latin typeface="Arial" panose="020B0604020202020204" pitchFamily="34" charset="0"/>
            </a:endParaRPr>
          </a:p>
        </p:txBody>
      </p:sp>
      <p:sp>
        <p:nvSpPr>
          <p:cNvPr id="224271" name="Text Box 15"/>
          <p:cNvSpPr txBox="1"/>
          <p:nvPr/>
        </p:nvSpPr>
        <p:spPr>
          <a:xfrm>
            <a:off x="5075238" y="4941888"/>
            <a:ext cx="1800225" cy="407987"/>
          </a:xfrm>
          <a:prstGeom prst="rect">
            <a:avLst/>
          </a:prstGeom>
          <a:noFill/>
          <a:ln w="9525">
            <a:noFill/>
          </a:ln>
        </p:spPr>
        <p:txBody>
          <a:bodyPr>
            <a:spAutoFit/>
          </a:bodyPr>
          <a:p>
            <a:pPr marL="742950" indent="-285750" algn="l">
              <a:spcBef>
                <a:spcPct val="50000"/>
              </a:spcBef>
            </a:pPr>
            <a:r>
              <a:rPr lang="en-US" altLang="zh-CN" sz="1800" b="1" dirty="0">
                <a:latin typeface="Arial" panose="020B0604020202020204" pitchFamily="34" charset="0"/>
              </a:rPr>
              <a:t>Trap  xx</a:t>
            </a:r>
            <a:endParaRPr lang="en-US" altLang="zh-CN" sz="1800" b="1" dirty="0">
              <a:latin typeface="Arial" panose="020B0604020202020204" pitchFamily="34" charset="0"/>
            </a:endParaRPr>
          </a:p>
        </p:txBody>
      </p:sp>
      <p:sp>
        <p:nvSpPr>
          <p:cNvPr id="224272" name="Text Box 16"/>
          <p:cNvSpPr txBox="1"/>
          <p:nvPr/>
        </p:nvSpPr>
        <p:spPr>
          <a:xfrm>
            <a:off x="5146675" y="5254625"/>
            <a:ext cx="1512888" cy="407988"/>
          </a:xfrm>
          <a:prstGeom prst="rect">
            <a:avLst/>
          </a:prstGeom>
          <a:noFill/>
          <a:ln w="9525">
            <a:noFill/>
          </a:ln>
        </p:spPr>
        <p:txBody>
          <a:bodyPr>
            <a:spAutoFit/>
          </a:bodyPr>
          <a:p>
            <a:pPr marL="742950" indent="-285750" algn="l">
              <a:spcBef>
                <a:spcPct val="50000"/>
              </a:spcBef>
            </a:pPr>
            <a:r>
              <a:rPr lang="zh-CN" altLang="en-US" sz="1800" b="1" dirty="0">
                <a:latin typeface="Arial" panose="020B0604020202020204" pitchFamily="34" charset="0"/>
              </a:rPr>
              <a:t>参数</a:t>
            </a:r>
            <a:r>
              <a:rPr lang="en-US" altLang="zh-CN" sz="1800" b="1" dirty="0">
                <a:latin typeface="Arial" panose="020B0604020202020204" pitchFamily="34" charset="0"/>
              </a:rPr>
              <a:t>1</a:t>
            </a:r>
            <a:endParaRPr lang="en-US" altLang="zh-CN" sz="1800" b="1" dirty="0">
              <a:latin typeface="Arial" panose="020B0604020202020204" pitchFamily="34" charset="0"/>
            </a:endParaRPr>
          </a:p>
        </p:txBody>
      </p:sp>
      <p:sp>
        <p:nvSpPr>
          <p:cNvPr id="224273" name="Text Box 17"/>
          <p:cNvSpPr txBox="1"/>
          <p:nvPr/>
        </p:nvSpPr>
        <p:spPr>
          <a:xfrm>
            <a:off x="5146675" y="5614988"/>
            <a:ext cx="1512888" cy="407987"/>
          </a:xfrm>
          <a:prstGeom prst="rect">
            <a:avLst/>
          </a:prstGeom>
          <a:noFill/>
          <a:ln w="9525">
            <a:noFill/>
          </a:ln>
        </p:spPr>
        <p:txBody>
          <a:bodyPr>
            <a:spAutoFit/>
          </a:bodyPr>
          <a:p>
            <a:pPr marL="742950" indent="-285750" algn="l">
              <a:spcBef>
                <a:spcPct val="50000"/>
              </a:spcBef>
            </a:pPr>
            <a:r>
              <a:rPr lang="zh-CN" altLang="en-US" sz="1800" b="1" dirty="0">
                <a:latin typeface="Arial" panose="020B0604020202020204" pitchFamily="34" charset="0"/>
              </a:rPr>
              <a:t>参数</a:t>
            </a:r>
            <a:r>
              <a:rPr lang="en-US" altLang="zh-CN" sz="1800" b="1" dirty="0">
                <a:latin typeface="Arial" panose="020B0604020202020204" pitchFamily="34" charset="0"/>
              </a:rPr>
              <a:t>2</a:t>
            </a:r>
            <a:endParaRPr lang="en-US" altLang="zh-CN" sz="1800" b="1" dirty="0">
              <a:latin typeface="Arial" panose="020B0604020202020204" pitchFamily="34" charset="0"/>
            </a:endParaRPr>
          </a:p>
        </p:txBody>
      </p:sp>
      <p:sp>
        <p:nvSpPr>
          <p:cNvPr id="224274" name="Text Box 18"/>
          <p:cNvSpPr txBox="1"/>
          <p:nvPr/>
        </p:nvSpPr>
        <p:spPr>
          <a:xfrm>
            <a:off x="5291138" y="5880100"/>
            <a:ext cx="1512887" cy="407988"/>
          </a:xfrm>
          <a:prstGeom prst="rect">
            <a:avLst/>
          </a:prstGeom>
          <a:noFill/>
          <a:ln w="9525">
            <a:noFill/>
          </a:ln>
        </p:spPr>
        <p:txBody>
          <a:bodyPr>
            <a:spAutoFit/>
          </a:bodyPr>
          <a:p>
            <a:pPr marL="742950" indent="-285750" algn="l">
              <a:spcBef>
                <a:spcPct val="50000"/>
              </a:spcBef>
            </a:pPr>
            <a:r>
              <a:rPr lang="en-US" altLang="zh-CN" sz="1800" b="1" dirty="0">
                <a:latin typeface="宋体" panose="02010600030101010101" pitchFamily="2" charset="-122"/>
              </a:rPr>
              <a:t>…</a:t>
            </a:r>
            <a:endParaRPr lang="en-US" altLang="zh-CN" sz="1800" b="1" dirty="0">
              <a:latin typeface="Arial" panose="020B0604020202020204" pitchFamily="34" charset="0"/>
            </a:endParaRPr>
          </a:p>
        </p:txBody>
      </p:sp>
      <p:sp>
        <p:nvSpPr>
          <p:cNvPr id="224275" name="Line 19"/>
          <p:cNvSpPr/>
          <p:nvPr/>
        </p:nvSpPr>
        <p:spPr>
          <a:xfrm flipV="1">
            <a:off x="4570413" y="4943475"/>
            <a:ext cx="865187" cy="792163"/>
          </a:xfrm>
          <a:prstGeom prst="line">
            <a:avLst/>
          </a:prstGeom>
          <a:ln w="9525" cap="flat" cmpd="sng">
            <a:solidFill>
              <a:srgbClr val="000000"/>
            </a:solidFill>
            <a:prstDash val="solid"/>
            <a:headEnd type="none" w="med" len="med"/>
            <a:tailEnd type="triangle" w="med" len="med"/>
          </a:ln>
        </p:spPr>
      </p:sp>
      <p:sp>
        <p:nvSpPr>
          <p:cNvPr id="224276" name="Text Box 20"/>
          <p:cNvSpPr txBox="1"/>
          <p:nvPr/>
        </p:nvSpPr>
        <p:spPr>
          <a:xfrm>
            <a:off x="3201988" y="4654550"/>
            <a:ext cx="1728787" cy="442913"/>
          </a:xfrm>
          <a:prstGeom prst="rect">
            <a:avLst/>
          </a:prstGeom>
          <a:noFill/>
          <a:ln w="9525">
            <a:noFill/>
          </a:ln>
        </p:spPr>
        <p:txBody>
          <a:bodyPr>
            <a:spAutoFit/>
          </a:bodyPr>
          <a:p>
            <a:pPr marL="742950" indent="-285750" algn="l">
              <a:spcBef>
                <a:spcPct val="50000"/>
              </a:spcBef>
            </a:pPr>
            <a:r>
              <a:rPr lang="zh-CN" altLang="en-US" sz="2000" b="1" dirty="0">
                <a:latin typeface="Arial" panose="020B0604020202020204" pitchFamily="34" charset="0"/>
              </a:rPr>
              <a:t>参数表</a:t>
            </a:r>
            <a:endParaRPr lang="zh-CN" altLang="en-US" sz="2000" b="1" dirty="0">
              <a:latin typeface="Arial" panose="020B0604020202020204" pitchFamily="34" charset="0"/>
            </a:endParaRPr>
          </a:p>
        </p:txBody>
      </p:sp>
      <p:sp>
        <p:nvSpPr>
          <p:cNvPr id="224277" name="Rectangle 21"/>
          <p:cNvSpPr/>
          <p:nvPr/>
        </p:nvSpPr>
        <p:spPr>
          <a:xfrm>
            <a:off x="3563938" y="5159375"/>
            <a:ext cx="1152525" cy="863600"/>
          </a:xfrm>
          <a:prstGeom prst="rect">
            <a:avLst/>
          </a:prstGeom>
          <a:solidFill>
            <a:srgbClr val="FFCC00"/>
          </a:solidFill>
          <a:ln w="9525">
            <a:noFill/>
          </a:ln>
        </p:spPr>
        <p:txBody>
          <a:bodyPr wrap="none" anchor="ctr"/>
          <a:p>
            <a:endParaRPr lang="zh-CN" altLang="en-US" dirty="0">
              <a:latin typeface="Arial" panose="020B0604020202020204" pitchFamily="34" charset="0"/>
            </a:endParaRPr>
          </a:p>
        </p:txBody>
      </p:sp>
      <p:sp>
        <p:nvSpPr>
          <p:cNvPr id="224278" name="Text Box 22"/>
          <p:cNvSpPr txBox="1"/>
          <p:nvPr/>
        </p:nvSpPr>
        <p:spPr>
          <a:xfrm>
            <a:off x="3563938" y="5157788"/>
            <a:ext cx="1081087" cy="407987"/>
          </a:xfrm>
          <a:prstGeom prst="rect">
            <a:avLst/>
          </a:prstGeom>
          <a:noFill/>
          <a:ln w="9525">
            <a:noFill/>
          </a:ln>
        </p:spPr>
        <p:txBody>
          <a:bodyPr>
            <a:spAutoFit/>
          </a:bodyPr>
          <a:p>
            <a:pPr marL="742950" indent="-285750" algn="l">
              <a:spcBef>
                <a:spcPct val="50000"/>
              </a:spcBef>
            </a:pPr>
            <a:r>
              <a:rPr lang="en-US" altLang="zh-CN" sz="1800" b="1" dirty="0">
                <a:latin typeface="Arial" panose="020B0604020202020204" pitchFamily="34" charset="0"/>
              </a:rPr>
              <a:t>N</a:t>
            </a:r>
            <a:endParaRPr lang="en-US" altLang="zh-CN" sz="1800" b="1" dirty="0">
              <a:latin typeface="Arial" panose="020B0604020202020204" pitchFamily="34" charset="0"/>
            </a:endParaRPr>
          </a:p>
        </p:txBody>
      </p:sp>
      <p:sp>
        <p:nvSpPr>
          <p:cNvPr id="224279" name="Text Box 23"/>
          <p:cNvSpPr txBox="1"/>
          <p:nvPr/>
        </p:nvSpPr>
        <p:spPr>
          <a:xfrm>
            <a:off x="3346450" y="5519738"/>
            <a:ext cx="1512888" cy="407987"/>
          </a:xfrm>
          <a:prstGeom prst="rect">
            <a:avLst/>
          </a:prstGeom>
          <a:noFill/>
          <a:ln w="9525">
            <a:noFill/>
          </a:ln>
        </p:spPr>
        <p:txBody>
          <a:bodyPr>
            <a:spAutoFit/>
          </a:bodyPr>
          <a:p>
            <a:pPr marL="742950" indent="-285750" algn="l">
              <a:spcBef>
                <a:spcPct val="50000"/>
              </a:spcBef>
            </a:pPr>
            <a:r>
              <a:rPr lang="zh-CN" altLang="en-US" sz="1800" b="1" dirty="0">
                <a:latin typeface="Arial" panose="020B0604020202020204" pitchFamily="34" charset="0"/>
              </a:rPr>
              <a:t>指针</a:t>
            </a:r>
            <a:endParaRPr lang="en-US" altLang="zh-CN" sz="1800" b="1" dirty="0">
              <a:latin typeface="Arial" panose="020B0604020202020204" pitchFamily="34" charset="0"/>
            </a:endParaRPr>
          </a:p>
        </p:txBody>
      </p:sp>
      <p:sp>
        <p:nvSpPr>
          <p:cNvPr id="224280" name="Line 24"/>
          <p:cNvSpPr/>
          <p:nvPr/>
        </p:nvSpPr>
        <p:spPr>
          <a:xfrm flipV="1">
            <a:off x="2698750" y="5159375"/>
            <a:ext cx="863600" cy="288925"/>
          </a:xfrm>
          <a:prstGeom prst="line">
            <a:avLst/>
          </a:prstGeom>
          <a:ln w="9525" cap="flat" cmpd="sng">
            <a:solidFill>
              <a:srgbClr val="000000"/>
            </a:solidFill>
            <a:prstDash val="solid"/>
            <a:headEnd type="none" w="med" len="med"/>
            <a:tailEnd type="triangle" w="med" len="med"/>
          </a:ln>
        </p:spPr>
      </p:sp>
      <p:sp>
        <p:nvSpPr>
          <p:cNvPr id="224281" name="Rectangle 25"/>
          <p:cNvSpPr/>
          <p:nvPr/>
        </p:nvSpPr>
        <p:spPr>
          <a:xfrm>
            <a:off x="1762125" y="5375275"/>
            <a:ext cx="935038" cy="360363"/>
          </a:xfrm>
          <a:prstGeom prst="rect">
            <a:avLst/>
          </a:prstGeom>
          <a:solidFill>
            <a:schemeClr val="hlink"/>
          </a:solidFill>
          <a:ln w="9525">
            <a:noFill/>
          </a:ln>
        </p:spPr>
        <p:txBody>
          <a:bodyPr wrap="none" anchor="ctr"/>
          <a:p>
            <a:endParaRPr lang="zh-CN" altLang="en-US" dirty="0">
              <a:latin typeface="Arial" panose="020B0604020202020204" pitchFamily="34" charset="0"/>
            </a:endParaRPr>
          </a:p>
        </p:txBody>
      </p:sp>
      <p:sp>
        <p:nvSpPr>
          <p:cNvPr id="224282" name="Text Box 26"/>
          <p:cNvSpPr txBox="1"/>
          <p:nvPr/>
        </p:nvSpPr>
        <p:spPr>
          <a:xfrm>
            <a:off x="1258888" y="5303838"/>
            <a:ext cx="1584325" cy="442912"/>
          </a:xfrm>
          <a:prstGeom prst="rect">
            <a:avLst/>
          </a:prstGeom>
          <a:noFill/>
          <a:ln w="9525">
            <a:noFill/>
          </a:ln>
        </p:spPr>
        <p:txBody>
          <a:bodyPr>
            <a:spAutoFit/>
          </a:bodyPr>
          <a:p>
            <a:pPr marL="742950" indent="-285750" algn="l">
              <a:spcBef>
                <a:spcPct val="50000"/>
              </a:spcBef>
            </a:pPr>
            <a:r>
              <a:rPr lang="zh-CN" altLang="en-US" sz="2000" b="1" dirty="0">
                <a:latin typeface="Arial" panose="020B0604020202020204" pitchFamily="34" charset="0"/>
              </a:rPr>
              <a:t>寄存器</a:t>
            </a:r>
            <a:endParaRPr lang="zh-CN" altLang="en-US" sz="2000" b="1"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4262"/>
                                        </p:tgtEl>
                                        <p:attrNameLst>
                                          <p:attrName>style.visibility</p:attrName>
                                        </p:attrNameLst>
                                      </p:cBhvr>
                                      <p:to>
                                        <p:strVal val="visible"/>
                                      </p:to>
                                    </p:set>
                                    <p:animEffect transition="in" filter="box(in)">
                                      <p:cBhvr>
                                        <p:cTn id="7" dur="500"/>
                                        <p:tgtEl>
                                          <p:spTgt spid="22426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24263"/>
                                        </p:tgtEl>
                                        <p:attrNameLst>
                                          <p:attrName>style.visibility</p:attrName>
                                        </p:attrNameLst>
                                      </p:cBhvr>
                                      <p:to>
                                        <p:strVal val="visible"/>
                                      </p:to>
                                    </p:set>
                                    <p:animEffect transition="in" filter="box(in)">
                                      <p:cBhvr>
                                        <p:cTn id="10" dur="500"/>
                                        <p:tgtEl>
                                          <p:spTgt spid="22426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24264"/>
                                        </p:tgtEl>
                                        <p:attrNameLst>
                                          <p:attrName>style.visibility</p:attrName>
                                        </p:attrNameLst>
                                      </p:cBhvr>
                                      <p:to>
                                        <p:strVal val="visible"/>
                                      </p:to>
                                    </p:set>
                                    <p:animEffect transition="in" filter="box(in)">
                                      <p:cBhvr>
                                        <p:cTn id="13" dur="500"/>
                                        <p:tgtEl>
                                          <p:spTgt spid="224264"/>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24265"/>
                                        </p:tgtEl>
                                        <p:attrNameLst>
                                          <p:attrName>style.visibility</p:attrName>
                                        </p:attrNameLst>
                                      </p:cBhvr>
                                      <p:to>
                                        <p:strVal val="visible"/>
                                      </p:to>
                                    </p:set>
                                    <p:animEffect transition="in" filter="box(in)">
                                      <p:cBhvr>
                                        <p:cTn id="16" dur="500"/>
                                        <p:tgtEl>
                                          <p:spTgt spid="224265"/>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24266"/>
                                        </p:tgtEl>
                                        <p:attrNameLst>
                                          <p:attrName>style.visibility</p:attrName>
                                        </p:attrNameLst>
                                      </p:cBhvr>
                                      <p:to>
                                        <p:strVal val="visible"/>
                                      </p:to>
                                    </p:set>
                                    <p:animEffect transition="in" filter="box(in)">
                                      <p:cBhvr>
                                        <p:cTn id="19" dur="500"/>
                                        <p:tgtEl>
                                          <p:spTgt spid="224266"/>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24267"/>
                                        </p:tgtEl>
                                        <p:attrNameLst>
                                          <p:attrName>style.visibility</p:attrName>
                                        </p:attrNameLst>
                                      </p:cBhvr>
                                      <p:to>
                                        <p:strVal val="visible"/>
                                      </p:to>
                                    </p:set>
                                    <p:animEffect transition="in" filter="box(in)">
                                      <p:cBhvr>
                                        <p:cTn id="22" dur="500"/>
                                        <p:tgtEl>
                                          <p:spTgt spid="224267"/>
                                        </p:tgtEl>
                                      </p:cBhvr>
                                    </p:animEffect>
                                  </p:childTnLst>
                                </p:cTn>
                              </p:par>
                              <p:par>
                                <p:cTn id="23" presetID="4" presetClass="entr" presetSubtype="16" fill="hold" nodeType="withEffect">
                                  <p:stCondLst>
                                    <p:cond delay="0"/>
                                  </p:stCondLst>
                                  <p:childTnLst>
                                    <p:set>
                                      <p:cBhvr>
                                        <p:cTn id="24" dur="1" fill="hold">
                                          <p:stCondLst>
                                            <p:cond delay="0"/>
                                          </p:stCondLst>
                                        </p:cTn>
                                        <p:tgtEl>
                                          <p:spTgt spid="224259">
                                            <p:txEl>
                                              <p:charRg st="41" end="48"/>
                                            </p:txEl>
                                          </p:spTgt>
                                        </p:tgtEl>
                                        <p:attrNameLst>
                                          <p:attrName>style.visibility</p:attrName>
                                        </p:attrNameLst>
                                      </p:cBhvr>
                                      <p:to>
                                        <p:strVal val="visible"/>
                                      </p:to>
                                    </p:set>
                                    <p:animEffect transition="in" filter="box(in)">
                                      <p:cBhvr>
                                        <p:cTn id="25" dur="500"/>
                                        <p:tgtEl>
                                          <p:spTgt spid="224259">
                                            <p:txEl>
                                              <p:charRg st="41" end="4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224260"/>
                                        </p:tgtEl>
                                        <p:attrNameLst>
                                          <p:attrName>style.visibility</p:attrName>
                                        </p:attrNameLst>
                                      </p:cBhvr>
                                      <p:to>
                                        <p:strVal val="visible"/>
                                      </p:to>
                                    </p:set>
                                    <p:animEffect transition="in" filter="box(in)">
                                      <p:cBhvr>
                                        <p:cTn id="30" dur="500"/>
                                        <p:tgtEl>
                                          <p:spTgt spid="224260"/>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224261"/>
                                        </p:tgtEl>
                                        <p:attrNameLst>
                                          <p:attrName>style.visibility</p:attrName>
                                        </p:attrNameLst>
                                      </p:cBhvr>
                                      <p:to>
                                        <p:strVal val="visible"/>
                                      </p:to>
                                    </p:set>
                                    <p:animEffect transition="in" filter="box(in)">
                                      <p:cBhvr>
                                        <p:cTn id="33" dur="500"/>
                                        <p:tgtEl>
                                          <p:spTgt spid="224261"/>
                                        </p:tgtEl>
                                      </p:cBhvr>
                                    </p:animEffect>
                                  </p:childTnLst>
                                </p:cTn>
                              </p:par>
                              <p:par>
                                <p:cTn id="34" presetID="4" presetClass="entr" presetSubtype="16" fill="hold" nodeType="withEffect">
                                  <p:stCondLst>
                                    <p:cond delay="0"/>
                                  </p:stCondLst>
                                  <p:childTnLst>
                                    <p:set>
                                      <p:cBhvr>
                                        <p:cTn id="35" dur="1" fill="hold">
                                          <p:stCondLst>
                                            <p:cond delay="0"/>
                                          </p:stCondLst>
                                        </p:cTn>
                                        <p:tgtEl>
                                          <p:spTgt spid="224268"/>
                                        </p:tgtEl>
                                        <p:attrNameLst>
                                          <p:attrName>style.visibility</p:attrName>
                                        </p:attrNameLst>
                                      </p:cBhvr>
                                      <p:to>
                                        <p:strVal val="visible"/>
                                      </p:to>
                                    </p:set>
                                    <p:animEffect transition="in" filter="box(in)">
                                      <p:cBhvr>
                                        <p:cTn id="36" dur="500"/>
                                        <p:tgtEl>
                                          <p:spTgt spid="224268"/>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224259">
                                            <p:txEl>
                                              <p:charRg st="51" end="58"/>
                                            </p:txEl>
                                          </p:spTgt>
                                        </p:tgtEl>
                                        <p:attrNameLst>
                                          <p:attrName>style.visibility</p:attrName>
                                        </p:attrNameLst>
                                      </p:cBhvr>
                                      <p:to>
                                        <p:strVal val="visible"/>
                                      </p:to>
                                    </p:set>
                                    <p:animEffect transition="in" filter="box(in)">
                                      <p:cBhvr>
                                        <p:cTn id="41" dur="500"/>
                                        <p:tgtEl>
                                          <p:spTgt spid="224259">
                                            <p:txEl>
                                              <p:charRg st="51" end="5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224269"/>
                                        </p:tgtEl>
                                        <p:attrNameLst>
                                          <p:attrName>style.visibility</p:attrName>
                                        </p:attrNameLst>
                                      </p:cBhvr>
                                      <p:to>
                                        <p:strVal val="visible"/>
                                      </p:to>
                                    </p:set>
                                    <p:animEffect transition="in" filter="box(in)">
                                      <p:cBhvr>
                                        <p:cTn id="46" dur="500"/>
                                        <p:tgtEl>
                                          <p:spTgt spid="224269"/>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224270"/>
                                        </p:tgtEl>
                                        <p:attrNameLst>
                                          <p:attrName>style.visibility</p:attrName>
                                        </p:attrNameLst>
                                      </p:cBhvr>
                                      <p:to>
                                        <p:strVal val="visible"/>
                                      </p:to>
                                    </p:set>
                                    <p:animEffect transition="in" filter="box(in)">
                                      <p:cBhvr>
                                        <p:cTn id="49" dur="500"/>
                                        <p:tgtEl>
                                          <p:spTgt spid="224270"/>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224271"/>
                                        </p:tgtEl>
                                        <p:attrNameLst>
                                          <p:attrName>style.visibility</p:attrName>
                                        </p:attrNameLst>
                                      </p:cBhvr>
                                      <p:to>
                                        <p:strVal val="visible"/>
                                      </p:to>
                                    </p:set>
                                    <p:animEffect transition="in" filter="box(in)">
                                      <p:cBhvr>
                                        <p:cTn id="52" dur="500"/>
                                        <p:tgtEl>
                                          <p:spTgt spid="224271"/>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224272"/>
                                        </p:tgtEl>
                                        <p:attrNameLst>
                                          <p:attrName>style.visibility</p:attrName>
                                        </p:attrNameLst>
                                      </p:cBhvr>
                                      <p:to>
                                        <p:strVal val="visible"/>
                                      </p:to>
                                    </p:set>
                                    <p:animEffect transition="in" filter="box(in)">
                                      <p:cBhvr>
                                        <p:cTn id="55" dur="500"/>
                                        <p:tgtEl>
                                          <p:spTgt spid="224272"/>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224273"/>
                                        </p:tgtEl>
                                        <p:attrNameLst>
                                          <p:attrName>style.visibility</p:attrName>
                                        </p:attrNameLst>
                                      </p:cBhvr>
                                      <p:to>
                                        <p:strVal val="visible"/>
                                      </p:to>
                                    </p:set>
                                    <p:animEffect transition="in" filter="box(in)">
                                      <p:cBhvr>
                                        <p:cTn id="58" dur="500"/>
                                        <p:tgtEl>
                                          <p:spTgt spid="224273"/>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224274"/>
                                        </p:tgtEl>
                                        <p:attrNameLst>
                                          <p:attrName>style.visibility</p:attrName>
                                        </p:attrNameLst>
                                      </p:cBhvr>
                                      <p:to>
                                        <p:strVal val="visible"/>
                                      </p:to>
                                    </p:set>
                                    <p:animEffect transition="in" filter="box(in)">
                                      <p:cBhvr>
                                        <p:cTn id="61" dur="500"/>
                                        <p:tgtEl>
                                          <p:spTgt spid="224274"/>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nodeType="clickEffect">
                                  <p:stCondLst>
                                    <p:cond delay="0"/>
                                  </p:stCondLst>
                                  <p:childTnLst>
                                    <p:set>
                                      <p:cBhvr>
                                        <p:cTn id="65" dur="1" fill="hold">
                                          <p:stCondLst>
                                            <p:cond delay="0"/>
                                          </p:stCondLst>
                                        </p:cTn>
                                        <p:tgtEl>
                                          <p:spTgt spid="224275"/>
                                        </p:tgtEl>
                                        <p:attrNameLst>
                                          <p:attrName>style.visibility</p:attrName>
                                        </p:attrNameLst>
                                      </p:cBhvr>
                                      <p:to>
                                        <p:strVal val="visible"/>
                                      </p:to>
                                    </p:set>
                                    <p:animEffect transition="in" filter="box(in)">
                                      <p:cBhvr>
                                        <p:cTn id="66" dur="500"/>
                                        <p:tgtEl>
                                          <p:spTgt spid="224275"/>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224276"/>
                                        </p:tgtEl>
                                        <p:attrNameLst>
                                          <p:attrName>style.visibility</p:attrName>
                                        </p:attrNameLst>
                                      </p:cBhvr>
                                      <p:to>
                                        <p:strVal val="visible"/>
                                      </p:to>
                                    </p:set>
                                    <p:animEffect transition="in" filter="box(in)">
                                      <p:cBhvr>
                                        <p:cTn id="69" dur="500"/>
                                        <p:tgtEl>
                                          <p:spTgt spid="224276"/>
                                        </p:tgtEl>
                                      </p:cBhvr>
                                    </p:animEffect>
                                  </p:childTnLst>
                                </p:cTn>
                              </p:par>
                              <p:par>
                                <p:cTn id="70" presetID="4" presetClass="entr" presetSubtype="16" fill="hold" grpId="0" nodeType="withEffect">
                                  <p:stCondLst>
                                    <p:cond delay="0"/>
                                  </p:stCondLst>
                                  <p:childTnLst>
                                    <p:set>
                                      <p:cBhvr>
                                        <p:cTn id="71" dur="1" fill="hold">
                                          <p:stCondLst>
                                            <p:cond delay="0"/>
                                          </p:stCondLst>
                                        </p:cTn>
                                        <p:tgtEl>
                                          <p:spTgt spid="224277"/>
                                        </p:tgtEl>
                                        <p:attrNameLst>
                                          <p:attrName>style.visibility</p:attrName>
                                        </p:attrNameLst>
                                      </p:cBhvr>
                                      <p:to>
                                        <p:strVal val="visible"/>
                                      </p:to>
                                    </p:set>
                                    <p:animEffect transition="in" filter="box(in)">
                                      <p:cBhvr>
                                        <p:cTn id="72" dur="500"/>
                                        <p:tgtEl>
                                          <p:spTgt spid="224277"/>
                                        </p:tgtEl>
                                      </p:cBhvr>
                                    </p:animEffect>
                                  </p:childTnLst>
                                </p:cTn>
                              </p:par>
                              <p:par>
                                <p:cTn id="73" presetID="4" presetClass="entr" presetSubtype="16" fill="hold" grpId="0" nodeType="withEffect">
                                  <p:stCondLst>
                                    <p:cond delay="0"/>
                                  </p:stCondLst>
                                  <p:childTnLst>
                                    <p:set>
                                      <p:cBhvr>
                                        <p:cTn id="74" dur="1" fill="hold">
                                          <p:stCondLst>
                                            <p:cond delay="0"/>
                                          </p:stCondLst>
                                        </p:cTn>
                                        <p:tgtEl>
                                          <p:spTgt spid="224278"/>
                                        </p:tgtEl>
                                        <p:attrNameLst>
                                          <p:attrName>style.visibility</p:attrName>
                                        </p:attrNameLst>
                                      </p:cBhvr>
                                      <p:to>
                                        <p:strVal val="visible"/>
                                      </p:to>
                                    </p:set>
                                    <p:animEffect transition="in" filter="box(in)">
                                      <p:cBhvr>
                                        <p:cTn id="75" dur="500"/>
                                        <p:tgtEl>
                                          <p:spTgt spid="224278"/>
                                        </p:tgtEl>
                                      </p:cBhvr>
                                    </p:animEffect>
                                  </p:childTnLst>
                                </p:cTn>
                              </p:par>
                              <p:par>
                                <p:cTn id="76" presetID="4" presetClass="entr" presetSubtype="16" fill="hold" grpId="0" nodeType="withEffect">
                                  <p:stCondLst>
                                    <p:cond delay="0"/>
                                  </p:stCondLst>
                                  <p:childTnLst>
                                    <p:set>
                                      <p:cBhvr>
                                        <p:cTn id="77" dur="1" fill="hold">
                                          <p:stCondLst>
                                            <p:cond delay="0"/>
                                          </p:stCondLst>
                                        </p:cTn>
                                        <p:tgtEl>
                                          <p:spTgt spid="224279"/>
                                        </p:tgtEl>
                                        <p:attrNameLst>
                                          <p:attrName>style.visibility</p:attrName>
                                        </p:attrNameLst>
                                      </p:cBhvr>
                                      <p:to>
                                        <p:strVal val="visible"/>
                                      </p:to>
                                    </p:set>
                                    <p:animEffect transition="in" filter="box(in)">
                                      <p:cBhvr>
                                        <p:cTn id="78" dur="500"/>
                                        <p:tgtEl>
                                          <p:spTgt spid="224279"/>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ntr" presetSubtype="16" fill="hold" nodeType="clickEffect">
                                  <p:stCondLst>
                                    <p:cond delay="0"/>
                                  </p:stCondLst>
                                  <p:childTnLst>
                                    <p:set>
                                      <p:cBhvr>
                                        <p:cTn id="82" dur="1" fill="hold">
                                          <p:stCondLst>
                                            <p:cond delay="0"/>
                                          </p:stCondLst>
                                        </p:cTn>
                                        <p:tgtEl>
                                          <p:spTgt spid="224280"/>
                                        </p:tgtEl>
                                        <p:attrNameLst>
                                          <p:attrName>style.visibility</p:attrName>
                                        </p:attrNameLst>
                                      </p:cBhvr>
                                      <p:to>
                                        <p:strVal val="visible"/>
                                      </p:to>
                                    </p:set>
                                    <p:animEffect transition="in" filter="box(in)">
                                      <p:cBhvr>
                                        <p:cTn id="83" dur="500"/>
                                        <p:tgtEl>
                                          <p:spTgt spid="224280"/>
                                        </p:tgtEl>
                                      </p:cBhvr>
                                    </p:animEffect>
                                  </p:childTnLst>
                                </p:cTn>
                              </p:par>
                              <p:par>
                                <p:cTn id="84" presetID="4" presetClass="entr" presetSubtype="16" fill="hold" grpId="0" nodeType="withEffect">
                                  <p:stCondLst>
                                    <p:cond delay="0"/>
                                  </p:stCondLst>
                                  <p:childTnLst>
                                    <p:set>
                                      <p:cBhvr>
                                        <p:cTn id="85" dur="1" fill="hold">
                                          <p:stCondLst>
                                            <p:cond delay="0"/>
                                          </p:stCondLst>
                                        </p:cTn>
                                        <p:tgtEl>
                                          <p:spTgt spid="224281"/>
                                        </p:tgtEl>
                                        <p:attrNameLst>
                                          <p:attrName>style.visibility</p:attrName>
                                        </p:attrNameLst>
                                      </p:cBhvr>
                                      <p:to>
                                        <p:strVal val="visible"/>
                                      </p:to>
                                    </p:set>
                                    <p:animEffect transition="in" filter="box(in)">
                                      <p:cBhvr>
                                        <p:cTn id="86" dur="500"/>
                                        <p:tgtEl>
                                          <p:spTgt spid="224281"/>
                                        </p:tgtEl>
                                      </p:cBhvr>
                                    </p:animEffect>
                                  </p:childTnLst>
                                </p:cTn>
                              </p:par>
                              <p:par>
                                <p:cTn id="87" presetID="4" presetClass="entr" presetSubtype="16" fill="hold" grpId="0" nodeType="withEffect">
                                  <p:stCondLst>
                                    <p:cond delay="0"/>
                                  </p:stCondLst>
                                  <p:childTnLst>
                                    <p:set>
                                      <p:cBhvr>
                                        <p:cTn id="88" dur="1" fill="hold">
                                          <p:stCondLst>
                                            <p:cond delay="0"/>
                                          </p:stCondLst>
                                        </p:cTn>
                                        <p:tgtEl>
                                          <p:spTgt spid="224282"/>
                                        </p:tgtEl>
                                        <p:attrNameLst>
                                          <p:attrName>style.visibility</p:attrName>
                                        </p:attrNameLst>
                                      </p:cBhvr>
                                      <p:to>
                                        <p:strVal val="visible"/>
                                      </p:to>
                                    </p:set>
                                    <p:animEffect transition="in" filter="box(in)">
                                      <p:cBhvr>
                                        <p:cTn id="89" dur="500"/>
                                        <p:tgtEl>
                                          <p:spTgt spid="224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0" grpId="0" animBg="1"/>
      <p:bldP spid="224261" grpId="0"/>
      <p:bldP spid="224262" grpId="0"/>
      <p:bldP spid="224263" grpId="0" animBg="1"/>
      <p:bldP spid="224264" grpId="0"/>
      <p:bldP spid="224265" grpId="0"/>
      <p:bldP spid="224266" grpId="0"/>
      <p:bldP spid="224267" grpId="0"/>
      <p:bldP spid="224269" grpId="0"/>
      <p:bldP spid="224270" grpId="0" animBg="1"/>
      <p:bldP spid="224271" grpId="0"/>
      <p:bldP spid="224272" grpId="0"/>
      <p:bldP spid="224273" grpId="0"/>
      <p:bldP spid="224274" grpId="0"/>
      <p:bldP spid="224276" grpId="0"/>
      <p:bldP spid="224277" grpId="0" animBg="1"/>
      <p:bldP spid="224278" grpId="0"/>
      <p:bldP spid="224279" grpId="0"/>
      <p:bldP spid="224281" grpId="0" animBg="1"/>
      <p:bldP spid="22428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rgbClr val="3333FF"/>
                </a:solidFill>
                <a:effectLst/>
                <a:uLnTx/>
                <a:uFillTx/>
                <a:latin typeface="+mj-lt"/>
                <a:ea typeface="+mj-ea"/>
                <a:cs typeface="+mj-cs"/>
              </a:rPr>
              <a:t>（</a:t>
            </a:r>
            <a:r>
              <a:rPr kumimoji="0" lang="en-US" altLang="zh-CN" sz="3200" b="1" i="0" u="none" strike="noStrike" kern="0" cap="none" spc="0" normalizeH="0" baseline="0" noProof="0" smtClean="0">
                <a:ln>
                  <a:noFill/>
                </a:ln>
                <a:solidFill>
                  <a:srgbClr val="3333FF"/>
                </a:solidFill>
                <a:effectLst/>
                <a:uLnTx/>
                <a:uFillTx/>
                <a:latin typeface="+mj-lt"/>
                <a:ea typeface="+mj-ea"/>
                <a:cs typeface="+mj-cs"/>
              </a:rPr>
              <a:t>2</a:t>
            </a:r>
            <a:r>
              <a:rPr kumimoji="0" lang="zh-CN" altLang="en-US" sz="3200" b="1" i="0" u="none" strike="noStrike" kern="0" cap="none" spc="0" normalizeH="0" baseline="0" noProof="0" smtClean="0">
                <a:ln>
                  <a:noFill/>
                </a:ln>
                <a:solidFill>
                  <a:srgbClr val="3333FF"/>
                </a:solidFill>
                <a:effectLst/>
                <a:uLnTx/>
                <a:uFillTx/>
                <a:latin typeface="+mj-lt"/>
                <a:ea typeface="+mj-ea"/>
                <a:cs typeface="+mj-cs"/>
              </a:rPr>
              <a:t>）程序接口（系统调用）</a:t>
            </a:r>
            <a:endParaRPr kumimoji="0" lang="zh-CN" altLang="en-US" sz="3200" b="1" i="0" u="none" strike="noStrike" kern="0" cap="none" spc="0" normalizeH="0" baseline="0" noProof="0" smtClean="0">
              <a:ln>
                <a:noFill/>
              </a:ln>
              <a:solidFill>
                <a:srgbClr val="3333FF"/>
              </a:solidFill>
              <a:effectLst/>
              <a:uLnTx/>
              <a:uFillTx/>
              <a:latin typeface="+mj-lt"/>
              <a:ea typeface="+mj-ea"/>
              <a:cs typeface="+mj-cs"/>
            </a:endParaRPr>
          </a:p>
        </p:txBody>
      </p:sp>
      <p:sp>
        <p:nvSpPr>
          <p:cNvPr id="67587" name="Rectangle 3"/>
          <p:cNvSpPr>
            <a:spLocks noGrp="1"/>
          </p:cNvSpPr>
          <p:nvPr>
            <p:ph type="body" sz="half" idx="1"/>
          </p:nvPr>
        </p:nvSpPr>
        <p:spPr>
          <a:xfrm>
            <a:off x="179388" y="1052513"/>
            <a:ext cx="4752975" cy="576262"/>
          </a:xfrm>
          <a:ln/>
        </p:spPr>
        <p:txBody>
          <a:bodyPr vert="horz" wrap="square" lIns="91440" tIns="45720" rIns="91440" bIns="45720" anchor="t"/>
          <a:p>
            <a:pPr lvl="1">
              <a:lnSpc>
                <a:spcPct val="115000"/>
              </a:lnSpc>
              <a:buNone/>
            </a:pPr>
            <a:r>
              <a:rPr lang="en-US" altLang="zh-CN" b="1" dirty="0">
                <a:solidFill>
                  <a:srgbClr val="CC3300"/>
                </a:solidFill>
              </a:rPr>
              <a:t>6</a:t>
            </a:r>
            <a:r>
              <a:rPr lang="zh-CN" altLang="en-US" b="1" dirty="0">
                <a:solidFill>
                  <a:srgbClr val="CC3300"/>
                </a:solidFill>
              </a:rPr>
              <a:t>）系统调用执行过程：</a:t>
            </a:r>
            <a:endParaRPr lang="zh-CN" altLang="en-US" dirty="0">
              <a:solidFill>
                <a:srgbClr val="3333FF"/>
              </a:solidFill>
            </a:endParaRPr>
          </a:p>
        </p:txBody>
      </p:sp>
      <p:sp>
        <p:nvSpPr>
          <p:cNvPr id="203783" name="Rectangle 7"/>
          <p:cNvSpPr/>
          <p:nvPr/>
        </p:nvSpPr>
        <p:spPr>
          <a:xfrm>
            <a:off x="468313" y="1844675"/>
            <a:ext cx="4175125" cy="431800"/>
          </a:xfrm>
          <a:prstGeom prst="rect">
            <a:avLst/>
          </a:prstGeom>
          <a:noFill/>
          <a:ln w="9525">
            <a:noFill/>
          </a:ln>
        </p:spPr>
        <p:txBody>
          <a:bodyPr/>
          <a:p>
            <a:pPr marL="742950" lvl="1" indent="-285750" algn="l"/>
            <a:r>
              <a:rPr lang="zh-CN" altLang="en-US" sz="2000" b="1" dirty="0">
                <a:latin typeface="Arial" panose="020B0604020202020204" pitchFamily="34" charset="0"/>
              </a:rPr>
              <a:t>执行</a:t>
            </a:r>
            <a:r>
              <a:rPr lang="en-US" altLang="zh-CN" sz="2000" b="1" dirty="0">
                <a:latin typeface="Arial" panose="020B0604020202020204" pitchFamily="34" charset="0"/>
              </a:rPr>
              <a:t>Trap</a:t>
            </a:r>
            <a:r>
              <a:rPr lang="zh-CN" altLang="en-US" sz="2000" b="1" dirty="0">
                <a:latin typeface="Arial" panose="020B0604020202020204" pitchFamily="34" charset="0"/>
              </a:rPr>
              <a:t>指令，产生陷入事件</a:t>
            </a:r>
            <a:endParaRPr lang="zh-CN" altLang="en-US" sz="2000" b="1" dirty="0">
              <a:latin typeface="Arial" panose="020B0604020202020204" pitchFamily="34" charset="0"/>
            </a:endParaRPr>
          </a:p>
        </p:txBody>
      </p:sp>
      <p:sp>
        <p:nvSpPr>
          <p:cNvPr id="203784" name="Rectangle 8"/>
          <p:cNvSpPr/>
          <p:nvPr/>
        </p:nvSpPr>
        <p:spPr>
          <a:xfrm>
            <a:off x="973138" y="2636838"/>
            <a:ext cx="3384550" cy="431800"/>
          </a:xfrm>
          <a:prstGeom prst="rect">
            <a:avLst/>
          </a:prstGeom>
          <a:noFill/>
          <a:ln w="9525">
            <a:noFill/>
          </a:ln>
        </p:spPr>
        <p:txBody>
          <a:bodyPr/>
          <a:p>
            <a:pPr marL="742950" lvl="1" indent="-285750" algn="l"/>
            <a:r>
              <a:rPr lang="zh-CN" altLang="en-US" sz="2000" b="1" dirty="0">
                <a:latin typeface="Arial" panose="020B0604020202020204" pitchFamily="34" charset="0"/>
              </a:rPr>
              <a:t>硬件中断响应</a:t>
            </a:r>
            <a:endParaRPr lang="zh-CN" altLang="en-US" sz="2000" b="1" dirty="0">
              <a:latin typeface="Arial" panose="020B0604020202020204" pitchFamily="34" charset="0"/>
            </a:endParaRPr>
          </a:p>
        </p:txBody>
      </p:sp>
      <p:sp>
        <p:nvSpPr>
          <p:cNvPr id="203785" name="Line 9"/>
          <p:cNvSpPr/>
          <p:nvPr/>
        </p:nvSpPr>
        <p:spPr>
          <a:xfrm>
            <a:off x="2557463" y="2276475"/>
            <a:ext cx="0" cy="360363"/>
          </a:xfrm>
          <a:prstGeom prst="line">
            <a:avLst/>
          </a:prstGeom>
          <a:ln w="9525" cap="flat" cmpd="sng">
            <a:solidFill>
              <a:srgbClr val="000000"/>
            </a:solidFill>
            <a:prstDash val="solid"/>
            <a:headEnd type="none" w="med" len="med"/>
            <a:tailEnd type="triangle" w="med" len="med"/>
          </a:ln>
        </p:spPr>
      </p:sp>
      <p:sp>
        <p:nvSpPr>
          <p:cNvPr id="67591" name="Rectangle 10"/>
          <p:cNvSpPr/>
          <p:nvPr/>
        </p:nvSpPr>
        <p:spPr>
          <a:xfrm>
            <a:off x="828675" y="1844675"/>
            <a:ext cx="3671888" cy="431800"/>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03787" name="Rectangle 11"/>
          <p:cNvSpPr/>
          <p:nvPr/>
        </p:nvSpPr>
        <p:spPr>
          <a:xfrm>
            <a:off x="828675" y="2636838"/>
            <a:ext cx="3671888" cy="431800"/>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03788" name="Rectangle 12"/>
          <p:cNvSpPr/>
          <p:nvPr/>
        </p:nvSpPr>
        <p:spPr>
          <a:xfrm>
            <a:off x="901700" y="3429000"/>
            <a:ext cx="3384550" cy="431800"/>
          </a:xfrm>
          <a:prstGeom prst="rect">
            <a:avLst/>
          </a:prstGeom>
          <a:noFill/>
          <a:ln w="9525">
            <a:noFill/>
          </a:ln>
        </p:spPr>
        <p:txBody>
          <a:bodyPr/>
          <a:p>
            <a:pPr marL="742950" lvl="1" indent="-285750" algn="l"/>
            <a:r>
              <a:rPr lang="zh-CN" altLang="en-US" sz="2000" b="1" dirty="0">
                <a:latin typeface="Arial" panose="020B0604020202020204" pitchFamily="34" charset="0"/>
              </a:rPr>
              <a:t>执行陷入总控程序</a:t>
            </a:r>
            <a:r>
              <a:rPr lang="en-US" altLang="zh-CN" sz="2000" b="1" dirty="0">
                <a:latin typeface="Arial" panose="020B0604020202020204" pitchFamily="34" charset="0"/>
              </a:rPr>
              <a:t>trap.s</a:t>
            </a:r>
            <a:endParaRPr lang="en-US" altLang="zh-CN" sz="2000" b="1" dirty="0">
              <a:latin typeface="Arial" panose="020B0604020202020204" pitchFamily="34" charset="0"/>
            </a:endParaRPr>
          </a:p>
        </p:txBody>
      </p:sp>
      <p:sp>
        <p:nvSpPr>
          <p:cNvPr id="203789" name="Line 13"/>
          <p:cNvSpPr/>
          <p:nvPr/>
        </p:nvSpPr>
        <p:spPr>
          <a:xfrm>
            <a:off x="2557463" y="3068638"/>
            <a:ext cx="0" cy="360362"/>
          </a:xfrm>
          <a:prstGeom prst="line">
            <a:avLst/>
          </a:prstGeom>
          <a:ln w="9525" cap="flat" cmpd="sng">
            <a:solidFill>
              <a:srgbClr val="000000"/>
            </a:solidFill>
            <a:prstDash val="solid"/>
            <a:headEnd type="none" w="med" len="med"/>
            <a:tailEnd type="triangle" w="med" len="med"/>
          </a:ln>
        </p:spPr>
      </p:sp>
      <p:sp>
        <p:nvSpPr>
          <p:cNvPr id="203790" name="Rectangle 14"/>
          <p:cNvSpPr/>
          <p:nvPr/>
        </p:nvSpPr>
        <p:spPr>
          <a:xfrm>
            <a:off x="828675" y="3429000"/>
            <a:ext cx="3671888" cy="431800"/>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03791" name="Rectangle 15"/>
          <p:cNvSpPr/>
          <p:nvPr/>
        </p:nvSpPr>
        <p:spPr>
          <a:xfrm>
            <a:off x="901700" y="4221163"/>
            <a:ext cx="3384550" cy="431800"/>
          </a:xfrm>
          <a:prstGeom prst="rect">
            <a:avLst/>
          </a:prstGeom>
          <a:noFill/>
          <a:ln w="9525">
            <a:noFill/>
          </a:ln>
        </p:spPr>
        <p:txBody>
          <a:bodyPr/>
          <a:p>
            <a:pPr marL="742950" lvl="1" indent="-285750" algn="l"/>
            <a:r>
              <a:rPr lang="zh-CN" altLang="en-US" sz="2000" b="1" dirty="0">
                <a:latin typeface="Arial" panose="020B0604020202020204" pitchFamily="34" charset="0"/>
              </a:rPr>
              <a:t>执行陷入处理程序</a:t>
            </a:r>
            <a:r>
              <a:rPr lang="en-US" altLang="zh-CN" sz="2000" b="1" dirty="0">
                <a:latin typeface="Arial" panose="020B0604020202020204" pitchFamily="34" charset="0"/>
              </a:rPr>
              <a:t>trap.c</a:t>
            </a:r>
            <a:endParaRPr lang="en-US" altLang="zh-CN" sz="2000" b="1" dirty="0">
              <a:latin typeface="Arial" panose="020B0604020202020204" pitchFamily="34" charset="0"/>
            </a:endParaRPr>
          </a:p>
        </p:txBody>
      </p:sp>
      <p:sp>
        <p:nvSpPr>
          <p:cNvPr id="203792" name="Line 16"/>
          <p:cNvSpPr/>
          <p:nvPr/>
        </p:nvSpPr>
        <p:spPr>
          <a:xfrm>
            <a:off x="2557463" y="3860800"/>
            <a:ext cx="0" cy="360363"/>
          </a:xfrm>
          <a:prstGeom prst="line">
            <a:avLst/>
          </a:prstGeom>
          <a:ln w="9525" cap="flat" cmpd="sng">
            <a:solidFill>
              <a:srgbClr val="000000"/>
            </a:solidFill>
            <a:prstDash val="solid"/>
            <a:headEnd type="none" w="med" len="med"/>
            <a:tailEnd type="triangle" w="med" len="med"/>
          </a:ln>
        </p:spPr>
      </p:sp>
      <p:sp>
        <p:nvSpPr>
          <p:cNvPr id="203793" name="Rectangle 17"/>
          <p:cNvSpPr/>
          <p:nvPr/>
        </p:nvSpPr>
        <p:spPr>
          <a:xfrm>
            <a:off x="828675" y="4221163"/>
            <a:ext cx="3671888" cy="431800"/>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03794" name="Rectangle 18"/>
          <p:cNvSpPr/>
          <p:nvPr/>
        </p:nvSpPr>
        <p:spPr>
          <a:xfrm>
            <a:off x="901700" y="5013325"/>
            <a:ext cx="3384550" cy="431800"/>
          </a:xfrm>
          <a:prstGeom prst="rect">
            <a:avLst/>
          </a:prstGeom>
          <a:noFill/>
          <a:ln w="9525">
            <a:noFill/>
          </a:ln>
        </p:spPr>
        <p:txBody>
          <a:bodyPr/>
          <a:p>
            <a:pPr marL="742950" lvl="1" indent="-285750" algn="l"/>
            <a:r>
              <a:rPr lang="zh-CN" altLang="en-US" sz="2000" b="1" dirty="0">
                <a:latin typeface="Arial" panose="020B0604020202020204" pitchFamily="34" charset="0"/>
              </a:rPr>
              <a:t>系统调用处理程序</a:t>
            </a:r>
            <a:endParaRPr lang="en-US" altLang="zh-CN" sz="2000" b="1" dirty="0">
              <a:latin typeface="Arial" panose="020B0604020202020204" pitchFamily="34" charset="0"/>
            </a:endParaRPr>
          </a:p>
        </p:txBody>
      </p:sp>
      <p:sp>
        <p:nvSpPr>
          <p:cNvPr id="67600" name="Line 19"/>
          <p:cNvSpPr/>
          <p:nvPr/>
        </p:nvSpPr>
        <p:spPr>
          <a:xfrm>
            <a:off x="2557463" y="4652963"/>
            <a:ext cx="0" cy="360362"/>
          </a:xfrm>
          <a:prstGeom prst="line">
            <a:avLst/>
          </a:prstGeom>
          <a:ln w="9525" cap="flat" cmpd="sng">
            <a:solidFill>
              <a:srgbClr val="000000"/>
            </a:solidFill>
            <a:prstDash val="solid"/>
            <a:headEnd type="none" w="med" len="med"/>
            <a:tailEnd type="triangle" w="med" len="med"/>
          </a:ln>
        </p:spPr>
      </p:sp>
      <p:sp>
        <p:nvSpPr>
          <p:cNvPr id="203796" name="Rectangle 20"/>
          <p:cNvSpPr/>
          <p:nvPr/>
        </p:nvSpPr>
        <p:spPr>
          <a:xfrm>
            <a:off x="828675" y="5013325"/>
            <a:ext cx="3671888" cy="431800"/>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03797" name="Rectangle 21"/>
          <p:cNvSpPr/>
          <p:nvPr/>
        </p:nvSpPr>
        <p:spPr>
          <a:xfrm>
            <a:off x="901700" y="5805488"/>
            <a:ext cx="3384550" cy="431800"/>
          </a:xfrm>
          <a:prstGeom prst="rect">
            <a:avLst/>
          </a:prstGeom>
          <a:noFill/>
          <a:ln w="9525">
            <a:noFill/>
          </a:ln>
        </p:spPr>
        <p:txBody>
          <a:bodyPr/>
          <a:p>
            <a:pPr marL="742950" lvl="1" indent="-285750" algn="l"/>
            <a:r>
              <a:rPr lang="zh-CN" altLang="en-US" sz="2000" b="1" dirty="0">
                <a:latin typeface="Arial" panose="020B0604020202020204" pitchFamily="34" charset="0"/>
              </a:rPr>
              <a:t>查询系统调用入口表</a:t>
            </a:r>
            <a:endParaRPr lang="en-US" altLang="zh-CN" sz="2000" b="1" dirty="0">
              <a:latin typeface="Arial" panose="020B0604020202020204" pitchFamily="34" charset="0"/>
            </a:endParaRPr>
          </a:p>
        </p:txBody>
      </p:sp>
      <p:sp>
        <p:nvSpPr>
          <p:cNvPr id="203798" name="Line 22"/>
          <p:cNvSpPr/>
          <p:nvPr/>
        </p:nvSpPr>
        <p:spPr>
          <a:xfrm>
            <a:off x="2557463" y="5445125"/>
            <a:ext cx="0" cy="360363"/>
          </a:xfrm>
          <a:prstGeom prst="line">
            <a:avLst/>
          </a:prstGeom>
          <a:ln w="9525" cap="flat" cmpd="sng">
            <a:solidFill>
              <a:srgbClr val="000000"/>
            </a:solidFill>
            <a:prstDash val="solid"/>
            <a:headEnd type="none" w="med" len="med"/>
            <a:tailEnd type="triangle" w="med" len="med"/>
          </a:ln>
        </p:spPr>
      </p:sp>
      <p:sp>
        <p:nvSpPr>
          <p:cNvPr id="203799" name="Rectangle 23"/>
          <p:cNvSpPr/>
          <p:nvPr/>
        </p:nvSpPr>
        <p:spPr>
          <a:xfrm>
            <a:off x="828675" y="5805488"/>
            <a:ext cx="3671888" cy="431800"/>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03801" name="Line 25"/>
          <p:cNvSpPr/>
          <p:nvPr/>
        </p:nvSpPr>
        <p:spPr>
          <a:xfrm>
            <a:off x="4500563" y="6092825"/>
            <a:ext cx="576262" cy="0"/>
          </a:xfrm>
          <a:prstGeom prst="line">
            <a:avLst/>
          </a:prstGeom>
          <a:ln w="9525" cap="flat" cmpd="sng">
            <a:solidFill>
              <a:srgbClr val="000000"/>
            </a:solidFill>
            <a:prstDash val="solid"/>
            <a:headEnd type="none" w="med" len="med"/>
            <a:tailEnd type="triangle" w="med" len="med"/>
          </a:ln>
        </p:spPr>
      </p:sp>
      <p:graphicFrame>
        <p:nvGraphicFramePr>
          <p:cNvPr id="203823" name="Group 47"/>
          <p:cNvGraphicFramePr>
            <a:graphicFrameLocks noGrp="1"/>
          </p:cNvGraphicFramePr>
          <p:nvPr>
            <p:ph sz="half" idx="1"/>
          </p:nvPr>
        </p:nvGraphicFramePr>
        <p:xfrm>
          <a:off x="5076825" y="5229225"/>
          <a:ext cx="3884613" cy="1096963"/>
        </p:xfrm>
        <a:graphic>
          <a:graphicData uri="http://schemas.openxmlformats.org/drawingml/2006/table">
            <a:tbl>
              <a:tblPr/>
              <a:tblGrid>
                <a:gridCol w="1295400"/>
                <a:gridCol w="1293813"/>
                <a:gridCol w="1295400"/>
              </a:tblGrid>
              <a:tr h="700837">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调用号</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入口地址</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参数个数等</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26">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2</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xxx</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xxx</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3824" name="Rectangle 48"/>
          <p:cNvSpPr/>
          <p:nvPr/>
        </p:nvSpPr>
        <p:spPr>
          <a:xfrm>
            <a:off x="5292725" y="4221163"/>
            <a:ext cx="3527425" cy="431800"/>
          </a:xfrm>
          <a:prstGeom prst="rect">
            <a:avLst/>
          </a:prstGeom>
          <a:noFill/>
          <a:ln w="9525">
            <a:noFill/>
          </a:ln>
        </p:spPr>
        <p:txBody>
          <a:bodyPr/>
          <a:p>
            <a:pPr marL="742950" lvl="1" indent="-285750" algn="l"/>
            <a:r>
              <a:rPr lang="zh-CN" altLang="en-US" sz="2000" b="1" dirty="0">
                <a:latin typeface="Arial" panose="020B0604020202020204" pitchFamily="34" charset="0"/>
              </a:rPr>
              <a:t>执行具体的系统调用功能</a:t>
            </a:r>
            <a:endParaRPr lang="en-US" altLang="zh-CN" sz="2000" b="1" dirty="0">
              <a:latin typeface="Arial" panose="020B0604020202020204" pitchFamily="34" charset="0"/>
            </a:endParaRPr>
          </a:p>
        </p:txBody>
      </p:sp>
      <p:sp>
        <p:nvSpPr>
          <p:cNvPr id="203825" name="Line 49"/>
          <p:cNvSpPr/>
          <p:nvPr/>
        </p:nvSpPr>
        <p:spPr>
          <a:xfrm flipH="1" flipV="1">
            <a:off x="7019925" y="4652963"/>
            <a:ext cx="0" cy="576262"/>
          </a:xfrm>
          <a:prstGeom prst="line">
            <a:avLst/>
          </a:prstGeom>
          <a:ln w="9525" cap="flat" cmpd="sng">
            <a:solidFill>
              <a:srgbClr val="000000"/>
            </a:solidFill>
            <a:prstDash val="solid"/>
            <a:headEnd type="none" w="med" len="med"/>
            <a:tailEnd type="triangle" w="med" len="med"/>
          </a:ln>
        </p:spPr>
      </p:sp>
      <p:sp>
        <p:nvSpPr>
          <p:cNvPr id="203826" name="Rectangle 50"/>
          <p:cNvSpPr/>
          <p:nvPr/>
        </p:nvSpPr>
        <p:spPr>
          <a:xfrm>
            <a:off x="5219700" y="4221163"/>
            <a:ext cx="3600450" cy="431800"/>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03827" name="Line 51"/>
          <p:cNvSpPr/>
          <p:nvPr/>
        </p:nvSpPr>
        <p:spPr>
          <a:xfrm flipH="1" flipV="1">
            <a:off x="4500563" y="4437063"/>
            <a:ext cx="719137" cy="0"/>
          </a:xfrm>
          <a:prstGeom prst="line">
            <a:avLst/>
          </a:prstGeom>
          <a:ln w="9525" cap="flat" cmpd="sng">
            <a:solidFill>
              <a:srgbClr val="000000"/>
            </a:solidFill>
            <a:prstDash val="solid"/>
            <a:headEnd type="none" w="med" len="med"/>
            <a:tailEnd type="triangle" w="med" len="med"/>
          </a:ln>
        </p:spPr>
      </p:sp>
      <p:grpSp>
        <p:nvGrpSpPr>
          <p:cNvPr id="2" name="Group 55"/>
          <p:cNvGrpSpPr/>
          <p:nvPr/>
        </p:nvGrpSpPr>
        <p:grpSpPr>
          <a:xfrm>
            <a:off x="4500563" y="1052513"/>
            <a:ext cx="4391025" cy="2592387"/>
            <a:chOff x="2835" y="663"/>
            <a:chExt cx="2766" cy="1633"/>
          </a:xfrm>
        </p:grpSpPr>
        <p:sp>
          <p:nvSpPr>
            <p:cNvPr id="67629" name="Oval 52"/>
            <p:cNvSpPr/>
            <p:nvPr/>
          </p:nvSpPr>
          <p:spPr>
            <a:xfrm>
              <a:off x="3379" y="663"/>
              <a:ext cx="2132" cy="1361"/>
            </a:xfrm>
            <a:prstGeom prst="ellipse">
              <a:avLst/>
            </a:prstGeom>
            <a:noFill/>
            <a:ln w="28575" cap="flat" cmpd="sng">
              <a:solidFill>
                <a:srgbClr val="FF0000"/>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67630" name="Text Box 53"/>
            <p:cNvSpPr txBox="1"/>
            <p:nvPr/>
          </p:nvSpPr>
          <p:spPr>
            <a:xfrm>
              <a:off x="3152" y="1026"/>
              <a:ext cx="2449" cy="787"/>
            </a:xfrm>
            <a:prstGeom prst="rect">
              <a:avLst/>
            </a:prstGeom>
            <a:noFill/>
            <a:ln w="9525">
              <a:noFill/>
            </a:ln>
          </p:spPr>
          <p:txBody>
            <a:bodyPr>
              <a:spAutoFit/>
            </a:bodyPr>
            <a:p>
              <a:pPr marL="742950" indent="-285750" algn="l">
                <a:spcBef>
                  <a:spcPct val="50000"/>
                </a:spcBef>
              </a:pPr>
              <a:r>
                <a:rPr lang="zh-CN" altLang="en-US" sz="2200" b="1" dirty="0">
                  <a:latin typeface="Arial" panose="020B0604020202020204" pitchFamily="34" charset="0"/>
                </a:rPr>
                <a:t>陷入类型、用户栈指针、</a:t>
              </a:r>
              <a:r>
                <a:rPr lang="en-US" altLang="zh-CN" sz="2200" b="1" dirty="0">
                  <a:latin typeface="Arial" panose="020B0604020202020204" pitchFamily="34" charset="0"/>
                </a:rPr>
                <a:t>cpu</a:t>
              </a:r>
              <a:r>
                <a:rPr lang="zh-CN" altLang="en-US" sz="2200" b="1" dirty="0">
                  <a:latin typeface="Arial" panose="020B0604020202020204" pitchFamily="34" charset="0"/>
                </a:rPr>
                <a:t>中通用寄存器的值、参数表指针等。</a:t>
              </a:r>
              <a:endParaRPr lang="zh-CN" altLang="en-US" sz="2200" b="1" dirty="0">
                <a:latin typeface="Arial" panose="020B0604020202020204" pitchFamily="34" charset="0"/>
              </a:endParaRPr>
            </a:p>
          </p:txBody>
        </p:sp>
        <p:sp>
          <p:nvSpPr>
            <p:cNvPr id="67631" name="Line 54"/>
            <p:cNvSpPr/>
            <p:nvPr/>
          </p:nvSpPr>
          <p:spPr>
            <a:xfrm flipV="1">
              <a:off x="2835" y="1661"/>
              <a:ext cx="680" cy="635"/>
            </a:xfrm>
            <a:prstGeom prst="line">
              <a:avLst/>
            </a:prstGeom>
            <a:ln w="28575" cap="flat" cmpd="sng">
              <a:solidFill>
                <a:srgbClr val="000000"/>
              </a:solidFill>
              <a:prstDash val="lgDash"/>
              <a:headEnd type="none" w="med" len="med"/>
              <a:tailEnd type="triangle" w="med" len="med"/>
            </a:ln>
          </p:spPr>
        </p:sp>
      </p:grpSp>
      <p:grpSp>
        <p:nvGrpSpPr>
          <p:cNvPr id="3" name="Group 56"/>
          <p:cNvGrpSpPr/>
          <p:nvPr/>
        </p:nvGrpSpPr>
        <p:grpSpPr>
          <a:xfrm>
            <a:off x="4500563" y="260350"/>
            <a:ext cx="4391025" cy="2592388"/>
            <a:chOff x="2835" y="663"/>
            <a:chExt cx="2766" cy="1633"/>
          </a:xfrm>
        </p:grpSpPr>
        <p:sp>
          <p:nvSpPr>
            <p:cNvPr id="67626" name="Oval 57"/>
            <p:cNvSpPr/>
            <p:nvPr/>
          </p:nvSpPr>
          <p:spPr>
            <a:xfrm>
              <a:off x="3379" y="663"/>
              <a:ext cx="2132" cy="1361"/>
            </a:xfrm>
            <a:prstGeom prst="ellipse">
              <a:avLst/>
            </a:prstGeom>
            <a:noFill/>
            <a:ln w="28575" cap="flat" cmpd="sng">
              <a:solidFill>
                <a:srgbClr val="FF0000"/>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67627" name="Text Box 58"/>
            <p:cNvSpPr txBox="1"/>
            <p:nvPr/>
          </p:nvSpPr>
          <p:spPr>
            <a:xfrm>
              <a:off x="3152" y="1026"/>
              <a:ext cx="2449" cy="999"/>
            </a:xfrm>
            <a:prstGeom prst="rect">
              <a:avLst/>
            </a:prstGeom>
            <a:noFill/>
            <a:ln w="9525">
              <a:noFill/>
            </a:ln>
          </p:spPr>
          <p:txBody>
            <a:bodyPr>
              <a:spAutoFit/>
            </a:bodyPr>
            <a:p>
              <a:pPr marL="742950" indent="-285750" algn="l">
                <a:spcBef>
                  <a:spcPct val="50000"/>
                </a:spcBef>
              </a:pPr>
              <a:r>
                <a:rPr lang="zh-CN" altLang="en-US" sz="2200" b="1" dirty="0">
                  <a:latin typeface="Arial" panose="020B0604020202020204" pitchFamily="34" charset="0"/>
                </a:rPr>
                <a:t>   保存当前进程的</a:t>
              </a:r>
              <a:r>
                <a:rPr lang="en-US" altLang="zh-CN" sz="2200" b="1" dirty="0">
                  <a:latin typeface="Arial" panose="020B0604020202020204" pitchFamily="34" charset="0"/>
                </a:rPr>
                <a:t>PSW</a:t>
              </a:r>
              <a:endParaRPr lang="en-US" altLang="zh-CN" sz="2200" b="1" dirty="0">
                <a:latin typeface="Arial" panose="020B0604020202020204" pitchFamily="34" charset="0"/>
              </a:endParaRPr>
            </a:p>
            <a:p>
              <a:pPr marL="742950" indent="-285750" algn="l">
                <a:spcBef>
                  <a:spcPct val="50000"/>
                </a:spcBef>
              </a:pPr>
              <a:r>
                <a:rPr lang="zh-CN" altLang="en-US" sz="2200" b="1" dirty="0">
                  <a:latin typeface="Arial" panose="020B0604020202020204" pitchFamily="34" charset="0"/>
                </a:rPr>
                <a:t>     和</a:t>
              </a:r>
              <a:r>
                <a:rPr lang="en-US" altLang="zh-CN" sz="2200" b="1" dirty="0">
                  <a:latin typeface="Arial" panose="020B0604020202020204" pitchFamily="34" charset="0"/>
                </a:rPr>
                <a:t>PC</a:t>
              </a:r>
              <a:r>
                <a:rPr lang="zh-CN" altLang="en-US" sz="2200" b="1" dirty="0">
                  <a:latin typeface="Arial" panose="020B0604020202020204" pitchFamily="34" charset="0"/>
                </a:rPr>
                <a:t>的值；查询中断</a:t>
              </a:r>
              <a:endParaRPr lang="zh-CN" altLang="en-US" sz="2200" b="1" dirty="0">
                <a:latin typeface="Arial" panose="020B0604020202020204" pitchFamily="34" charset="0"/>
              </a:endParaRPr>
            </a:p>
            <a:p>
              <a:pPr marL="742950" indent="-285750" algn="l">
                <a:spcBef>
                  <a:spcPct val="50000"/>
                </a:spcBef>
              </a:pPr>
              <a:r>
                <a:rPr lang="zh-CN" altLang="en-US" sz="2200" b="1" dirty="0">
                  <a:latin typeface="Arial" panose="020B0604020202020204" pitchFamily="34" charset="0"/>
                </a:rPr>
                <a:t>              向量表</a:t>
              </a:r>
              <a:endParaRPr lang="zh-CN" altLang="en-US" sz="2200" b="1" dirty="0">
                <a:latin typeface="Arial" panose="020B0604020202020204" pitchFamily="34" charset="0"/>
              </a:endParaRPr>
            </a:p>
          </p:txBody>
        </p:sp>
        <p:sp>
          <p:nvSpPr>
            <p:cNvPr id="67628" name="Line 59"/>
            <p:cNvSpPr/>
            <p:nvPr/>
          </p:nvSpPr>
          <p:spPr>
            <a:xfrm flipV="1">
              <a:off x="2835" y="1661"/>
              <a:ext cx="680" cy="635"/>
            </a:xfrm>
            <a:prstGeom prst="line">
              <a:avLst/>
            </a:prstGeom>
            <a:ln w="28575" cap="flat" cmpd="sng">
              <a:solidFill>
                <a:srgbClr val="000000"/>
              </a:solidFill>
              <a:prstDash val="lgDash"/>
              <a:headEnd type="none" w="med" len="med"/>
              <a:tailEnd type="triangle" w="med" len="med"/>
            </a:ln>
          </p:spPr>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3783"/>
                                        </p:tgtEl>
                                        <p:attrNameLst>
                                          <p:attrName>style.visibility</p:attrName>
                                        </p:attrNameLst>
                                      </p:cBhvr>
                                      <p:to>
                                        <p:strVal val="visible"/>
                                      </p:to>
                                    </p:set>
                                    <p:animEffect transition="in" filter="box(in)">
                                      <p:cBhvr>
                                        <p:cTn id="7" dur="500"/>
                                        <p:tgtEl>
                                          <p:spTgt spid="20378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3784"/>
                                        </p:tgtEl>
                                        <p:attrNameLst>
                                          <p:attrName>style.visibility</p:attrName>
                                        </p:attrNameLst>
                                      </p:cBhvr>
                                      <p:to>
                                        <p:strVal val="visible"/>
                                      </p:to>
                                    </p:set>
                                    <p:animEffect transition="in" filter="box(in)">
                                      <p:cBhvr>
                                        <p:cTn id="12" dur="500"/>
                                        <p:tgtEl>
                                          <p:spTgt spid="203784"/>
                                        </p:tgtEl>
                                      </p:cBhvr>
                                    </p:animEffect>
                                  </p:childTnLst>
                                </p:cTn>
                              </p:par>
                              <p:par>
                                <p:cTn id="13" presetID="4" presetClass="entr" presetSubtype="16" fill="hold" nodeType="withEffect">
                                  <p:stCondLst>
                                    <p:cond delay="0"/>
                                  </p:stCondLst>
                                  <p:childTnLst>
                                    <p:set>
                                      <p:cBhvr>
                                        <p:cTn id="14" dur="1" fill="hold">
                                          <p:stCondLst>
                                            <p:cond delay="0"/>
                                          </p:stCondLst>
                                        </p:cTn>
                                        <p:tgtEl>
                                          <p:spTgt spid="203785"/>
                                        </p:tgtEl>
                                        <p:attrNameLst>
                                          <p:attrName>style.visibility</p:attrName>
                                        </p:attrNameLst>
                                      </p:cBhvr>
                                      <p:to>
                                        <p:strVal val="visible"/>
                                      </p:to>
                                    </p:set>
                                    <p:animEffect transition="in" filter="box(in)">
                                      <p:cBhvr>
                                        <p:cTn id="15" dur="500"/>
                                        <p:tgtEl>
                                          <p:spTgt spid="203785"/>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03787"/>
                                        </p:tgtEl>
                                        <p:attrNameLst>
                                          <p:attrName>style.visibility</p:attrName>
                                        </p:attrNameLst>
                                      </p:cBhvr>
                                      <p:to>
                                        <p:strVal val="visible"/>
                                      </p:to>
                                    </p:set>
                                    <p:animEffect transition="in" filter="box(in)">
                                      <p:cBhvr>
                                        <p:cTn id="18" dur="500"/>
                                        <p:tgtEl>
                                          <p:spTgt spid="203787"/>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ox(in)">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xit" presetSubtype="4" fill="hold" nodeType="clickEffect">
                                  <p:stCondLst>
                                    <p:cond delay="0"/>
                                  </p:stCondLst>
                                  <p:childTnLst>
                                    <p:anim calcmode="lin" valueType="num">
                                      <p:cBhvr additive="base">
                                        <p:cTn id="27" dur="500"/>
                                        <p:tgtEl>
                                          <p:spTgt spid="3"/>
                                        </p:tgtEl>
                                        <p:attrNameLst>
                                          <p:attrName>ppt_x</p:attrName>
                                        </p:attrNameLst>
                                      </p:cBhvr>
                                      <p:tavLst>
                                        <p:tav tm="0">
                                          <p:val>
                                            <p:strVal val="ppt_x"/>
                                          </p:val>
                                        </p:tav>
                                        <p:tav tm="100000">
                                          <p:val>
                                            <p:strVal val="ppt_x"/>
                                          </p:val>
                                        </p:tav>
                                      </p:tavLst>
                                    </p:anim>
                                    <p:anim calcmode="lin" valueType="num">
                                      <p:cBhvr additive="base">
                                        <p:cTn id="28" dur="500"/>
                                        <p:tgtEl>
                                          <p:spTgt spid="3"/>
                                        </p:tgtEl>
                                        <p:attrNameLst>
                                          <p:attrName>ppt_y</p:attrName>
                                        </p:attrNameLst>
                                      </p:cBhvr>
                                      <p:tavLst>
                                        <p:tav tm="0">
                                          <p:val>
                                            <p:strVal val="ppt_y"/>
                                          </p:val>
                                        </p:tav>
                                        <p:tav tm="100000">
                                          <p:val>
                                            <p:strVal val="1+ppt_h/2"/>
                                          </p:val>
                                        </p:tav>
                                      </p:tavLst>
                                    </p:anim>
                                    <p:set>
                                      <p:cBhvr>
                                        <p:cTn id="29" dur="1" fill="hold">
                                          <p:stCondLst>
                                            <p:cond delay="499"/>
                                          </p:stCondLst>
                                        </p:cTn>
                                        <p:tgtEl>
                                          <p:spTgt spid="3"/>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203788"/>
                                        </p:tgtEl>
                                        <p:attrNameLst>
                                          <p:attrName>style.visibility</p:attrName>
                                        </p:attrNameLst>
                                      </p:cBhvr>
                                      <p:to>
                                        <p:strVal val="visible"/>
                                      </p:to>
                                    </p:set>
                                    <p:animEffect transition="in" filter="box(in)">
                                      <p:cBhvr>
                                        <p:cTn id="34" dur="500"/>
                                        <p:tgtEl>
                                          <p:spTgt spid="203788"/>
                                        </p:tgtEl>
                                      </p:cBhvr>
                                    </p:animEffect>
                                  </p:childTnLst>
                                </p:cTn>
                              </p:par>
                              <p:par>
                                <p:cTn id="35" presetID="4" presetClass="entr" presetSubtype="16" fill="hold" nodeType="withEffect">
                                  <p:stCondLst>
                                    <p:cond delay="0"/>
                                  </p:stCondLst>
                                  <p:childTnLst>
                                    <p:set>
                                      <p:cBhvr>
                                        <p:cTn id="36" dur="1" fill="hold">
                                          <p:stCondLst>
                                            <p:cond delay="0"/>
                                          </p:stCondLst>
                                        </p:cTn>
                                        <p:tgtEl>
                                          <p:spTgt spid="203789"/>
                                        </p:tgtEl>
                                        <p:attrNameLst>
                                          <p:attrName>style.visibility</p:attrName>
                                        </p:attrNameLst>
                                      </p:cBhvr>
                                      <p:to>
                                        <p:strVal val="visible"/>
                                      </p:to>
                                    </p:set>
                                    <p:animEffect transition="in" filter="box(in)">
                                      <p:cBhvr>
                                        <p:cTn id="37" dur="500"/>
                                        <p:tgtEl>
                                          <p:spTgt spid="203789"/>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203790"/>
                                        </p:tgtEl>
                                        <p:attrNameLst>
                                          <p:attrName>style.visibility</p:attrName>
                                        </p:attrNameLst>
                                      </p:cBhvr>
                                      <p:to>
                                        <p:strVal val="visible"/>
                                      </p:to>
                                    </p:set>
                                    <p:animEffect transition="in" filter="box(in)">
                                      <p:cBhvr>
                                        <p:cTn id="40" dur="500"/>
                                        <p:tgtEl>
                                          <p:spTgt spid="203790"/>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box(in)">
                                      <p:cBhvr>
                                        <p:cTn id="45" dur="500"/>
                                        <p:tgtEl>
                                          <p:spTgt spid="2"/>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xit" presetSubtype="4" fill="hold" nodeType="clickEffect">
                                  <p:stCondLst>
                                    <p:cond delay="0"/>
                                  </p:stCondLst>
                                  <p:childTnLst>
                                    <p:anim calcmode="lin" valueType="num">
                                      <p:cBhvr additive="base">
                                        <p:cTn id="49" dur="500"/>
                                        <p:tgtEl>
                                          <p:spTgt spid="2"/>
                                        </p:tgtEl>
                                        <p:attrNameLst>
                                          <p:attrName>ppt_x</p:attrName>
                                        </p:attrNameLst>
                                      </p:cBhvr>
                                      <p:tavLst>
                                        <p:tav tm="0">
                                          <p:val>
                                            <p:strVal val="ppt_x"/>
                                          </p:val>
                                        </p:tav>
                                        <p:tav tm="100000">
                                          <p:val>
                                            <p:strVal val="ppt_x"/>
                                          </p:val>
                                        </p:tav>
                                      </p:tavLst>
                                    </p:anim>
                                    <p:anim calcmode="lin" valueType="num">
                                      <p:cBhvr additive="base">
                                        <p:cTn id="50" dur="500"/>
                                        <p:tgtEl>
                                          <p:spTgt spid="2"/>
                                        </p:tgtEl>
                                        <p:attrNameLst>
                                          <p:attrName>ppt_y</p:attrName>
                                        </p:attrNameLst>
                                      </p:cBhvr>
                                      <p:tavLst>
                                        <p:tav tm="0">
                                          <p:val>
                                            <p:strVal val="ppt_y"/>
                                          </p:val>
                                        </p:tav>
                                        <p:tav tm="100000">
                                          <p:val>
                                            <p:strVal val="1+ppt_h/2"/>
                                          </p:val>
                                        </p:tav>
                                      </p:tavLst>
                                    </p:anim>
                                    <p:set>
                                      <p:cBhvr>
                                        <p:cTn id="51" dur="1" fill="hold">
                                          <p:stCondLst>
                                            <p:cond delay="499"/>
                                          </p:stCondLst>
                                        </p:cTn>
                                        <p:tgtEl>
                                          <p:spTgt spid="2"/>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203791"/>
                                        </p:tgtEl>
                                        <p:attrNameLst>
                                          <p:attrName>style.visibility</p:attrName>
                                        </p:attrNameLst>
                                      </p:cBhvr>
                                      <p:to>
                                        <p:strVal val="visible"/>
                                      </p:to>
                                    </p:set>
                                    <p:animEffect transition="in" filter="box(in)">
                                      <p:cBhvr>
                                        <p:cTn id="56" dur="500"/>
                                        <p:tgtEl>
                                          <p:spTgt spid="203791"/>
                                        </p:tgtEl>
                                      </p:cBhvr>
                                    </p:animEffect>
                                  </p:childTnLst>
                                </p:cTn>
                              </p:par>
                              <p:par>
                                <p:cTn id="57" presetID="4" presetClass="entr" presetSubtype="16" fill="hold" nodeType="withEffect">
                                  <p:stCondLst>
                                    <p:cond delay="0"/>
                                  </p:stCondLst>
                                  <p:childTnLst>
                                    <p:set>
                                      <p:cBhvr>
                                        <p:cTn id="58" dur="1" fill="hold">
                                          <p:stCondLst>
                                            <p:cond delay="0"/>
                                          </p:stCondLst>
                                        </p:cTn>
                                        <p:tgtEl>
                                          <p:spTgt spid="203792"/>
                                        </p:tgtEl>
                                        <p:attrNameLst>
                                          <p:attrName>style.visibility</p:attrName>
                                        </p:attrNameLst>
                                      </p:cBhvr>
                                      <p:to>
                                        <p:strVal val="visible"/>
                                      </p:to>
                                    </p:set>
                                    <p:animEffect transition="in" filter="box(in)">
                                      <p:cBhvr>
                                        <p:cTn id="59" dur="500"/>
                                        <p:tgtEl>
                                          <p:spTgt spid="203792"/>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203793"/>
                                        </p:tgtEl>
                                        <p:attrNameLst>
                                          <p:attrName>style.visibility</p:attrName>
                                        </p:attrNameLst>
                                      </p:cBhvr>
                                      <p:to>
                                        <p:strVal val="visible"/>
                                      </p:to>
                                    </p:set>
                                    <p:animEffect transition="in" filter="box(in)">
                                      <p:cBhvr>
                                        <p:cTn id="62" dur="500"/>
                                        <p:tgtEl>
                                          <p:spTgt spid="203793"/>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203794"/>
                                        </p:tgtEl>
                                        <p:attrNameLst>
                                          <p:attrName>style.visibility</p:attrName>
                                        </p:attrNameLst>
                                      </p:cBhvr>
                                      <p:to>
                                        <p:strVal val="visible"/>
                                      </p:to>
                                    </p:set>
                                    <p:animEffect transition="in" filter="box(in)">
                                      <p:cBhvr>
                                        <p:cTn id="67" dur="500"/>
                                        <p:tgtEl>
                                          <p:spTgt spid="203794"/>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203796"/>
                                        </p:tgtEl>
                                        <p:attrNameLst>
                                          <p:attrName>style.visibility</p:attrName>
                                        </p:attrNameLst>
                                      </p:cBhvr>
                                      <p:to>
                                        <p:strVal val="visible"/>
                                      </p:to>
                                    </p:set>
                                    <p:animEffect transition="in" filter="box(in)">
                                      <p:cBhvr>
                                        <p:cTn id="70" dur="500"/>
                                        <p:tgtEl>
                                          <p:spTgt spid="203796"/>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grpId="0" nodeType="clickEffect">
                                  <p:stCondLst>
                                    <p:cond delay="0"/>
                                  </p:stCondLst>
                                  <p:childTnLst>
                                    <p:set>
                                      <p:cBhvr>
                                        <p:cTn id="74" dur="1" fill="hold">
                                          <p:stCondLst>
                                            <p:cond delay="0"/>
                                          </p:stCondLst>
                                        </p:cTn>
                                        <p:tgtEl>
                                          <p:spTgt spid="203797"/>
                                        </p:tgtEl>
                                        <p:attrNameLst>
                                          <p:attrName>style.visibility</p:attrName>
                                        </p:attrNameLst>
                                      </p:cBhvr>
                                      <p:to>
                                        <p:strVal val="visible"/>
                                      </p:to>
                                    </p:set>
                                    <p:animEffect transition="in" filter="box(in)">
                                      <p:cBhvr>
                                        <p:cTn id="75" dur="500"/>
                                        <p:tgtEl>
                                          <p:spTgt spid="203797"/>
                                        </p:tgtEl>
                                      </p:cBhvr>
                                    </p:animEffect>
                                  </p:childTnLst>
                                </p:cTn>
                              </p:par>
                              <p:par>
                                <p:cTn id="76" presetID="4" presetClass="entr" presetSubtype="16" fill="hold" nodeType="withEffect">
                                  <p:stCondLst>
                                    <p:cond delay="0"/>
                                  </p:stCondLst>
                                  <p:childTnLst>
                                    <p:set>
                                      <p:cBhvr>
                                        <p:cTn id="77" dur="1" fill="hold">
                                          <p:stCondLst>
                                            <p:cond delay="0"/>
                                          </p:stCondLst>
                                        </p:cTn>
                                        <p:tgtEl>
                                          <p:spTgt spid="203798"/>
                                        </p:tgtEl>
                                        <p:attrNameLst>
                                          <p:attrName>style.visibility</p:attrName>
                                        </p:attrNameLst>
                                      </p:cBhvr>
                                      <p:to>
                                        <p:strVal val="visible"/>
                                      </p:to>
                                    </p:set>
                                    <p:animEffect transition="in" filter="box(in)">
                                      <p:cBhvr>
                                        <p:cTn id="78" dur="500"/>
                                        <p:tgtEl>
                                          <p:spTgt spid="203798"/>
                                        </p:tgtEl>
                                      </p:cBhvr>
                                    </p:animEffect>
                                  </p:childTnLst>
                                </p:cTn>
                              </p:par>
                              <p:par>
                                <p:cTn id="79" presetID="4" presetClass="entr" presetSubtype="16" fill="hold" grpId="0" nodeType="withEffect">
                                  <p:stCondLst>
                                    <p:cond delay="0"/>
                                  </p:stCondLst>
                                  <p:childTnLst>
                                    <p:set>
                                      <p:cBhvr>
                                        <p:cTn id="80" dur="1" fill="hold">
                                          <p:stCondLst>
                                            <p:cond delay="0"/>
                                          </p:stCondLst>
                                        </p:cTn>
                                        <p:tgtEl>
                                          <p:spTgt spid="203799"/>
                                        </p:tgtEl>
                                        <p:attrNameLst>
                                          <p:attrName>style.visibility</p:attrName>
                                        </p:attrNameLst>
                                      </p:cBhvr>
                                      <p:to>
                                        <p:strVal val="visible"/>
                                      </p:to>
                                    </p:set>
                                    <p:animEffect transition="in" filter="box(in)">
                                      <p:cBhvr>
                                        <p:cTn id="81" dur="500"/>
                                        <p:tgtEl>
                                          <p:spTgt spid="203799"/>
                                        </p:tgtEl>
                                      </p:cBhvr>
                                    </p:animEffect>
                                  </p:childTnLst>
                                </p:cTn>
                              </p:par>
                              <p:par>
                                <p:cTn id="82" presetID="4" presetClass="entr" presetSubtype="16" fill="hold" nodeType="withEffect">
                                  <p:stCondLst>
                                    <p:cond delay="0"/>
                                  </p:stCondLst>
                                  <p:childTnLst>
                                    <p:set>
                                      <p:cBhvr>
                                        <p:cTn id="83" dur="1" fill="hold">
                                          <p:stCondLst>
                                            <p:cond delay="0"/>
                                          </p:stCondLst>
                                        </p:cTn>
                                        <p:tgtEl>
                                          <p:spTgt spid="203801"/>
                                        </p:tgtEl>
                                        <p:attrNameLst>
                                          <p:attrName>style.visibility</p:attrName>
                                        </p:attrNameLst>
                                      </p:cBhvr>
                                      <p:to>
                                        <p:strVal val="visible"/>
                                      </p:to>
                                    </p:set>
                                    <p:animEffect transition="in" filter="box(in)">
                                      <p:cBhvr>
                                        <p:cTn id="84" dur="500"/>
                                        <p:tgtEl>
                                          <p:spTgt spid="203801"/>
                                        </p:tgtEl>
                                      </p:cBhvr>
                                    </p:animEffect>
                                  </p:childTnLst>
                                </p:cTn>
                              </p:par>
                              <p:par>
                                <p:cTn id="85" presetID="4" presetClass="entr" presetSubtype="16" fill="hold" nodeType="withEffect">
                                  <p:stCondLst>
                                    <p:cond delay="0"/>
                                  </p:stCondLst>
                                  <p:childTnLst>
                                    <p:set>
                                      <p:cBhvr>
                                        <p:cTn id="86" dur="1" fill="hold">
                                          <p:stCondLst>
                                            <p:cond delay="0"/>
                                          </p:stCondLst>
                                        </p:cTn>
                                        <p:tgtEl>
                                          <p:spTgt spid="203823"/>
                                        </p:tgtEl>
                                        <p:attrNameLst>
                                          <p:attrName>style.visibility</p:attrName>
                                        </p:attrNameLst>
                                      </p:cBhvr>
                                      <p:to>
                                        <p:strVal val="visible"/>
                                      </p:to>
                                    </p:set>
                                    <p:animEffect transition="in" filter="box(in)">
                                      <p:cBhvr>
                                        <p:cTn id="87" dur="500"/>
                                        <p:tgtEl>
                                          <p:spTgt spid="203823"/>
                                        </p:tgtEl>
                                      </p:cBhvr>
                                    </p:animEffect>
                                  </p:childTnLst>
                                </p:cTn>
                              </p:par>
                            </p:childTnLst>
                          </p:cTn>
                        </p:par>
                      </p:childTnLst>
                    </p:cTn>
                  </p:par>
                  <p:par>
                    <p:cTn id="88" fill="hold">
                      <p:stCondLst>
                        <p:cond delay="indefinite"/>
                      </p:stCondLst>
                      <p:childTnLst>
                        <p:par>
                          <p:cTn id="89" fill="hold">
                            <p:stCondLst>
                              <p:cond delay="0"/>
                            </p:stCondLst>
                            <p:childTnLst>
                              <p:par>
                                <p:cTn id="90" presetID="4" presetClass="entr" presetSubtype="16" fill="hold" grpId="0" nodeType="clickEffect">
                                  <p:stCondLst>
                                    <p:cond delay="0"/>
                                  </p:stCondLst>
                                  <p:childTnLst>
                                    <p:set>
                                      <p:cBhvr>
                                        <p:cTn id="91" dur="1" fill="hold">
                                          <p:stCondLst>
                                            <p:cond delay="0"/>
                                          </p:stCondLst>
                                        </p:cTn>
                                        <p:tgtEl>
                                          <p:spTgt spid="203824"/>
                                        </p:tgtEl>
                                        <p:attrNameLst>
                                          <p:attrName>style.visibility</p:attrName>
                                        </p:attrNameLst>
                                      </p:cBhvr>
                                      <p:to>
                                        <p:strVal val="visible"/>
                                      </p:to>
                                    </p:set>
                                    <p:animEffect transition="in" filter="box(in)">
                                      <p:cBhvr>
                                        <p:cTn id="92" dur="500"/>
                                        <p:tgtEl>
                                          <p:spTgt spid="203824"/>
                                        </p:tgtEl>
                                      </p:cBhvr>
                                    </p:animEffect>
                                  </p:childTnLst>
                                </p:cTn>
                              </p:par>
                              <p:par>
                                <p:cTn id="93" presetID="4" presetClass="entr" presetSubtype="16" fill="hold" nodeType="withEffect">
                                  <p:stCondLst>
                                    <p:cond delay="0"/>
                                  </p:stCondLst>
                                  <p:childTnLst>
                                    <p:set>
                                      <p:cBhvr>
                                        <p:cTn id="94" dur="1" fill="hold">
                                          <p:stCondLst>
                                            <p:cond delay="0"/>
                                          </p:stCondLst>
                                        </p:cTn>
                                        <p:tgtEl>
                                          <p:spTgt spid="203825"/>
                                        </p:tgtEl>
                                        <p:attrNameLst>
                                          <p:attrName>style.visibility</p:attrName>
                                        </p:attrNameLst>
                                      </p:cBhvr>
                                      <p:to>
                                        <p:strVal val="visible"/>
                                      </p:to>
                                    </p:set>
                                    <p:animEffect transition="in" filter="box(in)">
                                      <p:cBhvr>
                                        <p:cTn id="95" dur="500"/>
                                        <p:tgtEl>
                                          <p:spTgt spid="203825"/>
                                        </p:tgtEl>
                                      </p:cBhvr>
                                    </p:animEffect>
                                  </p:childTnLst>
                                </p:cTn>
                              </p:par>
                              <p:par>
                                <p:cTn id="96" presetID="4" presetClass="entr" presetSubtype="16" fill="hold" grpId="0" nodeType="withEffect">
                                  <p:stCondLst>
                                    <p:cond delay="0"/>
                                  </p:stCondLst>
                                  <p:childTnLst>
                                    <p:set>
                                      <p:cBhvr>
                                        <p:cTn id="97" dur="1" fill="hold">
                                          <p:stCondLst>
                                            <p:cond delay="0"/>
                                          </p:stCondLst>
                                        </p:cTn>
                                        <p:tgtEl>
                                          <p:spTgt spid="203826"/>
                                        </p:tgtEl>
                                        <p:attrNameLst>
                                          <p:attrName>style.visibility</p:attrName>
                                        </p:attrNameLst>
                                      </p:cBhvr>
                                      <p:to>
                                        <p:strVal val="visible"/>
                                      </p:to>
                                    </p:set>
                                    <p:animEffect transition="in" filter="box(in)">
                                      <p:cBhvr>
                                        <p:cTn id="98" dur="500"/>
                                        <p:tgtEl>
                                          <p:spTgt spid="203826"/>
                                        </p:tgtEl>
                                      </p:cBhvr>
                                    </p:animEffect>
                                  </p:childTnLst>
                                </p:cTn>
                              </p:par>
                            </p:childTnLst>
                          </p:cTn>
                        </p:par>
                      </p:childTnLst>
                    </p:cTn>
                  </p:par>
                  <p:par>
                    <p:cTn id="99" fill="hold">
                      <p:stCondLst>
                        <p:cond delay="indefinite"/>
                      </p:stCondLst>
                      <p:childTnLst>
                        <p:par>
                          <p:cTn id="100" fill="hold">
                            <p:stCondLst>
                              <p:cond delay="0"/>
                            </p:stCondLst>
                            <p:childTnLst>
                              <p:par>
                                <p:cTn id="101" presetID="4" presetClass="entr" presetSubtype="16" fill="hold" nodeType="clickEffect">
                                  <p:stCondLst>
                                    <p:cond delay="0"/>
                                  </p:stCondLst>
                                  <p:childTnLst>
                                    <p:set>
                                      <p:cBhvr>
                                        <p:cTn id="102" dur="1" fill="hold">
                                          <p:stCondLst>
                                            <p:cond delay="0"/>
                                          </p:stCondLst>
                                        </p:cTn>
                                        <p:tgtEl>
                                          <p:spTgt spid="203827"/>
                                        </p:tgtEl>
                                        <p:attrNameLst>
                                          <p:attrName>style.visibility</p:attrName>
                                        </p:attrNameLst>
                                      </p:cBhvr>
                                      <p:to>
                                        <p:strVal val="visible"/>
                                      </p:to>
                                    </p:set>
                                    <p:animEffect transition="in" filter="box(in)">
                                      <p:cBhvr>
                                        <p:cTn id="103" dur="500"/>
                                        <p:tgtEl>
                                          <p:spTgt spid="203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3" grpId="0"/>
      <p:bldP spid="203784" grpId="0"/>
      <p:bldP spid="203787" grpId="0" animBg="1"/>
      <p:bldP spid="203788" grpId="0"/>
      <p:bldP spid="203790" grpId="0" animBg="1"/>
      <p:bldP spid="203791" grpId="0"/>
      <p:bldP spid="203793" grpId="0" animBg="1"/>
      <p:bldP spid="203794" grpId="0"/>
      <p:bldP spid="203796" grpId="0" animBg="1"/>
      <p:bldP spid="203797" grpId="0"/>
      <p:bldP spid="203799" grpId="0" animBg="1"/>
      <p:bldP spid="203824" grpId="0"/>
      <p:bldP spid="20382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Grp="1" noChangeArrowheads="1"/>
          </p:cNvSpPr>
          <p:nvPr>
            <p:ph type="title"/>
          </p:nvPr>
        </p:nvSpPr>
        <p:spPr>
          <a:xfrm>
            <a:off x="179388" y="0"/>
            <a:ext cx="8229600" cy="7651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rgbClr val="3333FF"/>
                </a:solidFill>
                <a:effectLst/>
                <a:uLnTx/>
                <a:uFillTx/>
                <a:latin typeface="+mj-lt"/>
                <a:ea typeface="+mj-ea"/>
                <a:cs typeface="+mj-cs"/>
              </a:rPr>
              <a:t>（</a:t>
            </a:r>
            <a:r>
              <a:rPr kumimoji="0" lang="en-US" altLang="zh-CN" sz="3200" b="1" i="0" u="none" strike="noStrike" kern="0" cap="none" spc="0" normalizeH="0" baseline="0" noProof="0" smtClean="0">
                <a:ln>
                  <a:noFill/>
                </a:ln>
                <a:solidFill>
                  <a:srgbClr val="3333FF"/>
                </a:solidFill>
                <a:effectLst/>
                <a:uLnTx/>
                <a:uFillTx/>
                <a:latin typeface="+mj-lt"/>
                <a:ea typeface="+mj-ea"/>
                <a:cs typeface="+mj-cs"/>
              </a:rPr>
              <a:t>2</a:t>
            </a:r>
            <a:r>
              <a:rPr kumimoji="0" lang="zh-CN" altLang="en-US" sz="3200" b="1" i="0" u="none" strike="noStrike" kern="0" cap="none" spc="0" normalizeH="0" baseline="0" noProof="0" smtClean="0">
                <a:ln>
                  <a:noFill/>
                </a:ln>
                <a:solidFill>
                  <a:srgbClr val="3333FF"/>
                </a:solidFill>
                <a:effectLst/>
                <a:uLnTx/>
                <a:uFillTx/>
                <a:latin typeface="+mj-lt"/>
                <a:ea typeface="+mj-ea"/>
                <a:cs typeface="+mj-cs"/>
              </a:rPr>
              <a:t>）程序接口（系统调用）</a:t>
            </a:r>
            <a:endParaRPr kumimoji="0" lang="zh-CN" altLang="en-US" sz="3200" b="1" i="0" u="none" strike="noStrike" kern="0" cap="none" spc="0" normalizeH="0" baseline="0" noProof="0" smtClean="0">
              <a:ln>
                <a:noFill/>
              </a:ln>
              <a:solidFill>
                <a:srgbClr val="3333FF"/>
              </a:solidFill>
              <a:effectLst/>
              <a:uLnTx/>
              <a:uFillTx/>
              <a:latin typeface="+mj-lt"/>
              <a:ea typeface="+mj-ea"/>
              <a:cs typeface="+mj-cs"/>
            </a:endParaRPr>
          </a:p>
        </p:txBody>
      </p:sp>
      <p:sp>
        <p:nvSpPr>
          <p:cNvPr id="68611" name="Rectangle 3"/>
          <p:cNvSpPr>
            <a:spLocks noGrp="1"/>
          </p:cNvSpPr>
          <p:nvPr>
            <p:ph type="body" sz="half" idx="1"/>
          </p:nvPr>
        </p:nvSpPr>
        <p:spPr>
          <a:xfrm>
            <a:off x="0" y="692150"/>
            <a:ext cx="4752975" cy="576263"/>
          </a:xfrm>
          <a:ln/>
        </p:spPr>
        <p:txBody>
          <a:bodyPr vert="horz" wrap="square" lIns="91440" tIns="45720" rIns="91440" bIns="45720" anchor="t"/>
          <a:p>
            <a:pPr lvl="1">
              <a:lnSpc>
                <a:spcPct val="115000"/>
              </a:lnSpc>
              <a:buNone/>
            </a:pPr>
            <a:r>
              <a:rPr lang="en-US" altLang="zh-CN" b="1" dirty="0">
                <a:solidFill>
                  <a:srgbClr val="CC3300"/>
                </a:solidFill>
              </a:rPr>
              <a:t>6</a:t>
            </a:r>
            <a:r>
              <a:rPr lang="zh-CN" altLang="en-US" b="1" dirty="0">
                <a:solidFill>
                  <a:srgbClr val="CC3300"/>
                </a:solidFill>
              </a:rPr>
              <a:t>）系统调用执行过程：</a:t>
            </a:r>
            <a:endParaRPr lang="zh-CN" altLang="en-US" dirty="0">
              <a:solidFill>
                <a:srgbClr val="3333FF"/>
              </a:solidFill>
            </a:endParaRPr>
          </a:p>
        </p:txBody>
      </p:sp>
      <p:pic>
        <p:nvPicPr>
          <p:cNvPr id="68612" name="Picture 3"/>
          <p:cNvPicPr>
            <a:picLocks noChangeAspect="1"/>
          </p:cNvPicPr>
          <p:nvPr/>
        </p:nvPicPr>
        <p:blipFill>
          <a:blip r:embed="rId1"/>
          <a:stretch>
            <a:fillRect/>
          </a:stretch>
        </p:blipFill>
        <p:spPr>
          <a:xfrm>
            <a:off x="971550" y="1341438"/>
            <a:ext cx="7489825" cy="5113337"/>
          </a:xfrm>
          <a:prstGeom prst="rect">
            <a:avLst/>
          </a:prstGeom>
          <a:noFill/>
          <a:ln w="9525">
            <a:noFill/>
          </a:ln>
        </p:spPr>
      </p:pic>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noChangeArrowheads="1"/>
          </p:cNvSpPr>
          <p:nvPr>
            <p:ph type="title"/>
          </p:nvPr>
        </p:nvSpPr>
        <p:spPr>
          <a:xfrm>
            <a:off x="179388" y="260350"/>
            <a:ext cx="8229600" cy="655638"/>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rgbClr val="3333FF"/>
                </a:solidFill>
                <a:effectLst/>
                <a:uLnTx/>
                <a:uFillTx/>
                <a:latin typeface="+mj-lt"/>
                <a:ea typeface="+mj-ea"/>
                <a:cs typeface="+mj-cs"/>
              </a:rPr>
              <a:t>（</a:t>
            </a:r>
            <a:r>
              <a:rPr kumimoji="0" lang="en-US" altLang="zh-CN" sz="3200" b="1" i="0" u="none" strike="noStrike" kern="0" cap="none" spc="0" normalizeH="0" baseline="0" noProof="0" smtClean="0">
                <a:ln>
                  <a:noFill/>
                </a:ln>
                <a:solidFill>
                  <a:srgbClr val="3333FF"/>
                </a:solidFill>
                <a:effectLst/>
                <a:uLnTx/>
                <a:uFillTx/>
                <a:latin typeface="+mj-lt"/>
                <a:ea typeface="+mj-ea"/>
                <a:cs typeface="+mj-cs"/>
              </a:rPr>
              <a:t>2</a:t>
            </a:r>
            <a:r>
              <a:rPr kumimoji="0" lang="zh-CN" altLang="en-US" sz="3200" b="1" i="0" u="none" strike="noStrike" kern="0" cap="none" spc="0" normalizeH="0" baseline="0" noProof="0" smtClean="0">
                <a:ln>
                  <a:noFill/>
                </a:ln>
                <a:solidFill>
                  <a:srgbClr val="3333FF"/>
                </a:solidFill>
                <a:effectLst/>
                <a:uLnTx/>
                <a:uFillTx/>
                <a:latin typeface="+mj-lt"/>
                <a:ea typeface="+mj-ea"/>
                <a:cs typeface="+mj-cs"/>
              </a:rPr>
              <a:t>）程序接口（系统调用）</a:t>
            </a:r>
            <a:endParaRPr kumimoji="0" lang="zh-CN" altLang="en-US" sz="3200" b="1" i="0" u="none" strike="noStrike" kern="0" cap="none" spc="0" normalizeH="0" baseline="0" noProof="0" smtClean="0">
              <a:ln>
                <a:noFill/>
              </a:ln>
              <a:solidFill>
                <a:srgbClr val="3333FF"/>
              </a:solidFill>
              <a:effectLst/>
              <a:uLnTx/>
              <a:uFillTx/>
              <a:latin typeface="+mj-lt"/>
              <a:ea typeface="+mj-ea"/>
              <a:cs typeface="+mj-cs"/>
            </a:endParaRPr>
          </a:p>
        </p:txBody>
      </p:sp>
      <p:sp>
        <p:nvSpPr>
          <p:cNvPr id="69635" name="Rectangle 3"/>
          <p:cNvSpPr>
            <a:spLocks noGrp="1"/>
          </p:cNvSpPr>
          <p:nvPr>
            <p:ph type="body" sz="half" idx="1"/>
          </p:nvPr>
        </p:nvSpPr>
        <p:spPr>
          <a:xfrm>
            <a:off x="179388" y="908050"/>
            <a:ext cx="8569325" cy="5473700"/>
          </a:xfrm>
          <a:ln/>
        </p:spPr>
        <p:txBody>
          <a:bodyPr vert="horz" wrap="square" lIns="91440" tIns="45720" rIns="91440" bIns="45720" anchor="t"/>
          <a:p>
            <a:pPr lvl="1">
              <a:lnSpc>
                <a:spcPct val="115000"/>
              </a:lnSpc>
              <a:buNone/>
            </a:pPr>
            <a:r>
              <a:rPr lang="en-US" altLang="zh-CN" b="1" dirty="0">
                <a:solidFill>
                  <a:schemeClr val="tx2"/>
                </a:solidFill>
                <a:latin typeface="宋体" panose="02010600030101010101" pitchFamily="2" charset="-122"/>
              </a:rPr>
              <a:t>7</a:t>
            </a:r>
            <a:r>
              <a:rPr lang="zh-CN" altLang="en-US" b="1" dirty="0">
                <a:solidFill>
                  <a:schemeClr val="tx2"/>
                </a:solidFill>
                <a:latin typeface="宋体" panose="02010600030101010101" pitchFamily="2" charset="-122"/>
              </a:rPr>
              <a:t>）系统调用和普通函数调用</a:t>
            </a:r>
            <a:endParaRPr lang="zh-CN" altLang="en-US" b="1" dirty="0">
              <a:solidFill>
                <a:schemeClr val="tx2"/>
              </a:solidFill>
              <a:latin typeface="宋体" panose="02010600030101010101" pitchFamily="2" charset="-122"/>
            </a:endParaRPr>
          </a:p>
          <a:p>
            <a:pPr eaLnBrk="1" hangingPunct="1"/>
            <a:r>
              <a:rPr lang="en-US" altLang="zh-CN" sz="2400" dirty="0">
                <a:latin typeface="宋体" panose="02010600030101010101" pitchFamily="2" charset="-122"/>
              </a:rPr>
              <a:t>API</a:t>
            </a:r>
            <a:r>
              <a:rPr lang="zh-CN" altLang="en-US" sz="2400" dirty="0">
                <a:latin typeface="宋体" panose="02010600030101010101" pitchFamily="2" charset="-122"/>
              </a:rPr>
              <a:t>是用于某种特定目的的函数，供应用程序调用，而系统调用供应用程序直接进入系统内核。</a:t>
            </a:r>
            <a:endParaRPr lang="zh-CN" altLang="en-US" sz="2400" dirty="0">
              <a:latin typeface="宋体" panose="02010600030101010101" pitchFamily="2" charset="-122"/>
            </a:endParaRPr>
          </a:p>
          <a:p>
            <a:pPr eaLnBrk="1" hangingPunct="1"/>
            <a:r>
              <a:rPr lang="en-US" altLang="zh-CN" sz="2400" dirty="0">
                <a:latin typeface="宋体" panose="02010600030101010101" pitchFamily="2" charset="-122"/>
              </a:rPr>
              <a:t>Linux</a:t>
            </a:r>
            <a:r>
              <a:rPr lang="zh-CN" altLang="en-US" sz="2400" dirty="0">
                <a:latin typeface="宋体" panose="02010600030101010101" pitchFamily="2" charset="-122"/>
              </a:rPr>
              <a:t>内核提供了一些</a:t>
            </a:r>
            <a:r>
              <a:rPr lang="en-US" altLang="zh-CN" sz="2400" dirty="0">
                <a:latin typeface="宋体" panose="02010600030101010101" pitchFamily="2" charset="-122"/>
              </a:rPr>
              <a:t>C</a:t>
            </a:r>
            <a:r>
              <a:rPr lang="zh-CN" altLang="en-US" sz="2400" dirty="0">
                <a:latin typeface="宋体" panose="02010600030101010101" pitchFamily="2" charset="-122"/>
              </a:rPr>
              <a:t>语言函数库，这些库对系统调用进行了一些包装和扩展，因为这些库函数与系统调用的关系非常紧密，所以习惯上把这些函数也称为系统调用。</a:t>
            </a:r>
            <a:endParaRPr lang="zh-CN" altLang="en-US" sz="2400" dirty="0">
              <a:latin typeface="宋体" panose="02010600030101010101" pitchFamily="2" charset="-122"/>
            </a:endParaRPr>
          </a:p>
          <a:p>
            <a:pPr eaLnBrk="1" hangingPunct="1"/>
            <a:r>
              <a:rPr lang="zh-CN" altLang="en-US" sz="2400" dirty="0">
                <a:latin typeface="宋体" panose="02010600030101010101" pitchFamily="2" charset="-122"/>
              </a:rPr>
              <a:t>有的</a:t>
            </a:r>
            <a:r>
              <a:rPr lang="en-US" altLang="zh-CN" sz="2400" dirty="0">
                <a:latin typeface="宋体" panose="02010600030101010101" pitchFamily="2" charset="-122"/>
              </a:rPr>
              <a:t>API</a:t>
            </a:r>
            <a:r>
              <a:rPr lang="zh-CN" altLang="en-US" sz="2400" dirty="0">
                <a:latin typeface="宋体" panose="02010600030101010101" pitchFamily="2" charset="-122"/>
              </a:rPr>
              <a:t>函数在用户空间就可以完成工作，如一些用于数学计算的函数，因此不需要使用系统调用。</a:t>
            </a:r>
            <a:endParaRPr lang="zh-CN" altLang="en-US" sz="2400" dirty="0">
              <a:latin typeface="宋体" panose="02010600030101010101" pitchFamily="2" charset="-122"/>
            </a:endParaRPr>
          </a:p>
          <a:p>
            <a:pPr eaLnBrk="1" hangingPunct="1"/>
            <a:r>
              <a:rPr lang="zh-CN" altLang="en-US" sz="2400" dirty="0">
                <a:latin typeface="宋体" panose="02010600030101010101" pitchFamily="2" charset="-122"/>
              </a:rPr>
              <a:t>有的</a:t>
            </a:r>
            <a:r>
              <a:rPr lang="en-US" altLang="zh-CN" sz="2400" dirty="0">
                <a:latin typeface="宋体" panose="02010600030101010101" pitchFamily="2" charset="-122"/>
              </a:rPr>
              <a:t>API</a:t>
            </a:r>
            <a:r>
              <a:rPr lang="zh-CN" altLang="en-US" sz="2400" dirty="0">
                <a:latin typeface="宋体" panose="02010600030101010101" pitchFamily="2" charset="-122"/>
              </a:rPr>
              <a:t>函数可能会进行多次系统调用。</a:t>
            </a:r>
            <a:endParaRPr lang="zh-CN" altLang="en-US" sz="2400" dirty="0">
              <a:latin typeface="宋体" panose="02010600030101010101" pitchFamily="2" charset="-122"/>
            </a:endParaRPr>
          </a:p>
          <a:p>
            <a:pPr eaLnBrk="1" hangingPunct="1"/>
            <a:r>
              <a:rPr lang="zh-CN" altLang="en-US" sz="2400" dirty="0">
                <a:latin typeface="宋体" panose="02010600030101010101" pitchFamily="2" charset="-122"/>
              </a:rPr>
              <a:t>不同的</a:t>
            </a:r>
            <a:r>
              <a:rPr lang="en-US" altLang="zh-CN" sz="2400" dirty="0">
                <a:latin typeface="宋体" panose="02010600030101010101" pitchFamily="2" charset="-122"/>
              </a:rPr>
              <a:t>API </a:t>
            </a:r>
            <a:r>
              <a:rPr lang="zh-CN" altLang="en-US" sz="2400" dirty="0">
                <a:latin typeface="宋体" panose="02010600030101010101" pitchFamily="2" charset="-122"/>
              </a:rPr>
              <a:t>函数也可能会有相同的系统调用。比如</a:t>
            </a:r>
            <a:r>
              <a:rPr lang="en-US" altLang="zh-CN" sz="2400" dirty="0">
                <a:latin typeface="宋体" panose="02010600030101010101" pitchFamily="2" charset="-122"/>
              </a:rPr>
              <a:t>malloc()</a:t>
            </a:r>
            <a:r>
              <a:rPr lang="zh-CN" altLang="en-US" sz="2400" dirty="0">
                <a:latin typeface="宋体" panose="02010600030101010101" pitchFamily="2" charset="-122"/>
              </a:rPr>
              <a:t>，</a:t>
            </a:r>
            <a:r>
              <a:rPr lang="en-US" altLang="zh-CN" sz="2400" dirty="0">
                <a:latin typeface="宋体" panose="02010600030101010101" pitchFamily="2" charset="-122"/>
              </a:rPr>
              <a:t>calloc()</a:t>
            </a:r>
            <a:r>
              <a:rPr lang="zh-CN" altLang="en-US" sz="2400" dirty="0">
                <a:latin typeface="宋体" panose="02010600030101010101" pitchFamily="2" charset="-122"/>
              </a:rPr>
              <a:t>，</a:t>
            </a:r>
            <a:r>
              <a:rPr lang="en-US" altLang="zh-CN" sz="2400" dirty="0">
                <a:latin typeface="宋体" panose="02010600030101010101" pitchFamily="2" charset="-122"/>
              </a:rPr>
              <a:t>free()</a:t>
            </a:r>
            <a:r>
              <a:rPr lang="zh-CN" altLang="en-US" sz="2400" dirty="0">
                <a:latin typeface="宋体" panose="02010600030101010101" pitchFamily="2" charset="-122"/>
              </a:rPr>
              <a:t>等函数都使用相同的方法分配和释放内存。</a:t>
            </a:r>
            <a:endParaRPr lang="zh-CN" altLang="en-US" b="1" dirty="0">
              <a:solidFill>
                <a:schemeClr val="tx2"/>
              </a:solidFill>
              <a:latin typeface="宋体" panose="02010600030101010101" pitchFamily="2" charset="-122"/>
            </a:endParaRPr>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a:spLocks noGrp="1" noChangeArrowheads="1"/>
          </p:cNvSpPr>
          <p:nvPr>
            <p:ph type="title"/>
          </p:nvPr>
        </p:nvSpPr>
        <p:spPr>
          <a:xfrm>
            <a:off x="457200" y="542925"/>
            <a:ext cx="8229600" cy="49212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chemeClr val="tx2"/>
                </a:solidFill>
                <a:effectLst/>
                <a:uLnTx/>
                <a:uFillTx/>
                <a:latin typeface="+mj-lt"/>
                <a:ea typeface="+mj-ea"/>
                <a:cs typeface="+mj-cs"/>
              </a:rPr>
              <a:t>第五节：操作系统结构设计</a:t>
            </a:r>
            <a:r>
              <a:rPr kumimoji="0" lang="zh-CN" altLang="en-US" sz="3600" b="1" i="0" u="none" strike="noStrike" kern="0" cap="none" spc="0" normalizeH="0" baseline="0" noProof="0" smtClean="0">
                <a:ln>
                  <a:noFill/>
                </a:ln>
                <a:solidFill>
                  <a:srgbClr val="3333FF"/>
                </a:solidFill>
                <a:effectLst/>
                <a:uLnTx/>
                <a:uFillTx/>
                <a:latin typeface="+mj-lt"/>
                <a:ea typeface="+mj-ea"/>
                <a:cs typeface="+mj-cs"/>
              </a:rPr>
              <a:t>（自学）</a:t>
            </a:r>
            <a:endParaRPr kumimoji="0" lang="zh-CN" altLang="en-US" sz="3600" b="1" i="0" u="none" strike="noStrike" kern="0" cap="none" spc="0" normalizeH="0" baseline="0" noProof="0" smtClean="0">
              <a:ln>
                <a:noFill/>
              </a:ln>
              <a:solidFill>
                <a:srgbClr val="3333FF"/>
              </a:solidFill>
              <a:effectLst/>
              <a:uLnTx/>
              <a:uFillTx/>
              <a:latin typeface="+mj-lt"/>
              <a:ea typeface="+mj-ea"/>
              <a:cs typeface="+mj-cs"/>
            </a:endParaRPr>
          </a:p>
        </p:txBody>
      </p:sp>
      <p:sp>
        <p:nvSpPr>
          <p:cNvPr id="70659" name="Rectangle 3"/>
          <p:cNvSpPr>
            <a:spLocks noGrp="1"/>
          </p:cNvSpPr>
          <p:nvPr>
            <p:ph idx="1"/>
          </p:nvPr>
        </p:nvSpPr>
        <p:spPr>
          <a:xfrm>
            <a:off x="1042988" y="1557338"/>
            <a:ext cx="5834062" cy="4038600"/>
          </a:xfrm>
          <a:ln/>
        </p:spPr>
        <p:txBody>
          <a:bodyPr vert="horz" wrap="square" lIns="91440" tIns="45720" rIns="91440" bIns="45720" anchor="t"/>
          <a:p>
            <a:pPr>
              <a:lnSpc>
                <a:spcPct val="140000"/>
              </a:lnSpc>
            </a:pPr>
            <a:r>
              <a:rPr lang="en-US" altLang="zh-CN" dirty="0"/>
              <a:t>1</a:t>
            </a:r>
            <a:r>
              <a:rPr lang="zh-CN" altLang="en-US" dirty="0"/>
              <a:t>无结构</a:t>
            </a:r>
            <a:r>
              <a:rPr lang="en-US" altLang="zh-CN" dirty="0"/>
              <a:t>OS</a:t>
            </a:r>
            <a:endParaRPr lang="en-US" altLang="zh-CN" dirty="0"/>
          </a:p>
          <a:p>
            <a:pPr>
              <a:lnSpc>
                <a:spcPct val="140000"/>
              </a:lnSpc>
            </a:pPr>
            <a:r>
              <a:rPr lang="en-US" altLang="zh-CN" dirty="0"/>
              <a:t>2</a:t>
            </a:r>
            <a:r>
              <a:rPr lang="zh-CN" altLang="en-US" dirty="0"/>
              <a:t>模块化</a:t>
            </a:r>
            <a:r>
              <a:rPr lang="en-US" altLang="zh-CN" dirty="0"/>
              <a:t>OS</a:t>
            </a:r>
            <a:r>
              <a:rPr lang="zh-CN" altLang="en-US" dirty="0"/>
              <a:t>结构</a:t>
            </a:r>
            <a:endParaRPr lang="zh-CN" altLang="en-US" dirty="0"/>
          </a:p>
          <a:p>
            <a:pPr>
              <a:lnSpc>
                <a:spcPct val="140000"/>
              </a:lnSpc>
            </a:pPr>
            <a:r>
              <a:rPr lang="en-US" altLang="zh-CN" dirty="0"/>
              <a:t>3</a:t>
            </a:r>
            <a:r>
              <a:rPr lang="zh-CN" altLang="en-US" dirty="0"/>
              <a:t>分层式</a:t>
            </a:r>
            <a:r>
              <a:rPr lang="en-US" altLang="zh-CN" dirty="0"/>
              <a:t>OS</a:t>
            </a:r>
            <a:r>
              <a:rPr lang="zh-CN" altLang="en-US" dirty="0"/>
              <a:t>结构</a:t>
            </a:r>
            <a:endParaRPr lang="zh-CN" altLang="en-US" dirty="0"/>
          </a:p>
          <a:p>
            <a:pPr>
              <a:lnSpc>
                <a:spcPct val="140000"/>
              </a:lnSpc>
            </a:pPr>
            <a:r>
              <a:rPr lang="en-US" altLang="zh-CN" dirty="0"/>
              <a:t>4</a:t>
            </a:r>
            <a:r>
              <a:rPr lang="zh-CN" altLang="en-US" dirty="0"/>
              <a:t>微内核</a:t>
            </a:r>
            <a:r>
              <a:rPr lang="en-US" altLang="zh-CN" dirty="0"/>
              <a:t>OS</a:t>
            </a:r>
            <a:r>
              <a:rPr lang="zh-CN" altLang="en-US" dirty="0"/>
              <a:t>结构</a:t>
            </a:r>
            <a:endParaRPr lang="zh-CN" altLang="en-US" dirty="0"/>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0" cap="none" spc="0" normalizeH="0" baseline="0" noProof="0" smtClean="0">
                <a:ln>
                  <a:noFill/>
                </a:ln>
                <a:solidFill>
                  <a:schemeClr val="tx2"/>
                </a:solidFill>
                <a:effectLst/>
                <a:uLnTx/>
                <a:uFillTx/>
                <a:latin typeface="+mj-lt"/>
                <a:ea typeface="+mj-ea"/>
                <a:cs typeface="+mj-cs"/>
              </a:rPr>
              <a:t>第五节：操作系统的结构设计</a:t>
            </a:r>
            <a:endParaRPr kumimoji="0" lang="zh-CN" altLang="en-US" sz="4000" b="0" i="0" u="none" strike="noStrike" kern="0" cap="none" spc="0" normalizeH="0" baseline="0" noProof="0" smtClean="0">
              <a:ln>
                <a:noFill/>
              </a:ln>
              <a:solidFill>
                <a:schemeClr val="tx2"/>
              </a:solidFill>
              <a:effectLst/>
              <a:uLnTx/>
              <a:uFillTx/>
              <a:latin typeface="+mj-lt"/>
              <a:ea typeface="+mj-ea"/>
              <a:cs typeface="+mj-cs"/>
            </a:endParaRPr>
          </a:p>
        </p:txBody>
      </p:sp>
      <p:sp>
        <p:nvSpPr>
          <p:cNvPr id="71683" name="Rectangle 3"/>
          <p:cNvSpPr>
            <a:spLocks noGrp="1"/>
          </p:cNvSpPr>
          <p:nvPr>
            <p:ph idx="1"/>
          </p:nvPr>
        </p:nvSpPr>
        <p:spPr>
          <a:xfrm>
            <a:off x="395288" y="1268413"/>
            <a:ext cx="8229600" cy="2447925"/>
          </a:xfrm>
          <a:ln/>
        </p:spPr>
        <p:txBody>
          <a:bodyPr vert="horz" wrap="square" lIns="91440" tIns="45720" rIns="91440" bIns="45720" anchor="t"/>
          <a:p>
            <a:r>
              <a:rPr lang="en-US" altLang="zh-CN" sz="3600" b="1" dirty="0">
                <a:solidFill>
                  <a:srgbClr val="0000FF"/>
                </a:solidFill>
              </a:rPr>
              <a:t>1.</a:t>
            </a:r>
            <a:r>
              <a:rPr lang="zh-CN" altLang="en-US" sz="3600" b="1" dirty="0">
                <a:solidFill>
                  <a:srgbClr val="0000FF"/>
                </a:solidFill>
              </a:rPr>
              <a:t>无结构</a:t>
            </a:r>
            <a:r>
              <a:rPr lang="en-US" altLang="zh-CN" sz="3600" b="1" dirty="0">
                <a:solidFill>
                  <a:srgbClr val="0000FF"/>
                </a:solidFill>
              </a:rPr>
              <a:t>OS</a:t>
            </a:r>
            <a:endParaRPr lang="en-US" altLang="zh-CN" sz="3600" b="1" dirty="0">
              <a:solidFill>
                <a:srgbClr val="0000FF"/>
              </a:solidFill>
            </a:endParaRPr>
          </a:p>
          <a:p>
            <a:pPr lvl="1"/>
            <a:r>
              <a:rPr lang="zh-CN" altLang="en-US" sz="3200" dirty="0"/>
              <a:t>设计重点：</a:t>
            </a:r>
            <a:r>
              <a:rPr lang="zh-CN" altLang="en-US" dirty="0"/>
              <a:t>功能的实现和高效率</a:t>
            </a:r>
            <a:endParaRPr lang="zh-CN" altLang="en-US" dirty="0"/>
          </a:p>
          <a:p>
            <a:pPr lvl="1"/>
            <a:r>
              <a:rPr lang="zh-CN" altLang="en-US" sz="3200" dirty="0"/>
              <a:t>缺点：</a:t>
            </a:r>
            <a:r>
              <a:rPr lang="zh-CN" altLang="en-US" dirty="0"/>
              <a:t>缺乏清晰的程序结构、</a:t>
            </a:r>
            <a:endParaRPr lang="zh-CN" altLang="en-US" dirty="0"/>
          </a:p>
          <a:p>
            <a:pPr lvl="1">
              <a:buNone/>
            </a:pPr>
            <a:r>
              <a:rPr lang="zh-CN" altLang="en-US" dirty="0"/>
              <a:t>              错误多、难以维护</a:t>
            </a:r>
            <a:endParaRPr lang="zh-CN" altLang="en-US" dirty="0"/>
          </a:p>
        </p:txBody>
      </p:sp>
      <p:sp>
        <p:nvSpPr>
          <p:cNvPr id="71684" name="Rectangle 4"/>
          <p:cNvSpPr/>
          <p:nvPr/>
        </p:nvSpPr>
        <p:spPr>
          <a:xfrm>
            <a:off x="323850" y="3933825"/>
            <a:ext cx="8229600" cy="2549525"/>
          </a:xfrm>
          <a:prstGeom prst="rect">
            <a:avLst/>
          </a:prstGeom>
          <a:noFill/>
          <a:ln w="9525">
            <a:noFill/>
          </a:ln>
        </p:spPr>
        <p:txBody>
          <a:bodyPr/>
          <a:p>
            <a:pPr marL="342900" indent="-342900" algn="l">
              <a:lnSpc>
                <a:spcPct val="100000"/>
              </a:lnSpc>
              <a:buChar char="•"/>
            </a:pPr>
            <a:r>
              <a:rPr lang="en-US" altLang="zh-CN" sz="3600" b="1" dirty="0">
                <a:solidFill>
                  <a:srgbClr val="0000FF"/>
                </a:solidFill>
                <a:latin typeface="Arial" panose="020B0604020202020204" pitchFamily="34" charset="0"/>
              </a:rPr>
              <a:t>2</a:t>
            </a:r>
            <a:r>
              <a:rPr lang="zh-CN" altLang="en-US" sz="3600" b="1" dirty="0">
                <a:solidFill>
                  <a:srgbClr val="0000FF"/>
                </a:solidFill>
                <a:latin typeface="Arial" panose="020B0604020202020204" pitchFamily="34" charset="0"/>
              </a:rPr>
              <a:t>模块化结构</a:t>
            </a:r>
            <a:r>
              <a:rPr lang="en-US" altLang="zh-CN" sz="3600" b="1" dirty="0">
                <a:solidFill>
                  <a:srgbClr val="0000FF"/>
                </a:solidFill>
                <a:latin typeface="Arial" panose="020B0604020202020204" pitchFamily="34" charset="0"/>
              </a:rPr>
              <a:t>OS</a:t>
            </a:r>
            <a:endParaRPr lang="en-US" altLang="zh-CN" sz="3600" b="1" dirty="0">
              <a:solidFill>
                <a:srgbClr val="0000FF"/>
              </a:solidFill>
              <a:latin typeface="Arial" panose="020B0604020202020204" pitchFamily="34" charset="0"/>
            </a:endParaRPr>
          </a:p>
          <a:p>
            <a:pPr marL="742950" lvl="1" indent="-285750" algn="l">
              <a:lnSpc>
                <a:spcPct val="100000"/>
              </a:lnSpc>
              <a:buChar char="–"/>
            </a:pPr>
            <a:r>
              <a:rPr lang="zh-CN" altLang="en-US" sz="2800" dirty="0">
                <a:latin typeface="Arial" panose="020B0604020202020204" pitchFamily="34" charset="0"/>
              </a:rPr>
              <a:t>整个系统</a:t>
            </a:r>
            <a:r>
              <a:rPr lang="zh-CN" altLang="en-US" sz="2800" b="1" dirty="0">
                <a:solidFill>
                  <a:schemeClr val="accent1"/>
                </a:solidFill>
                <a:latin typeface="Arial" panose="020B0604020202020204" pitchFamily="34" charset="0"/>
              </a:rPr>
              <a:t>按功能</a:t>
            </a:r>
            <a:r>
              <a:rPr lang="zh-CN" altLang="en-US" sz="2800" dirty="0">
                <a:latin typeface="Arial" panose="020B0604020202020204" pitchFamily="34" charset="0"/>
              </a:rPr>
              <a:t>进行设计和模块划分。系统是一个单一的、庞大的软件系统。模块由众多的服务过程（模块接口）组成，任一模块可以随意调用其它模块中的服务过程。</a:t>
            </a:r>
            <a:endParaRPr lang="en-US" altLang="zh-CN" sz="2800" dirty="0">
              <a:latin typeface="Arial" panose="020B0604020202020204" pitchFamily="34" charset="0"/>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000" b="1" i="0" u="none" strike="noStrike" kern="0" cap="none" spc="0" normalizeH="0" baseline="0" noProof="0">
              <a:ln>
                <a:noFill/>
              </a:ln>
              <a:solidFill>
                <a:schemeClr val="tx2"/>
              </a:solidFill>
              <a:effectLst/>
              <a:uLnTx/>
              <a:uFillTx/>
              <a:latin typeface="+mj-lt"/>
              <a:ea typeface="+mj-ea"/>
              <a:cs typeface="+mj-cs"/>
            </a:endParaRPr>
          </a:p>
        </p:txBody>
      </p:sp>
      <p:pic>
        <p:nvPicPr>
          <p:cNvPr id="10243" name="Picture 2"/>
          <p:cNvPicPr>
            <a:picLocks noGrp="1" noChangeAspect="1"/>
          </p:cNvPicPr>
          <p:nvPr>
            <p:ph idx="1"/>
          </p:nvPr>
        </p:nvPicPr>
        <p:blipFill>
          <a:blip r:embed="rId1"/>
          <a:srcRect/>
          <a:stretch>
            <a:fillRect/>
          </a:stretch>
        </p:blipFill>
        <p:spPr>
          <a:xfrm>
            <a:off x="2844800" y="1600200"/>
            <a:ext cx="3454400" cy="4525963"/>
          </a:xfrm>
          <a:ln/>
        </p:spPr>
      </p:pic>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0" cap="none" spc="0" normalizeH="0" baseline="0" noProof="0" smtClean="0">
                <a:ln>
                  <a:noFill/>
                </a:ln>
                <a:solidFill>
                  <a:schemeClr val="tx2"/>
                </a:solidFill>
                <a:effectLst/>
                <a:uLnTx/>
                <a:uFillTx/>
                <a:latin typeface="+mj-lt"/>
                <a:ea typeface="+mj-ea"/>
                <a:cs typeface="+mj-cs"/>
              </a:rPr>
              <a:t>第五节：操作系统的结构设计</a:t>
            </a:r>
            <a:endParaRPr kumimoji="0" lang="zh-CN" altLang="en-US" sz="4000" b="0" i="0" u="none" strike="noStrike" kern="0" cap="none" spc="0" normalizeH="0" baseline="0" noProof="0" smtClean="0">
              <a:ln>
                <a:noFill/>
              </a:ln>
              <a:solidFill>
                <a:schemeClr val="tx2"/>
              </a:solidFill>
              <a:effectLst/>
              <a:uLnTx/>
              <a:uFillTx/>
              <a:latin typeface="+mj-lt"/>
              <a:ea typeface="+mj-ea"/>
              <a:cs typeface="+mj-cs"/>
            </a:endParaRPr>
          </a:p>
        </p:txBody>
      </p:sp>
      <p:grpSp>
        <p:nvGrpSpPr>
          <p:cNvPr id="72707" name="Group 5"/>
          <p:cNvGrpSpPr/>
          <p:nvPr/>
        </p:nvGrpSpPr>
        <p:grpSpPr>
          <a:xfrm>
            <a:off x="179388" y="1484313"/>
            <a:ext cx="8458200" cy="4505325"/>
            <a:chOff x="144" y="528"/>
            <a:chExt cx="5328" cy="2838"/>
          </a:xfrm>
        </p:grpSpPr>
        <p:sp>
          <p:nvSpPr>
            <p:cNvPr id="72708" name="Text Box 6"/>
            <p:cNvSpPr txBox="1"/>
            <p:nvPr/>
          </p:nvSpPr>
          <p:spPr>
            <a:xfrm>
              <a:off x="1824" y="528"/>
              <a:ext cx="1776" cy="304"/>
            </a:xfrm>
            <a:prstGeom prst="rect">
              <a:avLst/>
            </a:prstGeom>
            <a:noFill/>
            <a:ln w="25400" cap="flat" cmpd="sng">
              <a:solidFill>
                <a:schemeClr val="tx2"/>
              </a:solidFill>
              <a:prstDash val="solid"/>
              <a:miter/>
              <a:headEnd type="none" w="med" len="med"/>
              <a:tailEnd type="none" w="med" len="med"/>
            </a:ln>
          </p:spPr>
          <p:txBody>
            <a:bodyPr>
              <a:spAutoFit/>
            </a:bodyPr>
            <a:p>
              <a:pPr eaLnBrk="1" hangingPunct="1">
                <a:lnSpc>
                  <a:spcPct val="100000"/>
                </a:lnSpc>
                <a:spcBef>
                  <a:spcPct val="50000"/>
                </a:spcBef>
              </a:pPr>
              <a:r>
                <a:rPr lang="zh-CN" altLang="en-US" b="1" dirty="0">
                  <a:latin typeface="Times New Roman" panose="02020603050405020304" pitchFamily="18" charset="0"/>
                </a:rPr>
                <a:t>操作系统</a:t>
              </a:r>
              <a:endParaRPr lang="zh-CN" altLang="en-US" b="1" dirty="0">
                <a:latin typeface="Times New Roman" panose="02020603050405020304" pitchFamily="18" charset="0"/>
              </a:endParaRPr>
            </a:p>
          </p:txBody>
        </p:sp>
        <p:sp>
          <p:nvSpPr>
            <p:cNvPr id="72709" name="Text Box 7"/>
            <p:cNvSpPr txBox="1"/>
            <p:nvPr/>
          </p:nvSpPr>
          <p:spPr>
            <a:xfrm>
              <a:off x="384" y="1536"/>
              <a:ext cx="1248" cy="304"/>
            </a:xfrm>
            <a:prstGeom prst="rect">
              <a:avLst/>
            </a:prstGeom>
            <a:noFill/>
            <a:ln w="25400" cap="flat" cmpd="sng">
              <a:solidFill>
                <a:schemeClr val="tx2"/>
              </a:solidFill>
              <a:prstDash val="solid"/>
              <a:miter/>
              <a:headEnd type="none" w="med" len="med"/>
              <a:tailEnd type="none" w="med" len="med"/>
            </a:ln>
          </p:spPr>
          <p:txBody>
            <a:bodyPr>
              <a:spAutoFit/>
            </a:bodyPr>
            <a:p>
              <a:pPr eaLnBrk="1" hangingPunct="1">
                <a:lnSpc>
                  <a:spcPct val="100000"/>
                </a:lnSpc>
                <a:spcBef>
                  <a:spcPct val="50000"/>
                </a:spcBef>
              </a:pPr>
              <a:r>
                <a:rPr lang="zh-CN" altLang="en-US" b="1" dirty="0">
                  <a:latin typeface="Times New Roman" panose="02020603050405020304" pitchFamily="18" charset="0"/>
                </a:rPr>
                <a:t>进程管理</a:t>
              </a:r>
              <a:endParaRPr lang="zh-CN" altLang="en-US" b="1" dirty="0">
                <a:latin typeface="Times New Roman" panose="02020603050405020304" pitchFamily="18" charset="0"/>
              </a:endParaRPr>
            </a:p>
          </p:txBody>
        </p:sp>
        <p:sp>
          <p:nvSpPr>
            <p:cNvPr id="72710" name="Text Box 8"/>
            <p:cNvSpPr txBox="1"/>
            <p:nvPr/>
          </p:nvSpPr>
          <p:spPr>
            <a:xfrm>
              <a:off x="2112" y="1536"/>
              <a:ext cx="1248" cy="304"/>
            </a:xfrm>
            <a:prstGeom prst="rect">
              <a:avLst/>
            </a:prstGeom>
            <a:noFill/>
            <a:ln w="25400" cap="flat" cmpd="sng">
              <a:solidFill>
                <a:schemeClr val="tx2"/>
              </a:solidFill>
              <a:prstDash val="solid"/>
              <a:miter/>
              <a:headEnd type="none" w="med" len="med"/>
              <a:tailEnd type="none" w="med" len="med"/>
            </a:ln>
          </p:spPr>
          <p:txBody>
            <a:bodyPr>
              <a:spAutoFit/>
            </a:bodyPr>
            <a:p>
              <a:pPr eaLnBrk="1" hangingPunct="1">
                <a:lnSpc>
                  <a:spcPct val="100000"/>
                </a:lnSpc>
                <a:spcBef>
                  <a:spcPct val="50000"/>
                </a:spcBef>
              </a:pPr>
              <a:r>
                <a:rPr lang="zh-CN" altLang="en-US" b="1" dirty="0">
                  <a:latin typeface="Times New Roman" panose="02020603050405020304" pitchFamily="18" charset="0"/>
                </a:rPr>
                <a:t>存储器管理</a:t>
              </a:r>
              <a:endParaRPr lang="zh-CN" altLang="en-US" b="1" dirty="0">
                <a:latin typeface="Times New Roman" panose="02020603050405020304" pitchFamily="18" charset="0"/>
              </a:endParaRPr>
            </a:p>
          </p:txBody>
        </p:sp>
        <p:sp>
          <p:nvSpPr>
            <p:cNvPr id="72711" name="Text Box 9"/>
            <p:cNvSpPr txBox="1"/>
            <p:nvPr/>
          </p:nvSpPr>
          <p:spPr>
            <a:xfrm>
              <a:off x="3984" y="1536"/>
              <a:ext cx="1248" cy="304"/>
            </a:xfrm>
            <a:prstGeom prst="rect">
              <a:avLst/>
            </a:prstGeom>
            <a:noFill/>
            <a:ln w="25400" cap="flat" cmpd="sng">
              <a:solidFill>
                <a:schemeClr val="tx2"/>
              </a:solidFill>
              <a:prstDash val="solid"/>
              <a:miter/>
              <a:headEnd type="none" w="med" len="med"/>
              <a:tailEnd type="none" w="med" len="med"/>
            </a:ln>
          </p:spPr>
          <p:txBody>
            <a:bodyPr>
              <a:spAutoFit/>
            </a:bodyPr>
            <a:p>
              <a:pPr eaLnBrk="1" hangingPunct="1">
                <a:lnSpc>
                  <a:spcPct val="100000"/>
                </a:lnSpc>
                <a:spcBef>
                  <a:spcPct val="50000"/>
                </a:spcBef>
              </a:pPr>
              <a:r>
                <a:rPr lang="zh-CN" altLang="en-US" b="1" dirty="0">
                  <a:latin typeface="Times New Roman" panose="02020603050405020304" pitchFamily="18" charset="0"/>
                </a:rPr>
                <a:t>文件管理</a:t>
              </a:r>
              <a:endParaRPr lang="zh-CN" altLang="en-US" b="1" dirty="0">
                <a:latin typeface="Times New Roman" panose="02020603050405020304" pitchFamily="18" charset="0"/>
              </a:endParaRPr>
            </a:p>
          </p:txBody>
        </p:sp>
        <p:sp>
          <p:nvSpPr>
            <p:cNvPr id="72712" name="Text Box 10"/>
            <p:cNvSpPr txBox="1"/>
            <p:nvPr/>
          </p:nvSpPr>
          <p:spPr>
            <a:xfrm>
              <a:off x="144" y="2832"/>
              <a:ext cx="624" cy="534"/>
            </a:xfrm>
            <a:prstGeom prst="rect">
              <a:avLst/>
            </a:prstGeom>
            <a:noFill/>
            <a:ln w="25400" cap="flat" cmpd="sng">
              <a:solidFill>
                <a:schemeClr val="tx2"/>
              </a:solidFill>
              <a:prstDash val="solid"/>
              <a:miter/>
              <a:headEnd type="none" w="med" len="med"/>
              <a:tailEnd type="none" w="med" len="med"/>
            </a:ln>
          </p:spPr>
          <p:txBody>
            <a:bodyPr>
              <a:spAutoFit/>
            </a:bodyPr>
            <a:p>
              <a:pPr eaLnBrk="1" hangingPunct="1">
                <a:lnSpc>
                  <a:spcPct val="100000"/>
                </a:lnSpc>
                <a:spcBef>
                  <a:spcPct val="50000"/>
                </a:spcBef>
              </a:pPr>
              <a:r>
                <a:rPr lang="zh-CN" altLang="en-US" b="1" dirty="0">
                  <a:latin typeface="Times New Roman" panose="02020603050405020304" pitchFamily="18" charset="0"/>
                </a:rPr>
                <a:t>进程控制</a:t>
              </a:r>
              <a:endParaRPr lang="zh-CN" altLang="en-US" b="1" dirty="0">
                <a:latin typeface="Times New Roman" panose="02020603050405020304" pitchFamily="18" charset="0"/>
              </a:endParaRPr>
            </a:p>
          </p:txBody>
        </p:sp>
        <p:sp>
          <p:nvSpPr>
            <p:cNvPr id="72713" name="Text Box 11"/>
            <p:cNvSpPr txBox="1"/>
            <p:nvPr/>
          </p:nvSpPr>
          <p:spPr>
            <a:xfrm>
              <a:off x="1104" y="2832"/>
              <a:ext cx="624" cy="534"/>
            </a:xfrm>
            <a:prstGeom prst="rect">
              <a:avLst/>
            </a:prstGeom>
            <a:noFill/>
            <a:ln w="25400" cap="flat" cmpd="sng">
              <a:solidFill>
                <a:schemeClr val="tx2"/>
              </a:solidFill>
              <a:prstDash val="solid"/>
              <a:miter/>
              <a:headEnd type="none" w="med" len="med"/>
              <a:tailEnd type="none" w="med" len="med"/>
            </a:ln>
          </p:spPr>
          <p:txBody>
            <a:bodyPr>
              <a:spAutoFit/>
            </a:bodyPr>
            <a:p>
              <a:pPr eaLnBrk="1" hangingPunct="1">
                <a:lnSpc>
                  <a:spcPct val="100000"/>
                </a:lnSpc>
                <a:spcBef>
                  <a:spcPct val="50000"/>
                </a:spcBef>
              </a:pPr>
              <a:r>
                <a:rPr lang="zh-CN" altLang="en-US" b="1" dirty="0">
                  <a:latin typeface="Times New Roman" panose="02020603050405020304" pitchFamily="18" charset="0"/>
                </a:rPr>
                <a:t>进程调度</a:t>
              </a:r>
              <a:endParaRPr lang="zh-CN" altLang="en-US" b="1" dirty="0">
                <a:latin typeface="Times New Roman" panose="02020603050405020304" pitchFamily="18" charset="0"/>
              </a:endParaRPr>
            </a:p>
          </p:txBody>
        </p:sp>
        <p:sp>
          <p:nvSpPr>
            <p:cNvPr id="72714" name="Text Box 12"/>
            <p:cNvSpPr txBox="1"/>
            <p:nvPr/>
          </p:nvSpPr>
          <p:spPr>
            <a:xfrm>
              <a:off x="2016" y="2832"/>
              <a:ext cx="624" cy="534"/>
            </a:xfrm>
            <a:prstGeom prst="rect">
              <a:avLst/>
            </a:prstGeom>
            <a:noFill/>
            <a:ln w="25400" cap="flat" cmpd="sng">
              <a:solidFill>
                <a:schemeClr val="tx2"/>
              </a:solidFill>
              <a:prstDash val="solid"/>
              <a:miter/>
              <a:headEnd type="none" w="med" len="med"/>
              <a:tailEnd type="none" w="med" len="med"/>
            </a:ln>
          </p:spPr>
          <p:txBody>
            <a:bodyPr>
              <a:spAutoFit/>
            </a:bodyPr>
            <a:p>
              <a:pPr eaLnBrk="1" hangingPunct="1">
                <a:lnSpc>
                  <a:spcPct val="100000"/>
                </a:lnSpc>
                <a:spcBef>
                  <a:spcPct val="50000"/>
                </a:spcBef>
              </a:pPr>
              <a:r>
                <a:rPr lang="zh-CN" altLang="en-US" b="1" dirty="0">
                  <a:latin typeface="Times New Roman" panose="02020603050405020304" pitchFamily="18" charset="0"/>
                </a:rPr>
                <a:t>内存分配</a:t>
              </a:r>
              <a:endParaRPr lang="zh-CN" altLang="en-US" b="1" dirty="0">
                <a:latin typeface="Times New Roman" panose="02020603050405020304" pitchFamily="18" charset="0"/>
              </a:endParaRPr>
            </a:p>
          </p:txBody>
        </p:sp>
        <p:sp>
          <p:nvSpPr>
            <p:cNvPr id="72715" name="Text Box 13"/>
            <p:cNvSpPr txBox="1"/>
            <p:nvPr/>
          </p:nvSpPr>
          <p:spPr>
            <a:xfrm>
              <a:off x="2880" y="2832"/>
              <a:ext cx="624" cy="534"/>
            </a:xfrm>
            <a:prstGeom prst="rect">
              <a:avLst/>
            </a:prstGeom>
            <a:noFill/>
            <a:ln w="25400" cap="flat" cmpd="sng">
              <a:solidFill>
                <a:schemeClr val="tx2"/>
              </a:solidFill>
              <a:prstDash val="solid"/>
              <a:miter/>
              <a:headEnd type="none" w="med" len="med"/>
              <a:tailEnd type="none" w="med" len="med"/>
            </a:ln>
          </p:spPr>
          <p:txBody>
            <a:bodyPr>
              <a:spAutoFit/>
            </a:bodyPr>
            <a:p>
              <a:pPr eaLnBrk="1" hangingPunct="1">
                <a:lnSpc>
                  <a:spcPct val="100000"/>
                </a:lnSpc>
                <a:spcBef>
                  <a:spcPct val="50000"/>
                </a:spcBef>
              </a:pPr>
              <a:r>
                <a:rPr lang="zh-CN" altLang="en-US" b="1" dirty="0">
                  <a:latin typeface="Times New Roman" panose="02020603050405020304" pitchFamily="18" charset="0"/>
                </a:rPr>
                <a:t>内存保护</a:t>
              </a:r>
              <a:endParaRPr lang="zh-CN" altLang="en-US" b="1" dirty="0">
                <a:latin typeface="Times New Roman" panose="02020603050405020304" pitchFamily="18" charset="0"/>
              </a:endParaRPr>
            </a:p>
          </p:txBody>
        </p:sp>
        <p:sp>
          <p:nvSpPr>
            <p:cNvPr id="72716" name="Text Box 14"/>
            <p:cNvSpPr txBox="1"/>
            <p:nvPr/>
          </p:nvSpPr>
          <p:spPr>
            <a:xfrm>
              <a:off x="3936" y="2832"/>
              <a:ext cx="624" cy="534"/>
            </a:xfrm>
            <a:prstGeom prst="rect">
              <a:avLst/>
            </a:prstGeom>
            <a:noFill/>
            <a:ln w="25400" cap="flat" cmpd="sng">
              <a:solidFill>
                <a:schemeClr val="tx2"/>
              </a:solidFill>
              <a:prstDash val="solid"/>
              <a:miter/>
              <a:headEnd type="none" w="med" len="med"/>
              <a:tailEnd type="none" w="med" len="med"/>
            </a:ln>
          </p:spPr>
          <p:txBody>
            <a:bodyPr>
              <a:spAutoFit/>
            </a:bodyPr>
            <a:p>
              <a:pPr eaLnBrk="1" hangingPunct="1">
                <a:lnSpc>
                  <a:spcPct val="100000"/>
                </a:lnSpc>
                <a:spcBef>
                  <a:spcPct val="50000"/>
                </a:spcBef>
              </a:pPr>
              <a:r>
                <a:rPr lang="zh-CN" altLang="en-US" b="1" dirty="0">
                  <a:latin typeface="Times New Roman" panose="02020603050405020304" pitchFamily="18" charset="0"/>
                </a:rPr>
                <a:t>磁盘管理</a:t>
              </a:r>
              <a:endParaRPr lang="zh-CN" altLang="en-US" b="1" dirty="0">
                <a:latin typeface="Times New Roman" panose="02020603050405020304" pitchFamily="18" charset="0"/>
              </a:endParaRPr>
            </a:p>
          </p:txBody>
        </p:sp>
        <p:sp>
          <p:nvSpPr>
            <p:cNvPr id="72717" name="Text Box 15"/>
            <p:cNvSpPr txBox="1"/>
            <p:nvPr/>
          </p:nvSpPr>
          <p:spPr>
            <a:xfrm>
              <a:off x="4848" y="2832"/>
              <a:ext cx="624" cy="534"/>
            </a:xfrm>
            <a:prstGeom prst="rect">
              <a:avLst/>
            </a:prstGeom>
            <a:noFill/>
            <a:ln w="25400" cap="flat" cmpd="sng">
              <a:solidFill>
                <a:schemeClr val="tx2"/>
              </a:solidFill>
              <a:prstDash val="solid"/>
              <a:miter/>
              <a:headEnd type="none" w="med" len="med"/>
              <a:tailEnd type="none" w="med" len="med"/>
            </a:ln>
          </p:spPr>
          <p:txBody>
            <a:bodyPr>
              <a:spAutoFit/>
            </a:bodyPr>
            <a:p>
              <a:pPr eaLnBrk="1" hangingPunct="1">
                <a:lnSpc>
                  <a:spcPct val="100000"/>
                </a:lnSpc>
                <a:spcBef>
                  <a:spcPct val="50000"/>
                </a:spcBef>
              </a:pPr>
              <a:r>
                <a:rPr lang="zh-CN" altLang="en-US" b="1" dirty="0">
                  <a:latin typeface="Times New Roman" panose="02020603050405020304" pitchFamily="18" charset="0"/>
                </a:rPr>
                <a:t>目录管理</a:t>
              </a:r>
              <a:endParaRPr lang="zh-CN" altLang="en-US" b="1" dirty="0">
                <a:latin typeface="Times New Roman" panose="02020603050405020304" pitchFamily="18" charset="0"/>
              </a:endParaRPr>
            </a:p>
          </p:txBody>
        </p:sp>
        <p:sp>
          <p:nvSpPr>
            <p:cNvPr id="72718" name="Line 16"/>
            <p:cNvSpPr/>
            <p:nvPr/>
          </p:nvSpPr>
          <p:spPr>
            <a:xfrm flipH="1">
              <a:off x="1152" y="816"/>
              <a:ext cx="1488" cy="720"/>
            </a:xfrm>
            <a:prstGeom prst="line">
              <a:avLst/>
            </a:prstGeom>
            <a:ln w="25400" cap="flat" cmpd="sng">
              <a:solidFill>
                <a:schemeClr val="tx2"/>
              </a:solidFill>
              <a:prstDash val="solid"/>
              <a:headEnd type="none" w="med" len="med"/>
              <a:tailEnd type="none" w="med" len="med"/>
            </a:ln>
          </p:spPr>
        </p:sp>
        <p:sp>
          <p:nvSpPr>
            <p:cNvPr id="72719" name="Line 17"/>
            <p:cNvSpPr/>
            <p:nvPr/>
          </p:nvSpPr>
          <p:spPr>
            <a:xfrm>
              <a:off x="2688" y="816"/>
              <a:ext cx="0" cy="720"/>
            </a:xfrm>
            <a:prstGeom prst="line">
              <a:avLst/>
            </a:prstGeom>
            <a:ln w="25400" cap="flat" cmpd="sng">
              <a:solidFill>
                <a:schemeClr val="tx2"/>
              </a:solidFill>
              <a:prstDash val="solid"/>
              <a:headEnd type="none" w="med" len="med"/>
              <a:tailEnd type="none" w="med" len="med"/>
            </a:ln>
          </p:spPr>
        </p:sp>
        <p:sp>
          <p:nvSpPr>
            <p:cNvPr id="72720" name="Line 18"/>
            <p:cNvSpPr/>
            <p:nvPr/>
          </p:nvSpPr>
          <p:spPr>
            <a:xfrm>
              <a:off x="2784" y="816"/>
              <a:ext cx="1776" cy="720"/>
            </a:xfrm>
            <a:prstGeom prst="line">
              <a:avLst/>
            </a:prstGeom>
            <a:ln w="25400" cap="flat" cmpd="sng">
              <a:solidFill>
                <a:schemeClr val="tx2"/>
              </a:solidFill>
              <a:prstDash val="solid"/>
              <a:headEnd type="none" w="med" len="med"/>
              <a:tailEnd type="none" w="med" len="med"/>
            </a:ln>
          </p:spPr>
        </p:sp>
        <p:sp>
          <p:nvSpPr>
            <p:cNvPr id="72721" name="Line 19"/>
            <p:cNvSpPr/>
            <p:nvPr/>
          </p:nvSpPr>
          <p:spPr>
            <a:xfrm flipH="1">
              <a:off x="480" y="1824"/>
              <a:ext cx="432" cy="1008"/>
            </a:xfrm>
            <a:prstGeom prst="line">
              <a:avLst/>
            </a:prstGeom>
            <a:ln w="25400" cap="flat" cmpd="sng">
              <a:solidFill>
                <a:schemeClr val="tx2"/>
              </a:solidFill>
              <a:prstDash val="solid"/>
              <a:headEnd type="none" w="med" len="med"/>
              <a:tailEnd type="none" w="med" len="med"/>
            </a:ln>
          </p:spPr>
        </p:sp>
        <p:sp>
          <p:nvSpPr>
            <p:cNvPr id="72722" name="Line 20"/>
            <p:cNvSpPr/>
            <p:nvPr/>
          </p:nvSpPr>
          <p:spPr>
            <a:xfrm>
              <a:off x="1056" y="1824"/>
              <a:ext cx="288" cy="1008"/>
            </a:xfrm>
            <a:prstGeom prst="line">
              <a:avLst/>
            </a:prstGeom>
            <a:ln w="25400" cap="flat" cmpd="sng">
              <a:solidFill>
                <a:schemeClr val="tx2"/>
              </a:solidFill>
              <a:prstDash val="solid"/>
              <a:headEnd type="none" w="med" len="med"/>
              <a:tailEnd type="none" w="med" len="med"/>
            </a:ln>
          </p:spPr>
        </p:sp>
        <p:sp>
          <p:nvSpPr>
            <p:cNvPr id="72723" name="Line 21"/>
            <p:cNvSpPr/>
            <p:nvPr/>
          </p:nvSpPr>
          <p:spPr>
            <a:xfrm flipH="1">
              <a:off x="2304" y="1824"/>
              <a:ext cx="384" cy="1008"/>
            </a:xfrm>
            <a:prstGeom prst="line">
              <a:avLst/>
            </a:prstGeom>
            <a:ln w="25400" cap="flat" cmpd="sng">
              <a:solidFill>
                <a:schemeClr val="tx2"/>
              </a:solidFill>
              <a:prstDash val="solid"/>
              <a:headEnd type="none" w="med" len="med"/>
              <a:tailEnd type="none" w="med" len="med"/>
            </a:ln>
          </p:spPr>
        </p:sp>
        <p:sp>
          <p:nvSpPr>
            <p:cNvPr id="72724" name="Line 22"/>
            <p:cNvSpPr/>
            <p:nvPr/>
          </p:nvSpPr>
          <p:spPr>
            <a:xfrm>
              <a:off x="2832" y="1824"/>
              <a:ext cx="384" cy="1008"/>
            </a:xfrm>
            <a:prstGeom prst="line">
              <a:avLst/>
            </a:prstGeom>
            <a:ln w="25400" cap="flat" cmpd="sng">
              <a:solidFill>
                <a:schemeClr val="tx2"/>
              </a:solidFill>
              <a:prstDash val="solid"/>
              <a:headEnd type="none" w="med" len="med"/>
              <a:tailEnd type="none" w="med" len="med"/>
            </a:ln>
          </p:spPr>
        </p:sp>
        <p:sp>
          <p:nvSpPr>
            <p:cNvPr id="72725" name="Line 23"/>
            <p:cNvSpPr/>
            <p:nvPr/>
          </p:nvSpPr>
          <p:spPr>
            <a:xfrm flipH="1">
              <a:off x="4224" y="1824"/>
              <a:ext cx="288" cy="1008"/>
            </a:xfrm>
            <a:prstGeom prst="line">
              <a:avLst/>
            </a:prstGeom>
            <a:ln w="25400" cap="flat" cmpd="sng">
              <a:solidFill>
                <a:schemeClr val="tx2"/>
              </a:solidFill>
              <a:prstDash val="solid"/>
              <a:headEnd type="none" w="med" len="med"/>
              <a:tailEnd type="none" w="med" len="med"/>
            </a:ln>
          </p:spPr>
        </p:sp>
        <p:sp>
          <p:nvSpPr>
            <p:cNvPr id="72726" name="Line 24"/>
            <p:cNvSpPr/>
            <p:nvPr/>
          </p:nvSpPr>
          <p:spPr>
            <a:xfrm>
              <a:off x="4704" y="1824"/>
              <a:ext cx="384" cy="1008"/>
            </a:xfrm>
            <a:prstGeom prst="line">
              <a:avLst/>
            </a:prstGeom>
            <a:ln w="25400" cap="flat" cmpd="sng">
              <a:solidFill>
                <a:schemeClr val="tx2"/>
              </a:solidFill>
              <a:prstDash val="solid"/>
              <a:headEnd type="none" w="med" len="med"/>
              <a:tailEnd type="none" w="med" len="med"/>
            </a:ln>
          </p:spPr>
        </p:sp>
      </p:grpSp>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0" cap="none" spc="0" normalizeH="0" baseline="0" noProof="0" smtClean="0">
                <a:ln>
                  <a:noFill/>
                </a:ln>
                <a:solidFill>
                  <a:schemeClr val="tx2"/>
                </a:solidFill>
                <a:effectLst/>
                <a:uLnTx/>
                <a:uFillTx/>
                <a:latin typeface="+mj-lt"/>
                <a:ea typeface="+mj-ea"/>
                <a:cs typeface="+mj-cs"/>
              </a:rPr>
              <a:t>第五节：操作系统的结构设计</a:t>
            </a:r>
            <a:endParaRPr kumimoji="0" lang="zh-CN" altLang="en-US" sz="4000" b="0" i="0" u="none" strike="noStrike" kern="0" cap="none" spc="0" normalizeH="0" baseline="0" noProof="0" smtClean="0">
              <a:ln>
                <a:noFill/>
              </a:ln>
              <a:solidFill>
                <a:schemeClr val="tx2"/>
              </a:solidFill>
              <a:effectLst/>
              <a:uLnTx/>
              <a:uFillTx/>
              <a:latin typeface="+mj-lt"/>
              <a:ea typeface="+mj-ea"/>
              <a:cs typeface="+mj-cs"/>
            </a:endParaRPr>
          </a:p>
        </p:txBody>
      </p:sp>
      <p:sp>
        <p:nvSpPr>
          <p:cNvPr id="73731" name="Rectangle 3"/>
          <p:cNvSpPr>
            <a:spLocks noGrp="1"/>
          </p:cNvSpPr>
          <p:nvPr>
            <p:ph idx="1"/>
          </p:nvPr>
        </p:nvSpPr>
        <p:spPr>
          <a:ln/>
        </p:spPr>
        <p:txBody>
          <a:bodyPr vert="horz" wrap="square" lIns="91440" tIns="45720" rIns="91440" bIns="45720" anchor="t"/>
          <a:p>
            <a:r>
              <a:rPr lang="zh-CN" altLang="en-US" dirty="0"/>
              <a:t>模块化结构</a:t>
            </a:r>
            <a:r>
              <a:rPr lang="en-US" altLang="zh-CN" dirty="0"/>
              <a:t>OS</a:t>
            </a:r>
            <a:r>
              <a:rPr lang="zh-CN" altLang="en-US" dirty="0"/>
              <a:t>特点</a:t>
            </a:r>
            <a:endParaRPr lang="zh-CN" altLang="en-US" dirty="0"/>
          </a:p>
          <a:p>
            <a:pPr lvl="1"/>
            <a:r>
              <a:rPr lang="zh-CN" altLang="en-US" dirty="0"/>
              <a:t>优点：</a:t>
            </a:r>
            <a:endParaRPr lang="zh-CN" altLang="en-US" dirty="0"/>
          </a:p>
          <a:p>
            <a:pPr lvl="2"/>
            <a:r>
              <a:rPr lang="zh-CN" altLang="en-US" dirty="0"/>
              <a:t>提高了设计的正确性、可维护性；</a:t>
            </a:r>
            <a:endParaRPr lang="zh-CN" altLang="en-US" dirty="0"/>
          </a:p>
          <a:p>
            <a:pPr lvl="2"/>
            <a:r>
              <a:rPr lang="zh-CN" altLang="en-US" dirty="0"/>
              <a:t>增强了</a:t>
            </a:r>
            <a:r>
              <a:rPr lang="en-US" altLang="zh-CN" dirty="0"/>
              <a:t>OS</a:t>
            </a:r>
            <a:r>
              <a:rPr lang="zh-CN" altLang="en-US" dirty="0"/>
              <a:t>的可适应性；</a:t>
            </a:r>
            <a:endParaRPr lang="zh-CN" altLang="en-US" dirty="0"/>
          </a:p>
          <a:p>
            <a:pPr lvl="2"/>
            <a:r>
              <a:rPr lang="zh-CN" altLang="en-US" dirty="0"/>
              <a:t>加速了</a:t>
            </a:r>
            <a:r>
              <a:rPr lang="en-US" altLang="zh-CN" dirty="0"/>
              <a:t>OS</a:t>
            </a:r>
            <a:r>
              <a:rPr lang="zh-CN" altLang="en-US" dirty="0"/>
              <a:t>的开发过程。</a:t>
            </a:r>
            <a:endParaRPr lang="zh-CN" altLang="en-US" dirty="0"/>
          </a:p>
          <a:p>
            <a:pPr lvl="1"/>
            <a:r>
              <a:rPr lang="zh-CN" altLang="en-US" dirty="0"/>
              <a:t>缺点：</a:t>
            </a:r>
            <a:endParaRPr lang="zh-CN" altLang="en-US" dirty="0"/>
          </a:p>
          <a:p>
            <a:pPr lvl="2"/>
            <a:r>
              <a:rPr lang="zh-CN" altLang="en-US" dirty="0"/>
              <a:t>对模块的划分及对接口的规定不精确；</a:t>
            </a:r>
            <a:endParaRPr lang="zh-CN" altLang="en-US" dirty="0"/>
          </a:p>
          <a:p>
            <a:pPr lvl="2"/>
            <a:r>
              <a:rPr lang="zh-CN" altLang="en-US" dirty="0"/>
              <a:t>模块间存在着复杂的依赖关系，使</a:t>
            </a:r>
            <a:r>
              <a:rPr lang="en-US" altLang="zh-CN" dirty="0"/>
              <a:t>OS</a:t>
            </a:r>
            <a:r>
              <a:rPr lang="zh-CN" altLang="en-US" dirty="0"/>
              <a:t>结构不清。</a:t>
            </a:r>
            <a:endParaRPr lang="zh-CN" altLang="en-US" dirty="0"/>
          </a:p>
          <a:p>
            <a:endParaRPr lang="zh-CN" altLang="en-US" dirty="0"/>
          </a:p>
        </p:txBody>
      </p:sp>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0" cap="none" spc="0" normalizeH="0" baseline="0" noProof="0" smtClean="0">
                <a:ln>
                  <a:noFill/>
                </a:ln>
                <a:solidFill>
                  <a:schemeClr val="tx2"/>
                </a:solidFill>
                <a:effectLst/>
                <a:uLnTx/>
                <a:uFillTx/>
                <a:latin typeface="+mj-lt"/>
                <a:ea typeface="+mj-ea"/>
                <a:cs typeface="+mj-cs"/>
              </a:rPr>
              <a:t>第五节：操作系统的结构设计</a:t>
            </a:r>
            <a:endParaRPr kumimoji="0" lang="zh-CN" altLang="en-US" sz="4000" b="0" i="0" u="none" strike="noStrike" kern="0" cap="none" spc="0" normalizeH="0" baseline="0" noProof="0" smtClean="0">
              <a:ln>
                <a:noFill/>
              </a:ln>
              <a:solidFill>
                <a:schemeClr val="tx2"/>
              </a:solidFill>
              <a:effectLst/>
              <a:uLnTx/>
              <a:uFillTx/>
              <a:latin typeface="+mj-lt"/>
              <a:ea typeface="+mj-ea"/>
              <a:cs typeface="+mj-cs"/>
            </a:endParaRPr>
          </a:p>
        </p:txBody>
      </p:sp>
      <p:sp>
        <p:nvSpPr>
          <p:cNvPr id="74755" name="Rectangle 3"/>
          <p:cNvSpPr>
            <a:spLocks noGrp="1"/>
          </p:cNvSpPr>
          <p:nvPr>
            <p:ph idx="1"/>
          </p:nvPr>
        </p:nvSpPr>
        <p:spPr>
          <a:xfrm>
            <a:off x="457200" y="1600200"/>
            <a:ext cx="5986463" cy="4525963"/>
          </a:xfrm>
          <a:ln/>
        </p:spPr>
        <p:txBody>
          <a:bodyPr vert="horz" wrap="square" lIns="91440" tIns="45720" rIns="91440" bIns="45720" anchor="t"/>
          <a:p>
            <a:r>
              <a:rPr lang="en-US" altLang="zh-CN" b="1" dirty="0">
                <a:solidFill>
                  <a:srgbClr val="0000FF"/>
                </a:solidFill>
              </a:rPr>
              <a:t>3.</a:t>
            </a:r>
            <a:r>
              <a:rPr lang="zh-CN" altLang="en-US" b="1" dirty="0">
                <a:solidFill>
                  <a:srgbClr val="0000FF"/>
                </a:solidFill>
              </a:rPr>
              <a:t>分层式</a:t>
            </a:r>
            <a:r>
              <a:rPr lang="en-US" altLang="zh-CN" b="1" dirty="0">
                <a:solidFill>
                  <a:srgbClr val="0000FF"/>
                </a:solidFill>
              </a:rPr>
              <a:t>OS</a:t>
            </a:r>
            <a:r>
              <a:rPr lang="zh-CN" altLang="en-US" b="1" dirty="0">
                <a:solidFill>
                  <a:srgbClr val="0000FF"/>
                </a:solidFill>
              </a:rPr>
              <a:t>结构</a:t>
            </a:r>
            <a:endParaRPr lang="zh-CN" altLang="en-US" b="1" dirty="0">
              <a:solidFill>
                <a:srgbClr val="0000FF"/>
              </a:solidFill>
            </a:endParaRPr>
          </a:p>
          <a:p>
            <a:pPr lvl="1">
              <a:lnSpc>
                <a:spcPct val="110000"/>
              </a:lnSpc>
            </a:pPr>
            <a:r>
              <a:rPr lang="zh-CN" altLang="en-US" b="1" dirty="0">
                <a:solidFill>
                  <a:schemeClr val="accent1"/>
                </a:solidFill>
              </a:rPr>
              <a:t>概念</a:t>
            </a:r>
            <a:r>
              <a:rPr lang="zh-CN" altLang="en-US" b="1" dirty="0"/>
              <a:t>：</a:t>
            </a:r>
            <a:r>
              <a:rPr lang="zh-CN" altLang="en-US" dirty="0"/>
              <a:t>把</a:t>
            </a:r>
            <a:r>
              <a:rPr lang="en-US" altLang="zh-CN" dirty="0"/>
              <a:t>OS</a:t>
            </a:r>
            <a:r>
              <a:rPr lang="zh-CN" altLang="en-US" dirty="0"/>
              <a:t>的</a:t>
            </a:r>
            <a:r>
              <a:rPr lang="zh-CN" altLang="en-US" b="1" dirty="0">
                <a:solidFill>
                  <a:schemeClr val="tx2"/>
                </a:solidFill>
              </a:rPr>
              <a:t>功能</a:t>
            </a:r>
            <a:r>
              <a:rPr lang="zh-CN" altLang="en-US" dirty="0"/>
              <a:t>模块划分为若干层，每层之间的模块只能</a:t>
            </a:r>
            <a:r>
              <a:rPr lang="zh-CN" altLang="en-US" b="1" dirty="0">
                <a:solidFill>
                  <a:srgbClr val="800080"/>
                </a:solidFill>
              </a:rPr>
              <a:t>单向调用</a:t>
            </a:r>
            <a:r>
              <a:rPr lang="zh-CN" altLang="en-US" dirty="0"/>
              <a:t>。</a:t>
            </a:r>
            <a:endParaRPr lang="zh-CN" altLang="en-US" dirty="0"/>
          </a:p>
          <a:p>
            <a:pPr lvl="1">
              <a:lnSpc>
                <a:spcPct val="110000"/>
              </a:lnSpc>
            </a:pPr>
            <a:r>
              <a:rPr lang="zh-CN" altLang="en-US" b="1" dirty="0">
                <a:solidFill>
                  <a:schemeClr val="accent1"/>
                </a:solidFill>
              </a:rPr>
              <a:t>优点：</a:t>
            </a:r>
            <a:r>
              <a:rPr lang="zh-CN" altLang="en-US" dirty="0"/>
              <a:t>易保证系统的正确性。易扩充和易维护性</a:t>
            </a:r>
            <a:endParaRPr lang="zh-CN" altLang="en-US" dirty="0"/>
          </a:p>
          <a:p>
            <a:pPr lvl="1">
              <a:lnSpc>
                <a:spcPct val="110000"/>
              </a:lnSpc>
            </a:pPr>
            <a:r>
              <a:rPr lang="zh-CN" altLang="en-US" b="1" dirty="0">
                <a:solidFill>
                  <a:schemeClr val="accent1"/>
                </a:solidFill>
              </a:rPr>
              <a:t>缺点：</a:t>
            </a:r>
            <a:r>
              <a:rPr lang="zh-CN" altLang="en-US" dirty="0"/>
              <a:t>系统效率降低</a:t>
            </a:r>
            <a:endParaRPr lang="zh-CN" altLang="en-US" dirty="0"/>
          </a:p>
          <a:p>
            <a:pPr lvl="1"/>
            <a:endParaRPr lang="zh-CN" altLang="en-US" dirty="0"/>
          </a:p>
        </p:txBody>
      </p:sp>
      <p:grpSp>
        <p:nvGrpSpPr>
          <p:cNvPr id="74756" name="Group 4"/>
          <p:cNvGrpSpPr/>
          <p:nvPr/>
        </p:nvGrpSpPr>
        <p:grpSpPr>
          <a:xfrm>
            <a:off x="6659563" y="981075"/>
            <a:ext cx="2089150" cy="5400675"/>
            <a:chOff x="702" y="119"/>
            <a:chExt cx="1452" cy="3811"/>
          </a:xfrm>
        </p:grpSpPr>
        <p:grpSp>
          <p:nvGrpSpPr>
            <p:cNvPr id="74757" name="Group 5"/>
            <p:cNvGrpSpPr/>
            <p:nvPr/>
          </p:nvGrpSpPr>
          <p:grpSpPr>
            <a:xfrm>
              <a:off x="702" y="119"/>
              <a:ext cx="1452" cy="1071"/>
              <a:chOff x="521" y="300"/>
              <a:chExt cx="1452" cy="1071"/>
            </a:xfrm>
          </p:grpSpPr>
          <p:sp>
            <p:nvSpPr>
              <p:cNvPr id="74768" name="Rectangle 6"/>
              <p:cNvSpPr/>
              <p:nvPr/>
            </p:nvSpPr>
            <p:spPr>
              <a:xfrm>
                <a:off x="521" y="300"/>
                <a:ext cx="1452" cy="363"/>
              </a:xfrm>
              <a:prstGeom prst="rect">
                <a:avLst/>
              </a:prstGeom>
              <a:solidFill>
                <a:srgbClr val="00FF00"/>
              </a:solidFill>
              <a:ln w="9525" cap="flat" cmpd="sng">
                <a:solidFill>
                  <a:schemeClr val="bg1"/>
                </a:solidFill>
                <a:prstDash val="solid"/>
                <a:miter/>
                <a:headEnd type="none" w="med" len="med"/>
                <a:tailEnd type="none" w="med" len="med"/>
              </a:ln>
            </p:spPr>
            <p:txBody>
              <a:bodyPr wrap="none" anchor="ctr"/>
              <a:p>
                <a:pPr eaLnBrk="1" hangingPunct="1">
                  <a:lnSpc>
                    <a:spcPct val="100000"/>
                  </a:lnSpc>
                  <a:spcBef>
                    <a:spcPct val="0"/>
                  </a:spcBef>
                </a:pPr>
                <a:r>
                  <a:rPr lang="zh-CN" altLang="en-US" sz="2200" b="1" dirty="0">
                    <a:solidFill>
                      <a:srgbClr val="000000"/>
                    </a:solidFill>
                    <a:latin typeface="Times New Roman" panose="02020603050405020304" pitchFamily="18" charset="0"/>
                  </a:rPr>
                  <a:t>操作命令解释</a:t>
                </a:r>
                <a:endParaRPr lang="zh-CN" altLang="en-US" sz="2200" b="1" dirty="0">
                  <a:solidFill>
                    <a:srgbClr val="000000"/>
                  </a:solidFill>
                  <a:latin typeface="Times New Roman" panose="02020603050405020304" pitchFamily="18" charset="0"/>
                </a:endParaRPr>
              </a:p>
            </p:txBody>
          </p:sp>
          <p:sp>
            <p:nvSpPr>
              <p:cNvPr id="74769" name="Rectangle 7"/>
              <p:cNvSpPr/>
              <p:nvPr/>
            </p:nvSpPr>
            <p:spPr>
              <a:xfrm>
                <a:off x="521" y="654"/>
                <a:ext cx="1452" cy="363"/>
              </a:xfrm>
              <a:prstGeom prst="rect">
                <a:avLst/>
              </a:prstGeom>
              <a:solidFill>
                <a:srgbClr val="00FF00"/>
              </a:solidFill>
              <a:ln w="9525" cap="flat" cmpd="sng">
                <a:solidFill>
                  <a:schemeClr val="bg1"/>
                </a:solidFill>
                <a:prstDash val="solid"/>
                <a:miter/>
                <a:headEnd type="none" w="med" len="med"/>
                <a:tailEnd type="none" w="med" len="med"/>
              </a:ln>
            </p:spPr>
            <p:txBody>
              <a:bodyPr wrap="none" anchor="ctr"/>
              <a:p>
                <a:pPr eaLnBrk="1" hangingPunct="1">
                  <a:lnSpc>
                    <a:spcPct val="100000"/>
                  </a:lnSpc>
                  <a:spcBef>
                    <a:spcPct val="0"/>
                  </a:spcBef>
                </a:pPr>
                <a:r>
                  <a:rPr lang="zh-CN" altLang="en-US" sz="2200" b="1" dirty="0">
                    <a:solidFill>
                      <a:srgbClr val="000000"/>
                    </a:solidFill>
                    <a:latin typeface="Times New Roman" panose="02020603050405020304" pitchFamily="18" charset="0"/>
                  </a:rPr>
                  <a:t>虚空间分配</a:t>
                </a:r>
                <a:endParaRPr lang="zh-CN" altLang="en-US" sz="2200" b="1" dirty="0">
                  <a:solidFill>
                    <a:srgbClr val="000000"/>
                  </a:solidFill>
                  <a:latin typeface="Times New Roman" panose="02020603050405020304" pitchFamily="18" charset="0"/>
                </a:endParaRPr>
              </a:p>
            </p:txBody>
          </p:sp>
          <p:sp>
            <p:nvSpPr>
              <p:cNvPr id="74770" name="Rectangle 8"/>
              <p:cNvSpPr/>
              <p:nvPr/>
            </p:nvSpPr>
            <p:spPr>
              <a:xfrm>
                <a:off x="521" y="1008"/>
                <a:ext cx="1452" cy="363"/>
              </a:xfrm>
              <a:prstGeom prst="rect">
                <a:avLst/>
              </a:prstGeom>
              <a:solidFill>
                <a:srgbClr val="00FF00"/>
              </a:solidFill>
              <a:ln w="9525" cap="flat" cmpd="sng">
                <a:solidFill>
                  <a:schemeClr val="bg1"/>
                </a:solidFill>
                <a:prstDash val="solid"/>
                <a:miter/>
                <a:headEnd type="none" w="med" len="med"/>
                <a:tailEnd type="none" w="med" len="med"/>
              </a:ln>
            </p:spPr>
            <p:txBody>
              <a:bodyPr wrap="none" anchor="ctr"/>
              <a:p>
                <a:pPr eaLnBrk="1" hangingPunct="1">
                  <a:lnSpc>
                    <a:spcPct val="100000"/>
                  </a:lnSpc>
                  <a:spcBef>
                    <a:spcPct val="0"/>
                  </a:spcBef>
                </a:pPr>
                <a:r>
                  <a:rPr lang="zh-CN" altLang="en-US" sz="2200" b="1" dirty="0">
                    <a:solidFill>
                      <a:srgbClr val="000000"/>
                    </a:solidFill>
                    <a:latin typeface="Times New Roman" panose="02020603050405020304" pitchFamily="18" charset="0"/>
                  </a:rPr>
                  <a:t>作业调度</a:t>
                </a:r>
                <a:endParaRPr lang="zh-CN" altLang="en-US" sz="2200" b="1" dirty="0">
                  <a:solidFill>
                    <a:srgbClr val="000000"/>
                  </a:solidFill>
                  <a:latin typeface="Times New Roman" panose="02020603050405020304" pitchFamily="18" charset="0"/>
                </a:endParaRPr>
              </a:p>
            </p:txBody>
          </p:sp>
        </p:grpSp>
        <p:grpSp>
          <p:nvGrpSpPr>
            <p:cNvPr id="74758" name="Group 9"/>
            <p:cNvGrpSpPr/>
            <p:nvPr/>
          </p:nvGrpSpPr>
          <p:grpSpPr>
            <a:xfrm>
              <a:off x="702" y="1172"/>
              <a:ext cx="1452" cy="1025"/>
              <a:chOff x="521" y="1353"/>
              <a:chExt cx="1452" cy="1025"/>
            </a:xfrm>
          </p:grpSpPr>
          <p:sp>
            <p:nvSpPr>
              <p:cNvPr id="74765" name="Rectangle 10"/>
              <p:cNvSpPr/>
              <p:nvPr/>
            </p:nvSpPr>
            <p:spPr>
              <a:xfrm>
                <a:off x="521" y="1353"/>
                <a:ext cx="1452" cy="363"/>
              </a:xfrm>
              <a:prstGeom prst="rect">
                <a:avLst/>
              </a:prstGeom>
              <a:solidFill>
                <a:srgbClr val="A50021"/>
              </a:solidFill>
              <a:ln w="9525" cap="flat" cmpd="sng">
                <a:solidFill>
                  <a:schemeClr val="bg1"/>
                </a:solidFill>
                <a:prstDash val="solid"/>
                <a:miter/>
                <a:headEnd type="none" w="med" len="med"/>
                <a:tailEnd type="none" w="med" len="med"/>
              </a:ln>
            </p:spPr>
            <p:txBody>
              <a:bodyPr wrap="none" anchor="ctr"/>
              <a:p>
                <a:pPr eaLnBrk="1" hangingPunct="1">
                  <a:lnSpc>
                    <a:spcPct val="100000"/>
                  </a:lnSpc>
                  <a:spcBef>
                    <a:spcPct val="0"/>
                  </a:spcBef>
                </a:pPr>
                <a:r>
                  <a:rPr lang="zh-CN" altLang="en-US" sz="2200" b="1" dirty="0">
                    <a:solidFill>
                      <a:srgbClr val="FFFF00"/>
                    </a:solidFill>
                    <a:latin typeface="Times New Roman" panose="02020603050405020304" pitchFamily="18" charset="0"/>
                  </a:rPr>
                  <a:t>存储管理</a:t>
                </a:r>
                <a:endParaRPr lang="zh-CN" altLang="en-US" sz="2200" b="1" dirty="0">
                  <a:solidFill>
                    <a:srgbClr val="FFFF00"/>
                  </a:solidFill>
                  <a:latin typeface="Times New Roman" panose="02020603050405020304" pitchFamily="18" charset="0"/>
                </a:endParaRPr>
              </a:p>
            </p:txBody>
          </p:sp>
          <p:sp>
            <p:nvSpPr>
              <p:cNvPr id="74766" name="Rectangle 11"/>
              <p:cNvSpPr/>
              <p:nvPr/>
            </p:nvSpPr>
            <p:spPr>
              <a:xfrm>
                <a:off x="521" y="1706"/>
                <a:ext cx="1452" cy="363"/>
              </a:xfrm>
              <a:prstGeom prst="rect">
                <a:avLst/>
              </a:prstGeom>
              <a:solidFill>
                <a:srgbClr val="A50021"/>
              </a:solidFill>
              <a:ln w="9525" cap="flat" cmpd="sng">
                <a:solidFill>
                  <a:schemeClr val="bg1"/>
                </a:solidFill>
                <a:prstDash val="solid"/>
                <a:miter/>
                <a:headEnd type="none" w="med" len="med"/>
                <a:tailEnd type="none" w="med" len="med"/>
              </a:ln>
            </p:spPr>
            <p:txBody>
              <a:bodyPr wrap="none" anchor="ctr"/>
              <a:p>
                <a:pPr eaLnBrk="1" hangingPunct="1">
                  <a:lnSpc>
                    <a:spcPct val="100000"/>
                  </a:lnSpc>
                  <a:spcBef>
                    <a:spcPct val="0"/>
                  </a:spcBef>
                </a:pPr>
                <a:r>
                  <a:rPr lang="zh-CN" altLang="en-US" sz="2200" b="1" dirty="0">
                    <a:solidFill>
                      <a:srgbClr val="FFFF00"/>
                    </a:solidFill>
                    <a:latin typeface="Times New Roman" panose="02020603050405020304" pitchFamily="18" charset="0"/>
                  </a:rPr>
                  <a:t>文件管理</a:t>
                </a:r>
                <a:endParaRPr lang="zh-CN" altLang="en-US" sz="2200" b="1" dirty="0">
                  <a:solidFill>
                    <a:srgbClr val="FFFF00"/>
                  </a:solidFill>
                  <a:latin typeface="Times New Roman" panose="02020603050405020304" pitchFamily="18" charset="0"/>
                </a:endParaRPr>
              </a:p>
            </p:txBody>
          </p:sp>
          <p:sp>
            <p:nvSpPr>
              <p:cNvPr id="74767" name="Rectangle 12"/>
              <p:cNvSpPr/>
              <p:nvPr/>
            </p:nvSpPr>
            <p:spPr>
              <a:xfrm>
                <a:off x="521" y="2015"/>
                <a:ext cx="1452" cy="363"/>
              </a:xfrm>
              <a:prstGeom prst="rect">
                <a:avLst/>
              </a:prstGeom>
              <a:solidFill>
                <a:srgbClr val="A50021"/>
              </a:solidFill>
              <a:ln w="9525" cap="flat" cmpd="sng">
                <a:solidFill>
                  <a:schemeClr val="bg1"/>
                </a:solidFill>
                <a:prstDash val="solid"/>
                <a:miter/>
                <a:headEnd type="none" w="med" len="med"/>
                <a:tailEnd type="none" w="med" len="med"/>
              </a:ln>
            </p:spPr>
            <p:txBody>
              <a:bodyPr wrap="none" anchor="ctr"/>
              <a:p>
                <a:pPr eaLnBrk="1" hangingPunct="1">
                  <a:lnSpc>
                    <a:spcPct val="100000"/>
                  </a:lnSpc>
                  <a:spcBef>
                    <a:spcPct val="0"/>
                  </a:spcBef>
                </a:pPr>
                <a:r>
                  <a:rPr lang="en-US" altLang="zh-CN" sz="2200" b="1" dirty="0">
                    <a:solidFill>
                      <a:srgbClr val="FFFF00"/>
                    </a:solidFill>
                    <a:latin typeface="Times New Roman" panose="02020603050405020304" pitchFamily="18" charset="0"/>
                  </a:rPr>
                  <a:t>I/O</a:t>
                </a:r>
                <a:r>
                  <a:rPr lang="zh-CN" altLang="en-US" sz="2200" b="1" dirty="0">
                    <a:solidFill>
                      <a:srgbClr val="FFFF00"/>
                    </a:solidFill>
                    <a:latin typeface="Times New Roman" panose="02020603050405020304" pitchFamily="18" charset="0"/>
                  </a:rPr>
                  <a:t>控制</a:t>
                </a:r>
                <a:endParaRPr lang="zh-CN" altLang="en-US" sz="2200" b="1" dirty="0">
                  <a:solidFill>
                    <a:srgbClr val="FFFF00"/>
                  </a:solidFill>
                  <a:latin typeface="Times New Roman" panose="02020603050405020304" pitchFamily="18" charset="0"/>
                </a:endParaRPr>
              </a:p>
            </p:txBody>
          </p:sp>
        </p:grpSp>
        <p:grpSp>
          <p:nvGrpSpPr>
            <p:cNvPr id="74759" name="Group 13"/>
            <p:cNvGrpSpPr/>
            <p:nvPr/>
          </p:nvGrpSpPr>
          <p:grpSpPr>
            <a:xfrm>
              <a:off x="702" y="2170"/>
              <a:ext cx="1452" cy="1760"/>
              <a:chOff x="521" y="2351"/>
              <a:chExt cx="1452" cy="1760"/>
            </a:xfrm>
          </p:grpSpPr>
          <p:sp>
            <p:nvSpPr>
              <p:cNvPr id="74760" name="Rectangle 14"/>
              <p:cNvSpPr/>
              <p:nvPr/>
            </p:nvSpPr>
            <p:spPr>
              <a:xfrm>
                <a:off x="521" y="2351"/>
                <a:ext cx="1452" cy="363"/>
              </a:xfrm>
              <a:prstGeom prst="rect">
                <a:avLst/>
              </a:prstGeom>
              <a:solidFill>
                <a:schemeClr val="accent2"/>
              </a:solidFill>
              <a:ln w="9525" cap="flat" cmpd="sng">
                <a:solidFill>
                  <a:schemeClr val="bg1"/>
                </a:solidFill>
                <a:prstDash val="solid"/>
                <a:miter/>
                <a:headEnd type="none" w="med" len="med"/>
                <a:tailEnd type="none" w="med" len="med"/>
              </a:ln>
            </p:spPr>
            <p:txBody>
              <a:bodyPr wrap="none" anchor="ctr"/>
              <a:p>
                <a:pPr eaLnBrk="1" hangingPunct="1">
                  <a:lnSpc>
                    <a:spcPct val="100000"/>
                  </a:lnSpc>
                  <a:spcBef>
                    <a:spcPct val="0"/>
                  </a:spcBef>
                </a:pPr>
                <a:r>
                  <a:rPr lang="zh-CN" altLang="en-US" sz="2200" b="1" dirty="0">
                    <a:latin typeface="Times New Roman" panose="02020603050405020304" pitchFamily="18" charset="0"/>
                  </a:rPr>
                  <a:t>进程通信</a:t>
                </a:r>
                <a:endParaRPr lang="zh-CN" altLang="en-US" sz="2200" b="1" dirty="0">
                  <a:latin typeface="Times New Roman" panose="02020603050405020304" pitchFamily="18" charset="0"/>
                </a:endParaRPr>
              </a:p>
            </p:txBody>
          </p:sp>
          <p:sp>
            <p:nvSpPr>
              <p:cNvPr id="74761" name="Rectangle 15"/>
              <p:cNvSpPr/>
              <p:nvPr/>
            </p:nvSpPr>
            <p:spPr>
              <a:xfrm>
                <a:off x="521" y="2686"/>
                <a:ext cx="1452" cy="363"/>
              </a:xfrm>
              <a:prstGeom prst="rect">
                <a:avLst/>
              </a:prstGeom>
              <a:solidFill>
                <a:schemeClr val="accent2"/>
              </a:solidFill>
              <a:ln w="9525" cap="flat" cmpd="sng">
                <a:solidFill>
                  <a:schemeClr val="bg1"/>
                </a:solidFill>
                <a:prstDash val="solid"/>
                <a:miter/>
                <a:headEnd type="none" w="med" len="med"/>
                <a:tailEnd type="none" w="med" len="med"/>
              </a:ln>
            </p:spPr>
            <p:txBody>
              <a:bodyPr wrap="none" anchor="ctr"/>
              <a:p>
                <a:pPr eaLnBrk="1" hangingPunct="1">
                  <a:lnSpc>
                    <a:spcPct val="100000"/>
                  </a:lnSpc>
                  <a:spcBef>
                    <a:spcPct val="0"/>
                  </a:spcBef>
                </a:pPr>
                <a:r>
                  <a:rPr lang="zh-CN" altLang="en-US" sz="2200" b="1" dirty="0">
                    <a:latin typeface="Times New Roman" panose="02020603050405020304" pitchFamily="18" charset="0"/>
                  </a:rPr>
                  <a:t>进程控制</a:t>
                </a:r>
                <a:endParaRPr lang="zh-CN" altLang="en-US" sz="2200" b="1" dirty="0">
                  <a:latin typeface="Times New Roman" panose="02020603050405020304" pitchFamily="18" charset="0"/>
                </a:endParaRPr>
              </a:p>
            </p:txBody>
          </p:sp>
          <p:sp>
            <p:nvSpPr>
              <p:cNvPr id="74762" name="Rectangle 16"/>
              <p:cNvSpPr/>
              <p:nvPr/>
            </p:nvSpPr>
            <p:spPr>
              <a:xfrm>
                <a:off x="521" y="3385"/>
                <a:ext cx="1452" cy="363"/>
              </a:xfrm>
              <a:prstGeom prst="rect">
                <a:avLst/>
              </a:prstGeom>
              <a:solidFill>
                <a:schemeClr val="accent2"/>
              </a:solidFill>
              <a:ln w="9525" cap="flat" cmpd="sng">
                <a:solidFill>
                  <a:schemeClr val="bg1"/>
                </a:solidFill>
                <a:prstDash val="solid"/>
                <a:miter/>
                <a:headEnd type="none" w="med" len="med"/>
                <a:tailEnd type="none" w="med" len="med"/>
              </a:ln>
            </p:spPr>
            <p:txBody>
              <a:bodyPr wrap="none" anchor="ctr"/>
              <a:p>
                <a:pPr eaLnBrk="1" hangingPunct="1">
                  <a:lnSpc>
                    <a:spcPct val="100000"/>
                  </a:lnSpc>
                  <a:spcBef>
                    <a:spcPct val="0"/>
                  </a:spcBef>
                </a:pPr>
                <a:r>
                  <a:rPr lang="zh-CN" altLang="en-US" sz="2200" b="1" dirty="0">
                    <a:latin typeface="Times New Roman" panose="02020603050405020304" pitchFamily="18" charset="0"/>
                  </a:rPr>
                  <a:t>进程调度</a:t>
                </a:r>
                <a:endParaRPr lang="zh-CN" altLang="en-US" sz="2200" b="1" dirty="0">
                  <a:latin typeface="Times New Roman" panose="02020603050405020304" pitchFamily="18" charset="0"/>
                </a:endParaRPr>
              </a:p>
            </p:txBody>
          </p:sp>
          <p:sp>
            <p:nvSpPr>
              <p:cNvPr id="74763" name="Rectangle 17"/>
              <p:cNvSpPr/>
              <p:nvPr/>
            </p:nvSpPr>
            <p:spPr>
              <a:xfrm>
                <a:off x="521" y="3022"/>
                <a:ext cx="1452" cy="363"/>
              </a:xfrm>
              <a:prstGeom prst="rect">
                <a:avLst/>
              </a:prstGeom>
              <a:solidFill>
                <a:schemeClr val="accent2"/>
              </a:solidFill>
              <a:ln w="9525" cap="flat" cmpd="sng">
                <a:solidFill>
                  <a:schemeClr val="bg1"/>
                </a:solidFill>
                <a:prstDash val="solid"/>
                <a:miter/>
                <a:headEnd type="none" w="med" len="med"/>
                <a:tailEnd type="none" w="med" len="med"/>
              </a:ln>
            </p:spPr>
            <p:txBody>
              <a:bodyPr wrap="none" anchor="ctr"/>
              <a:p>
                <a:pPr eaLnBrk="1" hangingPunct="1">
                  <a:lnSpc>
                    <a:spcPct val="100000"/>
                  </a:lnSpc>
                  <a:spcBef>
                    <a:spcPct val="0"/>
                  </a:spcBef>
                </a:pPr>
                <a:r>
                  <a:rPr lang="zh-CN" altLang="en-US" sz="2200" b="1" dirty="0">
                    <a:latin typeface="Times New Roman" panose="02020603050405020304" pitchFamily="18" charset="0"/>
                  </a:rPr>
                  <a:t>输入</a:t>
                </a:r>
                <a:r>
                  <a:rPr lang="en-US" altLang="zh-CN" sz="2200" b="1" dirty="0">
                    <a:latin typeface="Times New Roman" panose="02020603050405020304" pitchFamily="18" charset="0"/>
                  </a:rPr>
                  <a:t>/</a:t>
                </a:r>
                <a:r>
                  <a:rPr lang="zh-CN" altLang="en-US" sz="2200" b="1" dirty="0">
                    <a:latin typeface="Times New Roman" panose="02020603050405020304" pitchFamily="18" charset="0"/>
                  </a:rPr>
                  <a:t>输出启动</a:t>
                </a:r>
                <a:endParaRPr lang="zh-CN" altLang="en-US" sz="2200" b="1" dirty="0">
                  <a:latin typeface="Times New Roman" panose="02020603050405020304" pitchFamily="18" charset="0"/>
                </a:endParaRPr>
              </a:p>
            </p:txBody>
          </p:sp>
          <p:sp>
            <p:nvSpPr>
              <p:cNvPr id="74764" name="Rectangle 18"/>
              <p:cNvSpPr/>
              <p:nvPr/>
            </p:nvSpPr>
            <p:spPr>
              <a:xfrm>
                <a:off x="521" y="3748"/>
                <a:ext cx="1452" cy="363"/>
              </a:xfrm>
              <a:prstGeom prst="rect">
                <a:avLst/>
              </a:prstGeom>
              <a:solidFill>
                <a:schemeClr val="accent2"/>
              </a:solidFill>
              <a:ln w="9525" cap="flat" cmpd="sng">
                <a:solidFill>
                  <a:schemeClr val="bg1"/>
                </a:solidFill>
                <a:prstDash val="solid"/>
                <a:miter/>
                <a:headEnd type="none" w="med" len="med"/>
                <a:tailEnd type="none" w="med" len="med"/>
              </a:ln>
            </p:spPr>
            <p:txBody>
              <a:bodyPr wrap="none" anchor="ctr"/>
              <a:p>
                <a:pPr eaLnBrk="1" hangingPunct="1">
                  <a:lnSpc>
                    <a:spcPct val="100000"/>
                  </a:lnSpc>
                  <a:spcBef>
                    <a:spcPct val="0"/>
                  </a:spcBef>
                </a:pPr>
                <a:r>
                  <a:rPr lang="zh-CN" altLang="en-US" sz="2200" b="1" dirty="0">
                    <a:latin typeface="Times New Roman" panose="02020603050405020304" pitchFamily="18" charset="0"/>
                  </a:rPr>
                  <a:t>中断管理</a:t>
                </a:r>
                <a:endParaRPr lang="zh-CN" altLang="en-US" sz="2200" b="1" dirty="0">
                  <a:latin typeface="Times New Roman" panose="02020603050405020304" pitchFamily="18" charset="0"/>
                </a:endParaRPr>
              </a:p>
            </p:txBody>
          </p:sp>
        </p:grpSp>
      </p:grpSp>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noChangeArrowheads="1"/>
          </p:cNvSpPr>
          <p:nvPr>
            <p:ph type="title"/>
          </p:nvPr>
        </p:nvSpPr>
        <p:spPr>
          <a:xfrm>
            <a:off x="179388" y="188913"/>
            <a:ext cx="8229600" cy="8001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chemeClr val="tx2"/>
                </a:solidFill>
                <a:effectLst/>
                <a:uLnTx/>
                <a:uFillTx/>
                <a:latin typeface="+mj-lt"/>
                <a:ea typeface="+mj-ea"/>
                <a:cs typeface="+mj-cs"/>
              </a:rPr>
              <a:t>第五节：操作系统的结构设计</a:t>
            </a:r>
            <a:endParaRPr kumimoji="0" lang="zh-CN" altLang="en-US" sz="4000" b="1" i="0" u="none" strike="noStrike" kern="0" cap="none" spc="0" normalizeH="0" baseline="0" noProof="0" smtClean="0">
              <a:ln>
                <a:noFill/>
              </a:ln>
              <a:solidFill>
                <a:schemeClr val="tx2"/>
              </a:solidFill>
              <a:effectLst/>
              <a:uLnTx/>
              <a:uFillTx/>
              <a:latin typeface="+mj-lt"/>
              <a:ea typeface="+mj-ea"/>
              <a:cs typeface="+mj-cs"/>
            </a:endParaRPr>
          </a:p>
        </p:txBody>
      </p:sp>
      <p:sp>
        <p:nvSpPr>
          <p:cNvPr id="75779" name="Rectangle 3"/>
          <p:cNvSpPr>
            <a:spLocks noGrp="1"/>
          </p:cNvSpPr>
          <p:nvPr>
            <p:ph idx="1"/>
          </p:nvPr>
        </p:nvSpPr>
        <p:spPr>
          <a:xfrm>
            <a:off x="457200" y="1052513"/>
            <a:ext cx="8229600" cy="5805487"/>
          </a:xfrm>
          <a:ln/>
        </p:spPr>
        <p:txBody>
          <a:bodyPr vert="horz" wrap="square" lIns="91440" tIns="45720" rIns="91440" bIns="45720" anchor="t"/>
          <a:p>
            <a:r>
              <a:rPr lang="en-US" altLang="zh-CN" sz="4000" b="1" dirty="0">
                <a:solidFill>
                  <a:srgbClr val="0000FF"/>
                </a:solidFill>
              </a:rPr>
              <a:t>4</a:t>
            </a:r>
            <a:r>
              <a:rPr lang="zh-CN" altLang="en-US" sz="4000" b="1" dirty="0">
                <a:solidFill>
                  <a:srgbClr val="0000FF"/>
                </a:solidFill>
              </a:rPr>
              <a:t>客户</a:t>
            </a:r>
            <a:r>
              <a:rPr lang="en-US" altLang="zh-CN" sz="4000" b="1" dirty="0">
                <a:solidFill>
                  <a:srgbClr val="0000FF"/>
                </a:solidFill>
              </a:rPr>
              <a:t>/</a:t>
            </a:r>
            <a:r>
              <a:rPr lang="zh-CN" altLang="en-US" sz="4000" b="1" dirty="0">
                <a:solidFill>
                  <a:srgbClr val="0000FF"/>
                </a:solidFill>
              </a:rPr>
              <a:t>服务器模式</a:t>
            </a:r>
            <a:endParaRPr lang="zh-CN" altLang="en-US" sz="4000" b="1" dirty="0">
              <a:solidFill>
                <a:srgbClr val="0000FF"/>
              </a:solidFill>
            </a:endParaRPr>
          </a:p>
          <a:p>
            <a:pPr lvl="1"/>
            <a:r>
              <a:rPr lang="zh-CN" altLang="en-US" sz="3200" b="1" dirty="0">
                <a:solidFill>
                  <a:schemeClr val="accent1"/>
                </a:solidFill>
              </a:rPr>
              <a:t>组成</a:t>
            </a:r>
            <a:endParaRPr lang="zh-CN" altLang="en-US" sz="3200" b="1" dirty="0">
              <a:solidFill>
                <a:schemeClr val="accent1"/>
              </a:solidFill>
            </a:endParaRPr>
          </a:p>
          <a:p>
            <a:pPr lvl="2"/>
            <a:r>
              <a:rPr lang="zh-CN" altLang="en-US" dirty="0"/>
              <a:t>客户机、服务器、网络系统</a:t>
            </a:r>
            <a:endParaRPr lang="zh-CN" altLang="en-US" dirty="0"/>
          </a:p>
          <a:p>
            <a:pPr lvl="1"/>
            <a:r>
              <a:rPr lang="zh-CN" altLang="en-US" sz="3200" b="1" dirty="0">
                <a:solidFill>
                  <a:schemeClr val="accent1"/>
                </a:solidFill>
              </a:rPr>
              <a:t>一次交互过程</a:t>
            </a:r>
            <a:endParaRPr lang="zh-CN" altLang="en-US" sz="3200" b="1" dirty="0">
              <a:solidFill>
                <a:schemeClr val="accent1"/>
              </a:solidFill>
            </a:endParaRPr>
          </a:p>
          <a:p>
            <a:pPr lvl="2"/>
            <a:r>
              <a:rPr lang="zh-CN" altLang="en-US" dirty="0"/>
              <a:t>客户发送请求信息、服务器接收消息、服务器回送消息、客户机接收消息</a:t>
            </a:r>
            <a:endParaRPr lang="zh-CN" altLang="en-US" dirty="0"/>
          </a:p>
          <a:p>
            <a:pPr lvl="1"/>
            <a:r>
              <a:rPr lang="zh-CN" altLang="en-US" sz="3200" b="1" dirty="0">
                <a:solidFill>
                  <a:schemeClr val="accent1"/>
                </a:solidFill>
              </a:rPr>
              <a:t>优点</a:t>
            </a:r>
            <a:endParaRPr lang="zh-CN" altLang="en-US" sz="3200" b="1" dirty="0">
              <a:solidFill>
                <a:schemeClr val="accent1"/>
              </a:solidFill>
            </a:endParaRPr>
          </a:p>
          <a:p>
            <a:pPr lvl="2"/>
            <a:r>
              <a:rPr lang="zh-CN" altLang="en-US" dirty="0"/>
              <a:t>数据的分布处理和存储</a:t>
            </a:r>
            <a:endParaRPr lang="zh-CN" altLang="en-US" dirty="0"/>
          </a:p>
          <a:p>
            <a:pPr lvl="2"/>
            <a:r>
              <a:rPr lang="zh-CN" altLang="en-US" dirty="0"/>
              <a:t>便于集中管理</a:t>
            </a:r>
            <a:endParaRPr lang="zh-CN" altLang="en-US" dirty="0"/>
          </a:p>
          <a:p>
            <a:pPr lvl="2"/>
            <a:r>
              <a:rPr lang="zh-CN" altLang="en-US" dirty="0"/>
              <a:t>灵活性和可扩充性</a:t>
            </a:r>
            <a:endParaRPr lang="zh-CN" altLang="en-US" dirty="0"/>
          </a:p>
          <a:p>
            <a:pPr lvl="2"/>
            <a:r>
              <a:rPr lang="zh-CN" altLang="en-US" dirty="0"/>
              <a:t>易于改变应用软件</a:t>
            </a:r>
            <a:endParaRPr lang="zh-CN" altLang="en-US" dirty="0"/>
          </a:p>
        </p:txBody>
      </p:sp>
    </p:spTree>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0" cap="none" spc="0" normalizeH="0" baseline="0" noProof="0" smtClean="0">
                <a:ln>
                  <a:noFill/>
                </a:ln>
                <a:solidFill>
                  <a:schemeClr val="tx2"/>
                </a:solidFill>
                <a:effectLst/>
                <a:uLnTx/>
                <a:uFillTx/>
                <a:latin typeface="+mj-lt"/>
                <a:ea typeface="+mj-ea"/>
                <a:cs typeface="+mj-cs"/>
              </a:rPr>
              <a:t>第五节：操作系统的结构设计</a:t>
            </a:r>
            <a:endParaRPr kumimoji="0" lang="zh-CN" altLang="en-US" sz="4000" b="0" i="0" u="none" strike="noStrike" kern="0" cap="none" spc="0" normalizeH="0" baseline="0" noProof="0" smtClean="0">
              <a:ln>
                <a:noFill/>
              </a:ln>
              <a:solidFill>
                <a:schemeClr val="tx2"/>
              </a:solidFill>
              <a:effectLst/>
              <a:uLnTx/>
              <a:uFillTx/>
              <a:latin typeface="+mj-lt"/>
              <a:ea typeface="+mj-ea"/>
              <a:cs typeface="+mj-cs"/>
            </a:endParaRPr>
          </a:p>
        </p:txBody>
      </p:sp>
      <p:sp>
        <p:nvSpPr>
          <p:cNvPr id="76803" name="Rectangle 3"/>
          <p:cNvSpPr>
            <a:spLocks noGrp="1"/>
          </p:cNvSpPr>
          <p:nvPr>
            <p:ph idx="1"/>
          </p:nvPr>
        </p:nvSpPr>
        <p:spPr>
          <a:xfrm>
            <a:off x="457200" y="1600200"/>
            <a:ext cx="8362950" cy="4525963"/>
          </a:xfrm>
          <a:ln/>
        </p:spPr>
        <p:txBody>
          <a:bodyPr vert="horz" wrap="square" lIns="91440" tIns="45720" rIns="91440" bIns="45720" anchor="t"/>
          <a:p>
            <a:pPr>
              <a:lnSpc>
                <a:spcPct val="90000"/>
              </a:lnSpc>
            </a:pPr>
            <a:r>
              <a:rPr lang="en-US" altLang="zh-CN" sz="3600" b="1" dirty="0">
                <a:solidFill>
                  <a:srgbClr val="0000FF"/>
                </a:solidFill>
              </a:rPr>
              <a:t>5</a:t>
            </a:r>
            <a:r>
              <a:rPr lang="zh-CN" altLang="en-US" sz="3600" b="1" dirty="0">
                <a:solidFill>
                  <a:srgbClr val="0000FF"/>
                </a:solidFill>
              </a:rPr>
              <a:t>微内核结构</a:t>
            </a:r>
            <a:endParaRPr lang="zh-CN" altLang="en-US" sz="3600" b="1" dirty="0">
              <a:solidFill>
                <a:srgbClr val="0000FF"/>
              </a:solidFill>
            </a:endParaRPr>
          </a:p>
          <a:p>
            <a:pPr lvl="1">
              <a:lnSpc>
                <a:spcPct val="90000"/>
              </a:lnSpc>
            </a:pPr>
            <a:r>
              <a:rPr lang="zh-CN" altLang="en-US" dirty="0">
                <a:solidFill>
                  <a:schemeClr val="accent1"/>
                </a:solidFill>
              </a:rPr>
              <a:t>足够小的内核：</a:t>
            </a:r>
            <a:endParaRPr lang="zh-CN" altLang="en-US" dirty="0">
              <a:solidFill>
                <a:schemeClr val="accent1"/>
              </a:solidFill>
            </a:endParaRPr>
          </a:p>
          <a:p>
            <a:pPr lvl="2">
              <a:lnSpc>
                <a:spcPct val="90000"/>
              </a:lnSpc>
            </a:pPr>
            <a:r>
              <a:rPr lang="zh-CN" altLang="en-US" dirty="0"/>
              <a:t>把大部分</a:t>
            </a:r>
            <a:r>
              <a:rPr lang="en-US" altLang="zh-CN" dirty="0"/>
              <a:t>OS</a:t>
            </a:r>
            <a:r>
              <a:rPr lang="zh-CN" altLang="en-US" dirty="0"/>
              <a:t>成分或功能放到用户模式（用户空间），留下一个尽量小的内核，它们完成</a:t>
            </a:r>
            <a:r>
              <a:rPr lang="en-US" altLang="zh-CN" dirty="0"/>
              <a:t>OS</a:t>
            </a:r>
            <a:r>
              <a:rPr lang="zh-CN" altLang="en-US" dirty="0"/>
              <a:t>最基本的核心的功能，称之为微内核技术。</a:t>
            </a:r>
            <a:endParaRPr lang="zh-CN" altLang="en-US" dirty="0"/>
          </a:p>
          <a:p>
            <a:pPr lvl="1">
              <a:lnSpc>
                <a:spcPct val="90000"/>
              </a:lnSpc>
            </a:pPr>
            <a:r>
              <a:rPr lang="zh-CN" altLang="en-US" dirty="0">
                <a:solidFill>
                  <a:schemeClr val="accent1"/>
                </a:solidFill>
              </a:rPr>
              <a:t>基于客户</a:t>
            </a:r>
            <a:r>
              <a:rPr lang="en-US" altLang="zh-CN" dirty="0">
                <a:solidFill>
                  <a:schemeClr val="accent1"/>
                </a:solidFill>
              </a:rPr>
              <a:t>/</a:t>
            </a:r>
            <a:r>
              <a:rPr lang="zh-CN" altLang="en-US" dirty="0">
                <a:solidFill>
                  <a:schemeClr val="accent1"/>
                </a:solidFill>
              </a:rPr>
              <a:t>服务器模式</a:t>
            </a:r>
            <a:endParaRPr lang="zh-CN" altLang="en-US" dirty="0">
              <a:solidFill>
                <a:schemeClr val="accent1"/>
              </a:solidFill>
            </a:endParaRPr>
          </a:p>
          <a:p>
            <a:pPr lvl="2">
              <a:lnSpc>
                <a:spcPct val="90000"/>
              </a:lnSpc>
            </a:pPr>
            <a:r>
              <a:rPr lang="zh-CN" altLang="en-US" dirty="0"/>
              <a:t>运行在核心态的内核</a:t>
            </a:r>
            <a:endParaRPr lang="zh-CN" altLang="en-US" dirty="0"/>
          </a:p>
          <a:p>
            <a:pPr lvl="2">
              <a:lnSpc>
                <a:spcPct val="90000"/>
              </a:lnSpc>
            </a:pPr>
            <a:r>
              <a:rPr lang="zh-CN" altLang="en-US" dirty="0"/>
              <a:t>运行在用户态的并以客户</a:t>
            </a:r>
            <a:r>
              <a:rPr lang="en-US" altLang="zh-CN" dirty="0"/>
              <a:t>/</a:t>
            </a:r>
            <a:r>
              <a:rPr lang="zh-CN" altLang="en-US" dirty="0"/>
              <a:t>服务器方式活动的进程层</a:t>
            </a:r>
            <a:endParaRPr lang="zh-CN" altLang="en-US" dirty="0"/>
          </a:p>
          <a:p>
            <a:pPr lvl="1">
              <a:lnSpc>
                <a:spcPct val="90000"/>
              </a:lnSpc>
            </a:pPr>
            <a:r>
              <a:rPr lang="zh-CN" altLang="en-US" dirty="0">
                <a:solidFill>
                  <a:schemeClr val="accent1"/>
                </a:solidFill>
              </a:rPr>
              <a:t>应用“机制与策略分离”</a:t>
            </a:r>
            <a:endParaRPr lang="zh-CN" altLang="en-US" dirty="0">
              <a:solidFill>
                <a:schemeClr val="accent1"/>
              </a:solidFill>
            </a:endParaRPr>
          </a:p>
          <a:p>
            <a:pPr lvl="1">
              <a:lnSpc>
                <a:spcPct val="90000"/>
              </a:lnSpc>
            </a:pPr>
            <a:r>
              <a:rPr lang="zh-CN" altLang="en-US" dirty="0">
                <a:solidFill>
                  <a:schemeClr val="accent1"/>
                </a:solidFill>
              </a:rPr>
              <a:t>采用面向对象技术</a:t>
            </a:r>
            <a:endParaRPr lang="zh-CN" altLang="en-US" dirty="0">
              <a:solidFill>
                <a:schemeClr val="accent1"/>
              </a:solidFill>
            </a:endParaRPr>
          </a:p>
          <a:p>
            <a:pPr lvl="1">
              <a:lnSpc>
                <a:spcPct val="90000"/>
              </a:lnSpc>
            </a:pPr>
            <a:endParaRPr lang="zh-CN" altLang="en-US" dirty="0">
              <a:solidFill>
                <a:schemeClr val="accent1"/>
              </a:solidFill>
            </a:endParaRPr>
          </a:p>
        </p:txBody>
      </p:sp>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0" cap="none" spc="0" normalizeH="0" baseline="0" noProof="0" smtClean="0">
                <a:ln>
                  <a:noFill/>
                </a:ln>
                <a:solidFill>
                  <a:schemeClr val="tx2"/>
                </a:solidFill>
                <a:effectLst/>
                <a:uLnTx/>
                <a:uFillTx/>
                <a:latin typeface="+mj-lt"/>
                <a:ea typeface="+mj-ea"/>
                <a:cs typeface="+mj-cs"/>
              </a:rPr>
              <a:t>第五节：操作系统的结构设计</a:t>
            </a:r>
            <a:endParaRPr kumimoji="0" lang="zh-CN" altLang="en-US" sz="4000" b="0" i="0" u="none" strike="noStrike" kern="0" cap="none" spc="0" normalizeH="0" baseline="0" noProof="0" smtClean="0">
              <a:ln>
                <a:noFill/>
              </a:ln>
              <a:solidFill>
                <a:schemeClr val="tx2"/>
              </a:solidFill>
              <a:effectLst/>
              <a:uLnTx/>
              <a:uFillTx/>
              <a:latin typeface="+mj-lt"/>
              <a:ea typeface="+mj-ea"/>
              <a:cs typeface="+mj-cs"/>
            </a:endParaRPr>
          </a:p>
        </p:txBody>
      </p:sp>
      <p:sp>
        <p:nvSpPr>
          <p:cNvPr id="77827" name="Rectangle 3"/>
          <p:cNvSpPr>
            <a:spLocks noGrp="1"/>
          </p:cNvSpPr>
          <p:nvPr>
            <p:ph idx="1"/>
          </p:nvPr>
        </p:nvSpPr>
        <p:spPr>
          <a:xfrm>
            <a:off x="468313" y="1628775"/>
            <a:ext cx="8229600" cy="1108075"/>
          </a:xfrm>
          <a:ln/>
        </p:spPr>
        <p:txBody>
          <a:bodyPr vert="horz" wrap="square" lIns="91440" tIns="45720" rIns="91440" bIns="45720" anchor="t"/>
          <a:p>
            <a:r>
              <a:rPr lang="zh-CN" altLang="en-US" b="1" dirty="0">
                <a:solidFill>
                  <a:schemeClr val="accent1"/>
                </a:solidFill>
              </a:rPr>
              <a:t>在单机模式下的客户</a:t>
            </a:r>
            <a:r>
              <a:rPr lang="en-US" altLang="zh-CN" b="1" dirty="0">
                <a:solidFill>
                  <a:schemeClr val="accent1"/>
                </a:solidFill>
              </a:rPr>
              <a:t>/</a:t>
            </a:r>
            <a:r>
              <a:rPr lang="zh-CN" altLang="en-US" b="1" dirty="0">
                <a:solidFill>
                  <a:schemeClr val="accent1"/>
                </a:solidFill>
              </a:rPr>
              <a:t>服务器及微内核模式</a:t>
            </a:r>
            <a:endParaRPr lang="zh-CN" altLang="en-US" b="1" dirty="0">
              <a:solidFill>
                <a:schemeClr val="accent1"/>
              </a:solidFill>
            </a:endParaRPr>
          </a:p>
        </p:txBody>
      </p:sp>
      <p:sp>
        <p:nvSpPr>
          <p:cNvPr id="138252" name="Rectangle 12"/>
          <p:cNvSpPr>
            <a:spLocks noChangeArrowheads="1"/>
          </p:cNvSpPr>
          <p:nvPr/>
        </p:nvSpPr>
        <p:spPr bwMode="auto">
          <a:xfrm>
            <a:off x="3851275" y="5445125"/>
            <a:ext cx="2133600" cy="533400"/>
          </a:xfrm>
          <a:prstGeom prst="rect">
            <a:avLst/>
          </a:prstGeom>
          <a:solidFill>
            <a:srgbClr val="FFCC99"/>
          </a:soli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裸机（硬件）</a:t>
            </a:r>
            <a:endParaRPr kumimoji="1"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138253" name="Rectangle 13"/>
          <p:cNvSpPr>
            <a:spLocks noChangeArrowheads="1"/>
          </p:cNvSpPr>
          <p:nvPr/>
        </p:nvSpPr>
        <p:spPr bwMode="auto">
          <a:xfrm>
            <a:off x="4381500" y="4378325"/>
            <a:ext cx="1219200" cy="838200"/>
          </a:xfrm>
          <a:prstGeom prst="rect">
            <a:avLst/>
          </a:prstGeom>
          <a:solidFill>
            <a:srgbClr val="00CCFF"/>
          </a:soli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微内核</a:t>
            </a:r>
            <a:endParaRPr kumimoji="1"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138255" name="Rectangle 15"/>
          <p:cNvSpPr>
            <a:spLocks noChangeArrowheads="1"/>
          </p:cNvSpPr>
          <p:nvPr/>
        </p:nvSpPr>
        <p:spPr bwMode="auto">
          <a:xfrm>
            <a:off x="971550" y="3006725"/>
            <a:ext cx="914400" cy="685800"/>
          </a:xfrm>
          <a:prstGeom prst="rect">
            <a:avLst/>
          </a:prstGeom>
          <a:solidFill>
            <a:schemeClr val="hlink"/>
          </a:soli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客  户</a:t>
            </a:r>
            <a:endParaRPr kumimoji="1"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进  程</a:t>
            </a:r>
            <a:endParaRPr kumimoji="1"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138256" name="Rectangle 16"/>
          <p:cNvSpPr>
            <a:spLocks noChangeArrowheads="1"/>
          </p:cNvSpPr>
          <p:nvPr/>
        </p:nvSpPr>
        <p:spPr bwMode="auto">
          <a:xfrm>
            <a:off x="2190750" y="3006725"/>
            <a:ext cx="914400" cy="685800"/>
          </a:xfrm>
          <a:prstGeom prst="rect">
            <a:avLst/>
          </a:prstGeom>
          <a:solidFill>
            <a:schemeClr val="hlink"/>
          </a:soli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客  户</a:t>
            </a:r>
            <a:endParaRPr kumimoji="1"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进  程</a:t>
            </a:r>
            <a:endParaRPr kumimoji="1"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138257" name="Rectangle 17"/>
          <p:cNvSpPr>
            <a:spLocks noChangeArrowheads="1"/>
          </p:cNvSpPr>
          <p:nvPr/>
        </p:nvSpPr>
        <p:spPr bwMode="auto">
          <a:xfrm>
            <a:off x="4356100" y="3006725"/>
            <a:ext cx="914400" cy="685800"/>
          </a:xfrm>
          <a:prstGeom prst="rect">
            <a:avLst/>
          </a:prstGeom>
          <a:solidFill>
            <a:schemeClr val="hlink"/>
          </a:soli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进程</a:t>
            </a:r>
            <a:endParaRPr kumimoji="1"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服务器</a:t>
            </a:r>
            <a:endParaRPr kumimoji="1"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138258" name="Rectangle 18"/>
          <p:cNvSpPr>
            <a:spLocks noChangeArrowheads="1"/>
          </p:cNvSpPr>
          <p:nvPr/>
        </p:nvSpPr>
        <p:spPr bwMode="auto">
          <a:xfrm>
            <a:off x="5575300" y="3006725"/>
            <a:ext cx="914400" cy="685800"/>
          </a:xfrm>
          <a:prstGeom prst="rect">
            <a:avLst/>
          </a:prstGeom>
          <a:solidFill>
            <a:schemeClr val="hlink"/>
          </a:soli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存储器</a:t>
            </a:r>
            <a:endParaRPr kumimoji="1"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服务器</a:t>
            </a:r>
            <a:endParaRPr kumimoji="1"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138259" name="Rectangle 19"/>
          <p:cNvSpPr>
            <a:spLocks noChangeArrowheads="1"/>
          </p:cNvSpPr>
          <p:nvPr/>
        </p:nvSpPr>
        <p:spPr bwMode="auto">
          <a:xfrm>
            <a:off x="6794500" y="3006725"/>
            <a:ext cx="914400" cy="685800"/>
          </a:xfrm>
          <a:prstGeom prst="rect">
            <a:avLst/>
          </a:prstGeom>
          <a:solidFill>
            <a:schemeClr val="hlink"/>
          </a:soli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文件</a:t>
            </a:r>
            <a:endParaRPr kumimoji="1"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服务器</a:t>
            </a:r>
            <a:endParaRPr kumimoji="1"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77835" name="Line 20"/>
          <p:cNvSpPr/>
          <p:nvPr/>
        </p:nvSpPr>
        <p:spPr>
          <a:xfrm>
            <a:off x="3276600" y="3573463"/>
            <a:ext cx="838200" cy="0"/>
          </a:xfrm>
          <a:prstGeom prst="line">
            <a:avLst/>
          </a:prstGeom>
          <a:ln w="19050" cap="flat" cmpd="sng">
            <a:solidFill>
              <a:schemeClr val="tx1"/>
            </a:solidFill>
            <a:prstDash val="sysDot"/>
            <a:miter/>
            <a:headEnd type="none" w="med" len="med"/>
            <a:tailEnd type="none" w="med" len="med"/>
          </a:ln>
        </p:spPr>
      </p:sp>
      <p:sp>
        <p:nvSpPr>
          <p:cNvPr id="77836" name="Line 21"/>
          <p:cNvSpPr/>
          <p:nvPr/>
        </p:nvSpPr>
        <p:spPr>
          <a:xfrm>
            <a:off x="800100" y="3921125"/>
            <a:ext cx="7848600" cy="0"/>
          </a:xfrm>
          <a:prstGeom prst="line">
            <a:avLst/>
          </a:prstGeom>
          <a:ln w="9525" cap="flat" cmpd="sng">
            <a:solidFill>
              <a:schemeClr val="tx1"/>
            </a:solidFill>
            <a:prstDash val="solid"/>
            <a:miter/>
            <a:headEnd type="none" w="med" len="med"/>
            <a:tailEnd type="none" w="med" len="med"/>
          </a:ln>
        </p:spPr>
      </p:sp>
      <p:sp>
        <p:nvSpPr>
          <p:cNvPr id="77837" name="Freeform 22"/>
          <p:cNvSpPr/>
          <p:nvPr/>
        </p:nvSpPr>
        <p:spPr>
          <a:xfrm>
            <a:off x="1258888" y="3716338"/>
            <a:ext cx="3116262" cy="1219200"/>
          </a:xfrm>
          <a:custGeom>
            <a:avLst/>
            <a:gdLst>
              <a:gd name="txL" fmla="*/ 0 w 1872"/>
              <a:gd name="txT" fmla="*/ 0 h 768"/>
              <a:gd name="txR" fmla="*/ 1872 w 1872"/>
              <a:gd name="txB" fmla="*/ 768 h 768"/>
            </a:gdLst>
            <a:ahLst/>
            <a:cxnLst>
              <a:cxn ang="0">
                <a:pos x="0" y="0"/>
              </a:cxn>
              <a:cxn ang="0">
                <a:pos x="0" y="2147483647"/>
              </a:cxn>
              <a:cxn ang="0">
                <a:pos x="2147483647" y="2147483647"/>
              </a:cxn>
            </a:cxnLst>
            <a:rect l="txL" t="txT" r="txR" b="txB"/>
            <a:pathLst>
              <a:path w="1872" h="768">
                <a:moveTo>
                  <a:pt x="0" y="0"/>
                </a:moveTo>
                <a:lnTo>
                  <a:pt x="0" y="768"/>
                </a:lnTo>
                <a:lnTo>
                  <a:pt x="1872" y="768"/>
                </a:lnTo>
              </a:path>
            </a:pathLst>
          </a:custGeom>
          <a:noFill/>
          <a:ln w="19050" cap="flat" cmpd="sng">
            <a:solidFill>
              <a:srgbClr val="FF00FF"/>
            </a:solidFill>
            <a:prstDash val="dash"/>
            <a:miter/>
            <a:headEnd type="none" w="med" len="med"/>
            <a:tailEnd type="triangle" w="med" len="med"/>
          </a:ln>
        </p:spPr>
        <p:txBody>
          <a:bodyPr wrap="none"/>
          <a:p>
            <a:endParaRPr lang="zh-CN" altLang="en-US" dirty="0">
              <a:latin typeface="Arial" panose="020B0604020202020204" pitchFamily="34" charset="0"/>
            </a:endParaRPr>
          </a:p>
        </p:txBody>
      </p:sp>
      <p:sp>
        <p:nvSpPr>
          <p:cNvPr id="77838" name="Freeform 23"/>
          <p:cNvSpPr/>
          <p:nvPr/>
        </p:nvSpPr>
        <p:spPr>
          <a:xfrm>
            <a:off x="1619250" y="3716338"/>
            <a:ext cx="2735263" cy="990600"/>
          </a:xfrm>
          <a:custGeom>
            <a:avLst/>
            <a:gdLst>
              <a:gd name="txL" fmla="*/ 0 w 1632"/>
              <a:gd name="txT" fmla="*/ 0 h 624"/>
              <a:gd name="txR" fmla="*/ 1632 w 1632"/>
              <a:gd name="txB" fmla="*/ 624 h 624"/>
            </a:gdLst>
            <a:ahLst/>
            <a:cxnLst>
              <a:cxn ang="0">
                <a:pos x="2147483647" y="2147483647"/>
              </a:cxn>
              <a:cxn ang="0">
                <a:pos x="0" y="2147483647"/>
              </a:cxn>
              <a:cxn ang="0">
                <a:pos x="0" y="0"/>
              </a:cxn>
            </a:cxnLst>
            <a:rect l="txL" t="txT" r="txR" b="txB"/>
            <a:pathLst>
              <a:path w="1632" h="624">
                <a:moveTo>
                  <a:pt x="1632" y="624"/>
                </a:moveTo>
                <a:lnTo>
                  <a:pt x="0" y="624"/>
                </a:lnTo>
                <a:lnTo>
                  <a:pt x="0" y="0"/>
                </a:lnTo>
              </a:path>
            </a:pathLst>
          </a:custGeom>
          <a:noFill/>
          <a:ln w="19050" cap="flat" cmpd="sng">
            <a:solidFill>
              <a:srgbClr val="FF00FF"/>
            </a:solidFill>
            <a:prstDash val="solid"/>
            <a:miter/>
            <a:headEnd type="none" w="med" len="med"/>
            <a:tailEnd type="triangle" w="med" len="med"/>
          </a:ln>
        </p:spPr>
        <p:txBody>
          <a:bodyPr wrap="none"/>
          <a:p>
            <a:endParaRPr lang="zh-CN" altLang="en-US" dirty="0">
              <a:latin typeface="Arial" panose="020B0604020202020204" pitchFamily="34" charset="0"/>
            </a:endParaRPr>
          </a:p>
        </p:txBody>
      </p:sp>
      <p:sp>
        <p:nvSpPr>
          <p:cNvPr id="77839" name="Freeform 24"/>
          <p:cNvSpPr/>
          <p:nvPr/>
        </p:nvSpPr>
        <p:spPr>
          <a:xfrm>
            <a:off x="5580063" y="3716338"/>
            <a:ext cx="1439862" cy="990600"/>
          </a:xfrm>
          <a:custGeom>
            <a:avLst/>
            <a:gdLst>
              <a:gd name="txL" fmla="*/ 0 w 1200"/>
              <a:gd name="txT" fmla="*/ 0 h 624"/>
              <a:gd name="txR" fmla="*/ 1200 w 1200"/>
              <a:gd name="txB" fmla="*/ 624 h 624"/>
            </a:gdLst>
            <a:ahLst/>
            <a:cxnLst>
              <a:cxn ang="0">
                <a:pos x="0" y="2147483647"/>
              </a:cxn>
              <a:cxn ang="0">
                <a:pos x="2147483647" y="2147483647"/>
              </a:cxn>
              <a:cxn ang="0">
                <a:pos x="2147483647" y="0"/>
              </a:cxn>
            </a:cxnLst>
            <a:rect l="txL" t="txT" r="txR" b="txB"/>
            <a:pathLst>
              <a:path w="1200" h="624">
                <a:moveTo>
                  <a:pt x="0" y="624"/>
                </a:moveTo>
                <a:lnTo>
                  <a:pt x="1200" y="624"/>
                </a:lnTo>
                <a:lnTo>
                  <a:pt x="1200" y="0"/>
                </a:lnTo>
              </a:path>
            </a:pathLst>
          </a:custGeom>
          <a:noFill/>
          <a:ln w="19050" cap="flat" cmpd="sng">
            <a:solidFill>
              <a:srgbClr val="FF00FF"/>
            </a:solidFill>
            <a:prstDash val="solid"/>
            <a:miter/>
            <a:headEnd type="none" w="med" len="med"/>
            <a:tailEnd type="triangle" w="med" len="med"/>
          </a:ln>
        </p:spPr>
        <p:txBody>
          <a:bodyPr wrap="none"/>
          <a:p>
            <a:endParaRPr lang="zh-CN" altLang="en-US" dirty="0">
              <a:latin typeface="Arial" panose="020B0604020202020204" pitchFamily="34" charset="0"/>
            </a:endParaRPr>
          </a:p>
        </p:txBody>
      </p:sp>
      <p:sp>
        <p:nvSpPr>
          <p:cNvPr id="77840" name="Freeform 25"/>
          <p:cNvSpPr/>
          <p:nvPr/>
        </p:nvSpPr>
        <p:spPr>
          <a:xfrm>
            <a:off x="5580063" y="3716338"/>
            <a:ext cx="1800225" cy="1219200"/>
          </a:xfrm>
          <a:custGeom>
            <a:avLst/>
            <a:gdLst>
              <a:gd name="txL" fmla="*/ 0 w 1488"/>
              <a:gd name="txT" fmla="*/ 0 h 768"/>
              <a:gd name="txR" fmla="*/ 1488 w 1488"/>
              <a:gd name="txB" fmla="*/ 768 h 768"/>
            </a:gdLst>
            <a:ahLst/>
            <a:cxnLst>
              <a:cxn ang="0">
                <a:pos x="2147483647" y="0"/>
              </a:cxn>
              <a:cxn ang="0">
                <a:pos x="2147483647" y="2147483647"/>
              </a:cxn>
              <a:cxn ang="0">
                <a:pos x="0" y="2147483647"/>
              </a:cxn>
            </a:cxnLst>
            <a:rect l="txL" t="txT" r="txR" b="txB"/>
            <a:pathLst>
              <a:path w="1488" h="768">
                <a:moveTo>
                  <a:pt x="1488" y="0"/>
                </a:moveTo>
                <a:lnTo>
                  <a:pt x="1488" y="768"/>
                </a:lnTo>
                <a:lnTo>
                  <a:pt x="0" y="768"/>
                </a:lnTo>
              </a:path>
            </a:pathLst>
          </a:custGeom>
          <a:noFill/>
          <a:ln w="19050" cap="flat" cmpd="sng">
            <a:solidFill>
              <a:srgbClr val="FF00FF"/>
            </a:solidFill>
            <a:prstDash val="dash"/>
            <a:miter/>
            <a:headEnd type="none" w="med" len="med"/>
            <a:tailEnd type="triangle" w="med" len="med"/>
          </a:ln>
        </p:spPr>
        <p:txBody>
          <a:bodyPr wrap="none"/>
          <a:p>
            <a:endParaRPr lang="zh-CN" altLang="en-US" dirty="0">
              <a:latin typeface="Arial" panose="020B0604020202020204" pitchFamily="34" charset="0"/>
            </a:endParaRPr>
          </a:p>
        </p:txBody>
      </p:sp>
      <p:sp>
        <p:nvSpPr>
          <p:cNvPr id="77841" name="Text Box 26"/>
          <p:cNvSpPr txBox="1"/>
          <p:nvPr/>
        </p:nvSpPr>
        <p:spPr>
          <a:xfrm>
            <a:off x="698500" y="4146550"/>
            <a:ext cx="692150" cy="396875"/>
          </a:xfrm>
          <a:prstGeom prst="rect">
            <a:avLst/>
          </a:prstGeom>
          <a:noFill/>
          <a:ln w="9525">
            <a:noFill/>
          </a:ln>
        </p:spPr>
        <p:txBody>
          <a:bodyPr wrap="none">
            <a:spAutoFit/>
          </a:bodyPr>
          <a:p>
            <a:pPr eaLnBrk="1" hangingPunct="1">
              <a:lnSpc>
                <a:spcPct val="100000"/>
              </a:lnSpc>
              <a:spcBef>
                <a:spcPct val="0"/>
              </a:spcBef>
            </a:pPr>
            <a:r>
              <a:rPr lang="zh-CN" altLang="en-US" sz="2000" b="1" dirty="0">
                <a:latin typeface="Times New Roman" panose="02020603050405020304" pitchFamily="18" charset="0"/>
              </a:rPr>
              <a:t>请求</a:t>
            </a:r>
            <a:endParaRPr lang="zh-CN" altLang="en-US" sz="2000" b="1" dirty="0">
              <a:latin typeface="Times New Roman" panose="02020603050405020304" pitchFamily="18" charset="0"/>
            </a:endParaRPr>
          </a:p>
        </p:txBody>
      </p:sp>
      <p:sp>
        <p:nvSpPr>
          <p:cNvPr id="77842" name="Text Box 27"/>
          <p:cNvSpPr txBox="1"/>
          <p:nvPr/>
        </p:nvSpPr>
        <p:spPr>
          <a:xfrm>
            <a:off x="6588125" y="4868863"/>
            <a:ext cx="692150" cy="396875"/>
          </a:xfrm>
          <a:prstGeom prst="rect">
            <a:avLst/>
          </a:prstGeom>
          <a:noFill/>
          <a:ln w="9525">
            <a:noFill/>
          </a:ln>
        </p:spPr>
        <p:txBody>
          <a:bodyPr wrap="none">
            <a:spAutoFit/>
          </a:bodyPr>
          <a:p>
            <a:pPr eaLnBrk="1" hangingPunct="1">
              <a:lnSpc>
                <a:spcPct val="100000"/>
              </a:lnSpc>
              <a:spcBef>
                <a:spcPct val="0"/>
              </a:spcBef>
            </a:pPr>
            <a:r>
              <a:rPr lang="zh-CN" altLang="en-US" sz="2000" b="1" dirty="0">
                <a:latin typeface="Times New Roman" panose="02020603050405020304" pitchFamily="18" charset="0"/>
              </a:rPr>
              <a:t>应答</a:t>
            </a:r>
            <a:endParaRPr lang="zh-CN" altLang="en-US" sz="2000" b="1" dirty="0">
              <a:latin typeface="Times New Roman" panose="02020603050405020304" pitchFamily="18" charset="0"/>
            </a:endParaRPr>
          </a:p>
        </p:txBody>
      </p:sp>
      <p:sp>
        <p:nvSpPr>
          <p:cNvPr id="77843" name="Text Box 29"/>
          <p:cNvSpPr txBox="1"/>
          <p:nvPr/>
        </p:nvSpPr>
        <p:spPr>
          <a:xfrm>
            <a:off x="8140700" y="2420938"/>
            <a:ext cx="534988" cy="1800225"/>
          </a:xfrm>
          <a:prstGeom prst="rect">
            <a:avLst/>
          </a:prstGeom>
          <a:noFill/>
          <a:ln w="9525">
            <a:noFill/>
          </a:ln>
        </p:spPr>
        <p:txBody>
          <a:bodyPr vert="eaVert">
            <a:spAutoFit/>
          </a:bodyPr>
          <a:p>
            <a:pPr marL="742950" indent="-285750" algn="l">
              <a:spcBef>
                <a:spcPct val="50000"/>
              </a:spcBef>
            </a:pPr>
            <a:r>
              <a:rPr lang="zh-CN" altLang="en-US" sz="2000" b="1" dirty="0">
                <a:solidFill>
                  <a:srgbClr val="800080"/>
                </a:solidFill>
                <a:latin typeface="Arial" panose="020B0604020202020204" pitchFamily="34" charset="0"/>
              </a:rPr>
              <a:t>用户态</a:t>
            </a:r>
            <a:endParaRPr lang="zh-CN" altLang="en-US" sz="2000" b="1" dirty="0">
              <a:solidFill>
                <a:srgbClr val="800080"/>
              </a:solidFill>
              <a:latin typeface="Arial" panose="020B0604020202020204" pitchFamily="34" charset="0"/>
            </a:endParaRPr>
          </a:p>
        </p:txBody>
      </p:sp>
      <p:sp>
        <p:nvSpPr>
          <p:cNvPr id="77844" name="Text Box 30"/>
          <p:cNvSpPr txBox="1"/>
          <p:nvPr/>
        </p:nvSpPr>
        <p:spPr>
          <a:xfrm>
            <a:off x="8101013" y="3789363"/>
            <a:ext cx="534987" cy="1800225"/>
          </a:xfrm>
          <a:prstGeom prst="rect">
            <a:avLst/>
          </a:prstGeom>
          <a:noFill/>
          <a:ln w="9525">
            <a:noFill/>
          </a:ln>
        </p:spPr>
        <p:txBody>
          <a:bodyPr vert="eaVert">
            <a:spAutoFit/>
          </a:bodyPr>
          <a:p>
            <a:pPr marL="742950" indent="-285750" algn="l">
              <a:spcBef>
                <a:spcPct val="50000"/>
              </a:spcBef>
            </a:pPr>
            <a:r>
              <a:rPr lang="zh-CN" altLang="en-US" sz="2000" b="1" dirty="0">
                <a:solidFill>
                  <a:srgbClr val="800080"/>
                </a:solidFill>
                <a:latin typeface="Arial" panose="020B0604020202020204" pitchFamily="34" charset="0"/>
              </a:rPr>
              <a:t>系统态</a:t>
            </a:r>
            <a:endParaRPr lang="zh-CN" altLang="en-US" sz="2000" b="1" dirty="0">
              <a:solidFill>
                <a:srgbClr val="800080"/>
              </a:solidFill>
              <a:latin typeface="Arial" panose="020B0604020202020204" pitchFamily="34" charset="0"/>
            </a:endParaRPr>
          </a:p>
        </p:txBody>
      </p:sp>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0" cap="none" spc="0" normalizeH="0" baseline="0" noProof="0" smtClean="0">
                <a:ln>
                  <a:noFill/>
                </a:ln>
                <a:solidFill>
                  <a:schemeClr val="tx2"/>
                </a:solidFill>
                <a:effectLst/>
                <a:uLnTx/>
                <a:uFillTx/>
                <a:latin typeface="+mj-lt"/>
                <a:ea typeface="+mj-ea"/>
                <a:cs typeface="+mj-cs"/>
              </a:rPr>
              <a:t>第五节：操作系统的结构设计</a:t>
            </a:r>
            <a:endParaRPr kumimoji="0" lang="zh-CN" altLang="en-US" sz="4000" b="0" i="0" u="none" strike="noStrike" kern="0" cap="none" spc="0" normalizeH="0" baseline="0" noProof="0" smtClean="0">
              <a:ln>
                <a:noFill/>
              </a:ln>
              <a:solidFill>
                <a:schemeClr val="tx2"/>
              </a:solidFill>
              <a:effectLst/>
              <a:uLnTx/>
              <a:uFillTx/>
              <a:latin typeface="+mj-lt"/>
              <a:ea typeface="+mj-ea"/>
              <a:cs typeface="+mj-cs"/>
            </a:endParaRPr>
          </a:p>
        </p:txBody>
      </p:sp>
      <p:sp>
        <p:nvSpPr>
          <p:cNvPr id="78851" name="Rectangle 3"/>
          <p:cNvSpPr>
            <a:spLocks noGrp="1"/>
          </p:cNvSpPr>
          <p:nvPr>
            <p:ph idx="1"/>
          </p:nvPr>
        </p:nvSpPr>
        <p:spPr>
          <a:ln/>
        </p:spPr>
        <p:txBody>
          <a:bodyPr vert="horz" wrap="square" lIns="91440" tIns="45720" rIns="91440" bIns="45720" anchor="t"/>
          <a:p>
            <a:pPr>
              <a:lnSpc>
                <a:spcPct val="90000"/>
              </a:lnSpc>
            </a:pPr>
            <a:r>
              <a:rPr lang="zh-CN" altLang="en-US" sz="2800" b="1" dirty="0">
                <a:solidFill>
                  <a:schemeClr val="accent1"/>
                </a:solidFill>
              </a:rPr>
              <a:t>微内核的基本功能</a:t>
            </a:r>
            <a:endParaRPr lang="zh-CN" altLang="en-US" sz="2800" b="1" dirty="0">
              <a:solidFill>
                <a:schemeClr val="accent1"/>
              </a:solidFill>
            </a:endParaRPr>
          </a:p>
          <a:p>
            <a:pPr lvl="1">
              <a:lnSpc>
                <a:spcPct val="90000"/>
              </a:lnSpc>
            </a:pPr>
            <a:r>
              <a:rPr lang="zh-CN" altLang="en-US" sz="2400" dirty="0"/>
              <a:t>进程管理（线程）</a:t>
            </a:r>
            <a:endParaRPr lang="zh-CN" altLang="en-US" sz="2400" dirty="0"/>
          </a:p>
          <a:p>
            <a:pPr lvl="1">
              <a:lnSpc>
                <a:spcPct val="90000"/>
              </a:lnSpc>
            </a:pPr>
            <a:r>
              <a:rPr lang="zh-CN" altLang="en-US" sz="2400" dirty="0"/>
              <a:t>低级存储器管理</a:t>
            </a:r>
            <a:endParaRPr lang="zh-CN" altLang="en-US" sz="2400" dirty="0"/>
          </a:p>
          <a:p>
            <a:pPr lvl="1">
              <a:lnSpc>
                <a:spcPct val="90000"/>
              </a:lnSpc>
            </a:pPr>
            <a:r>
              <a:rPr lang="zh-CN" altLang="en-US" sz="2400" dirty="0"/>
              <a:t>中断和陷入处理</a:t>
            </a:r>
            <a:endParaRPr lang="zh-CN" altLang="en-US" sz="2400" dirty="0"/>
          </a:p>
          <a:p>
            <a:pPr>
              <a:lnSpc>
                <a:spcPct val="90000"/>
              </a:lnSpc>
            </a:pPr>
            <a:r>
              <a:rPr lang="zh-CN" altLang="en-US" sz="2800" b="1" dirty="0">
                <a:solidFill>
                  <a:schemeClr val="accent1"/>
                </a:solidFill>
              </a:rPr>
              <a:t>微内核的优点</a:t>
            </a:r>
            <a:endParaRPr lang="zh-CN" altLang="en-US" sz="2800" b="1" dirty="0">
              <a:solidFill>
                <a:schemeClr val="accent1"/>
              </a:solidFill>
            </a:endParaRPr>
          </a:p>
          <a:p>
            <a:pPr lvl="1">
              <a:lnSpc>
                <a:spcPct val="90000"/>
              </a:lnSpc>
            </a:pPr>
            <a:r>
              <a:rPr lang="zh-CN" altLang="en-US" sz="2400" dirty="0"/>
              <a:t>提高系统的可扩展性</a:t>
            </a:r>
            <a:endParaRPr lang="zh-CN" altLang="en-US" sz="2400" dirty="0"/>
          </a:p>
          <a:p>
            <a:pPr lvl="1">
              <a:lnSpc>
                <a:spcPct val="90000"/>
              </a:lnSpc>
            </a:pPr>
            <a:r>
              <a:rPr lang="zh-CN" altLang="en-US" sz="2400" dirty="0"/>
              <a:t>增强系统的可靠性</a:t>
            </a:r>
            <a:endParaRPr lang="zh-CN" altLang="en-US" sz="2400" dirty="0"/>
          </a:p>
          <a:p>
            <a:pPr lvl="1">
              <a:lnSpc>
                <a:spcPct val="90000"/>
              </a:lnSpc>
            </a:pPr>
            <a:r>
              <a:rPr lang="zh-CN" altLang="en-US" sz="2400" dirty="0"/>
              <a:t>可移植性</a:t>
            </a:r>
            <a:endParaRPr lang="zh-CN" altLang="en-US" sz="2400" dirty="0"/>
          </a:p>
          <a:p>
            <a:pPr lvl="1">
              <a:lnSpc>
                <a:spcPct val="90000"/>
              </a:lnSpc>
            </a:pPr>
            <a:r>
              <a:rPr lang="zh-CN" altLang="en-US" sz="2400" dirty="0"/>
              <a:t>提供了对分布式系统的支持</a:t>
            </a:r>
            <a:endParaRPr lang="zh-CN" altLang="en-US" sz="2400" dirty="0"/>
          </a:p>
          <a:p>
            <a:pPr lvl="1">
              <a:lnSpc>
                <a:spcPct val="90000"/>
              </a:lnSpc>
            </a:pPr>
            <a:r>
              <a:rPr lang="zh-CN" altLang="en-US" sz="2400" dirty="0"/>
              <a:t>融入了面向对象技术</a:t>
            </a:r>
            <a:endParaRPr lang="zh-CN" altLang="en-US" sz="2400" dirty="0"/>
          </a:p>
        </p:txBody>
      </p:sp>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0" cap="none" spc="0" normalizeH="0" baseline="0" noProof="0" smtClean="0">
                <a:ln>
                  <a:noFill/>
                </a:ln>
                <a:solidFill>
                  <a:schemeClr val="tx2"/>
                </a:solidFill>
                <a:effectLst/>
                <a:uLnTx/>
                <a:uFillTx/>
                <a:latin typeface="+mj-lt"/>
                <a:ea typeface="+mj-ea"/>
                <a:cs typeface="+mj-cs"/>
              </a:rPr>
              <a:t>第五节：操作系统的结构设计</a:t>
            </a:r>
            <a:endParaRPr kumimoji="0" lang="en-US" altLang="zh-CN" sz="4000" b="0" i="0" u="none" strike="noStrike" kern="0" cap="none" spc="0" normalizeH="0" baseline="0" noProof="0" smtClean="0">
              <a:ln>
                <a:noFill/>
              </a:ln>
              <a:solidFill>
                <a:schemeClr val="tx2"/>
              </a:solidFill>
              <a:effectLst/>
              <a:uLnTx/>
              <a:uFillTx/>
              <a:latin typeface="+mj-lt"/>
              <a:ea typeface="+mj-ea"/>
              <a:cs typeface="+mj-cs"/>
            </a:endParaRPr>
          </a:p>
        </p:txBody>
      </p:sp>
      <p:sp>
        <p:nvSpPr>
          <p:cNvPr id="79875" name="Rectangle 3"/>
          <p:cNvSpPr>
            <a:spLocks noGrp="1"/>
          </p:cNvSpPr>
          <p:nvPr>
            <p:ph idx="1"/>
          </p:nvPr>
        </p:nvSpPr>
        <p:spPr>
          <a:ln/>
        </p:spPr>
        <p:txBody>
          <a:bodyPr vert="horz" wrap="square" lIns="91440" tIns="45720" rIns="91440" bIns="45720" anchor="t"/>
          <a:p>
            <a:r>
              <a:rPr lang="zh-CN" altLang="en-US" sz="2800" b="1" dirty="0">
                <a:solidFill>
                  <a:schemeClr val="accent1"/>
                </a:solidFill>
              </a:rPr>
              <a:t>微内核操作系统存在的问题</a:t>
            </a:r>
            <a:endParaRPr lang="zh-CN" altLang="en-US" sz="2800" b="1" dirty="0">
              <a:solidFill>
                <a:schemeClr val="accent1"/>
              </a:solidFill>
            </a:endParaRPr>
          </a:p>
          <a:p>
            <a:pPr lvl="1"/>
            <a:r>
              <a:rPr lang="zh-CN" altLang="en-US" dirty="0"/>
              <a:t>运行效率降低，原因在于多次上下文切换</a:t>
            </a:r>
            <a:endParaRPr lang="zh-CN" altLang="en-US" dirty="0"/>
          </a:p>
          <a:p>
            <a:pPr lvl="1"/>
            <a:r>
              <a:rPr lang="zh-CN" altLang="en-US" dirty="0"/>
              <a:t>解决方法：将常用的的操作系统基本功能移入微内核中（提高了微内核的设计代价）</a:t>
            </a:r>
            <a:endParaRPr lang="zh-CN" altLang="en-US" dirty="0"/>
          </a:p>
          <a:p>
            <a:pPr lvl="2"/>
            <a:endParaRPr lang="zh-CN" altLang="en-US" dirty="0"/>
          </a:p>
        </p:txBody>
      </p: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chemeClr val="tx2"/>
                </a:solidFill>
                <a:effectLst/>
                <a:uLnTx/>
                <a:uFillTx/>
                <a:latin typeface="+mj-lt"/>
                <a:ea typeface="+mj-ea"/>
                <a:cs typeface="+mj-cs"/>
              </a:rPr>
              <a:t>本章总结</a:t>
            </a:r>
            <a:endParaRPr kumimoji="0" lang="zh-CN" altLang="en-US" sz="4000" b="1" i="0" u="none" strike="noStrike" kern="0" cap="none" spc="0" normalizeH="0" baseline="0" noProof="0" smtClean="0">
              <a:ln>
                <a:noFill/>
              </a:ln>
              <a:solidFill>
                <a:schemeClr val="tx2"/>
              </a:solidFill>
              <a:effectLst/>
              <a:uLnTx/>
              <a:uFillTx/>
              <a:latin typeface="+mj-lt"/>
              <a:ea typeface="+mj-ea"/>
              <a:cs typeface="+mj-cs"/>
            </a:endParaRPr>
          </a:p>
        </p:txBody>
      </p:sp>
      <p:sp>
        <p:nvSpPr>
          <p:cNvPr id="80899" name="Rectangle 3"/>
          <p:cNvSpPr>
            <a:spLocks noGrp="1"/>
          </p:cNvSpPr>
          <p:nvPr>
            <p:ph idx="1"/>
          </p:nvPr>
        </p:nvSpPr>
        <p:spPr>
          <a:ln/>
        </p:spPr>
        <p:txBody>
          <a:bodyPr vert="horz" wrap="square" lIns="91440" tIns="45720" rIns="91440" bIns="45720" anchor="t"/>
          <a:p>
            <a:r>
              <a:rPr lang="zh-CN" altLang="en-US" dirty="0"/>
              <a:t>操作系统的目标和作用</a:t>
            </a:r>
            <a:endParaRPr lang="zh-CN" altLang="en-US" dirty="0"/>
          </a:p>
          <a:p>
            <a:r>
              <a:rPr lang="zh-CN" altLang="en-US" dirty="0"/>
              <a:t>操作系统的发展过程</a:t>
            </a:r>
            <a:endParaRPr lang="zh-CN" altLang="en-US" dirty="0"/>
          </a:p>
          <a:p>
            <a:r>
              <a:rPr lang="zh-CN" altLang="en-US" dirty="0"/>
              <a:t>操作系统的基本特性</a:t>
            </a:r>
            <a:endParaRPr lang="zh-CN" altLang="en-US" dirty="0"/>
          </a:p>
          <a:p>
            <a:r>
              <a:rPr lang="zh-CN" altLang="en-US" dirty="0"/>
              <a:t>操作系统的主要功能</a:t>
            </a:r>
            <a:endParaRPr lang="zh-CN" altLang="en-US" dirty="0"/>
          </a:p>
          <a:p>
            <a:r>
              <a:rPr lang="zh-CN" altLang="en-US" dirty="0"/>
              <a:t>操作系统结构设计</a:t>
            </a:r>
            <a:endParaRPr lang="zh-CN" altLang="en-US" dirty="0"/>
          </a:p>
          <a:p>
            <a:pPr>
              <a:buNone/>
            </a:pPr>
            <a:r>
              <a:rPr lang="zh-CN" altLang="en-US" sz="3600" b="1" dirty="0">
                <a:solidFill>
                  <a:schemeClr val="accent1"/>
                </a:solidFill>
              </a:rPr>
              <a:t>本章作业：教材</a:t>
            </a:r>
            <a:r>
              <a:rPr lang="en-US" altLang="zh-CN" sz="3600" b="1" dirty="0">
                <a:solidFill>
                  <a:schemeClr val="accent1"/>
                </a:solidFill>
              </a:rPr>
              <a:t>P33</a:t>
            </a:r>
            <a:r>
              <a:rPr lang="zh-CN" altLang="en-US" sz="3600" b="1" dirty="0">
                <a:solidFill>
                  <a:schemeClr val="accent1"/>
                </a:solidFill>
              </a:rPr>
              <a:t>：</a:t>
            </a:r>
            <a:r>
              <a:rPr lang="en-US" altLang="zh-CN" sz="3600" b="1" dirty="0">
                <a:solidFill>
                  <a:schemeClr val="accent1"/>
                </a:solidFill>
              </a:rPr>
              <a:t>4</a:t>
            </a:r>
            <a:r>
              <a:rPr lang="zh-CN" altLang="en-US" sz="3600" b="1" dirty="0">
                <a:solidFill>
                  <a:schemeClr val="accent1"/>
                </a:solidFill>
              </a:rPr>
              <a:t>，</a:t>
            </a:r>
            <a:r>
              <a:rPr lang="en-US" altLang="zh-CN" sz="3600" b="1" dirty="0">
                <a:solidFill>
                  <a:schemeClr val="accent1"/>
                </a:solidFill>
              </a:rPr>
              <a:t>5</a:t>
            </a:r>
            <a:r>
              <a:rPr lang="zh-CN" altLang="en-US" sz="3600" b="1" dirty="0">
                <a:solidFill>
                  <a:schemeClr val="accent1"/>
                </a:solidFill>
              </a:rPr>
              <a:t>，</a:t>
            </a:r>
            <a:r>
              <a:rPr lang="en-US" altLang="zh-CN" sz="3600" b="1" dirty="0">
                <a:solidFill>
                  <a:schemeClr val="accent1"/>
                </a:solidFill>
              </a:rPr>
              <a:t>7</a:t>
            </a:r>
            <a:r>
              <a:rPr lang="zh-CN" altLang="en-US" sz="3600" b="1" dirty="0">
                <a:solidFill>
                  <a:schemeClr val="accent1"/>
                </a:solidFill>
              </a:rPr>
              <a:t>，</a:t>
            </a:r>
            <a:r>
              <a:rPr lang="en-US" altLang="zh-CN" sz="3600" b="1" dirty="0">
                <a:solidFill>
                  <a:schemeClr val="accent1"/>
                </a:solidFill>
              </a:rPr>
              <a:t>13</a:t>
            </a:r>
            <a:r>
              <a:rPr lang="zh-CN" altLang="en-US" sz="3600" b="1" dirty="0">
                <a:solidFill>
                  <a:schemeClr val="accent1"/>
                </a:solidFill>
              </a:rPr>
              <a:t>，</a:t>
            </a:r>
            <a:r>
              <a:rPr lang="en-US" altLang="zh-CN" sz="3600" b="1" dirty="0">
                <a:solidFill>
                  <a:schemeClr val="accent1"/>
                </a:solidFill>
              </a:rPr>
              <a:t>18</a:t>
            </a:r>
            <a:endParaRPr lang="en-US" altLang="zh-CN" sz="3600" b="1" dirty="0">
              <a:solidFill>
                <a:schemeClr val="accent1"/>
              </a:solidFill>
            </a:endParaRPr>
          </a:p>
        </p:txBody>
      </p:sp>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chemeClr val="tx2"/>
                </a:solidFill>
                <a:effectLst/>
                <a:uLnTx/>
                <a:uFillTx/>
                <a:latin typeface="+mj-lt"/>
                <a:ea typeface="+mj-ea"/>
                <a:cs typeface="+mj-cs"/>
              </a:rPr>
              <a:t>作业讲评</a:t>
            </a:r>
            <a:endParaRPr kumimoji="0" lang="zh-CN" altLang="en-US" sz="4000" b="1" i="0" u="none" strike="noStrike" kern="0" cap="none" spc="0" normalizeH="0" baseline="0" noProof="0" smtClean="0">
              <a:ln>
                <a:noFill/>
              </a:ln>
              <a:solidFill>
                <a:schemeClr val="tx2"/>
              </a:solidFill>
              <a:effectLst/>
              <a:uLnTx/>
              <a:uFillTx/>
              <a:latin typeface="+mj-lt"/>
              <a:ea typeface="+mj-ea"/>
              <a:cs typeface="+mj-cs"/>
            </a:endParaRPr>
          </a:p>
        </p:txBody>
      </p:sp>
      <p:sp>
        <p:nvSpPr>
          <p:cNvPr id="81923" name="Rectangle 3"/>
          <p:cNvSpPr>
            <a:spLocks noGrp="1"/>
          </p:cNvSpPr>
          <p:nvPr>
            <p:ph idx="1"/>
          </p:nvPr>
        </p:nvSpPr>
        <p:spPr>
          <a:ln/>
        </p:spPr>
        <p:txBody>
          <a:bodyPr vert="horz" wrap="square" lIns="91440" tIns="45720" rIns="91440" bIns="45720" anchor="t"/>
          <a:p>
            <a:pPr>
              <a:lnSpc>
                <a:spcPct val="90000"/>
              </a:lnSpc>
            </a:pPr>
            <a:r>
              <a:rPr lang="en-US" altLang="zh-CN" b="1" dirty="0"/>
              <a:t>4</a:t>
            </a:r>
            <a:r>
              <a:rPr lang="zh-CN" altLang="en-US" b="1" dirty="0"/>
              <a:t>、试说明推动多道批处理系统形成和发展的主要动力是什么？</a:t>
            </a:r>
            <a:endParaRPr lang="zh-CN" altLang="en-US" b="1" dirty="0"/>
          </a:p>
          <a:p>
            <a:pPr>
              <a:lnSpc>
                <a:spcPct val="90000"/>
              </a:lnSpc>
            </a:pPr>
            <a:r>
              <a:rPr lang="en-US" altLang="zh-CN" b="1" dirty="0"/>
              <a:t>5</a:t>
            </a:r>
            <a:r>
              <a:rPr lang="zh-CN" altLang="en-US" b="1" dirty="0"/>
              <a:t>、何谓脱机</a:t>
            </a:r>
            <a:r>
              <a:rPr lang="en-US" altLang="zh-CN" b="1" dirty="0"/>
              <a:t>I/O</a:t>
            </a:r>
            <a:r>
              <a:rPr lang="zh-CN" altLang="en-US" b="1" dirty="0"/>
              <a:t>和联机</a:t>
            </a:r>
            <a:r>
              <a:rPr lang="en-US" altLang="zh-CN" b="1" dirty="0"/>
              <a:t>I/O</a:t>
            </a:r>
            <a:r>
              <a:rPr lang="zh-CN" altLang="en-US" b="1" dirty="0"/>
              <a:t>？</a:t>
            </a:r>
            <a:endParaRPr lang="zh-CN" altLang="en-US" b="1" dirty="0"/>
          </a:p>
          <a:p>
            <a:pPr>
              <a:lnSpc>
                <a:spcPct val="90000"/>
              </a:lnSpc>
            </a:pPr>
            <a:r>
              <a:rPr lang="en-US" altLang="zh-CN" b="1" dirty="0"/>
              <a:t>7</a:t>
            </a:r>
            <a:r>
              <a:rPr lang="zh-CN" altLang="en-US" b="1" dirty="0"/>
              <a:t>、实现分时系统的关键问题是什么？应如何解决？</a:t>
            </a:r>
            <a:endParaRPr lang="zh-CN" altLang="en-US" b="1" dirty="0"/>
          </a:p>
          <a:p>
            <a:pPr>
              <a:lnSpc>
                <a:spcPct val="90000"/>
              </a:lnSpc>
            </a:pPr>
            <a:r>
              <a:rPr lang="en-US" altLang="zh-CN" b="1" dirty="0"/>
              <a:t>13</a:t>
            </a:r>
            <a:r>
              <a:rPr lang="zh-CN" altLang="en-US" b="1" dirty="0"/>
              <a:t>、</a:t>
            </a:r>
            <a:r>
              <a:rPr lang="en-US" altLang="zh-CN" b="1" dirty="0"/>
              <a:t>OS</a:t>
            </a:r>
            <a:r>
              <a:rPr lang="zh-CN" altLang="en-US" b="1" dirty="0"/>
              <a:t>有哪几大特征？其中最基本的特征是什么？</a:t>
            </a:r>
            <a:endParaRPr lang="zh-CN" altLang="en-US" b="1" dirty="0"/>
          </a:p>
          <a:p>
            <a:pPr>
              <a:lnSpc>
                <a:spcPct val="90000"/>
              </a:lnSpc>
            </a:pPr>
            <a:r>
              <a:rPr lang="en-US" altLang="zh-CN" b="1" dirty="0"/>
              <a:t>18</a:t>
            </a:r>
            <a:r>
              <a:rPr lang="zh-CN" altLang="en-US" b="1" dirty="0"/>
              <a:t>、是什么原因是操作系统具有异步性特征？</a:t>
            </a:r>
            <a:endParaRPr lang="zh-CN" altLang="en-US" b="1"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000" b="1" i="0" u="none" strike="noStrike" kern="0" cap="none" spc="0" normalizeH="0" baseline="0" noProof="0">
              <a:ln>
                <a:noFill/>
              </a:ln>
              <a:solidFill>
                <a:schemeClr val="tx2"/>
              </a:solidFill>
              <a:effectLst/>
              <a:uLnTx/>
              <a:uFillTx/>
              <a:latin typeface="+mj-lt"/>
              <a:ea typeface="+mj-ea"/>
              <a:cs typeface="+mj-cs"/>
            </a:endParaRPr>
          </a:p>
        </p:txBody>
      </p:sp>
      <p:pic>
        <p:nvPicPr>
          <p:cNvPr id="11267" name="Picture 2"/>
          <p:cNvPicPr>
            <a:picLocks noGrp="1" noChangeAspect="1"/>
          </p:cNvPicPr>
          <p:nvPr>
            <p:ph idx="1"/>
          </p:nvPr>
        </p:nvPicPr>
        <p:blipFill>
          <a:blip r:embed="rId1"/>
          <a:srcRect/>
          <a:stretch>
            <a:fillRect/>
          </a:stretch>
        </p:blipFill>
        <p:spPr>
          <a:xfrm>
            <a:off x="619125" y="1600200"/>
            <a:ext cx="3452813" cy="4525963"/>
          </a:xfrm>
          <a:ln/>
        </p:spPr>
      </p:pic>
      <p:pic>
        <p:nvPicPr>
          <p:cNvPr id="11268" name="Picture 3"/>
          <p:cNvPicPr>
            <a:picLocks noChangeAspect="1"/>
          </p:cNvPicPr>
          <p:nvPr/>
        </p:nvPicPr>
        <p:blipFill>
          <a:blip r:embed="rId2"/>
          <a:stretch>
            <a:fillRect/>
          </a:stretch>
        </p:blipFill>
        <p:spPr>
          <a:xfrm>
            <a:off x="4071938" y="2286000"/>
            <a:ext cx="4772025" cy="2962275"/>
          </a:xfrm>
          <a:prstGeom prst="rect">
            <a:avLst/>
          </a:prstGeom>
          <a:noFill/>
          <a:ln w="9525">
            <a:noFill/>
          </a:ln>
        </p:spPr>
      </p:pic>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2"/>
          <p:cNvSpPr>
            <a:spLocks noGrp="1"/>
          </p:cNvSpPr>
          <p:nvPr>
            <p:ph type="subTitle"/>
          </p:nvPr>
        </p:nvSpPr>
        <p:spPr>
          <a:xfrm>
            <a:off x="228600" y="5084763"/>
            <a:ext cx="6400800" cy="457200"/>
          </a:xfrm>
          <a:ln/>
        </p:spPr>
        <p:txBody>
          <a:bodyPr vert="horz" wrap="square" lIns="91440" tIns="45720" rIns="91440" bIns="45720" anchor="t"/>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lgn="l" eaLnBrk="1" hangingPunct="1"/>
            <a:endParaRPr lang="zh-CN" altLang="en-US" sz="1600" b="1" dirty="0">
              <a:latin typeface="Times New Roman" panose="02020603050405020304" pitchFamily="18" charset="0"/>
            </a:endParaRPr>
          </a:p>
        </p:txBody>
      </p:sp>
      <p:sp>
        <p:nvSpPr>
          <p:cNvPr id="73731" name="Rectangle 3"/>
          <p:cNvSpPr>
            <a:spLocks noGrp="1" noChangeArrowheads="1"/>
          </p:cNvSpPr>
          <p:nvPr>
            <p:ph type="ctrTitle" idx="4294967295"/>
          </p:nvPr>
        </p:nvSpPr>
        <p:spPr>
          <a:xfrm>
            <a:off x="228600" y="1884363"/>
            <a:ext cx="8229600" cy="1470025"/>
          </a:xfrm>
        </p:spPr>
        <p:txBody>
          <a:bodyPr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900" b="1" i="0" u="none" strike="noStrike" kern="0" cap="none" spc="0" normalizeH="0" baseline="0" noProof="0" smtClean="0">
                <a:ln>
                  <a:noFill/>
                </a:ln>
                <a:solidFill>
                  <a:schemeClr val="tx2"/>
                </a:solidFill>
                <a:effectLst/>
                <a:uLnTx/>
                <a:uFillTx/>
                <a:latin typeface="+mj-lt"/>
                <a:ea typeface="+mj-ea"/>
                <a:cs typeface="+mj-cs"/>
              </a:rPr>
              <a:t>Just do it!</a:t>
            </a:r>
            <a:endParaRPr kumimoji="0" lang="en-US" altLang="zh-CN" sz="4900" b="1" i="0" u="none" strike="noStrike" kern="0" cap="none" spc="0" normalizeH="0" baseline="0" noProof="0" smtClean="0">
              <a:ln>
                <a:noFill/>
              </a:ln>
              <a:solidFill>
                <a:schemeClr val="tx2"/>
              </a:solidFill>
              <a:effectLst/>
              <a:uLnTx/>
              <a:uFillTx/>
              <a:latin typeface="+mj-lt"/>
              <a:ea typeface="+mj-ea"/>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73731"/>
                                        </p:tgtEl>
                                        <p:attrNameLst>
                                          <p:attrName>style.visibility</p:attrName>
                                        </p:attrNameLst>
                                      </p:cBhvr>
                                      <p:to>
                                        <p:strVal val="visible"/>
                                      </p:to>
                                    </p:set>
                                    <p:anim calcmode="lin" valueType="num">
                                      <p:cBhvr>
                                        <p:cTn id="7" dur="500" fill="hold"/>
                                        <p:tgtEl>
                                          <p:spTgt spid="73731"/>
                                        </p:tgtEl>
                                        <p:attrNameLst>
                                          <p:attrName>ppt_x</p:attrName>
                                        </p:attrNameLst>
                                      </p:cBhvr>
                                      <p:tavLst>
                                        <p:tav tm="0">
                                          <p:val>
                                            <p:strVal val="#ppt_x-.2"/>
                                          </p:val>
                                        </p:tav>
                                        <p:tav tm="100000">
                                          <p:val>
                                            <p:strVal val="#ppt_x"/>
                                          </p:val>
                                        </p:tav>
                                      </p:tavLst>
                                    </p:anim>
                                    <p:anim calcmode="lin" valueType="num">
                                      <p:cBhvr>
                                        <p:cTn id="8" dur="500" fill="hold"/>
                                        <p:tgtEl>
                                          <p:spTgt spid="73731"/>
                                        </p:tgtEl>
                                        <p:attrNameLst>
                                          <p:attrName>ppt_y</p:attrName>
                                        </p:attrNameLst>
                                      </p:cBhvr>
                                      <p:tavLst>
                                        <p:tav tm="0">
                                          <p:val>
                                            <p:strVal val="#ppt_y"/>
                                          </p:val>
                                        </p:tav>
                                        <p:tav tm="100000">
                                          <p:val>
                                            <p:strVal val="#ppt_y"/>
                                          </p:val>
                                        </p:tav>
                                      </p:tavLst>
                                    </p:anim>
                                    <p:animEffect transition="in" filter="wipe(right)" prLst="gradientSize: 0.1">
                                      <p:cBhvr>
                                        <p:cTn id="9" dur="500"/>
                                        <p:tgtEl>
                                          <p:spTgt spid="73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000" b="1" i="0" u="none" strike="noStrike" kern="0" cap="none" spc="0" normalizeH="0" baseline="0" noProof="0">
              <a:ln>
                <a:noFill/>
              </a:ln>
              <a:solidFill>
                <a:schemeClr val="tx2"/>
              </a:solidFill>
              <a:effectLst/>
              <a:uLnTx/>
              <a:uFillTx/>
              <a:latin typeface="+mj-lt"/>
              <a:ea typeface="+mj-ea"/>
              <a:cs typeface="+mj-cs"/>
            </a:endParaRPr>
          </a:p>
        </p:txBody>
      </p:sp>
      <p:pic>
        <p:nvPicPr>
          <p:cNvPr id="12291" name="Picture 2"/>
          <p:cNvPicPr>
            <a:picLocks noGrp="1" noChangeAspect="1"/>
          </p:cNvPicPr>
          <p:nvPr>
            <p:ph idx="1"/>
          </p:nvPr>
        </p:nvPicPr>
        <p:blipFill>
          <a:blip r:embed="rId1"/>
          <a:srcRect/>
          <a:stretch>
            <a:fillRect/>
          </a:stretch>
        </p:blipFill>
        <p:spPr>
          <a:xfrm>
            <a:off x="3151188" y="1600200"/>
            <a:ext cx="2841625" cy="4525963"/>
          </a:xfrm>
          <a:ln/>
        </p:spPr>
      </p:pic>
    </p:spTree>
  </p:cSld>
  <p:clrMapOvr>
    <a:masterClrMapping/>
  </p:clrMapOvr>
  <p:transition>
    <p:fade/>
  </p:transition>
</p:sld>
</file>

<file path=ppt/theme/theme1.xml><?xml version="1.0" encoding="utf-8"?>
<a:theme xmlns:a="http://schemas.openxmlformats.org/drawingml/2006/main" name="577TGp_fruit_light_ani">
  <a:themeElements>
    <a:clrScheme name="577TGp_fruit_light_ani 1">
      <a:dk1>
        <a:srgbClr val="000000"/>
      </a:dk1>
      <a:lt1>
        <a:srgbClr val="FFFFFF"/>
      </a:lt1>
      <a:dk2>
        <a:srgbClr val="CC3300"/>
      </a:dk2>
      <a:lt2>
        <a:srgbClr val="808080"/>
      </a:lt2>
      <a:accent1>
        <a:srgbClr val="FF6161"/>
      </a:accent1>
      <a:accent2>
        <a:srgbClr val="FFC319"/>
      </a:accent2>
      <a:accent3>
        <a:srgbClr val="FFFFFF"/>
      </a:accent3>
      <a:accent4>
        <a:srgbClr val="000000"/>
      </a:accent4>
      <a:accent5>
        <a:srgbClr val="FFB7B7"/>
      </a:accent5>
      <a:accent6>
        <a:srgbClr val="E7B016"/>
      </a:accent6>
      <a:hlink>
        <a:srgbClr val="A8D02A"/>
      </a:hlink>
      <a:folHlink>
        <a:srgbClr val="5CB1FE"/>
      </a:folHlink>
    </a:clrScheme>
    <a:fontScheme name="577TGp_fruit_light_ani">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742950" marR="0" indent="-285750" algn="ctr" defTabSz="914400" rtl="0" eaLnBrk="0" fontAlgn="base" latinLnBrk="0" hangingPunct="0">
          <a:lnSpc>
            <a:spcPct val="115000"/>
          </a:lnSpc>
          <a:spcBef>
            <a:spcPct val="2000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742950" marR="0" indent="-285750" algn="ctr" defTabSz="914400" rtl="0" eaLnBrk="0" fontAlgn="base" latinLnBrk="0" hangingPunct="0">
          <a:lnSpc>
            <a:spcPct val="115000"/>
          </a:lnSpc>
          <a:spcBef>
            <a:spcPct val="2000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577TGp_fruit_light_ani 1">
        <a:dk1>
          <a:srgbClr val="000000"/>
        </a:dk1>
        <a:lt1>
          <a:srgbClr val="FFFFFF"/>
        </a:lt1>
        <a:dk2>
          <a:srgbClr val="CC3300"/>
        </a:dk2>
        <a:lt2>
          <a:srgbClr val="808080"/>
        </a:lt2>
        <a:accent1>
          <a:srgbClr val="FF6161"/>
        </a:accent1>
        <a:accent2>
          <a:srgbClr val="FFC319"/>
        </a:accent2>
        <a:accent3>
          <a:srgbClr val="FFFFFF"/>
        </a:accent3>
        <a:accent4>
          <a:srgbClr val="000000"/>
        </a:accent4>
        <a:accent5>
          <a:srgbClr val="FFB7B7"/>
        </a:accent5>
        <a:accent6>
          <a:srgbClr val="E7B016"/>
        </a:accent6>
        <a:hlink>
          <a:srgbClr val="A8D02A"/>
        </a:hlink>
        <a:folHlink>
          <a:srgbClr val="5CB1FE"/>
        </a:folHlink>
      </a:clrScheme>
      <a:clrMap bg1="lt1" tx1="dk1" bg2="lt2" tx2="dk2" accent1="accent1" accent2="accent2" accent3="accent3" accent4="accent4" accent5="accent5" accent6="accent6" hlink="hlink" folHlink="folHlink"/>
    </a:extraClrScheme>
    <a:extraClrScheme>
      <a:clrScheme name="577TGp_fruit_light_ani 2">
        <a:dk1>
          <a:srgbClr val="000000"/>
        </a:dk1>
        <a:lt1>
          <a:srgbClr val="FFFFFF"/>
        </a:lt1>
        <a:dk2>
          <a:srgbClr val="006666"/>
        </a:dk2>
        <a:lt2>
          <a:srgbClr val="808080"/>
        </a:lt2>
        <a:accent1>
          <a:srgbClr val="F8A230"/>
        </a:accent1>
        <a:accent2>
          <a:srgbClr val="5CACE2"/>
        </a:accent2>
        <a:accent3>
          <a:srgbClr val="FFFFFF"/>
        </a:accent3>
        <a:accent4>
          <a:srgbClr val="000000"/>
        </a:accent4>
        <a:accent5>
          <a:srgbClr val="FBCEAD"/>
        </a:accent5>
        <a:accent6>
          <a:srgbClr val="539BCD"/>
        </a:accent6>
        <a:hlink>
          <a:srgbClr val="E569A7"/>
        </a:hlink>
        <a:folHlink>
          <a:srgbClr val="95D844"/>
        </a:folHlink>
      </a:clrScheme>
      <a:clrMap bg1="lt1" tx1="dk1" bg2="lt2" tx2="dk2" accent1="accent1" accent2="accent2" accent3="accent3" accent4="accent4" accent5="accent5" accent6="accent6" hlink="hlink" folHlink="folHlink"/>
    </a:extraClrScheme>
    <a:extraClrScheme>
      <a:clrScheme name="577TGp_fruit_light_ani 3">
        <a:dk1>
          <a:srgbClr val="000000"/>
        </a:dk1>
        <a:lt1>
          <a:srgbClr val="FFFFFF"/>
        </a:lt1>
        <a:dk2>
          <a:srgbClr val="000066"/>
        </a:dk2>
        <a:lt2>
          <a:srgbClr val="808080"/>
        </a:lt2>
        <a:accent1>
          <a:srgbClr val="8EEA3A"/>
        </a:accent1>
        <a:accent2>
          <a:srgbClr val="F97B90"/>
        </a:accent2>
        <a:accent3>
          <a:srgbClr val="FFFFFF"/>
        </a:accent3>
        <a:accent4>
          <a:srgbClr val="000000"/>
        </a:accent4>
        <a:accent5>
          <a:srgbClr val="C6F3AE"/>
        </a:accent5>
        <a:accent6>
          <a:srgbClr val="E26F82"/>
        </a:accent6>
        <a:hlink>
          <a:srgbClr val="5DC2F5"/>
        </a:hlink>
        <a:folHlink>
          <a:srgbClr val="FFA4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9692</Words>
  <Application>WPS 演示</Application>
  <PresentationFormat>全屏显示(4:3)</PresentationFormat>
  <Paragraphs>1245</Paragraphs>
  <Slides>80</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8</vt:i4>
      </vt:variant>
      <vt:variant>
        <vt:lpstr>幻灯片标题</vt:lpstr>
      </vt:variant>
      <vt:variant>
        <vt:i4>80</vt:i4>
      </vt:variant>
    </vt:vector>
  </HeadingPairs>
  <TitlesOfParts>
    <vt:vector size="99" baseType="lpstr">
      <vt:lpstr>Arial</vt:lpstr>
      <vt:lpstr>宋体</vt:lpstr>
      <vt:lpstr>Wingdings</vt:lpstr>
      <vt:lpstr>MS PGothic</vt:lpstr>
      <vt:lpstr>黑体</vt:lpstr>
      <vt:lpstr>Times New Roman</vt:lpstr>
      <vt:lpstr>楷体_GB2312</vt:lpstr>
      <vt:lpstr>新宋体</vt:lpstr>
      <vt:lpstr>微软雅黑</vt:lpstr>
      <vt:lpstr>Arial Unicode MS</vt:lpstr>
      <vt:lpstr>577TGp_fruit_light_ani</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HDU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ZX</dc:creator>
  <cp:lastModifiedBy>WPS_121310519</cp:lastModifiedBy>
  <cp:revision>620</cp:revision>
  <dcterms:created xsi:type="dcterms:W3CDTF">2010-06-25T14:34:36Z</dcterms:created>
  <dcterms:modified xsi:type="dcterms:W3CDTF">2018-07-12T05:12:23Z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2052-11.1.0.7693</vt:lpwstr>
  </property>
</Properties>
</file>