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95" r:id="rId4"/>
    <p:sldId id="294" r:id="rId5"/>
    <p:sldId id="430" r:id="rId7"/>
    <p:sldId id="488" r:id="rId8"/>
    <p:sldId id="386" r:id="rId9"/>
    <p:sldId id="454" r:id="rId10"/>
    <p:sldId id="388" r:id="rId11"/>
    <p:sldId id="389" r:id="rId12"/>
    <p:sldId id="325" r:id="rId13"/>
    <p:sldId id="390" r:id="rId14"/>
    <p:sldId id="326" r:id="rId15"/>
    <p:sldId id="392" r:id="rId16"/>
    <p:sldId id="335" r:id="rId17"/>
    <p:sldId id="480" r:id="rId18"/>
    <p:sldId id="481" r:id="rId19"/>
    <p:sldId id="332" r:id="rId20"/>
    <p:sldId id="459" r:id="rId21"/>
    <p:sldId id="431" r:id="rId22"/>
    <p:sldId id="432" r:id="rId23"/>
    <p:sldId id="457" r:id="rId24"/>
    <p:sldId id="489" r:id="rId25"/>
    <p:sldId id="458" r:id="rId26"/>
    <p:sldId id="433" r:id="rId27"/>
    <p:sldId id="333" r:id="rId28"/>
    <p:sldId id="334" r:id="rId29"/>
    <p:sldId id="338" r:id="rId30"/>
    <p:sldId id="394" r:id="rId31"/>
    <p:sldId id="339" r:id="rId32"/>
    <p:sldId id="296" r:id="rId33"/>
    <p:sldId id="340" r:id="rId34"/>
    <p:sldId id="341" r:id="rId35"/>
    <p:sldId id="342" r:id="rId36"/>
    <p:sldId id="395" r:id="rId37"/>
    <p:sldId id="396" r:id="rId38"/>
    <p:sldId id="418" r:id="rId39"/>
    <p:sldId id="397" r:id="rId40"/>
    <p:sldId id="343" r:id="rId41"/>
    <p:sldId id="344" r:id="rId42"/>
    <p:sldId id="345" r:id="rId43"/>
    <p:sldId id="346" r:id="rId44"/>
    <p:sldId id="347" r:id="rId45"/>
    <p:sldId id="301" r:id="rId46"/>
    <p:sldId id="348" r:id="rId47"/>
    <p:sldId id="398" r:id="rId48"/>
    <p:sldId id="362" r:id="rId49"/>
    <p:sldId id="455" r:id="rId50"/>
    <p:sldId id="374" r:id="rId51"/>
    <p:sldId id="373" r:id="rId52"/>
    <p:sldId id="419" r:id="rId53"/>
    <p:sldId id="363" r:id="rId54"/>
    <p:sldId id="364" r:id="rId55"/>
    <p:sldId id="365" r:id="rId56"/>
    <p:sldId id="366" r:id="rId57"/>
    <p:sldId id="367" r:id="rId58"/>
    <p:sldId id="368" r:id="rId59"/>
    <p:sldId id="369" r:id="rId60"/>
    <p:sldId id="370" r:id="rId61"/>
    <p:sldId id="440" r:id="rId62"/>
    <p:sldId id="377" r:id="rId63"/>
    <p:sldId id="319" r:id="rId64"/>
    <p:sldId id="434" r:id="rId65"/>
    <p:sldId id="456" r:id="rId66"/>
    <p:sldId id="435" r:id="rId67"/>
    <p:sldId id="400" r:id="rId68"/>
    <p:sldId id="401" r:id="rId69"/>
    <p:sldId id="439" r:id="rId70"/>
    <p:sldId id="402" r:id="rId71"/>
    <p:sldId id="403" r:id="rId72"/>
    <p:sldId id="404" r:id="rId73"/>
    <p:sldId id="405" r:id="rId74"/>
    <p:sldId id="436" r:id="rId75"/>
    <p:sldId id="487" r:id="rId76"/>
    <p:sldId id="482" r:id="rId77"/>
    <p:sldId id="483" r:id="rId78"/>
    <p:sldId id="484" r:id="rId79"/>
    <p:sldId id="485" r:id="rId80"/>
    <p:sldId id="486" r:id="rId81"/>
    <p:sldId id="408" r:id="rId82"/>
    <p:sldId id="409" r:id="rId83"/>
    <p:sldId id="411" r:id="rId84"/>
    <p:sldId id="437" r:id="rId85"/>
    <p:sldId id="414" r:id="rId86"/>
    <p:sldId id="385" r:id="rId87"/>
    <p:sldId id="438" r:id="rId88"/>
    <p:sldId id="441" r:id="rId89"/>
    <p:sldId id="442" r:id="rId90"/>
    <p:sldId id="415" r:id="rId91"/>
    <p:sldId id="443" r:id="rId92"/>
    <p:sldId id="444" r:id="rId93"/>
    <p:sldId id="445" r:id="rId94"/>
    <p:sldId id="446" r:id="rId95"/>
    <p:sldId id="447" r:id="rId96"/>
    <p:sldId id="421" r:id="rId97"/>
    <p:sldId id="448" r:id="rId98"/>
    <p:sldId id="449" r:id="rId99"/>
    <p:sldId id="424" r:id="rId100"/>
    <p:sldId id="450" r:id="rId101"/>
    <p:sldId id="477" r:id="rId102"/>
    <p:sldId id="479" r:id="rId103"/>
    <p:sldId id="461" r:id="rId104"/>
    <p:sldId id="470" r:id="rId105"/>
    <p:sldId id="473" r:id="rId106"/>
    <p:sldId id="472" r:id="rId107"/>
    <p:sldId id="478" r:id="rId108"/>
    <p:sldId id="453" r:id="rId109"/>
    <p:sldId id="463" r:id="rId110"/>
    <p:sldId id="464" r:id="rId111"/>
    <p:sldId id="466" r:id="rId112"/>
    <p:sldId id="465" r:id="rId113"/>
    <p:sldId id="467" r:id="rId114"/>
    <p:sldId id="468" r:id="rId115"/>
    <p:sldId id="469" r:id="rId116"/>
    <p:sldId id="429" r:id="rId117"/>
    <p:sldId id="475" r:id="rId118"/>
  </p:sldIdLst>
  <p:sldSz cx="9144000" cy="6858000" type="screen4x3"/>
  <p:notesSz cx="6858000" cy="9144000"/>
  <p:defaultTextStyle>
    <a:defPPr>
      <a:defRPr lang="en-US"/>
    </a:defPPr>
    <a:lvl1pPr marL="0" lvl="0"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2FDB2607-1784-4EEB-B798-7EB5836EED8A}">
        <p14:showMediaCtrls xmlns:p14="http://schemas.microsoft.com/office/powerpoint/2010/main" val="1"/>
      </p:ext>
    </p:extLst>
  </p:showPr>
  <p:clrMru>
    <a:srgbClr val="C8F523"/>
    <a:srgbClr val="808080"/>
    <a:srgbClr val="FCFCFC"/>
    <a:srgbClr val="E8E8E8"/>
    <a:srgbClr val="FFD84B"/>
    <a:srgbClr val="FFFFFF"/>
    <a:srgbClr val="FF7C80"/>
    <a:srgbClr val="2525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0464"/>
    <p:restoredTop sz="83308"/>
  </p:normalViewPr>
  <p:slideViewPr>
    <p:cSldViewPr showGuides="1">
      <p:cViewPr>
        <p:scale>
          <a:sx n="66" d="100"/>
          <a:sy n="66" d="100"/>
        </p:scale>
        <p:origin x="-1470" y="-258"/>
      </p:cViewPr>
      <p:guideLst>
        <p:guide orient="horz" pos="2180"/>
        <p:guide pos="2880"/>
      </p:guideLst>
    </p:cSldViewPr>
  </p:slideViewPr>
  <p:notesTextViewPr>
    <p:cViewPr>
      <p:scale>
        <a:sx n="100" d="100"/>
        <a:sy n="100" d="100"/>
      </p:scale>
      <p:origin x="0" y="0"/>
    </p:cViewPr>
  </p:notesTextViewPr>
  <p:sorterViewPr showFormatting="0">
    <p:cViewPr>
      <p:scale>
        <a:sx n="66" d="100"/>
        <a:sy n="66" d="100"/>
      </p:scale>
      <p:origin x="0" y="84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1" Type="http://schemas.openxmlformats.org/officeDocument/2006/relationships/tableStyles" Target="tableStyles.xml"/><Relationship Id="rId120" Type="http://schemas.openxmlformats.org/officeDocument/2006/relationships/viewProps" Target="viewProps.xml"/><Relationship Id="rId12" Type="http://schemas.openxmlformats.org/officeDocument/2006/relationships/slide" Target="slides/slide9.xml"/><Relationship Id="rId119" Type="http://schemas.openxmlformats.org/officeDocument/2006/relationships/presProps" Target="presProps.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lgn="l">
              <a:defRPr kumimoji="0" sz="1200" smtClean="0">
                <a:solidFill>
                  <a:schemeClr val="tx1"/>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ln>
        </p:spPr>
        <p:txBody>
          <a:bodyPr vert="horz" wrap="square" lIns="91440" tIns="45720" rIns="91440" bIns="45720" numCol="1" anchor="t" anchorCtr="0" compatLnSpc="1"/>
          <a:lstStyle>
            <a:lvl1pPr algn="r">
              <a:defRPr kumimoji="0" sz="1200" smtClean="0">
                <a:solidFill>
                  <a:schemeClr val="tx1"/>
                </a:solidFill>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812" name="Rectangle 4"/>
          <p:cNvSpPr>
            <a:spLocks noGrp="1"/>
          </p:cNvSpPr>
          <p:nvPr>
            <p:ph type="sldImg" idx="2"/>
          </p:nvPr>
        </p:nvSpPr>
        <p:spPr>
          <a:xfrm>
            <a:off x="1143000" y="685800"/>
            <a:ext cx="4572000" cy="3429000"/>
          </a:xfrm>
          <a:prstGeom prst="rect">
            <a:avLst/>
          </a:prstGeom>
          <a:noFill/>
          <a:ln w="9525">
            <a:noFill/>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Click to edit Master text styles</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Second level</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Third level</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Fourth level</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Fifth level</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ln>
        </p:spPr>
        <p:txBody>
          <a:bodyPr vert="horz" wrap="square" lIns="91440" tIns="45720" rIns="91440" bIns="45720" numCol="1" anchor="b" anchorCtr="0" compatLnSpc="1"/>
          <a:lstStyle>
            <a:lvl1pPr algn="l">
              <a:defRPr kumimoji="0" sz="1200" smtClean="0">
                <a:solidFill>
                  <a:schemeClr val="tx1"/>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p:spPr>
        <p:txBody>
          <a:bodyPr vert="horz" wrap="square" lIns="91440" tIns="45720" rIns="91440" bIns="45720" numCol="1" anchor="b" anchorCtr="0" compatLnSpc="1"/>
          <a:p>
            <a:pPr lvl="0" algn="r" eaLnBrk="1" hangingPunct="1"/>
            <a:fld id="{9A0DB2DC-4C9A-4742-B13C-FB6460FD3503}" type="slidenum">
              <a:rPr lang="zh-CN" altLang="en-US" sz="1200" dirty="0">
                <a:solidFill>
                  <a:schemeClr val="tx1"/>
                </a:solidFill>
                <a:latin typeface="Arial" panose="020B0604020202020204" pitchFamily="34" charset="0"/>
              </a:rPr>
            </a:fld>
            <a:endParaRPr lang="zh-CN" altLang="en-US" sz="1200" dirty="0">
              <a:solidFill>
                <a:schemeClr val="tx1"/>
              </a:solidFill>
              <a:latin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20834"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chemeClr val="tx1"/>
                </a:solidFill>
                <a:latin typeface="Arial" panose="020B0604020202020204" pitchFamily="34" charset="0"/>
              </a:rPr>
            </a:fld>
            <a:endParaRPr lang="zh-CN" altLang="en-US" sz="1200" dirty="0">
              <a:solidFill>
                <a:schemeClr val="tx1"/>
              </a:solidFill>
              <a:latin typeface="Arial" panose="020B0604020202020204" pitchFamily="34" charset="0"/>
            </a:endParaRPr>
          </a:p>
        </p:txBody>
      </p:sp>
      <p:sp>
        <p:nvSpPr>
          <p:cNvPr id="120835" name="Rectangle 2"/>
          <p:cNvSpPr>
            <a:spLocks noRot="1" noTextEdit="1"/>
          </p:cNvSpPr>
          <p:nvPr>
            <p:ph type="sldImg"/>
          </p:nvPr>
        </p:nvSpPr>
        <p:spPr>
          <a:xfrm>
            <a:off x="1144588" y="685800"/>
            <a:ext cx="4572000" cy="3429000"/>
          </a:xfrm>
          <a:ln/>
        </p:spPr>
      </p:sp>
      <p:sp>
        <p:nvSpPr>
          <p:cNvPr id="120836" name="Rectangle 3"/>
          <p:cNvSpPr>
            <a:spLocks noGrp="1"/>
          </p:cNvSpPr>
          <p:nvPr>
            <p:ph type="body" idx="1"/>
          </p:nvPr>
        </p:nvSpPr>
        <p:spPr>
          <a:ln/>
        </p:spPr>
        <p:txBody>
          <a:bodyPr wrap="square" lIns="91440" tIns="45720" rIns="91440" bIns="45720" anchor="t"/>
          <a:p>
            <a:pPr lvl="0" eaLnBrk="1" hangingPunct="1"/>
            <a:r>
              <a:rPr lang="en-US" altLang="zh-CN" dirty="0">
                <a:ea typeface="宋体" panose="02010600030101010101" pitchFamily="2" charset="-122"/>
              </a:rPr>
              <a:t>Content Layouts</a:t>
            </a:r>
            <a:endParaRPr lang="en-US" altLang="zh-CN"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30050"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chemeClr val="tx1"/>
                </a:solidFill>
                <a:latin typeface="Arial" panose="020B0604020202020204" pitchFamily="34" charset="0"/>
              </a:rPr>
            </a:fld>
            <a:endParaRPr lang="zh-CN" altLang="en-US" sz="1200" dirty="0">
              <a:solidFill>
                <a:schemeClr val="tx1"/>
              </a:solidFill>
              <a:latin typeface="Arial" panose="020B0604020202020204" pitchFamily="34" charset="0"/>
            </a:endParaRPr>
          </a:p>
        </p:txBody>
      </p:sp>
      <p:sp>
        <p:nvSpPr>
          <p:cNvPr id="130051" name="Rectangle 2"/>
          <p:cNvSpPr>
            <a:spLocks noRot="1" noTextEdit="1"/>
          </p:cNvSpPr>
          <p:nvPr>
            <p:ph type="sldImg"/>
          </p:nvPr>
        </p:nvSpPr>
        <p:spPr>
          <a:xfrm>
            <a:off x="1144588" y="685800"/>
            <a:ext cx="4572000" cy="3429000"/>
          </a:xfrm>
          <a:ln/>
        </p:spPr>
      </p:sp>
      <p:sp>
        <p:nvSpPr>
          <p:cNvPr id="130052" name="Rectangle 3"/>
          <p:cNvSpPr>
            <a:spLocks noGrp="1"/>
          </p:cNvSpPr>
          <p:nvPr>
            <p:ph type="body" idx="1"/>
          </p:nvPr>
        </p:nvSpPr>
        <p:spPr>
          <a:ln/>
        </p:spPr>
        <p:txBody>
          <a:bodyPr wrap="square" lIns="91440" tIns="45720" rIns="91440" bIns="45720" anchor="t"/>
          <a:p>
            <a:pPr lvl="0" eaLnBrk="1" hangingPunct="1"/>
            <a:r>
              <a:rPr lang="en-US" altLang="zh-CN" dirty="0">
                <a:ea typeface="宋体" panose="02010600030101010101" pitchFamily="2" charset="-122"/>
              </a:rPr>
              <a:t>Content Layouts</a:t>
            </a:r>
            <a:endParaRPr lang="en-US" altLang="zh-CN"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31074"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chemeClr val="tx1"/>
                </a:solidFill>
                <a:latin typeface="Arial" panose="020B0604020202020204" pitchFamily="34" charset="0"/>
              </a:rPr>
            </a:fld>
            <a:endParaRPr lang="zh-CN" altLang="en-US" sz="1200" dirty="0">
              <a:solidFill>
                <a:schemeClr val="tx1"/>
              </a:solidFill>
              <a:latin typeface="Arial" panose="020B0604020202020204" pitchFamily="34" charset="0"/>
            </a:endParaRPr>
          </a:p>
        </p:txBody>
      </p:sp>
      <p:sp>
        <p:nvSpPr>
          <p:cNvPr id="131075" name="Rectangle 2"/>
          <p:cNvSpPr>
            <a:spLocks noRot="1" noTextEdit="1"/>
          </p:cNvSpPr>
          <p:nvPr>
            <p:ph type="sldImg"/>
          </p:nvPr>
        </p:nvSpPr>
        <p:spPr>
          <a:xfrm>
            <a:off x="1144588" y="685800"/>
            <a:ext cx="4572000" cy="3429000"/>
          </a:xfrm>
          <a:ln/>
        </p:spPr>
      </p:sp>
      <p:sp>
        <p:nvSpPr>
          <p:cNvPr id="131076" name="Rectangle 3"/>
          <p:cNvSpPr>
            <a:spLocks noGrp="1"/>
          </p:cNvSpPr>
          <p:nvPr>
            <p:ph type="body" idx="1"/>
          </p:nvPr>
        </p:nvSpPr>
        <p:spPr>
          <a:ln/>
        </p:spPr>
        <p:txBody>
          <a:bodyPr wrap="square" lIns="91440" tIns="45720" rIns="91440" bIns="45720" anchor="t"/>
          <a:p>
            <a:pPr lvl="0" eaLnBrk="1" hangingPunct="1"/>
            <a:r>
              <a:rPr lang="en-US" altLang="zh-CN" dirty="0">
                <a:ea typeface="宋体" panose="02010600030101010101" pitchFamily="2" charset="-122"/>
              </a:rPr>
              <a:t>Content Layouts</a:t>
            </a:r>
            <a:endParaRPr lang="en-US" altLang="zh-CN"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32098"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chemeClr val="tx1"/>
                </a:solidFill>
                <a:latin typeface="Arial" panose="020B0604020202020204" pitchFamily="34" charset="0"/>
              </a:rPr>
            </a:fld>
            <a:endParaRPr lang="zh-CN" altLang="en-US" sz="1200" dirty="0">
              <a:solidFill>
                <a:schemeClr val="tx1"/>
              </a:solidFill>
              <a:latin typeface="Arial" panose="020B0604020202020204" pitchFamily="34" charset="0"/>
            </a:endParaRPr>
          </a:p>
        </p:txBody>
      </p:sp>
      <p:sp>
        <p:nvSpPr>
          <p:cNvPr id="132099" name="Rectangle 2"/>
          <p:cNvSpPr>
            <a:spLocks noRot="1" noTextEdit="1"/>
          </p:cNvSpPr>
          <p:nvPr>
            <p:ph type="sldImg"/>
          </p:nvPr>
        </p:nvSpPr>
        <p:spPr>
          <a:xfrm>
            <a:off x="1144588" y="685800"/>
            <a:ext cx="4572000" cy="3429000"/>
          </a:xfrm>
          <a:ln/>
        </p:spPr>
      </p:sp>
      <p:sp>
        <p:nvSpPr>
          <p:cNvPr id="132100" name="Rectangle 3"/>
          <p:cNvSpPr>
            <a:spLocks noGrp="1"/>
          </p:cNvSpPr>
          <p:nvPr>
            <p:ph type="body" idx="1"/>
          </p:nvPr>
        </p:nvSpPr>
        <p:spPr>
          <a:ln/>
        </p:spPr>
        <p:txBody>
          <a:bodyPr wrap="square" lIns="91440" tIns="45720" rIns="91440" bIns="45720" anchor="t"/>
          <a:p>
            <a:pPr lvl="0" eaLnBrk="1" hangingPunct="1"/>
            <a:r>
              <a:rPr lang="en-US" altLang="zh-CN" dirty="0">
                <a:ea typeface="宋体" panose="02010600030101010101" pitchFamily="2" charset="-122"/>
              </a:rPr>
              <a:t>Content Layouts</a:t>
            </a:r>
            <a:endParaRPr lang="en-US" altLang="zh-CN"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33122"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chemeClr val="tx1"/>
                </a:solidFill>
                <a:latin typeface="Arial" panose="020B0604020202020204" pitchFamily="34" charset="0"/>
              </a:rPr>
            </a:fld>
            <a:endParaRPr lang="zh-CN" altLang="en-US" sz="1200" dirty="0">
              <a:solidFill>
                <a:schemeClr val="tx1"/>
              </a:solidFill>
              <a:latin typeface="Arial" panose="020B0604020202020204" pitchFamily="34" charset="0"/>
            </a:endParaRPr>
          </a:p>
        </p:txBody>
      </p:sp>
      <p:sp>
        <p:nvSpPr>
          <p:cNvPr id="133123" name="Rectangle 2"/>
          <p:cNvSpPr>
            <a:spLocks noRot="1" noTextEdit="1"/>
          </p:cNvSpPr>
          <p:nvPr>
            <p:ph type="sldImg"/>
          </p:nvPr>
        </p:nvSpPr>
        <p:spPr>
          <a:xfrm>
            <a:off x="1144588" y="685800"/>
            <a:ext cx="4572000" cy="3429000"/>
          </a:xfrm>
          <a:ln/>
        </p:spPr>
      </p:sp>
      <p:sp>
        <p:nvSpPr>
          <p:cNvPr id="133124" name="Rectangle 3"/>
          <p:cNvSpPr>
            <a:spLocks noGrp="1"/>
          </p:cNvSpPr>
          <p:nvPr>
            <p:ph type="body" idx="1"/>
          </p:nvPr>
        </p:nvSpPr>
        <p:spPr>
          <a:ln/>
        </p:spPr>
        <p:txBody>
          <a:bodyPr wrap="square" lIns="91440" tIns="45720" rIns="91440" bIns="45720" anchor="t"/>
          <a:p>
            <a:pPr lvl="0" eaLnBrk="1" hangingPunct="1"/>
            <a:r>
              <a:rPr lang="en-US" altLang="zh-CN" dirty="0">
                <a:ea typeface="宋体" panose="02010600030101010101" pitchFamily="2" charset="-122"/>
              </a:rPr>
              <a:t>Content Layouts</a:t>
            </a:r>
            <a:endParaRPr lang="en-US" altLang="zh-CN"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34146"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chemeClr val="tx1"/>
                </a:solidFill>
                <a:latin typeface="Arial" panose="020B0604020202020204" pitchFamily="34" charset="0"/>
              </a:rPr>
            </a:fld>
            <a:endParaRPr lang="zh-CN" altLang="en-US" sz="1200" dirty="0">
              <a:solidFill>
                <a:schemeClr val="tx1"/>
              </a:solidFill>
              <a:latin typeface="Arial" panose="020B0604020202020204" pitchFamily="34" charset="0"/>
            </a:endParaRPr>
          </a:p>
        </p:txBody>
      </p:sp>
      <p:sp>
        <p:nvSpPr>
          <p:cNvPr id="134147" name="Rectangle 2"/>
          <p:cNvSpPr>
            <a:spLocks noRot="1" noTextEdit="1"/>
          </p:cNvSpPr>
          <p:nvPr>
            <p:ph type="sldImg"/>
          </p:nvPr>
        </p:nvSpPr>
        <p:spPr>
          <a:xfrm>
            <a:off x="1144588" y="685800"/>
            <a:ext cx="4572000" cy="3429000"/>
          </a:xfrm>
          <a:ln/>
        </p:spPr>
      </p:sp>
      <p:sp>
        <p:nvSpPr>
          <p:cNvPr id="134148" name="Rectangle 3"/>
          <p:cNvSpPr>
            <a:spLocks noGrp="1"/>
          </p:cNvSpPr>
          <p:nvPr>
            <p:ph type="body" idx="1"/>
          </p:nvPr>
        </p:nvSpPr>
        <p:spPr>
          <a:ln/>
        </p:spPr>
        <p:txBody>
          <a:bodyPr wrap="square" lIns="91440" tIns="45720" rIns="91440" bIns="45720" anchor="t"/>
          <a:p>
            <a:pPr lvl="0" eaLnBrk="1" hangingPunct="1"/>
            <a:r>
              <a:rPr lang="en-US" altLang="zh-CN" dirty="0">
                <a:ea typeface="宋体" panose="02010600030101010101" pitchFamily="2" charset="-122"/>
              </a:rPr>
              <a:t>Content Layouts</a:t>
            </a:r>
            <a:endParaRPr lang="en-US" altLang="zh-CN"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35170"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chemeClr val="tx1"/>
                </a:solidFill>
                <a:latin typeface="Arial" panose="020B0604020202020204" pitchFamily="34" charset="0"/>
              </a:rPr>
            </a:fld>
            <a:endParaRPr lang="zh-CN" altLang="en-US" sz="1200" dirty="0">
              <a:solidFill>
                <a:schemeClr val="tx1"/>
              </a:solidFill>
              <a:latin typeface="Arial" panose="020B0604020202020204" pitchFamily="34" charset="0"/>
            </a:endParaRPr>
          </a:p>
        </p:txBody>
      </p:sp>
      <p:sp>
        <p:nvSpPr>
          <p:cNvPr id="135171" name="Rectangle 2"/>
          <p:cNvSpPr>
            <a:spLocks noRot="1" noTextEdit="1"/>
          </p:cNvSpPr>
          <p:nvPr>
            <p:ph type="sldImg"/>
          </p:nvPr>
        </p:nvSpPr>
        <p:spPr>
          <a:xfrm>
            <a:off x="1144588" y="685800"/>
            <a:ext cx="4572000" cy="3429000"/>
          </a:xfrm>
          <a:ln/>
        </p:spPr>
      </p:sp>
      <p:sp>
        <p:nvSpPr>
          <p:cNvPr id="135172" name="Rectangle 3"/>
          <p:cNvSpPr>
            <a:spLocks noGrp="1"/>
          </p:cNvSpPr>
          <p:nvPr>
            <p:ph type="body" idx="1"/>
          </p:nvPr>
        </p:nvSpPr>
        <p:spPr>
          <a:ln/>
        </p:spPr>
        <p:txBody>
          <a:bodyPr wrap="square" lIns="91440" tIns="45720" rIns="91440" bIns="45720" anchor="t"/>
          <a:p>
            <a:pPr lvl="0" eaLnBrk="1" hangingPunct="1"/>
            <a:r>
              <a:rPr lang="en-US" altLang="zh-CN" dirty="0">
                <a:ea typeface="宋体" panose="02010600030101010101" pitchFamily="2" charset="-122"/>
              </a:rPr>
              <a:t>Content Layouts</a:t>
            </a:r>
            <a:endParaRPr lang="en-US" altLang="zh-CN"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36194"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chemeClr val="tx1"/>
                </a:solidFill>
                <a:latin typeface="Arial" panose="020B0604020202020204" pitchFamily="34" charset="0"/>
              </a:rPr>
            </a:fld>
            <a:endParaRPr lang="zh-CN" altLang="en-US" sz="1200" dirty="0">
              <a:solidFill>
                <a:schemeClr val="tx1"/>
              </a:solidFill>
              <a:latin typeface="Arial" panose="020B0604020202020204" pitchFamily="34" charset="0"/>
            </a:endParaRPr>
          </a:p>
        </p:txBody>
      </p:sp>
      <p:sp>
        <p:nvSpPr>
          <p:cNvPr id="136195" name="Rectangle 2"/>
          <p:cNvSpPr>
            <a:spLocks noRot="1" noTextEdit="1"/>
          </p:cNvSpPr>
          <p:nvPr>
            <p:ph type="sldImg"/>
          </p:nvPr>
        </p:nvSpPr>
        <p:spPr>
          <a:xfrm>
            <a:off x="1144588" y="685800"/>
            <a:ext cx="4572000" cy="3429000"/>
          </a:xfrm>
          <a:ln/>
        </p:spPr>
      </p:sp>
      <p:sp>
        <p:nvSpPr>
          <p:cNvPr id="136196" name="Rectangle 3"/>
          <p:cNvSpPr>
            <a:spLocks noGrp="1"/>
          </p:cNvSpPr>
          <p:nvPr>
            <p:ph type="body" idx="1"/>
          </p:nvPr>
        </p:nvSpPr>
        <p:spPr>
          <a:ln/>
        </p:spPr>
        <p:txBody>
          <a:bodyPr wrap="square" lIns="91440" tIns="45720" rIns="91440" bIns="45720" anchor="t"/>
          <a:p>
            <a:pPr lvl="0" eaLnBrk="1" hangingPunct="1"/>
            <a:r>
              <a:rPr lang="en-US" altLang="zh-CN" dirty="0">
                <a:ea typeface="宋体" panose="02010600030101010101" pitchFamily="2" charset="-122"/>
              </a:rPr>
              <a:t>Content Layouts</a:t>
            </a:r>
            <a:endParaRPr lang="en-US" altLang="zh-CN"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37218"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chemeClr val="tx1"/>
                </a:solidFill>
                <a:latin typeface="Arial" panose="020B0604020202020204" pitchFamily="34" charset="0"/>
              </a:rPr>
            </a:fld>
            <a:endParaRPr lang="zh-CN" altLang="en-US" sz="1200" dirty="0">
              <a:solidFill>
                <a:schemeClr val="tx1"/>
              </a:solidFill>
              <a:latin typeface="Arial" panose="020B0604020202020204" pitchFamily="34" charset="0"/>
            </a:endParaRPr>
          </a:p>
        </p:txBody>
      </p:sp>
      <p:sp>
        <p:nvSpPr>
          <p:cNvPr id="137219" name="Rectangle 2"/>
          <p:cNvSpPr>
            <a:spLocks noRot="1" noTextEdit="1"/>
          </p:cNvSpPr>
          <p:nvPr>
            <p:ph type="sldImg"/>
          </p:nvPr>
        </p:nvSpPr>
        <p:spPr>
          <a:xfrm>
            <a:off x="1144588" y="685800"/>
            <a:ext cx="4572000" cy="3429000"/>
          </a:xfrm>
          <a:ln/>
        </p:spPr>
      </p:sp>
      <p:sp>
        <p:nvSpPr>
          <p:cNvPr id="137220" name="Rectangle 3"/>
          <p:cNvSpPr>
            <a:spLocks noGrp="1"/>
          </p:cNvSpPr>
          <p:nvPr>
            <p:ph type="body" idx="1"/>
          </p:nvPr>
        </p:nvSpPr>
        <p:spPr>
          <a:ln/>
        </p:spPr>
        <p:txBody>
          <a:bodyPr wrap="square" lIns="91440" tIns="45720" rIns="91440" bIns="45720" anchor="t"/>
          <a:p>
            <a:pPr lvl="0" eaLnBrk="1" hangingPunct="1"/>
            <a:r>
              <a:rPr lang="en-US" altLang="zh-CN" dirty="0">
                <a:ea typeface="宋体" panose="02010600030101010101" pitchFamily="2" charset="-122"/>
              </a:rPr>
              <a:t>Content Layouts</a:t>
            </a:r>
            <a:endParaRPr lang="en-US" altLang="zh-CN"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38242"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chemeClr val="tx1"/>
                </a:solidFill>
                <a:latin typeface="Arial" panose="020B0604020202020204" pitchFamily="34" charset="0"/>
              </a:rPr>
            </a:fld>
            <a:endParaRPr lang="zh-CN" altLang="en-US" sz="1200" dirty="0">
              <a:solidFill>
                <a:schemeClr val="tx1"/>
              </a:solidFill>
              <a:latin typeface="Arial" panose="020B0604020202020204" pitchFamily="34" charset="0"/>
            </a:endParaRPr>
          </a:p>
        </p:txBody>
      </p:sp>
      <p:sp>
        <p:nvSpPr>
          <p:cNvPr id="138243" name="Rectangle 2"/>
          <p:cNvSpPr>
            <a:spLocks noRot="1" noTextEdit="1"/>
          </p:cNvSpPr>
          <p:nvPr>
            <p:ph type="sldImg"/>
          </p:nvPr>
        </p:nvSpPr>
        <p:spPr>
          <a:xfrm>
            <a:off x="1144588" y="685800"/>
            <a:ext cx="4572000" cy="3429000"/>
          </a:xfrm>
          <a:ln/>
        </p:spPr>
      </p:sp>
      <p:sp>
        <p:nvSpPr>
          <p:cNvPr id="138244" name="Rectangle 3"/>
          <p:cNvSpPr>
            <a:spLocks noGrp="1"/>
          </p:cNvSpPr>
          <p:nvPr>
            <p:ph type="body" idx="1"/>
          </p:nvPr>
        </p:nvSpPr>
        <p:spPr>
          <a:ln/>
        </p:spPr>
        <p:txBody>
          <a:bodyPr wrap="square" lIns="91440" tIns="45720" rIns="91440" bIns="45720" anchor="t"/>
          <a:p>
            <a:pPr lvl="0" eaLnBrk="1" hangingPunct="1"/>
            <a:r>
              <a:rPr lang="en-US" altLang="zh-CN" dirty="0">
                <a:ea typeface="宋体" panose="02010600030101010101" pitchFamily="2" charset="-122"/>
              </a:rPr>
              <a:t>Content Layouts</a:t>
            </a:r>
            <a:endParaRPr lang="en-US" altLang="zh-CN"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39266"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chemeClr val="tx1"/>
                </a:solidFill>
                <a:latin typeface="Arial" panose="020B0604020202020204" pitchFamily="34" charset="0"/>
              </a:rPr>
            </a:fld>
            <a:endParaRPr lang="zh-CN" altLang="en-US" sz="1200" dirty="0">
              <a:solidFill>
                <a:schemeClr val="tx1"/>
              </a:solidFill>
              <a:latin typeface="Arial" panose="020B0604020202020204" pitchFamily="34" charset="0"/>
            </a:endParaRPr>
          </a:p>
        </p:txBody>
      </p:sp>
      <p:sp>
        <p:nvSpPr>
          <p:cNvPr id="139267" name="Rectangle 2"/>
          <p:cNvSpPr>
            <a:spLocks noRot="1" noTextEdit="1"/>
          </p:cNvSpPr>
          <p:nvPr>
            <p:ph type="sldImg"/>
          </p:nvPr>
        </p:nvSpPr>
        <p:spPr>
          <a:xfrm>
            <a:off x="1144588" y="685800"/>
            <a:ext cx="4572000" cy="3429000"/>
          </a:xfrm>
          <a:ln/>
        </p:spPr>
      </p:sp>
      <p:sp>
        <p:nvSpPr>
          <p:cNvPr id="139268" name="Rectangle 3"/>
          <p:cNvSpPr>
            <a:spLocks noGrp="1"/>
          </p:cNvSpPr>
          <p:nvPr>
            <p:ph type="body" idx="1"/>
          </p:nvPr>
        </p:nvSpPr>
        <p:spPr>
          <a:ln/>
        </p:spPr>
        <p:txBody>
          <a:bodyPr wrap="square" lIns="91440" tIns="45720" rIns="91440" bIns="45720" anchor="t"/>
          <a:p>
            <a:pPr lvl="0" eaLnBrk="1" hangingPunct="1"/>
            <a:r>
              <a:rPr lang="en-US" altLang="zh-CN" dirty="0">
                <a:ea typeface="宋体" panose="02010600030101010101" pitchFamily="2" charset="-122"/>
              </a:rPr>
              <a:t>Content Layouts</a:t>
            </a:r>
            <a:endParaRPr lang="en-US" altLang="zh-CN"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21858"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chemeClr val="tx1"/>
                </a:solidFill>
                <a:latin typeface="Arial" panose="020B0604020202020204" pitchFamily="34" charset="0"/>
              </a:rPr>
            </a:fld>
            <a:endParaRPr lang="zh-CN" altLang="en-US" sz="1200" dirty="0">
              <a:solidFill>
                <a:schemeClr val="tx1"/>
              </a:solidFill>
              <a:latin typeface="Arial" panose="020B0604020202020204" pitchFamily="34" charset="0"/>
            </a:endParaRPr>
          </a:p>
        </p:txBody>
      </p:sp>
      <p:sp>
        <p:nvSpPr>
          <p:cNvPr id="121859" name="Rectangle 2"/>
          <p:cNvSpPr>
            <a:spLocks noRot="1" noTextEdit="1"/>
          </p:cNvSpPr>
          <p:nvPr>
            <p:ph type="sldImg"/>
          </p:nvPr>
        </p:nvSpPr>
        <p:spPr>
          <a:xfrm>
            <a:off x="1144588" y="685800"/>
            <a:ext cx="4572000" cy="3429000"/>
          </a:xfrm>
          <a:ln/>
        </p:spPr>
      </p:sp>
      <p:sp>
        <p:nvSpPr>
          <p:cNvPr id="121860" name="Rectangle 3"/>
          <p:cNvSpPr>
            <a:spLocks noGrp="1"/>
          </p:cNvSpPr>
          <p:nvPr>
            <p:ph type="body" idx="1"/>
          </p:nvPr>
        </p:nvSpPr>
        <p:spPr>
          <a:ln/>
        </p:spPr>
        <p:txBody>
          <a:bodyPr wrap="square" lIns="91440" tIns="45720" rIns="91440" bIns="45720" anchor="t"/>
          <a:p>
            <a:pPr lvl="0" eaLnBrk="1" hangingPunct="1"/>
            <a:r>
              <a:rPr lang="en-US" altLang="zh-CN" dirty="0">
                <a:ea typeface="宋体" panose="02010600030101010101" pitchFamily="2" charset="-122"/>
              </a:rPr>
              <a:t>Content Layouts</a:t>
            </a:r>
            <a:endParaRPr lang="en-US" altLang="zh-CN"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40290"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chemeClr val="tx1"/>
                </a:solidFill>
                <a:latin typeface="Arial" panose="020B0604020202020204" pitchFamily="34" charset="0"/>
              </a:rPr>
            </a:fld>
            <a:endParaRPr lang="zh-CN" altLang="en-US" sz="1200" dirty="0">
              <a:solidFill>
                <a:schemeClr val="tx1"/>
              </a:solidFill>
              <a:latin typeface="Arial" panose="020B0604020202020204" pitchFamily="34" charset="0"/>
            </a:endParaRPr>
          </a:p>
        </p:txBody>
      </p:sp>
      <p:sp>
        <p:nvSpPr>
          <p:cNvPr id="140291" name="Rectangle 2"/>
          <p:cNvSpPr>
            <a:spLocks noRot="1" noTextEdit="1"/>
          </p:cNvSpPr>
          <p:nvPr>
            <p:ph type="sldImg"/>
          </p:nvPr>
        </p:nvSpPr>
        <p:spPr>
          <a:xfrm>
            <a:off x="1144588" y="685800"/>
            <a:ext cx="4572000" cy="3429000"/>
          </a:xfrm>
          <a:ln/>
        </p:spPr>
      </p:sp>
      <p:sp>
        <p:nvSpPr>
          <p:cNvPr id="140292" name="Rectangle 3"/>
          <p:cNvSpPr>
            <a:spLocks noGrp="1"/>
          </p:cNvSpPr>
          <p:nvPr>
            <p:ph type="body" idx="1"/>
          </p:nvPr>
        </p:nvSpPr>
        <p:spPr>
          <a:ln/>
        </p:spPr>
        <p:txBody>
          <a:bodyPr wrap="square" lIns="91440" tIns="45720" rIns="91440" bIns="45720" anchor="t"/>
          <a:p>
            <a:pPr lvl="0" eaLnBrk="1" hangingPunct="1"/>
            <a:r>
              <a:rPr lang="en-US" altLang="zh-CN" dirty="0">
                <a:ea typeface="宋体" panose="02010600030101010101" pitchFamily="2" charset="-122"/>
              </a:rPr>
              <a:t>Content Layouts</a:t>
            </a:r>
            <a:endParaRPr lang="en-US" altLang="zh-CN"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41314"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chemeClr val="tx1"/>
                </a:solidFill>
                <a:latin typeface="Arial" panose="020B0604020202020204" pitchFamily="34" charset="0"/>
              </a:rPr>
            </a:fld>
            <a:endParaRPr lang="zh-CN" altLang="en-US" sz="1200" dirty="0">
              <a:solidFill>
                <a:schemeClr val="tx1"/>
              </a:solidFill>
              <a:latin typeface="Arial" panose="020B0604020202020204" pitchFamily="34" charset="0"/>
            </a:endParaRPr>
          </a:p>
        </p:txBody>
      </p:sp>
      <p:sp>
        <p:nvSpPr>
          <p:cNvPr id="141315" name="Rectangle 2"/>
          <p:cNvSpPr>
            <a:spLocks noRot="1" noTextEdit="1"/>
          </p:cNvSpPr>
          <p:nvPr>
            <p:ph type="sldImg"/>
          </p:nvPr>
        </p:nvSpPr>
        <p:spPr>
          <a:xfrm>
            <a:off x="1144588" y="685800"/>
            <a:ext cx="4572000" cy="3429000"/>
          </a:xfrm>
          <a:ln/>
        </p:spPr>
      </p:sp>
      <p:sp>
        <p:nvSpPr>
          <p:cNvPr id="141316" name="Rectangle 3"/>
          <p:cNvSpPr>
            <a:spLocks noGrp="1"/>
          </p:cNvSpPr>
          <p:nvPr>
            <p:ph type="body" idx="1"/>
          </p:nvPr>
        </p:nvSpPr>
        <p:spPr>
          <a:ln/>
        </p:spPr>
        <p:txBody>
          <a:bodyPr wrap="square" lIns="91440" tIns="45720" rIns="91440" bIns="45720" anchor="t"/>
          <a:p>
            <a:pPr lvl="0" eaLnBrk="1" hangingPunct="1"/>
            <a:r>
              <a:rPr lang="en-US" altLang="zh-CN" dirty="0">
                <a:ea typeface="宋体" panose="02010600030101010101" pitchFamily="2" charset="-122"/>
              </a:rPr>
              <a:t>Content Layouts</a:t>
            </a:r>
            <a:endParaRPr lang="en-US" altLang="zh-CN"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42338"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chemeClr val="tx1"/>
                </a:solidFill>
                <a:latin typeface="Arial" panose="020B0604020202020204" pitchFamily="34" charset="0"/>
              </a:rPr>
            </a:fld>
            <a:endParaRPr lang="zh-CN" altLang="en-US" sz="1200" dirty="0">
              <a:solidFill>
                <a:schemeClr val="tx1"/>
              </a:solidFill>
              <a:latin typeface="Arial" panose="020B0604020202020204" pitchFamily="34" charset="0"/>
            </a:endParaRPr>
          </a:p>
        </p:txBody>
      </p:sp>
      <p:sp>
        <p:nvSpPr>
          <p:cNvPr id="142339" name="Rectangle 2"/>
          <p:cNvSpPr>
            <a:spLocks noRot="1" noTextEdit="1"/>
          </p:cNvSpPr>
          <p:nvPr>
            <p:ph type="sldImg"/>
          </p:nvPr>
        </p:nvSpPr>
        <p:spPr>
          <a:xfrm>
            <a:off x="1144588" y="685800"/>
            <a:ext cx="4572000" cy="3429000"/>
          </a:xfrm>
          <a:ln/>
        </p:spPr>
      </p:sp>
      <p:sp>
        <p:nvSpPr>
          <p:cNvPr id="142340" name="Rectangle 3"/>
          <p:cNvSpPr>
            <a:spLocks noGrp="1"/>
          </p:cNvSpPr>
          <p:nvPr>
            <p:ph type="body" idx="1"/>
          </p:nvPr>
        </p:nvSpPr>
        <p:spPr>
          <a:ln/>
        </p:spPr>
        <p:txBody>
          <a:bodyPr wrap="square" lIns="91440" tIns="45720" rIns="91440" bIns="45720" anchor="t"/>
          <a:p>
            <a:pPr lvl="0" eaLnBrk="1" hangingPunct="1"/>
            <a:r>
              <a:rPr lang="en-US" altLang="zh-CN" dirty="0">
                <a:ea typeface="宋体" panose="02010600030101010101" pitchFamily="2" charset="-122"/>
              </a:rPr>
              <a:t>Content Layouts</a:t>
            </a:r>
            <a:endParaRPr lang="en-US" altLang="zh-CN"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43362"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chemeClr val="tx1"/>
                </a:solidFill>
                <a:latin typeface="Arial" panose="020B0604020202020204" pitchFamily="34" charset="0"/>
              </a:rPr>
            </a:fld>
            <a:endParaRPr lang="zh-CN" altLang="en-US" sz="1200" dirty="0">
              <a:solidFill>
                <a:schemeClr val="tx1"/>
              </a:solidFill>
              <a:latin typeface="Arial" panose="020B0604020202020204" pitchFamily="34" charset="0"/>
            </a:endParaRPr>
          </a:p>
        </p:txBody>
      </p:sp>
      <p:sp>
        <p:nvSpPr>
          <p:cNvPr id="143363" name="Rectangle 2"/>
          <p:cNvSpPr>
            <a:spLocks noRot="1" noTextEdit="1"/>
          </p:cNvSpPr>
          <p:nvPr>
            <p:ph type="sldImg"/>
          </p:nvPr>
        </p:nvSpPr>
        <p:spPr>
          <a:xfrm>
            <a:off x="1144588" y="685800"/>
            <a:ext cx="4572000" cy="3429000"/>
          </a:xfrm>
          <a:ln/>
        </p:spPr>
      </p:sp>
      <p:sp>
        <p:nvSpPr>
          <p:cNvPr id="143364" name="Rectangle 3"/>
          <p:cNvSpPr>
            <a:spLocks noGrp="1"/>
          </p:cNvSpPr>
          <p:nvPr>
            <p:ph type="body" idx="1"/>
          </p:nvPr>
        </p:nvSpPr>
        <p:spPr>
          <a:ln/>
        </p:spPr>
        <p:txBody>
          <a:bodyPr wrap="square" lIns="91440" tIns="45720" rIns="91440" bIns="45720" anchor="t"/>
          <a:p>
            <a:pPr lvl="0" eaLnBrk="1" hangingPunct="1"/>
            <a:r>
              <a:rPr lang="en-US" altLang="zh-CN" dirty="0">
                <a:ea typeface="宋体" panose="02010600030101010101" pitchFamily="2" charset="-122"/>
              </a:rPr>
              <a:t>Content Layouts</a:t>
            </a:r>
            <a:endParaRPr lang="en-US" altLang="zh-CN"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44386"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chemeClr val="tx1"/>
                </a:solidFill>
                <a:latin typeface="Arial" panose="020B0604020202020204" pitchFamily="34" charset="0"/>
              </a:rPr>
            </a:fld>
            <a:endParaRPr lang="zh-CN" altLang="en-US" sz="1200" dirty="0">
              <a:solidFill>
                <a:schemeClr val="tx1"/>
              </a:solidFill>
              <a:latin typeface="Arial" panose="020B0604020202020204" pitchFamily="34" charset="0"/>
            </a:endParaRPr>
          </a:p>
        </p:txBody>
      </p:sp>
      <p:sp>
        <p:nvSpPr>
          <p:cNvPr id="144387" name="Rectangle 2"/>
          <p:cNvSpPr>
            <a:spLocks noRot="1" noTextEdit="1"/>
          </p:cNvSpPr>
          <p:nvPr>
            <p:ph type="sldImg"/>
          </p:nvPr>
        </p:nvSpPr>
        <p:spPr>
          <a:xfrm>
            <a:off x="1144588" y="685800"/>
            <a:ext cx="4572000" cy="3429000"/>
          </a:xfrm>
          <a:ln/>
        </p:spPr>
      </p:sp>
      <p:sp>
        <p:nvSpPr>
          <p:cNvPr id="144388" name="Rectangle 3"/>
          <p:cNvSpPr>
            <a:spLocks noGrp="1"/>
          </p:cNvSpPr>
          <p:nvPr>
            <p:ph type="body" idx="1"/>
          </p:nvPr>
        </p:nvSpPr>
        <p:spPr>
          <a:ln/>
        </p:spPr>
        <p:txBody>
          <a:bodyPr wrap="square" lIns="91440" tIns="45720" rIns="91440" bIns="45720" anchor="t"/>
          <a:p>
            <a:pPr lvl="0" eaLnBrk="1" hangingPunct="1"/>
            <a:r>
              <a:rPr lang="en-US" altLang="zh-CN" dirty="0">
                <a:ea typeface="宋体" panose="02010600030101010101" pitchFamily="2" charset="-122"/>
              </a:rPr>
              <a:t>Content Layouts</a:t>
            </a:r>
            <a:endParaRPr lang="en-US" altLang="zh-CN"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45410"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chemeClr val="tx1"/>
                </a:solidFill>
                <a:latin typeface="Arial" panose="020B0604020202020204" pitchFamily="34" charset="0"/>
              </a:rPr>
            </a:fld>
            <a:endParaRPr lang="zh-CN" altLang="en-US" sz="1200" dirty="0">
              <a:solidFill>
                <a:schemeClr val="tx1"/>
              </a:solidFill>
              <a:latin typeface="Arial" panose="020B0604020202020204" pitchFamily="34" charset="0"/>
            </a:endParaRPr>
          </a:p>
        </p:txBody>
      </p:sp>
      <p:sp>
        <p:nvSpPr>
          <p:cNvPr id="145411" name="Rectangle 2"/>
          <p:cNvSpPr>
            <a:spLocks noRot="1" noTextEdit="1"/>
          </p:cNvSpPr>
          <p:nvPr>
            <p:ph type="sldImg"/>
          </p:nvPr>
        </p:nvSpPr>
        <p:spPr>
          <a:xfrm>
            <a:off x="1144588" y="685800"/>
            <a:ext cx="4572000" cy="3429000"/>
          </a:xfrm>
          <a:ln/>
        </p:spPr>
      </p:sp>
      <p:sp>
        <p:nvSpPr>
          <p:cNvPr id="145412" name="Rectangle 3"/>
          <p:cNvSpPr>
            <a:spLocks noGrp="1"/>
          </p:cNvSpPr>
          <p:nvPr>
            <p:ph type="body" idx="1"/>
          </p:nvPr>
        </p:nvSpPr>
        <p:spPr>
          <a:ln/>
        </p:spPr>
        <p:txBody>
          <a:bodyPr wrap="square" lIns="91440" tIns="45720" rIns="91440" bIns="45720" anchor="t"/>
          <a:p>
            <a:pPr lvl="0" eaLnBrk="1" hangingPunct="1"/>
            <a:r>
              <a:rPr lang="en-US" altLang="zh-CN" dirty="0">
                <a:ea typeface="宋体" panose="02010600030101010101" pitchFamily="2" charset="-122"/>
              </a:rPr>
              <a:t>Content Layouts</a:t>
            </a:r>
            <a:endParaRPr lang="en-US" altLang="zh-CN"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46434"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chemeClr val="tx1"/>
                </a:solidFill>
                <a:latin typeface="Arial" panose="020B0604020202020204" pitchFamily="34" charset="0"/>
              </a:rPr>
            </a:fld>
            <a:endParaRPr lang="zh-CN" altLang="en-US" sz="1200" dirty="0">
              <a:solidFill>
                <a:schemeClr val="tx1"/>
              </a:solidFill>
              <a:latin typeface="Arial" panose="020B0604020202020204" pitchFamily="34" charset="0"/>
            </a:endParaRPr>
          </a:p>
        </p:txBody>
      </p:sp>
      <p:sp>
        <p:nvSpPr>
          <p:cNvPr id="146435" name="Rectangle 2"/>
          <p:cNvSpPr>
            <a:spLocks noRot="1" noTextEdit="1"/>
          </p:cNvSpPr>
          <p:nvPr>
            <p:ph type="sldImg"/>
          </p:nvPr>
        </p:nvSpPr>
        <p:spPr>
          <a:xfrm>
            <a:off x="1144588" y="685800"/>
            <a:ext cx="4572000" cy="3429000"/>
          </a:xfrm>
          <a:ln/>
        </p:spPr>
      </p:sp>
      <p:sp>
        <p:nvSpPr>
          <p:cNvPr id="146436" name="Rectangle 3"/>
          <p:cNvSpPr>
            <a:spLocks noGrp="1"/>
          </p:cNvSpPr>
          <p:nvPr>
            <p:ph type="body" idx="1"/>
          </p:nvPr>
        </p:nvSpPr>
        <p:spPr>
          <a:ln/>
        </p:spPr>
        <p:txBody>
          <a:bodyPr wrap="square" lIns="91440" tIns="45720" rIns="91440" bIns="45720" anchor="t"/>
          <a:p>
            <a:pPr lvl="0" eaLnBrk="1" hangingPunct="1"/>
            <a:r>
              <a:rPr lang="en-US" altLang="zh-CN" dirty="0">
                <a:ea typeface="宋体" panose="02010600030101010101" pitchFamily="2" charset="-122"/>
              </a:rPr>
              <a:t>Content Layouts</a:t>
            </a:r>
            <a:endParaRPr lang="en-US" altLang="zh-CN"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Rectangle 2"/>
          <p:cNvSpPr>
            <a:spLocks noGrp="1" noTextEdit="1"/>
          </p:cNvSpPr>
          <p:nvPr>
            <p:ph type="sldImg"/>
          </p:nvPr>
        </p:nvSpPr>
        <p:spPr>
          <a:ln/>
        </p:spPr>
      </p:sp>
      <p:sp>
        <p:nvSpPr>
          <p:cNvPr id="147459" name="Rectangle 3"/>
          <p:cNvSpPr>
            <a:spLocks noGrp="1"/>
          </p:cNvSpPr>
          <p:nvPr>
            <p:ph type="body" idx="1"/>
          </p:nvPr>
        </p:nvSpPr>
        <p:spPr>
          <a:ln/>
        </p:spPr>
        <p:txBody>
          <a:bodyPr wrap="square" lIns="91440" tIns="45720" rIns="91440" bIns="45720" anchor="ctr"/>
          <a:p>
            <a:pPr lvl="0" eaLnBrk="1" hangingPunct="1">
              <a:lnSpc>
                <a:spcPct val="120000"/>
              </a:lnSpc>
              <a:spcBef>
                <a:spcPct val="50000"/>
              </a:spcBef>
            </a:pPr>
            <a:r>
              <a:rPr lang="zh-CN" altLang="en-US" dirty="0">
                <a:ea typeface="宋体" panose="02010600030101010101" pitchFamily="2" charset="-122"/>
              </a:rPr>
              <a:t>内核本身并非一个进程，</a:t>
            </a:r>
            <a:r>
              <a:rPr lang="zh-CN" altLang="en-US" u="sng" dirty="0">
                <a:ea typeface="宋体" panose="02010600030101010101" pitchFamily="2" charset="-122"/>
              </a:rPr>
              <a:t>而是硬件的首次延伸，即它是加到硬件上的第一层软件</a:t>
            </a:r>
            <a:r>
              <a:rPr lang="zh-CN" altLang="en-US" dirty="0">
                <a:ea typeface="宋体" panose="02010600030101010101" pitchFamily="2" charset="-122"/>
              </a:rPr>
              <a:t>。</a:t>
            </a:r>
            <a:endParaRPr lang="zh-CN" altLang="en-US" dirty="0">
              <a:ea typeface="宋体" panose="02010600030101010101" pitchFamily="2" charset="-122"/>
            </a:endParaRPr>
          </a:p>
          <a:p>
            <a:pPr lvl="0" eaLnBrk="1" hangingPunct="1">
              <a:lnSpc>
                <a:spcPct val="120000"/>
              </a:lnSpc>
              <a:spcBef>
                <a:spcPct val="50000"/>
              </a:spcBef>
            </a:pPr>
            <a:r>
              <a:rPr lang="zh-CN" altLang="en-US" u="sng" dirty="0">
                <a:ea typeface="宋体" panose="02010600030101010101" pitchFamily="2" charset="-122"/>
              </a:rPr>
              <a:t>内核是通过执行各种原语操作来实现各种控制和管理功能的</a:t>
            </a:r>
            <a:r>
              <a:rPr lang="zh-CN" altLang="en-US" dirty="0">
                <a:ea typeface="宋体" panose="02010600030101010101" pitchFamily="2" charset="-122"/>
              </a:rPr>
              <a:t>。</a:t>
            </a:r>
            <a:endParaRPr lang="zh-CN" altLang="en-US" dirty="0">
              <a:ea typeface="宋体" panose="02010600030101010101" pitchFamily="2" charset="-122"/>
            </a:endParaRPr>
          </a:p>
          <a:p>
            <a:pPr lvl="0" eaLnBrk="1" hangingPunct="1">
              <a:lnSpc>
                <a:spcPct val="120000"/>
              </a:lnSpc>
              <a:spcBef>
                <a:spcPct val="50000"/>
              </a:spcBef>
            </a:pPr>
            <a:endParaRPr lang="zh-CN" altLang="en-US" dirty="0">
              <a:ea typeface="宋体" panose="02010600030101010101" pitchFamily="2" charset="-122"/>
            </a:endParaRPr>
          </a:p>
          <a:p>
            <a:pPr lvl="0"/>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Rectangle 2"/>
          <p:cNvSpPr>
            <a:spLocks noGrp="1" noTextEdit="1"/>
          </p:cNvSpPr>
          <p:nvPr>
            <p:ph type="sldImg"/>
          </p:nvPr>
        </p:nvSpPr>
        <p:spPr>
          <a:ln/>
        </p:spPr>
      </p:sp>
      <p:sp>
        <p:nvSpPr>
          <p:cNvPr id="148483" name="Rectangle 3"/>
          <p:cNvSpPr>
            <a:spLocks noGrp="1"/>
          </p:cNvSpPr>
          <p:nvPr>
            <p:ph type="body" idx="1"/>
          </p:nvPr>
        </p:nvSpPr>
        <p:spPr>
          <a:ln/>
        </p:spPr>
        <p:txBody>
          <a:bodyPr wrap="square" lIns="91440" tIns="45720" rIns="91440" bIns="45720" anchor="ctr"/>
          <a:p>
            <a:pPr lvl="0"/>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Rectangle 2"/>
          <p:cNvSpPr>
            <a:spLocks noGrp="1" noTextEdit="1"/>
          </p:cNvSpPr>
          <p:nvPr>
            <p:ph type="sldImg"/>
          </p:nvPr>
        </p:nvSpPr>
        <p:spPr>
          <a:ln/>
        </p:spPr>
      </p:sp>
      <p:sp>
        <p:nvSpPr>
          <p:cNvPr id="149507" name="Rectangle 3"/>
          <p:cNvSpPr>
            <a:spLocks noGrp="1"/>
          </p:cNvSpPr>
          <p:nvPr>
            <p:ph type="body" idx="1"/>
          </p:nvPr>
        </p:nvSpPr>
        <p:spPr>
          <a:ln/>
        </p:spPr>
        <p:txBody>
          <a:bodyPr wrap="square" lIns="91440" tIns="45720" rIns="91440" bIns="45720" anchor="ctr"/>
          <a:p>
            <a:pPr lvl="0">
              <a:lnSpc>
                <a:spcPct val="90000"/>
              </a:lnSpc>
            </a:pPr>
            <a:r>
              <a:rPr lang="zh-CN" altLang="en-US" dirty="0">
                <a:ea typeface="宋体" panose="02010600030101010101" pitchFamily="2" charset="-122"/>
              </a:rPr>
              <a:t>最早截止时间优先即</a:t>
            </a:r>
            <a:r>
              <a:rPr lang="en-US" altLang="zh-CN" dirty="0">
                <a:ea typeface="宋体" panose="02010600030101010101" pitchFamily="2" charset="-122"/>
              </a:rPr>
              <a:t>EDF(Earliest Deadline First)</a:t>
            </a:r>
            <a:r>
              <a:rPr lang="zh-CN" altLang="en-US" dirty="0">
                <a:ea typeface="宋体" panose="02010600030101010101" pitchFamily="2" charset="-122"/>
              </a:rPr>
              <a:t>算法。根据任务的完成截止时间来确定任务的优先级。截止时间愈早，其优先级愈高。该算法要求在系统中保持一个实时任务就绪队列，该队列按各任务截止时间的早晚排序；当然，具有最早截止时间的任务排在队列的最前面。调度程序在选择任务时，总是选择就绪队列中的第一个任务，为之分配处理机，使之投入运行。</a:t>
            </a:r>
            <a:r>
              <a:rPr lang="zh-CN" altLang="en-US" dirty="0"/>
              <a:t> </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22882"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chemeClr val="tx1"/>
                </a:solidFill>
                <a:latin typeface="Arial" panose="020B0604020202020204" pitchFamily="34" charset="0"/>
              </a:rPr>
            </a:fld>
            <a:endParaRPr lang="zh-CN" altLang="en-US" sz="1200" dirty="0">
              <a:solidFill>
                <a:schemeClr val="tx1"/>
              </a:solidFill>
              <a:latin typeface="Arial" panose="020B0604020202020204" pitchFamily="34" charset="0"/>
            </a:endParaRPr>
          </a:p>
        </p:txBody>
      </p:sp>
      <p:sp>
        <p:nvSpPr>
          <p:cNvPr id="122883" name="Rectangle 2"/>
          <p:cNvSpPr>
            <a:spLocks noRot="1" noTextEdit="1"/>
          </p:cNvSpPr>
          <p:nvPr>
            <p:ph type="sldImg"/>
          </p:nvPr>
        </p:nvSpPr>
        <p:spPr>
          <a:xfrm>
            <a:off x="1144588" y="685800"/>
            <a:ext cx="4572000" cy="3429000"/>
          </a:xfrm>
          <a:ln/>
        </p:spPr>
      </p:sp>
      <p:sp>
        <p:nvSpPr>
          <p:cNvPr id="122884" name="Rectangle 3"/>
          <p:cNvSpPr>
            <a:spLocks noGrp="1"/>
          </p:cNvSpPr>
          <p:nvPr>
            <p:ph type="body" idx="1"/>
          </p:nvPr>
        </p:nvSpPr>
        <p:spPr>
          <a:ln/>
        </p:spPr>
        <p:txBody>
          <a:bodyPr wrap="square" lIns="91440" tIns="45720" rIns="91440" bIns="45720" anchor="t"/>
          <a:p>
            <a:pPr lvl="0" eaLnBrk="1" hangingPunct="1"/>
            <a:r>
              <a:rPr lang="en-US" altLang="zh-CN" dirty="0">
                <a:ea typeface="宋体" panose="02010600030101010101" pitchFamily="2" charset="-122"/>
              </a:rPr>
              <a:t>Content Layouts</a:t>
            </a:r>
            <a:endParaRPr lang="en-US" altLang="zh-CN"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Rectangle 2"/>
          <p:cNvSpPr>
            <a:spLocks noGrp="1" noTextEdit="1"/>
          </p:cNvSpPr>
          <p:nvPr>
            <p:ph type="sldImg"/>
          </p:nvPr>
        </p:nvSpPr>
        <p:spPr>
          <a:ln/>
        </p:spPr>
      </p:sp>
      <p:sp>
        <p:nvSpPr>
          <p:cNvPr id="150531" name="Rectangle 3"/>
          <p:cNvSpPr>
            <a:spLocks noGrp="1"/>
          </p:cNvSpPr>
          <p:nvPr>
            <p:ph type="body" idx="1"/>
          </p:nvPr>
        </p:nvSpPr>
        <p:spPr>
          <a:ln/>
        </p:spPr>
        <p:txBody>
          <a:bodyPr wrap="square" lIns="91440" tIns="45720" rIns="91440" bIns="45720" anchor="ctr"/>
          <a:p>
            <a:pPr lvl="0">
              <a:lnSpc>
                <a:spcPct val="90000"/>
              </a:lnSpc>
            </a:pPr>
            <a:r>
              <a:rPr lang="zh-CN" altLang="en-US" dirty="0">
                <a:ea typeface="宋体" panose="02010600030101010101" pitchFamily="2" charset="-122"/>
              </a:rPr>
              <a:t>例如，一个任务在</a:t>
            </a:r>
            <a:r>
              <a:rPr lang="en-US" altLang="zh-CN" dirty="0">
                <a:ea typeface="宋体" panose="02010600030101010101" pitchFamily="2" charset="-122"/>
              </a:rPr>
              <a:t>200ms</a:t>
            </a:r>
            <a:r>
              <a:rPr lang="zh-CN" altLang="en-US" dirty="0">
                <a:ea typeface="宋体" panose="02010600030101010101" pitchFamily="2" charset="-122"/>
              </a:rPr>
              <a:t>时必须完成，而它本身所需的运行时间就有</a:t>
            </a:r>
            <a:r>
              <a:rPr lang="en-US" altLang="zh-CN" dirty="0">
                <a:ea typeface="宋体" panose="02010600030101010101" pitchFamily="2" charset="-122"/>
              </a:rPr>
              <a:t>100ms</a:t>
            </a:r>
            <a:r>
              <a:rPr lang="zh-CN" altLang="en-US" dirty="0">
                <a:ea typeface="宋体" panose="02010600030101010101" pitchFamily="2" charset="-122"/>
              </a:rPr>
              <a:t>，因此，调度程序必须在</a:t>
            </a:r>
            <a:r>
              <a:rPr lang="en-US" altLang="zh-CN" dirty="0">
                <a:ea typeface="宋体" panose="02010600030101010101" pitchFamily="2" charset="-122"/>
              </a:rPr>
              <a:t>100 ms</a:t>
            </a:r>
            <a:r>
              <a:rPr lang="zh-CN" altLang="en-US" dirty="0">
                <a:ea typeface="宋体" panose="02010600030101010101" pitchFamily="2" charset="-122"/>
              </a:rPr>
              <a:t>之前调度执行，该任务的紧急程度</a:t>
            </a:r>
            <a:r>
              <a:rPr lang="en-US" altLang="zh-CN" dirty="0">
                <a:ea typeface="宋体" panose="02010600030101010101" pitchFamily="2" charset="-122"/>
              </a:rPr>
              <a:t>(</a:t>
            </a:r>
            <a:r>
              <a:rPr lang="zh-CN" altLang="en-US" dirty="0">
                <a:ea typeface="宋体" panose="02010600030101010101" pitchFamily="2" charset="-122"/>
              </a:rPr>
              <a:t>松弛程度</a:t>
            </a:r>
            <a:r>
              <a:rPr lang="en-US" altLang="zh-CN" dirty="0">
                <a:ea typeface="宋体" panose="02010600030101010101" pitchFamily="2" charset="-122"/>
              </a:rPr>
              <a:t>)</a:t>
            </a:r>
            <a:r>
              <a:rPr lang="zh-CN" altLang="en-US" dirty="0">
                <a:ea typeface="宋体" panose="02010600030101010101" pitchFamily="2" charset="-122"/>
              </a:rPr>
              <a:t>为</a:t>
            </a:r>
            <a:r>
              <a:rPr lang="en-US" altLang="zh-CN" dirty="0">
                <a:ea typeface="宋体" panose="02010600030101010101" pitchFamily="2" charset="-122"/>
              </a:rPr>
              <a:t>100 ms</a:t>
            </a:r>
            <a:r>
              <a:rPr lang="zh-CN" altLang="en-US" dirty="0">
                <a:ea typeface="宋体" panose="02010600030101010101" pitchFamily="2" charset="-122"/>
              </a:rPr>
              <a:t>。又如，另一任务在</a:t>
            </a:r>
            <a:r>
              <a:rPr lang="en-US" altLang="zh-CN" dirty="0">
                <a:ea typeface="宋体" panose="02010600030101010101" pitchFamily="2" charset="-122"/>
              </a:rPr>
              <a:t>400 ms</a:t>
            </a:r>
            <a:r>
              <a:rPr lang="zh-CN" altLang="en-US" dirty="0">
                <a:ea typeface="宋体" panose="02010600030101010101" pitchFamily="2" charset="-122"/>
              </a:rPr>
              <a:t>时必须完成，它本身需要运行 </a:t>
            </a:r>
            <a:r>
              <a:rPr lang="en-US" altLang="zh-CN" dirty="0">
                <a:ea typeface="宋体" panose="02010600030101010101" pitchFamily="2" charset="-122"/>
              </a:rPr>
              <a:t>150 ms</a:t>
            </a:r>
            <a:r>
              <a:rPr lang="zh-CN" altLang="en-US" dirty="0">
                <a:ea typeface="宋体" panose="02010600030101010101" pitchFamily="2" charset="-122"/>
              </a:rPr>
              <a:t>，则其松弛程度为 </a:t>
            </a:r>
            <a:r>
              <a:rPr lang="en-US" altLang="zh-CN" dirty="0">
                <a:ea typeface="宋体" panose="02010600030101010101" pitchFamily="2" charset="-122"/>
              </a:rPr>
              <a:t>250 ms</a:t>
            </a:r>
            <a:r>
              <a:rPr lang="zh-CN" altLang="en-US" dirty="0">
                <a:ea typeface="宋体" panose="02010600030101010101" pitchFamily="2" charset="-122"/>
              </a:rPr>
              <a:t>。在实现该算法时要求系统中有一个按松弛度排序的实时任务就绪队列，松弛度最低的任务排在队列最前面，调度程序总是选择就绪队列中的队首任务执行。该算法主要用于可抢占调度方式中。假如在一个实时系统中，有两个周期性实时任务</a:t>
            </a:r>
            <a:r>
              <a:rPr lang="en-US" altLang="zh-CN" dirty="0">
                <a:ea typeface="宋体" panose="02010600030101010101" pitchFamily="2" charset="-122"/>
              </a:rPr>
              <a:t>A</a:t>
            </a:r>
            <a:r>
              <a:rPr lang="zh-CN" altLang="en-US" dirty="0">
                <a:ea typeface="宋体" panose="02010600030101010101" pitchFamily="2" charset="-122"/>
              </a:rPr>
              <a:t>和</a:t>
            </a:r>
            <a:r>
              <a:rPr lang="en-US" altLang="zh-CN" dirty="0">
                <a:ea typeface="宋体" panose="02010600030101010101" pitchFamily="2" charset="-122"/>
              </a:rPr>
              <a:t>B</a:t>
            </a:r>
            <a:r>
              <a:rPr lang="zh-CN" altLang="en-US" dirty="0">
                <a:ea typeface="宋体" panose="02010600030101010101" pitchFamily="2" charset="-122"/>
              </a:rPr>
              <a:t>，任务</a:t>
            </a:r>
            <a:r>
              <a:rPr lang="en-US" altLang="zh-CN" dirty="0">
                <a:ea typeface="宋体" panose="02010600030101010101" pitchFamily="2" charset="-122"/>
              </a:rPr>
              <a:t>A</a:t>
            </a:r>
            <a:r>
              <a:rPr lang="zh-CN" altLang="en-US" dirty="0">
                <a:ea typeface="宋体" panose="02010600030101010101" pitchFamily="2" charset="-122"/>
              </a:rPr>
              <a:t>要求每 </a:t>
            </a:r>
            <a:r>
              <a:rPr lang="en-US" altLang="zh-CN" dirty="0">
                <a:ea typeface="宋体" panose="02010600030101010101" pitchFamily="2" charset="-122"/>
              </a:rPr>
              <a:t>20 ms</a:t>
            </a:r>
            <a:r>
              <a:rPr lang="zh-CN" altLang="en-US" dirty="0">
                <a:ea typeface="宋体" panose="02010600030101010101" pitchFamily="2" charset="-122"/>
              </a:rPr>
              <a:t>执行一次，执行时间为 </a:t>
            </a:r>
            <a:r>
              <a:rPr lang="en-US" altLang="zh-CN" dirty="0">
                <a:ea typeface="宋体" panose="02010600030101010101" pitchFamily="2" charset="-122"/>
              </a:rPr>
              <a:t>10 ms</a:t>
            </a:r>
            <a:r>
              <a:rPr lang="zh-CN" altLang="en-US" dirty="0">
                <a:ea typeface="宋体" panose="02010600030101010101" pitchFamily="2" charset="-122"/>
              </a:rPr>
              <a:t>；任务</a:t>
            </a:r>
            <a:r>
              <a:rPr lang="en-US" altLang="zh-CN" dirty="0">
                <a:ea typeface="宋体" panose="02010600030101010101" pitchFamily="2" charset="-122"/>
              </a:rPr>
              <a:t>B</a:t>
            </a:r>
            <a:r>
              <a:rPr lang="zh-CN" altLang="en-US" dirty="0">
                <a:ea typeface="宋体" panose="02010600030101010101" pitchFamily="2" charset="-122"/>
              </a:rPr>
              <a:t>只要求每</a:t>
            </a:r>
            <a:r>
              <a:rPr lang="en-US" altLang="zh-CN" dirty="0">
                <a:ea typeface="宋体" panose="02010600030101010101" pitchFamily="2" charset="-122"/>
              </a:rPr>
              <a:t>50 ms</a:t>
            </a:r>
            <a:r>
              <a:rPr lang="zh-CN" altLang="en-US" dirty="0">
                <a:ea typeface="宋体" panose="02010600030101010101" pitchFamily="2" charset="-122"/>
              </a:rPr>
              <a:t>执行一次，执行时间为 </a:t>
            </a:r>
            <a:r>
              <a:rPr lang="en-US" altLang="zh-CN" dirty="0">
                <a:ea typeface="宋体" panose="02010600030101010101" pitchFamily="2" charset="-122"/>
              </a:rPr>
              <a:t>25 ms</a:t>
            </a:r>
            <a:r>
              <a:rPr lang="zh-CN" altLang="en-US" dirty="0">
                <a:ea typeface="宋体" panose="02010600030101010101" pitchFamily="2" charset="-122"/>
              </a:rPr>
              <a:t>。</a:t>
            </a:r>
            <a:endParaRPr lang="zh-CN" altLang="en-US" dirty="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Rectangle 2"/>
          <p:cNvSpPr>
            <a:spLocks noGrp="1" noTextEdit="1"/>
          </p:cNvSpPr>
          <p:nvPr>
            <p:ph type="sldImg"/>
          </p:nvPr>
        </p:nvSpPr>
        <p:spPr>
          <a:ln/>
        </p:spPr>
      </p:sp>
      <p:sp>
        <p:nvSpPr>
          <p:cNvPr id="151555" name="Rectangle 3"/>
          <p:cNvSpPr>
            <a:spLocks noGrp="1"/>
          </p:cNvSpPr>
          <p:nvPr>
            <p:ph type="body" idx="1"/>
          </p:nvPr>
        </p:nvSpPr>
        <p:spPr>
          <a:ln/>
        </p:spPr>
        <p:txBody>
          <a:bodyPr wrap="square" lIns="91440" tIns="45720" rIns="91440" bIns="45720" anchor="ctr"/>
          <a:p>
            <a:pPr lvl="0">
              <a:lnSpc>
                <a:spcPct val="90000"/>
              </a:lnSpc>
            </a:pPr>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Rectangle 2"/>
          <p:cNvSpPr>
            <a:spLocks noGrp="1" noTextEdit="1"/>
          </p:cNvSpPr>
          <p:nvPr>
            <p:ph type="sldImg"/>
          </p:nvPr>
        </p:nvSpPr>
        <p:spPr>
          <a:ln/>
        </p:spPr>
      </p:sp>
      <p:sp>
        <p:nvSpPr>
          <p:cNvPr id="152579" name="Rectangle 3"/>
          <p:cNvSpPr>
            <a:spLocks noGrp="1"/>
          </p:cNvSpPr>
          <p:nvPr>
            <p:ph type="body" idx="1"/>
          </p:nvPr>
        </p:nvSpPr>
        <p:spPr>
          <a:ln/>
        </p:spPr>
        <p:txBody>
          <a:bodyPr wrap="square" lIns="91440" tIns="45720" rIns="91440" bIns="45720" anchor="ctr"/>
          <a:p>
            <a:pPr lvl="0">
              <a:lnSpc>
                <a:spcPct val="90000"/>
              </a:lnSpc>
            </a:pPr>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Rectangle 2"/>
          <p:cNvSpPr>
            <a:spLocks noGrp="1" noTextEdit="1"/>
          </p:cNvSpPr>
          <p:nvPr>
            <p:ph type="sldImg"/>
          </p:nvPr>
        </p:nvSpPr>
        <p:spPr>
          <a:ln/>
        </p:spPr>
      </p:sp>
      <p:sp>
        <p:nvSpPr>
          <p:cNvPr id="153603" name="Rectangle 3"/>
          <p:cNvSpPr>
            <a:spLocks noGrp="1"/>
          </p:cNvSpPr>
          <p:nvPr>
            <p:ph type="body" idx="1"/>
          </p:nvPr>
        </p:nvSpPr>
        <p:spPr>
          <a:ln/>
        </p:spPr>
        <p:txBody>
          <a:bodyPr wrap="square" lIns="91440" tIns="45720" rIns="91440" bIns="45720" anchor="ctr"/>
          <a:p>
            <a:pPr lvl="0">
              <a:lnSpc>
                <a:spcPct val="90000"/>
              </a:lnSpc>
            </a:pPr>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6" name="Rectangle 2"/>
          <p:cNvSpPr>
            <a:spLocks noGrp="1" noTextEdit="1"/>
          </p:cNvSpPr>
          <p:nvPr>
            <p:ph type="sldImg"/>
          </p:nvPr>
        </p:nvSpPr>
        <p:spPr>
          <a:ln/>
        </p:spPr>
      </p:sp>
      <p:sp>
        <p:nvSpPr>
          <p:cNvPr id="154627" name="Rectangle 3"/>
          <p:cNvSpPr>
            <a:spLocks noGrp="1"/>
          </p:cNvSpPr>
          <p:nvPr>
            <p:ph type="body" idx="1"/>
          </p:nvPr>
        </p:nvSpPr>
        <p:spPr>
          <a:ln/>
        </p:spPr>
        <p:txBody>
          <a:bodyPr wrap="square" lIns="91440" tIns="45720" rIns="91440" bIns="45720" anchor="ctr"/>
          <a:p>
            <a:pPr lvl="0">
              <a:lnSpc>
                <a:spcPct val="90000"/>
              </a:lnSpc>
            </a:pPr>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Rectangle 2"/>
          <p:cNvSpPr>
            <a:spLocks noGrp="1" noTextEdit="1"/>
          </p:cNvSpPr>
          <p:nvPr>
            <p:ph type="sldImg"/>
          </p:nvPr>
        </p:nvSpPr>
        <p:spPr>
          <a:ln/>
        </p:spPr>
      </p:sp>
      <p:sp>
        <p:nvSpPr>
          <p:cNvPr id="155651" name="Rectangle 3"/>
          <p:cNvSpPr>
            <a:spLocks noGrp="1"/>
          </p:cNvSpPr>
          <p:nvPr>
            <p:ph type="body" idx="1"/>
          </p:nvPr>
        </p:nvSpPr>
        <p:spPr>
          <a:ln/>
        </p:spPr>
        <p:txBody>
          <a:bodyPr wrap="square" lIns="91440" tIns="45720" rIns="91440" bIns="45720" anchor="ctr"/>
          <a:p>
            <a:pPr lvl="0"/>
            <a:r>
              <a:rPr lang="en-US" altLang="zh-CN" dirty="0"/>
              <a:t>(1) </a:t>
            </a:r>
            <a:r>
              <a:rPr lang="zh-CN" altLang="en-US" dirty="0"/>
              <a:t>紧密耦合</a:t>
            </a:r>
            <a:r>
              <a:rPr lang="en-US" altLang="zh-CN" dirty="0"/>
              <a:t>(Tightly Coupted)MPS</a:t>
            </a:r>
            <a:r>
              <a:rPr lang="zh-CN" altLang="en-US" dirty="0"/>
              <a:t>。 </a:t>
            </a:r>
            <a:endParaRPr lang="zh-CN" altLang="en-US" dirty="0"/>
          </a:p>
          <a:p>
            <a:pPr lvl="0"/>
            <a:r>
              <a:rPr lang="zh-CN" altLang="en-US" dirty="0"/>
              <a:t>这通常是通过高速总线或高速交叉开关，来实现多个处理器之间的互连的。它们共享主存储器系统和</a:t>
            </a:r>
            <a:r>
              <a:rPr lang="en-US" altLang="zh-CN" dirty="0"/>
              <a:t>I/O</a:t>
            </a:r>
            <a:r>
              <a:rPr lang="zh-CN" altLang="en-US" dirty="0"/>
              <a:t>设备，并要求将主存储器划分为若干个能独立访问的存储器模块，以便多个处理机能同时对主存进行访问。系统中的所有资源和进程，都由操作系统实施统一的控制和管理。</a:t>
            </a:r>
            <a:endParaRPr lang="zh-CN" altLang="en-US" dirty="0"/>
          </a:p>
          <a:p>
            <a:pPr lvl="0"/>
            <a:r>
              <a:rPr lang="en-US" altLang="zh-CN" dirty="0"/>
              <a:t>(2) </a:t>
            </a:r>
            <a:r>
              <a:rPr lang="zh-CN" altLang="en-US" dirty="0"/>
              <a:t>松散耦合</a:t>
            </a:r>
            <a:r>
              <a:rPr lang="en-US" altLang="zh-CN" dirty="0"/>
              <a:t>(Loosely Coupled)MPS</a:t>
            </a:r>
            <a:endParaRPr lang="zh-CN" altLang="en-US" dirty="0"/>
          </a:p>
          <a:p>
            <a:pPr lvl="0" algn="just" eaLnBrk="1" hangingPunct="1">
              <a:lnSpc>
                <a:spcPct val="165000"/>
              </a:lnSpc>
              <a:spcBef>
                <a:spcPct val="50000"/>
              </a:spcBef>
            </a:pPr>
            <a:r>
              <a:rPr lang="zh-CN" altLang="en-US" dirty="0">
                <a:ea typeface="宋体" panose="02010600030101010101" pitchFamily="2" charset="-122"/>
              </a:rPr>
              <a:t>在松散耦合</a:t>
            </a:r>
            <a:r>
              <a:rPr lang="en-US" altLang="zh-CN" dirty="0">
                <a:ea typeface="宋体" panose="02010600030101010101" pitchFamily="2" charset="-122"/>
              </a:rPr>
              <a:t>MPS</a:t>
            </a:r>
            <a:r>
              <a:rPr lang="zh-CN" altLang="en-US" dirty="0">
                <a:ea typeface="宋体" panose="02010600030101010101" pitchFamily="2" charset="-122"/>
              </a:rPr>
              <a:t>中，通常是通过通道或通信线路，来实现多台计算机之间的互连。每台计算机都有自己的存储器和</a:t>
            </a:r>
            <a:r>
              <a:rPr lang="en-US" altLang="zh-CN" dirty="0">
                <a:ea typeface="宋体" panose="02010600030101010101" pitchFamily="2" charset="-122"/>
              </a:rPr>
              <a:t>I/O</a:t>
            </a:r>
            <a:r>
              <a:rPr lang="zh-CN" altLang="en-US" dirty="0">
                <a:ea typeface="宋体" panose="02010600030101010101" pitchFamily="2" charset="-122"/>
              </a:rPr>
              <a:t>设备，并配置了</a:t>
            </a:r>
            <a:r>
              <a:rPr lang="en-US" altLang="zh-CN" dirty="0">
                <a:ea typeface="宋体" panose="02010600030101010101" pitchFamily="2" charset="-122"/>
              </a:rPr>
              <a:t>OS</a:t>
            </a:r>
            <a:r>
              <a:rPr lang="zh-CN" altLang="en-US" dirty="0">
                <a:ea typeface="宋体" panose="02010600030101010101" pitchFamily="2" charset="-122"/>
              </a:rPr>
              <a:t>来管理本地资源和在本地运行的进程。因此，每一台计算机都能独立地工作， 必要时可通过通信线路与其它计算机交换信息，以及协调它们之间的工作。 </a:t>
            </a:r>
            <a:endParaRPr lang="zh-CN" altLang="en-US" dirty="0">
              <a:ea typeface="宋体" panose="02010600030101010101" pitchFamily="2" charset="-122"/>
            </a:endParaRPr>
          </a:p>
          <a:p>
            <a:pPr lvl="0"/>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4" name="Rectangle 2"/>
          <p:cNvSpPr>
            <a:spLocks noGrp="1" noTextEdit="1"/>
          </p:cNvSpPr>
          <p:nvPr>
            <p:ph type="sldImg"/>
          </p:nvPr>
        </p:nvSpPr>
        <p:spPr>
          <a:ln/>
        </p:spPr>
      </p:sp>
      <p:sp>
        <p:nvSpPr>
          <p:cNvPr id="156675" name="Rectangle 3"/>
          <p:cNvSpPr>
            <a:spLocks noGrp="1"/>
          </p:cNvSpPr>
          <p:nvPr>
            <p:ph type="body" idx="1"/>
          </p:nvPr>
        </p:nvSpPr>
        <p:spPr>
          <a:ln/>
        </p:spPr>
        <p:txBody>
          <a:bodyPr wrap="square" lIns="91440" tIns="45720" rIns="91440" bIns="45720" anchor="ctr"/>
          <a:p>
            <a:pPr lvl="0"/>
            <a:r>
              <a:rPr lang="zh-CN" altLang="en-US" dirty="0">
                <a:ea typeface="宋体" panose="02010600030101010101" pitchFamily="2" charset="-122"/>
              </a:rPr>
              <a:t>在多处理器系统中，自调度方式是最简单的一种调度方式。它是</a:t>
            </a:r>
            <a:endParaRPr lang="zh-CN" altLang="en-US" dirty="0">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Rectangle 2"/>
          <p:cNvSpPr>
            <a:spLocks noGrp="1" noTextEdit="1"/>
          </p:cNvSpPr>
          <p:nvPr>
            <p:ph type="sldImg"/>
          </p:nvPr>
        </p:nvSpPr>
        <p:spPr>
          <a:ln/>
        </p:spPr>
      </p:sp>
      <p:sp>
        <p:nvSpPr>
          <p:cNvPr id="157699" name="Rectangle 3"/>
          <p:cNvSpPr>
            <a:spLocks noGrp="1"/>
          </p:cNvSpPr>
          <p:nvPr>
            <p:ph type="body" idx="1"/>
          </p:nvPr>
        </p:nvSpPr>
        <p:spPr>
          <a:ln/>
        </p:spPr>
        <p:txBody>
          <a:bodyPr wrap="square" lIns="91440" tIns="45720" rIns="91440" bIns="45720" anchor="ctr"/>
          <a:p>
            <a:pPr lvl="0"/>
            <a:r>
              <a:rPr lang="en-US" altLang="zh-CN" b="1" dirty="0">
                <a:solidFill>
                  <a:srgbClr val="FF0000"/>
                </a:solidFill>
              </a:rPr>
              <a:t>1.</a:t>
            </a:r>
            <a:r>
              <a:rPr lang="zh-CN" altLang="en-US" b="1" dirty="0">
                <a:solidFill>
                  <a:srgbClr val="FF0000"/>
                </a:solidFill>
              </a:rPr>
              <a:t>互斥：</a:t>
            </a:r>
            <a:r>
              <a:rPr lang="zh-CN" altLang="en-US" b="1" dirty="0"/>
              <a:t>进程要求对所分配的资源进行互斥性访问。即在一段时间内某资源仅为一个进程所占有，如果此时还有其它进程要求访问该资源，则要求者只能被阻塞，直到该资源的占用进程用毕释放； </a:t>
            </a:r>
            <a:endParaRPr lang="zh-CN" altLang="en-US" b="1" dirty="0"/>
          </a:p>
          <a:p>
            <a:pPr lvl="0"/>
            <a:r>
              <a:rPr lang="zh-CN" altLang="en-US" b="1" dirty="0"/>
              <a:t>        </a:t>
            </a:r>
            <a:r>
              <a:rPr lang="en-US" altLang="zh-CN" b="1" dirty="0">
                <a:solidFill>
                  <a:srgbClr val="FF0000"/>
                </a:solidFill>
              </a:rPr>
              <a:t>2.</a:t>
            </a:r>
            <a:r>
              <a:rPr lang="zh-CN" altLang="en-US" b="1" dirty="0">
                <a:solidFill>
                  <a:srgbClr val="FF0000"/>
                </a:solidFill>
              </a:rPr>
              <a:t>请求和保持：</a:t>
            </a:r>
            <a:r>
              <a:rPr lang="zh-CN" altLang="en-US" b="1" dirty="0"/>
              <a:t>当进程已经占有了至少一个资源，若又提出了新的资源请求，而该资源又被其它进程所占用，则此请求被阻塞，但对它对已获得的资源保持不放；       </a:t>
            </a:r>
            <a:endParaRPr lang="zh-CN" altLang="en-US" b="1" dirty="0">
              <a:solidFill>
                <a:srgbClr val="FF33CC"/>
              </a:solidFill>
            </a:endParaRPr>
          </a:p>
          <a:p>
            <a:pPr lvl="0"/>
            <a:r>
              <a:rPr lang="en-US" altLang="zh-CN" b="1" dirty="0">
                <a:solidFill>
                  <a:srgbClr val="FF0000"/>
                </a:solidFill>
              </a:rPr>
              <a:t>3.</a:t>
            </a:r>
            <a:r>
              <a:rPr lang="zh-CN" altLang="en-US" b="1" dirty="0">
                <a:solidFill>
                  <a:srgbClr val="FF0000"/>
                </a:solidFill>
              </a:rPr>
              <a:t>不剥夺：</a:t>
            </a:r>
            <a:r>
              <a:rPr lang="zh-CN" altLang="en-US" b="1" dirty="0"/>
              <a:t>进程已获得的资源，在未使用完之前，不能被剥夺，只能由使用者在使用完后释放；</a:t>
            </a:r>
            <a:endParaRPr lang="zh-CN" altLang="en-US" b="1" dirty="0"/>
          </a:p>
          <a:p>
            <a:pPr lvl="0"/>
            <a:r>
              <a:rPr lang="zh-CN" altLang="en-US" b="1" dirty="0"/>
              <a:t>        </a:t>
            </a:r>
            <a:r>
              <a:rPr lang="en-US" altLang="zh-CN" b="1" dirty="0">
                <a:solidFill>
                  <a:srgbClr val="FF0000"/>
                </a:solidFill>
              </a:rPr>
              <a:t>4.</a:t>
            </a:r>
            <a:r>
              <a:rPr lang="zh-CN" altLang="en-US" b="1" dirty="0">
                <a:solidFill>
                  <a:srgbClr val="FF0000"/>
                </a:solidFill>
              </a:rPr>
              <a:t>环路等待：</a:t>
            </a:r>
            <a:r>
              <a:rPr lang="zh-CN" altLang="en-US" b="1" dirty="0"/>
              <a:t>在发生死锁时，必然存在一个进程</a:t>
            </a:r>
            <a:r>
              <a:rPr lang="en-US" altLang="zh-CN" b="1" dirty="0"/>
              <a:t>—</a:t>
            </a:r>
            <a:r>
              <a:rPr lang="zh-CN" altLang="en-US" b="1" dirty="0"/>
              <a:t>资源的环形链。即进程集合</a:t>
            </a:r>
            <a:r>
              <a:rPr lang="en-US" altLang="zh-CN" b="1" dirty="0"/>
              <a:t>{P1</a:t>
            </a:r>
            <a:r>
              <a:rPr lang="zh-CN" altLang="en-US" b="1" dirty="0"/>
              <a:t>、</a:t>
            </a:r>
            <a:r>
              <a:rPr lang="en-US" altLang="zh-CN" b="1" dirty="0"/>
              <a:t>P2</a:t>
            </a:r>
            <a:r>
              <a:rPr lang="zh-CN" altLang="en-US" b="1" dirty="0"/>
              <a:t>、</a:t>
            </a:r>
            <a:r>
              <a:rPr lang="en-US" altLang="zh-CN" b="1" dirty="0"/>
              <a:t>…</a:t>
            </a:r>
            <a:r>
              <a:rPr lang="zh-CN" altLang="en-US" b="1" dirty="0"/>
              <a:t>、</a:t>
            </a:r>
            <a:r>
              <a:rPr lang="en-US" altLang="zh-CN" b="1" dirty="0"/>
              <a:t>Pn}</a:t>
            </a:r>
            <a:r>
              <a:rPr lang="zh-CN" altLang="en-US" b="1" dirty="0"/>
              <a:t>中的</a:t>
            </a:r>
            <a:r>
              <a:rPr lang="en-US" altLang="zh-CN" b="1" dirty="0"/>
              <a:t>P1</a:t>
            </a:r>
            <a:r>
              <a:rPr lang="zh-CN" altLang="en-US" b="1" dirty="0"/>
              <a:t>正在等待一个</a:t>
            </a:r>
            <a:r>
              <a:rPr lang="en-US" altLang="zh-CN" b="1" dirty="0"/>
              <a:t>P2</a:t>
            </a:r>
            <a:r>
              <a:rPr lang="zh-CN" altLang="en-US" b="1" dirty="0"/>
              <a:t>占用的资源，</a:t>
            </a:r>
            <a:r>
              <a:rPr lang="en-US" altLang="zh-CN" b="1" dirty="0"/>
              <a:t>P2</a:t>
            </a:r>
            <a:r>
              <a:rPr lang="zh-CN" altLang="en-US" b="1" dirty="0"/>
              <a:t>正在等待一个</a:t>
            </a:r>
            <a:r>
              <a:rPr lang="en-US" altLang="zh-CN" b="1" dirty="0"/>
              <a:t>P3</a:t>
            </a:r>
            <a:r>
              <a:rPr lang="zh-CN" altLang="en-US" b="1" dirty="0"/>
              <a:t>占用的资源，</a:t>
            </a:r>
            <a:r>
              <a:rPr lang="en-US" altLang="zh-CN" b="1" dirty="0"/>
              <a:t>……</a:t>
            </a:r>
            <a:r>
              <a:rPr lang="zh-CN" altLang="en-US" b="1" dirty="0"/>
              <a:t>、</a:t>
            </a:r>
            <a:r>
              <a:rPr lang="en-US" altLang="zh-CN" b="1" dirty="0"/>
              <a:t>Pn</a:t>
            </a:r>
            <a:r>
              <a:rPr lang="zh-CN" altLang="en-US" b="1" dirty="0"/>
              <a:t>正在等待一个</a:t>
            </a:r>
            <a:r>
              <a:rPr lang="en-US" altLang="zh-CN" b="1" dirty="0"/>
              <a:t>P1</a:t>
            </a:r>
            <a:r>
              <a:rPr lang="zh-CN" altLang="en-US" b="1" dirty="0"/>
              <a:t>占用的资源。</a:t>
            </a:r>
            <a:endParaRPr lang="zh-CN" altLang="en-US" b="1" dirty="0"/>
          </a:p>
          <a:p>
            <a:pPr lvl="0"/>
            <a:r>
              <a:rPr lang="zh-CN" altLang="en-US" b="1" dirty="0"/>
              <a:t>        这四个必要条件中只要有一个条件不满足，都不会形成“</a:t>
            </a:r>
            <a:r>
              <a:rPr lang="zh-CN" altLang="en-US" b="1" dirty="0">
                <a:solidFill>
                  <a:srgbClr val="FF0000"/>
                </a:solidFill>
              </a:rPr>
              <a:t>死锁</a:t>
            </a:r>
            <a:r>
              <a:rPr lang="zh-CN" altLang="en-US" b="1" dirty="0"/>
              <a:t>”。</a:t>
            </a:r>
            <a:r>
              <a:rPr lang="zh-CN" altLang="en-US" b="1" dirty="0">
                <a:solidFill>
                  <a:srgbClr val="FF33CC"/>
                </a:solidFill>
              </a:rPr>
              <a:t>  </a:t>
            </a:r>
            <a:endParaRPr lang="zh-CN" altLang="en-US" b="1" dirty="0">
              <a:solidFill>
                <a:srgbClr val="FF33CC"/>
              </a:solidFill>
            </a:endParaRPr>
          </a:p>
          <a:p>
            <a:pPr lvl="0"/>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2" name="Rectangle 2"/>
          <p:cNvSpPr>
            <a:spLocks noGrp="1" noTextEdit="1"/>
          </p:cNvSpPr>
          <p:nvPr>
            <p:ph type="sldImg"/>
          </p:nvPr>
        </p:nvSpPr>
        <p:spPr>
          <a:ln/>
        </p:spPr>
      </p:sp>
      <p:sp>
        <p:nvSpPr>
          <p:cNvPr id="158723" name="Rectangle 3"/>
          <p:cNvSpPr>
            <a:spLocks noGrp="1"/>
          </p:cNvSpPr>
          <p:nvPr>
            <p:ph type="body" idx="1"/>
          </p:nvPr>
        </p:nvSpPr>
        <p:spPr>
          <a:ln/>
        </p:spPr>
        <p:txBody>
          <a:bodyPr wrap="square" lIns="91440" tIns="45720" rIns="91440" bIns="45720" anchor="ctr"/>
          <a:p>
            <a:pPr lvl="0"/>
            <a:r>
              <a:rPr lang="en-US" altLang="zh-CN" b="1" dirty="0">
                <a:solidFill>
                  <a:srgbClr val="FF0000"/>
                </a:solidFill>
              </a:rPr>
              <a:t>1.</a:t>
            </a:r>
            <a:r>
              <a:rPr lang="zh-CN" altLang="en-US" b="1" dirty="0">
                <a:solidFill>
                  <a:srgbClr val="FF0000"/>
                </a:solidFill>
              </a:rPr>
              <a:t>互斥：</a:t>
            </a:r>
            <a:r>
              <a:rPr lang="zh-CN" altLang="en-US" b="1" dirty="0"/>
              <a:t>进程要求对所分配的资源进行互斥性访问。即在一段时间内某资源仅为一个进程所占有，如果此时还有其它进程要求访问该资源，则要求者只能被阻塞，直到该资源的占用进程用毕释放； </a:t>
            </a:r>
            <a:endParaRPr lang="zh-CN" altLang="en-US" b="1" dirty="0"/>
          </a:p>
          <a:p>
            <a:pPr lvl="0"/>
            <a:r>
              <a:rPr lang="zh-CN" altLang="en-US" b="1" dirty="0"/>
              <a:t>        </a:t>
            </a:r>
            <a:r>
              <a:rPr lang="en-US" altLang="zh-CN" b="1" dirty="0">
                <a:solidFill>
                  <a:srgbClr val="FF0000"/>
                </a:solidFill>
              </a:rPr>
              <a:t>2.</a:t>
            </a:r>
            <a:r>
              <a:rPr lang="zh-CN" altLang="en-US" b="1" dirty="0">
                <a:solidFill>
                  <a:srgbClr val="FF0000"/>
                </a:solidFill>
              </a:rPr>
              <a:t>请求和保持：</a:t>
            </a:r>
            <a:r>
              <a:rPr lang="zh-CN" altLang="en-US" b="1" dirty="0"/>
              <a:t>当进程已经占有了至少一个资源，若又提出了新的资源请求，而该资源又被其它进程所占用，则此请求被阻塞，但对它对已获得的资源保持不放；       </a:t>
            </a:r>
            <a:endParaRPr lang="zh-CN" altLang="en-US" b="1" dirty="0">
              <a:solidFill>
                <a:srgbClr val="FF33CC"/>
              </a:solidFill>
            </a:endParaRPr>
          </a:p>
          <a:p>
            <a:pPr lvl="0"/>
            <a:r>
              <a:rPr lang="en-US" altLang="zh-CN" b="1" dirty="0">
                <a:solidFill>
                  <a:srgbClr val="FF0000"/>
                </a:solidFill>
              </a:rPr>
              <a:t>3.</a:t>
            </a:r>
            <a:r>
              <a:rPr lang="zh-CN" altLang="en-US" b="1" dirty="0">
                <a:solidFill>
                  <a:srgbClr val="FF0000"/>
                </a:solidFill>
              </a:rPr>
              <a:t>不剥夺：</a:t>
            </a:r>
            <a:r>
              <a:rPr lang="zh-CN" altLang="en-US" b="1" dirty="0"/>
              <a:t>进程已获得的资源，在未使用完之前，不能被剥夺，只能由使用者在使用完后释放；</a:t>
            </a:r>
            <a:endParaRPr lang="zh-CN" altLang="en-US" b="1" dirty="0"/>
          </a:p>
          <a:p>
            <a:pPr lvl="0"/>
            <a:r>
              <a:rPr lang="zh-CN" altLang="en-US" b="1" dirty="0"/>
              <a:t>        </a:t>
            </a:r>
            <a:r>
              <a:rPr lang="en-US" altLang="zh-CN" b="1" dirty="0">
                <a:solidFill>
                  <a:srgbClr val="FF0000"/>
                </a:solidFill>
              </a:rPr>
              <a:t>4.</a:t>
            </a:r>
            <a:r>
              <a:rPr lang="zh-CN" altLang="en-US" b="1" dirty="0">
                <a:solidFill>
                  <a:srgbClr val="FF0000"/>
                </a:solidFill>
              </a:rPr>
              <a:t>环路等待：</a:t>
            </a:r>
            <a:r>
              <a:rPr lang="zh-CN" altLang="en-US" b="1" dirty="0"/>
              <a:t>在发生死锁时，必然存在一个进程</a:t>
            </a:r>
            <a:r>
              <a:rPr lang="en-US" altLang="zh-CN" b="1" dirty="0"/>
              <a:t>—</a:t>
            </a:r>
            <a:r>
              <a:rPr lang="zh-CN" altLang="en-US" b="1" dirty="0"/>
              <a:t>资源的环形链。即进程集合</a:t>
            </a:r>
            <a:r>
              <a:rPr lang="en-US" altLang="zh-CN" b="1" dirty="0"/>
              <a:t>{P1</a:t>
            </a:r>
            <a:r>
              <a:rPr lang="zh-CN" altLang="en-US" b="1" dirty="0"/>
              <a:t>、</a:t>
            </a:r>
            <a:r>
              <a:rPr lang="en-US" altLang="zh-CN" b="1" dirty="0"/>
              <a:t>P2</a:t>
            </a:r>
            <a:r>
              <a:rPr lang="zh-CN" altLang="en-US" b="1" dirty="0"/>
              <a:t>、</a:t>
            </a:r>
            <a:r>
              <a:rPr lang="en-US" altLang="zh-CN" b="1" dirty="0"/>
              <a:t>…</a:t>
            </a:r>
            <a:r>
              <a:rPr lang="zh-CN" altLang="en-US" b="1" dirty="0"/>
              <a:t>、</a:t>
            </a:r>
            <a:r>
              <a:rPr lang="en-US" altLang="zh-CN" b="1" dirty="0"/>
              <a:t>Pn}</a:t>
            </a:r>
            <a:r>
              <a:rPr lang="zh-CN" altLang="en-US" b="1" dirty="0"/>
              <a:t>中的</a:t>
            </a:r>
            <a:r>
              <a:rPr lang="en-US" altLang="zh-CN" b="1" dirty="0"/>
              <a:t>P1</a:t>
            </a:r>
            <a:r>
              <a:rPr lang="zh-CN" altLang="en-US" b="1" dirty="0"/>
              <a:t>正在等待一个</a:t>
            </a:r>
            <a:r>
              <a:rPr lang="en-US" altLang="zh-CN" b="1" dirty="0"/>
              <a:t>P2</a:t>
            </a:r>
            <a:r>
              <a:rPr lang="zh-CN" altLang="en-US" b="1" dirty="0"/>
              <a:t>占用的资源，</a:t>
            </a:r>
            <a:r>
              <a:rPr lang="en-US" altLang="zh-CN" b="1" dirty="0"/>
              <a:t>P2</a:t>
            </a:r>
            <a:r>
              <a:rPr lang="zh-CN" altLang="en-US" b="1" dirty="0"/>
              <a:t>正在等待一个</a:t>
            </a:r>
            <a:r>
              <a:rPr lang="en-US" altLang="zh-CN" b="1" dirty="0"/>
              <a:t>P3</a:t>
            </a:r>
            <a:r>
              <a:rPr lang="zh-CN" altLang="en-US" b="1" dirty="0"/>
              <a:t>占用的资源，</a:t>
            </a:r>
            <a:r>
              <a:rPr lang="en-US" altLang="zh-CN" b="1" dirty="0"/>
              <a:t>……</a:t>
            </a:r>
            <a:r>
              <a:rPr lang="zh-CN" altLang="en-US" b="1" dirty="0"/>
              <a:t>、</a:t>
            </a:r>
            <a:r>
              <a:rPr lang="en-US" altLang="zh-CN" b="1" dirty="0"/>
              <a:t>Pn</a:t>
            </a:r>
            <a:r>
              <a:rPr lang="zh-CN" altLang="en-US" b="1" dirty="0"/>
              <a:t>正在等待一个</a:t>
            </a:r>
            <a:r>
              <a:rPr lang="en-US" altLang="zh-CN" b="1" dirty="0"/>
              <a:t>P1</a:t>
            </a:r>
            <a:r>
              <a:rPr lang="zh-CN" altLang="en-US" b="1" dirty="0"/>
              <a:t>占用的资源。</a:t>
            </a:r>
            <a:endParaRPr lang="zh-CN" altLang="en-US" b="1" dirty="0"/>
          </a:p>
          <a:p>
            <a:pPr lvl="0"/>
            <a:r>
              <a:rPr lang="zh-CN" altLang="en-US" b="1" dirty="0"/>
              <a:t>        这四个必要条件中只要有一个条件不满足，都不会形成“</a:t>
            </a:r>
            <a:r>
              <a:rPr lang="zh-CN" altLang="en-US" b="1" dirty="0">
                <a:solidFill>
                  <a:srgbClr val="FF0000"/>
                </a:solidFill>
              </a:rPr>
              <a:t>死锁</a:t>
            </a:r>
            <a:r>
              <a:rPr lang="zh-CN" altLang="en-US" b="1" dirty="0"/>
              <a:t>”。</a:t>
            </a:r>
            <a:r>
              <a:rPr lang="zh-CN" altLang="en-US" b="1" dirty="0">
                <a:solidFill>
                  <a:srgbClr val="FF33CC"/>
                </a:solidFill>
              </a:rPr>
              <a:t>  </a:t>
            </a:r>
            <a:endParaRPr lang="zh-CN" altLang="en-US" b="1" dirty="0">
              <a:solidFill>
                <a:srgbClr val="FF33CC"/>
              </a:solidFill>
            </a:endParaRPr>
          </a:p>
          <a:p>
            <a:pPr lvl="0"/>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6" name="Rectangle 2"/>
          <p:cNvSpPr>
            <a:spLocks noGrp="1" noTextEdit="1"/>
          </p:cNvSpPr>
          <p:nvPr>
            <p:ph type="sldImg"/>
          </p:nvPr>
        </p:nvSpPr>
        <p:spPr>
          <a:ln/>
        </p:spPr>
      </p:sp>
      <p:sp>
        <p:nvSpPr>
          <p:cNvPr id="159747" name="Rectangle 3"/>
          <p:cNvSpPr>
            <a:spLocks noGrp="1"/>
          </p:cNvSpPr>
          <p:nvPr>
            <p:ph type="body" idx="1"/>
          </p:nvPr>
        </p:nvSpPr>
        <p:spPr>
          <a:ln/>
        </p:spPr>
        <p:txBody>
          <a:bodyPr wrap="square" lIns="91440" tIns="45720" rIns="91440" bIns="45720" anchor="ctr"/>
          <a:p>
            <a:pPr lvl="0"/>
            <a:r>
              <a:rPr lang="en-US" altLang="zh-CN" b="1" dirty="0">
                <a:solidFill>
                  <a:srgbClr val="FF0000"/>
                </a:solidFill>
              </a:rPr>
              <a:t>1.</a:t>
            </a:r>
            <a:r>
              <a:rPr lang="zh-CN" altLang="en-US" b="1" dirty="0">
                <a:solidFill>
                  <a:srgbClr val="FF0000"/>
                </a:solidFill>
              </a:rPr>
              <a:t>预防死锁：</a:t>
            </a:r>
            <a:r>
              <a:rPr lang="zh-CN" altLang="en-US" b="1" dirty="0"/>
              <a:t>通过设置某些限制条件，以破坏产生死锁必要条件中的一个或几个来预防死锁的产生；</a:t>
            </a:r>
            <a:endParaRPr lang="zh-CN" altLang="en-US" b="1" dirty="0"/>
          </a:p>
          <a:p>
            <a:pPr lvl="0"/>
            <a:r>
              <a:rPr lang="zh-CN" altLang="en-US" b="1" dirty="0"/>
              <a:t>        </a:t>
            </a:r>
            <a:r>
              <a:rPr lang="en-US" altLang="zh-CN" b="1" dirty="0">
                <a:solidFill>
                  <a:srgbClr val="FF0000"/>
                </a:solidFill>
              </a:rPr>
              <a:t>2.</a:t>
            </a:r>
            <a:r>
              <a:rPr lang="zh-CN" altLang="en-US" b="1" dirty="0">
                <a:solidFill>
                  <a:srgbClr val="FF0000"/>
                </a:solidFill>
              </a:rPr>
              <a:t>避免死锁：</a:t>
            </a:r>
            <a:r>
              <a:rPr lang="zh-CN" altLang="en-US" b="1" dirty="0"/>
              <a:t>这是通过在资源的动态分配过程中，使用某种方法去防止系统进入不安全状态，从而避免了死锁的产生；</a:t>
            </a:r>
            <a:endParaRPr lang="zh-CN" altLang="en-US" b="1" dirty="0"/>
          </a:p>
          <a:p>
            <a:pPr lvl="0"/>
            <a:r>
              <a:rPr lang="zh-CN" altLang="en-US" b="1" dirty="0"/>
              <a:t>        </a:t>
            </a:r>
            <a:r>
              <a:rPr lang="en-US" altLang="zh-CN" b="1" dirty="0">
                <a:solidFill>
                  <a:srgbClr val="FF0000"/>
                </a:solidFill>
              </a:rPr>
              <a:t>3.</a:t>
            </a:r>
            <a:r>
              <a:rPr lang="zh-CN" altLang="en-US" b="1" dirty="0">
                <a:solidFill>
                  <a:srgbClr val="FF0000"/>
                </a:solidFill>
              </a:rPr>
              <a:t>检测死锁：</a:t>
            </a:r>
            <a:r>
              <a:rPr lang="zh-CN" altLang="en-US" b="1" dirty="0"/>
              <a:t>这种方法是在死锁出现时通过系统设置的检测机构来及时地检测出死锁，并精确地确定出与死锁有关的进程和资源，然后采取适当措施，从系统中清除所发生的死锁；       </a:t>
            </a:r>
            <a:endParaRPr lang="zh-CN" altLang="en-US" b="1" dirty="0">
              <a:solidFill>
                <a:srgbClr val="FF33CC"/>
              </a:solidFill>
            </a:endParaRPr>
          </a:p>
          <a:p>
            <a:pPr lvl="0"/>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23906"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chemeClr val="tx1"/>
                </a:solidFill>
                <a:latin typeface="Arial" panose="020B0604020202020204" pitchFamily="34" charset="0"/>
              </a:rPr>
            </a:fld>
            <a:endParaRPr lang="zh-CN" altLang="en-US" sz="1200" dirty="0">
              <a:solidFill>
                <a:schemeClr val="tx1"/>
              </a:solidFill>
              <a:latin typeface="Arial" panose="020B0604020202020204" pitchFamily="34" charset="0"/>
            </a:endParaRPr>
          </a:p>
        </p:txBody>
      </p:sp>
      <p:sp>
        <p:nvSpPr>
          <p:cNvPr id="123907" name="Rectangle 2"/>
          <p:cNvSpPr>
            <a:spLocks noRot="1" noTextEdit="1"/>
          </p:cNvSpPr>
          <p:nvPr>
            <p:ph type="sldImg"/>
          </p:nvPr>
        </p:nvSpPr>
        <p:spPr>
          <a:xfrm>
            <a:off x="1144588" y="685800"/>
            <a:ext cx="4572000" cy="3429000"/>
          </a:xfrm>
          <a:ln/>
        </p:spPr>
      </p:sp>
      <p:sp>
        <p:nvSpPr>
          <p:cNvPr id="123908" name="Rectangle 3"/>
          <p:cNvSpPr>
            <a:spLocks noGrp="1"/>
          </p:cNvSpPr>
          <p:nvPr>
            <p:ph type="body" idx="1"/>
          </p:nvPr>
        </p:nvSpPr>
        <p:spPr>
          <a:ln/>
        </p:spPr>
        <p:txBody>
          <a:bodyPr wrap="square" lIns="91440" tIns="45720" rIns="91440" bIns="45720" anchor="t"/>
          <a:p>
            <a:pPr lvl="0" eaLnBrk="1" hangingPunct="1"/>
            <a:r>
              <a:rPr lang="en-US" altLang="zh-CN" dirty="0">
                <a:ea typeface="宋体" panose="02010600030101010101" pitchFamily="2" charset="-122"/>
              </a:rPr>
              <a:t>Content Layouts</a:t>
            </a:r>
            <a:endParaRPr lang="en-US" altLang="zh-CN"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Rectangle 2"/>
          <p:cNvSpPr>
            <a:spLocks noGrp="1" noTextEdit="1"/>
          </p:cNvSpPr>
          <p:nvPr>
            <p:ph type="sldImg"/>
          </p:nvPr>
        </p:nvSpPr>
        <p:spPr>
          <a:ln/>
        </p:spPr>
      </p:sp>
      <p:sp>
        <p:nvSpPr>
          <p:cNvPr id="160771" name="Rectangle 3"/>
          <p:cNvSpPr>
            <a:spLocks noGrp="1"/>
          </p:cNvSpPr>
          <p:nvPr>
            <p:ph type="body" idx="1"/>
          </p:nvPr>
        </p:nvSpPr>
        <p:spPr>
          <a:ln/>
        </p:spPr>
        <p:txBody>
          <a:bodyPr wrap="square" lIns="91440" tIns="45720" rIns="91440" bIns="45720" anchor="ctr"/>
          <a:p>
            <a:pPr lvl="0"/>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4" name="Rectangle 2"/>
          <p:cNvSpPr>
            <a:spLocks noGrp="1" noTextEdit="1"/>
          </p:cNvSpPr>
          <p:nvPr>
            <p:ph type="sldImg"/>
          </p:nvPr>
        </p:nvSpPr>
        <p:spPr>
          <a:ln/>
        </p:spPr>
      </p:sp>
      <p:sp>
        <p:nvSpPr>
          <p:cNvPr id="161795" name="Rectangle 3"/>
          <p:cNvSpPr>
            <a:spLocks noGrp="1"/>
          </p:cNvSpPr>
          <p:nvPr>
            <p:ph type="body" idx="1"/>
          </p:nvPr>
        </p:nvSpPr>
        <p:spPr>
          <a:ln/>
        </p:spPr>
        <p:txBody>
          <a:bodyPr wrap="square" lIns="91440" tIns="45720" rIns="91440" bIns="45720" anchor="ctr"/>
          <a:p>
            <a:pPr lvl="0"/>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8" name="Rectangle 2"/>
          <p:cNvSpPr>
            <a:spLocks noGrp="1" noTextEdit="1"/>
          </p:cNvSpPr>
          <p:nvPr>
            <p:ph type="sldImg"/>
          </p:nvPr>
        </p:nvSpPr>
        <p:spPr>
          <a:ln/>
        </p:spPr>
      </p:sp>
      <p:sp>
        <p:nvSpPr>
          <p:cNvPr id="162819" name="Rectangle 3"/>
          <p:cNvSpPr>
            <a:spLocks noGrp="1"/>
          </p:cNvSpPr>
          <p:nvPr>
            <p:ph type="body" idx="1"/>
          </p:nvPr>
        </p:nvSpPr>
        <p:spPr>
          <a:ln/>
        </p:spPr>
        <p:txBody>
          <a:bodyPr wrap="square" lIns="91440" tIns="45720" rIns="91440" bIns="45720" anchor="ctr"/>
          <a:p>
            <a:pPr lvl="0"/>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2" name="Rectangle 2"/>
          <p:cNvSpPr>
            <a:spLocks noGrp="1" noTextEdit="1"/>
          </p:cNvSpPr>
          <p:nvPr>
            <p:ph type="sldImg"/>
          </p:nvPr>
        </p:nvSpPr>
        <p:spPr>
          <a:ln/>
        </p:spPr>
      </p:sp>
      <p:sp>
        <p:nvSpPr>
          <p:cNvPr id="163843" name="Rectangle 3"/>
          <p:cNvSpPr>
            <a:spLocks noGrp="1"/>
          </p:cNvSpPr>
          <p:nvPr>
            <p:ph type="body" idx="1"/>
          </p:nvPr>
        </p:nvSpPr>
        <p:spPr>
          <a:ln/>
        </p:spPr>
        <p:txBody>
          <a:bodyPr wrap="square" lIns="91440" tIns="45720" rIns="91440" bIns="45720" anchor="ctr"/>
          <a:p>
            <a:pPr lvl="0"/>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6" name="Rectangle 2"/>
          <p:cNvSpPr>
            <a:spLocks noGrp="1" noTextEdit="1"/>
          </p:cNvSpPr>
          <p:nvPr>
            <p:ph type="sldImg"/>
          </p:nvPr>
        </p:nvSpPr>
        <p:spPr>
          <a:ln/>
        </p:spPr>
      </p:sp>
      <p:sp>
        <p:nvSpPr>
          <p:cNvPr id="164867" name="Rectangle 3"/>
          <p:cNvSpPr>
            <a:spLocks noGrp="1"/>
          </p:cNvSpPr>
          <p:nvPr>
            <p:ph type="body" idx="1"/>
          </p:nvPr>
        </p:nvSpPr>
        <p:spPr>
          <a:ln/>
        </p:spPr>
        <p:txBody>
          <a:bodyPr wrap="square" lIns="91440" tIns="45720" rIns="91440" bIns="45720" anchor="ctr"/>
          <a:p>
            <a:pPr lvl="0"/>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90" name="幻灯片图像占位符 1"/>
          <p:cNvSpPr>
            <a:spLocks noGrp="1" noRot="1" noChangeAspect="1" noTextEdit="1"/>
          </p:cNvSpPr>
          <p:nvPr>
            <p:ph type="sldImg"/>
          </p:nvPr>
        </p:nvSpPr>
        <p:spPr>
          <a:ln/>
        </p:spPr>
      </p:sp>
      <p:sp>
        <p:nvSpPr>
          <p:cNvPr id="165891" name="备注占位符 2"/>
          <p:cNvSpPr>
            <a:spLocks noGrp="1"/>
          </p:cNvSpPr>
          <p:nvPr>
            <p:ph type="body" idx="1"/>
          </p:nvPr>
        </p:nvSpPr>
        <p:spPr>
          <a:ln/>
        </p:spPr>
        <p:txBody>
          <a:bodyPr wrap="square" lIns="91440" tIns="45720" rIns="91440" bIns="45720" anchor="ctr"/>
          <a:p>
            <a:pPr lvl="0"/>
            <a:r>
              <a:rPr lang="en-US" altLang="zh-CN" dirty="0"/>
              <a:t>M&gt;=(w-1)*n+1</a:t>
            </a:r>
            <a:endParaRPr lang="zh-CN" altLang="en-US" dirty="0"/>
          </a:p>
        </p:txBody>
      </p:sp>
      <p:sp>
        <p:nvSpPr>
          <p:cNvPr id="16589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chemeClr val="tx1"/>
                </a:solidFill>
                <a:latin typeface="Arial" panose="020B0604020202020204" pitchFamily="34" charset="0"/>
              </a:rPr>
            </a:fld>
            <a:endParaRPr lang="zh-CN" altLang="en-US" sz="1200" dirty="0">
              <a:solidFill>
                <a:schemeClr val="tx1"/>
              </a:solidFill>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24930"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chemeClr val="tx1"/>
                </a:solidFill>
                <a:latin typeface="Arial" panose="020B0604020202020204" pitchFamily="34" charset="0"/>
              </a:rPr>
            </a:fld>
            <a:endParaRPr lang="zh-CN" altLang="en-US" sz="1200" dirty="0">
              <a:solidFill>
                <a:schemeClr val="tx1"/>
              </a:solidFill>
              <a:latin typeface="Arial" panose="020B0604020202020204" pitchFamily="34" charset="0"/>
            </a:endParaRPr>
          </a:p>
        </p:txBody>
      </p:sp>
      <p:sp>
        <p:nvSpPr>
          <p:cNvPr id="124931" name="Rectangle 2"/>
          <p:cNvSpPr>
            <a:spLocks noRot="1" noTextEdit="1"/>
          </p:cNvSpPr>
          <p:nvPr>
            <p:ph type="sldImg"/>
          </p:nvPr>
        </p:nvSpPr>
        <p:spPr>
          <a:xfrm>
            <a:off x="1144588" y="685800"/>
            <a:ext cx="4572000" cy="3429000"/>
          </a:xfrm>
          <a:ln/>
        </p:spPr>
      </p:sp>
      <p:sp>
        <p:nvSpPr>
          <p:cNvPr id="124932" name="Rectangle 3"/>
          <p:cNvSpPr>
            <a:spLocks noGrp="1"/>
          </p:cNvSpPr>
          <p:nvPr>
            <p:ph type="body" idx="1"/>
          </p:nvPr>
        </p:nvSpPr>
        <p:spPr>
          <a:ln/>
        </p:spPr>
        <p:txBody>
          <a:bodyPr wrap="square" lIns="91440" tIns="45720" rIns="91440" bIns="45720" anchor="t"/>
          <a:p>
            <a:pPr lvl="0" eaLnBrk="1" hangingPunct="1"/>
            <a:r>
              <a:rPr lang="en-US" altLang="zh-CN" dirty="0">
                <a:ea typeface="宋体" panose="02010600030101010101" pitchFamily="2" charset="-122"/>
              </a:rPr>
              <a:t>Content Layouts</a:t>
            </a:r>
            <a:endParaRPr lang="en-US" altLang="zh-CN"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25954"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chemeClr val="tx1"/>
                </a:solidFill>
                <a:latin typeface="Arial" panose="020B0604020202020204" pitchFamily="34" charset="0"/>
              </a:rPr>
            </a:fld>
            <a:endParaRPr lang="zh-CN" altLang="en-US" sz="1200" dirty="0">
              <a:solidFill>
                <a:schemeClr val="tx1"/>
              </a:solidFill>
              <a:latin typeface="Arial" panose="020B0604020202020204" pitchFamily="34" charset="0"/>
            </a:endParaRPr>
          </a:p>
        </p:txBody>
      </p:sp>
      <p:sp>
        <p:nvSpPr>
          <p:cNvPr id="125955" name="Rectangle 2"/>
          <p:cNvSpPr>
            <a:spLocks noRot="1" noTextEdit="1"/>
          </p:cNvSpPr>
          <p:nvPr>
            <p:ph type="sldImg"/>
          </p:nvPr>
        </p:nvSpPr>
        <p:spPr>
          <a:xfrm>
            <a:off x="1144588" y="685800"/>
            <a:ext cx="4572000" cy="3429000"/>
          </a:xfrm>
          <a:ln/>
        </p:spPr>
      </p:sp>
      <p:sp>
        <p:nvSpPr>
          <p:cNvPr id="125956" name="Rectangle 3"/>
          <p:cNvSpPr>
            <a:spLocks noGrp="1"/>
          </p:cNvSpPr>
          <p:nvPr>
            <p:ph type="body" idx="1"/>
          </p:nvPr>
        </p:nvSpPr>
        <p:spPr>
          <a:ln/>
        </p:spPr>
        <p:txBody>
          <a:bodyPr wrap="square" lIns="91440" tIns="45720" rIns="91440" bIns="45720" anchor="t"/>
          <a:p>
            <a:pPr marL="228600" lvl="0" indent="-228600" algn="just" eaLnBrk="1" hangingPunct="1">
              <a:lnSpc>
                <a:spcPct val="200000"/>
              </a:lnSpc>
              <a:spcBef>
                <a:spcPct val="50000"/>
              </a:spcBef>
            </a:pPr>
            <a:r>
              <a:rPr lang="zh-CN" altLang="en-US" dirty="0">
                <a:ea typeface="宋体" panose="02010600030101010101" pitchFamily="2" charset="-122"/>
              </a:rPr>
              <a:t>图 </a:t>
            </a:r>
            <a:r>
              <a:rPr lang="en-US" altLang="zh-CN" dirty="0">
                <a:ea typeface="宋体" panose="02010600030101010101" pitchFamily="2" charset="-122"/>
              </a:rPr>
              <a:t>3-2 </a:t>
            </a:r>
            <a:r>
              <a:rPr lang="zh-CN" altLang="en-US" dirty="0">
                <a:ea typeface="宋体" panose="02010600030101010101" pitchFamily="2" charset="-122"/>
              </a:rPr>
              <a:t>示出了具有高、低两级调度的调度队列模型。该模型与上一模型的主要区别在于如下两个方面。 </a:t>
            </a:r>
            <a:endParaRPr lang="zh-CN" altLang="en-US" dirty="0">
              <a:ea typeface="宋体" panose="02010600030101010101" pitchFamily="2" charset="-122"/>
            </a:endParaRPr>
          </a:p>
          <a:p>
            <a:pPr marL="228600" lvl="0" indent="-228600"/>
            <a:r>
              <a:rPr lang="en-US" altLang="zh-CN" dirty="0">
                <a:ea typeface="宋体" panose="02010600030101010101" pitchFamily="2" charset="-122"/>
              </a:rPr>
              <a:t> (1) </a:t>
            </a:r>
            <a:r>
              <a:rPr lang="zh-CN" altLang="en-US" dirty="0">
                <a:ea typeface="宋体" panose="02010600030101010101" pitchFamily="2" charset="-122"/>
              </a:rPr>
              <a:t>就绪队列的形式。</a:t>
            </a:r>
            <a:endParaRPr lang="zh-CN" altLang="en-US" dirty="0">
              <a:ea typeface="宋体" panose="02010600030101010101" pitchFamily="2" charset="-122"/>
            </a:endParaRPr>
          </a:p>
          <a:p>
            <a:pPr marL="228600" lvl="0" indent="-228600"/>
            <a:r>
              <a:rPr lang="zh-CN" altLang="en-US" dirty="0">
                <a:ea typeface="宋体" panose="02010600030101010101" pitchFamily="2" charset="-122"/>
              </a:rPr>
              <a:t> </a:t>
            </a:r>
            <a:r>
              <a:rPr lang="en-US" altLang="zh-CN" dirty="0">
                <a:ea typeface="宋体" panose="02010600030101010101" pitchFamily="2" charset="-122"/>
              </a:rPr>
              <a:t>(2) </a:t>
            </a:r>
            <a:r>
              <a:rPr lang="zh-CN" altLang="en-US" dirty="0">
                <a:ea typeface="宋体" panose="02010600030101010101" pitchFamily="2" charset="-122"/>
              </a:rPr>
              <a:t>设置多个阻塞队列。 </a:t>
            </a:r>
            <a:endParaRPr lang="zh-CN" altLang="en-US" dirty="0">
              <a:ea typeface="宋体" panose="02010600030101010101" pitchFamily="2" charset="-122"/>
            </a:endParaRPr>
          </a:p>
          <a:p>
            <a:pPr marL="228600" lvl="0" indent="-228600" eaLnBrk="1" hangingPunct="1"/>
            <a:endParaRPr lang="en-US" altLang="zh-CN"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26978"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chemeClr val="tx1"/>
                </a:solidFill>
                <a:latin typeface="Arial" panose="020B0604020202020204" pitchFamily="34" charset="0"/>
              </a:rPr>
            </a:fld>
            <a:endParaRPr lang="zh-CN" altLang="en-US" sz="1200" dirty="0">
              <a:solidFill>
                <a:schemeClr val="tx1"/>
              </a:solidFill>
              <a:latin typeface="Arial" panose="020B0604020202020204" pitchFamily="34" charset="0"/>
            </a:endParaRPr>
          </a:p>
        </p:txBody>
      </p:sp>
      <p:sp>
        <p:nvSpPr>
          <p:cNvPr id="126979" name="Rectangle 2"/>
          <p:cNvSpPr>
            <a:spLocks noRot="1" noTextEdit="1"/>
          </p:cNvSpPr>
          <p:nvPr>
            <p:ph type="sldImg"/>
          </p:nvPr>
        </p:nvSpPr>
        <p:spPr>
          <a:xfrm>
            <a:off x="1144588" y="685800"/>
            <a:ext cx="4572000" cy="3429000"/>
          </a:xfrm>
          <a:ln/>
        </p:spPr>
      </p:sp>
      <p:sp>
        <p:nvSpPr>
          <p:cNvPr id="126980" name="Rectangle 3"/>
          <p:cNvSpPr>
            <a:spLocks noGrp="1"/>
          </p:cNvSpPr>
          <p:nvPr>
            <p:ph type="body" idx="1"/>
          </p:nvPr>
        </p:nvSpPr>
        <p:spPr>
          <a:ln/>
        </p:spPr>
        <p:txBody>
          <a:bodyPr wrap="square" lIns="91440" tIns="45720" rIns="91440" bIns="45720" anchor="t"/>
          <a:p>
            <a:pPr lvl="0" eaLnBrk="1" hangingPunct="1"/>
            <a:r>
              <a:rPr lang="en-US" altLang="zh-CN" dirty="0">
                <a:ea typeface="宋体" panose="02010600030101010101" pitchFamily="2" charset="-122"/>
              </a:rPr>
              <a:t>Content Layouts</a:t>
            </a:r>
            <a:endParaRPr lang="en-US" altLang="zh-CN"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28002"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chemeClr val="tx1"/>
                </a:solidFill>
                <a:latin typeface="Arial" panose="020B0604020202020204" pitchFamily="34" charset="0"/>
              </a:rPr>
            </a:fld>
            <a:endParaRPr lang="zh-CN" altLang="en-US" sz="1200" dirty="0">
              <a:solidFill>
                <a:schemeClr val="tx1"/>
              </a:solidFill>
              <a:latin typeface="Arial" panose="020B0604020202020204" pitchFamily="34" charset="0"/>
            </a:endParaRPr>
          </a:p>
        </p:txBody>
      </p:sp>
      <p:sp>
        <p:nvSpPr>
          <p:cNvPr id="128003" name="Rectangle 2"/>
          <p:cNvSpPr>
            <a:spLocks noRot="1" noTextEdit="1"/>
          </p:cNvSpPr>
          <p:nvPr>
            <p:ph type="sldImg"/>
          </p:nvPr>
        </p:nvSpPr>
        <p:spPr>
          <a:xfrm>
            <a:off x="1144588" y="685800"/>
            <a:ext cx="4572000" cy="3429000"/>
          </a:xfrm>
          <a:ln/>
        </p:spPr>
      </p:sp>
      <p:sp>
        <p:nvSpPr>
          <p:cNvPr id="128004" name="Rectangle 3"/>
          <p:cNvSpPr>
            <a:spLocks noGrp="1"/>
          </p:cNvSpPr>
          <p:nvPr>
            <p:ph type="body" idx="1"/>
          </p:nvPr>
        </p:nvSpPr>
        <p:spPr>
          <a:ln/>
        </p:spPr>
        <p:txBody>
          <a:bodyPr wrap="square" lIns="91440" tIns="45720" rIns="91440" bIns="45720" anchor="t"/>
          <a:p>
            <a:pPr lvl="0" eaLnBrk="1" hangingPunct="1"/>
            <a:r>
              <a:rPr lang="en-US" altLang="zh-CN" dirty="0">
                <a:ea typeface="宋体" panose="02010600030101010101" pitchFamily="2" charset="-122"/>
              </a:rPr>
              <a:t>Content Layouts</a:t>
            </a:r>
            <a:endParaRPr lang="en-US" altLang="zh-CN"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29026"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solidFill>
                  <a:schemeClr val="tx1"/>
                </a:solidFill>
                <a:latin typeface="Arial" panose="020B0604020202020204" pitchFamily="34" charset="0"/>
              </a:rPr>
            </a:fld>
            <a:endParaRPr lang="zh-CN" altLang="en-US" sz="1200" dirty="0">
              <a:solidFill>
                <a:schemeClr val="tx1"/>
              </a:solidFill>
              <a:latin typeface="Arial" panose="020B0604020202020204" pitchFamily="34" charset="0"/>
            </a:endParaRPr>
          </a:p>
        </p:txBody>
      </p:sp>
      <p:sp>
        <p:nvSpPr>
          <p:cNvPr id="129027" name="Rectangle 2"/>
          <p:cNvSpPr>
            <a:spLocks noRot="1" noTextEdit="1"/>
          </p:cNvSpPr>
          <p:nvPr>
            <p:ph type="sldImg"/>
          </p:nvPr>
        </p:nvSpPr>
        <p:spPr>
          <a:xfrm>
            <a:off x="1144588" y="685800"/>
            <a:ext cx="4572000" cy="3429000"/>
          </a:xfrm>
          <a:ln/>
        </p:spPr>
      </p:sp>
      <p:sp>
        <p:nvSpPr>
          <p:cNvPr id="129028" name="Rectangle 3"/>
          <p:cNvSpPr>
            <a:spLocks noGrp="1"/>
          </p:cNvSpPr>
          <p:nvPr>
            <p:ph type="body" idx="1"/>
          </p:nvPr>
        </p:nvSpPr>
        <p:spPr>
          <a:ln/>
        </p:spPr>
        <p:txBody>
          <a:bodyPr wrap="square" lIns="91440" tIns="45720" rIns="91440" bIns="45720" anchor="t"/>
          <a:p>
            <a:pPr lvl="0" eaLnBrk="1" hangingPunct="1"/>
            <a:r>
              <a:rPr lang="en-US" altLang="zh-CN" dirty="0">
                <a:ea typeface="宋体" panose="02010600030101010101" pitchFamily="2" charset="-122"/>
              </a:rPr>
              <a:t>Content Layouts</a:t>
            </a:r>
            <a:endParaRPr lang="en-US" altLang="zh-CN"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fld>
            <a:fld id="{9A0DB2DC-4C9A-4742-B13C-FB6460FD3503}" type="slidenum">
              <a:rPr lang="en-US" altLang="zh-CN" sz="1400" dirty="0">
                <a:solidFill>
                  <a:schemeClr val="tx1"/>
                </a:solidFill>
                <a:latin typeface="Arial" panose="020B0604020202020204" pitchFamily="34" charset="0"/>
              </a:rPr>
            </a:fld>
            <a:endParaRPr lang="en-US" altLang="zh-CN" sz="1400" dirty="0">
              <a:solidFill>
                <a:schemeClr val="tx1"/>
              </a:solidFill>
              <a:latin typeface="Arial" panose="020B0604020202020204" pitchFamily="34" charset="0"/>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fld>
            <a:fld id="{9A0DB2DC-4C9A-4742-B13C-FB6460FD3503}" type="slidenum">
              <a:rPr lang="en-US" altLang="zh-CN" sz="1400" dirty="0">
                <a:solidFill>
                  <a:schemeClr val="tx1"/>
                </a:solidFill>
                <a:latin typeface="Arial" panose="020B0604020202020204" pitchFamily="34" charset="0"/>
              </a:rPr>
            </a:fld>
            <a:endParaRPr lang="en-US" altLang="zh-CN" sz="1400" dirty="0">
              <a:solidFill>
                <a:schemeClr val="tx1"/>
              </a:solidFill>
              <a:latin typeface="Arial" panose="020B0604020202020204" pitchFamily="34" charset="0"/>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25438"/>
            <a:ext cx="2057400" cy="5800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25438"/>
            <a:ext cx="6019800" cy="58007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fld>
            <a:fld id="{9A0DB2DC-4C9A-4742-B13C-FB6460FD3503}" type="slidenum">
              <a:rPr lang="en-US" altLang="zh-CN" sz="1400" dirty="0">
                <a:solidFill>
                  <a:schemeClr val="tx1"/>
                </a:solidFill>
                <a:latin typeface="Arial" panose="020B0604020202020204" pitchFamily="34" charset="0"/>
              </a:rPr>
            </a:fld>
            <a:endParaRPr lang="en-US" altLang="zh-CN" sz="1400" dirty="0">
              <a:solidFill>
                <a:schemeClr val="tx1"/>
              </a:solidFill>
              <a:latin typeface="Arial" panose="020B0604020202020204" pitchFamily="34" charset="0"/>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325438"/>
            <a:ext cx="8229600" cy="580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zh-CN" altLang="en-US" dirty="0"/>
            </a:fld>
            <a:fld id="{9A0DB2DC-4C9A-4742-B13C-FB6460FD3503}" type="slidenum">
              <a:rPr lang="en-US" altLang="zh-CN" sz="1400" dirty="0">
                <a:solidFill>
                  <a:schemeClr val="tx1"/>
                </a:solidFill>
                <a:latin typeface="Arial" panose="020B0604020202020204" pitchFamily="34" charset="0"/>
              </a:rPr>
            </a:fld>
            <a:endParaRPr lang="en-US" altLang="zh-CN" sz="1400" dirty="0">
              <a:solidFill>
                <a:schemeClr val="tx1"/>
              </a:solidFill>
              <a:latin typeface="Arial" panose="020B0604020202020204" pitchFamily="34" charset="0"/>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fld>
            <a:fld id="{9A0DB2DC-4C9A-4742-B13C-FB6460FD3503}" type="slidenum">
              <a:rPr lang="en-US" altLang="zh-CN" sz="1400" dirty="0">
                <a:solidFill>
                  <a:schemeClr val="tx1"/>
                </a:solidFill>
                <a:latin typeface="Arial" panose="020B0604020202020204" pitchFamily="34" charset="0"/>
              </a:rPr>
            </a:fld>
            <a:endParaRPr lang="en-US" altLang="zh-CN" sz="1400" dirty="0">
              <a:solidFill>
                <a:schemeClr val="tx1"/>
              </a:solidFill>
              <a:latin typeface="Arial" panose="020B0604020202020204" pitchFamily="34" charset="0"/>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fld>
            <a:fld id="{9A0DB2DC-4C9A-4742-B13C-FB6460FD3503}" type="slidenum">
              <a:rPr lang="en-US" altLang="zh-CN" sz="1400" dirty="0">
                <a:solidFill>
                  <a:schemeClr val="tx1"/>
                </a:solidFill>
                <a:latin typeface="Arial" panose="020B0604020202020204" pitchFamily="34" charset="0"/>
              </a:rPr>
            </a:fld>
            <a:endParaRPr lang="en-US" altLang="zh-CN" sz="1400" dirty="0">
              <a:solidFill>
                <a:schemeClr val="tx1"/>
              </a:solidFill>
              <a:latin typeface="Arial" panose="020B0604020202020204" pitchFamily="34" charset="0"/>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fld>
            <a:fld id="{9A0DB2DC-4C9A-4742-B13C-FB6460FD3503}" type="slidenum">
              <a:rPr lang="en-US" altLang="zh-CN" sz="1400" dirty="0">
                <a:solidFill>
                  <a:schemeClr val="tx1"/>
                </a:solidFill>
                <a:latin typeface="Arial" panose="020B0604020202020204" pitchFamily="34" charset="0"/>
              </a:rPr>
            </a:fld>
            <a:endParaRPr lang="en-US" altLang="zh-CN" sz="1400" dirty="0">
              <a:solidFill>
                <a:schemeClr val="tx1"/>
              </a:solidFill>
              <a:latin typeface="Arial" panose="020B0604020202020204" pitchFamily="34" charset="0"/>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zh-CN" altLang="en-US" dirty="0"/>
            </a:fld>
            <a:fld id="{9A0DB2DC-4C9A-4742-B13C-FB6460FD3503}" type="slidenum">
              <a:rPr lang="en-US" altLang="zh-CN" sz="1400" dirty="0">
                <a:solidFill>
                  <a:schemeClr val="tx1"/>
                </a:solidFill>
                <a:latin typeface="Arial" panose="020B0604020202020204" pitchFamily="34" charset="0"/>
              </a:rPr>
            </a:fld>
            <a:endParaRPr lang="en-US" altLang="zh-CN" sz="1400" dirty="0">
              <a:solidFill>
                <a:schemeClr val="tx1"/>
              </a:solidFill>
              <a:latin typeface="Arial" panose="020B0604020202020204" pitchFamily="34" charset="0"/>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zh-CN" altLang="en-US" dirty="0"/>
            </a:fld>
            <a:fld id="{9A0DB2DC-4C9A-4742-B13C-FB6460FD3503}" type="slidenum">
              <a:rPr lang="en-US" altLang="zh-CN" sz="1400" dirty="0">
                <a:solidFill>
                  <a:schemeClr val="tx1"/>
                </a:solidFill>
                <a:latin typeface="Arial" panose="020B0604020202020204" pitchFamily="34" charset="0"/>
              </a:rPr>
            </a:fld>
            <a:endParaRPr lang="en-US" altLang="zh-CN" sz="1400" dirty="0">
              <a:solidFill>
                <a:schemeClr val="tx1"/>
              </a:solidFill>
              <a:latin typeface="Arial" panose="020B0604020202020204" pitchFamily="34" charset="0"/>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fld>
            <a:fld id="{9A0DB2DC-4C9A-4742-B13C-FB6460FD3503}" type="slidenum">
              <a:rPr lang="en-US" altLang="zh-CN" sz="1400" dirty="0">
                <a:solidFill>
                  <a:schemeClr val="tx1"/>
                </a:solidFill>
                <a:latin typeface="Arial" panose="020B0604020202020204" pitchFamily="34" charset="0"/>
              </a:rPr>
            </a:fld>
            <a:endParaRPr lang="en-US" altLang="zh-CN" sz="1400" dirty="0">
              <a:solidFill>
                <a:schemeClr val="tx1"/>
              </a:solidFill>
              <a:latin typeface="Arial" panose="020B0604020202020204" pitchFamily="34" charset="0"/>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fld>
            <a:fld id="{9A0DB2DC-4C9A-4742-B13C-FB6460FD3503}" type="slidenum">
              <a:rPr lang="en-US" altLang="zh-CN" sz="1400" dirty="0">
                <a:solidFill>
                  <a:schemeClr val="tx1"/>
                </a:solidFill>
                <a:latin typeface="Arial" panose="020B0604020202020204" pitchFamily="34" charset="0"/>
              </a:rPr>
            </a:fld>
            <a:endParaRPr lang="en-US" altLang="zh-CN" sz="1400" dirty="0">
              <a:solidFill>
                <a:schemeClr val="tx1"/>
              </a:solidFill>
              <a:latin typeface="Arial" panose="020B0604020202020204" pitchFamily="34" charset="0"/>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fld>
            <a:fld id="{9A0DB2DC-4C9A-4742-B13C-FB6460FD3503}" type="slidenum">
              <a:rPr lang="en-US" altLang="zh-CN" sz="1400" dirty="0">
                <a:solidFill>
                  <a:schemeClr val="tx1"/>
                </a:solidFill>
                <a:latin typeface="Arial" panose="020B0604020202020204" pitchFamily="34" charset="0"/>
              </a:rPr>
            </a:fld>
            <a:endParaRPr lang="en-US" altLang="zh-CN" sz="1400" dirty="0">
              <a:solidFill>
                <a:schemeClr val="tx1"/>
              </a:solidFill>
              <a:latin typeface="Arial" panose="020B0604020202020204" pitchFamily="34" charset="0"/>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png"/><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6" name="Freeform 7"/>
          <p:cNvSpPr>
            <a:spLocks noChangeArrowheads="1"/>
          </p:cNvSpPr>
          <p:nvPr/>
        </p:nvSpPr>
        <p:spPr bwMode="auto">
          <a:xfrm>
            <a:off x="-6350" y="-6350"/>
            <a:ext cx="9153525" cy="6862763"/>
          </a:xfrm>
          <a:custGeom>
            <a:avLst/>
            <a:gdLst>
              <a:gd name="T0" fmla="*/ 5766 w 5768"/>
              <a:gd name="T1" fmla="*/ 605 h 4325"/>
              <a:gd name="T2" fmla="*/ 5768 w 5768"/>
              <a:gd name="T3" fmla="*/ 4325 h 4325"/>
              <a:gd name="T4" fmla="*/ 1331 w 5768"/>
              <a:gd name="T5" fmla="*/ 4325 h 4325"/>
              <a:gd name="T6" fmla="*/ 4 w 5768"/>
              <a:gd name="T7" fmla="*/ 3111 h 4325"/>
              <a:gd name="T8" fmla="*/ 0 w 5768"/>
              <a:gd name="T9" fmla="*/ 0 h 4325"/>
              <a:gd name="T10" fmla="*/ 2428 w 5768"/>
              <a:gd name="T11" fmla="*/ 7 h 4325"/>
              <a:gd name="T12" fmla="*/ 5766 w 5768"/>
              <a:gd name="T13" fmla="*/ 605 h 4325"/>
              <a:gd name="T14" fmla="*/ 0 60000 65536"/>
              <a:gd name="T15" fmla="*/ 0 60000 65536"/>
              <a:gd name="T16" fmla="*/ 0 60000 65536"/>
              <a:gd name="T17" fmla="*/ 0 60000 65536"/>
              <a:gd name="T18" fmla="*/ 0 60000 65536"/>
              <a:gd name="T19" fmla="*/ 0 60000 65536"/>
              <a:gd name="T20" fmla="*/ 0 60000 65536"/>
              <a:gd name="T21" fmla="*/ 0 w 5768"/>
              <a:gd name="T22" fmla="*/ 0 h 4325"/>
              <a:gd name="T23" fmla="*/ 5768 w 5768"/>
              <a:gd name="T24" fmla="*/ 4325 h 43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8" h="4325">
                <a:moveTo>
                  <a:pt x="5766" y="605"/>
                </a:moveTo>
                <a:cubicBezTo>
                  <a:pt x="5767" y="2464"/>
                  <a:pt x="5768" y="4325"/>
                  <a:pt x="5768" y="4325"/>
                </a:cubicBezTo>
                <a:cubicBezTo>
                  <a:pt x="5768" y="4325"/>
                  <a:pt x="3549" y="4325"/>
                  <a:pt x="1331" y="4325"/>
                </a:cubicBezTo>
                <a:cubicBezTo>
                  <a:pt x="499" y="3811"/>
                  <a:pt x="0" y="3109"/>
                  <a:pt x="4" y="3111"/>
                </a:cubicBezTo>
                <a:lnTo>
                  <a:pt x="0" y="0"/>
                </a:lnTo>
                <a:lnTo>
                  <a:pt x="2428" y="7"/>
                </a:lnTo>
                <a:cubicBezTo>
                  <a:pt x="2428" y="12"/>
                  <a:pt x="3096" y="401"/>
                  <a:pt x="5766" y="605"/>
                </a:cubicBezTo>
                <a:close/>
              </a:path>
            </a:pathLst>
          </a:custGeom>
          <a:gradFill rotWithShape="1">
            <a:gsLst>
              <a:gs pos="0">
                <a:srgbClr val="FFFFFB"/>
              </a:gs>
              <a:gs pos="100000">
                <a:srgbClr val="FDF58D">
                  <a:alpha val="70000"/>
                </a:srgbClr>
              </a:gs>
            </a:gsLst>
            <a:lin ang="2700000" scaled="1"/>
          </a:gradFill>
          <a:ln w="9525">
            <a:noFill/>
            <a:miter lim="800000"/>
          </a:ln>
        </p:spPr>
        <p:txBody>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7" name="Freeform 9"/>
          <p:cNvSpPr>
            <a:spLocks noChangeArrowheads="1"/>
          </p:cNvSpPr>
          <p:nvPr/>
        </p:nvSpPr>
        <p:spPr bwMode="auto">
          <a:xfrm>
            <a:off x="6350" y="5113338"/>
            <a:ext cx="1852613" cy="1746250"/>
          </a:xfrm>
          <a:custGeom>
            <a:avLst/>
            <a:gdLst>
              <a:gd name="T0" fmla="*/ 0 w 1089"/>
              <a:gd name="T1" fmla="*/ 0 h 1100"/>
              <a:gd name="T2" fmla="*/ 0 w 1089"/>
              <a:gd name="T3" fmla="*/ 1100 h 1100"/>
              <a:gd name="T4" fmla="*/ 1089 w 1089"/>
              <a:gd name="T5" fmla="*/ 1100 h 1100"/>
              <a:gd name="T6" fmla="*/ 0 w 1089"/>
              <a:gd name="T7" fmla="*/ 0 h 1100"/>
              <a:gd name="T8" fmla="*/ 0 60000 65536"/>
              <a:gd name="T9" fmla="*/ 0 60000 65536"/>
              <a:gd name="T10" fmla="*/ 0 60000 65536"/>
              <a:gd name="T11" fmla="*/ 0 60000 65536"/>
              <a:gd name="T12" fmla="*/ 0 w 1089"/>
              <a:gd name="T13" fmla="*/ 0 h 1100"/>
              <a:gd name="T14" fmla="*/ 1089 w 1089"/>
              <a:gd name="T15" fmla="*/ 1100 h 1100"/>
            </a:gdLst>
            <a:ahLst/>
            <a:cxnLst>
              <a:cxn ang="T8">
                <a:pos x="T0" y="T1"/>
              </a:cxn>
              <a:cxn ang="T9">
                <a:pos x="T2" y="T3"/>
              </a:cxn>
              <a:cxn ang="T10">
                <a:pos x="T4" y="T5"/>
              </a:cxn>
              <a:cxn ang="T11">
                <a:pos x="T6" y="T7"/>
              </a:cxn>
            </a:cxnLst>
            <a:rect l="T12" t="T13" r="T14" b="T15"/>
            <a:pathLst>
              <a:path w="1089" h="1100">
                <a:moveTo>
                  <a:pt x="0" y="0"/>
                </a:moveTo>
                <a:cubicBezTo>
                  <a:pt x="0" y="550"/>
                  <a:pt x="0" y="1100"/>
                  <a:pt x="0" y="1100"/>
                </a:cubicBezTo>
                <a:lnTo>
                  <a:pt x="1089" y="1100"/>
                </a:lnTo>
                <a:cubicBezTo>
                  <a:pt x="1089" y="1100"/>
                  <a:pt x="596" y="865"/>
                  <a:pt x="0" y="0"/>
                </a:cubicBezTo>
                <a:close/>
              </a:path>
            </a:pathLst>
          </a:cu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11268" name="Group 4"/>
          <p:cNvGrpSpPr/>
          <p:nvPr/>
        </p:nvGrpSpPr>
        <p:grpSpPr>
          <a:xfrm>
            <a:off x="0" y="0"/>
            <a:ext cx="9156700" cy="6875463"/>
            <a:chOff x="0" y="0"/>
            <a:chExt cx="5768" cy="4331"/>
          </a:xfrm>
        </p:grpSpPr>
        <p:grpSp>
          <p:nvGrpSpPr>
            <p:cNvPr id="11283" name="Group 5"/>
            <p:cNvGrpSpPr/>
            <p:nvPr/>
          </p:nvGrpSpPr>
          <p:grpSpPr>
            <a:xfrm>
              <a:off x="332" y="0"/>
              <a:ext cx="5080" cy="4331"/>
              <a:chOff x="0" y="0"/>
              <a:chExt cx="5080" cy="4331"/>
            </a:xfrm>
          </p:grpSpPr>
          <p:sp>
            <p:nvSpPr>
              <p:cNvPr id="1030" name="Line 13"/>
              <p:cNvSpPr>
                <a:spLocks noChangeShapeType="1"/>
              </p:cNvSpPr>
              <p:nvPr/>
            </p:nvSpPr>
            <p:spPr bwMode="auto">
              <a:xfrm>
                <a:off x="0" y="0"/>
                <a:ext cx="0" cy="3510"/>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031" name="Line 14"/>
              <p:cNvSpPr>
                <a:spLocks noChangeShapeType="1"/>
              </p:cNvSpPr>
              <p:nvPr/>
            </p:nvSpPr>
            <p:spPr bwMode="auto">
              <a:xfrm>
                <a:off x="725" y="0"/>
                <a:ext cx="0" cy="4142"/>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032" name="Line 15"/>
              <p:cNvSpPr>
                <a:spLocks noChangeShapeType="1"/>
              </p:cNvSpPr>
              <p:nvPr/>
            </p:nvSpPr>
            <p:spPr bwMode="auto">
              <a:xfrm>
                <a:off x="1451" y="0"/>
                <a:ext cx="0" cy="4322"/>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033" name="Line 16"/>
              <p:cNvSpPr>
                <a:spLocks noChangeShapeType="1"/>
              </p:cNvSpPr>
              <p:nvPr/>
            </p:nvSpPr>
            <p:spPr bwMode="auto">
              <a:xfrm>
                <a:off x="2177" y="0"/>
                <a:ext cx="0" cy="4331"/>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034" name="Line 17"/>
              <p:cNvSpPr>
                <a:spLocks noChangeShapeType="1"/>
              </p:cNvSpPr>
              <p:nvPr/>
            </p:nvSpPr>
            <p:spPr bwMode="auto">
              <a:xfrm>
                <a:off x="2902" y="245"/>
                <a:ext cx="0" cy="4086"/>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035" name="Line 18"/>
              <p:cNvSpPr>
                <a:spLocks noChangeShapeType="1"/>
              </p:cNvSpPr>
              <p:nvPr/>
            </p:nvSpPr>
            <p:spPr bwMode="auto">
              <a:xfrm>
                <a:off x="3628" y="390"/>
                <a:ext cx="0" cy="3941"/>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036" name="Line 19"/>
              <p:cNvSpPr>
                <a:spLocks noChangeShapeType="1"/>
              </p:cNvSpPr>
              <p:nvPr/>
            </p:nvSpPr>
            <p:spPr bwMode="auto">
              <a:xfrm>
                <a:off x="4354" y="487"/>
                <a:ext cx="0" cy="3844"/>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037" name="Line 20"/>
              <p:cNvSpPr>
                <a:spLocks noChangeShapeType="1"/>
              </p:cNvSpPr>
              <p:nvPr/>
            </p:nvSpPr>
            <p:spPr bwMode="auto">
              <a:xfrm>
                <a:off x="5080" y="567"/>
                <a:ext cx="0" cy="3764"/>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grpSp>
        <p:grpSp>
          <p:nvGrpSpPr>
            <p:cNvPr id="11284" name="Group 14"/>
            <p:cNvGrpSpPr/>
            <p:nvPr/>
          </p:nvGrpSpPr>
          <p:grpSpPr>
            <a:xfrm>
              <a:off x="0" y="264"/>
              <a:ext cx="5768" cy="3538"/>
              <a:chOff x="0" y="0"/>
              <a:chExt cx="5768" cy="3538"/>
            </a:xfrm>
          </p:grpSpPr>
          <p:sp>
            <p:nvSpPr>
              <p:cNvPr id="1039" name="Line 22"/>
              <p:cNvSpPr>
                <a:spLocks noChangeShapeType="1"/>
              </p:cNvSpPr>
              <p:nvPr/>
            </p:nvSpPr>
            <p:spPr bwMode="auto">
              <a:xfrm rot="5400000">
                <a:off x="1635" y="-1635"/>
                <a:ext cx="0" cy="3270"/>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040" name="Line 23"/>
              <p:cNvSpPr>
                <a:spLocks noChangeShapeType="1"/>
              </p:cNvSpPr>
              <p:nvPr/>
            </p:nvSpPr>
            <p:spPr bwMode="auto">
              <a:xfrm rot="5400000">
                <a:off x="2884" y="-2177"/>
                <a:ext cx="0" cy="5768"/>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041" name="Line 24"/>
              <p:cNvSpPr>
                <a:spLocks noChangeShapeType="1"/>
              </p:cNvSpPr>
              <p:nvPr/>
            </p:nvSpPr>
            <p:spPr bwMode="auto">
              <a:xfrm rot="5400000">
                <a:off x="2884" y="-1469"/>
                <a:ext cx="0" cy="5768"/>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042" name="Line 25"/>
              <p:cNvSpPr>
                <a:spLocks noChangeShapeType="1"/>
              </p:cNvSpPr>
              <p:nvPr/>
            </p:nvSpPr>
            <p:spPr bwMode="auto">
              <a:xfrm rot="5400000">
                <a:off x="2885" y="-761"/>
                <a:ext cx="0" cy="5766"/>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043" name="Line 26"/>
              <p:cNvSpPr>
                <a:spLocks noChangeShapeType="1"/>
              </p:cNvSpPr>
              <p:nvPr/>
            </p:nvSpPr>
            <p:spPr bwMode="auto">
              <a:xfrm rot="5400000">
                <a:off x="2885" y="-53"/>
                <a:ext cx="0" cy="5766"/>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044" name="Line 27"/>
              <p:cNvSpPr>
                <a:spLocks noChangeShapeType="1"/>
              </p:cNvSpPr>
              <p:nvPr/>
            </p:nvSpPr>
            <p:spPr bwMode="auto">
              <a:xfrm rot="5400000">
                <a:off x="3192" y="987"/>
                <a:ext cx="0" cy="5102"/>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grpSp>
      </p:grpSp>
      <p:sp>
        <p:nvSpPr>
          <p:cNvPr id="1045" name="Rectangle 28"/>
          <p:cNvSpPr>
            <a:spLocks noChangeArrowheads="1"/>
          </p:cNvSpPr>
          <p:nvPr/>
        </p:nvSpPr>
        <p:spPr bwMode="auto">
          <a:xfrm>
            <a:off x="4005263" y="2692400"/>
            <a:ext cx="1128713" cy="1079500"/>
          </a:xfrm>
          <a:prstGeom prst="rect">
            <a:avLst/>
          </a:prstGeom>
          <a:solidFill>
            <a:srgbClr val="FFFFFF">
              <a:alpha val="25000"/>
            </a:srgbClr>
          </a:solidFill>
          <a:ln w="9525">
            <a:noFill/>
            <a:miter lim="800000"/>
          </a:ln>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6" name="Rectangle 29"/>
          <p:cNvSpPr>
            <a:spLocks noChangeArrowheads="1"/>
          </p:cNvSpPr>
          <p:nvPr/>
        </p:nvSpPr>
        <p:spPr bwMode="auto">
          <a:xfrm>
            <a:off x="7459663" y="4937125"/>
            <a:ext cx="1120775" cy="1079500"/>
          </a:xfrm>
          <a:prstGeom prst="rect">
            <a:avLst/>
          </a:prstGeom>
          <a:solidFill>
            <a:srgbClr val="FFFFFF">
              <a:alpha val="29999"/>
            </a:srgbClr>
          </a:solidFill>
          <a:ln w="9525">
            <a:noFill/>
            <a:miter lim="800000"/>
          </a:ln>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7" name="Rectangle 30"/>
          <p:cNvSpPr>
            <a:spLocks noChangeArrowheads="1"/>
          </p:cNvSpPr>
          <p:nvPr/>
        </p:nvSpPr>
        <p:spPr bwMode="auto">
          <a:xfrm>
            <a:off x="549275" y="3808413"/>
            <a:ext cx="1128713" cy="1079500"/>
          </a:xfrm>
          <a:prstGeom prst="rect">
            <a:avLst/>
          </a:prstGeom>
          <a:solidFill>
            <a:srgbClr val="FFFFFF">
              <a:alpha val="20000"/>
            </a:srgbClr>
          </a:solidFill>
          <a:ln w="9525">
            <a:noFill/>
            <a:miter lim="800000"/>
          </a:ln>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8" name="Rectangle 31"/>
          <p:cNvSpPr>
            <a:spLocks noChangeArrowheads="1"/>
          </p:cNvSpPr>
          <p:nvPr/>
        </p:nvSpPr>
        <p:spPr bwMode="auto">
          <a:xfrm>
            <a:off x="6307138" y="6064250"/>
            <a:ext cx="1128713" cy="796925"/>
          </a:xfrm>
          <a:prstGeom prst="rect">
            <a:avLst/>
          </a:prstGeom>
          <a:solidFill>
            <a:srgbClr val="FFFFFF">
              <a:alpha val="20000"/>
            </a:srgbClr>
          </a:solidFill>
          <a:ln w="9525">
            <a:noFill/>
            <a:miter lim="800000"/>
          </a:ln>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9" name="Rectangle 32"/>
          <p:cNvSpPr>
            <a:spLocks noChangeArrowheads="1"/>
          </p:cNvSpPr>
          <p:nvPr/>
        </p:nvSpPr>
        <p:spPr bwMode="auto">
          <a:xfrm>
            <a:off x="2846388" y="0"/>
            <a:ext cx="1128713" cy="404813"/>
          </a:xfrm>
          <a:prstGeom prst="rect">
            <a:avLst/>
          </a:prstGeom>
          <a:solidFill>
            <a:srgbClr val="FFFFFF">
              <a:alpha val="39999"/>
            </a:srgbClr>
          </a:solidFill>
          <a:ln w="9525">
            <a:noFill/>
            <a:miter lim="800000"/>
          </a:ln>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0" name="Rectangle 33"/>
          <p:cNvSpPr>
            <a:spLocks noChangeArrowheads="1"/>
          </p:cNvSpPr>
          <p:nvPr/>
        </p:nvSpPr>
        <p:spPr bwMode="auto">
          <a:xfrm>
            <a:off x="2852738" y="4938713"/>
            <a:ext cx="1120775" cy="1079500"/>
          </a:xfrm>
          <a:prstGeom prst="rect">
            <a:avLst/>
          </a:prstGeom>
          <a:solidFill>
            <a:srgbClr val="FFFFFF">
              <a:alpha val="29999"/>
            </a:srgbClr>
          </a:solidFill>
          <a:ln w="9525">
            <a:noFill/>
            <a:miter lim="800000"/>
          </a:ln>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1" name="Rectangle 34"/>
          <p:cNvSpPr>
            <a:spLocks noChangeArrowheads="1"/>
          </p:cNvSpPr>
          <p:nvPr/>
        </p:nvSpPr>
        <p:spPr bwMode="auto">
          <a:xfrm>
            <a:off x="6300788" y="1566863"/>
            <a:ext cx="1120775" cy="1079500"/>
          </a:xfrm>
          <a:prstGeom prst="rect">
            <a:avLst/>
          </a:prstGeom>
          <a:solidFill>
            <a:srgbClr val="FFFFFF">
              <a:alpha val="29999"/>
            </a:srgbClr>
          </a:solidFill>
          <a:ln w="9525">
            <a:noFill/>
            <a:miter lim="800000"/>
          </a:ln>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76" name="Rectangle 3"/>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53" name="Rectangle 4"/>
          <p:cNvSpPr>
            <a:spLocks noGrp="1" noChangeArrowheads="1"/>
          </p:cNvSpPr>
          <p:nvPr>
            <p:ph type="dt" sz="half" idx="2"/>
          </p:nvPr>
        </p:nvSpPr>
        <p:spPr bwMode="auto">
          <a:xfrm>
            <a:off x="457200" y="6245225"/>
            <a:ext cx="2133600" cy="476250"/>
          </a:xfrm>
          <a:prstGeom prst="rect">
            <a:avLst/>
          </a:prstGeom>
          <a:noFill/>
          <a:ln w="9525">
            <a:noFill/>
            <a:miter lim="800000"/>
          </a:ln>
        </p:spPr>
        <p:txBody>
          <a:bodyPr vert="horz" wrap="square" lIns="91440" tIns="45720" rIns="91440" bIns="45720" numCol="1" anchor="t" anchorCtr="0" compatLnSpc="1"/>
          <a:lstStyle>
            <a:lvl1pPr algn="l">
              <a:defRPr kumimoji="0" sz="1400" smtClean="0">
                <a:solidFill>
                  <a:schemeClr val="tx1"/>
                </a:solidFill>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054" name="Rectangle 5"/>
          <p:cNvSpPr>
            <a:spLocks noGrp="1" noChangeArrowheads="1"/>
          </p:cNvSpPr>
          <p:nvPr>
            <p:ph type="ftr" sz="quarter" idx="3"/>
          </p:nvPr>
        </p:nvSpPr>
        <p:spPr bwMode="auto">
          <a:xfrm>
            <a:off x="3124200" y="6245225"/>
            <a:ext cx="2895600" cy="476250"/>
          </a:xfrm>
          <a:prstGeom prst="rect">
            <a:avLst/>
          </a:prstGeom>
          <a:noFill/>
          <a:ln w="9525">
            <a:noFill/>
            <a:miter lim="800000"/>
          </a:ln>
        </p:spPr>
        <p:txBody>
          <a:bodyPr vert="horz" wrap="square" lIns="91440" tIns="45720" rIns="91440" bIns="45720" numCol="1" anchor="t" anchorCtr="0" compatLnSpc="1"/>
          <a:lstStyle>
            <a:lvl1pPr>
              <a:defRPr kumimoji="0" sz="1400" smtClean="0">
                <a:solidFill>
                  <a:schemeClr val="tx1"/>
                </a:solidFill>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055"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p:spPr>
        <p:txBody>
          <a:bodyPr vert="horz" wrap="square" lIns="91440" tIns="45720" rIns="91440" bIns="45720" numCol="1" anchor="t" anchorCtr="0" compatLnSpc="1"/>
          <a:lstStyle>
            <a:lvl1pPr algn="r">
              <a:defRPr sz="1400">
                <a:solidFill>
                  <a:schemeClr val="tx1"/>
                </a:solidFill>
                <a:latin typeface="Arial" panose="020B0604020202020204" pitchFamily="34" charset="0"/>
              </a:defRPr>
            </a:lvl1pPr>
          </a:lstStyle>
          <a:p>
            <a:pPr lvl="0" eaLnBrk="1" hangingPunct="1"/>
            <a:fld id="{9A0DB2DC-4C9A-4742-B13C-FB6460FD3503}" type="slidenum">
              <a:rPr lang="zh-CN" altLang="en-US" dirty="0"/>
            </a:fld>
            <a:fld id="{9A0DB2DC-4C9A-4742-B13C-FB6460FD3503}" type="slidenum">
              <a:rPr lang="en-US" altLang="zh-CN" sz="1400" dirty="0">
                <a:solidFill>
                  <a:schemeClr val="tx1"/>
                </a:solidFill>
                <a:latin typeface="Arial" panose="020B0604020202020204" pitchFamily="34" charset="0"/>
              </a:rPr>
            </a:fld>
            <a:endParaRPr lang="en-US" altLang="zh-CN" sz="1400" dirty="0">
              <a:solidFill>
                <a:schemeClr val="tx1"/>
              </a:solidFill>
              <a:latin typeface="Arial" panose="020B0604020202020204" pitchFamily="34" charset="0"/>
            </a:endParaRPr>
          </a:p>
        </p:txBody>
      </p:sp>
      <p:sp>
        <p:nvSpPr>
          <p:cNvPr id="1056" name="Rectangle 2"/>
          <p:cNvSpPr>
            <a:spLocks noGrp="1" noChangeArrowheads="1"/>
          </p:cNvSpPr>
          <p:nvPr>
            <p:ph type="title"/>
          </p:nvPr>
        </p:nvSpPr>
        <p:spPr bwMode="auto">
          <a:xfrm>
            <a:off x="457200" y="325438"/>
            <a:ext cx="8229600" cy="927100"/>
          </a:xfrm>
          <a:prstGeom prst="rect">
            <a:avLst/>
          </a:prstGeom>
          <a:noFill/>
          <a:ln w="9525">
            <a:noFill/>
            <a:miter lim="800000"/>
          </a:ln>
          <a:effectLst>
            <a:outerShdw dist="35921" dir="2700000" algn="ctr" rotWithShape="0">
              <a:srgbClr val="FFFFFF">
                <a:alpha val="73000"/>
              </a:srgbClr>
            </a:outerShdw>
          </a:effec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pic>
        <p:nvPicPr>
          <p:cNvPr id="11281" name="Picture 39" descr="bz-jpg"/>
          <p:cNvPicPr>
            <a:picLocks noChangeAspect="1"/>
          </p:cNvPicPr>
          <p:nvPr userDrawn="1"/>
        </p:nvPicPr>
        <p:blipFill>
          <a:blip r:embed="rId13">
            <a:clrChange>
              <a:clrFrom>
                <a:srgbClr val="FFFFFE"/>
              </a:clrFrom>
              <a:clrTo>
                <a:srgbClr val="FFFFFE">
                  <a:alpha val="0"/>
                </a:srgbClr>
              </a:clrTo>
            </a:clrChange>
          </a:blip>
          <a:stretch>
            <a:fillRect/>
          </a:stretch>
        </p:blipFill>
        <p:spPr>
          <a:xfrm>
            <a:off x="7029450" y="6353175"/>
            <a:ext cx="431800" cy="431800"/>
          </a:xfrm>
          <a:prstGeom prst="rect">
            <a:avLst/>
          </a:prstGeom>
          <a:noFill/>
          <a:ln w="9525">
            <a:noFill/>
          </a:ln>
        </p:spPr>
      </p:pic>
      <p:pic>
        <p:nvPicPr>
          <p:cNvPr id="11282" name="Picture 40" descr="hdtif"/>
          <p:cNvPicPr>
            <a:picLocks noChangeAspect="1"/>
          </p:cNvPicPr>
          <p:nvPr userDrawn="1"/>
        </p:nvPicPr>
        <p:blipFill>
          <a:blip r:embed="rId14">
            <a:clrChange>
              <a:clrFrom>
                <a:srgbClr val="FFFFFE"/>
              </a:clrFrom>
              <a:clrTo>
                <a:srgbClr val="FFFFFE">
                  <a:alpha val="0"/>
                </a:srgbClr>
              </a:clrTo>
            </a:clrChange>
          </a:blip>
          <a:stretch>
            <a:fillRect/>
          </a:stretch>
        </p:blipFill>
        <p:spPr>
          <a:xfrm>
            <a:off x="7524750" y="6453188"/>
            <a:ext cx="1500188" cy="2317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56"/>
                                        </p:tgtEl>
                                        <p:attrNameLst>
                                          <p:attrName>style.visibility</p:attrName>
                                        </p:attrNameLst>
                                      </p:cBhvr>
                                      <p:to>
                                        <p:strVal val="visible"/>
                                      </p:to>
                                    </p:set>
                                    <p:anim calcmode="lin" valueType="num">
                                      <p:cBhvr>
                                        <p:cTn id="7" dur="500" fill="hold"/>
                                        <p:tgtEl>
                                          <p:spTgt spid="1056"/>
                                        </p:tgtEl>
                                        <p:attrNameLst>
                                          <p:attrName>ppt_x</p:attrName>
                                        </p:attrNameLst>
                                      </p:cBhvr>
                                      <p:tavLst>
                                        <p:tav tm="0">
                                          <p:val>
                                            <p:strVal val="#ppt_x-.2"/>
                                          </p:val>
                                        </p:tav>
                                        <p:tav tm="100000">
                                          <p:val>
                                            <p:strVal val="#ppt_x"/>
                                          </p:val>
                                        </p:tav>
                                      </p:tavLst>
                                    </p:anim>
                                    <p:anim calcmode="lin" valueType="num">
                                      <p:cBhvr>
                                        <p:cTn id="8" dur="500" fill="hold"/>
                                        <p:tgtEl>
                                          <p:spTgt spid="1056"/>
                                        </p:tgtEl>
                                        <p:attrNameLst>
                                          <p:attrName>ppt_y</p:attrName>
                                        </p:attrNameLst>
                                      </p:cBhvr>
                                      <p:tavLst>
                                        <p:tav tm="0">
                                          <p:val>
                                            <p:strVal val="#ppt_y"/>
                                          </p:val>
                                        </p:tav>
                                        <p:tav tm="100000">
                                          <p:val>
                                            <p:strVal val="#ppt_y"/>
                                          </p:val>
                                        </p:tav>
                                      </p:tavLst>
                                    </p:anim>
                                    <p:animEffect transition="in" filter="wipe(right)" prLst="gradientSize: 0.1">
                                      <p:cBhvr>
                                        <p:cTn id="9" dur="500"/>
                                        <p:tgtEl>
                                          <p:spTgt spid="1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 grpId="0"/>
    </p:bldLst>
  </p:timing>
  <p:hf sldNum="0" hdr="0" ft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2pPr>
      <a:lvl3pPr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3pPr>
      <a:lvl4pPr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4pPr>
      <a:lvl5pPr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5pPr>
      <a:lvl6pPr marL="457200"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6pPr>
      <a:lvl7pPr marL="914400"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7pPr>
      <a:lvl8pPr marL="1371600"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8pPr>
      <a:lvl9pPr marL="1828800"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image" Target="../media/image4.wmf"/><Relationship Id="rId3" Type="http://schemas.openxmlformats.org/officeDocument/2006/relationships/oleObject" Target="../embeddings/oleObject2.bin"/><Relationship Id="rId2" Type="http://schemas.openxmlformats.org/officeDocument/2006/relationships/image" Target="../media/image3.wmf"/><Relationship Id="rId1" Type="http://schemas.openxmlformats.org/officeDocument/2006/relationships/oleObject" Target="../embeddings/oleObject1.bin"/></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5.emf"/><Relationship Id="rId1" Type="http://schemas.openxmlformats.org/officeDocument/2006/relationships/oleObject" Target="../embeddings/oleObject3.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6.wmf"/><Relationship Id="rId1" Type="http://schemas.openxmlformats.org/officeDocument/2006/relationships/oleObject" Target="../embeddings/oleObject4.bin"/></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7.wmf"/><Relationship Id="rId1" Type="http://schemas.openxmlformats.org/officeDocument/2006/relationships/oleObject" Target="../embeddings/oleObject5.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8.wmf"/><Relationship Id="rId1" Type="http://schemas.openxmlformats.org/officeDocument/2006/relationships/oleObject" Target="../embeddings/oleObject6.bin"/></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9.wmf"/><Relationship Id="rId1" Type="http://schemas.openxmlformats.org/officeDocument/2006/relationships/oleObject" Target="../embeddings/oleObject7.bin"/></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10.wmf"/><Relationship Id="rId1" Type="http://schemas.openxmlformats.org/officeDocument/2006/relationships/oleObject" Target="../embeddings/oleObject8.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44.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7.xml"/><Relationship Id="rId2" Type="http://schemas.openxmlformats.org/officeDocument/2006/relationships/image" Target="../media/image12.wmf"/><Relationship Id="rId1" Type="http://schemas.openxmlformats.org/officeDocument/2006/relationships/oleObject" Target="../embeddings/oleObject9.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7.xml"/><Relationship Id="rId2" Type="http://schemas.openxmlformats.org/officeDocument/2006/relationships/image" Target="../media/image13.emf"/><Relationship Id="rId1" Type="http://schemas.openxmlformats.org/officeDocument/2006/relationships/oleObject" Target="../embeddings/oleObject10.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5.wmf"/><Relationship Id="rId1" Type="http://schemas.openxmlformats.org/officeDocument/2006/relationships/oleObject" Target="../embeddings/oleObject11.bin"/></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16.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noChangeArrowheads="1"/>
          </p:cNvSpPr>
          <p:nvPr>
            <p:ph type="ctrTitle" idx="4294967295"/>
          </p:nvPr>
        </p:nvSpPr>
        <p:spPr>
          <a:xfrm>
            <a:off x="250825" y="1989138"/>
            <a:ext cx="8229600" cy="1746250"/>
          </a:xfrm>
        </p:spPr>
        <p:txBody>
          <a:bodyPr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第三章  处理机调度与死锁</a:t>
            </a:r>
            <a:r>
              <a:rPr kumimoji="0" lang="zh-CN" altLang="en-US" sz="4400" b="1" i="0" u="none" strike="noStrike" kern="0" cap="none" spc="0" normalizeH="0" baseline="0" noProof="0" smtClean="0">
                <a:ln>
                  <a:noFill/>
                </a:ln>
                <a:solidFill>
                  <a:schemeClr val="tx2"/>
                </a:solidFill>
                <a:effectLst/>
                <a:uLnTx/>
                <a:uFillTx/>
                <a:latin typeface="+mj-lt"/>
                <a:ea typeface="+mj-ea"/>
                <a:cs typeface="+mj-cs"/>
              </a:rPr>
              <a:t> </a:t>
            </a:r>
            <a:endParaRPr kumimoji="0" lang="zh-CN" altLang="en-US" sz="4400" b="1" i="0" u="none" strike="noStrike" kern="0" cap="none" spc="0" normalizeH="0" baseline="0" noProof="0" smtClean="0">
              <a:ln>
                <a:noFill/>
              </a:ln>
              <a:solidFill>
                <a:schemeClr val="tx2"/>
              </a:solidFill>
              <a:effectLst/>
              <a:uLnTx/>
              <a:uFillTx/>
              <a:latin typeface="+mj-lt"/>
              <a:ea typeface="+mj-ea"/>
              <a:cs typeface="+mj-cs"/>
            </a:endParaRPr>
          </a:p>
        </p:txBody>
      </p:sp>
      <p:sp>
        <p:nvSpPr>
          <p:cNvPr id="12291" name="Rectangle 3"/>
          <p:cNvSpPr>
            <a:spLocks noGrp="1"/>
          </p:cNvSpPr>
          <p:nvPr>
            <p:ph type="subTitle"/>
          </p:nvPr>
        </p:nvSpPr>
        <p:spPr>
          <a:xfrm>
            <a:off x="619125" y="4652963"/>
            <a:ext cx="6400800" cy="744537"/>
          </a:xfrm>
          <a:ln/>
        </p:spPr>
        <p:txBody>
          <a:bodyPr vert="horz" wrap="square" lIns="91440" tIns="45720" rIns="91440" bIns="45720" anchor="t"/>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lgn="l" eaLnBrk="1" hangingPunct="1"/>
            <a:r>
              <a:rPr lang="zh-CN" altLang="en-US" sz="2000" dirty="0">
                <a:latin typeface="华文行楷" pitchFamily="2" charset="-122"/>
                <a:ea typeface="华文行楷" pitchFamily="2" charset="-122"/>
              </a:rPr>
              <a:t>                           </a:t>
            </a:r>
            <a:endParaRPr lang="en-US" altLang="zh-CN" sz="2000" dirty="0">
              <a:latin typeface="华文行楷" pitchFamily="2" charset="-122"/>
              <a:ea typeface="华文行楷" pitchFamily="2" charset="-122"/>
            </a:endParaRPr>
          </a:p>
          <a:p>
            <a:pPr lvl="0" algn="l" eaLnBrk="1" hangingPunct="1"/>
            <a:endParaRPr lang="zh-CN" altLang="en-US" sz="1600" dirty="0">
              <a:latin typeface="华文行楷" pitchFamily="2" charset="-122"/>
              <a:ea typeface="华文行楷"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ppt_x</p:attrName>
                                        </p:attrNameLst>
                                      </p:cBhvr>
                                      <p:tavLst>
                                        <p:tav tm="0">
                                          <p:val>
                                            <p:strVal val="#ppt_x-.2"/>
                                          </p:val>
                                        </p:tav>
                                        <p:tav tm="100000">
                                          <p:val>
                                            <p:strVal val="#ppt_x"/>
                                          </p:val>
                                        </p:tav>
                                      </p:tavLst>
                                    </p:anim>
                                    <p:anim calcmode="lin" valueType="num">
                                      <p:cBhvr>
                                        <p:cTn id="8" dur="500" fill="hold"/>
                                        <p:tgtEl>
                                          <p:spTgt spid="4098"/>
                                        </p:tgtEl>
                                        <p:attrNameLst>
                                          <p:attrName>ppt_y</p:attrName>
                                        </p:attrNameLst>
                                      </p:cBhvr>
                                      <p:tavLst>
                                        <p:tav tm="0">
                                          <p:val>
                                            <p:strVal val="#ppt_y"/>
                                          </p:val>
                                        </p:tav>
                                        <p:tav tm="100000">
                                          <p:val>
                                            <p:strVal val="#ppt_y"/>
                                          </p:val>
                                        </p:tav>
                                      </p:tavLst>
                                    </p:anim>
                                    <p:animEffect transition="in" filter="wipe(right)" prLst="gradientSize: 0.1">
                                      <p:cBhvr>
                                        <p:cTn id="9"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8" name="Text Box 27"/>
          <p:cNvSpPr txBox="1"/>
          <p:nvPr/>
        </p:nvSpPr>
        <p:spPr>
          <a:xfrm>
            <a:off x="611188" y="1196975"/>
            <a:ext cx="5113337" cy="579438"/>
          </a:xfrm>
          <a:prstGeom prst="rect">
            <a:avLst/>
          </a:prstGeom>
          <a:noFill/>
          <a:ln w="9525">
            <a:noFill/>
          </a:ln>
        </p:spPr>
        <p:txBody>
          <a:bodyPr>
            <a:spAutoFit/>
          </a:bodyPr>
          <a:p>
            <a:pPr algn="l"/>
            <a:r>
              <a:rPr lang="en-US" altLang="zh-CN" sz="3200" b="1" dirty="0">
                <a:solidFill>
                  <a:schemeClr val="tx1"/>
                </a:solidFill>
                <a:latin typeface="Times New Roman" panose="02020603050405020304" pitchFamily="18" charset="0"/>
              </a:rPr>
              <a:t>1. </a:t>
            </a:r>
            <a:r>
              <a:rPr lang="zh-CN" altLang="en-US" sz="3200" b="1" dirty="0">
                <a:solidFill>
                  <a:schemeClr val="tx1"/>
                </a:solidFill>
                <a:latin typeface="Times New Roman" panose="02020603050405020304" pitchFamily="18" charset="0"/>
              </a:rPr>
              <a:t>面向用户的准则 </a:t>
            </a:r>
            <a:endParaRPr lang="zh-CN" altLang="en-US" sz="3200" b="1" dirty="0">
              <a:solidFill>
                <a:schemeClr val="tx1"/>
              </a:solidFill>
              <a:latin typeface="Times New Roman" panose="02020603050405020304" pitchFamily="18" charset="0"/>
            </a:endParaRPr>
          </a:p>
        </p:txBody>
      </p:sp>
      <p:sp>
        <p:nvSpPr>
          <p:cNvPr id="1029" name="Text Box 28"/>
          <p:cNvSpPr txBox="1"/>
          <p:nvPr/>
        </p:nvSpPr>
        <p:spPr>
          <a:xfrm>
            <a:off x="1143000" y="1958975"/>
            <a:ext cx="2530475" cy="457200"/>
          </a:xfrm>
          <a:prstGeom prst="rect">
            <a:avLst/>
          </a:prstGeom>
          <a:noFill/>
          <a:ln w="9525">
            <a:noFill/>
          </a:ln>
        </p:spPr>
        <p:txBody>
          <a:bodyPr wrap="none">
            <a:spAutoFit/>
          </a:bodyPr>
          <a:p>
            <a:pPr algn="l"/>
            <a:r>
              <a:rPr lang="en-US" altLang="zh-CN" b="1" dirty="0">
                <a:solidFill>
                  <a:schemeClr val="tx1"/>
                </a:solidFill>
                <a:latin typeface="Times New Roman" panose="02020603050405020304" pitchFamily="18" charset="0"/>
              </a:rPr>
              <a:t>(1) </a:t>
            </a:r>
            <a:r>
              <a:rPr lang="zh-CN" altLang="en-US" b="1" dirty="0">
                <a:solidFill>
                  <a:schemeClr val="tx1"/>
                </a:solidFill>
                <a:latin typeface="Times New Roman" panose="02020603050405020304" pitchFamily="18" charset="0"/>
              </a:rPr>
              <a:t>周转时间短。</a:t>
            </a:r>
            <a:r>
              <a:rPr lang="zh-CN" altLang="en-US" dirty="0">
                <a:solidFill>
                  <a:schemeClr val="tx1"/>
                </a:solidFill>
                <a:latin typeface="Times New Roman" panose="02020603050405020304" pitchFamily="18" charset="0"/>
              </a:rPr>
              <a:t> </a:t>
            </a:r>
            <a:endParaRPr lang="zh-CN" altLang="en-US" dirty="0">
              <a:solidFill>
                <a:schemeClr val="tx1"/>
              </a:solidFill>
              <a:latin typeface="Times New Roman" panose="02020603050405020304" pitchFamily="18" charset="0"/>
            </a:endParaRPr>
          </a:p>
        </p:txBody>
      </p:sp>
      <p:sp>
        <p:nvSpPr>
          <p:cNvPr id="1030" name="Text Box 29"/>
          <p:cNvSpPr txBox="1"/>
          <p:nvPr/>
        </p:nvSpPr>
        <p:spPr>
          <a:xfrm>
            <a:off x="1203325" y="2609850"/>
            <a:ext cx="3917950" cy="457200"/>
          </a:xfrm>
          <a:prstGeom prst="rect">
            <a:avLst/>
          </a:prstGeom>
          <a:noFill/>
          <a:ln w="9525">
            <a:noFill/>
          </a:ln>
        </p:spPr>
        <p:txBody>
          <a:bodyPr wrap="none">
            <a:spAutoFit/>
          </a:bodyPr>
          <a:p>
            <a:pPr algn="l"/>
            <a:r>
              <a:rPr lang="zh-CN" altLang="en-US" dirty="0">
                <a:solidFill>
                  <a:schemeClr val="tx1"/>
                </a:solidFill>
                <a:latin typeface="Times New Roman" panose="02020603050405020304" pitchFamily="18" charset="0"/>
              </a:rPr>
              <a:t>可把平均周转时间描述为： </a:t>
            </a:r>
            <a:endParaRPr lang="zh-CN" altLang="en-US" dirty="0">
              <a:solidFill>
                <a:schemeClr val="tx1"/>
              </a:solidFill>
              <a:latin typeface="Times New Roman" panose="02020603050405020304" pitchFamily="18" charset="0"/>
            </a:endParaRPr>
          </a:p>
        </p:txBody>
      </p:sp>
      <p:graphicFrame>
        <p:nvGraphicFramePr>
          <p:cNvPr id="1026" name="Object 30"/>
          <p:cNvGraphicFramePr/>
          <p:nvPr/>
        </p:nvGraphicFramePr>
        <p:xfrm>
          <a:off x="5105400" y="2339975"/>
          <a:ext cx="2133600" cy="1147763"/>
        </p:xfrm>
        <a:graphic>
          <a:graphicData uri="http://schemas.openxmlformats.org/presentationml/2006/ole">
            <mc:AlternateContent xmlns:mc="http://schemas.openxmlformats.org/markup-compatibility/2006">
              <mc:Choice xmlns:v="urn:schemas-microsoft-com:vml" Requires="v">
                <p:oleObj spid="_x0000_s3077" name="" r:id="rId1" imgW="850265" imgH="457200" progId="Equation.3">
                  <p:embed/>
                </p:oleObj>
              </mc:Choice>
              <mc:Fallback>
                <p:oleObj name="" r:id="rId1" imgW="850265" imgH="457200" progId="Equation.3">
                  <p:embed/>
                  <p:pic>
                    <p:nvPicPr>
                      <p:cNvPr id="0" name="图片 3076"/>
                      <p:cNvPicPr/>
                      <p:nvPr/>
                    </p:nvPicPr>
                    <p:blipFill>
                      <a:blip r:embed="rId2"/>
                      <a:stretch>
                        <a:fillRect/>
                      </a:stretch>
                    </p:blipFill>
                    <p:spPr>
                      <a:xfrm>
                        <a:off x="5105400" y="2339975"/>
                        <a:ext cx="2133600" cy="1147763"/>
                      </a:xfrm>
                      <a:prstGeom prst="rect">
                        <a:avLst/>
                      </a:prstGeom>
                      <a:noFill/>
                      <a:ln w="38100">
                        <a:noFill/>
                        <a:miter/>
                      </a:ln>
                    </p:spPr>
                  </p:pic>
                </p:oleObj>
              </mc:Fallback>
            </mc:AlternateContent>
          </a:graphicData>
        </a:graphic>
      </p:graphicFrame>
      <p:graphicFrame>
        <p:nvGraphicFramePr>
          <p:cNvPr id="32799" name="Object 31"/>
          <p:cNvGraphicFramePr/>
          <p:nvPr/>
        </p:nvGraphicFramePr>
        <p:xfrm>
          <a:off x="3429000" y="4625975"/>
          <a:ext cx="2389188" cy="1212850"/>
        </p:xfrm>
        <a:graphic>
          <a:graphicData uri="http://schemas.openxmlformats.org/presentationml/2006/ole">
            <mc:AlternateContent xmlns:mc="http://schemas.openxmlformats.org/markup-compatibility/2006">
              <mc:Choice xmlns:v="urn:schemas-microsoft-com:vml" Requires="v">
                <p:oleObj spid="_x0000_s3076" name="" r:id="rId3" imgW="951865" imgH="482600" progId="Equation.3">
                  <p:embed/>
                </p:oleObj>
              </mc:Choice>
              <mc:Fallback>
                <p:oleObj name="" r:id="rId3" imgW="951865" imgH="482600" progId="Equation.3">
                  <p:embed/>
                  <p:pic>
                    <p:nvPicPr>
                      <p:cNvPr id="0" name="图片 3075"/>
                      <p:cNvPicPr/>
                      <p:nvPr/>
                    </p:nvPicPr>
                    <p:blipFill>
                      <a:blip r:embed="rId4"/>
                      <a:stretch>
                        <a:fillRect/>
                      </a:stretch>
                    </p:blipFill>
                    <p:spPr>
                      <a:xfrm>
                        <a:off x="3429000" y="4625975"/>
                        <a:ext cx="2389188" cy="1212850"/>
                      </a:xfrm>
                      <a:prstGeom prst="rect">
                        <a:avLst/>
                      </a:prstGeom>
                      <a:noFill/>
                      <a:ln w="38100">
                        <a:noFill/>
                        <a:miter/>
                      </a:ln>
                    </p:spPr>
                  </p:pic>
                </p:oleObj>
              </mc:Fallback>
            </mc:AlternateContent>
          </a:graphicData>
        </a:graphic>
      </p:graphicFrame>
      <p:sp>
        <p:nvSpPr>
          <p:cNvPr id="32800" name="Text Box 32"/>
          <p:cNvSpPr txBox="1"/>
          <p:nvPr/>
        </p:nvSpPr>
        <p:spPr>
          <a:xfrm>
            <a:off x="685800" y="3482975"/>
            <a:ext cx="7924800" cy="1597025"/>
          </a:xfrm>
          <a:prstGeom prst="rect">
            <a:avLst/>
          </a:prstGeom>
          <a:noFill/>
          <a:ln w="9525">
            <a:noFill/>
          </a:ln>
        </p:spPr>
        <p:txBody>
          <a:bodyPr>
            <a:spAutoFit/>
          </a:bodyPr>
          <a:p>
            <a:pPr algn="just">
              <a:lnSpc>
                <a:spcPct val="130000"/>
              </a:lnSpc>
              <a:spcBef>
                <a:spcPct val="50000"/>
              </a:spcBef>
            </a:pPr>
            <a:r>
              <a:rPr lang="zh-CN" altLang="en-US" dirty="0">
                <a:solidFill>
                  <a:schemeClr val="tx1"/>
                </a:solidFill>
                <a:latin typeface="Times New Roman" panose="02020603050405020304" pitchFamily="18" charset="0"/>
              </a:rPr>
              <a:t>作业的周转时间</a:t>
            </a:r>
            <a:r>
              <a:rPr lang="en-US" altLang="zh-CN" i="1" dirty="0">
                <a:solidFill>
                  <a:schemeClr val="tx1"/>
                </a:solidFill>
                <a:latin typeface="Times New Roman" panose="02020603050405020304" pitchFamily="18" charset="0"/>
              </a:rPr>
              <a:t>T</a:t>
            </a:r>
            <a:r>
              <a:rPr lang="zh-CN" altLang="en-US" dirty="0">
                <a:solidFill>
                  <a:schemeClr val="tx1"/>
                </a:solidFill>
                <a:latin typeface="Times New Roman" panose="02020603050405020304" pitchFamily="18" charset="0"/>
              </a:rPr>
              <a:t>与系统为它提供服务的时间</a:t>
            </a:r>
            <a:r>
              <a:rPr lang="en-US" altLang="zh-CN" i="1" dirty="0">
                <a:solidFill>
                  <a:schemeClr val="tx1"/>
                </a:solidFill>
                <a:latin typeface="Times New Roman" panose="02020603050405020304" pitchFamily="18" charset="0"/>
              </a:rPr>
              <a:t>T</a:t>
            </a:r>
            <a:r>
              <a:rPr lang="en-US" altLang="zh-CN" baseline="-25000" dirty="0">
                <a:solidFill>
                  <a:schemeClr val="tx1"/>
                </a:solidFill>
                <a:latin typeface="Times New Roman" panose="02020603050405020304" pitchFamily="18" charset="0"/>
              </a:rPr>
              <a:t>S</a:t>
            </a:r>
            <a:r>
              <a:rPr lang="zh-CN" altLang="en-US" dirty="0">
                <a:solidFill>
                  <a:schemeClr val="tx1"/>
                </a:solidFill>
                <a:latin typeface="Times New Roman" panose="02020603050405020304" pitchFamily="18" charset="0"/>
              </a:rPr>
              <a:t>之比，即</a:t>
            </a:r>
            <a:r>
              <a:rPr lang="en-US" altLang="zh-CN" i="1" dirty="0">
                <a:solidFill>
                  <a:schemeClr val="tx1"/>
                </a:solidFill>
                <a:latin typeface="Times New Roman" panose="02020603050405020304" pitchFamily="18" charset="0"/>
              </a:rPr>
              <a:t>W</a:t>
            </a:r>
            <a:r>
              <a:rPr lang="en-US" altLang="zh-CN" dirty="0">
                <a:solidFill>
                  <a:schemeClr val="tx1"/>
                </a:solidFill>
                <a:latin typeface="Times New Roman" panose="02020603050405020304" pitchFamily="18" charset="0"/>
              </a:rPr>
              <a:t>=</a:t>
            </a:r>
            <a:r>
              <a:rPr lang="en-US" altLang="zh-CN" i="1" dirty="0">
                <a:solidFill>
                  <a:schemeClr val="tx1"/>
                </a:solidFill>
                <a:latin typeface="Times New Roman" panose="02020603050405020304" pitchFamily="18" charset="0"/>
              </a:rPr>
              <a:t>T/T</a:t>
            </a:r>
            <a:r>
              <a:rPr lang="en-US" altLang="zh-CN" i="1" baseline="-25000" dirty="0">
                <a:solidFill>
                  <a:schemeClr val="tx1"/>
                </a:solidFill>
                <a:latin typeface="Times New Roman" panose="02020603050405020304" pitchFamily="18" charset="0"/>
              </a:rPr>
              <a:t>S</a:t>
            </a:r>
            <a:r>
              <a:rPr lang="zh-CN" altLang="en-US" dirty="0">
                <a:solidFill>
                  <a:schemeClr val="tx1"/>
                </a:solidFill>
                <a:latin typeface="Times New Roman" panose="02020603050405020304" pitchFamily="18" charset="0"/>
              </a:rPr>
              <a:t>，称为</a:t>
            </a:r>
            <a:r>
              <a:rPr lang="zh-CN" altLang="en-US" sz="2800" b="1" dirty="0">
                <a:solidFill>
                  <a:srgbClr val="CC3300"/>
                </a:solidFill>
                <a:latin typeface="Times New Roman" panose="02020603050405020304" pitchFamily="18" charset="0"/>
              </a:rPr>
              <a:t>带权周转时间</a:t>
            </a:r>
            <a:r>
              <a:rPr lang="zh-CN" altLang="en-US" dirty="0">
                <a:solidFill>
                  <a:schemeClr val="tx1"/>
                </a:solidFill>
                <a:latin typeface="Times New Roman" panose="02020603050405020304" pitchFamily="18" charset="0"/>
              </a:rPr>
              <a:t>，而平均带权周转时间则可表示为</a:t>
            </a:r>
            <a:r>
              <a:rPr lang="en-US" altLang="zh-CN" dirty="0">
                <a:solidFill>
                  <a:schemeClr val="tx1"/>
                </a:solidFill>
                <a:latin typeface="Times New Roman" panose="02020603050405020304" pitchFamily="18" charset="0"/>
              </a:rPr>
              <a:t>: </a:t>
            </a:r>
            <a:endParaRPr lang="en-US" altLang="zh-CN" dirty="0">
              <a:solidFill>
                <a:schemeClr val="tx1"/>
              </a:solidFill>
              <a:latin typeface="Times New Roman" panose="02020603050405020304" pitchFamily="18" charset="0"/>
            </a:endParaRPr>
          </a:p>
        </p:txBody>
      </p:sp>
      <p:sp>
        <p:nvSpPr>
          <p:cNvPr id="1032" name="Text Box 33"/>
          <p:cNvSpPr txBox="1"/>
          <p:nvPr/>
        </p:nvSpPr>
        <p:spPr>
          <a:xfrm>
            <a:off x="250825" y="333375"/>
            <a:ext cx="8642350" cy="641350"/>
          </a:xfrm>
          <a:prstGeom prst="rect">
            <a:avLst/>
          </a:prstGeom>
          <a:noFill/>
          <a:ln w="9525">
            <a:noFill/>
          </a:ln>
        </p:spPr>
        <p:txBody>
          <a:bodyPr>
            <a:spAutoFit/>
          </a:bodyPr>
          <a:p>
            <a:pPr algn="l"/>
            <a:r>
              <a:rPr lang="zh-CN" altLang="en-US" sz="3600" b="1" dirty="0">
                <a:solidFill>
                  <a:srgbClr val="017DED"/>
                </a:solidFill>
                <a:latin typeface="Times New Roman" panose="02020603050405020304" pitchFamily="18" charset="0"/>
              </a:rPr>
              <a:t>二</a:t>
            </a:r>
            <a:r>
              <a:rPr lang="en-US" altLang="zh-CN" sz="3600" b="1" dirty="0">
                <a:solidFill>
                  <a:srgbClr val="017DED"/>
                </a:solidFill>
                <a:latin typeface="Times New Roman" panose="02020603050405020304" pitchFamily="18" charset="0"/>
              </a:rPr>
              <a:t>. </a:t>
            </a:r>
            <a:r>
              <a:rPr lang="zh-CN" altLang="en-US" sz="3600" b="1" dirty="0">
                <a:solidFill>
                  <a:srgbClr val="017DED"/>
                </a:solidFill>
                <a:latin typeface="Times New Roman" panose="02020603050405020304" pitchFamily="18" charset="0"/>
              </a:rPr>
              <a:t>选择调度方式和调度算法的若干准则</a:t>
            </a:r>
            <a:r>
              <a:rPr lang="zh-CN" altLang="en-US" b="1" dirty="0">
                <a:solidFill>
                  <a:schemeClr val="tx1"/>
                </a:solidFill>
                <a:latin typeface="Times New Roman" panose="02020603050405020304" pitchFamily="18" charset="0"/>
              </a:rPr>
              <a:t> </a:t>
            </a:r>
            <a:endParaRPr lang="zh-CN" altLang="en-US" b="1" dirty="0">
              <a:solidFill>
                <a:schemeClr val="tx1"/>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2800"/>
                                        </p:tgtEl>
                                        <p:attrNameLst>
                                          <p:attrName>style.visibility</p:attrName>
                                        </p:attrNameLst>
                                      </p:cBhvr>
                                      <p:to>
                                        <p:strVal val="visible"/>
                                      </p:to>
                                    </p:set>
                                    <p:animEffect transition="in" filter="box(in)">
                                      <p:cBhvr>
                                        <p:cTn id="7" dur="500"/>
                                        <p:tgtEl>
                                          <p:spTgt spid="3280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2799"/>
                                        </p:tgtEl>
                                        <p:attrNameLst>
                                          <p:attrName>style.visibility</p:attrName>
                                        </p:attrNameLst>
                                      </p:cBhvr>
                                      <p:to>
                                        <p:strVal val="visible"/>
                                      </p:to>
                                    </p:set>
                                    <p:animEffect transition="in" filter="box(in)">
                                      <p:cBhvr>
                                        <p:cTn id="12" dur="500"/>
                                        <p:tgtEl>
                                          <p:spTgt spid="32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00"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3426" name="Picture 4"/>
          <p:cNvPicPr>
            <a:picLocks noChangeAspect="1"/>
          </p:cNvPicPr>
          <p:nvPr/>
        </p:nvPicPr>
        <p:blipFill>
          <a:blip r:embed="rId1"/>
          <a:srcRect l="15256" t="13136" r="43890" b="18616"/>
          <a:stretch>
            <a:fillRect/>
          </a:stretch>
        </p:blipFill>
        <p:spPr>
          <a:xfrm>
            <a:off x="1619250" y="549275"/>
            <a:ext cx="6769100" cy="6022975"/>
          </a:xfrm>
          <a:prstGeom prst="rect">
            <a:avLst/>
          </a:prstGeom>
          <a:noFill/>
          <a:ln w="9525">
            <a:noFill/>
          </a:ln>
        </p:spPr>
      </p:pic>
      <p:sp>
        <p:nvSpPr>
          <p:cNvPr id="103427" name="Line 5"/>
          <p:cNvSpPr/>
          <p:nvPr/>
        </p:nvSpPr>
        <p:spPr>
          <a:xfrm>
            <a:off x="2124075" y="836613"/>
            <a:ext cx="1655763" cy="0"/>
          </a:xfrm>
          <a:prstGeom prst="line">
            <a:avLst/>
          </a:prstGeom>
          <a:ln w="19050" cap="flat" cmpd="sng">
            <a:solidFill>
              <a:schemeClr val="tx2"/>
            </a:solidFill>
            <a:prstDash val="solid"/>
            <a:headEnd type="none" w="med" len="med"/>
            <a:tailEnd type="none" w="med" len="med"/>
          </a:ln>
        </p:spPr>
      </p:sp>
      <p:sp>
        <p:nvSpPr>
          <p:cNvPr id="103428" name="Line 6"/>
          <p:cNvSpPr/>
          <p:nvPr/>
        </p:nvSpPr>
        <p:spPr>
          <a:xfrm>
            <a:off x="3635375" y="4941888"/>
            <a:ext cx="4537075" cy="0"/>
          </a:xfrm>
          <a:prstGeom prst="line">
            <a:avLst/>
          </a:prstGeom>
          <a:ln w="19050" cap="flat" cmpd="sng">
            <a:solidFill>
              <a:schemeClr val="tx2"/>
            </a:solidFill>
            <a:prstDash val="solid"/>
            <a:headEnd type="none" w="med" len="med"/>
            <a:tailEnd type="none" w="med" len="med"/>
          </a:ln>
        </p:spPr>
      </p:sp>
    </p:spTree>
  </p:cSld>
  <p:clrMapOvr>
    <a:masterClrMapping/>
  </p:clrMapOvr>
  <p:transition>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Text Box 2"/>
          <p:cNvSpPr txBox="1"/>
          <p:nvPr/>
        </p:nvSpPr>
        <p:spPr>
          <a:xfrm>
            <a:off x="611188" y="188913"/>
            <a:ext cx="5903912" cy="641350"/>
          </a:xfrm>
          <a:prstGeom prst="rect">
            <a:avLst/>
          </a:prstGeom>
          <a:noFill/>
          <a:ln w="9525">
            <a:noFill/>
          </a:ln>
        </p:spPr>
        <p:txBody>
          <a:bodyPr>
            <a:spAutoFit/>
          </a:bodyPr>
          <a:p>
            <a:pPr algn="l"/>
            <a:r>
              <a:rPr lang="en-US" altLang="zh-CN" sz="3600" b="1" dirty="0">
                <a:solidFill>
                  <a:srgbClr val="CC3300"/>
                </a:solidFill>
                <a:latin typeface="Times New Roman" panose="02020603050405020304" pitchFamily="18" charset="0"/>
              </a:rPr>
              <a:t>1. </a:t>
            </a:r>
            <a:r>
              <a:rPr lang="zh-CN" altLang="en-US" sz="3600" b="1" dirty="0">
                <a:solidFill>
                  <a:schemeClr val="accent1"/>
                </a:solidFill>
                <a:latin typeface="Arial" panose="020B0604020202020204" pitchFamily="34" charset="0"/>
              </a:rPr>
              <a:t>用户级线程（</a:t>
            </a:r>
            <a:r>
              <a:rPr lang="en-US" altLang="zh-CN" sz="3600" b="1" dirty="0">
                <a:solidFill>
                  <a:schemeClr val="accent1"/>
                </a:solidFill>
                <a:latin typeface="Arial" panose="020B0604020202020204" pitchFamily="34" charset="0"/>
              </a:rPr>
              <a:t>ULT</a:t>
            </a:r>
            <a:r>
              <a:rPr lang="zh-CN" altLang="en-US" sz="3600" b="1" dirty="0">
                <a:solidFill>
                  <a:schemeClr val="accent1"/>
                </a:solidFill>
                <a:latin typeface="Arial" panose="020B0604020202020204" pitchFamily="34" charset="0"/>
              </a:rPr>
              <a:t>）：</a:t>
            </a:r>
            <a:endParaRPr lang="en-US" altLang="zh-CN" sz="3600" b="1" dirty="0">
              <a:solidFill>
                <a:schemeClr val="accent1"/>
              </a:solidFill>
              <a:latin typeface="Arial" panose="020B0604020202020204" pitchFamily="34" charset="0"/>
            </a:endParaRPr>
          </a:p>
        </p:txBody>
      </p:sp>
      <p:sp>
        <p:nvSpPr>
          <p:cNvPr id="262148" name="Text Box 4"/>
          <p:cNvSpPr txBox="1"/>
          <p:nvPr/>
        </p:nvSpPr>
        <p:spPr>
          <a:xfrm>
            <a:off x="395288" y="908050"/>
            <a:ext cx="8243887" cy="3189288"/>
          </a:xfrm>
          <a:prstGeom prst="rect">
            <a:avLst/>
          </a:prstGeom>
          <a:noFill/>
          <a:ln w="9525">
            <a:noFill/>
          </a:ln>
        </p:spPr>
        <p:txBody>
          <a:bodyPr lIns="87273" tIns="43636" rIns="87273" bIns="43636">
            <a:spAutoFit/>
          </a:bodyPr>
          <a:p>
            <a:pPr marL="609600" indent="-609600" algn="just" defTabSz="873125">
              <a:spcBef>
                <a:spcPct val="50000"/>
              </a:spcBef>
              <a:buFont typeface="Wingdings" panose="05000000000000000000" pitchFamily="2" charset="2"/>
              <a:buNone/>
            </a:pPr>
            <a:r>
              <a:rPr lang="zh-CN" altLang="en-US" b="1" dirty="0">
                <a:solidFill>
                  <a:schemeClr val="accent1"/>
                </a:solidFill>
                <a:latin typeface="Arial" panose="020B0604020202020204" pitchFamily="34" charset="0"/>
              </a:rPr>
              <a:t>运行时系统功能：</a:t>
            </a:r>
            <a:endParaRPr lang="zh-CN" altLang="en-US" b="1" dirty="0">
              <a:solidFill>
                <a:schemeClr val="tx1"/>
              </a:solidFill>
              <a:latin typeface="Arial" panose="020B0604020202020204" pitchFamily="34" charset="0"/>
            </a:endParaRPr>
          </a:p>
          <a:p>
            <a:pPr marL="609600" indent="-609600" algn="just" defTabSz="873125">
              <a:spcBef>
                <a:spcPct val="50000"/>
              </a:spcBef>
            </a:pPr>
            <a:r>
              <a:rPr lang="zh-CN" altLang="en-US" b="1" dirty="0">
                <a:solidFill>
                  <a:schemeClr val="tx1"/>
                </a:solidFill>
                <a:latin typeface="Times New Roman" panose="02020603050405020304" pitchFamily="18" charset="0"/>
              </a:rPr>
              <a:t>     （</a:t>
            </a:r>
            <a:r>
              <a:rPr lang="en-US" altLang="zh-CN" b="1" dirty="0">
                <a:solidFill>
                  <a:schemeClr val="tx1"/>
                </a:solidFill>
                <a:latin typeface="Times New Roman" panose="02020603050405020304" pitchFamily="18" charset="0"/>
              </a:rPr>
              <a:t>1</a:t>
            </a:r>
            <a:r>
              <a:rPr lang="zh-CN" altLang="en-US" b="1" dirty="0">
                <a:solidFill>
                  <a:schemeClr val="tx1"/>
                </a:solidFill>
                <a:latin typeface="Times New Roman" panose="02020603050405020304" pitchFamily="18" charset="0"/>
              </a:rPr>
              <a:t>）线程控制；          </a:t>
            </a:r>
            <a:endParaRPr lang="zh-CN" altLang="en-US" b="1" dirty="0">
              <a:solidFill>
                <a:schemeClr val="tx1"/>
              </a:solidFill>
              <a:latin typeface="Times New Roman" panose="02020603050405020304" pitchFamily="18" charset="0"/>
            </a:endParaRPr>
          </a:p>
          <a:p>
            <a:pPr marL="609600" indent="-609600" algn="just" defTabSz="873125">
              <a:spcBef>
                <a:spcPct val="50000"/>
              </a:spcBef>
            </a:pPr>
            <a:r>
              <a:rPr lang="zh-CN" altLang="en-US" b="1" dirty="0">
                <a:solidFill>
                  <a:schemeClr val="tx1"/>
                </a:solidFill>
                <a:latin typeface="Times New Roman" panose="02020603050405020304" pitchFamily="18" charset="0"/>
              </a:rPr>
              <a:t>     （</a:t>
            </a:r>
            <a:r>
              <a:rPr lang="en-US" altLang="zh-CN" b="1" dirty="0">
                <a:solidFill>
                  <a:schemeClr val="tx1"/>
                </a:solidFill>
                <a:latin typeface="Times New Roman" panose="02020603050405020304" pitchFamily="18" charset="0"/>
              </a:rPr>
              <a:t>2</a:t>
            </a:r>
            <a:r>
              <a:rPr lang="zh-CN" altLang="en-US" b="1" dirty="0">
                <a:solidFill>
                  <a:schemeClr val="tx1"/>
                </a:solidFill>
                <a:latin typeface="Times New Roman" panose="02020603050405020304" pitchFamily="18" charset="0"/>
              </a:rPr>
              <a:t>）线程调度；</a:t>
            </a:r>
            <a:endParaRPr lang="zh-CN" altLang="en-US" b="1" dirty="0">
              <a:solidFill>
                <a:schemeClr val="tx1"/>
              </a:solidFill>
              <a:latin typeface="Times New Roman" panose="02020603050405020304" pitchFamily="18" charset="0"/>
            </a:endParaRPr>
          </a:p>
          <a:p>
            <a:pPr marL="609600" indent="-609600" algn="just" defTabSz="873125">
              <a:spcBef>
                <a:spcPct val="50000"/>
              </a:spcBef>
            </a:pPr>
            <a:r>
              <a:rPr lang="zh-CN" altLang="en-US" b="1" dirty="0">
                <a:solidFill>
                  <a:schemeClr val="tx1"/>
                </a:solidFill>
                <a:latin typeface="Times New Roman" panose="02020603050405020304" pitchFamily="18" charset="0"/>
              </a:rPr>
              <a:t>     （</a:t>
            </a:r>
            <a:r>
              <a:rPr lang="en-US" altLang="zh-CN" b="1" dirty="0">
                <a:solidFill>
                  <a:schemeClr val="tx1"/>
                </a:solidFill>
                <a:latin typeface="Times New Roman" panose="02020603050405020304" pitchFamily="18" charset="0"/>
              </a:rPr>
              <a:t>3</a:t>
            </a:r>
            <a:r>
              <a:rPr lang="zh-CN" altLang="en-US" b="1" dirty="0">
                <a:solidFill>
                  <a:schemeClr val="tx1"/>
                </a:solidFill>
                <a:latin typeface="Times New Roman" panose="02020603050405020304" pitchFamily="18" charset="0"/>
              </a:rPr>
              <a:t>）线程同步；              </a:t>
            </a:r>
            <a:endParaRPr lang="zh-CN" altLang="en-US" b="1" dirty="0">
              <a:solidFill>
                <a:schemeClr val="tx1"/>
              </a:solidFill>
              <a:latin typeface="Times New Roman" panose="02020603050405020304" pitchFamily="18" charset="0"/>
            </a:endParaRPr>
          </a:p>
          <a:p>
            <a:pPr marL="609600" indent="-609600" algn="just" defTabSz="873125">
              <a:spcBef>
                <a:spcPct val="50000"/>
              </a:spcBef>
            </a:pPr>
            <a:r>
              <a:rPr lang="zh-CN" altLang="en-US" b="1" dirty="0">
                <a:solidFill>
                  <a:schemeClr val="tx1"/>
                </a:solidFill>
                <a:latin typeface="Times New Roman" panose="02020603050405020304" pitchFamily="18" charset="0"/>
              </a:rPr>
              <a:t>     （</a:t>
            </a:r>
            <a:r>
              <a:rPr lang="en-US" altLang="zh-CN" b="1" dirty="0">
                <a:solidFill>
                  <a:schemeClr val="tx1"/>
                </a:solidFill>
                <a:latin typeface="Times New Roman" panose="02020603050405020304" pitchFamily="18" charset="0"/>
              </a:rPr>
              <a:t>4</a:t>
            </a:r>
            <a:r>
              <a:rPr lang="zh-CN" altLang="en-US" b="1" dirty="0">
                <a:solidFill>
                  <a:schemeClr val="tx1"/>
                </a:solidFill>
                <a:latin typeface="Times New Roman" panose="02020603050405020304" pitchFamily="18" charset="0"/>
              </a:rPr>
              <a:t>）线程通信；</a:t>
            </a:r>
            <a:r>
              <a:rPr lang="zh-CN" altLang="en-US" dirty="0">
                <a:solidFill>
                  <a:schemeClr val="tx1"/>
                </a:solidFill>
                <a:latin typeface="Times New Roman" panose="02020603050405020304" pitchFamily="18" charset="0"/>
              </a:rPr>
              <a:t> </a:t>
            </a:r>
            <a:endParaRPr lang="zh-CN" altLang="en-US" dirty="0">
              <a:solidFill>
                <a:schemeClr val="tx1"/>
              </a:solidFill>
              <a:latin typeface="Times New Roman" panose="02020603050405020304" pitchFamily="18" charset="0"/>
            </a:endParaRPr>
          </a:p>
          <a:p>
            <a:pPr marL="609600" indent="-609600" algn="just" defTabSz="873125">
              <a:spcBef>
                <a:spcPct val="50000"/>
              </a:spcBef>
            </a:pPr>
            <a:endParaRPr lang="zh-CN" altLang="en-US" dirty="0">
              <a:solidFill>
                <a:schemeClr val="tx1"/>
              </a:solidFill>
              <a:latin typeface="Times New Roman" panose="02020603050405020304" pitchFamily="18" charset="0"/>
            </a:endParaRPr>
          </a:p>
        </p:txBody>
      </p:sp>
      <p:sp>
        <p:nvSpPr>
          <p:cNvPr id="262149" name="Text Box 5"/>
          <p:cNvSpPr txBox="1"/>
          <p:nvPr/>
        </p:nvSpPr>
        <p:spPr>
          <a:xfrm>
            <a:off x="395288" y="3644900"/>
            <a:ext cx="8281987" cy="2155825"/>
          </a:xfrm>
          <a:prstGeom prst="rect">
            <a:avLst/>
          </a:prstGeom>
          <a:noFill/>
          <a:ln w="9525">
            <a:noFill/>
          </a:ln>
        </p:spPr>
        <p:txBody>
          <a:bodyPr lIns="87273" tIns="43636" rIns="87273" bIns="43636">
            <a:spAutoFit/>
          </a:bodyPr>
          <a:p>
            <a:pPr marL="609600" indent="-609600" algn="l" defTabSz="873125">
              <a:spcBef>
                <a:spcPct val="50000"/>
              </a:spcBef>
              <a:buClr>
                <a:schemeClr val="tx1"/>
              </a:buClr>
              <a:buFont typeface="Wingdings" panose="05000000000000000000" pitchFamily="2" charset="2"/>
              <a:buChar char="u"/>
            </a:pPr>
            <a:r>
              <a:rPr lang="zh-CN" altLang="en-US" sz="2800" b="1" dirty="0">
                <a:solidFill>
                  <a:srgbClr val="017DED"/>
                </a:solidFill>
                <a:latin typeface="Arial" panose="020B0604020202020204" pitchFamily="34" charset="0"/>
              </a:rPr>
              <a:t>用户级线程的优点：</a:t>
            </a:r>
            <a:endParaRPr lang="zh-CN" altLang="en-US" sz="2800" b="1" dirty="0">
              <a:solidFill>
                <a:srgbClr val="017DED"/>
              </a:solidFill>
              <a:latin typeface="Arial" panose="020B0604020202020204" pitchFamily="34" charset="0"/>
            </a:endParaRPr>
          </a:p>
          <a:p>
            <a:pPr marL="609600" indent="-609600" algn="l" defTabSz="873125">
              <a:spcBef>
                <a:spcPct val="50000"/>
              </a:spcBef>
              <a:buClr>
                <a:schemeClr val="tx1"/>
              </a:buClr>
            </a:pPr>
            <a:r>
              <a:rPr lang="zh-CN" altLang="en-US" b="1" dirty="0">
                <a:solidFill>
                  <a:schemeClr val="tx1"/>
                </a:solidFill>
                <a:latin typeface="Arial" panose="020B0604020202020204" pitchFamily="34" charset="0"/>
              </a:rPr>
              <a:t>   （</a:t>
            </a:r>
            <a:r>
              <a:rPr lang="en-US" altLang="zh-CN" b="1" dirty="0">
                <a:solidFill>
                  <a:schemeClr val="tx1"/>
                </a:solidFill>
                <a:latin typeface="Arial" panose="020B0604020202020204" pitchFamily="34" charset="0"/>
              </a:rPr>
              <a:t>1</a:t>
            </a:r>
            <a:r>
              <a:rPr lang="zh-CN" altLang="en-US" b="1" dirty="0">
                <a:solidFill>
                  <a:schemeClr val="tx1"/>
                </a:solidFill>
                <a:latin typeface="Arial" panose="020B0604020202020204" pitchFamily="34" charset="0"/>
              </a:rPr>
              <a:t>）线程的调度及切换开销小；</a:t>
            </a:r>
            <a:endParaRPr lang="zh-CN" altLang="en-US" b="1" dirty="0">
              <a:solidFill>
                <a:schemeClr val="tx1"/>
              </a:solidFill>
              <a:latin typeface="Arial" panose="020B0604020202020204" pitchFamily="34" charset="0"/>
            </a:endParaRPr>
          </a:p>
          <a:p>
            <a:pPr marL="609600" indent="-609600" algn="l" defTabSz="873125">
              <a:spcBef>
                <a:spcPct val="50000"/>
              </a:spcBef>
              <a:buClr>
                <a:schemeClr val="tx1"/>
              </a:buClr>
            </a:pPr>
            <a:r>
              <a:rPr lang="zh-CN" altLang="en-US" b="1" dirty="0">
                <a:solidFill>
                  <a:schemeClr val="tx1"/>
                </a:solidFill>
                <a:latin typeface="Arial" panose="020B0604020202020204" pitchFamily="34" charset="0"/>
              </a:rPr>
              <a:t>   （</a:t>
            </a:r>
            <a:r>
              <a:rPr lang="en-US" altLang="zh-CN" b="1" dirty="0">
                <a:solidFill>
                  <a:schemeClr val="tx1"/>
                </a:solidFill>
                <a:latin typeface="Arial" panose="020B0604020202020204" pitchFamily="34" charset="0"/>
              </a:rPr>
              <a:t>2</a:t>
            </a:r>
            <a:r>
              <a:rPr lang="zh-CN" altLang="en-US" b="1" dirty="0">
                <a:solidFill>
                  <a:schemeClr val="tx1"/>
                </a:solidFill>
                <a:latin typeface="Arial" panose="020B0604020202020204" pitchFamily="34" charset="0"/>
              </a:rPr>
              <a:t>）线程调度由应用程序完成，可以选择最适当的算法</a:t>
            </a:r>
            <a:r>
              <a:rPr lang="en-US" altLang="zh-CN" b="1" dirty="0">
                <a:solidFill>
                  <a:schemeClr val="tx1"/>
                </a:solidFill>
                <a:latin typeface="Arial" panose="020B0604020202020204" pitchFamily="34" charset="0"/>
              </a:rPr>
              <a:t>;</a:t>
            </a:r>
            <a:endParaRPr lang="en-US" altLang="zh-CN" b="1" dirty="0">
              <a:solidFill>
                <a:schemeClr val="tx1"/>
              </a:solidFill>
              <a:latin typeface="Arial" panose="020B0604020202020204" pitchFamily="34" charset="0"/>
            </a:endParaRPr>
          </a:p>
          <a:p>
            <a:pPr marL="609600" indent="-609600" algn="l" defTabSz="873125">
              <a:spcBef>
                <a:spcPct val="50000"/>
              </a:spcBef>
              <a:buClr>
                <a:schemeClr val="tx1"/>
              </a:buClr>
            </a:pPr>
            <a:r>
              <a:rPr lang="zh-CN" altLang="en-US" b="1" dirty="0">
                <a:solidFill>
                  <a:schemeClr val="tx1"/>
                </a:solidFill>
                <a:latin typeface="Arial" panose="020B0604020202020204" pitchFamily="34" charset="0"/>
              </a:rPr>
              <a:t>   （</a:t>
            </a:r>
            <a:r>
              <a:rPr lang="en-US" altLang="zh-CN" b="1" dirty="0">
                <a:solidFill>
                  <a:schemeClr val="tx1"/>
                </a:solidFill>
                <a:latin typeface="Arial" panose="020B0604020202020204" pitchFamily="34" charset="0"/>
              </a:rPr>
              <a:t>3</a:t>
            </a:r>
            <a:r>
              <a:rPr lang="zh-CN" altLang="en-US" b="1" dirty="0">
                <a:solidFill>
                  <a:schemeClr val="tx1"/>
                </a:solidFill>
                <a:latin typeface="Arial" panose="020B0604020202020204" pitchFamily="34" charset="0"/>
              </a:rPr>
              <a:t>）可运行在任何操作系统上。</a:t>
            </a:r>
            <a:endParaRPr lang="en-US" altLang="zh-CN" b="1" dirty="0">
              <a:solidFill>
                <a:schemeClr val="tx1"/>
              </a:solidFill>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62148">
                                            <p:txEl>
                                              <p:charRg st="9" end="33"/>
                                            </p:txEl>
                                          </p:spTgt>
                                        </p:tgtEl>
                                        <p:attrNameLst>
                                          <p:attrName>style.visibility</p:attrName>
                                        </p:attrNameLst>
                                      </p:cBhvr>
                                      <p:to>
                                        <p:strVal val="visible"/>
                                      </p:to>
                                    </p:set>
                                    <p:animEffect transition="in" filter="box(in)">
                                      <p:cBhvr>
                                        <p:cTn id="7" dur="500"/>
                                        <p:tgtEl>
                                          <p:spTgt spid="262148">
                                            <p:txEl>
                                              <p:charRg st="9" end="3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62148">
                                            <p:txEl>
                                              <p:charRg st="33" end="47"/>
                                            </p:txEl>
                                          </p:spTgt>
                                        </p:tgtEl>
                                        <p:attrNameLst>
                                          <p:attrName>style.visibility</p:attrName>
                                        </p:attrNameLst>
                                      </p:cBhvr>
                                      <p:to>
                                        <p:strVal val="visible"/>
                                      </p:to>
                                    </p:set>
                                    <p:animEffect transition="in" filter="box(in)">
                                      <p:cBhvr>
                                        <p:cTn id="10" dur="500"/>
                                        <p:tgtEl>
                                          <p:spTgt spid="262148">
                                            <p:txEl>
                                              <p:charRg st="33" end="47"/>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62148">
                                            <p:txEl>
                                              <p:charRg st="47" end="75"/>
                                            </p:txEl>
                                          </p:spTgt>
                                        </p:tgtEl>
                                        <p:attrNameLst>
                                          <p:attrName>style.visibility</p:attrName>
                                        </p:attrNameLst>
                                      </p:cBhvr>
                                      <p:to>
                                        <p:strVal val="visible"/>
                                      </p:to>
                                    </p:set>
                                    <p:animEffect transition="in" filter="box(in)">
                                      <p:cBhvr>
                                        <p:cTn id="13" dur="500"/>
                                        <p:tgtEl>
                                          <p:spTgt spid="262148">
                                            <p:txEl>
                                              <p:charRg st="47" end="75"/>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62148">
                                            <p:txEl>
                                              <p:charRg st="75" end="90"/>
                                            </p:txEl>
                                          </p:spTgt>
                                        </p:tgtEl>
                                        <p:attrNameLst>
                                          <p:attrName>style.visibility</p:attrName>
                                        </p:attrNameLst>
                                      </p:cBhvr>
                                      <p:to>
                                        <p:strVal val="visible"/>
                                      </p:to>
                                    </p:set>
                                    <p:animEffect transition="in" filter="box(in)">
                                      <p:cBhvr>
                                        <p:cTn id="16" dur="500"/>
                                        <p:tgtEl>
                                          <p:spTgt spid="262148">
                                            <p:txEl>
                                              <p:charRg st="75" end="9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62149">
                                            <p:txEl>
                                              <p:charRg st="10" end="29"/>
                                            </p:txEl>
                                          </p:spTgt>
                                        </p:tgtEl>
                                        <p:attrNameLst>
                                          <p:attrName>style.visibility</p:attrName>
                                        </p:attrNameLst>
                                      </p:cBhvr>
                                      <p:to>
                                        <p:strVal val="visible"/>
                                      </p:to>
                                    </p:set>
                                    <p:animEffect transition="in" filter="box(in)">
                                      <p:cBhvr>
                                        <p:cTn id="21" dur="500"/>
                                        <p:tgtEl>
                                          <p:spTgt spid="262149">
                                            <p:txEl>
                                              <p:charRg st="10" end="2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262149">
                                            <p:txEl>
                                              <p:charRg st="29" end="59"/>
                                            </p:txEl>
                                          </p:spTgt>
                                        </p:tgtEl>
                                        <p:attrNameLst>
                                          <p:attrName>style.visibility</p:attrName>
                                        </p:attrNameLst>
                                      </p:cBhvr>
                                      <p:to>
                                        <p:strVal val="visible"/>
                                      </p:to>
                                    </p:set>
                                    <p:animEffect transition="in" filter="box(in)">
                                      <p:cBhvr>
                                        <p:cTn id="26" dur="500"/>
                                        <p:tgtEl>
                                          <p:spTgt spid="262149">
                                            <p:txEl>
                                              <p:charRg st="29" end="5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262149">
                                            <p:txEl>
                                              <p:charRg st="59" end="78"/>
                                            </p:txEl>
                                          </p:spTgt>
                                        </p:tgtEl>
                                        <p:attrNameLst>
                                          <p:attrName>style.visibility</p:attrName>
                                        </p:attrNameLst>
                                      </p:cBhvr>
                                      <p:to>
                                        <p:strVal val="visible"/>
                                      </p:to>
                                    </p:set>
                                    <p:animEffect transition="in" filter="box(in)">
                                      <p:cBhvr>
                                        <p:cTn id="31" dur="500"/>
                                        <p:tgtEl>
                                          <p:spTgt spid="262149">
                                            <p:txEl>
                                              <p:charRg st="59" end="7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Text Box 2"/>
          <p:cNvSpPr txBox="1"/>
          <p:nvPr/>
        </p:nvSpPr>
        <p:spPr>
          <a:xfrm>
            <a:off x="611188" y="188913"/>
            <a:ext cx="5903912" cy="579437"/>
          </a:xfrm>
          <a:prstGeom prst="rect">
            <a:avLst/>
          </a:prstGeom>
          <a:noFill/>
          <a:ln w="9525">
            <a:noFill/>
          </a:ln>
        </p:spPr>
        <p:txBody>
          <a:bodyPr>
            <a:spAutoFit/>
          </a:bodyPr>
          <a:p>
            <a:pPr algn="l"/>
            <a:r>
              <a:rPr lang="en-US" altLang="zh-CN" sz="3200" b="1" dirty="0">
                <a:solidFill>
                  <a:srgbClr val="CC3300"/>
                </a:solidFill>
                <a:latin typeface="Times New Roman" panose="02020603050405020304" pitchFamily="18" charset="0"/>
              </a:rPr>
              <a:t>1. </a:t>
            </a:r>
            <a:r>
              <a:rPr lang="zh-CN" altLang="en-US" sz="3200" b="1" dirty="0">
                <a:solidFill>
                  <a:schemeClr val="accent1"/>
                </a:solidFill>
                <a:latin typeface="Arial" panose="020B0604020202020204" pitchFamily="34" charset="0"/>
              </a:rPr>
              <a:t>用户级线程（</a:t>
            </a:r>
            <a:r>
              <a:rPr lang="en-US" altLang="zh-CN" sz="3200" b="1" dirty="0">
                <a:solidFill>
                  <a:schemeClr val="accent1"/>
                </a:solidFill>
                <a:latin typeface="Arial" panose="020B0604020202020204" pitchFamily="34" charset="0"/>
              </a:rPr>
              <a:t>ULT</a:t>
            </a:r>
            <a:r>
              <a:rPr lang="zh-CN" altLang="en-US" sz="3200" b="1" dirty="0">
                <a:solidFill>
                  <a:schemeClr val="accent1"/>
                </a:solidFill>
                <a:latin typeface="Arial" panose="020B0604020202020204" pitchFamily="34" charset="0"/>
              </a:rPr>
              <a:t>）：</a:t>
            </a:r>
            <a:endParaRPr lang="en-US" altLang="zh-CN" sz="3200" b="1" dirty="0">
              <a:solidFill>
                <a:schemeClr val="accent1"/>
              </a:solidFill>
              <a:latin typeface="Arial" panose="020B0604020202020204" pitchFamily="34" charset="0"/>
            </a:endParaRPr>
          </a:p>
        </p:txBody>
      </p:sp>
      <p:sp>
        <p:nvSpPr>
          <p:cNvPr id="272389" name="Text Box 5"/>
          <p:cNvSpPr txBox="1"/>
          <p:nvPr/>
        </p:nvSpPr>
        <p:spPr>
          <a:xfrm>
            <a:off x="468313" y="908050"/>
            <a:ext cx="7848600" cy="2520950"/>
          </a:xfrm>
          <a:prstGeom prst="rect">
            <a:avLst/>
          </a:prstGeom>
          <a:noFill/>
          <a:ln w="9525">
            <a:noFill/>
          </a:ln>
        </p:spPr>
        <p:txBody>
          <a:bodyPr lIns="87273" tIns="43636" rIns="87273" bIns="43636">
            <a:spAutoFit/>
          </a:bodyPr>
          <a:p>
            <a:pPr marL="609600" indent="-609600" algn="l" defTabSz="873125">
              <a:spcBef>
                <a:spcPct val="50000"/>
              </a:spcBef>
              <a:buClr>
                <a:schemeClr val="tx1"/>
              </a:buClr>
              <a:buFont typeface="Wingdings" panose="05000000000000000000" pitchFamily="2" charset="2"/>
              <a:buChar char="u"/>
            </a:pPr>
            <a:r>
              <a:rPr lang="zh-CN" altLang="en-US" sz="2800" b="1" dirty="0">
                <a:solidFill>
                  <a:srgbClr val="017DED"/>
                </a:solidFill>
                <a:latin typeface="Arial" panose="020B0604020202020204" pitchFamily="34" charset="0"/>
              </a:rPr>
              <a:t>用户级线程的缺点：</a:t>
            </a:r>
            <a:r>
              <a:rPr lang="zh-CN" altLang="en-US" b="1" dirty="0">
                <a:solidFill>
                  <a:schemeClr val="tx1"/>
                </a:solidFill>
                <a:latin typeface="Arial" panose="020B0604020202020204" pitchFamily="34" charset="0"/>
              </a:rPr>
              <a:t> </a:t>
            </a:r>
            <a:endParaRPr lang="zh-CN" altLang="en-US" b="1" dirty="0">
              <a:solidFill>
                <a:schemeClr val="tx1"/>
              </a:solidFill>
              <a:latin typeface="Arial" panose="020B0604020202020204" pitchFamily="34" charset="0"/>
            </a:endParaRPr>
          </a:p>
          <a:p>
            <a:pPr marL="609600" indent="-609600" algn="just" defTabSz="873125">
              <a:spcBef>
                <a:spcPct val="50000"/>
              </a:spcBef>
            </a:pPr>
            <a:r>
              <a:rPr lang="zh-CN" altLang="en-US" b="1" dirty="0">
                <a:solidFill>
                  <a:schemeClr val="tx1"/>
                </a:solidFill>
                <a:latin typeface="Times New Roman" panose="02020603050405020304" pitchFamily="18" charset="0"/>
              </a:rPr>
              <a:t>（</a:t>
            </a:r>
            <a:r>
              <a:rPr lang="en-US" altLang="zh-CN" b="1" dirty="0">
                <a:solidFill>
                  <a:schemeClr val="tx1"/>
                </a:solidFill>
                <a:latin typeface="Times New Roman" panose="02020603050405020304" pitchFamily="18" charset="0"/>
              </a:rPr>
              <a:t>1</a:t>
            </a:r>
            <a:r>
              <a:rPr lang="zh-CN" altLang="en-US" b="1" dirty="0">
                <a:solidFill>
                  <a:schemeClr val="tx1"/>
                </a:solidFill>
                <a:latin typeface="Times New Roman" panose="02020603050405020304" pitchFamily="18" charset="0"/>
              </a:rPr>
              <a:t>）线程系统调用时，将导致所属进程阻塞；          </a:t>
            </a:r>
            <a:endParaRPr lang="zh-CN" altLang="en-US" b="1" dirty="0">
              <a:solidFill>
                <a:schemeClr val="tx1"/>
              </a:solidFill>
              <a:latin typeface="Times New Roman" panose="02020603050405020304" pitchFamily="18" charset="0"/>
            </a:endParaRPr>
          </a:p>
          <a:p>
            <a:pPr marL="609600" indent="-609600" algn="just" defTabSz="873125">
              <a:spcBef>
                <a:spcPct val="50000"/>
              </a:spcBef>
            </a:pPr>
            <a:r>
              <a:rPr lang="zh-CN" altLang="en-US" b="1" dirty="0">
                <a:solidFill>
                  <a:schemeClr val="tx1"/>
                </a:solidFill>
                <a:latin typeface="Times New Roman" panose="02020603050405020304" pitchFamily="18" charset="0"/>
              </a:rPr>
              <a:t>（</a:t>
            </a:r>
            <a:r>
              <a:rPr lang="en-US" altLang="zh-CN" b="1" dirty="0">
                <a:solidFill>
                  <a:schemeClr val="tx1"/>
                </a:solidFill>
                <a:latin typeface="Times New Roman" panose="02020603050405020304" pitchFamily="18" charset="0"/>
              </a:rPr>
              <a:t>2</a:t>
            </a:r>
            <a:r>
              <a:rPr lang="zh-CN" altLang="en-US" b="1" dirty="0">
                <a:solidFill>
                  <a:schemeClr val="tx1"/>
                </a:solidFill>
                <a:latin typeface="Times New Roman" panose="02020603050405020304" pitchFamily="18" charset="0"/>
              </a:rPr>
              <a:t>）</a:t>
            </a:r>
            <a:r>
              <a:rPr lang="zh-CN" altLang="en-US" b="1" dirty="0">
                <a:solidFill>
                  <a:schemeClr val="tx1"/>
                </a:solidFill>
                <a:latin typeface="Arial" panose="020B0604020202020204" pitchFamily="34" charset="0"/>
              </a:rPr>
              <a:t>核心只将处理器分配给进程，同一进程中的两个线程不能同时运行于两个处理器上</a:t>
            </a:r>
            <a:r>
              <a:rPr lang="zh-CN" altLang="en-US" b="1" dirty="0">
                <a:solidFill>
                  <a:schemeClr val="tx1"/>
                </a:solidFill>
                <a:latin typeface="Times New Roman" panose="02020603050405020304" pitchFamily="18" charset="0"/>
              </a:rPr>
              <a:t>；</a:t>
            </a:r>
            <a:endParaRPr lang="zh-CN" altLang="en-US" b="1" dirty="0">
              <a:solidFill>
                <a:schemeClr val="tx1"/>
              </a:solidFill>
              <a:latin typeface="Times New Roman" panose="02020603050405020304" pitchFamily="18" charset="0"/>
            </a:endParaRPr>
          </a:p>
          <a:p>
            <a:pPr marL="609600" indent="-609600" algn="just" defTabSz="873125">
              <a:spcBef>
                <a:spcPct val="50000"/>
              </a:spcBef>
            </a:pPr>
            <a:endParaRPr lang="zh-CN" altLang="en-US" b="1" dirty="0">
              <a:solidFill>
                <a:schemeClr val="tx1"/>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272389">
                                            <p:txEl>
                                              <p:charRg st="11" end="43"/>
                                            </p:txEl>
                                          </p:spTgt>
                                        </p:tgtEl>
                                        <p:attrNameLst>
                                          <p:attrName>style.visibility</p:attrName>
                                        </p:attrNameLst>
                                      </p:cBhvr>
                                      <p:to>
                                        <p:strVal val="visible"/>
                                      </p:to>
                                    </p:set>
                                    <p:animEffect transition="in" filter="box(in)">
                                      <p:cBhvr>
                                        <p:cTn id="7" dur="500"/>
                                        <p:tgtEl>
                                          <p:spTgt spid="272389">
                                            <p:txEl>
                                              <p:charRg st="11" end="4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72389">
                                            <p:txEl>
                                              <p:charRg st="43" end="84"/>
                                            </p:txEl>
                                          </p:spTgt>
                                        </p:tgtEl>
                                        <p:attrNameLst>
                                          <p:attrName>style.visibility</p:attrName>
                                        </p:attrNameLst>
                                      </p:cBhvr>
                                      <p:to>
                                        <p:strVal val="visible"/>
                                      </p:to>
                                    </p:set>
                                    <p:animEffect transition="in" filter="box(in)">
                                      <p:cBhvr>
                                        <p:cTn id="12" dur="500"/>
                                        <p:tgtEl>
                                          <p:spTgt spid="272389">
                                            <p:txEl>
                                              <p:charRg st="43" end="8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Text Box 2"/>
          <p:cNvSpPr txBox="1"/>
          <p:nvPr/>
        </p:nvSpPr>
        <p:spPr>
          <a:xfrm>
            <a:off x="611188" y="188913"/>
            <a:ext cx="5903912" cy="641350"/>
          </a:xfrm>
          <a:prstGeom prst="rect">
            <a:avLst/>
          </a:prstGeom>
          <a:noFill/>
          <a:ln w="9525">
            <a:noFill/>
          </a:ln>
        </p:spPr>
        <p:txBody>
          <a:bodyPr>
            <a:spAutoFit/>
          </a:bodyPr>
          <a:p>
            <a:pPr algn="l"/>
            <a:r>
              <a:rPr lang="en-US" altLang="zh-CN" sz="3600" b="1" dirty="0">
                <a:solidFill>
                  <a:srgbClr val="CC3300"/>
                </a:solidFill>
                <a:latin typeface="宋体" panose="02010600030101010101" pitchFamily="2" charset="-122"/>
              </a:rPr>
              <a:t>2. </a:t>
            </a:r>
            <a:r>
              <a:rPr lang="zh-CN" altLang="en-US" sz="3600" b="1" dirty="0">
                <a:solidFill>
                  <a:schemeClr val="accent1"/>
                </a:solidFill>
                <a:latin typeface="宋体" panose="02010600030101010101" pitchFamily="2" charset="-122"/>
              </a:rPr>
              <a:t>内核级线程（</a:t>
            </a:r>
            <a:r>
              <a:rPr lang="en-US" altLang="zh-CN" sz="3600" b="1" dirty="0">
                <a:solidFill>
                  <a:schemeClr val="accent1"/>
                </a:solidFill>
                <a:latin typeface="宋体" panose="02010600030101010101" pitchFamily="2" charset="-122"/>
              </a:rPr>
              <a:t>KLT</a:t>
            </a:r>
            <a:r>
              <a:rPr lang="zh-CN" altLang="en-US" sz="3600" b="1" dirty="0">
                <a:solidFill>
                  <a:schemeClr val="accent1"/>
                </a:solidFill>
                <a:latin typeface="宋体" panose="02010600030101010101" pitchFamily="2" charset="-122"/>
              </a:rPr>
              <a:t>）：</a:t>
            </a:r>
            <a:endParaRPr lang="en-US" altLang="zh-CN" sz="3600" b="1" dirty="0">
              <a:solidFill>
                <a:schemeClr val="accent1"/>
              </a:solidFill>
              <a:latin typeface="宋体" panose="02010600030101010101" pitchFamily="2" charset="-122"/>
            </a:endParaRPr>
          </a:p>
        </p:txBody>
      </p:sp>
      <p:sp>
        <p:nvSpPr>
          <p:cNvPr id="106499" name="Text Box 3"/>
          <p:cNvSpPr txBox="1"/>
          <p:nvPr/>
        </p:nvSpPr>
        <p:spPr>
          <a:xfrm>
            <a:off x="323850" y="908050"/>
            <a:ext cx="8218488" cy="998538"/>
          </a:xfrm>
          <a:prstGeom prst="rect">
            <a:avLst/>
          </a:prstGeom>
          <a:noFill/>
          <a:ln w="9525">
            <a:noFill/>
          </a:ln>
        </p:spPr>
        <p:txBody>
          <a:bodyPr lIns="87273" tIns="43636" rIns="87273" bIns="43636">
            <a:spAutoFit/>
          </a:bodyPr>
          <a:p>
            <a:pPr marL="609600" indent="-609600" algn="just" defTabSz="873125">
              <a:spcBef>
                <a:spcPct val="50000"/>
              </a:spcBef>
            </a:pPr>
            <a:r>
              <a:rPr lang="zh-CN" altLang="en-US" b="1" dirty="0">
                <a:solidFill>
                  <a:srgbClr val="017DED"/>
                </a:solidFill>
                <a:latin typeface="Times New Roman" panose="02020603050405020304" pitchFamily="18" charset="0"/>
              </a:rPr>
              <a:t>  完全由</a:t>
            </a:r>
            <a:r>
              <a:rPr lang="en-US" altLang="zh-CN" b="1" dirty="0">
                <a:solidFill>
                  <a:srgbClr val="017DED"/>
                </a:solidFill>
                <a:latin typeface="Times New Roman" panose="02020603050405020304" pitchFamily="18" charset="0"/>
              </a:rPr>
              <a:t>OS</a:t>
            </a:r>
            <a:r>
              <a:rPr lang="zh-CN" altLang="en-US" b="1" dirty="0">
                <a:solidFill>
                  <a:srgbClr val="017DED"/>
                </a:solidFill>
                <a:latin typeface="Times New Roman" panose="02020603050405020304" pitchFamily="18" charset="0"/>
              </a:rPr>
              <a:t>内核实现的线程机制。</a:t>
            </a:r>
            <a:endParaRPr lang="zh-CN" altLang="en-US" b="1" dirty="0">
              <a:solidFill>
                <a:srgbClr val="017DED"/>
              </a:solidFill>
              <a:latin typeface="Times New Roman" panose="02020603050405020304" pitchFamily="18" charset="0"/>
            </a:endParaRPr>
          </a:p>
          <a:p>
            <a:pPr marL="609600" indent="-609600" algn="just" defTabSz="873125">
              <a:spcBef>
                <a:spcPct val="50000"/>
              </a:spcBef>
            </a:pPr>
            <a:r>
              <a:rPr lang="en-US" altLang="zh-CN" b="1" dirty="0">
                <a:solidFill>
                  <a:srgbClr val="017DED"/>
                </a:solidFill>
                <a:latin typeface="Times New Roman" panose="02020603050405020304" pitchFamily="18" charset="0"/>
              </a:rPr>
              <a:t>      </a:t>
            </a:r>
            <a:r>
              <a:rPr lang="en-US" altLang="zh-CN" b="1" dirty="0">
                <a:solidFill>
                  <a:schemeClr val="tx1"/>
                </a:solidFill>
                <a:latin typeface="Arial" panose="020B0604020202020204" pitchFamily="34" charset="0"/>
              </a:rPr>
              <a:t> Windows 2000/xp</a:t>
            </a:r>
            <a:r>
              <a:rPr lang="zh-CN" altLang="en-US" b="1" dirty="0">
                <a:solidFill>
                  <a:schemeClr val="tx1"/>
                </a:solidFill>
                <a:latin typeface="Arial" panose="020B0604020202020204" pitchFamily="34" charset="0"/>
              </a:rPr>
              <a:t>，</a:t>
            </a:r>
            <a:r>
              <a:rPr lang="en-US" altLang="zh-CN" b="1" dirty="0">
                <a:solidFill>
                  <a:schemeClr val="tx1"/>
                </a:solidFill>
                <a:latin typeface="Arial" panose="020B0604020202020204" pitchFamily="34" charset="0"/>
              </a:rPr>
              <a:t>  Solaris</a:t>
            </a:r>
            <a:r>
              <a:rPr lang="zh-CN" altLang="en-US" b="1" dirty="0">
                <a:solidFill>
                  <a:schemeClr val="tx1"/>
                </a:solidFill>
                <a:latin typeface="Arial" panose="020B0604020202020204" pitchFamily="34" charset="0"/>
              </a:rPr>
              <a:t>，</a:t>
            </a:r>
            <a:r>
              <a:rPr lang="en-US" altLang="zh-CN" b="1" dirty="0">
                <a:solidFill>
                  <a:schemeClr val="tx1"/>
                </a:solidFill>
                <a:latin typeface="Arial" panose="020B0604020202020204" pitchFamily="34" charset="0"/>
              </a:rPr>
              <a:t>   Digital UNIX</a:t>
            </a:r>
            <a:r>
              <a:rPr lang="zh-CN" altLang="en-US" b="1" dirty="0">
                <a:solidFill>
                  <a:srgbClr val="017DED"/>
                </a:solidFill>
                <a:latin typeface="Arial" panose="020B0604020202020204" pitchFamily="34" charset="0"/>
              </a:rPr>
              <a:t> </a:t>
            </a:r>
            <a:endParaRPr lang="zh-CN" altLang="en-US" b="1" dirty="0">
              <a:solidFill>
                <a:srgbClr val="017DED"/>
              </a:solidFill>
              <a:latin typeface="Arial" panose="020B0604020202020204" pitchFamily="34" charset="0"/>
            </a:endParaRPr>
          </a:p>
        </p:txBody>
      </p:sp>
      <p:sp>
        <p:nvSpPr>
          <p:cNvPr id="291845" name="Text Box 5"/>
          <p:cNvSpPr txBox="1"/>
          <p:nvPr/>
        </p:nvSpPr>
        <p:spPr>
          <a:xfrm>
            <a:off x="395288" y="2060575"/>
            <a:ext cx="7848600" cy="3987800"/>
          </a:xfrm>
          <a:prstGeom prst="rect">
            <a:avLst/>
          </a:prstGeom>
          <a:noFill/>
          <a:ln w="9525">
            <a:noFill/>
          </a:ln>
        </p:spPr>
        <p:txBody>
          <a:bodyPr>
            <a:spAutoFit/>
          </a:bodyPr>
          <a:p>
            <a:pPr lvl="1" algn="l" eaLnBrk="1" hangingPunct="1">
              <a:spcBef>
                <a:spcPct val="50000"/>
              </a:spcBef>
              <a:buClr>
                <a:schemeClr val="tx1"/>
              </a:buClr>
              <a:buFont typeface="Wingdings" panose="05000000000000000000" pitchFamily="2" charset="2"/>
              <a:buChar char="u"/>
            </a:pPr>
            <a:r>
              <a:rPr lang="zh-CN" altLang="en-US" sz="2800" b="1" dirty="0">
                <a:solidFill>
                  <a:srgbClr val="017DED"/>
                </a:solidFill>
                <a:latin typeface="Arial" panose="020B0604020202020204" pitchFamily="34" charset="0"/>
              </a:rPr>
              <a:t> 内核级线程的实现：</a:t>
            </a:r>
            <a:r>
              <a:rPr lang="zh-CN" altLang="en-US" b="1" dirty="0">
                <a:solidFill>
                  <a:schemeClr val="tx1"/>
                </a:solidFill>
                <a:latin typeface="Arial" panose="020B0604020202020204" pitchFamily="34" charset="0"/>
              </a:rPr>
              <a:t> </a:t>
            </a:r>
            <a:endParaRPr lang="zh-CN" altLang="en-US" b="1" dirty="0">
              <a:solidFill>
                <a:schemeClr val="tx1"/>
              </a:solidFill>
              <a:latin typeface="Arial" panose="020B0604020202020204" pitchFamily="34" charset="0"/>
            </a:endParaRPr>
          </a:p>
          <a:p>
            <a:pPr algn="l">
              <a:spcBef>
                <a:spcPct val="50000"/>
              </a:spcBef>
              <a:buClr>
                <a:schemeClr val="tx1"/>
              </a:buClr>
            </a:pPr>
            <a:r>
              <a:rPr lang="zh-CN" altLang="en-US" b="1" dirty="0">
                <a:solidFill>
                  <a:schemeClr val="tx1"/>
                </a:solidFill>
                <a:latin typeface="Arial" panose="020B0604020202020204" pitchFamily="34" charset="0"/>
              </a:rPr>
              <a:t>（</a:t>
            </a:r>
            <a:r>
              <a:rPr lang="en-US" altLang="zh-CN" b="1" dirty="0">
                <a:solidFill>
                  <a:schemeClr val="tx1"/>
                </a:solidFill>
                <a:latin typeface="Arial" panose="020B0604020202020204" pitchFamily="34" charset="0"/>
              </a:rPr>
              <a:t>1</a:t>
            </a:r>
            <a:r>
              <a:rPr lang="zh-CN" altLang="en-US" b="1" dirty="0">
                <a:solidFill>
                  <a:schemeClr val="tx1"/>
                </a:solidFill>
                <a:latin typeface="Arial" panose="020B0604020202020204" pitchFamily="34" charset="0"/>
              </a:rPr>
              <a:t>）</a:t>
            </a:r>
            <a:r>
              <a:rPr lang="en-US" altLang="zh-CN" b="1" dirty="0">
                <a:solidFill>
                  <a:schemeClr val="tx1"/>
                </a:solidFill>
                <a:latin typeface="Arial" panose="020B0604020202020204" pitchFamily="34" charset="0"/>
              </a:rPr>
              <a:t>OS</a:t>
            </a:r>
            <a:r>
              <a:rPr lang="zh-CN" altLang="en-US" b="1" dirty="0">
                <a:solidFill>
                  <a:schemeClr val="tx1"/>
                </a:solidFill>
                <a:latin typeface="Arial" panose="020B0604020202020204" pitchFamily="34" charset="0"/>
              </a:rPr>
              <a:t>创建进程时，可为该进程分配一个任务数据区，其中包含一组</a:t>
            </a:r>
            <a:r>
              <a:rPr lang="en-US" altLang="zh-CN" b="1" dirty="0">
                <a:solidFill>
                  <a:schemeClr val="tx1"/>
                </a:solidFill>
                <a:latin typeface="Arial" panose="020B0604020202020204" pitchFamily="34" charset="0"/>
              </a:rPr>
              <a:t>TCB</a:t>
            </a:r>
            <a:r>
              <a:rPr lang="zh-CN" altLang="en-US" b="1" dirty="0">
                <a:solidFill>
                  <a:schemeClr val="tx1"/>
                </a:solidFill>
                <a:latin typeface="Arial" panose="020B0604020202020204" pitchFamily="34" charset="0"/>
              </a:rPr>
              <a:t>空间；          </a:t>
            </a:r>
            <a:endParaRPr lang="zh-CN" altLang="en-US" b="1" dirty="0">
              <a:solidFill>
                <a:schemeClr val="tx1"/>
              </a:solidFill>
              <a:latin typeface="Arial" panose="020B0604020202020204" pitchFamily="34" charset="0"/>
            </a:endParaRPr>
          </a:p>
          <a:p>
            <a:pPr algn="l">
              <a:spcBef>
                <a:spcPct val="50000"/>
              </a:spcBef>
              <a:buClr>
                <a:schemeClr val="tx1"/>
              </a:buClr>
            </a:pPr>
            <a:r>
              <a:rPr lang="zh-CN" altLang="en-US" b="1" dirty="0">
                <a:solidFill>
                  <a:schemeClr val="tx1"/>
                </a:solidFill>
                <a:latin typeface="Arial" panose="020B0604020202020204" pitchFamily="34" charset="0"/>
              </a:rPr>
              <a:t>（</a:t>
            </a:r>
            <a:r>
              <a:rPr lang="en-US" altLang="zh-CN" b="1" dirty="0">
                <a:solidFill>
                  <a:schemeClr val="tx1"/>
                </a:solidFill>
                <a:latin typeface="Arial" panose="020B0604020202020204" pitchFamily="34" charset="0"/>
              </a:rPr>
              <a:t>2</a:t>
            </a:r>
            <a:r>
              <a:rPr lang="zh-CN" altLang="en-US" b="1" dirty="0">
                <a:solidFill>
                  <a:schemeClr val="tx1"/>
                </a:solidFill>
                <a:latin typeface="Arial" panose="020B0604020202020204" pitchFamily="34" charset="0"/>
              </a:rPr>
              <a:t>）当进程创建一个线程时：</a:t>
            </a:r>
            <a:endParaRPr lang="zh-CN" altLang="en-US" b="1" dirty="0">
              <a:solidFill>
                <a:schemeClr val="tx1"/>
              </a:solidFill>
              <a:latin typeface="Arial" panose="020B0604020202020204" pitchFamily="34" charset="0"/>
            </a:endParaRPr>
          </a:p>
          <a:p>
            <a:pPr lvl="1" algn="l" eaLnBrk="1" hangingPunct="1">
              <a:spcBef>
                <a:spcPct val="50000"/>
              </a:spcBef>
              <a:buClr>
                <a:schemeClr val="tx1"/>
              </a:buClr>
              <a:buFont typeface="Wingdings" panose="05000000000000000000" pitchFamily="2" charset="2"/>
              <a:buChar char="Ø"/>
            </a:pPr>
            <a:r>
              <a:rPr lang="zh-CN" altLang="en-US" b="1" dirty="0">
                <a:solidFill>
                  <a:schemeClr val="tx1"/>
                </a:solidFill>
                <a:latin typeface="Arial" panose="020B0604020202020204" pitchFamily="34" charset="0"/>
              </a:rPr>
              <a:t>  分配并填写一个空白</a:t>
            </a:r>
            <a:r>
              <a:rPr lang="en-US" altLang="zh-CN" b="1" dirty="0">
                <a:solidFill>
                  <a:schemeClr val="tx1"/>
                </a:solidFill>
                <a:latin typeface="Arial" panose="020B0604020202020204" pitchFamily="34" charset="0"/>
              </a:rPr>
              <a:t>TCB</a:t>
            </a:r>
            <a:r>
              <a:rPr lang="zh-CN" altLang="en-US" b="1" dirty="0">
                <a:solidFill>
                  <a:schemeClr val="tx1"/>
                </a:solidFill>
                <a:latin typeface="Arial" panose="020B0604020202020204" pitchFamily="34" charset="0"/>
              </a:rPr>
              <a:t>；</a:t>
            </a:r>
            <a:endParaRPr lang="zh-CN" altLang="en-US" b="1" dirty="0">
              <a:solidFill>
                <a:schemeClr val="tx1"/>
              </a:solidFill>
              <a:latin typeface="Arial" panose="020B0604020202020204" pitchFamily="34" charset="0"/>
            </a:endParaRPr>
          </a:p>
          <a:p>
            <a:pPr lvl="1" algn="l" eaLnBrk="1" hangingPunct="1">
              <a:spcBef>
                <a:spcPct val="50000"/>
              </a:spcBef>
              <a:buClr>
                <a:schemeClr val="tx1"/>
              </a:buClr>
              <a:buFont typeface="Wingdings" panose="05000000000000000000" pitchFamily="2" charset="2"/>
              <a:buChar char="Ø"/>
            </a:pPr>
            <a:r>
              <a:rPr lang="zh-CN" altLang="en-US" b="1" dirty="0">
                <a:solidFill>
                  <a:schemeClr val="tx1"/>
                </a:solidFill>
                <a:latin typeface="Arial" panose="020B0604020202020204" pitchFamily="34" charset="0"/>
              </a:rPr>
              <a:t> 为线程分配栈空间。</a:t>
            </a:r>
            <a:endParaRPr lang="zh-CN" altLang="en-US" b="1" dirty="0">
              <a:solidFill>
                <a:schemeClr val="tx1"/>
              </a:solidFill>
              <a:latin typeface="Arial" panose="020B0604020202020204" pitchFamily="34" charset="0"/>
            </a:endParaRPr>
          </a:p>
          <a:p>
            <a:pPr algn="l">
              <a:spcBef>
                <a:spcPct val="50000"/>
              </a:spcBef>
              <a:buClr>
                <a:schemeClr val="tx1"/>
              </a:buClr>
            </a:pPr>
            <a:r>
              <a:rPr lang="zh-CN" altLang="en-US" b="1" dirty="0">
                <a:solidFill>
                  <a:schemeClr val="tx1"/>
                </a:solidFill>
                <a:latin typeface="Arial" panose="020B0604020202020204" pitchFamily="34" charset="0"/>
              </a:rPr>
              <a:t>（</a:t>
            </a:r>
            <a:r>
              <a:rPr lang="en-US" altLang="zh-CN" b="1" dirty="0">
                <a:solidFill>
                  <a:schemeClr val="tx1"/>
                </a:solidFill>
                <a:latin typeface="Arial" panose="020B0604020202020204" pitchFamily="34" charset="0"/>
              </a:rPr>
              <a:t>3</a:t>
            </a:r>
            <a:r>
              <a:rPr lang="zh-CN" altLang="en-US" b="1" dirty="0">
                <a:solidFill>
                  <a:schemeClr val="tx1"/>
                </a:solidFill>
                <a:latin typeface="Arial" panose="020B0604020202020204" pitchFamily="34" charset="0"/>
              </a:rPr>
              <a:t>）</a:t>
            </a:r>
            <a:r>
              <a:rPr lang="en-US" altLang="zh-CN" b="1" dirty="0">
                <a:solidFill>
                  <a:schemeClr val="tx1"/>
                </a:solidFill>
                <a:latin typeface="Arial" panose="020B0604020202020204" pitchFamily="34" charset="0"/>
              </a:rPr>
              <a:t>OS</a:t>
            </a:r>
            <a:r>
              <a:rPr lang="zh-CN" altLang="en-US" b="1" dirty="0">
                <a:solidFill>
                  <a:schemeClr val="tx1"/>
                </a:solidFill>
                <a:latin typeface="Arial" panose="020B0604020202020204" pitchFamily="34" charset="0"/>
              </a:rPr>
              <a:t>实现线程的阻塞</a:t>
            </a:r>
            <a:r>
              <a:rPr lang="en-US" altLang="zh-CN" b="1" dirty="0">
                <a:solidFill>
                  <a:schemeClr val="tx1"/>
                </a:solidFill>
                <a:latin typeface="Arial" panose="020B0604020202020204" pitchFamily="34" charset="0"/>
              </a:rPr>
              <a:t>/</a:t>
            </a:r>
            <a:r>
              <a:rPr lang="zh-CN" altLang="en-US" b="1" dirty="0">
                <a:solidFill>
                  <a:schemeClr val="tx1"/>
                </a:solidFill>
                <a:latin typeface="Arial" panose="020B0604020202020204" pitchFamily="34" charset="0"/>
              </a:rPr>
              <a:t>唤醒、线程调度、线程同步、线程通信；</a:t>
            </a:r>
            <a:endParaRPr lang="zh-CN" altLang="en-US" b="1" dirty="0">
              <a:solidFill>
                <a:schemeClr val="tx1"/>
              </a:solidFill>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91845">
                                            <p:txEl>
                                              <p:charRg st="12" end="61"/>
                                            </p:txEl>
                                          </p:spTgt>
                                        </p:tgtEl>
                                        <p:attrNameLst>
                                          <p:attrName>style.visibility</p:attrName>
                                        </p:attrNameLst>
                                      </p:cBhvr>
                                      <p:to>
                                        <p:strVal val="visible"/>
                                      </p:to>
                                    </p:set>
                                    <p:animEffect transition="in" filter="box(in)">
                                      <p:cBhvr>
                                        <p:cTn id="7" dur="500"/>
                                        <p:tgtEl>
                                          <p:spTgt spid="291845">
                                            <p:txEl>
                                              <p:charRg st="12" end="6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91845">
                                            <p:txEl>
                                              <p:charRg st="61" end="76"/>
                                            </p:txEl>
                                          </p:spTgt>
                                        </p:tgtEl>
                                        <p:attrNameLst>
                                          <p:attrName>style.visibility</p:attrName>
                                        </p:attrNameLst>
                                      </p:cBhvr>
                                      <p:to>
                                        <p:strVal val="visible"/>
                                      </p:to>
                                    </p:set>
                                    <p:animEffect transition="in" filter="box(in)">
                                      <p:cBhvr>
                                        <p:cTn id="12" dur="500"/>
                                        <p:tgtEl>
                                          <p:spTgt spid="291845">
                                            <p:txEl>
                                              <p:charRg st="61" end="7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91845">
                                            <p:txEl>
                                              <p:charRg st="76" end="92"/>
                                            </p:txEl>
                                          </p:spTgt>
                                        </p:tgtEl>
                                        <p:attrNameLst>
                                          <p:attrName>style.visibility</p:attrName>
                                        </p:attrNameLst>
                                      </p:cBhvr>
                                      <p:to>
                                        <p:strVal val="visible"/>
                                      </p:to>
                                    </p:set>
                                    <p:animEffect transition="in" filter="box(in)">
                                      <p:cBhvr>
                                        <p:cTn id="17" dur="500"/>
                                        <p:tgtEl>
                                          <p:spTgt spid="291845">
                                            <p:txEl>
                                              <p:charRg st="76" end="9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91845">
                                            <p:txEl>
                                              <p:charRg st="92" end="103"/>
                                            </p:txEl>
                                          </p:spTgt>
                                        </p:tgtEl>
                                        <p:attrNameLst>
                                          <p:attrName>style.visibility</p:attrName>
                                        </p:attrNameLst>
                                      </p:cBhvr>
                                      <p:to>
                                        <p:strVal val="visible"/>
                                      </p:to>
                                    </p:set>
                                    <p:animEffect transition="in" filter="box(in)">
                                      <p:cBhvr>
                                        <p:cTn id="22" dur="500"/>
                                        <p:tgtEl>
                                          <p:spTgt spid="291845">
                                            <p:txEl>
                                              <p:charRg st="92" end="10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91845">
                                            <p:txEl>
                                              <p:charRg st="103" end="135"/>
                                            </p:txEl>
                                          </p:spTgt>
                                        </p:tgtEl>
                                        <p:attrNameLst>
                                          <p:attrName>style.visibility</p:attrName>
                                        </p:attrNameLst>
                                      </p:cBhvr>
                                      <p:to>
                                        <p:strVal val="visible"/>
                                      </p:to>
                                    </p:set>
                                    <p:animEffect transition="in" filter="box(in)">
                                      <p:cBhvr>
                                        <p:cTn id="27" dur="500"/>
                                        <p:tgtEl>
                                          <p:spTgt spid="291845">
                                            <p:txEl>
                                              <p:charRg st="103" end="1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Text Box 2"/>
          <p:cNvSpPr txBox="1"/>
          <p:nvPr/>
        </p:nvSpPr>
        <p:spPr>
          <a:xfrm>
            <a:off x="611188" y="44450"/>
            <a:ext cx="5903912" cy="641350"/>
          </a:xfrm>
          <a:prstGeom prst="rect">
            <a:avLst/>
          </a:prstGeom>
          <a:noFill/>
          <a:ln w="9525">
            <a:noFill/>
          </a:ln>
        </p:spPr>
        <p:txBody>
          <a:bodyPr>
            <a:spAutoFit/>
          </a:bodyPr>
          <a:p>
            <a:pPr algn="l"/>
            <a:r>
              <a:rPr lang="en-US" altLang="zh-CN" sz="3600" b="1" dirty="0">
                <a:solidFill>
                  <a:srgbClr val="CC3300"/>
                </a:solidFill>
                <a:latin typeface="宋体" panose="02010600030101010101" pitchFamily="2" charset="-122"/>
              </a:rPr>
              <a:t>2. </a:t>
            </a:r>
            <a:r>
              <a:rPr lang="zh-CN" altLang="en-US" sz="3600" b="1" dirty="0">
                <a:solidFill>
                  <a:schemeClr val="accent1"/>
                </a:solidFill>
                <a:latin typeface="宋体" panose="02010600030101010101" pitchFamily="2" charset="-122"/>
              </a:rPr>
              <a:t>内核级线程（</a:t>
            </a:r>
            <a:r>
              <a:rPr lang="en-US" altLang="zh-CN" sz="3600" b="1" dirty="0">
                <a:solidFill>
                  <a:schemeClr val="accent1"/>
                </a:solidFill>
                <a:latin typeface="宋体" panose="02010600030101010101" pitchFamily="2" charset="-122"/>
              </a:rPr>
              <a:t>KLT</a:t>
            </a:r>
            <a:r>
              <a:rPr lang="zh-CN" altLang="en-US" sz="3600" b="1" dirty="0">
                <a:solidFill>
                  <a:schemeClr val="accent1"/>
                </a:solidFill>
                <a:latin typeface="宋体" panose="02010600030101010101" pitchFamily="2" charset="-122"/>
              </a:rPr>
              <a:t>）：</a:t>
            </a:r>
            <a:endParaRPr lang="en-US" altLang="zh-CN" sz="3600" b="1" dirty="0">
              <a:solidFill>
                <a:schemeClr val="accent1"/>
              </a:solidFill>
              <a:latin typeface="宋体" panose="02010600030101010101" pitchFamily="2" charset="-122"/>
            </a:endParaRPr>
          </a:p>
        </p:txBody>
      </p:sp>
      <p:sp>
        <p:nvSpPr>
          <p:cNvPr id="290819" name="Text Box 3"/>
          <p:cNvSpPr txBox="1"/>
          <p:nvPr/>
        </p:nvSpPr>
        <p:spPr>
          <a:xfrm>
            <a:off x="611188" y="741363"/>
            <a:ext cx="7848600" cy="1552575"/>
          </a:xfrm>
          <a:prstGeom prst="rect">
            <a:avLst/>
          </a:prstGeom>
          <a:noFill/>
          <a:ln w="9525">
            <a:noFill/>
          </a:ln>
        </p:spPr>
        <p:txBody>
          <a:bodyPr>
            <a:spAutoFit/>
          </a:bodyPr>
          <a:p>
            <a:pPr lvl="1" algn="l" eaLnBrk="1" hangingPunct="1">
              <a:spcBef>
                <a:spcPct val="50000"/>
              </a:spcBef>
              <a:buClr>
                <a:schemeClr val="tx1"/>
              </a:buClr>
              <a:buFont typeface="Wingdings" panose="05000000000000000000" pitchFamily="2" charset="2"/>
              <a:buNone/>
            </a:pPr>
            <a:r>
              <a:rPr lang="zh-CN" altLang="en-US" b="1" dirty="0">
                <a:solidFill>
                  <a:schemeClr val="tx1"/>
                </a:solidFill>
                <a:latin typeface="Arial" panose="020B0604020202020204" pitchFamily="34" charset="0"/>
              </a:rPr>
              <a:t>（</a:t>
            </a:r>
            <a:r>
              <a:rPr lang="en-US" altLang="zh-CN" b="1" dirty="0">
                <a:solidFill>
                  <a:schemeClr val="tx1"/>
                </a:solidFill>
                <a:latin typeface="Arial" panose="020B0604020202020204" pitchFamily="34" charset="0"/>
              </a:rPr>
              <a:t>4</a:t>
            </a:r>
            <a:r>
              <a:rPr lang="zh-CN" altLang="en-US" b="1" dirty="0">
                <a:solidFill>
                  <a:schemeClr val="tx1"/>
                </a:solidFill>
                <a:latin typeface="Arial" panose="020B0604020202020204" pitchFamily="34" charset="0"/>
              </a:rPr>
              <a:t>）撤销线程：</a:t>
            </a:r>
            <a:endParaRPr lang="zh-CN" altLang="en-US" b="1" dirty="0">
              <a:solidFill>
                <a:schemeClr val="tx1"/>
              </a:solidFill>
              <a:latin typeface="Arial" panose="020B0604020202020204" pitchFamily="34" charset="0"/>
            </a:endParaRPr>
          </a:p>
          <a:p>
            <a:pPr lvl="1" algn="l" eaLnBrk="1" hangingPunct="1">
              <a:spcBef>
                <a:spcPct val="50000"/>
              </a:spcBef>
              <a:buClr>
                <a:schemeClr val="tx1"/>
              </a:buClr>
              <a:buFont typeface="Wingdings" panose="05000000000000000000" pitchFamily="2" charset="2"/>
              <a:buChar char="Ø"/>
            </a:pPr>
            <a:r>
              <a:rPr lang="zh-CN" altLang="en-US" b="1" dirty="0">
                <a:solidFill>
                  <a:schemeClr val="tx1"/>
                </a:solidFill>
                <a:latin typeface="Arial" panose="020B0604020202020204" pitchFamily="34" charset="0"/>
              </a:rPr>
              <a:t>   回收该线程所有资源；</a:t>
            </a:r>
            <a:endParaRPr lang="zh-CN" altLang="en-US" b="1" dirty="0">
              <a:solidFill>
                <a:schemeClr val="tx1"/>
              </a:solidFill>
              <a:latin typeface="Arial" panose="020B0604020202020204" pitchFamily="34" charset="0"/>
            </a:endParaRPr>
          </a:p>
          <a:p>
            <a:pPr lvl="1" algn="l" eaLnBrk="1" hangingPunct="1">
              <a:spcBef>
                <a:spcPct val="50000"/>
              </a:spcBef>
              <a:buClr>
                <a:schemeClr val="tx1"/>
              </a:buClr>
              <a:buFont typeface="Wingdings" panose="05000000000000000000" pitchFamily="2" charset="2"/>
              <a:buChar char="Ø"/>
            </a:pPr>
            <a:r>
              <a:rPr lang="zh-CN" altLang="en-US" b="1" dirty="0">
                <a:solidFill>
                  <a:schemeClr val="tx1"/>
                </a:solidFill>
                <a:latin typeface="Arial" panose="020B0604020202020204" pitchFamily="34" charset="0"/>
              </a:rPr>
              <a:t>   回收</a:t>
            </a:r>
            <a:r>
              <a:rPr lang="en-US" altLang="zh-CN" b="1" dirty="0">
                <a:solidFill>
                  <a:schemeClr val="tx1"/>
                </a:solidFill>
                <a:latin typeface="Arial" panose="020B0604020202020204" pitchFamily="34" charset="0"/>
              </a:rPr>
              <a:t>TCB</a:t>
            </a:r>
            <a:r>
              <a:rPr lang="zh-CN" altLang="en-US" b="1" dirty="0">
                <a:solidFill>
                  <a:schemeClr val="tx1"/>
                </a:solidFill>
                <a:latin typeface="Arial" panose="020B0604020202020204" pitchFamily="34" charset="0"/>
              </a:rPr>
              <a:t>。</a:t>
            </a:r>
            <a:endParaRPr lang="zh-CN" altLang="en-US" b="1" dirty="0">
              <a:solidFill>
                <a:schemeClr val="tx1"/>
              </a:solidFill>
              <a:latin typeface="Arial" panose="020B0604020202020204" pitchFamily="34" charset="0"/>
            </a:endParaRPr>
          </a:p>
        </p:txBody>
      </p:sp>
      <p:pic>
        <p:nvPicPr>
          <p:cNvPr id="290822" name="Picture 6"/>
          <p:cNvPicPr>
            <a:picLocks noChangeAspect="1"/>
          </p:cNvPicPr>
          <p:nvPr/>
        </p:nvPicPr>
        <p:blipFill>
          <a:blip r:embed="rId1"/>
          <a:srcRect l="21658" t="42725" r="38477" b="23013"/>
          <a:stretch>
            <a:fillRect/>
          </a:stretch>
        </p:blipFill>
        <p:spPr>
          <a:xfrm>
            <a:off x="179388" y="2420938"/>
            <a:ext cx="8424862" cy="4073525"/>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90819">
                                            <p:txEl>
                                              <p:charRg st="0" end="9"/>
                                            </p:txEl>
                                          </p:spTgt>
                                        </p:tgtEl>
                                        <p:attrNameLst>
                                          <p:attrName>style.visibility</p:attrName>
                                        </p:attrNameLst>
                                      </p:cBhvr>
                                      <p:to>
                                        <p:strVal val="visible"/>
                                      </p:to>
                                    </p:set>
                                    <p:animEffect transition="in" filter="box(in)">
                                      <p:cBhvr>
                                        <p:cTn id="7" dur="500"/>
                                        <p:tgtEl>
                                          <p:spTgt spid="290819">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90819">
                                            <p:txEl>
                                              <p:charRg st="9" end="23"/>
                                            </p:txEl>
                                          </p:spTgt>
                                        </p:tgtEl>
                                        <p:attrNameLst>
                                          <p:attrName>style.visibility</p:attrName>
                                        </p:attrNameLst>
                                      </p:cBhvr>
                                      <p:to>
                                        <p:strVal val="visible"/>
                                      </p:to>
                                    </p:set>
                                    <p:animEffect transition="in" filter="box(in)">
                                      <p:cBhvr>
                                        <p:cTn id="12" dur="500"/>
                                        <p:tgtEl>
                                          <p:spTgt spid="290819">
                                            <p:txEl>
                                              <p:charRg st="9" end="2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90819">
                                            <p:txEl>
                                              <p:charRg st="23" end="33"/>
                                            </p:txEl>
                                          </p:spTgt>
                                        </p:tgtEl>
                                        <p:attrNameLst>
                                          <p:attrName>style.visibility</p:attrName>
                                        </p:attrNameLst>
                                      </p:cBhvr>
                                      <p:to>
                                        <p:strVal val="visible"/>
                                      </p:to>
                                    </p:set>
                                    <p:animEffect transition="in" filter="box(in)">
                                      <p:cBhvr>
                                        <p:cTn id="17" dur="500"/>
                                        <p:tgtEl>
                                          <p:spTgt spid="290819">
                                            <p:txEl>
                                              <p:charRg st="23" end="3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90822"/>
                                        </p:tgtEl>
                                        <p:attrNameLst>
                                          <p:attrName>style.visibility</p:attrName>
                                        </p:attrNameLst>
                                      </p:cBhvr>
                                      <p:to>
                                        <p:strVal val="visible"/>
                                      </p:to>
                                    </p:set>
                                    <p:animEffect transition="in" filter="box(in)">
                                      <p:cBhvr>
                                        <p:cTn id="22" dur="500"/>
                                        <p:tgtEl>
                                          <p:spTgt spid="290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Text Box 2"/>
          <p:cNvSpPr txBox="1"/>
          <p:nvPr/>
        </p:nvSpPr>
        <p:spPr>
          <a:xfrm>
            <a:off x="611188" y="44450"/>
            <a:ext cx="5903912" cy="641350"/>
          </a:xfrm>
          <a:prstGeom prst="rect">
            <a:avLst/>
          </a:prstGeom>
          <a:noFill/>
          <a:ln w="9525">
            <a:noFill/>
          </a:ln>
        </p:spPr>
        <p:txBody>
          <a:bodyPr>
            <a:spAutoFit/>
          </a:bodyPr>
          <a:p>
            <a:pPr algn="l"/>
            <a:r>
              <a:rPr lang="en-US" altLang="zh-CN" sz="3600" b="1" dirty="0">
                <a:solidFill>
                  <a:srgbClr val="CC3300"/>
                </a:solidFill>
                <a:latin typeface="宋体" panose="02010600030101010101" pitchFamily="2" charset="-122"/>
              </a:rPr>
              <a:t>2. </a:t>
            </a:r>
            <a:r>
              <a:rPr lang="zh-CN" altLang="en-US" sz="3600" b="1" dirty="0">
                <a:solidFill>
                  <a:schemeClr val="accent1"/>
                </a:solidFill>
                <a:latin typeface="宋体" panose="02010600030101010101" pitchFamily="2" charset="-122"/>
              </a:rPr>
              <a:t>内核级线程（</a:t>
            </a:r>
            <a:r>
              <a:rPr lang="en-US" altLang="zh-CN" sz="3600" b="1" dirty="0">
                <a:solidFill>
                  <a:schemeClr val="accent1"/>
                </a:solidFill>
                <a:latin typeface="宋体" panose="02010600030101010101" pitchFamily="2" charset="-122"/>
              </a:rPr>
              <a:t>KLT</a:t>
            </a:r>
            <a:r>
              <a:rPr lang="zh-CN" altLang="en-US" sz="3600" b="1" dirty="0">
                <a:solidFill>
                  <a:schemeClr val="accent1"/>
                </a:solidFill>
                <a:latin typeface="宋体" panose="02010600030101010101" pitchFamily="2" charset="-122"/>
              </a:rPr>
              <a:t>）：</a:t>
            </a:r>
            <a:endParaRPr lang="en-US" altLang="zh-CN" sz="3600" b="1" dirty="0">
              <a:solidFill>
                <a:schemeClr val="accent1"/>
              </a:solidFill>
              <a:latin typeface="宋体" panose="02010600030101010101" pitchFamily="2" charset="-122"/>
            </a:endParaRPr>
          </a:p>
        </p:txBody>
      </p:sp>
      <p:sp>
        <p:nvSpPr>
          <p:cNvPr id="304132" name="Text Box 4"/>
          <p:cNvSpPr txBox="1"/>
          <p:nvPr/>
        </p:nvSpPr>
        <p:spPr>
          <a:xfrm>
            <a:off x="323850" y="1125538"/>
            <a:ext cx="8569325" cy="3351212"/>
          </a:xfrm>
          <a:prstGeom prst="rect">
            <a:avLst/>
          </a:prstGeom>
          <a:noFill/>
          <a:ln w="9525">
            <a:noFill/>
          </a:ln>
        </p:spPr>
        <p:txBody>
          <a:bodyPr>
            <a:spAutoFit/>
          </a:bodyPr>
          <a:p>
            <a:pPr algn="l">
              <a:spcBef>
                <a:spcPct val="50000"/>
              </a:spcBef>
              <a:buClr>
                <a:schemeClr val="tx1"/>
              </a:buClr>
              <a:buFont typeface="Wingdings" panose="05000000000000000000" pitchFamily="2" charset="2"/>
              <a:buChar char="u"/>
            </a:pPr>
            <a:r>
              <a:rPr lang="zh-CN" altLang="en-US" sz="2800" b="1" dirty="0">
                <a:solidFill>
                  <a:srgbClr val="017DED"/>
                </a:solidFill>
                <a:latin typeface="Arial" panose="020B0604020202020204" pitchFamily="34" charset="0"/>
              </a:rPr>
              <a:t> 内核级线程优点：</a:t>
            </a:r>
            <a:r>
              <a:rPr lang="zh-CN" altLang="en-US" b="1" dirty="0">
                <a:solidFill>
                  <a:schemeClr val="tx1"/>
                </a:solidFill>
                <a:latin typeface="Arial" panose="020B0604020202020204" pitchFamily="34" charset="0"/>
              </a:rPr>
              <a:t> </a:t>
            </a:r>
            <a:endParaRPr lang="zh-CN" altLang="en-US" b="1" dirty="0">
              <a:solidFill>
                <a:schemeClr val="tx1"/>
              </a:solidFill>
              <a:latin typeface="Arial" panose="020B0604020202020204" pitchFamily="34" charset="0"/>
            </a:endParaRPr>
          </a:p>
          <a:p>
            <a:pPr algn="l">
              <a:spcBef>
                <a:spcPct val="50000"/>
              </a:spcBef>
              <a:buClr>
                <a:schemeClr val="tx1"/>
              </a:buClr>
            </a:pPr>
            <a:r>
              <a:rPr lang="zh-CN" altLang="en-US" b="1" dirty="0">
                <a:solidFill>
                  <a:schemeClr val="tx1"/>
                </a:solidFill>
                <a:latin typeface="Arial" panose="020B0604020202020204" pitchFamily="34" charset="0"/>
              </a:rPr>
              <a:t>（</a:t>
            </a:r>
            <a:r>
              <a:rPr lang="en-US" altLang="zh-CN" b="1" dirty="0">
                <a:solidFill>
                  <a:schemeClr val="tx1"/>
                </a:solidFill>
                <a:latin typeface="Arial" panose="020B0604020202020204" pitchFamily="34" charset="0"/>
              </a:rPr>
              <a:t>1</a:t>
            </a:r>
            <a:r>
              <a:rPr lang="zh-CN" altLang="en-US" b="1" dirty="0">
                <a:solidFill>
                  <a:schemeClr val="tx1"/>
                </a:solidFill>
                <a:latin typeface="Arial" panose="020B0604020202020204" pitchFamily="34" charset="0"/>
              </a:rPr>
              <a:t>）对多处理器，核心可以同时调度同一进程的多个线程；          </a:t>
            </a:r>
            <a:endParaRPr lang="zh-CN" altLang="en-US" b="1" dirty="0">
              <a:solidFill>
                <a:schemeClr val="tx1"/>
              </a:solidFill>
              <a:latin typeface="Arial" panose="020B0604020202020204" pitchFamily="34" charset="0"/>
            </a:endParaRPr>
          </a:p>
          <a:p>
            <a:pPr algn="l">
              <a:spcBef>
                <a:spcPct val="50000"/>
              </a:spcBef>
              <a:buClr>
                <a:schemeClr val="tx1"/>
              </a:buClr>
            </a:pPr>
            <a:r>
              <a:rPr lang="zh-CN" altLang="en-US" b="1" dirty="0">
                <a:solidFill>
                  <a:schemeClr val="tx1"/>
                </a:solidFill>
                <a:latin typeface="Arial" panose="020B0604020202020204" pitchFamily="34" charset="0"/>
              </a:rPr>
              <a:t>（</a:t>
            </a:r>
            <a:r>
              <a:rPr lang="en-US" altLang="zh-CN" b="1" dirty="0">
                <a:solidFill>
                  <a:schemeClr val="tx1"/>
                </a:solidFill>
                <a:latin typeface="Arial" panose="020B0604020202020204" pitchFamily="34" charset="0"/>
              </a:rPr>
              <a:t>2</a:t>
            </a:r>
            <a:r>
              <a:rPr lang="zh-CN" altLang="en-US" b="1" dirty="0">
                <a:solidFill>
                  <a:schemeClr val="tx1"/>
                </a:solidFill>
                <a:latin typeface="Arial" panose="020B0604020202020204" pitchFamily="34" charset="0"/>
              </a:rPr>
              <a:t>）阻塞是在线程一级完成；</a:t>
            </a:r>
            <a:endParaRPr lang="zh-CN" altLang="en-US" b="1" dirty="0">
              <a:solidFill>
                <a:schemeClr val="tx1"/>
              </a:solidFill>
              <a:latin typeface="Arial" panose="020B0604020202020204" pitchFamily="34" charset="0"/>
            </a:endParaRPr>
          </a:p>
          <a:p>
            <a:pPr algn="l">
              <a:spcBef>
                <a:spcPct val="50000"/>
              </a:spcBef>
              <a:buClr>
                <a:schemeClr val="tx1"/>
              </a:buClr>
            </a:pPr>
            <a:r>
              <a:rPr lang="zh-CN" altLang="en-US" b="1" dirty="0">
                <a:solidFill>
                  <a:schemeClr val="tx1"/>
                </a:solidFill>
                <a:latin typeface="Arial" panose="020B0604020202020204" pitchFamily="34" charset="0"/>
              </a:rPr>
              <a:t>（</a:t>
            </a:r>
            <a:r>
              <a:rPr lang="en-US" altLang="zh-CN" b="1" dirty="0">
                <a:solidFill>
                  <a:schemeClr val="tx1"/>
                </a:solidFill>
                <a:latin typeface="Arial" panose="020B0604020202020204" pitchFamily="34" charset="0"/>
              </a:rPr>
              <a:t>3</a:t>
            </a:r>
            <a:r>
              <a:rPr lang="zh-CN" altLang="en-US" b="1" dirty="0">
                <a:solidFill>
                  <a:schemeClr val="tx1"/>
                </a:solidFill>
                <a:latin typeface="Arial" panose="020B0604020202020204" pitchFamily="34" charset="0"/>
              </a:rPr>
              <a:t>）核心例程是多线程的；</a:t>
            </a:r>
            <a:endParaRPr lang="zh-CN" altLang="en-US" b="1" dirty="0">
              <a:solidFill>
                <a:schemeClr val="tx1"/>
              </a:solidFill>
              <a:latin typeface="Arial" panose="020B0604020202020204" pitchFamily="34" charset="0"/>
            </a:endParaRPr>
          </a:p>
          <a:p>
            <a:pPr algn="l">
              <a:spcBef>
                <a:spcPct val="50000"/>
              </a:spcBef>
              <a:buClr>
                <a:schemeClr val="tx1"/>
              </a:buClr>
              <a:buFont typeface="Wingdings" panose="05000000000000000000" pitchFamily="2" charset="2"/>
              <a:buChar char="u"/>
            </a:pPr>
            <a:r>
              <a:rPr lang="zh-CN" altLang="en-US" sz="2800" b="1" dirty="0">
                <a:solidFill>
                  <a:srgbClr val="017DED"/>
                </a:solidFill>
                <a:latin typeface="Arial" panose="020B0604020202020204" pitchFamily="34" charset="0"/>
              </a:rPr>
              <a:t> 内核级线程缺点：</a:t>
            </a:r>
            <a:endParaRPr lang="zh-CN" altLang="en-US" sz="2800" b="1" dirty="0">
              <a:solidFill>
                <a:srgbClr val="017DED"/>
              </a:solidFill>
              <a:latin typeface="Arial" panose="020B0604020202020204" pitchFamily="34" charset="0"/>
            </a:endParaRPr>
          </a:p>
          <a:p>
            <a:pPr algn="l">
              <a:spcBef>
                <a:spcPct val="50000"/>
              </a:spcBef>
              <a:buClr>
                <a:schemeClr val="tx1"/>
              </a:buClr>
            </a:pPr>
            <a:r>
              <a:rPr lang="zh-CN" altLang="en-US" b="1" dirty="0">
                <a:solidFill>
                  <a:schemeClr val="tx1"/>
                </a:solidFill>
                <a:latin typeface="Arial" panose="020B0604020202020204" pitchFamily="34" charset="0"/>
              </a:rPr>
              <a:t>     同一进程内的线程切换调用内核，系统开销大。</a:t>
            </a:r>
            <a:endParaRPr lang="zh-CN" altLang="en-US" b="1" dirty="0">
              <a:solidFill>
                <a:schemeClr val="tx1"/>
              </a:solidFill>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04132">
                                            <p:txEl>
                                              <p:charRg st="11" end="49"/>
                                            </p:txEl>
                                          </p:spTgt>
                                        </p:tgtEl>
                                        <p:attrNameLst>
                                          <p:attrName>style.visibility</p:attrName>
                                        </p:attrNameLst>
                                      </p:cBhvr>
                                      <p:to>
                                        <p:strVal val="visible"/>
                                      </p:to>
                                    </p:set>
                                    <p:animEffect transition="in" filter="box(in)">
                                      <p:cBhvr>
                                        <p:cTn id="7" dur="500"/>
                                        <p:tgtEl>
                                          <p:spTgt spid="304132">
                                            <p:txEl>
                                              <p:charRg st="11" end="49"/>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04132">
                                            <p:txEl>
                                              <p:charRg st="49" end="64"/>
                                            </p:txEl>
                                          </p:spTgt>
                                        </p:tgtEl>
                                        <p:attrNameLst>
                                          <p:attrName>style.visibility</p:attrName>
                                        </p:attrNameLst>
                                      </p:cBhvr>
                                      <p:to>
                                        <p:strVal val="visible"/>
                                      </p:to>
                                    </p:set>
                                    <p:animEffect transition="in" filter="box(in)">
                                      <p:cBhvr>
                                        <p:cTn id="12" dur="500"/>
                                        <p:tgtEl>
                                          <p:spTgt spid="304132">
                                            <p:txEl>
                                              <p:charRg st="49" end="6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04132">
                                            <p:txEl>
                                              <p:charRg st="64" end="78"/>
                                            </p:txEl>
                                          </p:spTgt>
                                        </p:tgtEl>
                                        <p:attrNameLst>
                                          <p:attrName>style.visibility</p:attrName>
                                        </p:attrNameLst>
                                      </p:cBhvr>
                                      <p:to>
                                        <p:strVal val="visible"/>
                                      </p:to>
                                    </p:set>
                                    <p:animEffect transition="in" filter="box(in)">
                                      <p:cBhvr>
                                        <p:cTn id="17" dur="500"/>
                                        <p:tgtEl>
                                          <p:spTgt spid="304132">
                                            <p:txEl>
                                              <p:charRg st="64" end="7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04132">
                                            <p:txEl>
                                              <p:charRg st="88" end="115"/>
                                            </p:txEl>
                                          </p:spTgt>
                                        </p:tgtEl>
                                        <p:attrNameLst>
                                          <p:attrName>style.visibility</p:attrName>
                                        </p:attrNameLst>
                                      </p:cBhvr>
                                      <p:to>
                                        <p:strVal val="visible"/>
                                      </p:to>
                                    </p:set>
                                    <p:animEffect transition="in" filter="box(in)">
                                      <p:cBhvr>
                                        <p:cTn id="22" dur="500"/>
                                        <p:tgtEl>
                                          <p:spTgt spid="304132">
                                            <p:txEl>
                                              <p:charRg st="88" end="1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Text Box 2"/>
          <p:cNvSpPr txBox="1"/>
          <p:nvPr/>
        </p:nvSpPr>
        <p:spPr>
          <a:xfrm>
            <a:off x="611188" y="188913"/>
            <a:ext cx="5903912" cy="641350"/>
          </a:xfrm>
          <a:prstGeom prst="rect">
            <a:avLst/>
          </a:prstGeom>
          <a:noFill/>
          <a:ln w="9525">
            <a:noFill/>
          </a:ln>
        </p:spPr>
        <p:txBody>
          <a:bodyPr>
            <a:spAutoFit/>
          </a:bodyPr>
          <a:p>
            <a:pPr algn="l"/>
            <a:r>
              <a:rPr lang="en-US" altLang="zh-CN" sz="3600" b="1" dirty="0">
                <a:solidFill>
                  <a:schemeClr val="tx2"/>
                </a:solidFill>
                <a:latin typeface="Times New Roman" panose="02020603050405020304" pitchFamily="18" charset="0"/>
              </a:rPr>
              <a:t>3. </a:t>
            </a:r>
            <a:r>
              <a:rPr lang="zh-CN" altLang="en-US" sz="3600" b="1" dirty="0">
                <a:solidFill>
                  <a:schemeClr val="tx2"/>
                </a:solidFill>
                <a:latin typeface="Arial" panose="020B0604020202020204" pitchFamily="34" charset="0"/>
              </a:rPr>
              <a:t>组合方式：</a:t>
            </a:r>
            <a:endParaRPr lang="en-US" altLang="zh-CN" sz="3600" b="1" dirty="0">
              <a:solidFill>
                <a:schemeClr val="tx2"/>
              </a:solidFill>
              <a:latin typeface="Arial" panose="020B0604020202020204" pitchFamily="34" charset="0"/>
            </a:endParaRPr>
          </a:p>
        </p:txBody>
      </p:sp>
      <p:sp>
        <p:nvSpPr>
          <p:cNvPr id="231427" name="AutoShape 3"/>
          <p:cNvSpPr/>
          <p:nvPr/>
        </p:nvSpPr>
        <p:spPr>
          <a:xfrm>
            <a:off x="539750" y="1052513"/>
            <a:ext cx="7931150" cy="5175250"/>
          </a:xfrm>
          <a:prstGeom prst="flowChartProcess">
            <a:avLst/>
          </a:prstGeom>
          <a:noFill/>
          <a:ln w="9525">
            <a:noFill/>
          </a:ln>
        </p:spPr>
        <p:txBody>
          <a:bodyPr lIns="87273" tIns="43636" rIns="87273" bIns="43636">
            <a:spAutoFit/>
          </a:bodyPr>
          <a:p>
            <a:pPr marL="609600" indent="-609600" algn="just" defTabSz="873125">
              <a:spcBef>
                <a:spcPct val="50000"/>
              </a:spcBef>
            </a:pPr>
            <a:r>
              <a:rPr lang="zh-CN" altLang="en-US" b="1" dirty="0">
                <a:solidFill>
                  <a:srgbClr val="017DED"/>
                </a:solidFill>
                <a:latin typeface="Times New Roman" panose="02020603050405020304" pitchFamily="18" charset="0"/>
              </a:rPr>
              <a:t>   </a:t>
            </a:r>
            <a:r>
              <a:rPr lang="en-US" altLang="zh-CN" sz="2800" b="1" dirty="0">
                <a:solidFill>
                  <a:srgbClr val="017DED"/>
                </a:solidFill>
                <a:latin typeface="Times New Roman" panose="02020603050405020304" pitchFamily="18" charset="0"/>
              </a:rPr>
              <a:t>Solaris 2,     HP-UNIX,         Tru64 Unix</a:t>
            </a:r>
            <a:r>
              <a:rPr lang="zh-CN" altLang="en-US" sz="2800" b="1" dirty="0">
                <a:solidFill>
                  <a:srgbClr val="017DED"/>
                </a:solidFill>
                <a:latin typeface="Times New Roman" panose="02020603050405020304" pitchFamily="18" charset="0"/>
              </a:rPr>
              <a:t>。</a:t>
            </a:r>
            <a:endParaRPr lang="zh-CN" altLang="en-US" sz="2800" b="1" dirty="0">
              <a:solidFill>
                <a:srgbClr val="017DED"/>
              </a:solidFill>
              <a:latin typeface="Times New Roman" panose="02020603050405020304" pitchFamily="18" charset="0"/>
            </a:endParaRPr>
          </a:p>
          <a:p>
            <a:pPr marL="609600" indent="-609600" algn="just" defTabSz="873125">
              <a:spcBef>
                <a:spcPct val="50000"/>
              </a:spcBef>
              <a:buFont typeface="Wingdings" panose="05000000000000000000" pitchFamily="2" charset="2"/>
              <a:buChar char="u"/>
            </a:pPr>
            <a:r>
              <a:rPr lang="zh-CN" altLang="en-US" sz="2800" b="1" dirty="0">
                <a:solidFill>
                  <a:schemeClr val="accent1"/>
                </a:solidFill>
                <a:latin typeface="Times New Roman" panose="02020603050405020304" pitchFamily="18" charset="0"/>
              </a:rPr>
              <a:t>内核控制线程：</a:t>
            </a:r>
            <a:endParaRPr lang="zh-CN" altLang="en-US" sz="2800" b="1" dirty="0">
              <a:solidFill>
                <a:schemeClr val="accent1"/>
              </a:solidFill>
              <a:latin typeface="Times New Roman" panose="02020603050405020304" pitchFamily="18" charset="0"/>
            </a:endParaRPr>
          </a:p>
          <a:p>
            <a:pPr marL="609600" indent="-609600" algn="just" defTabSz="873125">
              <a:spcBef>
                <a:spcPct val="50000"/>
              </a:spcBef>
              <a:buFont typeface="Wingdings" panose="05000000000000000000" pitchFamily="2" charset="2"/>
              <a:buNone/>
            </a:pPr>
            <a:r>
              <a:rPr lang="zh-CN" altLang="en-US" sz="2800" b="1" dirty="0">
                <a:solidFill>
                  <a:schemeClr val="tx1"/>
                </a:solidFill>
                <a:latin typeface="Times New Roman" panose="02020603050405020304" pitchFamily="18" charset="0"/>
              </a:rPr>
              <a:t>      </a:t>
            </a:r>
            <a:r>
              <a:rPr lang="zh-CN" altLang="en-US" b="1" dirty="0">
                <a:solidFill>
                  <a:schemeClr val="tx1"/>
                </a:solidFill>
                <a:latin typeface="宋体" panose="02010600030101010101" pitchFamily="2" charset="-122"/>
              </a:rPr>
              <a:t>又称为轻型进程</a:t>
            </a:r>
            <a:r>
              <a:rPr lang="en-US" altLang="zh-CN" b="1" dirty="0">
                <a:solidFill>
                  <a:schemeClr val="tx1"/>
                </a:solidFill>
                <a:latin typeface="宋体" panose="02010600030101010101" pitchFamily="2" charset="-122"/>
              </a:rPr>
              <a:t>LWP</a:t>
            </a:r>
            <a:r>
              <a:rPr lang="zh-CN" altLang="en-US" b="1" dirty="0">
                <a:solidFill>
                  <a:schemeClr val="tx1"/>
                </a:solidFill>
                <a:latin typeface="宋体" panose="02010600030101010101" pitchFamily="2" charset="-122"/>
              </a:rPr>
              <a:t>：</a:t>
            </a:r>
            <a:endParaRPr lang="zh-CN" altLang="en-US" b="1" dirty="0">
              <a:solidFill>
                <a:schemeClr val="tx1"/>
              </a:solidFill>
              <a:latin typeface="宋体" panose="02010600030101010101" pitchFamily="2" charset="-122"/>
            </a:endParaRPr>
          </a:p>
          <a:p>
            <a:pPr marL="1339850" lvl="1" indent="-609600" algn="just" defTabSz="873125" eaLnBrk="1" hangingPunct="1">
              <a:spcBef>
                <a:spcPct val="50000"/>
              </a:spcBef>
              <a:buFont typeface="Wingdings" panose="05000000000000000000" pitchFamily="2" charset="2"/>
              <a:buChar char="Ø"/>
            </a:pPr>
            <a:r>
              <a:rPr lang="zh-CN" altLang="en-US" b="1" dirty="0">
                <a:solidFill>
                  <a:schemeClr val="tx1"/>
                </a:solidFill>
                <a:latin typeface="宋体" panose="02010600030101010101" pitchFamily="2" charset="-122"/>
              </a:rPr>
              <a:t>一个进程可拥有多个</a:t>
            </a:r>
            <a:r>
              <a:rPr lang="en-US" altLang="zh-CN" b="1" dirty="0">
                <a:solidFill>
                  <a:schemeClr val="tx1"/>
                </a:solidFill>
                <a:latin typeface="宋体" panose="02010600030101010101" pitchFamily="2" charset="-122"/>
              </a:rPr>
              <a:t>LWP</a:t>
            </a:r>
            <a:r>
              <a:rPr lang="zh-CN" altLang="en-US" b="1" dirty="0">
                <a:solidFill>
                  <a:schemeClr val="tx1"/>
                </a:solidFill>
                <a:latin typeface="宋体" panose="02010600030101010101" pitchFamily="2" charset="-122"/>
              </a:rPr>
              <a:t>；</a:t>
            </a:r>
            <a:endParaRPr lang="zh-CN" altLang="en-US" b="1" dirty="0">
              <a:solidFill>
                <a:schemeClr val="tx1"/>
              </a:solidFill>
              <a:latin typeface="宋体" panose="02010600030101010101" pitchFamily="2" charset="-122"/>
            </a:endParaRPr>
          </a:p>
          <a:p>
            <a:pPr marL="1339850" lvl="1" indent="-609600" algn="just" defTabSz="873125" eaLnBrk="1" hangingPunct="1">
              <a:spcBef>
                <a:spcPct val="50000"/>
              </a:spcBef>
              <a:buFont typeface="Wingdings" panose="05000000000000000000" pitchFamily="2" charset="2"/>
              <a:buChar char="Ø"/>
            </a:pPr>
            <a:r>
              <a:rPr lang="zh-CN" altLang="en-US" b="1" dirty="0">
                <a:solidFill>
                  <a:schemeClr val="tx1"/>
                </a:solidFill>
                <a:latin typeface="宋体" panose="02010600030101010101" pitchFamily="2" charset="-122"/>
              </a:rPr>
              <a:t>每个</a:t>
            </a:r>
            <a:r>
              <a:rPr lang="en-US" altLang="zh-CN" b="1" dirty="0">
                <a:solidFill>
                  <a:schemeClr val="tx1"/>
                </a:solidFill>
                <a:latin typeface="宋体" panose="02010600030101010101" pitchFamily="2" charset="-122"/>
              </a:rPr>
              <a:t>LWP</a:t>
            </a:r>
            <a:r>
              <a:rPr lang="zh-CN" altLang="en-US" b="1" dirty="0">
                <a:solidFill>
                  <a:schemeClr val="tx1"/>
                </a:solidFill>
                <a:latin typeface="宋体" panose="02010600030101010101" pitchFamily="2" charset="-122"/>
              </a:rPr>
              <a:t>包括：</a:t>
            </a:r>
            <a:r>
              <a:rPr lang="en-US" altLang="zh-CN" b="1" dirty="0">
                <a:solidFill>
                  <a:schemeClr val="tx1"/>
                </a:solidFill>
                <a:latin typeface="宋体" panose="02010600030101010101" pitchFamily="2" charset="-122"/>
              </a:rPr>
              <a:t>TCB</a:t>
            </a:r>
            <a:r>
              <a:rPr lang="zh-CN" altLang="en-US" b="1" dirty="0">
                <a:solidFill>
                  <a:schemeClr val="tx1"/>
                </a:solidFill>
                <a:latin typeface="宋体" panose="02010600030101010101" pitchFamily="2" charset="-122"/>
              </a:rPr>
              <a:t> </a:t>
            </a:r>
            <a:r>
              <a:rPr lang="en-US" altLang="zh-CN" b="1" dirty="0">
                <a:solidFill>
                  <a:schemeClr val="tx1"/>
                </a:solidFill>
                <a:latin typeface="宋体" panose="02010600030101010101" pitchFamily="2" charset="-122"/>
              </a:rPr>
              <a:t>+ </a:t>
            </a:r>
            <a:r>
              <a:rPr lang="zh-CN" altLang="en-US" b="1" dirty="0">
                <a:solidFill>
                  <a:schemeClr val="tx1"/>
                </a:solidFill>
                <a:latin typeface="宋体" panose="02010600030101010101" pitchFamily="2" charset="-122"/>
              </a:rPr>
              <a:t>堆栈</a:t>
            </a:r>
            <a:endParaRPr lang="zh-CN" altLang="en-US" b="1" dirty="0">
              <a:solidFill>
                <a:schemeClr val="tx1"/>
              </a:solidFill>
              <a:latin typeface="宋体" panose="02010600030101010101" pitchFamily="2" charset="-122"/>
            </a:endParaRPr>
          </a:p>
          <a:p>
            <a:pPr marL="1339850" lvl="1" indent="-609600" algn="just" defTabSz="873125" eaLnBrk="1" hangingPunct="1">
              <a:spcBef>
                <a:spcPct val="50000"/>
              </a:spcBef>
              <a:buFont typeface="Wingdings" panose="05000000000000000000" pitchFamily="2" charset="2"/>
              <a:buChar char="Ø"/>
            </a:pPr>
            <a:r>
              <a:rPr lang="zh-CN" altLang="en-US" b="1" dirty="0">
                <a:solidFill>
                  <a:schemeClr val="tx1"/>
                </a:solidFill>
                <a:latin typeface="宋体" panose="02010600030101010101" pitchFamily="2" charset="-122"/>
              </a:rPr>
              <a:t>可共享进程所拥有的资源；</a:t>
            </a:r>
            <a:endParaRPr lang="zh-CN" altLang="en-US" b="1" dirty="0">
              <a:solidFill>
                <a:schemeClr val="tx1"/>
              </a:solidFill>
              <a:latin typeface="宋体" panose="02010600030101010101" pitchFamily="2" charset="-122"/>
            </a:endParaRPr>
          </a:p>
          <a:p>
            <a:pPr marL="1339850" lvl="1" indent="-609600" algn="just" defTabSz="873125" eaLnBrk="1" hangingPunct="1">
              <a:spcBef>
                <a:spcPct val="50000"/>
              </a:spcBef>
              <a:buFont typeface="Wingdings" panose="05000000000000000000" pitchFamily="2" charset="2"/>
              <a:buChar char="Ø"/>
            </a:pPr>
            <a:r>
              <a:rPr lang="zh-CN" altLang="en-US" b="1" dirty="0">
                <a:solidFill>
                  <a:schemeClr val="tx1"/>
                </a:solidFill>
                <a:latin typeface="宋体" panose="02010600030101010101" pitchFamily="2" charset="-122"/>
              </a:rPr>
              <a:t>内核中有</a:t>
            </a:r>
            <a:r>
              <a:rPr lang="en-US" altLang="zh-CN" b="1" dirty="0">
                <a:solidFill>
                  <a:schemeClr val="tx1"/>
                </a:solidFill>
                <a:latin typeface="宋体" panose="02010600030101010101" pitchFamily="2" charset="-122"/>
              </a:rPr>
              <a:t>LWP</a:t>
            </a:r>
            <a:r>
              <a:rPr lang="zh-CN" altLang="en-US" b="1" dirty="0">
                <a:solidFill>
                  <a:schemeClr val="tx1"/>
                </a:solidFill>
                <a:latin typeface="宋体" panose="02010600030101010101" pitchFamily="2" charset="-122"/>
              </a:rPr>
              <a:t>的管理数据结构</a:t>
            </a:r>
            <a:endParaRPr lang="zh-CN" altLang="en-US" b="1" dirty="0">
              <a:solidFill>
                <a:schemeClr val="tx1"/>
              </a:solidFill>
              <a:latin typeface="宋体" panose="02010600030101010101" pitchFamily="2" charset="-122"/>
            </a:endParaRPr>
          </a:p>
          <a:p>
            <a:pPr marL="1339850" lvl="1" indent="-609600" algn="just" defTabSz="873125" eaLnBrk="1" hangingPunct="1">
              <a:spcBef>
                <a:spcPct val="50000"/>
              </a:spcBef>
              <a:buFont typeface="Wingdings" panose="05000000000000000000" pitchFamily="2" charset="2"/>
              <a:buChar char="Ø"/>
            </a:pPr>
            <a:r>
              <a:rPr lang="zh-CN" altLang="en-US" b="1" dirty="0">
                <a:solidFill>
                  <a:schemeClr val="tx1"/>
                </a:solidFill>
                <a:latin typeface="宋体" panose="02010600030101010101" pitchFamily="2" charset="-122"/>
              </a:rPr>
              <a:t>可通过系统调用获得</a:t>
            </a:r>
            <a:r>
              <a:rPr lang="en-US" altLang="zh-CN" b="1" dirty="0">
                <a:solidFill>
                  <a:schemeClr val="tx1"/>
                </a:solidFill>
                <a:latin typeface="宋体" panose="02010600030101010101" pitchFamily="2" charset="-122"/>
              </a:rPr>
              <a:t>OS</a:t>
            </a:r>
            <a:r>
              <a:rPr lang="zh-CN" altLang="en-US" b="1" dirty="0">
                <a:solidFill>
                  <a:schemeClr val="tx1"/>
                </a:solidFill>
                <a:latin typeface="宋体" panose="02010600030101010101" pitchFamily="2" charset="-122"/>
              </a:rPr>
              <a:t>内核提供的服务；</a:t>
            </a:r>
            <a:endParaRPr lang="zh-CN" altLang="en-US" sz="2800" b="1" dirty="0">
              <a:solidFill>
                <a:schemeClr val="tx1"/>
              </a:solidFill>
              <a:latin typeface="Times New Roman" panose="02020603050405020304" pitchFamily="18" charset="0"/>
            </a:endParaRPr>
          </a:p>
          <a:p>
            <a:pPr marL="1339850" lvl="1" indent="-609600" algn="l" defTabSz="873125" eaLnBrk="1" hangingPunct="1">
              <a:spcBef>
                <a:spcPct val="50000"/>
              </a:spcBef>
              <a:buClr>
                <a:schemeClr val="tx1"/>
              </a:buClr>
            </a:pPr>
            <a:r>
              <a:rPr lang="en-US" altLang="zh-CN" sz="2800" dirty="0">
                <a:solidFill>
                  <a:schemeClr val="tx1"/>
                </a:solidFill>
                <a:latin typeface="Arial" panose="020B0604020202020204" pitchFamily="34" charset="0"/>
              </a:rPr>
              <a:t>	</a:t>
            </a:r>
            <a:endParaRPr lang="zh-CN" altLang="en-US" sz="2800" dirty="0">
              <a:solidFill>
                <a:schemeClr val="tx1"/>
              </a:solidFill>
              <a:latin typeface="Arial" panose="020B0604020202020204" pitchFamily="34" charset="0"/>
            </a:endParaRPr>
          </a:p>
        </p:txBody>
      </p:sp>
      <p:sp>
        <p:nvSpPr>
          <p:cNvPr id="231428" name="Rectangle 4"/>
          <p:cNvSpPr>
            <a:spLocks noChangeArrowheads="1"/>
          </p:cNvSpPr>
          <p:nvPr/>
        </p:nvSpPr>
        <p:spPr bwMode="auto">
          <a:xfrm>
            <a:off x="2124075" y="2276475"/>
            <a:ext cx="3671888" cy="8651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1427">
                                            <p:txEl>
                                              <p:charRg st="0" end="47"/>
                                            </p:txEl>
                                          </p:spTgt>
                                        </p:tgtEl>
                                        <p:attrNameLst>
                                          <p:attrName>style.visibility</p:attrName>
                                        </p:attrNameLst>
                                      </p:cBhvr>
                                      <p:to>
                                        <p:strVal val="visible"/>
                                      </p:to>
                                    </p:set>
                                    <p:animEffect transition="in" filter="wipe(left)">
                                      <p:cBhvr>
                                        <p:cTn id="7" dur="500"/>
                                        <p:tgtEl>
                                          <p:spTgt spid="231427">
                                            <p:txEl>
                                              <p:charRg st="0" end="4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1427">
                                            <p:txEl>
                                              <p:charRg st="47" end="55"/>
                                            </p:txEl>
                                          </p:spTgt>
                                        </p:tgtEl>
                                        <p:attrNameLst>
                                          <p:attrName>style.visibility</p:attrName>
                                        </p:attrNameLst>
                                      </p:cBhvr>
                                      <p:to>
                                        <p:strVal val="visible"/>
                                      </p:to>
                                    </p:set>
                                    <p:animEffect transition="in" filter="wipe(left)">
                                      <p:cBhvr>
                                        <p:cTn id="12" dur="500"/>
                                        <p:tgtEl>
                                          <p:spTgt spid="231427">
                                            <p:txEl>
                                              <p:charRg st="47" end="5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1427">
                                            <p:txEl>
                                              <p:charRg st="55" end="73"/>
                                            </p:txEl>
                                          </p:spTgt>
                                        </p:tgtEl>
                                        <p:attrNameLst>
                                          <p:attrName>style.visibility</p:attrName>
                                        </p:attrNameLst>
                                      </p:cBhvr>
                                      <p:to>
                                        <p:strVal val="visible"/>
                                      </p:to>
                                    </p:set>
                                    <p:animEffect transition="in" filter="wipe(left)">
                                      <p:cBhvr>
                                        <p:cTn id="17" dur="500"/>
                                        <p:tgtEl>
                                          <p:spTgt spid="231427">
                                            <p:txEl>
                                              <p:charRg st="55" end="73"/>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31427">
                                            <p:txEl>
                                              <p:charRg st="73" end="87"/>
                                            </p:txEl>
                                          </p:spTgt>
                                        </p:tgtEl>
                                        <p:attrNameLst>
                                          <p:attrName>style.visibility</p:attrName>
                                        </p:attrNameLst>
                                      </p:cBhvr>
                                      <p:to>
                                        <p:strVal val="visible"/>
                                      </p:to>
                                    </p:set>
                                    <p:animEffect transition="in" filter="wipe(left)">
                                      <p:cBhvr>
                                        <p:cTn id="20" dur="500"/>
                                        <p:tgtEl>
                                          <p:spTgt spid="231427">
                                            <p:txEl>
                                              <p:charRg st="73" end="87"/>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31427">
                                            <p:txEl>
                                              <p:charRg st="87" end="104"/>
                                            </p:txEl>
                                          </p:spTgt>
                                        </p:tgtEl>
                                        <p:attrNameLst>
                                          <p:attrName>style.visibility</p:attrName>
                                        </p:attrNameLst>
                                      </p:cBhvr>
                                      <p:to>
                                        <p:strVal val="visible"/>
                                      </p:to>
                                    </p:set>
                                    <p:animEffect transition="in" filter="wipe(left)">
                                      <p:cBhvr>
                                        <p:cTn id="23" dur="500"/>
                                        <p:tgtEl>
                                          <p:spTgt spid="231427">
                                            <p:txEl>
                                              <p:charRg st="87" end="10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31427">
                                            <p:txEl>
                                              <p:charRg st="104" end="117"/>
                                            </p:txEl>
                                          </p:spTgt>
                                        </p:tgtEl>
                                        <p:attrNameLst>
                                          <p:attrName>style.visibility</p:attrName>
                                        </p:attrNameLst>
                                      </p:cBhvr>
                                      <p:to>
                                        <p:strVal val="visible"/>
                                      </p:to>
                                    </p:set>
                                    <p:animEffect transition="in" filter="wipe(left)">
                                      <p:cBhvr>
                                        <p:cTn id="26" dur="500"/>
                                        <p:tgtEl>
                                          <p:spTgt spid="231427">
                                            <p:txEl>
                                              <p:charRg st="104" end="117"/>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31427">
                                            <p:txEl>
                                              <p:charRg st="117" end="132"/>
                                            </p:txEl>
                                          </p:spTgt>
                                        </p:tgtEl>
                                        <p:attrNameLst>
                                          <p:attrName>style.visibility</p:attrName>
                                        </p:attrNameLst>
                                      </p:cBhvr>
                                      <p:to>
                                        <p:strVal val="visible"/>
                                      </p:to>
                                    </p:set>
                                    <p:animEffect transition="in" filter="wipe(left)">
                                      <p:cBhvr>
                                        <p:cTn id="29" dur="500"/>
                                        <p:tgtEl>
                                          <p:spTgt spid="231427">
                                            <p:txEl>
                                              <p:charRg st="117" end="132"/>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31427">
                                            <p:txEl>
                                              <p:charRg st="132" end="152"/>
                                            </p:txEl>
                                          </p:spTgt>
                                        </p:tgtEl>
                                        <p:attrNameLst>
                                          <p:attrName>style.visibility</p:attrName>
                                        </p:attrNameLst>
                                      </p:cBhvr>
                                      <p:to>
                                        <p:strVal val="visible"/>
                                      </p:to>
                                    </p:set>
                                    <p:animEffect transition="in" filter="wipe(left)">
                                      <p:cBhvr>
                                        <p:cTn id="32" dur="500"/>
                                        <p:tgtEl>
                                          <p:spTgt spid="231427">
                                            <p:txEl>
                                              <p:charRg st="132" end="15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1427">
                                            <p:txEl>
                                              <p:charRg st="152" end="154"/>
                                            </p:txEl>
                                          </p:spTgt>
                                        </p:tgtEl>
                                        <p:attrNameLst>
                                          <p:attrName>style.visibility</p:attrName>
                                        </p:attrNameLst>
                                      </p:cBhvr>
                                      <p:to>
                                        <p:strVal val="visible"/>
                                      </p:to>
                                    </p:set>
                                    <p:animEffect transition="in" filter="wipe(left)">
                                      <p:cBhvr>
                                        <p:cTn id="37" dur="500"/>
                                        <p:tgtEl>
                                          <p:spTgt spid="231427">
                                            <p:txEl>
                                              <p:charRg st="152" end="15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Text Box 2"/>
          <p:cNvSpPr txBox="1"/>
          <p:nvPr/>
        </p:nvSpPr>
        <p:spPr>
          <a:xfrm>
            <a:off x="611188" y="188913"/>
            <a:ext cx="5903912" cy="641350"/>
          </a:xfrm>
          <a:prstGeom prst="rect">
            <a:avLst/>
          </a:prstGeom>
          <a:noFill/>
          <a:ln w="9525">
            <a:noFill/>
          </a:ln>
        </p:spPr>
        <p:txBody>
          <a:bodyPr>
            <a:spAutoFit/>
          </a:bodyPr>
          <a:p>
            <a:pPr algn="l"/>
            <a:r>
              <a:rPr lang="en-US" altLang="zh-CN" sz="3600" b="1" dirty="0">
                <a:solidFill>
                  <a:schemeClr val="tx2"/>
                </a:solidFill>
                <a:latin typeface="Times New Roman" panose="02020603050405020304" pitchFamily="18" charset="0"/>
              </a:rPr>
              <a:t>3. </a:t>
            </a:r>
            <a:r>
              <a:rPr lang="zh-CN" altLang="en-US" sz="3600" b="1" dirty="0">
                <a:solidFill>
                  <a:schemeClr val="tx2"/>
                </a:solidFill>
                <a:latin typeface="Arial" panose="020B0604020202020204" pitchFamily="34" charset="0"/>
              </a:rPr>
              <a:t>组合方式：</a:t>
            </a:r>
            <a:endParaRPr lang="en-US" altLang="zh-CN" sz="3600" b="1" dirty="0">
              <a:solidFill>
                <a:schemeClr val="tx2"/>
              </a:solidFill>
              <a:latin typeface="Arial" panose="020B0604020202020204" pitchFamily="34" charset="0"/>
            </a:endParaRPr>
          </a:p>
        </p:txBody>
      </p:sp>
      <p:sp>
        <p:nvSpPr>
          <p:cNvPr id="265219" name="AutoShape 3"/>
          <p:cNvSpPr/>
          <p:nvPr/>
        </p:nvSpPr>
        <p:spPr>
          <a:xfrm>
            <a:off x="611188" y="1125538"/>
            <a:ext cx="7931150" cy="3932237"/>
          </a:xfrm>
          <a:prstGeom prst="flowChartProcess">
            <a:avLst/>
          </a:prstGeom>
          <a:noFill/>
          <a:ln w="9525">
            <a:noFill/>
          </a:ln>
        </p:spPr>
        <p:txBody>
          <a:bodyPr lIns="87273" tIns="43636" rIns="87273" bIns="43636">
            <a:spAutoFit/>
          </a:bodyPr>
          <a:p>
            <a:pPr marL="609600" indent="-609600" algn="just" defTabSz="873125">
              <a:spcBef>
                <a:spcPct val="50000"/>
              </a:spcBef>
              <a:buFont typeface="Wingdings" panose="05000000000000000000" pitchFamily="2" charset="2"/>
              <a:buChar char="u"/>
            </a:pPr>
            <a:r>
              <a:rPr lang="zh-CN" altLang="en-US" b="1" dirty="0">
                <a:solidFill>
                  <a:schemeClr val="accent1"/>
                </a:solidFill>
                <a:latin typeface="Times New Roman" panose="02020603050405020304" pitchFamily="18" charset="0"/>
              </a:rPr>
              <a:t> </a:t>
            </a:r>
            <a:r>
              <a:rPr lang="zh-CN" altLang="en-US" sz="2800" b="1" dirty="0">
                <a:solidFill>
                  <a:schemeClr val="accent1"/>
                </a:solidFill>
                <a:latin typeface="Times New Roman" panose="02020603050405020304" pitchFamily="18" charset="0"/>
              </a:rPr>
              <a:t>实现原理：</a:t>
            </a:r>
            <a:endParaRPr lang="zh-CN" altLang="en-US" sz="2800" b="1" dirty="0">
              <a:solidFill>
                <a:schemeClr val="accent1"/>
              </a:solidFill>
              <a:latin typeface="Times New Roman" panose="02020603050405020304" pitchFamily="18" charset="0"/>
            </a:endParaRPr>
          </a:p>
          <a:p>
            <a:pPr marL="609600" indent="-609600" algn="just" defTabSz="873125">
              <a:spcBef>
                <a:spcPct val="50000"/>
              </a:spcBef>
            </a:pPr>
            <a:r>
              <a:rPr lang="zh-CN" altLang="en-US" sz="2800" b="1" dirty="0">
                <a:solidFill>
                  <a:schemeClr val="tx1"/>
                </a:solidFill>
                <a:latin typeface="宋体" panose="02010600030101010101" pitchFamily="2" charset="-122"/>
              </a:rPr>
              <a:t>（</a:t>
            </a:r>
            <a:r>
              <a:rPr lang="en-US" altLang="zh-CN" sz="2800" b="1" dirty="0">
                <a:solidFill>
                  <a:schemeClr val="tx1"/>
                </a:solidFill>
                <a:latin typeface="宋体" panose="02010600030101010101" pitchFamily="2" charset="-122"/>
              </a:rPr>
              <a:t>1</a:t>
            </a:r>
            <a:r>
              <a:rPr lang="zh-CN" altLang="en-US" sz="2800" b="1" dirty="0">
                <a:solidFill>
                  <a:schemeClr val="tx1"/>
                </a:solidFill>
                <a:latin typeface="宋体" panose="02010600030101010101" pitchFamily="2" charset="-122"/>
              </a:rPr>
              <a:t>）当用户级线程不需要与内核通信时，它的管理工作完全由“中间运行体”完成；</a:t>
            </a:r>
            <a:endParaRPr lang="zh-CN" altLang="en-US" sz="2800" b="1" dirty="0">
              <a:solidFill>
                <a:schemeClr val="tx1"/>
              </a:solidFill>
              <a:latin typeface="宋体" panose="02010600030101010101" pitchFamily="2" charset="-122"/>
            </a:endParaRPr>
          </a:p>
          <a:p>
            <a:pPr marL="609600" indent="-609600" algn="just" defTabSz="873125">
              <a:spcBef>
                <a:spcPct val="50000"/>
              </a:spcBef>
            </a:pPr>
            <a:r>
              <a:rPr lang="zh-CN" altLang="en-US" sz="2800" b="1" dirty="0">
                <a:solidFill>
                  <a:schemeClr val="tx1"/>
                </a:solidFill>
                <a:latin typeface="宋体" panose="02010600030101010101" pitchFamily="2" charset="-122"/>
              </a:rPr>
              <a:t>（</a:t>
            </a:r>
            <a:r>
              <a:rPr lang="en-US" altLang="zh-CN" sz="2800" b="1" dirty="0">
                <a:solidFill>
                  <a:schemeClr val="tx1"/>
                </a:solidFill>
                <a:latin typeface="宋体" panose="02010600030101010101" pitchFamily="2" charset="-122"/>
              </a:rPr>
              <a:t>2</a:t>
            </a:r>
            <a:r>
              <a:rPr lang="zh-CN" altLang="en-US" sz="2800" b="1" dirty="0">
                <a:solidFill>
                  <a:schemeClr val="tx1"/>
                </a:solidFill>
                <a:latin typeface="宋体" panose="02010600030101010101" pitchFamily="2" charset="-122"/>
              </a:rPr>
              <a:t>）当一个用户级线程需要与内核通信时，必须连接到一个</a:t>
            </a:r>
            <a:r>
              <a:rPr lang="en-US" altLang="zh-CN" sz="2800" b="1" dirty="0">
                <a:solidFill>
                  <a:schemeClr val="tx1"/>
                </a:solidFill>
                <a:latin typeface="宋体" panose="02010600030101010101" pitchFamily="2" charset="-122"/>
              </a:rPr>
              <a:t>LWP</a:t>
            </a:r>
            <a:r>
              <a:rPr lang="zh-CN" altLang="en-US" sz="2800" b="1" dirty="0">
                <a:solidFill>
                  <a:schemeClr val="tx1"/>
                </a:solidFill>
                <a:latin typeface="宋体" panose="02010600030101010101" pitchFamily="2" charset="-122"/>
              </a:rPr>
              <a:t>上；</a:t>
            </a:r>
            <a:endParaRPr lang="zh-CN" altLang="en-US" sz="2800" b="1" dirty="0">
              <a:solidFill>
                <a:schemeClr val="tx1"/>
              </a:solidFill>
              <a:latin typeface="宋体" panose="02010600030101010101" pitchFamily="2" charset="-122"/>
            </a:endParaRPr>
          </a:p>
          <a:p>
            <a:pPr marL="609600" indent="-609600" algn="just" defTabSz="873125">
              <a:spcBef>
                <a:spcPct val="50000"/>
              </a:spcBef>
            </a:pPr>
            <a:r>
              <a:rPr lang="zh-CN" altLang="en-US" sz="2800" b="1" dirty="0">
                <a:solidFill>
                  <a:schemeClr val="tx1"/>
                </a:solidFill>
                <a:latin typeface="宋体" panose="02010600030101010101" pitchFamily="2" charset="-122"/>
              </a:rPr>
              <a:t>（</a:t>
            </a:r>
            <a:r>
              <a:rPr lang="en-US" altLang="zh-CN" sz="2800" b="1" dirty="0">
                <a:solidFill>
                  <a:schemeClr val="tx1"/>
                </a:solidFill>
                <a:latin typeface="宋体" panose="02010600030101010101" pitchFamily="2" charset="-122"/>
              </a:rPr>
              <a:t>3</a:t>
            </a:r>
            <a:r>
              <a:rPr lang="zh-CN" altLang="en-US" sz="2800" b="1" dirty="0">
                <a:solidFill>
                  <a:schemeClr val="tx1"/>
                </a:solidFill>
                <a:latin typeface="宋体" panose="02010600030101010101" pitchFamily="2" charset="-122"/>
              </a:rPr>
              <a:t>）每个</a:t>
            </a:r>
            <a:r>
              <a:rPr lang="en-US" altLang="zh-CN" sz="2800" b="1" dirty="0">
                <a:solidFill>
                  <a:schemeClr val="tx1"/>
                </a:solidFill>
                <a:latin typeface="宋体" panose="02010600030101010101" pitchFamily="2" charset="-122"/>
              </a:rPr>
              <a:t>LWP</a:t>
            </a:r>
            <a:r>
              <a:rPr lang="zh-CN" altLang="en-US" sz="2800" b="1" dirty="0">
                <a:solidFill>
                  <a:schemeClr val="tx1"/>
                </a:solidFill>
                <a:latin typeface="宋体" panose="02010600030101010101" pitchFamily="2" charset="-122"/>
              </a:rPr>
              <a:t>需连接到一个内核级线程上；</a:t>
            </a:r>
            <a:endParaRPr lang="zh-CN" altLang="en-US" sz="2800" b="1" dirty="0">
              <a:solidFill>
                <a:schemeClr val="tx1"/>
              </a:solidFill>
              <a:latin typeface="宋体" panose="02010600030101010101" pitchFamily="2" charset="-122"/>
            </a:endParaRPr>
          </a:p>
          <a:p>
            <a:pPr marL="609600" indent="-609600" algn="just" defTabSz="873125">
              <a:spcBef>
                <a:spcPct val="50000"/>
              </a:spcBef>
            </a:pPr>
            <a:endParaRPr lang="zh-CN" altLang="en-US" sz="2800" dirty="0">
              <a:solidFill>
                <a:schemeClr val="tx1"/>
              </a:solidFill>
              <a:latin typeface="宋体" panose="02010600030101010101" pitchFamily="2" charset="-122"/>
            </a:endParaRPr>
          </a:p>
        </p:txBody>
      </p:sp>
      <p:sp>
        <p:nvSpPr>
          <p:cNvPr id="265220" name="Rectangle 4"/>
          <p:cNvSpPr>
            <a:spLocks noChangeArrowheads="1"/>
          </p:cNvSpPr>
          <p:nvPr/>
        </p:nvSpPr>
        <p:spPr bwMode="auto">
          <a:xfrm>
            <a:off x="2124075" y="2276475"/>
            <a:ext cx="3671888" cy="8651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5219">
                                            <p:txEl>
                                              <p:charRg st="0" end="7"/>
                                            </p:txEl>
                                          </p:spTgt>
                                        </p:tgtEl>
                                        <p:attrNameLst>
                                          <p:attrName>style.visibility</p:attrName>
                                        </p:attrNameLst>
                                      </p:cBhvr>
                                      <p:to>
                                        <p:strVal val="visible"/>
                                      </p:to>
                                    </p:set>
                                    <p:animEffect transition="in" filter="wipe(left)">
                                      <p:cBhvr>
                                        <p:cTn id="7" dur="500"/>
                                        <p:tgtEl>
                                          <p:spTgt spid="265219">
                                            <p:txEl>
                                              <p:charRg st="0"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5219">
                                            <p:txEl>
                                              <p:charRg st="7" end="46"/>
                                            </p:txEl>
                                          </p:spTgt>
                                        </p:tgtEl>
                                        <p:attrNameLst>
                                          <p:attrName>style.visibility</p:attrName>
                                        </p:attrNameLst>
                                      </p:cBhvr>
                                      <p:to>
                                        <p:strVal val="visible"/>
                                      </p:to>
                                    </p:set>
                                    <p:animEffect transition="in" filter="wipe(left)">
                                      <p:cBhvr>
                                        <p:cTn id="12" dur="500"/>
                                        <p:tgtEl>
                                          <p:spTgt spid="265219">
                                            <p:txEl>
                                              <p:charRg st="7" end="4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5219">
                                            <p:txEl>
                                              <p:charRg st="46" end="79"/>
                                            </p:txEl>
                                          </p:spTgt>
                                        </p:tgtEl>
                                        <p:attrNameLst>
                                          <p:attrName>style.visibility</p:attrName>
                                        </p:attrNameLst>
                                      </p:cBhvr>
                                      <p:to>
                                        <p:strVal val="visible"/>
                                      </p:to>
                                    </p:set>
                                    <p:animEffect transition="in" filter="wipe(left)">
                                      <p:cBhvr>
                                        <p:cTn id="17" dur="500"/>
                                        <p:tgtEl>
                                          <p:spTgt spid="265219">
                                            <p:txEl>
                                              <p:charRg st="46" end="7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5219">
                                            <p:txEl>
                                              <p:charRg st="79" end="101"/>
                                            </p:txEl>
                                          </p:spTgt>
                                        </p:tgtEl>
                                        <p:attrNameLst>
                                          <p:attrName>style.visibility</p:attrName>
                                        </p:attrNameLst>
                                      </p:cBhvr>
                                      <p:to>
                                        <p:strVal val="visible"/>
                                      </p:to>
                                    </p:set>
                                    <p:animEffect transition="in" filter="wipe(left)">
                                      <p:cBhvr>
                                        <p:cTn id="22" dur="500"/>
                                        <p:tgtEl>
                                          <p:spTgt spid="265219">
                                            <p:txEl>
                                              <p:charRg st="79" end="10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Text Box 2"/>
          <p:cNvSpPr txBox="1"/>
          <p:nvPr/>
        </p:nvSpPr>
        <p:spPr>
          <a:xfrm>
            <a:off x="611188" y="188913"/>
            <a:ext cx="5903912" cy="641350"/>
          </a:xfrm>
          <a:prstGeom prst="rect">
            <a:avLst/>
          </a:prstGeom>
          <a:noFill/>
          <a:ln w="9525">
            <a:noFill/>
          </a:ln>
        </p:spPr>
        <p:txBody>
          <a:bodyPr>
            <a:spAutoFit/>
          </a:bodyPr>
          <a:p>
            <a:pPr algn="l"/>
            <a:r>
              <a:rPr lang="en-US" altLang="zh-CN" sz="3600" b="1" dirty="0">
                <a:solidFill>
                  <a:schemeClr val="tx2"/>
                </a:solidFill>
                <a:latin typeface="Times New Roman" panose="02020603050405020304" pitchFamily="18" charset="0"/>
              </a:rPr>
              <a:t>3. </a:t>
            </a:r>
            <a:r>
              <a:rPr lang="zh-CN" altLang="en-US" sz="3600" b="1" dirty="0">
                <a:solidFill>
                  <a:schemeClr val="tx2"/>
                </a:solidFill>
                <a:latin typeface="Arial" panose="020B0604020202020204" pitchFamily="34" charset="0"/>
              </a:rPr>
              <a:t>组合方式：</a:t>
            </a:r>
            <a:endParaRPr lang="en-US" altLang="zh-CN" sz="3600" b="1" dirty="0">
              <a:solidFill>
                <a:schemeClr val="tx2"/>
              </a:solidFill>
              <a:latin typeface="Arial" panose="020B0604020202020204" pitchFamily="34" charset="0"/>
            </a:endParaRPr>
          </a:p>
        </p:txBody>
      </p:sp>
      <p:sp>
        <p:nvSpPr>
          <p:cNvPr id="111619" name="AutoShape 3"/>
          <p:cNvSpPr/>
          <p:nvPr/>
        </p:nvSpPr>
        <p:spPr>
          <a:xfrm>
            <a:off x="250825" y="828675"/>
            <a:ext cx="7931150" cy="512763"/>
          </a:xfrm>
          <a:prstGeom prst="flowChartProcess">
            <a:avLst/>
          </a:prstGeom>
          <a:noFill/>
          <a:ln w="9525">
            <a:noFill/>
          </a:ln>
        </p:spPr>
        <p:txBody>
          <a:bodyPr lIns="87273" tIns="43636" rIns="87273" bIns="43636">
            <a:spAutoFit/>
          </a:bodyPr>
          <a:p>
            <a:pPr marL="609600" indent="-609600" algn="just" defTabSz="873125">
              <a:spcBef>
                <a:spcPct val="50000"/>
              </a:spcBef>
              <a:buFont typeface="Wingdings" panose="05000000000000000000" pitchFamily="2" charset="2"/>
              <a:buChar char="u"/>
            </a:pPr>
            <a:r>
              <a:rPr lang="zh-CN" altLang="en-US" b="1" dirty="0">
                <a:solidFill>
                  <a:schemeClr val="accent1"/>
                </a:solidFill>
                <a:latin typeface="Times New Roman" panose="02020603050405020304" pitchFamily="18" charset="0"/>
              </a:rPr>
              <a:t> </a:t>
            </a:r>
            <a:r>
              <a:rPr lang="zh-CN" altLang="en-US" sz="2800" b="1" dirty="0">
                <a:solidFill>
                  <a:schemeClr val="accent1"/>
                </a:solidFill>
                <a:latin typeface="Times New Roman" panose="02020603050405020304" pitchFamily="18" charset="0"/>
              </a:rPr>
              <a:t>实现原理：</a:t>
            </a:r>
            <a:endParaRPr lang="zh-CN" altLang="en-US" sz="2800" b="1" dirty="0">
              <a:solidFill>
                <a:schemeClr val="accent1"/>
              </a:solidFill>
              <a:latin typeface="Times New Roman" panose="02020603050405020304" pitchFamily="18" charset="0"/>
            </a:endParaRPr>
          </a:p>
        </p:txBody>
      </p:sp>
      <p:sp>
        <p:nvSpPr>
          <p:cNvPr id="111620" name="Freeform 6"/>
          <p:cNvSpPr/>
          <p:nvPr/>
        </p:nvSpPr>
        <p:spPr>
          <a:xfrm>
            <a:off x="1476375" y="2205038"/>
            <a:ext cx="142875" cy="504825"/>
          </a:xfrm>
          <a:custGeom>
            <a:avLst/>
            <a:gdLst>
              <a:gd name="txL" fmla="*/ 0 w 233"/>
              <a:gd name="txT" fmla="*/ 0 h 318"/>
              <a:gd name="txR" fmla="*/ 233 w 233"/>
              <a:gd name="txB" fmla="*/ 318 h 318"/>
            </a:gdLst>
            <a:ahLst/>
            <a:cxnLst>
              <a:cxn ang="0">
                <a:pos x="4292" y="0"/>
              </a:cxn>
              <a:cxn ang="0">
                <a:pos x="142875" y="215900"/>
              </a:cxn>
              <a:cxn ang="0">
                <a:pos x="4292" y="288925"/>
              </a:cxn>
              <a:cxn ang="0">
                <a:pos x="115281" y="504825"/>
              </a:cxn>
            </a:cxnLst>
            <a:rect l="txL" t="txT" r="txR" b="txB"/>
            <a:pathLst>
              <a:path w="233" h="318">
                <a:moveTo>
                  <a:pt x="7" y="0"/>
                </a:moveTo>
                <a:cubicBezTo>
                  <a:pt x="120" y="53"/>
                  <a:pt x="233" y="106"/>
                  <a:pt x="233" y="136"/>
                </a:cubicBezTo>
                <a:cubicBezTo>
                  <a:pt x="233" y="166"/>
                  <a:pt x="14" y="152"/>
                  <a:pt x="7" y="182"/>
                </a:cubicBezTo>
                <a:cubicBezTo>
                  <a:pt x="0" y="212"/>
                  <a:pt x="158" y="295"/>
                  <a:pt x="188" y="318"/>
                </a:cubicBezTo>
              </a:path>
            </a:pathLst>
          </a:custGeom>
          <a:noFill/>
          <a:ln w="28575" cap="flat" cmpd="sng">
            <a:solidFill>
              <a:srgbClr val="FF00FF"/>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11621" name="Freeform 8"/>
          <p:cNvSpPr/>
          <p:nvPr/>
        </p:nvSpPr>
        <p:spPr>
          <a:xfrm>
            <a:off x="1981200" y="2205038"/>
            <a:ext cx="142875" cy="504825"/>
          </a:xfrm>
          <a:custGeom>
            <a:avLst/>
            <a:gdLst>
              <a:gd name="txL" fmla="*/ 0 w 233"/>
              <a:gd name="txT" fmla="*/ 0 h 318"/>
              <a:gd name="txR" fmla="*/ 233 w 233"/>
              <a:gd name="txB" fmla="*/ 318 h 318"/>
            </a:gdLst>
            <a:ahLst/>
            <a:cxnLst>
              <a:cxn ang="0">
                <a:pos x="4292" y="0"/>
              </a:cxn>
              <a:cxn ang="0">
                <a:pos x="142875" y="215900"/>
              </a:cxn>
              <a:cxn ang="0">
                <a:pos x="4292" y="288925"/>
              </a:cxn>
              <a:cxn ang="0">
                <a:pos x="115281" y="504825"/>
              </a:cxn>
            </a:cxnLst>
            <a:rect l="txL" t="txT" r="txR" b="txB"/>
            <a:pathLst>
              <a:path w="233" h="318">
                <a:moveTo>
                  <a:pt x="7" y="0"/>
                </a:moveTo>
                <a:cubicBezTo>
                  <a:pt x="120" y="53"/>
                  <a:pt x="233" y="106"/>
                  <a:pt x="233" y="136"/>
                </a:cubicBezTo>
                <a:cubicBezTo>
                  <a:pt x="233" y="166"/>
                  <a:pt x="14" y="152"/>
                  <a:pt x="7" y="182"/>
                </a:cubicBezTo>
                <a:cubicBezTo>
                  <a:pt x="0" y="212"/>
                  <a:pt x="158" y="295"/>
                  <a:pt x="188" y="318"/>
                </a:cubicBezTo>
              </a:path>
            </a:pathLst>
          </a:custGeom>
          <a:noFill/>
          <a:ln w="28575" cap="flat" cmpd="sng">
            <a:solidFill>
              <a:srgbClr val="FF00FF"/>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11622" name="Line 11"/>
          <p:cNvSpPr/>
          <p:nvPr/>
        </p:nvSpPr>
        <p:spPr>
          <a:xfrm>
            <a:off x="1547813" y="2781300"/>
            <a:ext cx="0" cy="647700"/>
          </a:xfrm>
          <a:prstGeom prst="line">
            <a:avLst/>
          </a:prstGeom>
          <a:ln w="22225" cap="flat" cmpd="sng">
            <a:solidFill>
              <a:srgbClr val="000000"/>
            </a:solidFill>
            <a:prstDash val="solid"/>
            <a:headEnd type="none" w="med" len="med"/>
            <a:tailEnd type="none" w="med" len="med"/>
          </a:ln>
        </p:spPr>
      </p:sp>
      <p:sp>
        <p:nvSpPr>
          <p:cNvPr id="111623" name="Line 12"/>
          <p:cNvSpPr/>
          <p:nvPr/>
        </p:nvSpPr>
        <p:spPr>
          <a:xfrm>
            <a:off x="2051050" y="2781300"/>
            <a:ext cx="0" cy="647700"/>
          </a:xfrm>
          <a:prstGeom prst="line">
            <a:avLst/>
          </a:prstGeom>
          <a:ln w="22225" cap="flat" cmpd="sng">
            <a:solidFill>
              <a:srgbClr val="000000"/>
            </a:solidFill>
            <a:prstDash val="solid"/>
            <a:headEnd type="none" w="med" len="med"/>
            <a:tailEnd type="none" w="med" len="med"/>
          </a:ln>
        </p:spPr>
      </p:sp>
      <p:sp>
        <p:nvSpPr>
          <p:cNvPr id="111624" name="Freeform 13"/>
          <p:cNvSpPr/>
          <p:nvPr/>
        </p:nvSpPr>
        <p:spPr>
          <a:xfrm>
            <a:off x="3421063" y="2205038"/>
            <a:ext cx="142875" cy="504825"/>
          </a:xfrm>
          <a:custGeom>
            <a:avLst/>
            <a:gdLst>
              <a:gd name="txL" fmla="*/ 0 w 233"/>
              <a:gd name="txT" fmla="*/ 0 h 318"/>
              <a:gd name="txR" fmla="*/ 233 w 233"/>
              <a:gd name="txB" fmla="*/ 318 h 318"/>
            </a:gdLst>
            <a:ahLst/>
            <a:cxnLst>
              <a:cxn ang="0">
                <a:pos x="4292" y="0"/>
              </a:cxn>
              <a:cxn ang="0">
                <a:pos x="142875" y="215900"/>
              </a:cxn>
              <a:cxn ang="0">
                <a:pos x="4292" y="288925"/>
              </a:cxn>
              <a:cxn ang="0">
                <a:pos x="115281" y="504825"/>
              </a:cxn>
            </a:cxnLst>
            <a:rect l="txL" t="txT" r="txR" b="txB"/>
            <a:pathLst>
              <a:path w="233" h="318">
                <a:moveTo>
                  <a:pt x="7" y="0"/>
                </a:moveTo>
                <a:cubicBezTo>
                  <a:pt x="120" y="53"/>
                  <a:pt x="233" y="106"/>
                  <a:pt x="233" y="136"/>
                </a:cubicBezTo>
                <a:cubicBezTo>
                  <a:pt x="233" y="166"/>
                  <a:pt x="14" y="152"/>
                  <a:pt x="7" y="182"/>
                </a:cubicBezTo>
                <a:cubicBezTo>
                  <a:pt x="0" y="212"/>
                  <a:pt x="158" y="295"/>
                  <a:pt x="188" y="318"/>
                </a:cubicBezTo>
              </a:path>
            </a:pathLst>
          </a:custGeom>
          <a:noFill/>
          <a:ln w="28575" cap="flat" cmpd="sng">
            <a:solidFill>
              <a:srgbClr val="FF00FF"/>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11625" name="Freeform 14"/>
          <p:cNvSpPr/>
          <p:nvPr/>
        </p:nvSpPr>
        <p:spPr>
          <a:xfrm>
            <a:off x="3925888" y="2205038"/>
            <a:ext cx="142875" cy="504825"/>
          </a:xfrm>
          <a:custGeom>
            <a:avLst/>
            <a:gdLst>
              <a:gd name="txL" fmla="*/ 0 w 233"/>
              <a:gd name="txT" fmla="*/ 0 h 318"/>
              <a:gd name="txR" fmla="*/ 233 w 233"/>
              <a:gd name="txB" fmla="*/ 318 h 318"/>
            </a:gdLst>
            <a:ahLst/>
            <a:cxnLst>
              <a:cxn ang="0">
                <a:pos x="4292" y="0"/>
              </a:cxn>
              <a:cxn ang="0">
                <a:pos x="142875" y="215900"/>
              </a:cxn>
              <a:cxn ang="0">
                <a:pos x="4292" y="288925"/>
              </a:cxn>
              <a:cxn ang="0">
                <a:pos x="115281" y="504825"/>
              </a:cxn>
            </a:cxnLst>
            <a:rect l="txL" t="txT" r="txR" b="txB"/>
            <a:pathLst>
              <a:path w="233" h="318">
                <a:moveTo>
                  <a:pt x="7" y="0"/>
                </a:moveTo>
                <a:cubicBezTo>
                  <a:pt x="120" y="53"/>
                  <a:pt x="233" y="106"/>
                  <a:pt x="233" y="136"/>
                </a:cubicBezTo>
                <a:cubicBezTo>
                  <a:pt x="233" y="166"/>
                  <a:pt x="14" y="152"/>
                  <a:pt x="7" y="182"/>
                </a:cubicBezTo>
                <a:cubicBezTo>
                  <a:pt x="0" y="212"/>
                  <a:pt x="158" y="295"/>
                  <a:pt x="188" y="318"/>
                </a:cubicBezTo>
              </a:path>
            </a:pathLst>
          </a:custGeom>
          <a:noFill/>
          <a:ln w="28575" cap="flat" cmpd="sng">
            <a:solidFill>
              <a:srgbClr val="FF00FF"/>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11626" name="Line 17"/>
          <p:cNvSpPr/>
          <p:nvPr/>
        </p:nvSpPr>
        <p:spPr>
          <a:xfrm>
            <a:off x="3492500" y="2781300"/>
            <a:ext cx="0" cy="647700"/>
          </a:xfrm>
          <a:prstGeom prst="line">
            <a:avLst/>
          </a:prstGeom>
          <a:ln w="22225" cap="flat" cmpd="sng">
            <a:solidFill>
              <a:srgbClr val="000000"/>
            </a:solidFill>
            <a:prstDash val="solid"/>
            <a:headEnd type="none" w="med" len="med"/>
            <a:tailEnd type="none" w="med" len="med"/>
          </a:ln>
        </p:spPr>
      </p:sp>
      <p:sp>
        <p:nvSpPr>
          <p:cNvPr id="111627" name="Line 18"/>
          <p:cNvSpPr/>
          <p:nvPr/>
        </p:nvSpPr>
        <p:spPr>
          <a:xfrm>
            <a:off x="3995738" y="2781300"/>
            <a:ext cx="0" cy="647700"/>
          </a:xfrm>
          <a:prstGeom prst="line">
            <a:avLst/>
          </a:prstGeom>
          <a:ln w="22225" cap="flat" cmpd="sng">
            <a:solidFill>
              <a:srgbClr val="000000"/>
            </a:solidFill>
            <a:prstDash val="solid"/>
            <a:headEnd type="none" w="med" len="med"/>
            <a:tailEnd type="none" w="med" len="med"/>
          </a:ln>
        </p:spPr>
      </p:sp>
      <p:sp>
        <p:nvSpPr>
          <p:cNvPr id="111628" name="Freeform 19"/>
          <p:cNvSpPr/>
          <p:nvPr/>
        </p:nvSpPr>
        <p:spPr>
          <a:xfrm>
            <a:off x="4429125" y="2205038"/>
            <a:ext cx="142875" cy="504825"/>
          </a:xfrm>
          <a:custGeom>
            <a:avLst/>
            <a:gdLst>
              <a:gd name="txL" fmla="*/ 0 w 233"/>
              <a:gd name="txT" fmla="*/ 0 h 318"/>
              <a:gd name="txR" fmla="*/ 233 w 233"/>
              <a:gd name="txB" fmla="*/ 318 h 318"/>
            </a:gdLst>
            <a:ahLst/>
            <a:cxnLst>
              <a:cxn ang="0">
                <a:pos x="4292" y="0"/>
              </a:cxn>
              <a:cxn ang="0">
                <a:pos x="142875" y="215900"/>
              </a:cxn>
              <a:cxn ang="0">
                <a:pos x="4292" y="288925"/>
              </a:cxn>
              <a:cxn ang="0">
                <a:pos x="115281" y="504825"/>
              </a:cxn>
            </a:cxnLst>
            <a:rect l="txL" t="txT" r="txR" b="txB"/>
            <a:pathLst>
              <a:path w="233" h="318">
                <a:moveTo>
                  <a:pt x="7" y="0"/>
                </a:moveTo>
                <a:cubicBezTo>
                  <a:pt x="120" y="53"/>
                  <a:pt x="233" y="106"/>
                  <a:pt x="233" y="136"/>
                </a:cubicBezTo>
                <a:cubicBezTo>
                  <a:pt x="233" y="166"/>
                  <a:pt x="14" y="152"/>
                  <a:pt x="7" y="182"/>
                </a:cubicBezTo>
                <a:cubicBezTo>
                  <a:pt x="0" y="212"/>
                  <a:pt x="158" y="295"/>
                  <a:pt x="188" y="318"/>
                </a:cubicBezTo>
              </a:path>
            </a:pathLst>
          </a:custGeom>
          <a:noFill/>
          <a:ln w="28575" cap="flat" cmpd="sng">
            <a:solidFill>
              <a:srgbClr val="FF00FF"/>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11629" name="Freeform 20"/>
          <p:cNvSpPr/>
          <p:nvPr/>
        </p:nvSpPr>
        <p:spPr>
          <a:xfrm>
            <a:off x="4933950" y="2205038"/>
            <a:ext cx="142875" cy="504825"/>
          </a:xfrm>
          <a:custGeom>
            <a:avLst/>
            <a:gdLst>
              <a:gd name="txL" fmla="*/ 0 w 233"/>
              <a:gd name="txT" fmla="*/ 0 h 318"/>
              <a:gd name="txR" fmla="*/ 233 w 233"/>
              <a:gd name="txB" fmla="*/ 318 h 318"/>
            </a:gdLst>
            <a:ahLst/>
            <a:cxnLst>
              <a:cxn ang="0">
                <a:pos x="4292" y="0"/>
              </a:cxn>
              <a:cxn ang="0">
                <a:pos x="142875" y="215900"/>
              </a:cxn>
              <a:cxn ang="0">
                <a:pos x="4292" y="288925"/>
              </a:cxn>
              <a:cxn ang="0">
                <a:pos x="115281" y="504825"/>
              </a:cxn>
            </a:cxnLst>
            <a:rect l="txL" t="txT" r="txR" b="txB"/>
            <a:pathLst>
              <a:path w="233" h="318">
                <a:moveTo>
                  <a:pt x="7" y="0"/>
                </a:moveTo>
                <a:cubicBezTo>
                  <a:pt x="120" y="53"/>
                  <a:pt x="233" y="106"/>
                  <a:pt x="233" y="136"/>
                </a:cubicBezTo>
                <a:cubicBezTo>
                  <a:pt x="233" y="166"/>
                  <a:pt x="14" y="152"/>
                  <a:pt x="7" y="182"/>
                </a:cubicBezTo>
                <a:cubicBezTo>
                  <a:pt x="0" y="212"/>
                  <a:pt x="158" y="295"/>
                  <a:pt x="188" y="318"/>
                </a:cubicBezTo>
              </a:path>
            </a:pathLst>
          </a:custGeom>
          <a:noFill/>
          <a:ln w="28575" cap="flat" cmpd="sng">
            <a:solidFill>
              <a:srgbClr val="FF00FF"/>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11630" name="Line 23"/>
          <p:cNvSpPr/>
          <p:nvPr/>
        </p:nvSpPr>
        <p:spPr>
          <a:xfrm>
            <a:off x="4500563" y="2781300"/>
            <a:ext cx="0" cy="647700"/>
          </a:xfrm>
          <a:prstGeom prst="line">
            <a:avLst/>
          </a:prstGeom>
          <a:ln w="22225" cap="flat" cmpd="sng">
            <a:solidFill>
              <a:srgbClr val="000000"/>
            </a:solidFill>
            <a:prstDash val="solid"/>
            <a:headEnd type="none" w="med" len="med"/>
            <a:tailEnd type="none" w="med" len="med"/>
          </a:ln>
        </p:spPr>
      </p:sp>
      <p:sp>
        <p:nvSpPr>
          <p:cNvPr id="111631" name="Line 24"/>
          <p:cNvSpPr/>
          <p:nvPr/>
        </p:nvSpPr>
        <p:spPr>
          <a:xfrm>
            <a:off x="5003800" y="2781300"/>
            <a:ext cx="0" cy="647700"/>
          </a:xfrm>
          <a:prstGeom prst="line">
            <a:avLst/>
          </a:prstGeom>
          <a:ln w="22225" cap="flat" cmpd="sng">
            <a:solidFill>
              <a:srgbClr val="000000"/>
            </a:solidFill>
            <a:prstDash val="solid"/>
            <a:headEnd type="none" w="med" len="med"/>
            <a:tailEnd type="none" w="med" len="med"/>
          </a:ln>
        </p:spPr>
      </p:sp>
      <p:sp>
        <p:nvSpPr>
          <p:cNvPr id="111632" name="Freeform 25"/>
          <p:cNvSpPr/>
          <p:nvPr/>
        </p:nvSpPr>
        <p:spPr>
          <a:xfrm>
            <a:off x="5365750" y="2205038"/>
            <a:ext cx="142875" cy="504825"/>
          </a:xfrm>
          <a:custGeom>
            <a:avLst/>
            <a:gdLst>
              <a:gd name="txL" fmla="*/ 0 w 233"/>
              <a:gd name="txT" fmla="*/ 0 h 318"/>
              <a:gd name="txR" fmla="*/ 233 w 233"/>
              <a:gd name="txB" fmla="*/ 318 h 318"/>
            </a:gdLst>
            <a:ahLst/>
            <a:cxnLst>
              <a:cxn ang="0">
                <a:pos x="4292" y="0"/>
              </a:cxn>
              <a:cxn ang="0">
                <a:pos x="142875" y="215900"/>
              </a:cxn>
              <a:cxn ang="0">
                <a:pos x="4292" y="288925"/>
              </a:cxn>
              <a:cxn ang="0">
                <a:pos x="115281" y="504825"/>
              </a:cxn>
            </a:cxnLst>
            <a:rect l="txL" t="txT" r="txR" b="txB"/>
            <a:pathLst>
              <a:path w="233" h="318">
                <a:moveTo>
                  <a:pt x="7" y="0"/>
                </a:moveTo>
                <a:cubicBezTo>
                  <a:pt x="120" y="53"/>
                  <a:pt x="233" y="106"/>
                  <a:pt x="233" y="136"/>
                </a:cubicBezTo>
                <a:cubicBezTo>
                  <a:pt x="233" y="166"/>
                  <a:pt x="14" y="152"/>
                  <a:pt x="7" y="182"/>
                </a:cubicBezTo>
                <a:cubicBezTo>
                  <a:pt x="0" y="212"/>
                  <a:pt x="158" y="295"/>
                  <a:pt x="188" y="318"/>
                </a:cubicBezTo>
              </a:path>
            </a:pathLst>
          </a:custGeom>
          <a:noFill/>
          <a:ln w="28575" cap="flat" cmpd="sng">
            <a:solidFill>
              <a:srgbClr val="FF00FF"/>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11633" name="Rectangle 26"/>
          <p:cNvSpPr/>
          <p:nvPr/>
        </p:nvSpPr>
        <p:spPr>
          <a:xfrm>
            <a:off x="1187450" y="2060575"/>
            <a:ext cx="1223963" cy="1873250"/>
          </a:xfrm>
          <a:prstGeom prst="rect">
            <a:avLst/>
          </a:prstGeom>
          <a:noFill/>
          <a:ln w="38100" cap="flat" cmpd="sng">
            <a:solidFill>
              <a:schemeClr val="hlink"/>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111634" name="Rectangle 27"/>
          <p:cNvSpPr/>
          <p:nvPr/>
        </p:nvSpPr>
        <p:spPr>
          <a:xfrm>
            <a:off x="3060700" y="2060575"/>
            <a:ext cx="3240088" cy="1873250"/>
          </a:xfrm>
          <a:prstGeom prst="rect">
            <a:avLst/>
          </a:prstGeom>
          <a:noFill/>
          <a:ln w="38100" cap="flat" cmpd="sng">
            <a:solidFill>
              <a:schemeClr val="hlink"/>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111635" name="Rectangle 28"/>
          <p:cNvSpPr/>
          <p:nvPr/>
        </p:nvSpPr>
        <p:spPr>
          <a:xfrm>
            <a:off x="755650" y="3644900"/>
            <a:ext cx="5903913" cy="2520950"/>
          </a:xfrm>
          <a:prstGeom prst="rect">
            <a:avLst/>
          </a:prstGeom>
          <a:noFill/>
          <a:ln w="38100" cap="flat" cmpd="sng">
            <a:solidFill>
              <a:srgbClr val="0000FF"/>
            </a:solidFill>
            <a:prstDash val="dash"/>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111636" name="Oval 9"/>
          <p:cNvSpPr/>
          <p:nvPr/>
        </p:nvSpPr>
        <p:spPr>
          <a:xfrm>
            <a:off x="1403350" y="3502025"/>
            <a:ext cx="288925" cy="287338"/>
          </a:xfrm>
          <a:prstGeom prst="ellipse">
            <a:avLst/>
          </a:prstGeom>
          <a:solidFill>
            <a:schemeClr val="accent1"/>
          </a:solidFill>
          <a:ln w="9525" cap="flat" cmpd="sng">
            <a:solidFill>
              <a:srgbClr val="000000"/>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111637" name="Oval 10"/>
          <p:cNvSpPr/>
          <p:nvPr/>
        </p:nvSpPr>
        <p:spPr>
          <a:xfrm>
            <a:off x="1906588" y="3502025"/>
            <a:ext cx="288925" cy="287338"/>
          </a:xfrm>
          <a:prstGeom prst="ellipse">
            <a:avLst/>
          </a:prstGeom>
          <a:solidFill>
            <a:schemeClr val="accent1"/>
          </a:solidFill>
          <a:ln w="9525" cap="flat" cmpd="sng">
            <a:solidFill>
              <a:srgbClr val="000000"/>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111638" name="Oval 15"/>
          <p:cNvSpPr/>
          <p:nvPr/>
        </p:nvSpPr>
        <p:spPr>
          <a:xfrm>
            <a:off x="3348038" y="3502025"/>
            <a:ext cx="288925" cy="287338"/>
          </a:xfrm>
          <a:prstGeom prst="ellipse">
            <a:avLst/>
          </a:prstGeom>
          <a:solidFill>
            <a:schemeClr val="accent1"/>
          </a:solidFill>
          <a:ln w="9525" cap="flat" cmpd="sng">
            <a:solidFill>
              <a:srgbClr val="000000"/>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111639" name="Oval 16"/>
          <p:cNvSpPr/>
          <p:nvPr/>
        </p:nvSpPr>
        <p:spPr>
          <a:xfrm>
            <a:off x="3851275" y="3502025"/>
            <a:ext cx="288925" cy="287338"/>
          </a:xfrm>
          <a:prstGeom prst="ellipse">
            <a:avLst/>
          </a:prstGeom>
          <a:solidFill>
            <a:schemeClr val="accent1"/>
          </a:solidFill>
          <a:ln w="9525" cap="flat" cmpd="sng">
            <a:solidFill>
              <a:srgbClr val="000000"/>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111640" name="Oval 21"/>
          <p:cNvSpPr/>
          <p:nvPr/>
        </p:nvSpPr>
        <p:spPr>
          <a:xfrm>
            <a:off x="4356100" y="3502025"/>
            <a:ext cx="288925" cy="287338"/>
          </a:xfrm>
          <a:prstGeom prst="ellipse">
            <a:avLst/>
          </a:prstGeom>
          <a:solidFill>
            <a:schemeClr val="accent1"/>
          </a:solidFill>
          <a:ln w="9525" cap="flat" cmpd="sng">
            <a:solidFill>
              <a:srgbClr val="000000"/>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111641" name="Oval 22"/>
          <p:cNvSpPr/>
          <p:nvPr/>
        </p:nvSpPr>
        <p:spPr>
          <a:xfrm>
            <a:off x="4859338" y="3502025"/>
            <a:ext cx="288925" cy="287338"/>
          </a:xfrm>
          <a:prstGeom prst="ellipse">
            <a:avLst/>
          </a:prstGeom>
          <a:solidFill>
            <a:schemeClr val="accent1"/>
          </a:solidFill>
          <a:ln w="9525" cap="flat" cmpd="sng">
            <a:solidFill>
              <a:srgbClr val="000000"/>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111642" name="Freeform 29"/>
          <p:cNvSpPr/>
          <p:nvPr/>
        </p:nvSpPr>
        <p:spPr>
          <a:xfrm>
            <a:off x="5724525" y="2205038"/>
            <a:ext cx="142875" cy="504825"/>
          </a:xfrm>
          <a:custGeom>
            <a:avLst/>
            <a:gdLst>
              <a:gd name="txL" fmla="*/ 0 w 233"/>
              <a:gd name="txT" fmla="*/ 0 h 318"/>
              <a:gd name="txR" fmla="*/ 233 w 233"/>
              <a:gd name="txB" fmla="*/ 318 h 318"/>
            </a:gdLst>
            <a:ahLst/>
            <a:cxnLst>
              <a:cxn ang="0">
                <a:pos x="4292" y="0"/>
              </a:cxn>
              <a:cxn ang="0">
                <a:pos x="142875" y="215900"/>
              </a:cxn>
              <a:cxn ang="0">
                <a:pos x="4292" y="288925"/>
              </a:cxn>
              <a:cxn ang="0">
                <a:pos x="115281" y="504825"/>
              </a:cxn>
            </a:cxnLst>
            <a:rect l="txL" t="txT" r="txR" b="txB"/>
            <a:pathLst>
              <a:path w="233" h="318">
                <a:moveTo>
                  <a:pt x="7" y="0"/>
                </a:moveTo>
                <a:cubicBezTo>
                  <a:pt x="120" y="53"/>
                  <a:pt x="233" y="106"/>
                  <a:pt x="233" y="136"/>
                </a:cubicBezTo>
                <a:cubicBezTo>
                  <a:pt x="233" y="166"/>
                  <a:pt x="14" y="152"/>
                  <a:pt x="7" y="182"/>
                </a:cubicBezTo>
                <a:cubicBezTo>
                  <a:pt x="0" y="212"/>
                  <a:pt x="158" y="295"/>
                  <a:pt x="188" y="318"/>
                </a:cubicBezTo>
              </a:path>
            </a:pathLst>
          </a:custGeom>
          <a:noFill/>
          <a:ln w="28575" cap="flat" cmpd="sng">
            <a:solidFill>
              <a:srgbClr val="FF00FF"/>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11643" name="Freeform 30"/>
          <p:cNvSpPr/>
          <p:nvPr/>
        </p:nvSpPr>
        <p:spPr>
          <a:xfrm>
            <a:off x="1476375" y="4578350"/>
            <a:ext cx="142875" cy="504825"/>
          </a:xfrm>
          <a:custGeom>
            <a:avLst/>
            <a:gdLst>
              <a:gd name="txL" fmla="*/ 0 w 233"/>
              <a:gd name="txT" fmla="*/ 0 h 318"/>
              <a:gd name="txR" fmla="*/ 233 w 233"/>
              <a:gd name="txB" fmla="*/ 318 h 318"/>
            </a:gdLst>
            <a:ahLst/>
            <a:cxnLst>
              <a:cxn ang="0">
                <a:pos x="4292" y="0"/>
              </a:cxn>
              <a:cxn ang="0">
                <a:pos x="142875" y="215900"/>
              </a:cxn>
              <a:cxn ang="0">
                <a:pos x="4292" y="288925"/>
              </a:cxn>
              <a:cxn ang="0">
                <a:pos x="115281" y="504825"/>
              </a:cxn>
            </a:cxnLst>
            <a:rect l="txL" t="txT" r="txR" b="txB"/>
            <a:pathLst>
              <a:path w="233" h="318">
                <a:moveTo>
                  <a:pt x="7" y="0"/>
                </a:moveTo>
                <a:cubicBezTo>
                  <a:pt x="120" y="53"/>
                  <a:pt x="233" y="106"/>
                  <a:pt x="233" y="136"/>
                </a:cubicBezTo>
                <a:cubicBezTo>
                  <a:pt x="233" y="166"/>
                  <a:pt x="14" y="152"/>
                  <a:pt x="7" y="182"/>
                </a:cubicBezTo>
                <a:cubicBezTo>
                  <a:pt x="0" y="212"/>
                  <a:pt x="158" y="295"/>
                  <a:pt x="188" y="318"/>
                </a:cubicBezTo>
              </a:path>
            </a:pathLst>
          </a:custGeom>
          <a:noFill/>
          <a:ln w="28575" cap="flat" cmpd="sng">
            <a:solidFill>
              <a:srgbClr val="8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11644" name="Freeform 31"/>
          <p:cNvSpPr/>
          <p:nvPr/>
        </p:nvSpPr>
        <p:spPr>
          <a:xfrm>
            <a:off x="1981200" y="4578350"/>
            <a:ext cx="142875" cy="504825"/>
          </a:xfrm>
          <a:custGeom>
            <a:avLst/>
            <a:gdLst>
              <a:gd name="txL" fmla="*/ 0 w 233"/>
              <a:gd name="txT" fmla="*/ 0 h 318"/>
              <a:gd name="txR" fmla="*/ 233 w 233"/>
              <a:gd name="txB" fmla="*/ 318 h 318"/>
            </a:gdLst>
            <a:ahLst/>
            <a:cxnLst>
              <a:cxn ang="0">
                <a:pos x="4292" y="0"/>
              </a:cxn>
              <a:cxn ang="0">
                <a:pos x="142875" y="215900"/>
              </a:cxn>
              <a:cxn ang="0">
                <a:pos x="4292" y="288925"/>
              </a:cxn>
              <a:cxn ang="0">
                <a:pos x="115281" y="504825"/>
              </a:cxn>
            </a:cxnLst>
            <a:rect l="txL" t="txT" r="txR" b="txB"/>
            <a:pathLst>
              <a:path w="233" h="318">
                <a:moveTo>
                  <a:pt x="7" y="0"/>
                </a:moveTo>
                <a:cubicBezTo>
                  <a:pt x="120" y="53"/>
                  <a:pt x="233" y="106"/>
                  <a:pt x="233" y="136"/>
                </a:cubicBezTo>
                <a:cubicBezTo>
                  <a:pt x="233" y="166"/>
                  <a:pt x="14" y="152"/>
                  <a:pt x="7" y="182"/>
                </a:cubicBezTo>
                <a:cubicBezTo>
                  <a:pt x="0" y="212"/>
                  <a:pt x="158" y="295"/>
                  <a:pt x="188" y="318"/>
                </a:cubicBezTo>
              </a:path>
            </a:pathLst>
          </a:custGeom>
          <a:noFill/>
          <a:ln w="28575" cap="flat" cmpd="sng">
            <a:solidFill>
              <a:srgbClr val="8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11645" name="Freeform 32"/>
          <p:cNvSpPr/>
          <p:nvPr/>
        </p:nvSpPr>
        <p:spPr>
          <a:xfrm>
            <a:off x="2484438" y="4578350"/>
            <a:ext cx="142875" cy="504825"/>
          </a:xfrm>
          <a:custGeom>
            <a:avLst/>
            <a:gdLst>
              <a:gd name="txL" fmla="*/ 0 w 233"/>
              <a:gd name="txT" fmla="*/ 0 h 318"/>
              <a:gd name="txR" fmla="*/ 233 w 233"/>
              <a:gd name="txB" fmla="*/ 318 h 318"/>
            </a:gdLst>
            <a:ahLst/>
            <a:cxnLst>
              <a:cxn ang="0">
                <a:pos x="4292" y="0"/>
              </a:cxn>
              <a:cxn ang="0">
                <a:pos x="142875" y="215900"/>
              </a:cxn>
              <a:cxn ang="0">
                <a:pos x="4292" y="288925"/>
              </a:cxn>
              <a:cxn ang="0">
                <a:pos x="115281" y="504825"/>
              </a:cxn>
            </a:cxnLst>
            <a:rect l="txL" t="txT" r="txR" b="txB"/>
            <a:pathLst>
              <a:path w="233" h="318">
                <a:moveTo>
                  <a:pt x="7" y="0"/>
                </a:moveTo>
                <a:cubicBezTo>
                  <a:pt x="120" y="53"/>
                  <a:pt x="233" y="106"/>
                  <a:pt x="233" y="136"/>
                </a:cubicBezTo>
                <a:cubicBezTo>
                  <a:pt x="233" y="166"/>
                  <a:pt x="14" y="152"/>
                  <a:pt x="7" y="182"/>
                </a:cubicBezTo>
                <a:cubicBezTo>
                  <a:pt x="0" y="212"/>
                  <a:pt x="158" y="295"/>
                  <a:pt x="188" y="318"/>
                </a:cubicBezTo>
              </a:path>
            </a:pathLst>
          </a:custGeom>
          <a:noFill/>
          <a:ln w="28575" cap="flat" cmpd="sng">
            <a:solidFill>
              <a:srgbClr val="8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11646" name="Freeform 33"/>
          <p:cNvSpPr/>
          <p:nvPr/>
        </p:nvSpPr>
        <p:spPr>
          <a:xfrm>
            <a:off x="2916238" y="4578350"/>
            <a:ext cx="142875" cy="504825"/>
          </a:xfrm>
          <a:custGeom>
            <a:avLst/>
            <a:gdLst>
              <a:gd name="txL" fmla="*/ 0 w 233"/>
              <a:gd name="txT" fmla="*/ 0 h 318"/>
              <a:gd name="txR" fmla="*/ 233 w 233"/>
              <a:gd name="txB" fmla="*/ 318 h 318"/>
            </a:gdLst>
            <a:ahLst/>
            <a:cxnLst>
              <a:cxn ang="0">
                <a:pos x="4292" y="0"/>
              </a:cxn>
              <a:cxn ang="0">
                <a:pos x="142875" y="215900"/>
              </a:cxn>
              <a:cxn ang="0">
                <a:pos x="4292" y="288925"/>
              </a:cxn>
              <a:cxn ang="0">
                <a:pos x="115281" y="504825"/>
              </a:cxn>
            </a:cxnLst>
            <a:rect l="txL" t="txT" r="txR" b="txB"/>
            <a:pathLst>
              <a:path w="233" h="318">
                <a:moveTo>
                  <a:pt x="7" y="0"/>
                </a:moveTo>
                <a:cubicBezTo>
                  <a:pt x="120" y="53"/>
                  <a:pt x="233" y="106"/>
                  <a:pt x="233" y="136"/>
                </a:cubicBezTo>
                <a:cubicBezTo>
                  <a:pt x="233" y="166"/>
                  <a:pt x="14" y="152"/>
                  <a:pt x="7" y="182"/>
                </a:cubicBezTo>
                <a:cubicBezTo>
                  <a:pt x="0" y="212"/>
                  <a:pt x="158" y="295"/>
                  <a:pt x="188" y="318"/>
                </a:cubicBezTo>
              </a:path>
            </a:pathLst>
          </a:custGeom>
          <a:noFill/>
          <a:ln w="28575" cap="flat" cmpd="sng">
            <a:solidFill>
              <a:srgbClr val="8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11647" name="Freeform 34"/>
          <p:cNvSpPr/>
          <p:nvPr/>
        </p:nvSpPr>
        <p:spPr>
          <a:xfrm>
            <a:off x="3419475" y="4578350"/>
            <a:ext cx="142875" cy="504825"/>
          </a:xfrm>
          <a:custGeom>
            <a:avLst/>
            <a:gdLst>
              <a:gd name="txL" fmla="*/ 0 w 233"/>
              <a:gd name="txT" fmla="*/ 0 h 318"/>
              <a:gd name="txR" fmla="*/ 233 w 233"/>
              <a:gd name="txB" fmla="*/ 318 h 318"/>
            </a:gdLst>
            <a:ahLst/>
            <a:cxnLst>
              <a:cxn ang="0">
                <a:pos x="4292" y="0"/>
              </a:cxn>
              <a:cxn ang="0">
                <a:pos x="142875" y="215900"/>
              </a:cxn>
              <a:cxn ang="0">
                <a:pos x="4292" y="288925"/>
              </a:cxn>
              <a:cxn ang="0">
                <a:pos x="115281" y="504825"/>
              </a:cxn>
            </a:cxnLst>
            <a:rect l="txL" t="txT" r="txR" b="txB"/>
            <a:pathLst>
              <a:path w="233" h="318">
                <a:moveTo>
                  <a:pt x="7" y="0"/>
                </a:moveTo>
                <a:cubicBezTo>
                  <a:pt x="120" y="53"/>
                  <a:pt x="233" y="106"/>
                  <a:pt x="233" y="136"/>
                </a:cubicBezTo>
                <a:cubicBezTo>
                  <a:pt x="233" y="166"/>
                  <a:pt x="14" y="152"/>
                  <a:pt x="7" y="182"/>
                </a:cubicBezTo>
                <a:cubicBezTo>
                  <a:pt x="0" y="212"/>
                  <a:pt x="158" y="295"/>
                  <a:pt x="188" y="318"/>
                </a:cubicBezTo>
              </a:path>
            </a:pathLst>
          </a:custGeom>
          <a:noFill/>
          <a:ln w="28575" cap="flat" cmpd="sng">
            <a:solidFill>
              <a:srgbClr val="8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11648" name="Freeform 35"/>
          <p:cNvSpPr/>
          <p:nvPr/>
        </p:nvSpPr>
        <p:spPr>
          <a:xfrm>
            <a:off x="3924300" y="4578350"/>
            <a:ext cx="142875" cy="504825"/>
          </a:xfrm>
          <a:custGeom>
            <a:avLst/>
            <a:gdLst>
              <a:gd name="txL" fmla="*/ 0 w 233"/>
              <a:gd name="txT" fmla="*/ 0 h 318"/>
              <a:gd name="txR" fmla="*/ 233 w 233"/>
              <a:gd name="txB" fmla="*/ 318 h 318"/>
            </a:gdLst>
            <a:ahLst/>
            <a:cxnLst>
              <a:cxn ang="0">
                <a:pos x="4292" y="0"/>
              </a:cxn>
              <a:cxn ang="0">
                <a:pos x="142875" y="215900"/>
              </a:cxn>
              <a:cxn ang="0">
                <a:pos x="4292" y="288925"/>
              </a:cxn>
              <a:cxn ang="0">
                <a:pos x="115281" y="504825"/>
              </a:cxn>
            </a:cxnLst>
            <a:rect l="txL" t="txT" r="txR" b="txB"/>
            <a:pathLst>
              <a:path w="233" h="318">
                <a:moveTo>
                  <a:pt x="7" y="0"/>
                </a:moveTo>
                <a:cubicBezTo>
                  <a:pt x="120" y="53"/>
                  <a:pt x="233" y="106"/>
                  <a:pt x="233" y="136"/>
                </a:cubicBezTo>
                <a:cubicBezTo>
                  <a:pt x="233" y="166"/>
                  <a:pt x="14" y="152"/>
                  <a:pt x="7" y="182"/>
                </a:cubicBezTo>
                <a:cubicBezTo>
                  <a:pt x="0" y="212"/>
                  <a:pt x="158" y="295"/>
                  <a:pt x="188" y="318"/>
                </a:cubicBezTo>
              </a:path>
            </a:pathLst>
          </a:custGeom>
          <a:noFill/>
          <a:ln w="28575" cap="flat" cmpd="sng">
            <a:solidFill>
              <a:srgbClr val="8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11649" name="Freeform 42"/>
          <p:cNvSpPr/>
          <p:nvPr/>
        </p:nvSpPr>
        <p:spPr>
          <a:xfrm>
            <a:off x="4429125" y="4579938"/>
            <a:ext cx="142875" cy="504825"/>
          </a:xfrm>
          <a:custGeom>
            <a:avLst/>
            <a:gdLst>
              <a:gd name="txL" fmla="*/ 0 w 233"/>
              <a:gd name="txT" fmla="*/ 0 h 318"/>
              <a:gd name="txR" fmla="*/ 233 w 233"/>
              <a:gd name="txB" fmla="*/ 318 h 318"/>
            </a:gdLst>
            <a:ahLst/>
            <a:cxnLst>
              <a:cxn ang="0">
                <a:pos x="4292" y="0"/>
              </a:cxn>
              <a:cxn ang="0">
                <a:pos x="142875" y="215900"/>
              </a:cxn>
              <a:cxn ang="0">
                <a:pos x="4292" y="288925"/>
              </a:cxn>
              <a:cxn ang="0">
                <a:pos x="115281" y="504825"/>
              </a:cxn>
            </a:cxnLst>
            <a:rect l="txL" t="txT" r="txR" b="txB"/>
            <a:pathLst>
              <a:path w="233" h="318">
                <a:moveTo>
                  <a:pt x="7" y="0"/>
                </a:moveTo>
                <a:cubicBezTo>
                  <a:pt x="120" y="53"/>
                  <a:pt x="233" y="106"/>
                  <a:pt x="233" y="136"/>
                </a:cubicBezTo>
                <a:cubicBezTo>
                  <a:pt x="233" y="166"/>
                  <a:pt x="14" y="152"/>
                  <a:pt x="7" y="182"/>
                </a:cubicBezTo>
                <a:cubicBezTo>
                  <a:pt x="0" y="212"/>
                  <a:pt x="158" y="295"/>
                  <a:pt x="188" y="318"/>
                </a:cubicBezTo>
              </a:path>
            </a:pathLst>
          </a:custGeom>
          <a:noFill/>
          <a:ln w="28575" cap="flat" cmpd="sng">
            <a:solidFill>
              <a:srgbClr val="8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11650" name="Freeform 44"/>
          <p:cNvSpPr/>
          <p:nvPr/>
        </p:nvSpPr>
        <p:spPr>
          <a:xfrm>
            <a:off x="4932363" y="4579938"/>
            <a:ext cx="142875" cy="504825"/>
          </a:xfrm>
          <a:custGeom>
            <a:avLst/>
            <a:gdLst>
              <a:gd name="txL" fmla="*/ 0 w 233"/>
              <a:gd name="txT" fmla="*/ 0 h 318"/>
              <a:gd name="txR" fmla="*/ 233 w 233"/>
              <a:gd name="txB" fmla="*/ 318 h 318"/>
            </a:gdLst>
            <a:ahLst/>
            <a:cxnLst>
              <a:cxn ang="0">
                <a:pos x="4292" y="0"/>
              </a:cxn>
              <a:cxn ang="0">
                <a:pos x="142875" y="215900"/>
              </a:cxn>
              <a:cxn ang="0">
                <a:pos x="4292" y="288925"/>
              </a:cxn>
              <a:cxn ang="0">
                <a:pos x="115281" y="504825"/>
              </a:cxn>
            </a:cxnLst>
            <a:rect l="txL" t="txT" r="txR" b="txB"/>
            <a:pathLst>
              <a:path w="233" h="318">
                <a:moveTo>
                  <a:pt x="7" y="0"/>
                </a:moveTo>
                <a:cubicBezTo>
                  <a:pt x="120" y="53"/>
                  <a:pt x="233" y="106"/>
                  <a:pt x="233" y="136"/>
                </a:cubicBezTo>
                <a:cubicBezTo>
                  <a:pt x="233" y="166"/>
                  <a:pt x="14" y="152"/>
                  <a:pt x="7" y="182"/>
                </a:cubicBezTo>
                <a:cubicBezTo>
                  <a:pt x="0" y="212"/>
                  <a:pt x="158" y="295"/>
                  <a:pt x="188" y="318"/>
                </a:cubicBezTo>
              </a:path>
            </a:pathLst>
          </a:custGeom>
          <a:noFill/>
          <a:ln w="28575" cap="flat" cmpd="sng">
            <a:solidFill>
              <a:srgbClr val="8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11651" name="Freeform 45"/>
          <p:cNvSpPr/>
          <p:nvPr/>
        </p:nvSpPr>
        <p:spPr>
          <a:xfrm>
            <a:off x="5508625" y="4579938"/>
            <a:ext cx="142875" cy="504825"/>
          </a:xfrm>
          <a:custGeom>
            <a:avLst/>
            <a:gdLst>
              <a:gd name="txL" fmla="*/ 0 w 233"/>
              <a:gd name="txT" fmla="*/ 0 h 318"/>
              <a:gd name="txR" fmla="*/ 233 w 233"/>
              <a:gd name="txB" fmla="*/ 318 h 318"/>
            </a:gdLst>
            <a:ahLst/>
            <a:cxnLst>
              <a:cxn ang="0">
                <a:pos x="4292" y="0"/>
              </a:cxn>
              <a:cxn ang="0">
                <a:pos x="142875" y="215900"/>
              </a:cxn>
              <a:cxn ang="0">
                <a:pos x="4292" y="288925"/>
              </a:cxn>
              <a:cxn ang="0">
                <a:pos x="115281" y="504825"/>
              </a:cxn>
            </a:cxnLst>
            <a:rect l="txL" t="txT" r="txR" b="txB"/>
            <a:pathLst>
              <a:path w="233" h="318">
                <a:moveTo>
                  <a:pt x="7" y="0"/>
                </a:moveTo>
                <a:cubicBezTo>
                  <a:pt x="120" y="53"/>
                  <a:pt x="233" y="106"/>
                  <a:pt x="233" y="136"/>
                </a:cubicBezTo>
                <a:cubicBezTo>
                  <a:pt x="233" y="166"/>
                  <a:pt x="14" y="152"/>
                  <a:pt x="7" y="182"/>
                </a:cubicBezTo>
                <a:cubicBezTo>
                  <a:pt x="0" y="212"/>
                  <a:pt x="158" y="295"/>
                  <a:pt x="188" y="318"/>
                </a:cubicBezTo>
              </a:path>
            </a:pathLst>
          </a:custGeom>
          <a:noFill/>
          <a:ln w="28575" cap="flat" cmpd="sng">
            <a:solidFill>
              <a:srgbClr val="8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11652" name="Line 46"/>
          <p:cNvSpPr/>
          <p:nvPr/>
        </p:nvSpPr>
        <p:spPr>
          <a:xfrm>
            <a:off x="1547813" y="3862388"/>
            <a:ext cx="0" cy="647700"/>
          </a:xfrm>
          <a:prstGeom prst="line">
            <a:avLst/>
          </a:prstGeom>
          <a:ln w="22225" cap="flat" cmpd="sng">
            <a:solidFill>
              <a:srgbClr val="000000"/>
            </a:solidFill>
            <a:prstDash val="solid"/>
            <a:headEnd type="none" w="med" len="med"/>
            <a:tailEnd type="none" w="med" len="med"/>
          </a:ln>
        </p:spPr>
      </p:sp>
      <p:sp>
        <p:nvSpPr>
          <p:cNvPr id="111653" name="Line 47"/>
          <p:cNvSpPr/>
          <p:nvPr/>
        </p:nvSpPr>
        <p:spPr>
          <a:xfrm>
            <a:off x="2051050" y="3860800"/>
            <a:ext cx="0" cy="647700"/>
          </a:xfrm>
          <a:prstGeom prst="line">
            <a:avLst/>
          </a:prstGeom>
          <a:ln w="22225" cap="flat" cmpd="sng">
            <a:solidFill>
              <a:srgbClr val="000000"/>
            </a:solidFill>
            <a:prstDash val="solid"/>
            <a:headEnd type="none" w="med" len="med"/>
            <a:tailEnd type="none" w="med" len="med"/>
          </a:ln>
        </p:spPr>
      </p:sp>
      <p:sp>
        <p:nvSpPr>
          <p:cNvPr id="111654" name="Line 48"/>
          <p:cNvSpPr/>
          <p:nvPr/>
        </p:nvSpPr>
        <p:spPr>
          <a:xfrm>
            <a:off x="3492500" y="3862388"/>
            <a:ext cx="0" cy="647700"/>
          </a:xfrm>
          <a:prstGeom prst="line">
            <a:avLst/>
          </a:prstGeom>
          <a:ln w="22225" cap="flat" cmpd="sng">
            <a:solidFill>
              <a:srgbClr val="000000"/>
            </a:solidFill>
            <a:prstDash val="solid"/>
            <a:headEnd type="none" w="med" len="med"/>
            <a:tailEnd type="none" w="med" len="med"/>
          </a:ln>
        </p:spPr>
      </p:sp>
      <p:sp>
        <p:nvSpPr>
          <p:cNvPr id="111655" name="Line 49"/>
          <p:cNvSpPr/>
          <p:nvPr/>
        </p:nvSpPr>
        <p:spPr>
          <a:xfrm>
            <a:off x="3995738" y="3862388"/>
            <a:ext cx="0" cy="647700"/>
          </a:xfrm>
          <a:prstGeom prst="line">
            <a:avLst/>
          </a:prstGeom>
          <a:ln w="22225" cap="flat" cmpd="sng">
            <a:solidFill>
              <a:srgbClr val="000000"/>
            </a:solidFill>
            <a:prstDash val="solid"/>
            <a:headEnd type="none" w="med" len="med"/>
            <a:tailEnd type="none" w="med" len="med"/>
          </a:ln>
        </p:spPr>
      </p:sp>
      <p:sp>
        <p:nvSpPr>
          <p:cNvPr id="111656" name="Line 50"/>
          <p:cNvSpPr/>
          <p:nvPr/>
        </p:nvSpPr>
        <p:spPr>
          <a:xfrm>
            <a:off x="4500563" y="3862388"/>
            <a:ext cx="0" cy="647700"/>
          </a:xfrm>
          <a:prstGeom prst="line">
            <a:avLst/>
          </a:prstGeom>
          <a:ln w="22225" cap="flat" cmpd="sng">
            <a:solidFill>
              <a:srgbClr val="000000"/>
            </a:solidFill>
            <a:prstDash val="solid"/>
            <a:headEnd type="none" w="med" len="med"/>
            <a:tailEnd type="none" w="med" len="med"/>
          </a:ln>
        </p:spPr>
      </p:sp>
      <p:sp>
        <p:nvSpPr>
          <p:cNvPr id="111657" name="Line 51"/>
          <p:cNvSpPr/>
          <p:nvPr/>
        </p:nvSpPr>
        <p:spPr>
          <a:xfrm>
            <a:off x="5003800" y="3862388"/>
            <a:ext cx="0" cy="647700"/>
          </a:xfrm>
          <a:prstGeom prst="line">
            <a:avLst/>
          </a:prstGeom>
          <a:ln w="22225" cap="flat" cmpd="sng">
            <a:solidFill>
              <a:srgbClr val="000000"/>
            </a:solidFill>
            <a:prstDash val="solid"/>
            <a:headEnd type="none" w="med" len="med"/>
            <a:tailEnd type="none" w="med" len="med"/>
          </a:ln>
        </p:spPr>
      </p:sp>
      <p:sp>
        <p:nvSpPr>
          <p:cNvPr id="111658" name="Text Box 52"/>
          <p:cNvSpPr txBox="1"/>
          <p:nvPr/>
        </p:nvSpPr>
        <p:spPr>
          <a:xfrm>
            <a:off x="2771775" y="5518150"/>
            <a:ext cx="1655763" cy="457200"/>
          </a:xfrm>
          <a:prstGeom prst="rect">
            <a:avLst/>
          </a:prstGeom>
          <a:noFill/>
          <a:ln w="9525">
            <a:noFill/>
          </a:ln>
        </p:spPr>
        <p:txBody>
          <a:bodyPr>
            <a:spAutoFit/>
          </a:bodyPr>
          <a:p>
            <a:pPr algn="l">
              <a:spcBef>
                <a:spcPct val="50000"/>
              </a:spcBef>
              <a:buClr>
                <a:schemeClr val="tx1"/>
              </a:buClr>
            </a:pPr>
            <a:r>
              <a:rPr lang="zh-CN" altLang="en-US" b="1" dirty="0">
                <a:solidFill>
                  <a:schemeClr val="tx1"/>
                </a:solidFill>
                <a:latin typeface="Arial" panose="020B0604020202020204" pitchFamily="34" charset="0"/>
              </a:rPr>
              <a:t>内核</a:t>
            </a:r>
            <a:endParaRPr lang="zh-CN" altLang="en-US" b="1" dirty="0">
              <a:solidFill>
                <a:schemeClr val="tx1"/>
              </a:solidFill>
              <a:latin typeface="Arial" panose="020B0604020202020204" pitchFamily="34" charset="0"/>
            </a:endParaRPr>
          </a:p>
        </p:txBody>
      </p:sp>
      <p:sp>
        <p:nvSpPr>
          <p:cNvPr id="111659" name="Text Box 53"/>
          <p:cNvSpPr txBox="1"/>
          <p:nvPr/>
        </p:nvSpPr>
        <p:spPr>
          <a:xfrm>
            <a:off x="6804025" y="4556125"/>
            <a:ext cx="1871663" cy="457200"/>
          </a:xfrm>
          <a:prstGeom prst="rect">
            <a:avLst/>
          </a:prstGeom>
          <a:noFill/>
          <a:ln w="9525">
            <a:noFill/>
          </a:ln>
        </p:spPr>
        <p:txBody>
          <a:bodyPr>
            <a:spAutoFit/>
          </a:bodyPr>
          <a:p>
            <a:pPr algn="l">
              <a:spcBef>
                <a:spcPct val="50000"/>
              </a:spcBef>
              <a:buClr>
                <a:schemeClr val="tx1"/>
              </a:buClr>
            </a:pPr>
            <a:r>
              <a:rPr lang="zh-CN" altLang="en-US" b="1" dirty="0">
                <a:solidFill>
                  <a:schemeClr val="tx1"/>
                </a:solidFill>
                <a:latin typeface="Arial" panose="020B0604020202020204" pitchFamily="34" charset="0"/>
              </a:rPr>
              <a:t>内核级线程</a:t>
            </a:r>
            <a:endParaRPr lang="zh-CN" altLang="en-US" b="1" dirty="0">
              <a:solidFill>
                <a:schemeClr val="tx1"/>
              </a:solidFill>
              <a:latin typeface="Arial" panose="020B0604020202020204" pitchFamily="34" charset="0"/>
            </a:endParaRPr>
          </a:p>
        </p:txBody>
      </p:sp>
      <p:sp>
        <p:nvSpPr>
          <p:cNvPr id="111660" name="Line 54"/>
          <p:cNvSpPr/>
          <p:nvPr/>
        </p:nvSpPr>
        <p:spPr>
          <a:xfrm>
            <a:off x="5795963" y="4797425"/>
            <a:ext cx="1081087" cy="0"/>
          </a:xfrm>
          <a:prstGeom prst="line">
            <a:avLst/>
          </a:prstGeom>
          <a:ln w="22225" cap="flat" cmpd="sng">
            <a:solidFill>
              <a:srgbClr val="000000"/>
            </a:solidFill>
            <a:prstDash val="solid"/>
            <a:headEnd type="none" w="med" len="med"/>
            <a:tailEnd type="none" w="med" len="med"/>
          </a:ln>
        </p:spPr>
      </p:sp>
      <p:sp>
        <p:nvSpPr>
          <p:cNvPr id="111661" name="Text Box 55"/>
          <p:cNvSpPr txBox="1"/>
          <p:nvPr/>
        </p:nvSpPr>
        <p:spPr>
          <a:xfrm>
            <a:off x="6948488" y="2179638"/>
            <a:ext cx="1871662" cy="457200"/>
          </a:xfrm>
          <a:prstGeom prst="rect">
            <a:avLst/>
          </a:prstGeom>
          <a:noFill/>
          <a:ln w="9525">
            <a:noFill/>
          </a:ln>
        </p:spPr>
        <p:txBody>
          <a:bodyPr>
            <a:spAutoFit/>
          </a:bodyPr>
          <a:p>
            <a:pPr algn="l">
              <a:spcBef>
                <a:spcPct val="50000"/>
              </a:spcBef>
              <a:buClr>
                <a:schemeClr val="tx1"/>
              </a:buClr>
            </a:pPr>
            <a:r>
              <a:rPr lang="zh-CN" altLang="en-US" b="1" dirty="0">
                <a:solidFill>
                  <a:schemeClr val="tx1"/>
                </a:solidFill>
                <a:latin typeface="Arial" panose="020B0604020202020204" pitchFamily="34" charset="0"/>
              </a:rPr>
              <a:t>用户级线程</a:t>
            </a:r>
            <a:endParaRPr lang="zh-CN" altLang="en-US" b="1" dirty="0">
              <a:solidFill>
                <a:schemeClr val="tx1"/>
              </a:solidFill>
              <a:latin typeface="Arial" panose="020B0604020202020204" pitchFamily="34" charset="0"/>
            </a:endParaRPr>
          </a:p>
        </p:txBody>
      </p:sp>
      <p:sp>
        <p:nvSpPr>
          <p:cNvPr id="111662" name="Line 56"/>
          <p:cNvSpPr/>
          <p:nvPr/>
        </p:nvSpPr>
        <p:spPr>
          <a:xfrm>
            <a:off x="5940425" y="2420938"/>
            <a:ext cx="1081088" cy="0"/>
          </a:xfrm>
          <a:prstGeom prst="line">
            <a:avLst/>
          </a:prstGeom>
          <a:ln w="22225" cap="flat" cmpd="sng">
            <a:solidFill>
              <a:srgbClr val="000000"/>
            </a:solidFill>
            <a:prstDash val="solid"/>
            <a:headEnd type="none" w="med" len="med"/>
            <a:tailEnd type="none" w="med" len="med"/>
          </a:ln>
        </p:spPr>
      </p:sp>
      <p:sp>
        <p:nvSpPr>
          <p:cNvPr id="111663" name="Text Box 57"/>
          <p:cNvSpPr txBox="1"/>
          <p:nvPr/>
        </p:nvSpPr>
        <p:spPr>
          <a:xfrm>
            <a:off x="6875463" y="3043238"/>
            <a:ext cx="1871662" cy="457200"/>
          </a:xfrm>
          <a:prstGeom prst="rect">
            <a:avLst/>
          </a:prstGeom>
          <a:noFill/>
          <a:ln w="9525">
            <a:noFill/>
          </a:ln>
        </p:spPr>
        <p:txBody>
          <a:bodyPr>
            <a:spAutoFit/>
          </a:bodyPr>
          <a:p>
            <a:pPr algn="l">
              <a:spcBef>
                <a:spcPct val="50000"/>
              </a:spcBef>
              <a:buClr>
                <a:schemeClr val="tx1"/>
              </a:buClr>
            </a:pPr>
            <a:r>
              <a:rPr lang="en-US" altLang="zh-CN" b="1" dirty="0">
                <a:solidFill>
                  <a:schemeClr val="tx1"/>
                </a:solidFill>
                <a:latin typeface="Times New Roman" panose="02020603050405020304" pitchFamily="18" charset="0"/>
              </a:rPr>
              <a:t>LWP</a:t>
            </a:r>
            <a:endParaRPr lang="en-US" altLang="zh-CN" b="1" dirty="0">
              <a:solidFill>
                <a:schemeClr val="tx1"/>
              </a:solidFill>
              <a:latin typeface="Times New Roman" panose="02020603050405020304" pitchFamily="18" charset="0"/>
            </a:endParaRPr>
          </a:p>
        </p:txBody>
      </p:sp>
      <p:sp>
        <p:nvSpPr>
          <p:cNvPr id="111664" name="Line 58"/>
          <p:cNvSpPr/>
          <p:nvPr/>
        </p:nvSpPr>
        <p:spPr>
          <a:xfrm flipV="1">
            <a:off x="5148263" y="3284538"/>
            <a:ext cx="1800225" cy="288925"/>
          </a:xfrm>
          <a:prstGeom prst="line">
            <a:avLst/>
          </a:prstGeom>
          <a:ln w="22225" cap="flat" cmpd="sng">
            <a:solidFill>
              <a:srgbClr val="000000"/>
            </a:solidFill>
            <a:prstDash val="solid"/>
            <a:headEnd type="none" w="med" len="med"/>
            <a:tailEnd type="none" w="med" len="med"/>
          </a:ln>
        </p:spPr>
      </p:sp>
      <p:sp>
        <p:nvSpPr>
          <p:cNvPr id="111665" name="Text Box 59"/>
          <p:cNvSpPr txBox="1"/>
          <p:nvPr/>
        </p:nvSpPr>
        <p:spPr>
          <a:xfrm>
            <a:off x="1331913" y="1603375"/>
            <a:ext cx="1223962" cy="457200"/>
          </a:xfrm>
          <a:prstGeom prst="rect">
            <a:avLst/>
          </a:prstGeom>
          <a:noFill/>
          <a:ln w="9525">
            <a:noFill/>
          </a:ln>
        </p:spPr>
        <p:txBody>
          <a:bodyPr>
            <a:spAutoFit/>
          </a:bodyPr>
          <a:p>
            <a:pPr algn="l">
              <a:spcBef>
                <a:spcPct val="50000"/>
              </a:spcBef>
              <a:buClr>
                <a:schemeClr val="tx1"/>
              </a:buClr>
            </a:pPr>
            <a:r>
              <a:rPr lang="zh-CN" altLang="en-US" b="1" dirty="0">
                <a:solidFill>
                  <a:schemeClr val="tx1"/>
                </a:solidFill>
                <a:latin typeface="Arial" panose="020B0604020202020204" pitchFamily="34" charset="0"/>
              </a:rPr>
              <a:t>进程</a:t>
            </a:r>
            <a:r>
              <a:rPr lang="en-US" altLang="zh-CN" b="1" dirty="0">
                <a:solidFill>
                  <a:schemeClr val="tx1"/>
                </a:solidFill>
                <a:latin typeface="Arial" panose="020B0604020202020204" pitchFamily="34" charset="0"/>
              </a:rPr>
              <a:t>1</a:t>
            </a:r>
            <a:endParaRPr lang="en-US" altLang="zh-CN" b="1" dirty="0">
              <a:solidFill>
                <a:schemeClr val="tx1"/>
              </a:solidFill>
              <a:latin typeface="Arial" panose="020B0604020202020204" pitchFamily="34" charset="0"/>
            </a:endParaRPr>
          </a:p>
        </p:txBody>
      </p:sp>
      <p:sp>
        <p:nvSpPr>
          <p:cNvPr id="111666" name="Text Box 60"/>
          <p:cNvSpPr txBox="1"/>
          <p:nvPr/>
        </p:nvSpPr>
        <p:spPr>
          <a:xfrm>
            <a:off x="3779838" y="1603375"/>
            <a:ext cx="1223962" cy="457200"/>
          </a:xfrm>
          <a:prstGeom prst="rect">
            <a:avLst/>
          </a:prstGeom>
          <a:noFill/>
          <a:ln w="9525">
            <a:noFill/>
          </a:ln>
        </p:spPr>
        <p:txBody>
          <a:bodyPr>
            <a:spAutoFit/>
          </a:bodyPr>
          <a:p>
            <a:pPr algn="l">
              <a:spcBef>
                <a:spcPct val="50000"/>
              </a:spcBef>
              <a:buClr>
                <a:schemeClr val="tx1"/>
              </a:buClr>
            </a:pPr>
            <a:r>
              <a:rPr lang="zh-CN" altLang="en-US" b="1" dirty="0">
                <a:solidFill>
                  <a:schemeClr val="tx1"/>
                </a:solidFill>
                <a:latin typeface="Arial" panose="020B0604020202020204" pitchFamily="34" charset="0"/>
              </a:rPr>
              <a:t>进程</a:t>
            </a:r>
            <a:r>
              <a:rPr lang="en-US" altLang="zh-CN" b="1" dirty="0">
                <a:solidFill>
                  <a:schemeClr val="tx1"/>
                </a:solidFill>
                <a:latin typeface="Arial" panose="020B0604020202020204" pitchFamily="34" charset="0"/>
              </a:rPr>
              <a:t>2</a:t>
            </a:r>
            <a:endParaRPr lang="en-US" altLang="zh-CN" b="1" dirty="0">
              <a:solidFill>
                <a:schemeClr val="tx1"/>
              </a:solidFill>
              <a:latin typeface="Arial" panose="020B0604020202020204" pitchFamily="34" charset="0"/>
            </a:endParaRPr>
          </a:p>
        </p:txBody>
      </p:sp>
    </p:spTree>
  </p:cSld>
  <p:clrMapOvr>
    <a:masterClrMapping/>
  </p:clrMapOvr>
  <p:transition>
    <p:fad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Text Box 2"/>
          <p:cNvSpPr txBox="1"/>
          <p:nvPr/>
        </p:nvSpPr>
        <p:spPr>
          <a:xfrm>
            <a:off x="611188" y="188913"/>
            <a:ext cx="5903912" cy="641350"/>
          </a:xfrm>
          <a:prstGeom prst="rect">
            <a:avLst/>
          </a:prstGeom>
          <a:noFill/>
          <a:ln w="9525">
            <a:noFill/>
          </a:ln>
        </p:spPr>
        <p:txBody>
          <a:bodyPr>
            <a:spAutoFit/>
          </a:bodyPr>
          <a:p>
            <a:pPr algn="l"/>
            <a:r>
              <a:rPr lang="en-US" altLang="zh-CN" sz="3600" b="1" dirty="0">
                <a:solidFill>
                  <a:schemeClr val="tx2"/>
                </a:solidFill>
                <a:latin typeface="Times New Roman" panose="02020603050405020304" pitchFamily="18" charset="0"/>
              </a:rPr>
              <a:t>3. </a:t>
            </a:r>
            <a:r>
              <a:rPr lang="zh-CN" altLang="en-US" sz="3600" b="1" dirty="0">
                <a:solidFill>
                  <a:schemeClr val="tx2"/>
                </a:solidFill>
                <a:latin typeface="Arial" panose="020B0604020202020204" pitchFamily="34" charset="0"/>
              </a:rPr>
              <a:t>组合方式：</a:t>
            </a:r>
            <a:endParaRPr lang="en-US" altLang="zh-CN" sz="3600" b="1" dirty="0">
              <a:solidFill>
                <a:schemeClr val="tx2"/>
              </a:solidFill>
              <a:latin typeface="Arial" panose="020B0604020202020204" pitchFamily="34" charset="0"/>
            </a:endParaRPr>
          </a:p>
        </p:txBody>
      </p:sp>
      <p:sp>
        <p:nvSpPr>
          <p:cNvPr id="268291" name="AutoShape 3"/>
          <p:cNvSpPr/>
          <p:nvPr/>
        </p:nvSpPr>
        <p:spPr>
          <a:xfrm>
            <a:off x="250825" y="836613"/>
            <a:ext cx="8351838" cy="2984500"/>
          </a:xfrm>
          <a:prstGeom prst="flowChartProcess">
            <a:avLst/>
          </a:prstGeom>
          <a:noFill/>
          <a:ln w="9525">
            <a:noFill/>
          </a:ln>
        </p:spPr>
        <p:txBody>
          <a:bodyPr lIns="87273" tIns="43636" rIns="87273" bIns="43636">
            <a:spAutoFit/>
          </a:bodyPr>
          <a:p>
            <a:pPr marL="609600" indent="-609600" algn="just" defTabSz="873125">
              <a:spcBef>
                <a:spcPct val="50000"/>
              </a:spcBef>
              <a:buFont typeface="Wingdings" panose="05000000000000000000" pitchFamily="2" charset="2"/>
              <a:buChar char="u"/>
            </a:pPr>
            <a:r>
              <a:rPr lang="zh-CN" altLang="en-US" b="1" dirty="0">
                <a:solidFill>
                  <a:schemeClr val="accent1"/>
                </a:solidFill>
                <a:latin typeface="Times New Roman" panose="02020603050405020304" pitchFamily="18" charset="0"/>
              </a:rPr>
              <a:t> </a:t>
            </a:r>
            <a:r>
              <a:rPr lang="zh-CN" altLang="en-US" sz="2800" b="1" dirty="0">
                <a:solidFill>
                  <a:schemeClr val="accent1"/>
                </a:solidFill>
                <a:latin typeface="Times New Roman" panose="02020603050405020304" pitchFamily="18" charset="0"/>
              </a:rPr>
              <a:t>用户级线程与内核控制线程</a:t>
            </a:r>
            <a:r>
              <a:rPr lang="en-US" altLang="zh-CN" sz="2800" b="1" dirty="0">
                <a:solidFill>
                  <a:schemeClr val="accent1"/>
                </a:solidFill>
                <a:latin typeface="Times New Roman" panose="02020603050405020304" pitchFamily="18" charset="0"/>
              </a:rPr>
              <a:t>LWP</a:t>
            </a:r>
            <a:r>
              <a:rPr lang="zh-CN" altLang="en-US" sz="2800" b="1" dirty="0">
                <a:solidFill>
                  <a:schemeClr val="accent1"/>
                </a:solidFill>
                <a:latin typeface="Times New Roman" panose="02020603050405020304" pitchFamily="18" charset="0"/>
              </a:rPr>
              <a:t>的连接：</a:t>
            </a:r>
            <a:endParaRPr lang="zh-CN" altLang="en-US" sz="2800" b="1" dirty="0">
              <a:solidFill>
                <a:schemeClr val="accent1"/>
              </a:solidFill>
              <a:latin typeface="Times New Roman" panose="02020603050405020304" pitchFamily="18" charset="0"/>
            </a:endParaRPr>
          </a:p>
          <a:p>
            <a:pPr marL="609600" indent="-609600" algn="just" defTabSz="873125">
              <a:spcBef>
                <a:spcPct val="50000"/>
              </a:spcBef>
            </a:pPr>
            <a:r>
              <a:rPr lang="zh-CN" altLang="en-US" sz="2800" b="1" dirty="0">
                <a:solidFill>
                  <a:srgbClr val="2525F3"/>
                </a:solidFill>
                <a:latin typeface="宋体" panose="02010600030101010101" pitchFamily="2" charset="-122"/>
              </a:rPr>
              <a:t>（</a:t>
            </a:r>
            <a:r>
              <a:rPr lang="en-US" altLang="zh-CN" sz="2800" b="1" dirty="0">
                <a:solidFill>
                  <a:srgbClr val="2525F3"/>
                </a:solidFill>
                <a:latin typeface="宋体" panose="02010600030101010101" pitchFamily="2" charset="-122"/>
              </a:rPr>
              <a:t>1</a:t>
            </a:r>
            <a:r>
              <a:rPr lang="zh-CN" altLang="en-US" sz="2800" b="1" dirty="0">
                <a:solidFill>
                  <a:srgbClr val="2525F3"/>
                </a:solidFill>
                <a:latin typeface="宋体" panose="02010600030101010101" pitchFamily="2" charset="-122"/>
              </a:rPr>
              <a:t>）一对一模型：</a:t>
            </a:r>
            <a:endParaRPr lang="zh-CN" altLang="en-US" sz="2800" b="1" dirty="0">
              <a:solidFill>
                <a:srgbClr val="2525F3"/>
              </a:solidFill>
              <a:latin typeface="宋体" panose="02010600030101010101" pitchFamily="2" charset="-122"/>
            </a:endParaRPr>
          </a:p>
          <a:p>
            <a:pPr marL="609600" indent="-609600" algn="just" defTabSz="873125">
              <a:spcBef>
                <a:spcPct val="50000"/>
              </a:spcBef>
            </a:pPr>
            <a:r>
              <a:rPr lang="zh-CN" altLang="en-US" sz="2800" b="1" dirty="0">
                <a:solidFill>
                  <a:schemeClr val="tx1"/>
                </a:solidFill>
                <a:latin typeface="宋体" panose="02010600030101010101" pitchFamily="2" charset="-122"/>
              </a:rPr>
              <a:t>    </a:t>
            </a:r>
            <a:r>
              <a:rPr lang="zh-CN" altLang="en-US" b="1" dirty="0">
                <a:solidFill>
                  <a:schemeClr val="tx1"/>
                </a:solidFill>
                <a:latin typeface="宋体" panose="02010600030101010101" pitchFamily="2" charset="-122"/>
              </a:rPr>
              <a:t>为每一个用户级线程都设置一个</a:t>
            </a:r>
            <a:r>
              <a:rPr lang="en-US" altLang="zh-CN" b="1" dirty="0">
                <a:solidFill>
                  <a:schemeClr val="tx1"/>
                </a:solidFill>
                <a:latin typeface="宋体" panose="02010600030101010101" pitchFamily="2" charset="-122"/>
              </a:rPr>
              <a:t>LWP</a:t>
            </a:r>
            <a:r>
              <a:rPr lang="zh-CN" altLang="en-US" b="1" dirty="0">
                <a:solidFill>
                  <a:schemeClr val="tx1"/>
                </a:solidFill>
                <a:latin typeface="宋体" panose="02010600030101010101" pitchFamily="2" charset="-122"/>
              </a:rPr>
              <a:t>与之连接。</a:t>
            </a:r>
            <a:endParaRPr lang="zh-CN" altLang="en-US" b="1" dirty="0">
              <a:solidFill>
                <a:schemeClr val="tx1"/>
              </a:solidFill>
              <a:latin typeface="宋体" panose="02010600030101010101" pitchFamily="2" charset="-122"/>
            </a:endParaRPr>
          </a:p>
          <a:p>
            <a:pPr marL="609600" indent="-609600" algn="just" defTabSz="873125">
              <a:spcBef>
                <a:spcPct val="50000"/>
              </a:spcBef>
            </a:pPr>
            <a:r>
              <a:rPr lang="zh-CN" altLang="en-US" b="1" dirty="0">
                <a:solidFill>
                  <a:schemeClr val="tx1"/>
                </a:solidFill>
                <a:latin typeface="宋体" panose="02010600030101010101" pitchFamily="2" charset="-122"/>
              </a:rPr>
              <a:t>     特点：并行能力强，但系统开销较大。</a:t>
            </a:r>
            <a:endParaRPr lang="zh-CN" altLang="en-US" sz="2800" b="1" dirty="0">
              <a:solidFill>
                <a:schemeClr val="tx1"/>
              </a:solidFill>
              <a:latin typeface="宋体" panose="02010600030101010101" pitchFamily="2" charset="-122"/>
            </a:endParaRPr>
          </a:p>
          <a:p>
            <a:pPr marL="609600" indent="-609600" algn="just" defTabSz="873125">
              <a:spcBef>
                <a:spcPct val="50000"/>
              </a:spcBef>
            </a:pPr>
            <a:endParaRPr lang="zh-CN" altLang="en-US" sz="2800" dirty="0">
              <a:solidFill>
                <a:schemeClr val="tx1"/>
              </a:solidFill>
              <a:latin typeface="宋体" panose="02010600030101010101" pitchFamily="2" charset="-122"/>
            </a:endParaRPr>
          </a:p>
        </p:txBody>
      </p:sp>
      <p:sp>
        <p:nvSpPr>
          <p:cNvPr id="268292" name="Rectangle 4"/>
          <p:cNvSpPr>
            <a:spLocks noChangeArrowheads="1"/>
          </p:cNvSpPr>
          <p:nvPr/>
        </p:nvSpPr>
        <p:spPr bwMode="auto">
          <a:xfrm>
            <a:off x="2124075" y="2276475"/>
            <a:ext cx="3671888" cy="8651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268293" name="Freeform 5"/>
          <p:cNvSpPr/>
          <p:nvPr/>
        </p:nvSpPr>
        <p:spPr>
          <a:xfrm>
            <a:off x="2700338" y="3430588"/>
            <a:ext cx="142875" cy="504825"/>
          </a:xfrm>
          <a:custGeom>
            <a:avLst/>
            <a:gdLst>
              <a:gd name="txL" fmla="*/ 0 w 233"/>
              <a:gd name="txT" fmla="*/ 0 h 318"/>
              <a:gd name="txR" fmla="*/ 233 w 233"/>
              <a:gd name="txB" fmla="*/ 318 h 318"/>
            </a:gdLst>
            <a:ahLst/>
            <a:cxnLst>
              <a:cxn ang="0">
                <a:pos x="4292" y="0"/>
              </a:cxn>
              <a:cxn ang="0">
                <a:pos x="142875" y="215900"/>
              </a:cxn>
              <a:cxn ang="0">
                <a:pos x="4292" y="288925"/>
              </a:cxn>
              <a:cxn ang="0">
                <a:pos x="115281" y="504825"/>
              </a:cxn>
            </a:cxnLst>
            <a:rect l="txL" t="txT" r="txR" b="txB"/>
            <a:pathLst>
              <a:path w="233" h="318">
                <a:moveTo>
                  <a:pt x="7" y="0"/>
                </a:moveTo>
                <a:cubicBezTo>
                  <a:pt x="120" y="53"/>
                  <a:pt x="233" y="106"/>
                  <a:pt x="233" y="136"/>
                </a:cubicBezTo>
                <a:cubicBezTo>
                  <a:pt x="233" y="166"/>
                  <a:pt x="14" y="152"/>
                  <a:pt x="7" y="182"/>
                </a:cubicBezTo>
                <a:cubicBezTo>
                  <a:pt x="0" y="212"/>
                  <a:pt x="158" y="295"/>
                  <a:pt x="188" y="318"/>
                </a:cubicBezTo>
              </a:path>
            </a:pathLst>
          </a:custGeom>
          <a:noFill/>
          <a:ln w="28575" cap="flat" cmpd="sng">
            <a:solidFill>
              <a:srgbClr val="FF00FF"/>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268294" name="Freeform 6"/>
          <p:cNvSpPr/>
          <p:nvPr/>
        </p:nvSpPr>
        <p:spPr>
          <a:xfrm>
            <a:off x="3205163" y="3430588"/>
            <a:ext cx="142875" cy="504825"/>
          </a:xfrm>
          <a:custGeom>
            <a:avLst/>
            <a:gdLst>
              <a:gd name="txL" fmla="*/ 0 w 233"/>
              <a:gd name="txT" fmla="*/ 0 h 318"/>
              <a:gd name="txR" fmla="*/ 233 w 233"/>
              <a:gd name="txB" fmla="*/ 318 h 318"/>
            </a:gdLst>
            <a:ahLst/>
            <a:cxnLst>
              <a:cxn ang="0">
                <a:pos x="4292" y="0"/>
              </a:cxn>
              <a:cxn ang="0">
                <a:pos x="142875" y="215900"/>
              </a:cxn>
              <a:cxn ang="0">
                <a:pos x="4292" y="288925"/>
              </a:cxn>
              <a:cxn ang="0">
                <a:pos x="115281" y="504825"/>
              </a:cxn>
            </a:cxnLst>
            <a:rect l="txL" t="txT" r="txR" b="txB"/>
            <a:pathLst>
              <a:path w="233" h="318">
                <a:moveTo>
                  <a:pt x="7" y="0"/>
                </a:moveTo>
                <a:cubicBezTo>
                  <a:pt x="120" y="53"/>
                  <a:pt x="233" y="106"/>
                  <a:pt x="233" y="136"/>
                </a:cubicBezTo>
                <a:cubicBezTo>
                  <a:pt x="233" y="166"/>
                  <a:pt x="14" y="152"/>
                  <a:pt x="7" y="182"/>
                </a:cubicBezTo>
                <a:cubicBezTo>
                  <a:pt x="0" y="212"/>
                  <a:pt x="158" y="295"/>
                  <a:pt x="188" y="318"/>
                </a:cubicBezTo>
              </a:path>
            </a:pathLst>
          </a:custGeom>
          <a:noFill/>
          <a:ln w="28575" cap="flat" cmpd="sng">
            <a:solidFill>
              <a:srgbClr val="FF00FF"/>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268295" name="Line 7"/>
          <p:cNvSpPr/>
          <p:nvPr/>
        </p:nvSpPr>
        <p:spPr>
          <a:xfrm>
            <a:off x="2771775" y="4006850"/>
            <a:ext cx="0" cy="647700"/>
          </a:xfrm>
          <a:prstGeom prst="line">
            <a:avLst/>
          </a:prstGeom>
          <a:ln w="22225" cap="flat" cmpd="sng">
            <a:solidFill>
              <a:srgbClr val="000000"/>
            </a:solidFill>
            <a:prstDash val="solid"/>
            <a:headEnd type="none" w="med" len="med"/>
            <a:tailEnd type="none" w="med" len="med"/>
          </a:ln>
        </p:spPr>
      </p:sp>
      <p:sp>
        <p:nvSpPr>
          <p:cNvPr id="268296" name="Line 8"/>
          <p:cNvSpPr/>
          <p:nvPr/>
        </p:nvSpPr>
        <p:spPr>
          <a:xfrm>
            <a:off x="3275013" y="4006850"/>
            <a:ext cx="0" cy="647700"/>
          </a:xfrm>
          <a:prstGeom prst="line">
            <a:avLst/>
          </a:prstGeom>
          <a:ln w="22225" cap="flat" cmpd="sng">
            <a:solidFill>
              <a:srgbClr val="000000"/>
            </a:solidFill>
            <a:prstDash val="solid"/>
            <a:headEnd type="none" w="med" len="med"/>
            <a:tailEnd type="none" w="med" len="med"/>
          </a:ln>
        </p:spPr>
      </p:sp>
      <p:sp>
        <p:nvSpPr>
          <p:cNvPr id="268297" name="Rectangle 9"/>
          <p:cNvSpPr/>
          <p:nvPr/>
        </p:nvSpPr>
        <p:spPr>
          <a:xfrm>
            <a:off x="2411413" y="3286125"/>
            <a:ext cx="1223962" cy="1873250"/>
          </a:xfrm>
          <a:prstGeom prst="rect">
            <a:avLst/>
          </a:prstGeom>
          <a:noFill/>
          <a:ln w="38100" cap="flat" cmpd="sng">
            <a:solidFill>
              <a:schemeClr val="hlink"/>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268298" name="Oval 10"/>
          <p:cNvSpPr/>
          <p:nvPr/>
        </p:nvSpPr>
        <p:spPr>
          <a:xfrm>
            <a:off x="2627313" y="4727575"/>
            <a:ext cx="288925" cy="287338"/>
          </a:xfrm>
          <a:prstGeom prst="ellipse">
            <a:avLst/>
          </a:prstGeom>
          <a:solidFill>
            <a:schemeClr val="accent1"/>
          </a:solidFill>
          <a:ln w="9525" cap="flat" cmpd="sng">
            <a:solidFill>
              <a:srgbClr val="000000"/>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268299" name="Oval 11"/>
          <p:cNvSpPr/>
          <p:nvPr/>
        </p:nvSpPr>
        <p:spPr>
          <a:xfrm>
            <a:off x="3132138" y="4724400"/>
            <a:ext cx="288925" cy="287338"/>
          </a:xfrm>
          <a:prstGeom prst="ellipse">
            <a:avLst/>
          </a:prstGeom>
          <a:solidFill>
            <a:schemeClr val="accent1"/>
          </a:solidFill>
          <a:ln w="9525" cap="flat" cmpd="sng">
            <a:solidFill>
              <a:srgbClr val="000000"/>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268300" name="Freeform 12"/>
          <p:cNvSpPr/>
          <p:nvPr/>
        </p:nvSpPr>
        <p:spPr>
          <a:xfrm>
            <a:off x="2700338" y="5803900"/>
            <a:ext cx="142875" cy="504825"/>
          </a:xfrm>
          <a:custGeom>
            <a:avLst/>
            <a:gdLst>
              <a:gd name="txL" fmla="*/ 0 w 233"/>
              <a:gd name="txT" fmla="*/ 0 h 318"/>
              <a:gd name="txR" fmla="*/ 233 w 233"/>
              <a:gd name="txB" fmla="*/ 318 h 318"/>
            </a:gdLst>
            <a:ahLst/>
            <a:cxnLst>
              <a:cxn ang="0">
                <a:pos x="4292" y="0"/>
              </a:cxn>
              <a:cxn ang="0">
                <a:pos x="142875" y="215900"/>
              </a:cxn>
              <a:cxn ang="0">
                <a:pos x="4292" y="288925"/>
              </a:cxn>
              <a:cxn ang="0">
                <a:pos x="115281" y="504825"/>
              </a:cxn>
            </a:cxnLst>
            <a:rect l="txL" t="txT" r="txR" b="txB"/>
            <a:pathLst>
              <a:path w="233" h="318">
                <a:moveTo>
                  <a:pt x="7" y="0"/>
                </a:moveTo>
                <a:cubicBezTo>
                  <a:pt x="120" y="53"/>
                  <a:pt x="233" y="106"/>
                  <a:pt x="233" y="136"/>
                </a:cubicBezTo>
                <a:cubicBezTo>
                  <a:pt x="233" y="166"/>
                  <a:pt x="14" y="152"/>
                  <a:pt x="7" y="182"/>
                </a:cubicBezTo>
                <a:cubicBezTo>
                  <a:pt x="0" y="212"/>
                  <a:pt x="158" y="295"/>
                  <a:pt x="188" y="318"/>
                </a:cubicBezTo>
              </a:path>
            </a:pathLst>
          </a:custGeom>
          <a:noFill/>
          <a:ln w="28575" cap="flat" cmpd="sng">
            <a:solidFill>
              <a:srgbClr val="8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268301" name="Freeform 13"/>
          <p:cNvSpPr/>
          <p:nvPr/>
        </p:nvSpPr>
        <p:spPr>
          <a:xfrm>
            <a:off x="3205163" y="5803900"/>
            <a:ext cx="142875" cy="504825"/>
          </a:xfrm>
          <a:custGeom>
            <a:avLst/>
            <a:gdLst>
              <a:gd name="txL" fmla="*/ 0 w 233"/>
              <a:gd name="txT" fmla="*/ 0 h 318"/>
              <a:gd name="txR" fmla="*/ 233 w 233"/>
              <a:gd name="txB" fmla="*/ 318 h 318"/>
            </a:gdLst>
            <a:ahLst/>
            <a:cxnLst>
              <a:cxn ang="0">
                <a:pos x="4292" y="0"/>
              </a:cxn>
              <a:cxn ang="0">
                <a:pos x="142875" y="215900"/>
              </a:cxn>
              <a:cxn ang="0">
                <a:pos x="4292" y="288925"/>
              </a:cxn>
              <a:cxn ang="0">
                <a:pos x="115281" y="504825"/>
              </a:cxn>
            </a:cxnLst>
            <a:rect l="txL" t="txT" r="txR" b="txB"/>
            <a:pathLst>
              <a:path w="233" h="318">
                <a:moveTo>
                  <a:pt x="7" y="0"/>
                </a:moveTo>
                <a:cubicBezTo>
                  <a:pt x="120" y="53"/>
                  <a:pt x="233" y="106"/>
                  <a:pt x="233" y="136"/>
                </a:cubicBezTo>
                <a:cubicBezTo>
                  <a:pt x="233" y="166"/>
                  <a:pt x="14" y="152"/>
                  <a:pt x="7" y="182"/>
                </a:cubicBezTo>
                <a:cubicBezTo>
                  <a:pt x="0" y="212"/>
                  <a:pt x="158" y="295"/>
                  <a:pt x="188" y="318"/>
                </a:cubicBezTo>
              </a:path>
            </a:pathLst>
          </a:custGeom>
          <a:noFill/>
          <a:ln w="28575" cap="flat" cmpd="sng">
            <a:solidFill>
              <a:srgbClr val="8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268302" name="Line 14"/>
          <p:cNvSpPr/>
          <p:nvPr/>
        </p:nvSpPr>
        <p:spPr>
          <a:xfrm>
            <a:off x="2771775" y="5087938"/>
            <a:ext cx="0" cy="647700"/>
          </a:xfrm>
          <a:prstGeom prst="line">
            <a:avLst/>
          </a:prstGeom>
          <a:ln w="22225" cap="flat" cmpd="sng">
            <a:solidFill>
              <a:srgbClr val="000000"/>
            </a:solidFill>
            <a:prstDash val="solid"/>
            <a:headEnd type="none" w="med" len="med"/>
            <a:tailEnd type="none" w="med" len="med"/>
          </a:ln>
        </p:spPr>
      </p:sp>
      <p:sp>
        <p:nvSpPr>
          <p:cNvPr id="268303" name="Line 15"/>
          <p:cNvSpPr/>
          <p:nvPr/>
        </p:nvSpPr>
        <p:spPr>
          <a:xfrm>
            <a:off x="3275013" y="5086350"/>
            <a:ext cx="0" cy="647700"/>
          </a:xfrm>
          <a:prstGeom prst="line">
            <a:avLst/>
          </a:prstGeom>
          <a:ln w="22225" cap="flat" cmpd="sng">
            <a:solidFill>
              <a:srgbClr val="000000"/>
            </a:solidFill>
            <a:prstDash val="solid"/>
            <a:headEnd type="none" w="med" len="med"/>
            <a:tailEnd type="none" w="med" len="med"/>
          </a:ln>
        </p:spPr>
      </p:sp>
      <p:sp>
        <p:nvSpPr>
          <p:cNvPr id="268305" name="Text Box 17"/>
          <p:cNvSpPr txBox="1"/>
          <p:nvPr/>
        </p:nvSpPr>
        <p:spPr>
          <a:xfrm>
            <a:off x="4500563" y="5805488"/>
            <a:ext cx="1871662" cy="457200"/>
          </a:xfrm>
          <a:prstGeom prst="rect">
            <a:avLst/>
          </a:prstGeom>
          <a:noFill/>
          <a:ln w="9525">
            <a:noFill/>
          </a:ln>
        </p:spPr>
        <p:txBody>
          <a:bodyPr>
            <a:spAutoFit/>
          </a:bodyPr>
          <a:p>
            <a:pPr algn="l">
              <a:spcBef>
                <a:spcPct val="50000"/>
              </a:spcBef>
              <a:buClr>
                <a:schemeClr val="tx1"/>
              </a:buClr>
            </a:pPr>
            <a:r>
              <a:rPr lang="zh-CN" altLang="en-US" b="1" dirty="0">
                <a:solidFill>
                  <a:schemeClr val="tx1"/>
                </a:solidFill>
                <a:latin typeface="Arial" panose="020B0604020202020204" pitchFamily="34" charset="0"/>
              </a:rPr>
              <a:t>内核级线程</a:t>
            </a:r>
            <a:endParaRPr lang="zh-CN" altLang="en-US" b="1" dirty="0">
              <a:solidFill>
                <a:schemeClr val="tx1"/>
              </a:solidFill>
              <a:latin typeface="Arial" panose="020B0604020202020204" pitchFamily="34" charset="0"/>
            </a:endParaRPr>
          </a:p>
        </p:txBody>
      </p:sp>
      <p:sp>
        <p:nvSpPr>
          <p:cNvPr id="268306" name="Line 18"/>
          <p:cNvSpPr/>
          <p:nvPr/>
        </p:nvSpPr>
        <p:spPr>
          <a:xfrm>
            <a:off x="3419475" y="6021388"/>
            <a:ext cx="1081088" cy="0"/>
          </a:xfrm>
          <a:prstGeom prst="line">
            <a:avLst/>
          </a:prstGeom>
          <a:ln w="22225" cap="flat" cmpd="sng">
            <a:solidFill>
              <a:srgbClr val="000000"/>
            </a:solidFill>
            <a:prstDash val="solid"/>
            <a:headEnd type="none" w="med" len="med"/>
            <a:tailEnd type="none" w="med" len="med"/>
          </a:ln>
        </p:spPr>
      </p:sp>
      <p:sp>
        <p:nvSpPr>
          <p:cNvPr id="268307" name="Text Box 19"/>
          <p:cNvSpPr txBox="1"/>
          <p:nvPr/>
        </p:nvSpPr>
        <p:spPr>
          <a:xfrm>
            <a:off x="4500563" y="3429000"/>
            <a:ext cx="1871662" cy="457200"/>
          </a:xfrm>
          <a:prstGeom prst="rect">
            <a:avLst/>
          </a:prstGeom>
          <a:noFill/>
          <a:ln w="9525">
            <a:noFill/>
          </a:ln>
        </p:spPr>
        <p:txBody>
          <a:bodyPr>
            <a:spAutoFit/>
          </a:bodyPr>
          <a:p>
            <a:pPr algn="l">
              <a:spcBef>
                <a:spcPct val="50000"/>
              </a:spcBef>
              <a:buClr>
                <a:schemeClr val="tx1"/>
              </a:buClr>
            </a:pPr>
            <a:r>
              <a:rPr lang="zh-CN" altLang="en-US" b="1" dirty="0">
                <a:solidFill>
                  <a:schemeClr val="tx1"/>
                </a:solidFill>
                <a:latin typeface="Arial" panose="020B0604020202020204" pitchFamily="34" charset="0"/>
              </a:rPr>
              <a:t>用户级线程</a:t>
            </a:r>
            <a:endParaRPr lang="zh-CN" altLang="en-US" b="1" dirty="0">
              <a:solidFill>
                <a:schemeClr val="tx1"/>
              </a:solidFill>
              <a:latin typeface="Arial" panose="020B0604020202020204" pitchFamily="34" charset="0"/>
            </a:endParaRPr>
          </a:p>
        </p:txBody>
      </p:sp>
      <p:sp>
        <p:nvSpPr>
          <p:cNvPr id="268308" name="Line 20"/>
          <p:cNvSpPr/>
          <p:nvPr/>
        </p:nvSpPr>
        <p:spPr>
          <a:xfrm>
            <a:off x="3419475" y="3644900"/>
            <a:ext cx="1081088" cy="0"/>
          </a:xfrm>
          <a:prstGeom prst="line">
            <a:avLst/>
          </a:prstGeom>
          <a:ln w="22225" cap="flat" cmpd="sng">
            <a:solidFill>
              <a:srgbClr val="000000"/>
            </a:solidFill>
            <a:prstDash val="solid"/>
            <a:headEnd type="none" w="med" len="med"/>
            <a:tailEnd type="none" w="med" len="med"/>
          </a:ln>
        </p:spPr>
      </p:sp>
      <p:sp>
        <p:nvSpPr>
          <p:cNvPr id="268309" name="Text Box 21"/>
          <p:cNvSpPr txBox="1"/>
          <p:nvPr/>
        </p:nvSpPr>
        <p:spPr>
          <a:xfrm>
            <a:off x="4572000" y="4627563"/>
            <a:ext cx="1871663" cy="457200"/>
          </a:xfrm>
          <a:prstGeom prst="rect">
            <a:avLst/>
          </a:prstGeom>
          <a:noFill/>
          <a:ln w="9525">
            <a:noFill/>
          </a:ln>
        </p:spPr>
        <p:txBody>
          <a:bodyPr>
            <a:spAutoFit/>
          </a:bodyPr>
          <a:p>
            <a:pPr algn="l">
              <a:spcBef>
                <a:spcPct val="50000"/>
              </a:spcBef>
              <a:buClr>
                <a:schemeClr val="tx1"/>
              </a:buClr>
            </a:pPr>
            <a:r>
              <a:rPr lang="en-US" altLang="zh-CN" b="1" dirty="0">
                <a:solidFill>
                  <a:schemeClr val="tx1"/>
                </a:solidFill>
                <a:latin typeface="Times New Roman" panose="02020603050405020304" pitchFamily="18" charset="0"/>
              </a:rPr>
              <a:t>LWP</a:t>
            </a:r>
            <a:endParaRPr lang="en-US" altLang="zh-CN" b="1" dirty="0">
              <a:solidFill>
                <a:schemeClr val="tx1"/>
              </a:solidFill>
              <a:latin typeface="Times New Roman" panose="02020603050405020304" pitchFamily="18" charset="0"/>
            </a:endParaRPr>
          </a:p>
        </p:txBody>
      </p:sp>
      <p:sp>
        <p:nvSpPr>
          <p:cNvPr id="268310" name="Line 22"/>
          <p:cNvSpPr/>
          <p:nvPr/>
        </p:nvSpPr>
        <p:spPr>
          <a:xfrm>
            <a:off x="3492500" y="4868863"/>
            <a:ext cx="1081088" cy="0"/>
          </a:xfrm>
          <a:prstGeom prst="line">
            <a:avLst/>
          </a:prstGeom>
          <a:ln w="22225" cap="flat" cmpd="sng">
            <a:solidFill>
              <a:srgbClr val="000000"/>
            </a:solidFill>
            <a:prstDash val="solid"/>
            <a:headEnd type="none" w="med" len="med"/>
            <a:tailEnd type="none" w="med" len="med"/>
          </a:ln>
        </p:spPr>
      </p:sp>
      <p:sp>
        <p:nvSpPr>
          <p:cNvPr id="268311" name="Text Box 23"/>
          <p:cNvSpPr txBox="1"/>
          <p:nvPr/>
        </p:nvSpPr>
        <p:spPr>
          <a:xfrm>
            <a:off x="1403350" y="4005263"/>
            <a:ext cx="1223963" cy="457200"/>
          </a:xfrm>
          <a:prstGeom prst="rect">
            <a:avLst/>
          </a:prstGeom>
          <a:noFill/>
          <a:ln w="9525">
            <a:noFill/>
          </a:ln>
        </p:spPr>
        <p:txBody>
          <a:bodyPr>
            <a:spAutoFit/>
          </a:bodyPr>
          <a:p>
            <a:pPr algn="l">
              <a:spcBef>
                <a:spcPct val="50000"/>
              </a:spcBef>
              <a:buClr>
                <a:schemeClr val="tx1"/>
              </a:buClr>
            </a:pPr>
            <a:r>
              <a:rPr lang="zh-CN" altLang="en-US" b="1" dirty="0">
                <a:solidFill>
                  <a:schemeClr val="tx1"/>
                </a:solidFill>
                <a:latin typeface="Arial" panose="020B0604020202020204" pitchFamily="34" charset="0"/>
              </a:rPr>
              <a:t>进程</a:t>
            </a:r>
            <a:r>
              <a:rPr lang="en-US" altLang="zh-CN" b="1" dirty="0">
                <a:solidFill>
                  <a:schemeClr val="tx1"/>
                </a:solidFill>
                <a:latin typeface="Arial" panose="020B0604020202020204" pitchFamily="34" charset="0"/>
              </a:rPr>
              <a:t>1</a:t>
            </a:r>
            <a:endParaRPr lang="en-US" altLang="zh-CN" b="1" dirty="0">
              <a:solidFill>
                <a:schemeClr val="tx1"/>
              </a:solidFill>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8291">
                                            <p:txEl>
                                              <p:charRg st="0" end="21"/>
                                            </p:txEl>
                                          </p:spTgt>
                                        </p:tgtEl>
                                        <p:attrNameLst>
                                          <p:attrName>style.visibility</p:attrName>
                                        </p:attrNameLst>
                                      </p:cBhvr>
                                      <p:to>
                                        <p:strVal val="visible"/>
                                      </p:to>
                                    </p:set>
                                    <p:animEffect transition="in" filter="wipe(left)">
                                      <p:cBhvr>
                                        <p:cTn id="7" dur="500"/>
                                        <p:tgtEl>
                                          <p:spTgt spid="268291">
                                            <p:txEl>
                                              <p:charRg st="0" end="2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8291">
                                            <p:txEl>
                                              <p:charRg st="21" end="31"/>
                                            </p:txEl>
                                          </p:spTgt>
                                        </p:tgtEl>
                                        <p:attrNameLst>
                                          <p:attrName>style.visibility</p:attrName>
                                        </p:attrNameLst>
                                      </p:cBhvr>
                                      <p:to>
                                        <p:strVal val="visible"/>
                                      </p:to>
                                    </p:set>
                                    <p:animEffect transition="in" filter="wipe(left)">
                                      <p:cBhvr>
                                        <p:cTn id="12" dur="500"/>
                                        <p:tgtEl>
                                          <p:spTgt spid="268291">
                                            <p:txEl>
                                              <p:charRg st="21" end="3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8291">
                                            <p:txEl>
                                              <p:charRg st="31" end="58"/>
                                            </p:txEl>
                                          </p:spTgt>
                                        </p:tgtEl>
                                        <p:attrNameLst>
                                          <p:attrName>style.visibility</p:attrName>
                                        </p:attrNameLst>
                                      </p:cBhvr>
                                      <p:to>
                                        <p:strVal val="visible"/>
                                      </p:to>
                                    </p:set>
                                    <p:animEffect transition="in" filter="wipe(left)">
                                      <p:cBhvr>
                                        <p:cTn id="17" dur="500"/>
                                        <p:tgtEl>
                                          <p:spTgt spid="268291">
                                            <p:txEl>
                                              <p:charRg st="31" end="5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8291">
                                            <p:txEl>
                                              <p:charRg st="58" end="81"/>
                                            </p:txEl>
                                          </p:spTgt>
                                        </p:tgtEl>
                                        <p:attrNameLst>
                                          <p:attrName>style.visibility</p:attrName>
                                        </p:attrNameLst>
                                      </p:cBhvr>
                                      <p:to>
                                        <p:strVal val="visible"/>
                                      </p:to>
                                    </p:set>
                                    <p:animEffect transition="in" filter="wipe(left)">
                                      <p:cBhvr>
                                        <p:cTn id="22" dur="500"/>
                                        <p:tgtEl>
                                          <p:spTgt spid="268291">
                                            <p:txEl>
                                              <p:charRg st="58" end="8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68293"/>
                                        </p:tgtEl>
                                        <p:attrNameLst>
                                          <p:attrName>style.visibility</p:attrName>
                                        </p:attrNameLst>
                                      </p:cBhvr>
                                      <p:to>
                                        <p:strVal val="visible"/>
                                      </p:to>
                                    </p:set>
                                    <p:animEffect transition="in" filter="box(in)">
                                      <p:cBhvr>
                                        <p:cTn id="27" dur="500"/>
                                        <p:tgtEl>
                                          <p:spTgt spid="268293"/>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268294"/>
                                        </p:tgtEl>
                                        <p:attrNameLst>
                                          <p:attrName>style.visibility</p:attrName>
                                        </p:attrNameLst>
                                      </p:cBhvr>
                                      <p:to>
                                        <p:strVal val="visible"/>
                                      </p:to>
                                    </p:set>
                                    <p:animEffect transition="in" filter="box(in)">
                                      <p:cBhvr>
                                        <p:cTn id="30" dur="500"/>
                                        <p:tgtEl>
                                          <p:spTgt spid="268294"/>
                                        </p:tgtEl>
                                      </p:cBhvr>
                                    </p:animEffect>
                                  </p:childTnLst>
                                </p:cTn>
                              </p:par>
                              <p:par>
                                <p:cTn id="31" presetID="4" presetClass="entr" presetSubtype="16" fill="hold" nodeType="withEffect">
                                  <p:stCondLst>
                                    <p:cond delay="0"/>
                                  </p:stCondLst>
                                  <p:childTnLst>
                                    <p:set>
                                      <p:cBhvr>
                                        <p:cTn id="32" dur="1" fill="hold">
                                          <p:stCondLst>
                                            <p:cond delay="0"/>
                                          </p:stCondLst>
                                        </p:cTn>
                                        <p:tgtEl>
                                          <p:spTgt spid="268295"/>
                                        </p:tgtEl>
                                        <p:attrNameLst>
                                          <p:attrName>style.visibility</p:attrName>
                                        </p:attrNameLst>
                                      </p:cBhvr>
                                      <p:to>
                                        <p:strVal val="visible"/>
                                      </p:to>
                                    </p:set>
                                    <p:animEffect transition="in" filter="box(in)">
                                      <p:cBhvr>
                                        <p:cTn id="33" dur="500"/>
                                        <p:tgtEl>
                                          <p:spTgt spid="268295"/>
                                        </p:tgtEl>
                                      </p:cBhvr>
                                    </p:animEffect>
                                  </p:childTnLst>
                                </p:cTn>
                              </p:par>
                              <p:par>
                                <p:cTn id="34" presetID="4" presetClass="entr" presetSubtype="16" fill="hold" nodeType="withEffect">
                                  <p:stCondLst>
                                    <p:cond delay="0"/>
                                  </p:stCondLst>
                                  <p:childTnLst>
                                    <p:set>
                                      <p:cBhvr>
                                        <p:cTn id="35" dur="1" fill="hold">
                                          <p:stCondLst>
                                            <p:cond delay="0"/>
                                          </p:stCondLst>
                                        </p:cTn>
                                        <p:tgtEl>
                                          <p:spTgt spid="268296"/>
                                        </p:tgtEl>
                                        <p:attrNameLst>
                                          <p:attrName>style.visibility</p:attrName>
                                        </p:attrNameLst>
                                      </p:cBhvr>
                                      <p:to>
                                        <p:strVal val="visible"/>
                                      </p:to>
                                    </p:set>
                                    <p:animEffect transition="in" filter="box(in)">
                                      <p:cBhvr>
                                        <p:cTn id="36" dur="500"/>
                                        <p:tgtEl>
                                          <p:spTgt spid="268296"/>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268297"/>
                                        </p:tgtEl>
                                        <p:attrNameLst>
                                          <p:attrName>style.visibility</p:attrName>
                                        </p:attrNameLst>
                                      </p:cBhvr>
                                      <p:to>
                                        <p:strVal val="visible"/>
                                      </p:to>
                                    </p:set>
                                    <p:animEffect transition="in" filter="box(in)">
                                      <p:cBhvr>
                                        <p:cTn id="39" dur="500"/>
                                        <p:tgtEl>
                                          <p:spTgt spid="268297"/>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268298"/>
                                        </p:tgtEl>
                                        <p:attrNameLst>
                                          <p:attrName>style.visibility</p:attrName>
                                        </p:attrNameLst>
                                      </p:cBhvr>
                                      <p:to>
                                        <p:strVal val="visible"/>
                                      </p:to>
                                    </p:set>
                                    <p:animEffect transition="in" filter="box(in)">
                                      <p:cBhvr>
                                        <p:cTn id="42" dur="500"/>
                                        <p:tgtEl>
                                          <p:spTgt spid="268298"/>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268299"/>
                                        </p:tgtEl>
                                        <p:attrNameLst>
                                          <p:attrName>style.visibility</p:attrName>
                                        </p:attrNameLst>
                                      </p:cBhvr>
                                      <p:to>
                                        <p:strVal val="visible"/>
                                      </p:to>
                                    </p:set>
                                    <p:animEffect transition="in" filter="box(in)">
                                      <p:cBhvr>
                                        <p:cTn id="45" dur="500"/>
                                        <p:tgtEl>
                                          <p:spTgt spid="268299"/>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268300"/>
                                        </p:tgtEl>
                                        <p:attrNameLst>
                                          <p:attrName>style.visibility</p:attrName>
                                        </p:attrNameLst>
                                      </p:cBhvr>
                                      <p:to>
                                        <p:strVal val="visible"/>
                                      </p:to>
                                    </p:set>
                                    <p:animEffect transition="in" filter="box(in)">
                                      <p:cBhvr>
                                        <p:cTn id="48" dur="500"/>
                                        <p:tgtEl>
                                          <p:spTgt spid="268300"/>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268301"/>
                                        </p:tgtEl>
                                        <p:attrNameLst>
                                          <p:attrName>style.visibility</p:attrName>
                                        </p:attrNameLst>
                                      </p:cBhvr>
                                      <p:to>
                                        <p:strVal val="visible"/>
                                      </p:to>
                                    </p:set>
                                    <p:animEffect transition="in" filter="box(in)">
                                      <p:cBhvr>
                                        <p:cTn id="51" dur="500"/>
                                        <p:tgtEl>
                                          <p:spTgt spid="268301"/>
                                        </p:tgtEl>
                                      </p:cBhvr>
                                    </p:animEffect>
                                  </p:childTnLst>
                                </p:cTn>
                              </p:par>
                              <p:par>
                                <p:cTn id="52" presetID="4" presetClass="entr" presetSubtype="16" fill="hold" nodeType="withEffect">
                                  <p:stCondLst>
                                    <p:cond delay="0"/>
                                  </p:stCondLst>
                                  <p:childTnLst>
                                    <p:set>
                                      <p:cBhvr>
                                        <p:cTn id="53" dur="1" fill="hold">
                                          <p:stCondLst>
                                            <p:cond delay="0"/>
                                          </p:stCondLst>
                                        </p:cTn>
                                        <p:tgtEl>
                                          <p:spTgt spid="268302"/>
                                        </p:tgtEl>
                                        <p:attrNameLst>
                                          <p:attrName>style.visibility</p:attrName>
                                        </p:attrNameLst>
                                      </p:cBhvr>
                                      <p:to>
                                        <p:strVal val="visible"/>
                                      </p:to>
                                    </p:set>
                                    <p:animEffect transition="in" filter="box(in)">
                                      <p:cBhvr>
                                        <p:cTn id="54" dur="500"/>
                                        <p:tgtEl>
                                          <p:spTgt spid="268302"/>
                                        </p:tgtEl>
                                      </p:cBhvr>
                                    </p:animEffect>
                                  </p:childTnLst>
                                </p:cTn>
                              </p:par>
                              <p:par>
                                <p:cTn id="55" presetID="4" presetClass="entr" presetSubtype="16" fill="hold" nodeType="withEffect">
                                  <p:stCondLst>
                                    <p:cond delay="0"/>
                                  </p:stCondLst>
                                  <p:childTnLst>
                                    <p:set>
                                      <p:cBhvr>
                                        <p:cTn id="56" dur="1" fill="hold">
                                          <p:stCondLst>
                                            <p:cond delay="0"/>
                                          </p:stCondLst>
                                        </p:cTn>
                                        <p:tgtEl>
                                          <p:spTgt spid="268303"/>
                                        </p:tgtEl>
                                        <p:attrNameLst>
                                          <p:attrName>style.visibility</p:attrName>
                                        </p:attrNameLst>
                                      </p:cBhvr>
                                      <p:to>
                                        <p:strVal val="visible"/>
                                      </p:to>
                                    </p:set>
                                    <p:animEffect transition="in" filter="box(in)">
                                      <p:cBhvr>
                                        <p:cTn id="57" dur="500"/>
                                        <p:tgtEl>
                                          <p:spTgt spid="268303"/>
                                        </p:tgtEl>
                                      </p:cBhvr>
                                    </p:animEffect>
                                  </p:childTnLst>
                                </p:cTn>
                              </p:par>
                              <p:par>
                                <p:cTn id="58" presetID="4" presetClass="entr" presetSubtype="16" fill="hold" grpId="0" nodeType="withEffect">
                                  <p:stCondLst>
                                    <p:cond delay="0"/>
                                  </p:stCondLst>
                                  <p:childTnLst>
                                    <p:set>
                                      <p:cBhvr>
                                        <p:cTn id="59" dur="1" fill="hold">
                                          <p:stCondLst>
                                            <p:cond delay="0"/>
                                          </p:stCondLst>
                                        </p:cTn>
                                        <p:tgtEl>
                                          <p:spTgt spid="268305"/>
                                        </p:tgtEl>
                                        <p:attrNameLst>
                                          <p:attrName>style.visibility</p:attrName>
                                        </p:attrNameLst>
                                      </p:cBhvr>
                                      <p:to>
                                        <p:strVal val="visible"/>
                                      </p:to>
                                    </p:set>
                                    <p:animEffect transition="in" filter="box(in)">
                                      <p:cBhvr>
                                        <p:cTn id="60" dur="500"/>
                                        <p:tgtEl>
                                          <p:spTgt spid="268305"/>
                                        </p:tgtEl>
                                      </p:cBhvr>
                                    </p:animEffect>
                                  </p:childTnLst>
                                </p:cTn>
                              </p:par>
                              <p:par>
                                <p:cTn id="61" presetID="4" presetClass="entr" presetSubtype="16" fill="hold" nodeType="withEffect">
                                  <p:stCondLst>
                                    <p:cond delay="0"/>
                                  </p:stCondLst>
                                  <p:childTnLst>
                                    <p:set>
                                      <p:cBhvr>
                                        <p:cTn id="62" dur="1" fill="hold">
                                          <p:stCondLst>
                                            <p:cond delay="0"/>
                                          </p:stCondLst>
                                        </p:cTn>
                                        <p:tgtEl>
                                          <p:spTgt spid="268306"/>
                                        </p:tgtEl>
                                        <p:attrNameLst>
                                          <p:attrName>style.visibility</p:attrName>
                                        </p:attrNameLst>
                                      </p:cBhvr>
                                      <p:to>
                                        <p:strVal val="visible"/>
                                      </p:to>
                                    </p:set>
                                    <p:animEffect transition="in" filter="box(in)">
                                      <p:cBhvr>
                                        <p:cTn id="63" dur="500"/>
                                        <p:tgtEl>
                                          <p:spTgt spid="268306"/>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268307"/>
                                        </p:tgtEl>
                                        <p:attrNameLst>
                                          <p:attrName>style.visibility</p:attrName>
                                        </p:attrNameLst>
                                      </p:cBhvr>
                                      <p:to>
                                        <p:strVal val="visible"/>
                                      </p:to>
                                    </p:set>
                                    <p:animEffect transition="in" filter="box(in)">
                                      <p:cBhvr>
                                        <p:cTn id="66" dur="500"/>
                                        <p:tgtEl>
                                          <p:spTgt spid="268307"/>
                                        </p:tgtEl>
                                      </p:cBhvr>
                                    </p:animEffect>
                                  </p:childTnLst>
                                </p:cTn>
                              </p:par>
                              <p:par>
                                <p:cTn id="67" presetID="4" presetClass="entr" presetSubtype="16" fill="hold" nodeType="withEffect">
                                  <p:stCondLst>
                                    <p:cond delay="0"/>
                                  </p:stCondLst>
                                  <p:childTnLst>
                                    <p:set>
                                      <p:cBhvr>
                                        <p:cTn id="68" dur="1" fill="hold">
                                          <p:stCondLst>
                                            <p:cond delay="0"/>
                                          </p:stCondLst>
                                        </p:cTn>
                                        <p:tgtEl>
                                          <p:spTgt spid="268308"/>
                                        </p:tgtEl>
                                        <p:attrNameLst>
                                          <p:attrName>style.visibility</p:attrName>
                                        </p:attrNameLst>
                                      </p:cBhvr>
                                      <p:to>
                                        <p:strVal val="visible"/>
                                      </p:to>
                                    </p:set>
                                    <p:animEffect transition="in" filter="box(in)">
                                      <p:cBhvr>
                                        <p:cTn id="69" dur="500"/>
                                        <p:tgtEl>
                                          <p:spTgt spid="268308"/>
                                        </p:tgtEl>
                                      </p:cBhvr>
                                    </p:animEffect>
                                  </p:childTnLst>
                                </p:cTn>
                              </p:par>
                              <p:par>
                                <p:cTn id="70" presetID="4" presetClass="entr" presetSubtype="16" fill="hold" grpId="0" nodeType="withEffect">
                                  <p:stCondLst>
                                    <p:cond delay="0"/>
                                  </p:stCondLst>
                                  <p:childTnLst>
                                    <p:set>
                                      <p:cBhvr>
                                        <p:cTn id="71" dur="1" fill="hold">
                                          <p:stCondLst>
                                            <p:cond delay="0"/>
                                          </p:stCondLst>
                                        </p:cTn>
                                        <p:tgtEl>
                                          <p:spTgt spid="268309"/>
                                        </p:tgtEl>
                                        <p:attrNameLst>
                                          <p:attrName>style.visibility</p:attrName>
                                        </p:attrNameLst>
                                      </p:cBhvr>
                                      <p:to>
                                        <p:strVal val="visible"/>
                                      </p:to>
                                    </p:set>
                                    <p:animEffect transition="in" filter="box(in)">
                                      <p:cBhvr>
                                        <p:cTn id="72" dur="500"/>
                                        <p:tgtEl>
                                          <p:spTgt spid="268309"/>
                                        </p:tgtEl>
                                      </p:cBhvr>
                                    </p:animEffect>
                                  </p:childTnLst>
                                </p:cTn>
                              </p:par>
                              <p:par>
                                <p:cTn id="73" presetID="4" presetClass="entr" presetSubtype="16" fill="hold" nodeType="withEffect">
                                  <p:stCondLst>
                                    <p:cond delay="0"/>
                                  </p:stCondLst>
                                  <p:childTnLst>
                                    <p:set>
                                      <p:cBhvr>
                                        <p:cTn id="74" dur="1" fill="hold">
                                          <p:stCondLst>
                                            <p:cond delay="0"/>
                                          </p:stCondLst>
                                        </p:cTn>
                                        <p:tgtEl>
                                          <p:spTgt spid="268310"/>
                                        </p:tgtEl>
                                        <p:attrNameLst>
                                          <p:attrName>style.visibility</p:attrName>
                                        </p:attrNameLst>
                                      </p:cBhvr>
                                      <p:to>
                                        <p:strVal val="visible"/>
                                      </p:to>
                                    </p:set>
                                    <p:animEffect transition="in" filter="box(in)">
                                      <p:cBhvr>
                                        <p:cTn id="75" dur="500"/>
                                        <p:tgtEl>
                                          <p:spTgt spid="268310"/>
                                        </p:tgtEl>
                                      </p:cBhvr>
                                    </p:animEffect>
                                  </p:childTnLst>
                                </p:cTn>
                              </p:par>
                              <p:par>
                                <p:cTn id="76" presetID="4" presetClass="entr" presetSubtype="16" fill="hold" grpId="0" nodeType="withEffect">
                                  <p:stCondLst>
                                    <p:cond delay="0"/>
                                  </p:stCondLst>
                                  <p:childTnLst>
                                    <p:set>
                                      <p:cBhvr>
                                        <p:cTn id="77" dur="1" fill="hold">
                                          <p:stCondLst>
                                            <p:cond delay="0"/>
                                          </p:stCondLst>
                                        </p:cTn>
                                        <p:tgtEl>
                                          <p:spTgt spid="268311"/>
                                        </p:tgtEl>
                                        <p:attrNameLst>
                                          <p:attrName>style.visibility</p:attrName>
                                        </p:attrNameLst>
                                      </p:cBhvr>
                                      <p:to>
                                        <p:strVal val="visible"/>
                                      </p:to>
                                    </p:set>
                                    <p:animEffect transition="in" filter="box(in)">
                                      <p:cBhvr>
                                        <p:cTn id="78" dur="500"/>
                                        <p:tgtEl>
                                          <p:spTgt spid="268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build="p"/>
      <p:bldP spid="268293" grpId="0" animBg="1"/>
      <p:bldP spid="268294" grpId="0" animBg="1"/>
      <p:bldP spid="268297" grpId="0" animBg="1"/>
      <p:bldP spid="268298" grpId="0" animBg="1"/>
      <p:bldP spid="268299" grpId="0" animBg="1"/>
      <p:bldP spid="268300" grpId="0" animBg="1"/>
      <p:bldP spid="268301" grpId="0" animBg="1"/>
      <p:bldP spid="268305" grpId="0"/>
      <p:bldP spid="268307" grpId="0"/>
      <p:bldP spid="268309" grpId="0"/>
      <p:bldP spid="2683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61" name="Rectangle 9"/>
          <p:cNvSpPr>
            <a:spLocks noChangeArrowheads="1"/>
          </p:cNvSpPr>
          <p:nvPr/>
        </p:nvSpPr>
        <p:spPr bwMode="auto">
          <a:xfrm>
            <a:off x="1547813" y="1125538"/>
            <a:ext cx="4572000" cy="155257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1" lang="en-US"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 </a:t>
            </a:r>
            <a:r>
              <a:rPr kumimoji="1"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响应时间快。 </a:t>
            </a:r>
            <a:endParaRPr kumimoji="1"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1" lang="en-US"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(3) </a:t>
            </a:r>
            <a:r>
              <a:rPr kumimoji="1"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截止时间的保证。 </a:t>
            </a:r>
            <a:endParaRPr kumimoji="1"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1" lang="en-US"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(4) </a:t>
            </a:r>
            <a:r>
              <a:rPr kumimoji="1"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优先权准则。 </a:t>
            </a:r>
            <a:endParaRPr kumimoji="1"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962" name="Text Box 10"/>
          <p:cNvSpPr txBox="1"/>
          <p:nvPr/>
        </p:nvSpPr>
        <p:spPr>
          <a:xfrm>
            <a:off x="468313" y="3213100"/>
            <a:ext cx="5543550" cy="579438"/>
          </a:xfrm>
          <a:prstGeom prst="rect">
            <a:avLst/>
          </a:prstGeom>
          <a:noFill/>
          <a:ln w="9525">
            <a:noFill/>
          </a:ln>
        </p:spPr>
        <p:txBody>
          <a:bodyPr>
            <a:spAutoFit/>
          </a:bodyPr>
          <a:p>
            <a:pPr algn="l"/>
            <a:r>
              <a:rPr lang="en-US" altLang="zh-CN" sz="3200" b="1" dirty="0">
                <a:solidFill>
                  <a:schemeClr val="tx2"/>
                </a:solidFill>
                <a:latin typeface="Times New Roman" panose="02020603050405020304" pitchFamily="18" charset="0"/>
              </a:rPr>
              <a:t>2. </a:t>
            </a:r>
            <a:r>
              <a:rPr lang="zh-CN" altLang="en-US" sz="3200" b="1" dirty="0">
                <a:solidFill>
                  <a:schemeClr val="tx2"/>
                </a:solidFill>
                <a:latin typeface="Times New Roman" panose="02020603050405020304" pitchFamily="18" charset="0"/>
              </a:rPr>
              <a:t>面向系统的准则 </a:t>
            </a:r>
            <a:endParaRPr lang="zh-CN" altLang="en-US" sz="3200" b="1" dirty="0">
              <a:solidFill>
                <a:schemeClr val="tx2"/>
              </a:solidFill>
              <a:latin typeface="Times New Roman" panose="02020603050405020304" pitchFamily="18" charset="0"/>
            </a:endParaRPr>
          </a:p>
        </p:txBody>
      </p:sp>
      <p:sp>
        <p:nvSpPr>
          <p:cNvPr id="125963" name="Text Box 11"/>
          <p:cNvSpPr txBox="1"/>
          <p:nvPr/>
        </p:nvSpPr>
        <p:spPr>
          <a:xfrm>
            <a:off x="1524000" y="3894138"/>
            <a:ext cx="3816350" cy="2282825"/>
          </a:xfrm>
          <a:prstGeom prst="rect">
            <a:avLst/>
          </a:prstGeom>
          <a:noFill/>
          <a:ln w="9525">
            <a:noFill/>
          </a:ln>
        </p:spPr>
        <p:txBody>
          <a:bodyPr wrap="none">
            <a:spAutoFit/>
          </a:bodyPr>
          <a:p>
            <a:pPr marL="457200" indent="-457200" algn="l">
              <a:lnSpc>
                <a:spcPct val="200000"/>
              </a:lnSpc>
              <a:buAutoNum type="arabicParenBoth"/>
            </a:pPr>
            <a:r>
              <a:rPr lang="zh-CN" altLang="en-US" dirty="0">
                <a:solidFill>
                  <a:schemeClr val="tx1"/>
                </a:solidFill>
                <a:latin typeface="Times New Roman" panose="02020603050405020304" pitchFamily="18" charset="0"/>
              </a:rPr>
              <a:t>系统吞吐量高。</a:t>
            </a:r>
            <a:endParaRPr lang="zh-CN" altLang="en-US" dirty="0">
              <a:solidFill>
                <a:schemeClr val="tx1"/>
              </a:solidFill>
              <a:latin typeface="Times New Roman" panose="02020603050405020304" pitchFamily="18" charset="0"/>
            </a:endParaRPr>
          </a:p>
          <a:p>
            <a:pPr marL="457200" indent="-457200" algn="l">
              <a:lnSpc>
                <a:spcPct val="200000"/>
              </a:lnSpc>
            </a:pPr>
            <a:r>
              <a:rPr lang="en-US" altLang="zh-CN" dirty="0">
                <a:solidFill>
                  <a:schemeClr val="tx1"/>
                </a:solidFill>
                <a:latin typeface="Times New Roman" panose="02020603050405020304" pitchFamily="18" charset="0"/>
              </a:rPr>
              <a:t>(2) </a:t>
            </a:r>
            <a:r>
              <a:rPr lang="zh-CN" altLang="en-US" dirty="0">
                <a:solidFill>
                  <a:schemeClr val="tx1"/>
                </a:solidFill>
                <a:latin typeface="Times New Roman" panose="02020603050405020304" pitchFamily="18" charset="0"/>
              </a:rPr>
              <a:t>处理机利用率好。 </a:t>
            </a:r>
            <a:endParaRPr lang="zh-CN" altLang="en-US" dirty="0">
              <a:solidFill>
                <a:schemeClr val="tx1"/>
              </a:solidFill>
              <a:latin typeface="Times New Roman" panose="02020603050405020304" pitchFamily="18" charset="0"/>
            </a:endParaRPr>
          </a:p>
          <a:p>
            <a:pPr marL="457200" indent="-457200" algn="l">
              <a:lnSpc>
                <a:spcPct val="200000"/>
              </a:lnSpc>
            </a:pPr>
            <a:r>
              <a:rPr lang="en-US" altLang="zh-CN" dirty="0">
                <a:solidFill>
                  <a:schemeClr val="tx1"/>
                </a:solidFill>
                <a:latin typeface="Times New Roman" panose="02020603050405020304" pitchFamily="18" charset="0"/>
              </a:rPr>
              <a:t>(3) </a:t>
            </a:r>
            <a:r>
              <a:rPr lang="zh-CN" altLang="en-US" dirty="0">
                <a:solidFill>
                  <a:schemeClr val="tx1"/>
                </a:solidFill>
                <a:latin typeface="Times New Roman" panose="02020603050405020304" pitchFamily="18" charset="0"/>
              </a:rPr>
              <a:t>各类资源的平衡利用。  </a:t>
            </a:r>
            <a:endParaRPr lang="zh-CN" altLang="en-US" dirty="0">
              <a:solidFill>
                <a:schemeClr val="tx1"/>
              </a:solidFill>
              <a:latin typeface="Times New Roman" panose="02020603050405020304" pitchFamily="18" charset="0"/>
            </a:endParaRPr>
          </a:p>
        </p:txBody>
      </p:sp>
      <p:sp>
        <p:nvSpPr>
          <p:cNvPr id="21509" name="Text Box 12"/>
          <p:cNvSpPr txBox="1"/>
          <p:nvPr/>
        </p:nvSpPr>
        <p:spPr>
          <a:xfrm>
            <a:off x="468313" y="404813"/>
            <a:ext cx="5113337" cy="579437"/>
          </a:xfrm>
          <a:prstGeom prst="rect">
            <a:avLst/>
          </a:prstGeom>
          <a:noFill/>
          <a:ln w="9525">
            <a:noFill/>
          </a:ln>
        </p:spPr>
        <p:txBody>
          <a:bodyPr>
            <a:spAutoFit/>
          </a:bodyPr>
          <a:p>
            <a:pPr algn="l"/>
            <a:r>
              <a:rPr lang="en-US" altLang="zh-CN" sz="3200" b="1" dirty="0">
                <a:solidFill>
                  <a:schemeClr val="tx2"/>
                </a:solidFill>
                <a:latin typeface="Times New Roman" panose="02020603050405020304" pitchFamily="18" charset="0"/>
              </a:rPr>
              <a:t>1. </a:t>
            </a:r>
            <a:r>
              <a:rPr lang="zh-CN" altLang="en-US" sz="3200" b="1" dirty="0">
                <a:solidFill>
                  <a:schemeClr val="tx2"/>
                </a:solidFill>
                <a:latin typeface="Times New Roman" panose="02020603050405020304" pitchFamily="18" charset="0"/>
              </a:rPr>
              <a:t>面向用户的准则 </a:t>
            </a:r>
            <a:endParaRPr lang="zh-CN" altLang="en-US" sz="3200" b="1" dirty="0">
              <a:solidFill>
                <a:schemeClr val="tx2"/>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5961">
                                            <p:txEl>
                                              <p:charRg st="12" end="26"/>
                                            </p:txEl>
                                          </p:spTgt>
                                        </p:tgtEl>
                                        <p:attrNameLst>
                                          <p:attrName>style.visibility</p:attrName>
                                        </p:attrNameLst>
                                      </p:cBhvr>
                                      <p:to>
                                        <p:strVal val="visible"/>
                                      </p:to>
                                    </p:set>
                                    <p:anim calcmode="lin" valueType="num">
                                      <p:cBhvr additive="base">
                                        <p:cTn id="7" dur="500" fill="hold"/>
                                        <p:tgtEl>
                                          <p:spTgt spid="125961">
                                            <p:txEl>
                                              <p:charRg st="12" end="2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5961">
                                            <p:txEl>
                                              <p:charRg st="12" end="2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5961">
                                            <p:txEl>
                                              <p:charRg st="26" end="38"/>
                                            </p:txEl>
                                          </p:spTgt>
                                        </p:tgtEl>
                                        <p:attrNameLst>
                                          <p:attrName>style.visibility</p:attrName>
                                        </p:attrNameLst>
                                      </p:cBhvr>
                                      <p:to>
                                        <p:strVal val="visible"/>
                                      </p:to>
                                    </p:set>
                                    <p:anim calcmode="lin" valueType="num">
                                      <p:cBhvr additive="base">
                                        <p:cTn id="13" dur="500" fill="hold"/>
                                        <p:tgtEl>
                                          <p:spTgt spid="125961">
                                            <p:txEl>
                                              <p:charRg st="26" end="3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5961">
                                            <p:txEl>
                                              <p:charRg st="26" end="3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25962"/>
                                        </p:tgtEl>
                                        <p:attrNameLst>
                                          <p:attrName>style.visibility</p:attrName>
                                        </p:attrNameLst>
                                      </p:cBhvr>
                                      <p:to>
                                        <p:strVal val="visible"/>
                                      </p:to>
                                    </p:set>
                                    <p:animEffect transition="in" filter="box(in)">
                                      <p:cBhvr>
                                        <p:cTn id="19" dur="500"/>
                                        <p:tgtEl>
                                          <p:spTgt spid="125962"/>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125963"/>
                                        </p:tgtEl>
                                        <p:attrNameLst>
                                          <p:attrName>style.visibility</p:attrName>
                                        </p:attrNameLst>
                                      </p:cBhvr>
                                      <p:to>
                                        <p:strVal val="visible"/>
                                      </p:to>
                                    </p:set>
                                    <p:animEffect transition="in" filter="box(in)">
                                      <p:cBhvr>
                                        <p:cTn id="24" dur="500"/>
                                        <p:tgtEl>
                                          <p:spTgt spid="125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62" grpId="0"/>
      <p:bldP spid="125963"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7267" name="AutoShape 3"/>
          <p:cNvSpPr/>
          <p:nvPr/>
        </p:nvSpPr>
        <p:spPr>
          <a:xfrm>
            <a:off x="179388" y="188913"/>
            <a:ext cx="8351837" cy="2614612"/>
          </a:xfrm>
          <a:prstGeom prst="flowChartProcess">
            <a:avLst/>
          </a:prstGeom>
          <a:noFill/>
          <a:ln w="9525">
            <a:noFill/>
          </a:ln>
        </p:spPr>
        <p:txBody>
          <a:bodyPr lIns="87273" tIns="43636" rIns="87273" bIns="43636">
            <a:spAutoFit/>
          </a:bodyPr>
          <a:p>
            <a:pPr marL="609600" indent="-609600" algn="just" defTabSz="873125">
              <a:spcBef>
                <a:spcPct val="50000"/>
              </a:spcBef>
              <a:buFont typeface="Wingdings" panose="05000000000000000000" pitchFamily="2" charset="2"/>
              <a:buChar char="u"/>
            </a:pPr>
            <a:r>
              <a:rPr lang="zh-CN" altLang="en-US" b="1" dirty="0">
                <a:solidFill>
                  <a:schemeClr val="accent1"/>
                </a:solidFill>
                <a:latin typeface="Times New Roman" panose="02020603050405020304" pitchFamily="18" charset="0"/>
              </a:rPr>
              <a:t> </a:t>
            </a:r>
            <a:r>
              <a:rPr lang="zh-CN" altLang="en-US" sz="2800" b="1" dirty="0">
                <a:solidFill>
                  <a:schemeClr val="accent1"/>
                </a:solidFill>
                <a:latin typeface="Times New Roman" panose="02020603050405020304" pitchFamily="18" charset="0"/>
              </a:rPr>
              <a:t>用户级线程与内核控制线程</a:t>
            </a:r>
            <a:r>
              <a:rPr lang="en-US" altLang="zh-CN" sz="2800" b="1" dirty="0">
                <a:solidFill>
                  <a:schemeClr val="accent1"/>
                </a:solidFill>
                <a:latin typeface="Times New Roman" panose="02020603050405020304" pitchFamily="18" charset="0"/>
              </a:rPr>
              <a:t>LWP</a:t>
            </a:r>
            <a:r>
              <a:rPr lang="zh-CN" altLang="en-US" sz="2800" b="1" dirty="0">
                <a:solidFill>
                  <a:schemeClr val="accent1"/>
                </a:solidFill>
                <a:latin typeface="Times New Roman" panose="02020603050405020304" pitchFamily="18" charset="0"/>
              </a:rPr>
              <a:t>的连接：</a:t>
            </a:r>
            <a:endParaRPr lang="zh-CN" altLang="en-US" sz="2800" b="1" dirty="0">
              <a:solidFill>
                <a:schemeClr val="accent1"/>
              </a:solidFill>
              <a:latin typeface="Times New Roman" panose="02020603050405020304" pitchFamily="18" charset="0"/>
            </a:endParaRPr>
          </a:p>
          <a:p>
            <a:pPr marL="609600" indent="-609600" algn="just" defTabSz="873125">
              <a:spcBef>
                <a:spcPct val="50000"/>
              </a:spcBef>
            </a:pPr>
            <a:r>
              <a:rPr lang="zh-CN" altLang="en-US" sz="2800" b="1" dirty="0">
                <a:solidFill>
                  <a:srgbClr val="2525F3"/>
                </a:solidFill>
                <a:latin typeface="宋体" panose="02010600030101010101" pitchFamily="2" charset="-122"/>
              </a:rPr>
              <a:t>（</a:t>
            </a:r>
            <a:r>
              <a:rPr lang="en-US" altLang="zh-CN" sz="2800" b="1" dirty="0">
                <a:solidFill>
                  <a:srgbClr val="2525F3"/>
                </a:solidFill>
                <a:latin typeface="宋体" panose="02010600030101010101" pitchFamily="2" charset="-122"/>
              </a:rPr>
              <a:t>2</a:t>
            </a:r>
            <a:r>
              <a:rPr lang="zh-CN" altLang="en-US" sz="2800" b="1" dirty="0">
                <a:solidFill>
                  <a:srgbClr val="2525F3"/>
                </a:solidFill>
                <a:latin typeface="宋体" panose="02010600030101010101" pitchFamily="2" charset="-122"/>
              </a:rPr>
              <a:t>）多对一模型：</a:t>
            </a:r>
            <a:endParaRPr lang="zh-CN" altLang="en-US" sz="2800" b="1" dirty="0">
              <a:solidFill>
                <a:srgbClr val="2525F3"/>
              </a:solidFill>
              <a:latin typeface="宋体" panose="02010600030101010101" pitchFamily="2" charset="-122"/>
            </a:endParaRPr>
          </a:p>
          <a:p>
            <a:pPr marL="609600" indent="-609600" algn="just" defTabSz="873125">
              <a:spcBef>
                <a:spcPct val="50000"/>
              </a:spcBef>
            </a:pPr>
            <a:r>
              <a:rPr lang="zh-CN" altLang="en-US" b="1" dirty="0">
                <a:solidFill>
                  <a:schemeClr val="tx1"/>
                </a:solidFill>
                <a:latin typeface="宋体" panose="02010600030101010101" pitchFamily="2" charset="-122"/>
              </a:rPr>
              <a:t>     将一个进程中的多个用户级线程映射到一个</a:t>
            </a:r>
            <a:r>
              <a:rPr lang="en-US" altLang="zh-CN" b="1" dirty="0">
                <a:solidFill>
                  <a:schemeClr val="tx1"/>
                </a:solidFill>
                <a:latin typeface="宋体" panose="02010600030101010101" pitchFamily="2" charset="-122"/>
              </a:rPr>
              <a:t>LWP</a:t>
            </a:r>
            <a:r>
              <a:rPr lang="zh-CN" altLang="en-US" b="1" dirty="0">
                <a:solidFill>
                  <a:schemeClr val="tx1"/>
                </a:solidFill>
                <a:latin typeface="宋体" panose="02010600030101010101" pitchFamily="2" charset="-122"/>
              </a:rPr>
              <a:t>上。</a:t>
            </a:r>
            <a:endParaRPr lang="zh-CN" altLang="en-US" b="1" dirty="0">
              <a:solidFill>
                <a:schemeClr val="tx1"/>
              </a:solidFill>
              <a:latin typeface="宋体" panose="02010600030101010101" pitchFamily="2" charset="-122"/>
            </a:endParaRPr>
          </a:p>
          <a:p>
            <a:pPr marL="609600" indent="-609600" algn="just" defTabSz="873125">
              <a:spcBef>
                <a:spcPct val="50000"/>
              </a:spcBef>
            </a:pPr>
            <a:r>
              <a:rPr lang="zh-CN" altLang="en-US" b="1" dirty="0">
                <a:solidFill>
                  <a:schemeClr val="tx1"/>
                </a:solidFill>
                <a:latin typeface="宋体" panose="02010600030101010101" pitchFamily="2" charset="-122"/>
              </a:rPr>
              <a:t>     特点：系统开销小；但线程的阻塞将导致进程阻塞，且一个进程中的多个线程不能在多个处理机上并行。</a:t>
            </a:r>
            <a:endParaRPr lang="zh-CN" altLang="en-US" sz="2800" dirty="0">
              <a:solidFill>
                <a:schemeClr val="tx1"/>
              </a:solidFill>
              <a:latin typeface="宋体" panose="02010600030101010101" pitchFamily="2" charset="-122"/>
            </a:endParaRPr>
          </a:p>
        </p:txBody>
      </p:sp>
      <p:sp>
        <p:nvSpPr>
          <p:cNvPr id="267268" name="Rectangle 4"/>
          <p:cNvSpPr>
            <a:spLocks noChangeArrowheads="1"/>
          </p:cNvSpPr>
          <p:nvPr/>
        </p:nvSpPr>
        <p:spPr bwMode="auto">
          <a:xfrm>
            <a:off x="2124075" y="2276475"/>
            <a:ext cx="3671888" cy="8651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267303" name="Freeform 39"/>
          <p:cNvSpPr/>
          <p:nvPr/>
        </p:nvSpPr>
        <p:spPr>
          <a:xfrm>
            <a:off x="2557463" y="3141663"/>
            <a:ext cx="142875" cy="504825"/>
          </a:xfrm>
          <a:custGeom>
            <a:avLst/>
            <a:gdLst>
              <a:gd name="txL" fmla="*/ 0 w 233"/>
              <a:gd name="txT" fmla="*/ 0 h 318"/>
              <a:gd name="txR" fmla="*/ 233 w 233"/>
              <a:gd name="txB" fmla="*/ 318 h 318"/>
            </a:gdLst>
            <a:ahLst/>
            <a:cxnLst>
              <a:cxn ang="0">
                <a:pos x="4292" y="0"/>
              </a:cxn>
              <a:cxn ang="0">
                <a:pos x="142875" y="215900"/>
              </a:cxn>
              <a:cxn ang="0">
                <a:pos x="4292" y="288925"/>
              </a:cxn>
              <a:cxn ang="0">
                <a:pos x="115281" y="504825"/>
              </a:cxn>
            </a:cxnLst>
            <a:rect l="txL" t="txT" r="txR" b="txB"/>
            <a:pathLst>
              <a:path w="233" h="318">
                <a:moveTo>
                  <a:pt x="7" y="0"/>
                </a:moveTo>
                <a:cubicBezTo>
                  <a:pt x="120" y="53"/>
                  <a:pt x="233" y="106"/>
                  <a:pt x="233" y="136"/>
                </a:cubicBezTo>
                <a:cubicBezTo>
                  <a:pt x="233" y="166"/>
                  <a:pt x="14" y="152"/>
                  <a:pt x="7" y="182"/>
                </a:cubicBezTo>
                <a:cubicBezTo>
                  <a:pt x="0" y="212"/>
                  <a:pt x="158" y="295"/>
                  <a:pt x="188" y="318"/>
                </a:cubicBezTo>
              </a:path>
            </a:pathLst>
          </a:custGeom>
          <a:noFill/>
          <a:ln w="28575" cap="flat" cmpd="sng">
            <a:solidFill>
              <a:srgbClr val="FF00FF"/>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267304" name="Freeform 40"/>
          <p:cNvSpPr/>
          <p:nvPr/>
        </p:nvSpPr>
        <p:spPr>
          <a:xfrm>
            <a:off x="3062288" y="3141663"/>
            <a:ext cx="142875" cy="504825"/>
          </a:xfrm>
          <a:custGeom>
            <a:avLst/>
            <a:gdLst>
              <a:gd name="txL" fmla="*/ 0 w 233"/>
              <a:gd name="txT" fmla="*/ 0 h 318"/>
              <a:gd name="txR" fmla="*/ 233 w 233"/>
              <a:gd name="txB" fmla="*/ 318 h 318"/>
            </a:gdLst>
            <a:ahLst/>
            <a:cxnLst>
              <a:cxn ang="0">
                <a:pos x="4292" y="0"/>
              </a:cxn>
              <a:cxn ang="0">
                <a:pos x="142875" y="215900"/>
              </a:cxn>
              <a:cxn ang="0">
                <a:pos x="4292" y="288925"/>
              </a:cxn>
              <a:cxn ang="0">
                <a:pos x="115281" y="504825"/>
              </a:cxn>
            </a:cxnLst>
            <a:rect l="txL" t="txT" r="txR" b="txB"/>
            <a:pathLst>
              <a:path w="233" h="318">
                <a:moveTo>
                  <a:pt x="7" y="0"/>
                </a:moveTo>
                <a:cubicBezTo>
                  <a:pt x="120" y="53"/>
                  <a:pt x="233" y="106"/>
                  <a:pt x="233" y="136"/>
                </a:cubicBezTo>
                <a:cubicBezTo>
                  <a:pt x="233" y="166"/>
                  <a:pt x="14" y="152"/>
                  <a:pt x="7" y="182"/>
                </a:cubicBezTo>
                <a:cubicBezTo>
                  <a:pt x="0" y="212"/>
                  <a:pt x="158" y="295"/>
                  <a:pt x="188" y="318"/>
                </a:cubicBezTo>
              </a:path>
            </a:pathLst>
          </a:custGeom>
          <a:noFill/>
          <a:ln w="28575" cap="flat" cmpd="sng">
            <a:solidFill>
              <a:srgbClr val="FF00FF"/>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267305" name="Line 41"/>
          <p:cNvSpPr/>
          <p:nvPr/>
        </p:nvSpPr>
        <p:spPr>
          <a:xfrm>
            <a:off x="2628900" y="3717925"/>
            <a:ext cx="142875" cy="719138"/>
          </a:xfrm>
          <a:prstGeom prst="line">
            <a:avLst/>
          </a:prstGeom>
          <a:ln w="22225" cap="flat" cmpd="sng">
            <a:solidFill>
              <a:srgbClr val="000000"/>
            </a:solidFill>
            <a:prstDash val="solid"/>
            <a:headEnd type="none" w="med" len="med"/>
            <a:tailEnd type="none" w="med" len="med"/>
          </a:ln>
        </p:spPr>
      </p:sp>
      <p:sp>
        <p:nvSpPr>
          <p:cNvPr id="267306" name="Line 42"/>
          <p:cNvSpPr/>
          <p:nvPr/>
        </p:nvSpPr>
        <p:spPr>
          <a:xfrm flipH="1">
            <a:off x="2916238" y="3717925"/>
            <a:ext cx="215900" cy="719138"/>
          </a:xfrm>
          <a:prstGeom prst="line">
            <a:avLst/>
          </a:prstGeom>
          <a:ln w="22225" cap="flat" cmpd="sng">
            <a:solidFill>
              <a:srgbClr val="000000"/>
            </a:solidFill>
            <a:prstDash val="solid"/>
            <a:headEnd type="none" w="med" len="med"/>
            <a:tailEnd type="none" w="med" len="med"/>
          </a:ln>
        </p:spPr>
      </p:sp>
      <p:sp>
        <p:nvSpPr>
          <p:cNvPr id="267307" name="Rectangle 43"/>
          <p:cNvSpPr/>
          <p:nvPr/>
        </p:nvSpPr>
        <p:spPr>
          <a:xfrm>
            <a:off x="2268538" y="2997200"/>
            <a:ext cx="1223962" cy="1873250"/>
          </a:xfrm>
          <a:prstGeom prst="rect">
            <a:avLst/>
          </a:prstGeom>
          <a:noFill/>
          <a:ln w="38100" cap="flat" cmpd="sng">
            <a:solidFill>
              <a:schemeClr val="hlink"/>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267309" name="Oval 45"/>
          <p:cNvSpPr/>
          <p:nvPr/>
        </p:nvSpPr>
        <p:spPr>
          <a:xfrm>
            <a:off x="2700338" y="4438650"/>
            <a:ext cx="288925" cy="287338"/>
          </a:xfrm>
          <a:prstGeom prst="ellipse">
            <a:avLst/>
          </a:prstGeom>
          <a:solidFill>
            <a:schemeClr val="accent1"/>
          </a:solidFill>
          <a:ln w="9525" cap="flat" cmpd="sng">
            <a:solidFill>
              <a:srgbClr val="000000"/>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267311" name="Freeform 47"/>
          <p:cNvSpPr/>
          <p:nvPr/>
        </p:nvSpPr>
        <p:spPr>
          <a:xfrm>
            <a:off x="2774950" y="5514975"/>
            <a:ext cx="142875" cy="504825"/>
          </a:xfrm>
          <a:custGeom>
            <a:avLst/>
            <a:gdLst>
              <a:gd name="txL" fmla="*/ 0 w 233"/>
              <a:gd name="txT" fmla="*/ 0 h 318"/>
              <a:gd name="txR" fmla="*/ 233 w 233"/>
              <a:gd name="txB" fmla="*/ 318 h 318"/>
            </a:gdLst>
            <a:ahLst/>
            <a:cxnLst>
              <a:cxn ang="0">
                <a:pos x="4292" y="0"/>
              </a:cxn>
              <a:cxn ang="0">
                <a:pos x="142875" y="215900"/>
              </a:cxn>
              <a:cxn ang="0">
                <a:pos x="4292" y="288925"/>
              </a:cxn>
              <a:cxn ang="0">
                <a:pos x="115281" y="504825"/>
              </a:cxn>
            </a:cxnLst>
            <a:rect l="txL" t="txT" r="txR" b="txB"/>
            <a:pathLst>
              <a:path w="233" h="318">
                <a:moveTo>
                  <a:pt x="7" y="0"/>
                </a:moveTo>
                <a:cubicBezTo>
                  <a:pt x="120" y="53"/>
                  <a:pt x="233" y="106"/>
                  <a:pt x="233" y="136"/>
                </a:cubicBezTo>
                <a:cubicBezTo>
                  <a:pt x="233" y="166"/>
                  <a:pt x="14" y="152"/>
                  <a:pt x="7" y="182"/>
                </a:cubicBezTo>
                <a:cubicBezTo>
                  <a:pt x="0" y="212"/>
                  <a:pt x="158" y="295"/>
                  <a:pt x="188" y="318"/>
                </a:cubicBezTo>
              </a:path>
            </a:pathLst>
          </a:custGeom>
          <a:noFill/>
          <a:ln w="28575" cap="flat" cmpd="sng">
            <a:solidFill>
              <a:srgbClr val="8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267313" name="Line 49"/>
          <p:cNvSpPr/>
          <p:nvPr/>
        </p:nvSpPr>
        <p:spPr>
          <a:xfrm>
            <a:off x="2844800" y="4797425"/>
            <a:ext cx="0" cy="647700"/>
          </a:xfrm>
          <a:prstGeom prst="line">
            <a:avLst/>
          </a:prstGeom>
          <a:ln w="22225" cap="flat" cmpd="sng">
            <a:solidFill>
              <a:srgbClr val="000000"/>
            </a:solidFill>
            <a:prstDash val="solid"/>
            <a:headEnd type="none" w="med" len="med"/>
            <a:tailEnd type="none" w="med" len="med"/>
          </a:ln>
        </p:spPr>
      </p:sp>
      <p:sp>
        <p:nvSpPr>
          <p:cNvPr id="267314" name="Text Box 50"/>
          <p:cNvSpPr txBox="1"/>
          <p:nvPr/>
        </p:nvSpPr>
        <p:spPr>
          <a:xfrm>
            <a:off x="4357688" y="5516563"/>
            <a:ext cx="1871662" cy="457200"/>
          </a:xfrm>
          <a:prstGeom prst="rect">
            <a:avLst/>
          </a:prstGeom>
          <a:noFill/>
          <a:ln w="9525">
            <a:noFill/>
          </a:ln>
        </p:spPr>
        <p:txBody>
          <a:bodyPr>
            <a:spAutoFit/>
          </a:bodyPr>
          <a:p>
            <a:pPr algn="l">
              <a:spcBef>
                <a:spcPct val="50000"/>
              </a:spcBef>
              <a:buClr>
                <a:schemeClr val="tx1"/>
              </a:buClr>
            </a:pPr>
            <a:r>
              <a:rPr lang="zh-CN" altLang="en-US" b="1" dirty="0">
                <a:solidFill>
                  <a:schemeClr val="tx1"/>
                </a:solidFill>
                <a:latin typeface="Arial" panose="020B0604020202020204" pitchFamily="34" charset="0"/>
              </a:rPr>
              <a:t>内核级线程</a:t>
            </a:r>
            <a:endParaRPr lang="zh-CN" altLang="en-US" b="1" dirty="0">
              <a:solidFill>
                <a:schemeClr val="tx1"/>
              </a:solidFill>
              <a:latin typeface="Arial" panose="020B0604020202020204" pitchFamily="34" charset="0"/>
            </a:endParaRPr>
          </a:p>
        </p:txBody>
      </p:sp>
      <p:sp>
        <p:nvSpPr>
          <p:cNvPr id="267315" name="Line 51"/>
          <p:cNvSpPr/>
          <p:nvPr/>
        </p:nvSpPr>
        <p:spPr>
          <a:xfrm>
            <a:off x="3276600" y="5732463"/>
            <a:ext cx="1081088" cy="0"/>
          </a:xfrm>
          <a:prstGeom prst="line">
            <a:avLst/>
          </a:prstGeom>
          <a:ln w="22225" cap="flat" cmpd="sng">
            <a:solidFill>
              <a:srgbClr val="000000"/>
            </a:solidFill>
            <a:prstDash val="solid"/>
            <a:headEnd type="none" w="med" len="med"/>
            <a:tailEnd type="none" w="med" len="med"/>
          </a:ln>
        </p:spPr>
      </p:sp>
      <p:sp>
        <p:nvSpPr>
          <p:cNvPr id="267316" name="Text Box 52"/>
          <p:cNvSpPr txBox="1"/>
          <p:nvPr/>
        </p:nvSpPr>
        <p:spPr>
          <a:xfrm>
            <a:off x="4357688" y="3140075"/>
            <a:ext cx="1871662" cy="457200"/>
          </a:xfrm>
          <a:prstGeom prst="rect">
            <a:avLst/>
          </a:prstGeom>
          <a:noFill/>
          <a:ln w="9525">
            <a:noFill/>
          </a:ln>
        </p:spPr>
        <p:txBody>
          <a:bodyPr>
            <a:spAutoFit/>
          </a:bodyPr>
          <a:p>
            <a:pPr algn="l">
              <a:spcBef>
                <a:spcPct val="50000"/>
              </a:spcBef>
              <a:buClr>
                <a:schemeClr val="tx1"/>
              </a:buClr>
            </a:pPr>
            <a:r>
              <a:rPr lang="zh-CN" altLang="en-US" b="1" dirty="0">
                <a:solidFill>
                  <a:schemeClr val="tx1"/>
                </a:solidFill>
                <a:latin typeface="Arial" panose="020B0604020202020204" pitchFamily="34" charset="0"/>
              </a:rPr>
              <a:t>用户级线程</a:t>
            </a:r>
            <a:endParaRPr lang="zh-CN" altLang="en-US" b="1" dirty="0">
              <a:solidFill>
                <a:schemeClr val="tx1"/>
              </a:solidFill>
              <a:latin typeface="Arial" panose="020B0604020202020204" pitchFamily="34" charset="0"/>
            </a:endParaRPr>
          </a:p>
        </p:txBody>
      </p:sp>
      <p:sp>
        <p:nvSpPr>
          <p:cNvPr id="267317" name="Line 53"/>
          <p:cNvSpPr/>
          <p:nvPr/>
        </p:nvSpPr>
        <p:spPr>
          <a:xfrm>
            <a:off x="3276600" y="3355975"/>
            <a:ext cx="1081088" cy="0"/>
          </a:xfrm>
          <a:prstGeom prst="line">
            <a:avLst/>
          </a:prstGeom>
          <a:ln w="22225" cap="flat" cmpd="sng">
            <a:solidFill>
              <a:srgbClr val="000000"/>
            </a:solidFill>
            <a:prstDash val="solid"/>
            <a:headEnd type="none" w="med" len="med"/>
            <a:tailEnd type="none" w="med" len="med"/>
          </a:ln>
        </p:spPr>
      </p:sp>
      <p:sp>
        <p:nvSpPr>
          <p:cNvPr id="267318" name="Text Box 54"/>
          <p:cNvSpPr txBox="1"/>
          <p:nvPr/>
        </p:nvSpPr>
        <p:spPr>
          <a:xfrm>
            <a:off x="4429125" y="4338638"/>
            <a:ext cx="1871663" cy="457200"/>
          </a:xfrm>
          <a:prstGeom prst="rect">
            <a:avLst/>
          </a:prstGeom>
          <a:noFill/>
          <a:ln w="9525">
            <a:noFill/>
          </a:ln>
        </p:spPr>
        <p:txBody>
          <a:bodyPr>
            <a:spAutoFit/>
          </a:bodyPr>
          <a:p>
            <a:pPr algn="l">
              <a:spcBef>
                <a:spcPct val="50000"/>
              </a:spcBef>
              <a:buClr>
                <a:schemeClr val="tx1"/>
              </a:buClr>
            </a:pPr>
            <a:r>
              <a:rPr lang="en-US" altLang="zh-CN" b="1" dirty="0">
                <a:solidFill>
                  <a:schemeClr val="tx1"/>
                </a:solidFill>
                <a:latin typeface="Times New Roman" panose="02020603050405020304" pitchFamily="18" charset="0"/>
              </a:rPr>
              <a:t>LWP</a:t>
            </a:r>
            <a:endParaRPr lang="en-US" altLang="zh-CN" b="1" dirty="0">
              <a:solidFill>
                <a:schemeClr val="tx1"/>
              </a:solidFill>
              <a:latin typeface="Times New Roman" panose="02020603050405020304" pitchFamily="18" charset="0"/>
            </a:endParaRPr>
          </a:p>
        </p:txBody>
      </p:sp>
      <p:sp>
        <p:nvSpPr>
          <p:cNvPr id="267319" name="Line 55"/>
          <p:cNvSpPr/>
          <p:nvPr/>
        </p:nvSpPr>
        <p:spPr>
          <a:xfrm>
            <a:off x="3349625" y="4579938"/>
            <a:ext cx="1081088" cy="0"/>
          </a:xfrm>
          <a:prstGeom prst="line">
            <a:avLst/>
          </a:prstGeom>
          <a:ln w="22225" cap="flat" cmpd="sng">
            <a:solidFill>
              <a:srgbClr val="000000"/>
            </a:solidFill>
            <a:prstDash val="solid"/>
            <a:headEnd type="none" w="med" len="med"/>
            <a:tailEnd type="none" w="med" len="med"/>
          </a:ln>
        </p:spPr>
      </p:sp>
      <p:sp>
        <p:nvSpPr>
          <p:cNvPr id="267320" name="Text Box 56"/>
          <p:cNvSpPr txBox="1"/>
          <p:nvPr/>
        </p:nvSpPr>
        <p:spPr>
          <a:xfrm>
            <a:off x="1260475" y="3789363"/>
            <a:ext cx="1223963" cy="457200"/>
          </a:xfrm>
          <a:prstGeom prst="rect">
            <a:avLst/>
          </a:prstGeom>
          <a:noFill/>
          <a:ln w="9525">
            <a:noFill/>
          </a:ln>
        </p:spPr>
        <p:txBody>
          <a:bodyPr>
            <a:spAutoFit/>
          </a:bodyPr>
          <a:p>
            <a:pPr algn="l">
              <a:spcBef>
                <a:spcPct val="50000"/>
              </a:spcBef>
              <a:buClr>
                <a:schemeClr val="tx1"/>
              </a:buClr>
            </a:pPr>
            <a:r>
              <a:rPr lang="zh-CN" altLang="en-US" b="1" dirty="0">
                <a:solidFill>
                  <a:schemeClr val="tx1"/>
                </a:solidFill>
                <a:latin typeface="Arial" panose="020B0604020202020204" pitchFamily="34" charset="0"/>
              </a:rPr>
              <a:t>进程</a:t>
            </a:r>
            <a:r>
              <a:rPr lang="en-US" altLang="zh-CN" b="1" dirty="0">
                <a:solidFill>
                  <a:schemeClr val="tx1"/>
                </a:solidFill>
                <a:latin typeface="Arial" panose="020B0604020202020204" pitchFamily="34" charset="0"/>
              </a:rPr>
              <a:t>2</a:t>
            </a:r>
            <a:endParaRPr lang="en-US" altLang="zh-CN" b="1" dirty="0">
              <a:solidFill>
                <a:schemeClr val="tx1"/>
              </a:solidFill>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7267">
                                            <p:txEl>
                                              <p:charRg st="0" end="21"/>
                                            </p:txEl>
                                          </p:spTgt>
                                        </p:tgtEl>
                                        <p:attrNameLst>
                                          <p:attrName>style.visibility</p:attrName>
                                        </p:attrNameLst>
                                      </p:cBhvr>
                                      <p:to>
                                        <p:strVal val="visible"/>
                                      </p:to>
                                    </p:set>
                                    <p:animEffect transition="in" filter="wipe(left)">
                                      <p:cBhvr>
                                        <p:cTn id="7" dur="500"/>
                                        <p:tgtEl>
                                          <p:spTgt spid="267267">
                                            <p:txEl>
                                              <p:charRg st="0" end="2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7267">
                                            <p:txEl>
                                              <p:charRg st="21" end="31"/>
                                            </p:txEl>
                                          </p:spTgt>
                                        </p:tgtEl>
                                        <p:attrNameLst>
                                          <p:attrName>style.visibility</p:attrName>
                                        </p:attrNameLst>
                                      </p:cBhvr>
                                      <p:to>
                                        <p:strVal val="visible"/>
                                      </p:to>
                                    </p:set>
                                    <p:animEffect transition="in" filter="wipe(left)">
                                      <p:cBhvr>
                                        <p:cTn id="12" dur="500"/>
                                        <p:tgtEl>
                                          <p:spTgt spid="267267">
                                            <p:txEl>
                                              <p:charRg st="21" end="3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7267">
                                            <p:txEl>
                                              <p:charRg st="31" end="61"/>
                                            </p:txEl>
                                          </p:spTgt>
                                        </p:tgtEl>
                                        <p:attrNameLst>
                                          <p:attrName>style.visibility</p:attrName>
                                        </p:attrNameLst>
                                      </p:cBhvr>
                                      <p:to>
                                        <p:strVal val="visible"/>
                                      </p:to>
                                    </p:set>
                                    <p:animEffect transition="in" filter="wipe(left)">
                                      <p:cBhvr>
                                        <p:cTn id="17" dur="500"/>
                                        <p:tgtEl>
                                          <p:spTgt spid="267267">
                                            <p:txEl>
                                              <p:charRg st="31" end="6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7267">
                                            <p:txEl>
                                              <p:charRg st="61" end="113"/>
                                            </p:txEl>
                                          </p:spTgt>
                                        </p:tgtEl>
                                        <p:attrNameLst>
                                          <p:attrName>style.visibility</p:attrName>
                                        </p:attrNameLst>
                                      </p:cBhvr>
                                      <p:to>
                                        <p:strVal val="visible"/>
                                      </p:to>
                                    </p:set>
                                    <p:animEffect transition="in" filter="wipe(left)">
                                      <p:cBhvr>
                                        <p:cTn id="22" dur="500"/>
                                        <p:tgtEl>
                                          <p:spTgt spid="267267">
                                            <p:txEl>
                                              <p:charRg st="61" end="1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67303"/>
                                        </p:tgtEl>
                                        <p:attrNameLst>
                                          <p:attrName>style.visibility</p:attrName>
                                        </p:attrNameLst>
                                      </p:cBhvr>
                                      <p:to>
                                        <p:strVal val="visible"/>
                                      </p:to>
                                    </p:set>
                                    <p:animEffect transition="in" filter="box(in)">
                                      <p:cBhvr>
                                        <p:cTn id="27" dur="500"/>
                                        <p:tgtEl>
                                          <p:spTgt spid="267303"/>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267304"/>
                                        </p:tgtEl>
                                        <p:attrNameLst>
                                          <p:attrName>style.visibility</p:attrName>
                                        </p:attrNameLst>
                                      </p:cBhvr>
                                      <p:to>
                                        <p:strVal val="visible"/>
                                      </p:to>
                                    </p:set>
                                    <p:animEffect transition="in" filter="box(in)">
                                      <p:cBhvr>
                                        <p:cTn id="30" dur="500"/>
                                        <p:tgtEl>
                                          <p:spTgt spid="267304"/>
                                        </p:tgtEl>
                                      </p:cBhvr>
                                    </p:animEffect>
                                  </p:childTnLst>
                                </p:cTn>
                              </p:par>
                              <p:par>
                                <p:cTn id="31" presetID="4" presetClass="entr" presetSubtype="16" fill="hold" nodeType="withEffect">
                                  <p:stCondLst>
                                    <p:cond delay="0"/>
                                  </p:stCondLst>
                                  <p:childTnLst>
                                    <p:set>
                                      <p:cBhvr>
                                        <p:cTn id="32" dur="1" fill="hold">
                                          <p:stCondLst>
                                            <p:cond delay="0"/>
                                          </p:stCondLst>
                                        </p:cTn>
                                        <p:tgtEl>
                                          <p:spTgt spid="267305"/>
                                        </p:tgtEl>
                                        <p:attrNameLst>
                                          <p:attrName>style.visibility</p:attrName>
                                        </p:attrNameLst>
                                      </p:cBhvr>
                                      <p:to>
                                        <p:strVal val="visible"/>
                                      </p:to>
                                    </p:set>
                                    <p:animEffect transition="in" filter="box(in)">
                                      <p:cBhvr>
                                        <p:cTn id="33" dur="500"/>
                                        <p:tgtEl>
                                          <p:spTgt spid="267305"/>
                                        </p:tgtEl>
                                      </p:cBhvr>
                                    </p:animEffect>
                                  </p:childTnLst>
                                </p:cTn>
                              </p:par>
                              <p:par>
                                <p:cTn id="34" presetID="4" presetClass="entr" presetSubtype="16" fill="hold" nodeType="withEffect">
                                  <p:stCondLst>
                                    <p:cond delay="0"/>
                                  </p:stCondLst>
                                  <p:childTnLst>
                                    <p:set>
                                      <p:cBhvr>
                                        <p:cTn id="35" dur="1" fill="hold">
                                          <p:stCondLst>
                                            <p:cond delay="0"/>
                                          </p:stCondLst>
                                        </p:cTn>
                                        <p:tgtEl>
                                          <p:spTgt spid="267306"/>
                                        </p:tgtEl>
                                        <p:attrNameLst>
                                          <p:attrName>style.visibility</p:attrName>
                                        </p:attrNameLst>
                                      </p:cBhvr>
                                      <p:to>
                                        <p:strVal val="visible"/>
                                      </p:to>
                                    </p:set>
                                    <p:animEffect transition="in" filter="box(in)">
                                      <p:cBhvr>
                                        <p:cTn id="36" dur="500"/>
                                        <p:tgtEl>
                                          <p:spTgt spid="267306"/>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267307"/>
                                        </p:tgtEl>
                                        <p:attrNameLst>
                                          <p:attrName>style.visibility</p:attrName>
                                        </p:attrNameLst>
                                      </p:cBhvr>
                                      <p:to>
                                        <p:strVal val="visible"/>
                                      </p:to>
                                    </p:set>
                                    <p:animEffect transition="in" filter="box(in)">
                                      <p:cBhvr>
                                        <p:cTn id="39" dur="500"/>
                                        <p:tgtEl>
                                          <p:spTgt spid="267307"/>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267309"/>
                                        </p:tgtEl>
                                        <p:attrNameLst>
                                          <p:attrName>style.visibility</p:attrName>
                                        </p:attrNameLst>
                                      </p:cBhvr>
                                      <p:to>
                                        <p:strVal val="visible"/>
                                      </p:to>
                                    </p:set>
                                    <p:animEffect transition="in" filter="box(in)">
                                      <p:cBhvr>
                                        <p:cTn id="42" dur="500"/>
                                        <p:tgtEl>
                                          <p:spTgt spid="267309"/>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267311"/>
                                        </p:tgtEl>
                                        <p:attrNameLst>
                                          <p:attrName>style.visibility</p:attrName>
                                        </p:attrNameLst>
                                      </p:cBhvr>
                                      <p:to>
                                        <p:strVal val="visible"/>
                                      </p:to>
                                    </p:set>
                                    <p:animEffect transition="in" filter="box(in)">
                                      <p:cBhvr>
                                        <p:cTn id="45" dur="500"/>
                                        <p:tgtEl>
                                          <p:spTgt spid="267311"/>
                                        </p:tgtEl>
                                      </p:cBhvr>
                                    </p:animEffect>
                                  </p:childTnLst>
                                </p:cTn>
                              </p:par>
                              <p:par>
                                <p:cTn id="46" presetID="4" presetClass="entr" presetSubtype="16" fill="hold" nodeType="withEffect">
                                  <p:stCondLst>
                                    <p:cond delay="0"/>
                                  </p:stCondLst>
                                  <p:childTnLst>
                                    <p:set>
                                      <p:cBhvr>
                                        <p:cTn id="47" dur="1" fill="hold">
                                          <p:stCondLst>
                                            <p:cond delay="0"/>
                                          </p:stCondLst>
                                        </p:cTn>
                                        <p:tgtEl>
                                          <p:spTgt spid="267313"/>
                                        </p:tgtEl>
                                        <p:attrNameLst>
                                          <p:attrName>style.visibility</p:attrName>
                                        </p:attrNameLst>
                                      </p:cBhvr>
                                      <p:to>
                                        <p:strVal val="visible"/>
                                      </p:to>
                                    </p:set>
                                    <p:animEffect transition="in" filter="box(in)">
                                      <p:cBhvr>
                                        <p:cTn id="48" dur="500"/>
                                        <p:tgtEl>
                                          <p:spTgt spid="267313"/>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267314"/>
                                        </p:tgtEl>
                                        <p:attrNameLst>
                                          <p:attrName>style.visibility</p:attrName>
                                        </p:attrNameLst>
                                      </p:cBhvr>
                                      <p:to>
                                        <p:strVal val="visible"/>
                                      </p:to>
                                    </p:set>
                                    <p:animEffect transition="in" filter="box(in)">
                                      <p:cBhvr>
                                        <p:cTn id="51" dur="500"/>
                                        <p:tgtEl>
                                          <p:spTgt spid="267314"/>
                                        </p:tgtEl>
                                      </p:cBhvr>
                                    </p:animEffect>
                                  </p:childTnLst>
                                </p:cTn>
                              </p:par>
                              <p:par>
                                <p:cTn id="52" presetID="4" presetClass="entr" presetSubtype="16" fill="hold" nodeType="withEffect">
                                  <p:stCondLst>
                                    <p:cond delay="0"/>
                                  </p:stCondLst>
                                  <p:childTnLst>
                                    <p:set>
                                      <p:cBhvr>
                                        <p:cTn id="53" dur="1" fill="hold">
                                          <p:stCondLst>
                                            <p:cond delay="0"/>
                                          </p:stCondLst>
                                        </p:cTn>
                                        <p:tgtEl>
                                          <p:spTgt spid="267315"/>
                                        </p:tgtEl>
                                        <p:attrNameLst>
                                          <p:attrName>style.visibility</p:attrName>
                                        </p:attrNameLst>
                                      </p:cBhvr>
                                      <p:to>
                                        <p:strVal val="visible"/>
                                      </p:to>
                                    </p:set>
                                    <p:animEffect transition="in" filter="box(in)">
                                      <p:cBhvr>
                                        <p:cTn id="54" dur="500"/>
                                        <p:tgtEl>
                                          <p:spTgt spid="267315"/>
                                        </p:tgtEl>
                                      </p:cBhvr>
                                    </p:animEffect>
                                  </p:childTnLst>
                                </p:cTn>
                              </p:par>
                              <p:par>
                                <p:cTn id="55" presetID="4" presetClass="entr" presetSubtype="16" fill="hold" grpId="0" nodeType="withEffect">
                                  <p:stCondLst>
                                    <p:cond delay="0"/>
                                  </p:stCondLst>
                                  <p:childTnLst>
                                    <p:set>
                                      <p:cBhvr>
                                        <p:cTn id="56" dur="1" fill="hold">
                                          <p:stCondLst>
                                            <p:cond delay="0"/>
                                          </p:stCondLst>
                                        </p:cTn>
                                        <p:tgtEl>
                                          <p:spTgt spid="267316"/>
                                        </p:tgtEl>
                                        <p:attrNameLst>
                                          <p:attrName>style.visibility</p:attrName>
                                        </p:attrNameLst>
                                      </p:cBhvr>
                                      <p:to>
                                        <p:strVal val="visible"/>
                                      </p:to>
                                    </p:set>
                                    <p:animEffect transition="in" filter="box(in)">
                                      <p:cBhvr>
                                        <p:cTn id="57" dur="500"/>
                                        <p:tgtEl>
                                          <p:spTgt spid="267316"/>
                                        </p:tgtEl>
                                      </p:cBhvr>
                                    </p:animEffect>
                                  </p:childTnLst>
                                </p:cTn>
                              </p:par>
                              <p:par>
                                <p:cTn id="58" presetID="4" presetClass="entr" presetSubtype="16" fill="hold" nodeType="withEffect">
                                  <p:stCondLst>
                                    <p:cond delay="0"/>
                                  </p:stCondLst>
                                  <p:childTnLst>
                                    <p:set>
                                      <p:cBhvr>
                                        <p:cTn id="59" dur="1" fill="hold">
                                          <p:stCondLst>
                                            <p:cond delay="0"/>
                                          </p:stCondLst>
                                        </p:cTn>
                                        <p:tgtEl>
                                          <p:spTgt spid="267317"/>
                                        </p:tgtEl>
                                        <p:attrNameLst>
                                          <p:attrName>style.visibility</p:attrName>
                                        </p:attrNameLst>
                                      </p:cBhvr>
                                      <p:to>
                                        <p:strVal val="visible"/>
                                      </p:to>
                                    </p:set>
                                    <p:animEffect transition="in" filter="box(in)">
                                      <p:cBhvr>
                                        <p:cTn id="60" dur="500"/>
                                        <p:tgtEl>
                                          <p:spTgt spid="267317"/>
                                        </p:tgtEl>
                                      </p:cBhvr>
                                    </p:animEffect>
                                  </p:childTnLst>
                                </p:cTn>
                              </p:par>
                              <p:par>
                                <p:cTn id="61" presetID="4" presetClass="entr" presetSubtype="16" fill="hold" grpId="0" nodeType="withEffect">
                                  <p:stCondLst>
                                    <p:cond delay="0"/>
                                  </p:stCondLst>
                                  <p:childTnLst>
                                    <p:set>
                                      <p:cBhvr>
                                        <p:cTn id="62" dur="1" fill="hold">
                                          <p:stCondLst>
                                            <p:cond delay="0"/>
                                          </p:stCondLst>
                                        </p:cTn>
                                        <p:tgtEl>
                                          <p:spTgt spid="267318"/>
                                        </p:tgtEl>
                                        <p:attrNameLst>
                                          <p:attrName>style.visibility</p:attrName>
                                        </p:attrNameLst>
                                      </p:cBhvr>
                                      <p:to>
                                        <p:strVal val="visible"/>
                                      </p:to>
                                    </p:set>
                                    <p:animEffect transition="in" filter="box(in)">
                                      <p:cBhvr>
                                        <p:cTn id="63" dur="500"/>
                                        <p:tgtEl>
                                          <p:spTgt spid="267318"/>
                                        </p:tgtEl>
                                      </p:cBhvr>
                                    </p:animEffect>
                                  </p:childTnLst>
                                </p:cTn>
                              </p:par>
                              <p:par>
                                <p:cTn id="64" presetID="4" presetClass="entr" presetSubtype="16" fill="hold" nodeType="withEffect">
                                  <p:stCondLst>
                                    <p:cond delay="0"/>
                                  </p:stCondLst>
                                  <p:childTnLst>
                                    <p:set>
                                      <p:cBhvr>
                                        <p:cTn id="65" dur="1" fill="hold">
                                          <p:stCondLst>
                                            <p:cond delay="0"/>
                                          </p:stCondLst>
                                        </p:cTn>
                                        <p:tgtEl>
                                          <p:spTgt spid="267319"/>
                                        </p:tgtEl>
                                        <p:attrNameLst>
                                          <p:attrName>style.visibility</p:attrName>
                                        </p:attrNameLst>
                                      </p:cBhvr>
                                      <p:to>
                                        <p:strVal val="visible"/>
                                      </p:to>
                                    </p:set>
                                    <p:animEffect transition="in" filter="box(in)">
                                      <p:cBhvr>
                                        <p:cTn id="66" dur="500"/>
                                        <p:tgtEl>
                                          <p:spTgt spid="267319"/>
                                        </p:tgtEl>
                                      </p:cBhvr>
                                    </p:animEffect>
                                  </p:childTnLst>
                                </p:cTn>
                              </p:par>
                              <p:par>
                                <p:cTn id="67" presetID="4" presetClass="entr" presetSubtype="16" fill="hold" grpId="0" nodeType="withEffect">
                                  <p:stCondLst>
                                    <p:cond delay="0"/>
                                  </p:stCondLst>
                                  <p:childTnLst>
                                    <p:set>
                                      <p:cBhvr>
                                        <p:cTn id="68" dur="1" fill="hold">
                                          <p:stCondLst>
                                            <p:cond delay="0"/>
                                          </p:stCondLst>
                                        </p:cTn>
                                        <p:tgtEl>
                                          <p:spTgt spid="267320"/>
                                        </p:tgtEl>
                                        <p:attrNameLst>
                                          <p:attrName>style.visibility</p:attrName>
                                        </p:attrNameLst>
                                      </p:cBhvr>
                                      <p:to>
                                        <p:strVal val="visible"/>
                                      </p:to>
                                    </p:set>
                                    <p:animEffect transition="in" filter="box(in)">
                                      <p:cBhvr>
                                        <p:cTn id="69" dur="500"/>
                                        <p:tgtEl>
                                          <p:spTgt spid="267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build="p"/>
      <p:bldP spid="267303" grpId="0" animBg="1"/>
      <p:bldP spid="267304" grpId="0" animBg="1"/>
      <p:bldP spid="267307" grpId="0" animBg="1"/>
      <p:bldP spid="267309" grpId="0" animBg="1"/>
      <p:bldP spid="267311" grpId="0" animBg="1"/>
      <p:bldP spid="267314" grpId="0"/>
      <p:bldP spid="267316" grpId="0"/>
      <p:bldP spid="267318" grpId="0"/>
      <p:bldP spid="267320"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9315" name="AutoShape 3"/>
          <p:cNvSpPr/>
          <p:nvPr/>
        </p:nvSpPr>
        <p:spPr>
          <a:xfrm>
            <a:off x="179388" y="260350"/>
            <a:ext cx="8351837" cy="2343150"/>
          </a:xfrm>
          <a:prstGeom prst="flowChartProcess">
            <a:avLst/>
          </a:prstGeom>
          <a:noFill/>
          <a:ln w="9525">
            <a:noFill/>
          </a:ln>
        </p:spPr>
        <p:txBody>
          <a:bodyPr lIns="87273" tIns="43636" rIns="87273" bIns="43636">
            <a:spAutoFit/>
          </a:bodyPr>
          <a:p>
            <a:pPr marL="609600" indent="-609600" algn="just" defTabSz="873125">
              <a:spcBef>
                <a:spcPct val="50000"/>
              </a:spcBef>
              <a:buFont typeface="Wingdings" panose="05000000000000000000" pitchFamily="2" charset="2"/>
              <a:buChar char="u"/>
            </a:pPr>
            <a:r>
              <a:rPr lang="zh-CN" altLang="en-US" b="1" dirty="0">
                <a:solidFill>
                  <a:schemeClr val="accent1"/>
                </a:solidFill>
                <a:latin typeface="Times New Roman" panose="02020603050405020304" pitchFamily="18" charset="0"/>
              </a:rPr>
              <a:t> </a:t>
            </a:r>
            <a:r>
              <a:rPr lang="zh-CN" altLang="en-US" sz="2800" b="1" dirty="0">
                <a:solidFill>
                  <a:schemeClr val="accent1"/>
                </a:solidFill>
                <a:latin typeface="Times New Roman" panose="02020603050405020304" pitchFamily="18" charset="0"/>
              </a:rPr>
              <a:t>用户级线程与内核控制线程</a:t>
            </a:r>
            <a:r>
              <a:rPr lang="en-US" altLang="zh-CN" sz="2800" b="1" dirty="0">
                <a:solidFill>
                  <a:schemeClr val="accent1"/>
                </a:solidFill>
                <a:latin typeface="Times New Roman" panose="02020603050405020304" pitchFamily="18" charset="0"/>
              </a:rPr>
              <a:t>LWP</a:t>
            </a:r>
            <a:r>
              <a:rPr lang="zh-CN" altLang="en-US" sz="2800" b="1" dirty="0">
                <a:solidFill>
                  <a:schemeClr val="accent1"/>
                </a:solidFill>
                <a:latin typeface="Times New Roman" panose="02020603050405020304" pitchFamily="18" charset="0"/>
              </a:rPr>
              <a:t>的连接：</a:t>
            </a:r>
            <a:endParaRPr lang="zh-CN" altLang="en-US" sz="2800" b="1" dirty="0">
              <a:solidFill>
                <a:schemeClr val="accent1"/>
              </a:solidFill>
              <a:latin typeface="Times New Roman" panose="02020603050405020304" pitchFamily="18" charset="0"/>
            </a:endParaRPr>
          </a:p>
          <a:p>
            <a:pPr marL="609600" indent="-609600" algn="just" defTabSz="873125">
              <a:spcBef>
                <a:spcPct val="50000"/>
              </a:spcBef>
            </a:pPr>
            <a:r>
              <a:rPr lang="zh-CN" altLang="en-US" sz="2800" b="1" dirty="0">
                <a:solidFill>
                  <a:schemeClr val="tx1"/>
                </a:solidFill>
                <a:latin typeface="宋体" panose="02010600030101010101" pitchFamily="2" charset="-122"/>
              </a:rPr>
              <a:t>（</a:t>
            </a:r>
            <a:r>
              <a:rPr lang="en-US" altLang="zh-CN" sz="2800" b="1" dirty="0">
                <a:solidFill>
                  <a:schemeClr val="tx1"/>
                </a:solidFill>
                <a:latin typeface="宋体" panose="02010600030101010101" pitchFamily="2" charset="-122"/>
              </a:rPr>
              <a:t>3</a:t>
            </a:r>
            <a:r>
              <a:rPr lang="zh-CN" altLang="en-US" sz="2800" b="1" dirty="0">
                <a:solidFill>
                  <a:schemeClr val="tx1"/>
                </a:solidFill>
                <a:latin typeface="宋体" panose="02010600030101010101" pitchFamily="2" charset="-122"/>
              </a:rPr>
              <a:t>）多对多模型：</a:t>
            </a:r>
            <a:endParaRPr lang="zh-CN" altLang="en-US" sz="2800" b="1" dirty="0">
              <a:solidFill>
                <a:schemeClr val="tx1"/>
              </a:solidFill>
              <a:latin typeface="宋体" panose="02010600030101010101" pitchFamily="2" charset="-122"/>
            </a:endParaRPr>
          </a:p>
          <a:p>
            <a:pPr marL="609600" indent="-609600" algn="just" defTabSz="873125">
              <a:spcBef>
                <a:spcPct val="50000"/>
              </a:spcBef>
            </a:pPr>
            <a:r>
              <a:rPr lang="zh-CN" altLang="en-US" sz="2800" b="1" dirty="0">
                <a:solidFill>
                  <a:schemeClr val="tx1"/>
                </a:solidFill>
                <a:latin typeface="宋体" panose="02010600030101010101" pitchFamily="2" charset="-122"/>
              </a:rPr>
              <a:t>     </a:t>
            </a:r>
            <a:r>
              <a:rPr lang="zh-CN" altLang="en-US" b="1" dirty="0">
                <a:solidFill>
                  <a:schemeClr val="tx1"/>
                </a:solidFill>
                <a:latin typeface="宋体" panose="02010600030101010101" pitchFamily="2" charset="-122"/>
              </a:rPr>
              <a:t>将一个进程中的多个用户级线程映射到多个</a:t>
            </a:r>
            <a:r>
              <a:rPr lang="en-US" altLang="zh-CN" b="1" dirty="0">
                <a:solidFill>
                  <a:schemeClr val="tx1"/>
                </a:solidFill>
                <a:latin typeface="宋体" panose="02010600030101010101" pitchFamily="2" charset="-122"/>
              </a:rPr>
              <a:t>LWP</a:t>
            </a:r>
            <a:r>
              <a:rPr lang="zh-CN" altLang="en-US" b="1" dirty="0">
                <a:solidFill>
                  <a:schemeClr val="tx1"/>
                </a:solidFill>
                <a:latin typeface="宋体" panose="02010600030101010101" pitchFamily="2" charset="-122"/>
              </a:rPr>
              <a:t>上。</a:t>
            </a:r>
            <a:endParaRPr lang="zh-CN" altLang="en-US" b="1" dirty="0">
              <a:solidFill>
                <a:schemeClr val="tx1"/>
              </a:solidFill>
              <a:latin typeface="宋体" panose="02010600030101010101" pitchFamily="2" charset="-122"/>
            </a:endParaRPr>
          </a:p>
          <a:p>
            <a:pPr marL="609600" indent="-609600" algn="just" defTabSz="873125">
              <a:spcBef>
                <a:spcPct val="50000"/>
              </a:spcBef>
            </a:pPr>
            <a:r>
              <a:rPr lang="zh-CN" altLang="en-US" b="1" dirty="0">
                <a:solidFill>
                  <a:schemeClr val="tx1"/>
                </a:solidFill>
                <a:latin typeface="宋体" panose="02010600030101010101" pitchFamily="2" charset="-122"/>
              </a:rPr>
              <a:t>      特点：结合了前面两种方式的优点。</a:t>
            </a:r>
            <a:endParaRPr lang="zh-CN" altLang="en-US" sz="2800" dirty="0">
              <a:solidFill>
                <a:schemeClr val="tx1"/>
              </a:solidFill>
              <a:latin typeface="宋体" panose="02010600030101010101" pitchFamily="2" charset="-122"/>
            </a:endParaRPr>
          </a:p>
        </p:txBody>
      </p:sp>
      <p:sp>
        <p:nvSpPr>
          <p:cNvPr id="269316" name="Rectangle 4"/>
          <p:cNvSpPr>
            <a:spLocks noChangeArrowheads="1"/>
          </p:cNvSpPr>
          <p:nvPr/>
        </p:nvSpPr>
        <p:spPr bwMode="auto">
          <a:xfrm>
            <a:off x="2124075" y="2276475"/>
            <a:ext cx="3671888" cy="8651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269317" name="Freeform 5"/>
          <p:cNvSpPr/>
          <p:nvPr/>
        </p:nvSpPr>
        <p:spPr>
          <a:xfrm>
            <a:off x="2916238" y="3068638"/>
            <a:ext cx="142875" cy="504825"/>
          </a:xfrm>
          <a:custGeom>
            <a:avLst/>
            <a:gdLst>
              <a:gd name="txL" fmla="*/ 0 w 233"/>
              <a:gd name="txT" fmla="*/ 0 h 318"/>
              <a:gd name="txR" fmla="*/ 233 w 233"/>
              <a:gd name="txB" fmla="*/ 318 h 318"/>
            </a:gdLst>
            <a:ahLst/>
            <a:cxnLst>
              <a:cxn ang="0">
                <a:pos x="4292" y="0"/>
              </a:cxn>
              <a:cxn ang="0">
                <a:pos x="142875" y="215900"/>
              </a:cxn>
              <a:cxn ang="0">
                <a:pos x="4292" y="288925"/>
              </a:cxn>
              <a:cxn ang="0">
                <a:pos x="115281" y="504825"/>
              </a:cxn>
            </a:cxnLst>
            <a:rect l="txL" t="txT" r="txR" b="txB"/>
            <a:pathLst>
              <a:path w="233" h="318">
                <a:moveTo>
                  <a:pt x="7" y="0"/>
                </a:moveTo>
                <a:cubicBezTo>
                  <a:pt x="120" y="53"/>
                  <a:pt x="233" y="106"/>
                  <a:pt x="233" y="136"/>
                </a:cubicBezTo>
                <a:cubicBezTo>
                  <a:pt x="233" y="166"/>
                  <a:pt x="14" y="152"/>
                  <a:pt x="7" y="182"/>
                </a:cubicBezTo>
                <a:cubicBezTo>
                  <a:pt x="0" y="212"/>
                  <a:pt x="158" y="295"/>
                  <a:pt x="188" y="318"/>
                </a:cubicBezTo>
              </a:path>
            </a:pathLst>
          </a:custGeom>
          <a:noFill/>
          <a:ln w="28575" cap="flat" cmpd="sng">
            <a:solidFill>
              <a:srgbClr val="FF00FF"/>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269318" name="Freeform 6"/>
          <p:cNvSpPr/>
          <p:nvPr/>
        </p:nvSpPr>
        <p:spPr>
          <a:xfrm>
            <a:off x="3421063" y="3068638"/>
            <a:ext cx="142875" cy="504825"/>
          </a:xfrm>
          <a:custGeom>
            <a:avLst/>
            <a:gdLst>
              <a:gd name="txL" fmla="*/ 0 w 233"/>
              <a:gd name="txT" fmla="*/ 0 h 318"/>
              <a:gd name="txR" fmla="*/ 233 w 233"/>
              <a:gd name="txB" fmla="*/ 318 h 318"/>
            </a:gdLst>
            <a:ahLst/>
            <a:cxnLst>
              <a:cxn ang="0">
                <a:pos x="4292" y="0"/>
              </a:cxn>
              <a:cxn ang="0">
                <a:pos x="142875" y="215900"/>
              </a:cxn>
              <a:cxn ang="0">
                <a:pos x="4292" y="288925"/>
              </a:cxn>
              <a:cxn ang="0">
                <a:pos x="115281" y="504825"/>
              </a:cxn>
            </a:cxnLst>
            <a:rect l="txL" t="txT" r="txR" b="txB"/>
            <a:pathLst>
              <a:path w="233" h="318">
                <a:moveTo>
                  <a:pt x="7" y="0"/>
                </a:moveTo>
                <a:cubicBezTo>
                  <a:pt x="120" y="53"/>
                  <a:pt x="233" y="106"/>
                  <a:pt x="233" y="136"/>
                </a:cubicBezTo>
                <a:cubicBezTo>
                  <a:pt x="233" y="166"/>
                  <a:pt x="14" y="152"/>
                  <a:pt x="7" y="182"/>
                </a:cubicBezTo>
                <a:cubicBezTo>
                  <a:pt x="0" y="212"/>
                  <a:pt x="158" y="295"/>
                  <a:pt x="188" y="318"/>
                </a:cubicBezTo>
              </a:path>
            </a:pathLst>
          </a:custGeom>
          <a:noFill/>
          <a:ln w="28575" cap="flat" cmpd="sng">
            <a:solidFill>
              <a:srgbClr val="FF00FF"/>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269319" name="Line 7"/>
          <p:cNvSpPr/>
          <p:nvPr/>
        </p:nvSpPr>
        <p:spPr>
          <a:xfrm>
            <a:off x="2987675" y="3644900"/>
            <a:ext cx="0" cy="647700"/>
          </a:xfrm>
          <a:prstGeom prst="line">
            <a:avLst/>
          </a:prstGeom>
          <a:ln w="22225" cap="flat" cmpd="sng">
            <a:solidFill>
              <a:srgbClr val="000000"/>
            </a:solidFill>
            <a:prstDash val="solid"/>
            <a:headEnd type="none" w="med" len="med"/>
            <a:tailEnd type="none" w="med" len="med"/>
          </a:ln>
        </p:spPr>
      </p:sp>
      <p:sp>
        <p:nvSpPr>
          <p:cNvPr id="269320" name="Line 8"/>
          <p:cNvSpPr/>
          <p:nvPr/>
        </p:nvSpPr>
        <p:spPr>
          <a:xfrm>
            <a:off x="3490913" y="3644900"/>
            <a:ext cx="0" cy="647700"/>
          </a:xfrm>
          <a:prstGeom prst="line">
            <a:avLst/>
          </a:prstGeom>
          <a:ln w="22225" cap="flat" cmpd="sng">
            <a:solidFill>
              <a:srgbClr val="000000"/>
            </a:solidFill>
            <a:prstDash val="solid"/>
            <a:headEnd type="none" w="med" len="med"/>
            <a:tailEnd type="none" w="med" len="med"/>
          </a:ln>
        </p:spPr>
      </p:sp>
      <p:sp>
        <p:nvSpPr>
          <p:cNvPr id="269321" name="Freeform 9"/>
          <p:cNvSpPr/>
          <p:nvPr/>
        </p:nvSpPr>
        <p:spPr>
          <a:xfrm>
            <a:off x="3924300" y="3068638"/>
            <a:ext cx="142875" cy="504825"/>
          </a:xfrm>
          <a:custGeom>
            <a:avLst/>
            <a:gdLst>
              <a:gd name="txL" fmla="*/ 0 w 233"/>
              <a:gd name="txT" fmla="*/ 0 h 318"/>
              <a:gd name="txR" fmla="*/ 233 w 233"/>
              <a:gd name="txB" fmla="*/ 318 h 318"/>
            </a:gdLst>
            <a:ahLst/>
            <a:cxnLst>
              <a:cxn ang="0">
                <a:pos x="4292" y="0"/>
              </a:cxn>
              <a:cxn ang="0">
                <a:pos x="142875" y="215900"/>
              </a:cxn>
              <a:cxn ang="0">
                <a:pos x="4292" y="288925"/>
              </a:cxn>
              <a:cxn ang="0">
                <a:pos x="115281" y="504825"/>
              </a:cxn>
            </a:cxnLst>
            <a:rect l="txL" t="txT" r="txR" b="txB"/>
            <a:pathLst>
              <a:path w="233" h="318">
                <a:moveTo>
                  <a:pt x="7" y="0"/>
                </a:moveTo>
                <a:cubicBezTo>
                  <a:pt x="120" y="53"/>
                  <a:pt x="233" y="106"/>
                  <a:pt x="233" y="136"/>
                </a:cubicBezTo>
                <a:cubicBezTo>
                  <a:pt x="233" y="166"/>
                  <a:pt x="14" y="152"/>
                  <a:pt x="7" y="182"/>
                </a:cubicBezTo>
                <a:cubicBezTo>
                  <a:pt x="0" y="212"/>
                  <a:pt x="158" y="295"/>
                  <a:pt x="188" y="318"/>
                </a:cubicBezTo>
              </a:path>
            </a:pathLst>
          </a:custGeom>
          <a:noFill/>
          <a:ln w="28575" cap="flat" cmpd="sng">
            <a:solidFill>
              <a:srgbClr val="FF00FF"/>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269322" name="Freeform 10"/>
          <p:cNvSpPr/>
          <p:nvPr/>
        </p:nvSpPr>
        <p:spPr>
          <a:xfrm>
            <a:off x="4429125" y="3068638"/>
            <a:ext cx="142875" cy="504825"/>
          </a:xfrm>
          <a:custGeom>
            <a:avLst/>
            <a:gdLst>
              <a:gd name="txL" fmla="*/ 0 w 233"/>
              <a:gd name="txT" fmla="*/ 0 h 318"/>
              <a:gd name="txR" fmla="*/ 233 w 233"/>
              <a:gd name="txB" fmla="*/ 318 h 318"/>
            </a:gdLst>
            <a:ahLst/>
            <a:cxnLst>
              <a:cxn ang="0">
                <a:pos x="4292" y="0"/>
              </a:cxn>
              <a:cxn ang="0">
                <a:pos x="142875" y="215900"/>
              </a:cxn>
              <a:cxn ang="0">
                <a:pos x="4292" y="288925"/>
              </a:cxn>
              <a:cxn ang="0">
                <a:pos x="115281" y="504825"/>
              </a:cxn>
            </a:cxnLst>
            <a:rect l="txL" t="txT" r="txR" b="txB"/>
            <a:pathLst>
              <a:path w="233" h="318">
                <a:moveTo>
                  <a:pt x="7" y="0"/>
                </a:moveTo>
                <a:cubicBezTo>
                  <a:pt x="120" y="53"/>
                  <a:pt x="233" y="106"/>
                  <a:pt x="233" y="136"/>
                </a:cubicBezTo>
                <a:cubicBezTo>
                  <a:pt x="233" y="166"/>
                  <a:pt x="14" y="152"/>
                  <a:pt x="7" y="182"/>
                </a:cubicBezTo>
                <a:cubicBezTo>
                  <a:pt x="0" y="212"/>
                  <a:pt x="158" y="295"/>
                  <a:pt x="188" y="318"/>
                </a:cubicBezTo>
              </a:path>
            </a:pathLst>
          </a:custGeom>
          <a:noFill/>
          <a:ln w="28575" cap="flat" cmpd="sng">
            <a:solidFill>
              <a:srgbClr val="FF00FF"/>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269323" name="Line 11"/>
          <p:cNvSpPr/>
          <p:nvPr/>
        </p:nvSpPr>
        <p:spPr>
          <a:xfrm>
            <a:off x="3995738" y="3644900"/>
            <a:ext cx="0" cy="647700"/>
          </a:xfrm>
          <a:prstGeom prst="line">
            <a:avLst/>
          </a:prstGeom>
          <a:ln w="22225" cap="flat" cmpd="sng">
            <a:solidFill>
              <a:srgbClr val="000000"/>
            </a:solidFill>
            <a:prstDash val="solid"/>
            <a:headEnd type="none" w="med" len="med"/>
            <a:tailEnd type="none" w="med" len="med"/>
          </a:ln>
        </p:spPr>
      </p:sp>
      <p:sp>
        <p:nvSpPr>
          <p:cNvPr id="269324" name="Line 12"/>
          <p:cNvSpPr/>
          <p:nvPr/>
        </p:nvSpPr>
        <p:spPr>
          <a:xfrm>
            <a:off x="4498975" y="3644900"/>
            <a:ext cx="0" cy="647700"/>
          </a:xfrm>
          <a:prstGeom prst="line">
            <a:avLst/>
          </a:prstGeom>
          <a:ln w="22225" cap="flat" cmpd="sng">
            <a:solidFill>
              <a:srgbClr val="000000"/>
            </a:solidFill>
            <a:prstDash val="solid"/>
            <a:headEnd type="none" w="med" len="med"/>
            <a:tailEnd type="none" w="med" len="med"/>
          </a:ln>
        </p:spPr>
      </p:sp>
      <p:sp>
        <p:nvSpPr>
          <p:cNvPr id="269325" name="Freeform 13"/>
          <p:cNvSpPr/>
          <p:nvPr/>
        </p:nvSpPr>
        <p:spPr>
          <a:xfrm>
            <a:off x="4860925" y="3068638"/>
            <a:ext cx="142875" cy="504825"/>
          </a:xfrm>
          <a:custGeom>
            <a:avLst/>
            <a:gdLst>
              <a:gd name="txL" fmla="*/ 0 w 233"/>
              <a:gd name="txT" fmla="*/ 0 h 318"/>
              <a:gd name="txR" fmla="*/ 233 w 233"/>
              <a:gd name="txB" fmla="*/ 318 h 318"/>
            </a:gdLst>
            <a:ahLst/>
            <a:cxnLst>
              <a:cxn ang="0">
                <a:pos x="4292" y="0"/>
              </a:cxn>
              <a:cxn ang="0">
                <a:pos x="142875" y="215900"/>
              </a:cxn>
              <a:cxn ang="0">
                <a:pos x="4292" y="288925"/>
              </a:cxn>
              <a:cxn ang="0">
                <a:pos x="115281" y="504825"/>
              </a:cxn>
            </a:cxnLst>
            <a:rect l="txL" t="txT" r="txR" b="txB"/>
            <a:pathLst>
              <a:path w="233" h="318">
                <a:moveTo>
                  <a:pt x="7" y="0"/>
                </a:moveTo>
                <a:cubicBezTo>
                  <a:pt x="120" y="53"/>
                  <a:pt x="233" y="106"/>
                  <a:pt x="233" y="136"/>
                </a:cubicBezTo>
                <a:cubicBezTo>
                  <a:pt x="233" y="166"/>
                  <a:pt x="14" y="152"/>
                  <a:pt x="7" y="182"/>
                </a:cubicBezTo>
                <a:cubicBezTo>
                  <a:pt x="0" y="212"/>
                  <a:pt x="158" y="295"/>
                  <a:pt x="188" y="318"/>
                </a:cubicBezTo>
              </a:path>
            </a:pathLst>
          </a:custGeom>
          <a:noFill/>
          <a:ln w="28575" cap="flat" cmpd="sng">
            <a:solidFill>
              <a:srgbClr val="FF00FF"/>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269326" name="Rectangle 14"/>
          <p:cNvSpPr/>
          <p:nvPr/>
        </p:nvSpPr>
        <p:spPr>
          <a:xfrm>
            <a:off x="2555875" y="2924175"/>
            <a:ext cx="3240088" cy="1873250"/>
          </a:xfrm>
          <a:prstGeom prst="rect">
            <a:avLst/>
          </a:prstGeom>
          <a:noFill/>
          <a:ln w="38100" cap="flat" cmpd="sng">
            <a:solidFill>
              <a:schemeClr val="hlink"/>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269327" name="Oval 15"/>
          <p:cNvSpPr/>
          <p:nvPr/>
        </p:nvSpPr>
        <p:spPr>
          <a:xfrm>
            <a:off x="2843213" y="4365625"/>
            <a:ext cx="288925" cy="287338"/>
          </a:xfrm>
          <a:prstGeom prst="ellipse">
            <a:avLst/>
          </a:prstGeom>
          <a:solidFill>
            <a:schemeClr val="accent1"/>
          </a:solidFill>
          <a:ln w="9525" cap="flat" cmpd="sng">
            <a:solidFill>
              <a:srgbClr val="000000"/>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269328" name="Oval 16"/>
          <p:cNvSpPr/>
          <p:nvPr/>
        </p:nvSpPr>
        <p:spPr>
          <a:xfrm>
            <a:off x="3346450" y="4365625"/>
            <a:ext cx="288925" cy="287338"/>
          </a:xfrm>
          <a:prstGeom prst="ellipse">
            <a:avLst/>
          </a:prstGeom>
          <a:solidFill>
            <a:schemeClr val="accent1"/>
          </a:solidFill>
          <a:ln w="9525" cap="flat" cmpd="sng">
            <a:solidFill>
              <a:srgbClr val="000000"/>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269329" name="Oval 17"/>
          <p:cNvSpPr/>
          <p:nvPr/>
        </p:nvSpPr>
        <p:spPr>
          <a:xfrm>
            <a:off x="3851275" y="4365625"/>
            <a:ext cx="288925" cy="287338"/>
          </a:xfrm>
          <a:prstGeom prst="ellipse">
            <a:avLst/>
          </a:prstGeom>
          <a:solidFill>
            <a:schemeClr val="accent1"/>
          </a:solidFill>
          <a:ln w="9525" cap="flat" cmpd="sng">
            <a:solidFill>
              <a:srgbClr val="000000"/>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269330" name="Oval 18"/>
          <p:cNvSpPr/>
          <p:nvPr/>
        </p:nvSpPr>
        <p:spPr>
          <a:xfrm>
            <a:off x="4354513" y="4365625"/>
            <a:ext cx="288925" cy="287338"/>
          </a:xfrm>
          <a:prstGeom prst="ellipse">
            <a:avLst/>
          </a:prstGeom>
          <a:solidFill>
            <a:schemeClr val="accent1"/>
          </a:solidFill>
          <a:ln w="9525" cap="flat" cmpd="sng">
            <a:solidFill>
              <a:srgbClr val="000000"/>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269331" name="Freeform 19"/>
          <p:cNvSpPr/>
          <p:nvPr/>
        </p:nvSpPr>
        <p:spPr>
          <a:xfrm>
            <a:off x="5219700" y="3068638"/>
            <a:ext cx="142875" cy="504825"/>
          </a:xfrm>
          <a:custGeom>
            <a:avLst/>
            <a:gdLst>
              <a:gd name="txL" fmla="*/ 0 w 233"/>
              <a:gd name="txT" fmla="*/ 0 h 318"/>
              <a:gd name="txR" fmla="*/ 233 w 233"/>
              <a:gd name="txB" fmla="*/ 318 h 318"/>
            </a:gdLst>
            <a:ahLst/>
            <a:cxnLst>
              <a:cxn ang="0">
                <a:pos x="4292" y="0"/>
              </a:cxn>
              <a:cxn ang="0">
                <a:pos x="142875" y="215900"/>
              </a:cxn>
              <a:cxn ang="0">
                <a:pos x="4292" y="288925"/>
              </a:cxn>
              <a:cxn ang="0">
                <a:pos x="115281" y="504825"/>
              </a:cxn>
            </a:cxnLst>
            <a:rect l="txL" t="txT" r="txR" b="txB"/>
            <a:pathLst>
              <a:path w="233" h="318">
                <a:moveTo>
                  <a:pt x="7" y="0"/>
                </a:moveTo>
                <a:cubicBezTo>
                  <a:pt x="120" y="53"/>
                  <a:pt x="233" y="106"/>
                  <a:pt x="233" y="136"/>
                </a:cubicBezTo>
                <a:cubicBezTo>
                  <a:pt x="233" y="166"/>
                  <a:pt x="14" y="152"/>
                  <a:pt x="7" y="182"/>
                </a:cubicBezTo>
                <a:cubicBezTo>
                  <a:pt x="0" y="212"/>
                  <a:pt x="158" y="295"/>
                  <a:pt x="188" y="318"/>
                </a:cubicBezTo>
              </a:path>
            </a:pathLst>
          </a:custGeom>
          <a:noFill/>
          <a:ln w="28575" cap="flat" cmpd="sng">
            <a:solidFill>
              <a:srgbClr val="FF00FF"/>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269332" name="Freeform 20"/>
          <p:cNvSpPr/>
          <p:nvPr/>
        </p:nvSpPr>
        <p:spPr>
          <a:xfrm>
            <a:off x="2914650" y="5441950"/>
            <a:ext cx="142875" cy="504825"/>
          </a:xfrm>
          <a:custGeom>
            <a:avLst/>
            <a:gdLst>
              <a:gd name="txL" fmla="*/ 0 w 233"/>
              <a:gd name="txT" fmla="*/ 0 h 318"/>
              <a:gd name="txR" fmla="*/ 233 w 233"/>
              <a:gd name="txB" fmla="*/ 318 h 318"/>
            </a:gdLst>
            <a:ahLst/>
            <a:cxnLst>
              <a:cxn ang="0">
                <a:pos x="4292" y="0"/>
              </a:cxn>
              <a:cxn ang="0">
                <a:pos x="142875" y="215900"/>
              </a:cxn>
              <a:cxn ang="0">
                <a:pos x="4292" y="288925"/>
              </a:cxn>
              <a:cxn ang="0">
                <a:pos x="115281" y="504825"/>
              </a:cxn>
            </a:cxnLst>
            <a:rect l="txL" t="txT" r="txR" b="txB"/>
            <a:pathLst>
              <a:path w="233" h="318">
                <a:moveTo>
                  <a:pt x="7" y="0"/>
                </a:moveTo>
                <a:cubicBezTo>
                  <a:pt x="120" y="53"/>
                  <a:pt x="233" y="106"/>
                  <a:pt x="233" y="136"/>
                </a:cubicBezTo>
                <a:cubicBezTo>
                  <a:pt x="233" y="166"/>
                  <a:pt x="14" y="152"/>
                  <a:pt x="7" y="182"/>
                </a:cubicBezTo>
                <a:cubicBezTo>
                  <a:pt x="0" y="212"/>
                  <a:pt x="158" y="295"/>
                  <a:pt x="188" y="318"/>
                </a:cubicBezTo>
              </a:path>
            </a:pathLst>
          </a:custGeom>
          <a:noFill/>
          <a:ln w="28575" cap="flat" cmpd="sng">
            <a:solidFill>
              <a:srgbClr val="8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269333" name="Freeform 21"/>
          <p:cNvSpPr/>
          <p:nvPr/>
        </p:nvSpPr>
        <p:spPr>
          <a:xfrm>
            <a:off x="3419475" y="5441950"/>
            <a:ext cx="142875" cy="504825"/>
          </a:xfrm>
          <a:custGeom>
            <a:avLst/>
            <a:gdLst>
              <a:gd name="txL" fmla="*/ 0 w 233"/>
              <a:gd name="txT" fmla="*/ 0 h 318"/>
              <a:gd name="txR" fmla="*/ 233 w 233"/>
              <a:gd name="txB" fmla="*/ 318 h 318"/>
            </a:gdLst>
            <a:ahLst/>
            <a:cxnLst>
              <a:cxn ang="0">
                <a:pos x="4292" y="0"/>
              </a:cxn>
              <a:cxn ang="0">
                <a:pos x="142875" y="215900"/>
              </a:cxn>
              <a:cxn ang="0">
                <a:pos x="4292" y="288925"/>
              </a:cxn>
              <a:cxn ang="0">
                <a:pos x="115281" y="504825"/>
              </a:cxn>
            </a:cxnLst>
            <a:rect l="txL" t="txT" r="txR" b="txB"/>
            <a:pathLst>
              <a:path w="233" h="318">
                <a:moveTo>
                  <a:pt x="7" y="0"/>
                </a:moveTo>
                <a:cubicBezTo>
                  <a:pt x="120" y="53"/>
                  <a:pt x="233" y="106"/>
                  <a:pt x="233" y="136"/>
                </a:cubicBezTo>
                <a:cubicBezTo>
                  <a:pt x="233" y="166"/>
                  <a:pt x="14" y="152"/>
                  <a:pt x="7" y="182"/>
                </a:cubicBezTo>
                <a:cubicBezTo>
                  <a:pt x="0" y="212"/>
                  <a:pt x="158" y="295"/>
                  <a:pt x="188" y="318"/>
                </a:cubicBezTo>
              </a:path>
            </a:pathLst>
          </a:custGeom>
          <a:noFill/>
          <a:ln w="28575" cap="flat" cmpd="sng">
            <a:solidFill>
              <a:srgbClr val="8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269334" name="Freeform 22"/>
          <p:cNvSpPr/>
          <p:nvPr/>
        </p:nvSpPr>
        <p:spPr>
          <a:xfrm>
            <a:off x="3924300" y="5443538"/>
            <a:ext cx="142875" cy="504825"/>
          </a:xfrm>
          <a:custGeom>
            <a:avLst/>
            <a:gdLst>
              <a:gd name="txL" fmla="*/ 0 w 233"/>
              <a:gd name="txT" fmla="*/ 0 h 318"/>
              <a:gd name="txR" fmla="*/ 233 w 233"/>
              <a:gd name="txB" fmla="*/ 318 h 318"/>
            </a:gdLst>
            <a:ahLst/>
            <a:cxnLst>
              <a:cxn ang="0">
                <a:pos x="4292" y="0"/>
              </a:cxn>
              <a:cxn ang="0">
                <a:pos x="142875" y="215900"/>
              </a:cxn>
              <a:cxn ang="0">
                <a:pos x="4292" y="288925"/>
              </a:cxn>
              <a:cxn ang="0">
                <a:pos x="115281" y="504825"/>
              </a:cxn>
            </a:cxnLst>
            <a:rect l="txL" t="txT" r="txR" b="txB"/>
            <a:pathLst>
              <a:path w="233" h="318">
                <a:moveTo>
                  <a:pt x="7" y="0"/>
                </a:moveTo>
                <a:cubicBezTo>
                  <a:pt x="120" y="53"/>
                  <a:pt x="233" y="106"/>
                  <a:pt x="233" y="136"/>
                </a:cubicBezTo>
                <a:cubicBezTo>
                  <a:pt x="233" y="166"/>
                  <a:pt x="14" y="152"/>
                  <a:pt x="7" y="182"/>
                </a:cubicBezTo>
                <a:cubicBezTo>
                  <a:pt x="0" y="212"/>
                  <a:pt x="158" y="295"/>
                  <a:pt x="188" y="318"/>
                </a:cubicBezTo>
              </a:path>
            </a:pathLst>
          </a:custGeom>
          <a:noFill/>
          <a:ln w="28575" cap="flat" cmpd="sng">
            <a:solidFill>
              <a:srgbClr val="8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269335" name="Freeform 23"/>
          <p:cNvSpPr/>
          <p:nvPr/>
        </p:nvSpPr>
        <p:spPr>
          <a:xfrm>
            <a:off x="4427538" y="5443538"/>
            <a:ext cx="142875" cy="504825"/>
          </a:xfrm>
          <a:custGeom>
            <a:avLst/>
            <a:gdLst>
              <a:gd name="txL" fmla="*/ 0 w 233"/>
              <a:gd name="txT" fmla="*/ 0 h 318"/>
              <a:gd name="txR" fmla="*/ 233 w 233"/>
              <a:gd name="txB" fmla="*/ 318 h 318"/>
            </a:gdLst>
            <a:ahLst/>
            <a:cxnLst>
              <a:cxn ang="0">
                <a:pos x="4292" y="0"/>
              </a:cxn>
              <a:cxn ang="0">
                <a:pos x="142875" y="215900"/>
              </a:cxn>
              <a:cxn ang="0">
                <a:pos x="4292" y="288925"/>
              </a:cxn>
              <a:cxn ang="0">
                <a:pos x="115281" y="504825"/>
              </a:cxn>
            </a:cxnLst>
            <a:rect l="txL" t="txT" r="txR" b="txB"/>
            <a:pathLst>
              <a:path w="233" h="318">
                <a:moveTo>
                  <a:pt x="7" y="0"/>
                </a:moveTo>
                <a:cubicBezTo>
                  <a:pt x="120" y="53"/>
                  <a:pt x="233" y="106"/>
                  <a:pt x="233" y="136"/>
                </a:cubicBezTo>
                <a:cubicBezTo>
                  <a:pt x="233" y="166"/>
                  <a:pt x="14" y="152"/>
                  <a:pt x="7" y="182"/>
                </a:cubicBezTo>
                <a:cubicBezTo>
                  <a:pt x="0" y="212"/>
                  <a:pt x="158" y="295"/>
                  <a:pt x="188" y="318"/>
                </a:cubicBezTo>
              </a:path>
            </a:pathLst>
          </a:custGeom>
          <a:noFill/>
          <a:ln w="28575" cap="flat" cmpd="sng">
            <a:solidFill>
              <a:srgbClr val="8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269336" name="Line 24"/>
          <p:cNvSpPr/>
          <p:nvPr/>
        </p:nvSpPr>
        <p:spPr>
          <a:xfrm>
            <a:off x="2987675" y="4725988"/>
            <a:ext cx="0" cy="647700"/>
          </a:xfrm>
          <a:prstGeom prst="line">
            <a:avLst/>
          </a:prstGeom>
          <a:ln w="22225" cap="flat" cmpd="sng">
            <a:solidFill>
              <a:srgbClr val="000000"/>
            </a:solidFill>
            <a:prstDash val="solid"/>
            <a:headEnd type="none" w="med" len="med"/>
            <a:tailEnd type="none" w="med" len="med"/>
          </a:ln>
        </p:spPr>
      </p:sp>
      <p:sp>
        <p:nvSpPr>
          <p:cNvPr id="269337" name="Line 25"/>
          <p:cNvSpPr/>
          <p:nvPr/>
        </p:nvSpPr>
        <p:spPr>
          <a:xfrm>
            <a:off x="3490913" y="4725988"/>
            <a:ext cx="0" cy="647700"/>
          </a:xfrm>
          <a:prstGeom prst="line">
            <a:avLst/>
          </a:prstGeom>
          <a:ln w="22225" cap="flat" cmpd="sng">
            <a:solidFill>
              <a:srgbClr val="000000"/>
            </a:solidFill>
            <a:prstDash val="solid"/>
            <a:headEnd type="none" w="med" len="med"/>
            <a:tailEnd type="none" w="med" len="med"/>
          </a:ln>
        </p:spPr>
      </p:sp>
      <p:sp>
        <p:nvSpPr>
          <p:cNvPr id="269338" name="Line 26"/>
          <p:cNvSpPr/>
          <p:nvPr/>
        </p:nvSpPr>
        <p:spPr>
          <a:xfrm>
            <a:off x="3995738" y="4725988"/>
            <a:ext cx="0" cy="647700"/>
          </a:xfrm>
          <a:prstGeom prst="line">
            <a:avLst/>
          </a:prstGeom>
          <a:ln w="22225" cap="flat" cmpd="sng">
            <a:solidFill>
              <a:srgbClr val="000000"/>
            </a:solidFill>
            <a:prstDash val="solid"/>
            <a:headEnd type="none" w="med" len="med"/>
            <a:tailEnd type="none" w="med" len="med"/>
          </a:ln>
        </p:spPr>
      </p:sp>
      <p:sp>
        <p:nvSpPr>
          <p:cNvPr id="269339" name="Line 27"/>
          <p:cNvSpPr/>
          <p:nvPr/>
        </p:nvSpPr>
        <p:spPr>
          <a:xfrm>
            <a:off x="4498975" y="4725988"/>
            <a:ext cx="0" cy="647700"/>
          </a:xfrm>
          <a:prstGeom prst="line">
            <a:avLst/>
          </a:prstGeom>
          <a:ln w="22225" cap="flat" cmpd="sng">
            <a:solidFill>
              <a:srgbClr val="000000"/>
            </a:solidFill>
            <a:prstDash val="solid"/>
            <a:headEnd type="none" w="med" len="med"/>
            <a:tailEnd type="none" w="med" len="med"/>
          </a:ln>
        </p:spPr>
      </p:sp>
      <p:sp>
        <p:nvSpPr>
          <p:cNvPr id="269340" name="Text Box 28"/>
          <p:cNvSpPr txBox="1"/>
          <p:nvPr/>
        </p:nvSpPr>
        <p:spPr>
          <a:xfrm>
            <a:off x="6372225" y="5445125"/>
            <a:ext cx="1871663" cy="457200"/>
          </a:xfrm>
          <a:prstGeom prst="rect">
            <a:avLst/>
          </a:prstGeom>
          <a:noFill/>
          <a:ln w="9525">
            <a:noFill/>
          </a:ln>
        </p:spPr>
        <p:txBody>
          <a:bodyPr>
            <a:spAutoFit/>
          </a:bodyPr>
          <a:p>
            <a:pPr algn="l">
              <a:spcBef>
                <a:spcPct val="50000"/>
              </a:spcBef>
              <a:buClr>
                <a:schemeClr val="tx1"/>
              </a:buClr>
            </a:pPr>
            <a:r>
              <a:rPr lang="zh-CN" altLang="en-US" b="1" dirty="0">
                <a:solidFill>
                  <a:schemeClr val="tx1"/>
                </a:solidFill>
                <a:latin typeface="Arial" panose="020B0604020202020204" pitchFamily="34" charset="0"/>
              </a:rPr>
              <a:t>内核级线程</a:t>
            </a:r>
            <a:endParaRPr lang="zh-CN" altLang="en-US" b="1" dirty="0">
              <a:solidFill>
                <a:schemeClr val="tx1"/>
              </a:solidFill>
              <a:latin typeface="Arial" panose="020B0604020202020204" pitchFamily="34" charset="0"/>
            </a:endParaRPr>
          </a:p>
        </p:txBody>
      </p:sp>
      <p:sp>
        <p:nvSpPr>
          <p:cNvPr id="269341" name="Line 29"/>
          <p:cNvSpPr/>
          <p:nvPr/>
        </p:nvSpPr>
        <p:spPr>
          <a:xfrm>
            <a:off x="4714875" y="5661025"/>
            <a:ext cx="1657350" cy="0"/>
          </a:xfrm>
          <a:prstGeom prst="line">
            <a:avLst/>
          </a:prstGeom>
          <a:ln w="22225" cap="flat" cmpd="sng">
            <a:solidFill>
              <a:srgbClr val="000000"/>
            </a:solidFill>
            <a:prstDash val="solid"/>
            <a:headEnd type="none" w="med" len="med"/>
            <a:tailEnd type="none" w="med" len="med"/>
          </a:ln>
        </p:spPr>
      </p:sp>
      <p:sp>
        <p:nvSpPr>
          <p:cNvPr id="269342" name="Text Box 30"/>
          <p:cNvSpPr txBox="1"/>
          <p:nvPr/>
        </p:nvSpPr>
        <p:spPr>
          <a:xfrm>
            <a:off x="6516688" y="3068638"/>
            <a:ext cx="1871662" cy="457200"/>
          </a:xfrm>
          <a:prstGeom prst="rect">
            <a:avLst/>
          </a:prstGeom>
          <a:noFill/>
          <a:ln w="9525">
            <a:noFill/>
          </a:ln>
        </p:spPr>
        <p:txBody>
          <a:bodyPr>
            <a:spAutoFit/>
          </a:bodyPr>
          <a:p>
            <a:pPr algn="l">
              <a:spcBef>
                <a:spcPct val="50000"/>
              </a:spcBef>
              <a:buClr>
                <a:schemeClr val="tx1"/>
              </a:buClr>
            </a:pPr>
            <a:r>
              <a:rPr lang="zh-CN" altLang="en-US" b="1" dirty="0">
                <a:solidFill>
                  <a:schemeClr val="tx1"/>
                </a:solidFill>
                <a:latin typeface="Arial" panose="020B0604020202020204" pitchFamily="34" charset="0"/>
              </a:rPr>
              <a:t>用户级线程</a:t>
            </a:r>
            <a:endParaRPr lang="zh-CN" altLang="en-US" b="1" dirty="0">
              <a:solidFill>
                <a:schemeClr val="tx1"/>
              </a:solidFill>
              <a:latin typeface="Arial" panose="020B0604020202020204" pitchFamily="34" charset="0"/>
            </a:endParaRPr>
          </a:p>
        </p:txBody>
      </p:sp>
      <p:sp>
        <p:nvSpPr>
          <p:cNvPr id="269343" name="Line 31"/>
          <p:cNvSpPr/>
          <p:nvPr/>
        </p:nvSpPr>
        <p:spPr>
          <a:xfrm>
            <a:off x="5435600" y="3284538"/>
            <a:ext cx="1081088" cy="0"/>
          </a:xfrm>
          <a:prstGeom prst="line">
            <a:avLst/>
          </a:prstGeom>
          <a:ln w="22225" cap="flat" cmpd="sng">
            <a:solidFill>
              <a:srgbClr val="000000"/>
            </a:solidFill>
            <a:prstDash val="solid"/>
            <a:headEnd type="none" w="med" len="med"/>
            <a:tailEnd type="none" w="med" len="med"/>
          </a:ln>
        </p:spPr>
      </p:sp>
      <p:sp>
        <p:nvSpPr>
          <p:cNvPr id="269344" name="Text Box 32"/>
          <p:cNvSpPr txBox="1"/>
          <p:nvPr/>
        </p:nvSpPr>
        <p:spPr>
          <a:xfrm>
            <a:off x="6516688" y="4267200"/>
            <a:ext cx="1871662" cy="457200"/>
          </a:xfrm>
          <a:prstGeom prst="rect">
            <a:avLst/>
          </a:prstGeom>
          <a:noFill/>
          <a:ln w="9525">
            <a:noFill/>
          </a:ln>
        </p:spPr>
        <p:txBody>
          <a:bodyPr>
            <a:spAutoFit/>
          </a:bodyPr>
          <a:p>
            <a:pPr algn="l">
              <a:spcBef>
                <a:spcPct val="50000"/>
              </a:spcBef>
              <a:buClr>
                <a:schemeClr val="tx1"/>
              </a:buClr>
            </a:pPr>
            <a:r>
              <a:rPr lang="en-US" altLang="zh-CN" b="1" dirty="0">
                <a:solidFill>
                  <a:schemeClr val="tx1"/>
                </a:solidFill>
                <a:latin typeface="Times New Roman" panose="02020603050405020304" pitchFamily="18" charset="0"/>
              </a:rPr>
              <a:t>LWP</a:t>
            </a:r>
            <a:endParaRPr lang="en-US" altLang="zh-CN" b="1" dirty="0">
              <a:solidFill>
                <a:schemeClr val="tx1"/>
              </a:solidFill>
              <a:latin typeface="Times New Roman" panose="02020603050405020304" pitchFamily="18" charset="0"/>
            </a:endParaRPr>
          </a:p>
        </p:txBody>
      </p:sp>
      <p:sp>
        <p:nvSpPr>
          <p:cNvPr id="269345" name="Line 33"/>
          <p:cNvSpPr/>
          <p:nvPr/>
        </p:nvSpPr>
        <p:spPr>
          <a:xfrm flipV="1">
            <a:off x="4643438" y="4508500"/>
            <a:ext cx="1728787" cy="0"/>
          </a:xfrm>
          <a:prstGeom prst="line">
            <a:avLst/>
          </a:prstGeom>
          <a:ln w="22225" cap="flat" cmpd="sng">
            <a:solidFill>
              <a:srgbClr val="000000"/>
            </a:solidFill>
            <a:prstDash val="solid"/>
            <a:headEnd type="none" w="med" len="med"/>
            <a:tailEnd type="none" w="med" len="med"/>
          </a:ln>
        </p:spPr>
      </p:sp>
      <p:sp>
        <p:nvSpPr>
          <p:cNvPr id="269346" name="Line 34"/>
          <p:cNvSpPr/>
          <p:nvPr/>
        </p:nvSpPr>
        <p:spPr>
          <a:xfrm flipH="1">
            <a:off x="4067175" y="3573463"/>
            <a:ext cx="360363" cy="792162"/>
          </a:xfrm>
          <a:prstGeom prst="line">
            <a:avLst/>
          </a:prstGeom>
          <a:ln w="22225" cap="flat" cmpd="sng">
            <a:solidFill>
              <a:srgbClr val="000000"/>
            </a:solidFill>
            <a:prstDash val="solid"/>
            <a:headEnd type="none" w="med" len="med"/>
            <a:tailEnd type="none" w="med" len="med"/>
          </a:ln>
        </p:spPr>
      </p:sp>
      <p:sp>
        <p:nvSpPr>
          <p:cNvPr id="269347" name="Line 35"/>
          <p:cNvSpPr/>
          <p:nvPr/>
        </p:nvSpPr>
        <p:spPr>
          <a:xfrm flipH="1">
            <a:off x="4572000" y="3573463"/>
            <a:ext cx="647700" cy="792162"/>
          </a:xfrm>
          <a:prstGeom prst="line">
            <a:avLst/>
          </a:prstGeom>
          <a:ln w="22225" cap="flat" cmpd="sng">
            <a:solidFill>
              <a:srgbClr val="000000"/>
            </a:solidFill>
            <a:prstDash val="solid"/>
            <a:headEnd type="none" w="med" len="med"/>
            <a:tailEnd type="none" w="med" len="med"/>
          </a:ln>
        </p:spPr>
      </p:sp>
      <p:sp>
        <p:nvSpPr>
          <p:cNvPr id="269348" name="Line 36"/>
          <p:cNvSpPr/>
          <p:nvPr/>
        </p:nvSpPr>
        <p:spPr>
          <a:xfrm flipH="1">
            <a:off x="3635375" y="3573463"/>
            <a:ext cx="1223963" cy="792162"/>
          </a:xfrm>
          <a:prstGeom prst="line">
            <a:avLst/>
          </a:prstGeom>
          <a:ln w="22225" cap="flat" cmpd="sng">
            <a:solidFill>
              <a:srgbClr val="000000"/>
            </a:solidFill>
            <a:prstDash val="solid"/>
            <a:headEnd type="none" w="med" len="med"/>
            <a:tailEnd type="none" w="med" len="med"/>
          </a:ln>
        </p:spPr>
      </p:sp>
      <p:sp>
        <p:nvSpPr>
          <p:cNvPr id="269349" name="Text Box 37"/>
          <p:cNvSpPr txBox="1"/>
          <p:nvPr/>
        </p:nvSpPr>
        <p:spPr>
          <a:xfrm>
            <a:off x="1476375" y="3644900"/>
            <a:ext cx="1223963" cy="457200"/>
          </a:xfrm>
          <a:prstGeom prst="rect">
            <a:avLst/>
          </a:prstGeom>
          <a:noFill/>
          <a:ln w="9525">
            <a:noFill/>
          </a:ln>
        </p:spPr>
        <p:txBody>
          <a:bodyPr>
            <a:spAutoFit/>
          </a:bodyPr>
          <a:p>
            <a:pPr algn="l">
              <a:spcBef>
                <a:spcPct val="50000"/>
              </a:spcBef>
              <a:buClr>
                <a:schemeClr val="tx1"/>
              </a:buClr>
            </a:pPr>
            <a:r>
              <a:rPr lang="zh-CN" altLang="en-US" b="1" dirty="0">
                <a:solidFill>
                  <a:schemeClr val="tx1"/>
                </a:solidFill>
                <a:latin typeface="Arial" panose="020B0604020202020204" pitchFamily="34" charset="0"/>
              </a:rPr>
              <a:t>进程</a:t>
            </a:r>
            <a:r>
              <a:rPr lang="en-US" altLang="zh-CN" b="1" dirty="0">
                <a:solidFill>
                  <a:schemeClr val="tx1"/>
                </a:solidFill>
                <a:latin typeface="Arial" panose="020B0604020202020204" pitchFamily="34" charset="0"/>
              </a:rPr>
              <a:t>3</a:t>
            </a:r>
            <a:endParaRPr lang="en-US" altLang="zh-CN" b="1" dirty="0">
              <a:solidFill>
                <a:schemeClr val="tx1"/>
              </a:solidFill>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9315">
                                            <p:txEl>
                                              <p:charRg st="0" end="21"/>
                                            </p:txEl>
                                          </p:spTgt>
                                        </p:tgtEl>
                                        <p:attrNameLst>
                                          <p:attrName>style.visibility</p:attrName>
                                        </p:attrNameLst>
                                      </p:cBhvr>
                                      <p:to>
                                        <p:strVal val="visible"/>
                                      </p:to>
                                    </p:set>
                                    <p:animEffect transition="in" filter="wipe(left)">
                                      <p:cBhvr>
                                        <p:cTn id="7" dur="500"/>
                                        <p:tgtEl>
                                          <p:spTgt spid="269315">
                                            <p:txEl>
                                              <p:charRg st="0" end="2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9315">
                                            <p:txEl>
                                              <p:charRg st="21" end="31"/>
                                            </p:txEl>
                                          </p:spTgt>
                                        </p:tgtEl>
                                        <p:attrNameLst>
                                          <p:attrName>style.visibility</p:attrName>
                                        </p:attrNameLst>
                                      </p:cBhvr>
                                      <p:to>
                                        <p:strVal val="visible"/>
                                      </p:to>
                                    </p:set>
                                    <p:animEffect transition="in" filter="wipe(left)">
                                      <p:cBhvr>
                                        <p:cTn id="12" dur="500"/>
                                        <p:tgtEl>
                                          <p:spTgt spid="269315">
                                            <p:txEl>
                                              <p:charRg st="21" end="3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9315">
                                            <p:txEl>
                                              <p:charRg st="31" end="61"/>
                                            </p:txEl>
                                          </p:spTgt>
                                        </p:tgtEl>
                                        <p:attrNameLst>
                                          <p:attrName>style.visibility</p:attrName>
                                        </p:attrNameLst>
                                      </p:cBhvr>
                                      <p:to>
                                        <p:strVal val="visible"/>
                                      </p:to>
                                    </p:set>
                                    <p:animEffect transition="in" filter="wipe(left)">
                                      <p:cBhvr>
                                        <p:cTn id="17" dur="500"/>
                                        <p:tgtEl>
                                          <p:spTgt spid="269315">
                                            <p:txEl>
                                              <p:charRg st="31" end="6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9315">
                                            <p:txEl>
                                              <p:charRg st="61" end="84"/>
                                            </p:txEl>
                                          </p:spTgt>
                                        </p:tgtEl>
                                        <p:attrNameLst>
                                          <p:attrName>style.visibility</p:attrName>
                                        </p:attrNameLst>
                                      </p:cBhvr>
                                      <p:to>
                                        <p:strVal val="visible"/>
                                      </p:to>
                                    </p:set>
                                    <p:animEffect transition="in" filter="wipe(left)">
                                      <p:cBhvr>
                                        <p:cTn id="22" dur="500"/>
                                        <p:tgtEl>
                                          <p:spTgt spid="269315">
                                            <p:txEl>
                                              <p:charRg st="61" end="8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nodePh="1">
                                  <p:stCondLst>
                                    <p:cond delay="0"/>
                                  </p:stCondLst>
                                  <p:endCondLst>
                                    <p:cond evt="begin" delay="0">
                                      <p:tn val="25"/>
                                    </p:cond>
                                  </p:endCondLst>
                                  <p:childTnLst>
                                    <p:set>
                                      <p:cBhvr>
                                        <p:cTn id="26" dur="1" fill="hold">
                                          <p:stCondLst>
                                            <p:cond delay="0"/>
                                          </p:stCondLst>
                                        </p:cTn>
                                        <p:tgtEl>
                                          <p:spTgt spid="269316"/>
                                        </p:tgtEl>
                                        <p:attrNameLst>
                                          <p:attrName>style.visibility</p:attrName>
                                        </p:attrNameLst>
                                      </p:cBhvr>
                                      <p:to>
                                        <p:strVal val="visible"/>
                                      </p:to>
                                    </p:set>
                                    <p:animEffect transition="in" filter="box(in)">
                                      <p:cBhvr>
                                        <p:cTn id="27" dur="500"/>
                                        <p:tgtEl>
                                          <p:spTgt spid="269316"/>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269317"/>
                                        </p:tgtEl>
                                        <p:attrNameLst>
                                          <p:attrName>style.visibility</p:attrName>
                                        </p:attrNameLst>
                                      </p:cBhvr>
                                      <p:to>
                                        <p:strVal val="visible"/>
                                      </p:to>
                                    </p:set>
                                    <p:animEffect transition="in" filter="box(in)">
                                      <p:cBhvr>
                                        <p:cTn id="30" dur="500"/>
                                        <p:tgtEl>
                                          <p:spTgt spid="269317"/>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269318"/>
                                        </p:tgtEl>
                                        <p:attrNameLst>
                                          <p:attrName>style.visibility</p:attrName>
                                        </p:attrNameLst>
                                      </p:cBhvr>
                                      <p:to>
                                        <p:strVal val="visible"/>
                                      </p:to>
                                    </p:set>
                                    <p:animEffect transition="in" filter="box(in)">
                                      <p:cBhvr>
                                        <p:cTn id="33" dur="500"/>
                                        <p:tgtEl>
                                          <p:spTgt spid="269318"/>
                                        </p:tgtEl>
                                      </p:cBhvr>
                                    </p:animEffect>
                                  </p:childTnLst>
                                </p:cTn>
                              </p:par>
                              <p:par>
                                <p:cTn id="34" presetID="4" presetClass="entr" presetSubtype="16" fill="hold" nodeType="withEffect">
                                  <p:stCondLst>
                                    <p:cond delay="0"/>
                                  </p:stCondLst>
                                  <p:childTnLst>
                                    <p:set>
                                      <p:cBhvr>
                                        <p:cTn id="35" dur="1" fill="hold">
                                          <p:stCondLst>
                                            <p:cond delay="0"/>
                                          </p:stCondLst>
                                        </p:cTn>
                                        <p:tgtEl>
                                          <p:spTgt spid="269319"/>
                                        </p:tgtEl>
                                        <p:attrNameLst>
                                          <p:attrName>style.visibility</p:attrName>
                                        </p:attrNameLst>
                                      </p:cBhvr>
                                      <p:to>
                                        <p:strVal val="visible"/>
                                      </p:to>
                                    </p:set>
                                    <p:animEffect transition="in" filter="box(in)">
                                      <p:cBhvr>
                                        <p:cTn id="36" dur="500"/>
                                        <p:tgtEl>
                                          <p:spTgt spid="269319"/>
                                        </p:tgtEl>
                                      </p:cBhvr>
                                    </p:animEffect>
                                  </p:childTnLst>
                                </p:cTn>
                              </p:par>
                              <p:par>
                                <p:cTn id="37" presetID="4" presetClass="entr" presetSubtype="16" fill="hold" nodeType="withEffect">
                                  <p:stCondLst>
                                    <p:cond delay="0"/>
                                  </p:stCondLst>
                                  <p:childTnLst>
                                    <p:set>
                                      <p:cBhvr>
                                        <p:cTn id="38" dur="1" fill="hold">
                                          <p:stCondLst>
                                            <p:cond delay="0"/>
                                          </p:stCondLst>
                                        </p:cTn>
                                        <p:tgtEl>
                                          <p:spTgt spid="269320"/>
                                        </p:tgtEl>
                                        <p:attrNameLst>
                                          <p:attrName>style.visibility</p:attrName>
                                        </p:attrNameLst>
                                      </p:cBhvr>
                                      <p:to>
                                        <p:strVal val="visible"/>
                                      </p:to>
                                    </p:set>
                                    <p:animEffect transition="in" filter="box(in)">
                                      <p:cBhvr>
                                        <p:cTn id="39" dur="500"/>
                                        <p:tgtEl>
                                          <p:spTgt spid="269320"/>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269321"/>
                                        </p:tgtEl>
                                        <p:attrNameLst>
                                          <p:attrName>style.visibility</p:attrName>
                                        </p:attrNameLst>
                                      </p:cBhvr>
                                      <p:to>
                                        <p:strVal val="visible"/>
                                      </p:to>
                                    </p:set>
                                    <p:animEffect transition="in" filter="box(in)">
                                      <p:cBhvr>
                                        <p:cTn id="42" dur="500"/>
                                        <p:tgtEl>
                                          <p:spTgt spid="269321"/>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269322"/>
                                        </p:tgtEl>
                                        <p:attrNameLst>
                                          <p:attrName>style.visibility</p:attrName>
                                        </p:attrNameLst>
                                      </p:cBhvr>
                                      <p:to>
                                        <p:strVal val="visible"/>
                                      </p:to>
                                    </p:set>
                                    <p:animEffect transition="in" filter="box(in)">
                                      <p:cBhvr>
                                        <p:cTn id="45" dur="500"/>
                                        <p:tgtEl>
                                          <p:spTgt spid="269322"/>
                                        </p:tgtEl>
                                      </p:cBhvr>
                                    </p:animEffect>
                                  </p:childTnLst>
                                </p:cTn>
                              </p:par>
                              <p:par>
                                <p:cTn id="46" presetID="4" presetClass="entr" presetSubtype="16" fill="hold" nodeType="withEffect">
                                  <p:stCondLst>
                                    <p:cond delay="0"/>
                                  </p:stCondLst>
                                  <p:childTnLst>
                                    <p:set>
                                      <p:cBhvr>
                                        <p:cTn id="47" dur="1" fill="hold">
                                          <p:stCondLst>
                                            <p:cond delay="0"/>
                                          </p:stCondLst>
                                        </p:cTn>
                                        <p:tgtEl>
                                          <p:spTgt spid="269323"/>
                                        </p:tgtEl>
                                        <p:attrNameLst>
                                          <p:attrName>style.visibility</p:attrName>
                                        </p:attrNameLst>
                                      </p:cBhvr>
                                      <p:to>
                                        <p:strVal val="visible"/>
                                      </p:to>
                                    </p:set>
                                    <p:animEffect transition="in" filter="box(in)">
                                      <p:cBhvr>
                                        <p:cTn id="48" dur="500"/>
                                        <p:tgtEl>
                                          <p:spTgt spid="269323"/>
                                        </p:tgtEl>
                                      </p:cBhvr>
                                    </p:animEffect>
                                  </p:childTnLst>
                                </p:cTn>
                              </p:par>
                              <p:par>
                                <p:cTn id="49" presetID="4" presetClass="entr" presetSubtype="16" fill="hold" nodeType="withEffect">
                                  <p:stCondLst>
                                    <p:cond delay="0"/>
                                  </p:stCondLst>
                                  <p:childTnLst>
                                    <p:set>
                                      <p:cBhvr>
                                        <p:cTn id="50" dur="1" fill="hold">
                                          <p:stCondLst>
                                            <p:cond delay="0"/>
                                          </p:stCondLst>
                                        </p:cTn>
                                        <p:tgtEl>
                                          <p:spTgt spid="269324"/>
                                        </p:tgtEl>
                                        <p:attrNameLst>
                                          <p:attrName>style.visibility</p:attrName>
                                        </p:attrNameLst>
                                      </p:cBhvr>
                                      <p:to>
                                        <p:strVal val="visible"/>
                                      </p:to>
                                    </p:set>
                                    <p:animEffect transition="in" filter="box(in)">
                                      <p:cBhvr>
                                        <p:cTn id="51" dur="500"/>
                                        <p:tgtEl>
                                          <p:spTgt spid="269324"/>
                                        </p:tgtEl>
                                      </p:cBhvr>
                                    </p:animEffect>
                                  </p:childTnLst>
                                </p:cTn>
                              </p:par>
                              <p:par>
                                <p:cTn id="52" presetID="4" presetClass="entr" presetSubtype="16" fill="hold" grpId="0" nodeType="withEffect">
                                  <p:stCondLst>
                                    <p:cond delay="0"/>
                                  </p:stCondLst>
                                  <p:childTnLst>
                                    <p:set>
                                      <p:cBhvr>
                                        <p:cTn id="53" dur="1" fill="hold">
                                          <p:stCondLst>
                                            <p:cond delay="0"/>
                                          </p:stCondLst>
                                        </p:cTn>
                                        <p:tgtEl>
                                          <p:spTgt spid="269325"/>
                                        </p:tgtEl>
                                        <p:attrNameLst>
                                          <p:attrName>style.visibility</p:attrName>
                                        </p:attrNameLst>
                                      </p:cBhvr>
                                      <p:to>
                                        <p:strVal val="visible"/>
                                      </p:to>
                                    </p:set>
                                    <p:animEffect transition="in" filter="box(in)">
                                      <p:cBhvr>
                                        <p:cTn id="54" dur="500"/>
                                        <p:tgtEl>
                                          <p:spTgt spid="269325"/>
                                        </p:tgtEl>
                                      </p:cBhvr>
                                    </p:animEffect>
                                  </p:childTnLst>
                                </p:cTn>
                              </p:par>
                              <p:par>
                                <p:cTn id="55" presetID="4" presetClass="entr" presetSubtype="16" fill="hold" grpId="0" nodeType="withEffect">
                                  <p:stCondLst>
                                    <p:cond delay="0"/>
                                  </p:stCondLst>
                                  <p:childTnLst>
                                    <p:set>
                                      <p:cBhvr>
                                        <p:cTn id="56" dur="1" fill="hold">
                                          <p:stCondLst>
                                            <p:cond delay="0"/>
                                          </p:stCondLst>
                                        </p:cTn>
                                        <p:tgtEl>
                                          <p:spTgt spid="269326"/>
                                        </p:tgtEl>
                                        <p:attrNameLst>
                                          <p:attrName>style.visibility</p:attrName>
                                        </p:attrNameLst>
                                      </p:cBhvr>
                                      <p:to>
                                        <p:strVal val="visible"/>
                                      </p:to>
                                    </p:set>
                                    <p:animEffect transition="in" filter="box(in)">
                                      <p:cBhvr>
                                        <p:cTn id="57" dur="500"/>
                                        <p:tgtEl>
                                          <p:spTgt spid="269326"/>
                                        </p:tgtEl>
                                      </p:cBhvr>
                                    </p:animEffect>
                                  </p:childTnLst>
                                </p:cTn>
                              </p:par>
                              <p:par>
                                <p:cTn id="58" presetID="4" presetClass="entr" presetSubtype="16" fill="hold" grpId="0" nodeType="withEffect">
                                  <p:stCondLst>
                                    <p:cond delay="0"/>
                                  </p:stCondLst>
                                  <p:childTnLst>
                                    <p:set>
                                      <p:cBhvr>
                                        <p:cTn id="59" dur="1" fill="hold">
                                          <p:stCondLst>
                                            <p:cond delay="0"/>
                                          </p:stCondLst>
                                        </p:cTn>
                                        <p:tgtEl>
                                          <p:spTgt spid="269327"/>
                                        </p:tgtEl>
                                        <p:attrNameLst>
                                          <p:attrName>style.visibility</p:attrName>
                                        </p:attrNameLst>
                                      </p:cBhvr>
                                      <p:to>
                                        <p:strVal val="visible"/>
                                      </p:to>
                                    </p:set>
                                    <p:animEffect transition="in" filter="box(in)">
                                      <p:cBhvr>
                                        <p:cTn id="60" dur="500"/>
                                        <p:tgtEl>
                                          <p:spTgt spid="269327"/>
                                        </p:tgtEl>
                                      </p:cBhvr>
                                    </p:animEffect>
                                  </p:childTnLst>
                                </p:cTn>
                              </p:par>
                              <p:par>
                                <p:cTn id="61" presetID="4" presetClass="entr" presetSubtype="16" fill="hold" grpId="0" nodeType="withEffect">
                                  <p:stCondLst>
                                    <p:cond delay="0"/>
                                  </p:stCondLst>
                                  <p:childTnLst>
                                    <p:set>
                                      <p:cBhvr>
                                        <p:cTn id="62" dur="1" fill="hold">
                                          <p:stCondLst>
                                            <p:cond delay="0"/>
                                          </p:stCondLst>
                                        </p:cTn>
                                        <p:tgtEl>
                                          <p:spTgt spid="269328"/>
                                        </p:tgtEl>
                                        <p:attrNameLst>
                                          <p:attrName>style.visibility</p:attrName>
                                        </p:attrNameLst>
                                      </p:cBhvr>
                                      <p:to>
                                        <p:strVal val="visible"/>
                                      </p:to>
                                    </p:set>
                                    <p:animEffect transition="in" filter="box(in)">
                                      <p:cBhvr>
                                        <p:cTn id="63" dur="500"/>
                                        <p:tgtEl>
                                          <p:spTgt spid="269328"/>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269329"/>
                                        </p:tgtEl>
                                        <p:attrNameLst>
                                          <p:attrName>style.visibility</p:attrName>
                                        </p:attrNameLst>
                                      </p:cBhvr>
                                      <p:to>
                                        <p:strVal val="visible"/>
                                      </p:to>
                                    </p:set>
                                    <p:animEffect transition="in" filter="box(in)">
                                      <p:cBhvr>
                                        <p:cTn id="66" dur="500"/>
                                        <p:tgtEl>
                                          <p:spTgt spid="269329"/>
                                        </p:tgtEl>
                                      </p:cBhvr>
                                    </p:animEffect>
                                  </p:childTnLst>
                                </p:cTn>
                              </p:par>
                              <p:par>
                                <p:cTn id="67" presetID="4" presetClass="entr" presetSubtype="16" fill="hold" grpId="0" nodeType="withEffect">
                                  <p:stCondLst>
                                    <p:cond delay="0"/>
                                  </p:stCondLst>
                                  <p:childTnLst>
                                    <p:set>
                                      <p:cBhvr>
                                        <p:cTn id="68" dur="1" fill="hold">
                                          <p:stCondLst>
                                            <p:cond delay="0"/>
                                          </p:stCondLst>
                                        </p:cTn>
                                        <p:tgtEl>
                                          <p:spTgt spid="269330"/>
                                        </p:tgtEl>
                                        <p:attrNameLst>
                                          <p:attrName>style.visibility</p:attrName>
                                        </p:attrNameLst>
                                      </p:cBhvr>
                                      <p:to>
                                        <p:strVal val="visible"/>
                                      </p:to>
                                    </p:set>
                                    <p:animEffect transition="in" filter="box(in)">
                                      <p:cBhvr>
                                        <p:cTn id="69" dur="500"/>
                                        <p:tgtEl>
                                          <p:spTgt spid="269330"/>
                                        </p:tgtEl>
                                      </p:cBhvr>
                                    </p:animEffect>
                                  </p:childTnLst>
                                </p:cTn>
                              </p:par>
                              <p:par>
                                <p:cTn id="70" presetID="4" presetClass="entr" presetSubtype="16" fill="hold" grpId="0" nodeType="withEffect">
                                  <p:stCondLst>
                                    <p:cond delay="0"/>
                                  </p:stCondLst>
                                  <p:childTnLst>
                                    <p:set>
                                      <p:cBhvr>
                                        <p:cTn id="71" dur="1" fill="hold">
                                          <p:stCondLst>
                                            <p:cond delay="0"/>
                                          </p:stCondLst>
                                        </p:cTn>
                                        <p:tgtEl>
                                          <p:spTgt spid="269331"/>
                                        </p:tgtEl>
                                        <p:attrNameLst>
                                          <p:attrName>style.visibility</p:attrName>
                                        </p:attrNameLst>
                                      </p:cBhvr>
                                      <p:to>
                                        <p:strVal val="visible"/>
                                      </p:to>
                                    </p:set>
                                    <p:animEffect transition="in" filter="box(in)">
                                      <p:cBhvr>
                                        <p:cTn id="72" dur="500"/>
                                        <p:tgtEl>
                                          <p:spTgt spid="269331"/>
                                        </p:tgtEl>
                                      </p:cBhvr>
                                    </p:animEffect>
                                  </p:childTnLst>
                                </p:cTn>
                              </p:par>
                              <p:par>
                                <p:cTn id="73" presetID="4" presetClass="entr" presetSubtype="16" fill="hold" grpId="0" nodeType="withEffect">
                                  <p:stCondLst>
                                    <p:cond delay="0"/>
                                  </p:stCondLst>
                                  <p:childTnLst>
                                    <p:set>
                                      <p:cBhvr>
                                        <p:cTn id="74" dur="1" fill="hold">
                                          <p:stCondLst>
                                            <p:cond delay="0"/>
                                          </p:stCondLst>
                                        </p:cTn>
                                        <p:tgtEl>
                                          <p:spTgt spid="269332"/>
                                        </p:tgtEl>
                                        <p:attrNameLst>
                                          <p:attrName>style.visibility</p:attrName>
                                        </p:attrNameLst>
                                      </p:cBhvr>
                                      <p:to>
                                        <p:strVal val="visible"/>
                                      </p:to>
                                    </p:set>
                                    <p:animEffect transition="in" filter="box(in)">
                                      <p:cBhvr>
                                        <p:cTn id="75" dur="500"/>
                                        <p:tgtEl>
                                          <p:spTgt spid="269332"/>
                                        </p:tgtEl>
                                      </p:cBhvr>
                                    </p:animEffect>
                                  </p:childTnLst>
                                </p:cTn>
                              </p:par>
                              <p:par>
                                <p:cTn id="76" presetID="4" presetClass="entr" presetSubtype="16" fill="hold" grpId="0" nodeType="withEffect">
                                  <p:stCondLst>
                                    <p:cond delay="0"/>
                                  </p:stCondLst>
                                  <p:childTnLst>
                                    <p:set>
                                      <p:cBhvr>
                                        <p:cTn id="77" dur="1" fill="hold">
                                          <p:stCondLst>
                                            <p:cond delay="0"/>
                                          </p:stCondLst>
                                        </p:cTn>
                                        <p:tgtEl>
                                          <p:spTgt spid="269333"/>
                                        </p:tgtEl>
                                        <p:attrNameLst>
                                          <p:attrName>style.visibility</p:attrName>
                                        </p:attrNameLst>
                                      </p:cBhvr>
                                      <p:to>
                                        <p:strVal val="visible"/>
                                      </p:to>
                                    </p:set>
                                    <p:animEffect transition="in" filter="box(in)">
                                      <p:cBhvr>
                                        <p:cTn id="78" dur="500"/>
                                        <p:tgtEl>
                                          <p:spTgt spid="269333"/>
                                        </p:tgtEl>
                                      </p:cBhvr>
                                    </p:animEffect>
                                  </p:childTnLst>
                                </p:cTn>
                              </p:par>
                              <p:par>
                                <p:cTn id="79" presetID="4" presetClass="entr" presetSubtype="16" fill="hold" grpId="0" nodeType="withEffect">
                                  <p:stCondLst>
                                    <p:cond delay="0"/>
                                  </p:stCondLst>
                                  <p:childTnLst>
                                    <p:set>
                                      <p:cBhvr>
                                        <p:cTn id="80" dur="1" fill="hold">
                                          <p:stCondLst>
                                            <p:cond delay="0"/>
                                          </p:stCondLst>
                                        </p:cTn>
                                        <p:tgtEl>
                                          <p:spTgt spid="269334"/>
                                        </p:tgtEl>
                                        <p:attrNameLst>
                                          <p:attrName>style.visibility</p:attrName>
                                        </p:attrNameLst>
                                      </p:cBhvr>
                                      <p:to>
                                        <p:strVal val="visible"/>
                                      </p:to>
                                    </p:set>
                                    <p:animEffect transition="in" filter="box(in)">
                                      <p:cBhvr>
                                        <p:cTn id="81" dur="500"/>
                                        <p:tgtEl>
                                          <p:spTgt spid="269334"/>
                                        </p:tgtEl>
                                      </p:cBhvr>
                                    </p:animEffect>
                                  </p:childTnLst>
                                </p:cTn>
                              </p:par>
                              <p:par>
                                <p:cTn id="82" presetID="4" presetClass="entr" presetSubtype="16" fill="hold" grpId="0" nodeType="withEffect">
                                  <p:stCondLst>
                                    <p:cond delay="0"/>
                                  </p:stCondLst>
                                  <p:childTnLst>
                                    <p:set>
                                      <p:cBhvr>
                                        <p:cTn id="83" dur="1" fill="hold">
                                          <p:stCondLst>
                                            <p:cond delay="0"/>
                                          </p:stCondLst>
                                        </p:cTn>
                                        <p:tgtEl>
                                          <p:spTgt spid="269335"/>
                                        </p:tgtEl>
                                        <p:attrNameLst>
                                          <p:attrName>style.visibility</p:attrName>
                                        </p:attrNameLst>
                                      </p:cBhvr>
                                      <p:to>
                                        <p:strVal val="visible"/>
                                      </p:to>
                                    </p:set>
                                    <p:animEffect transition="in" filter="box(in)">
                                      <p:cBhvr>
                                        <p:cTn id="84" dur="500"/>
                                        <p:tgtEl>
                                          <p:spTgt spid="269335"/>
                                        </p:tgtEl>
                                      </p:cBhvr>
                                    </p:animEffect>
                                  </p:childTnLst>
                                </p:cTn>
                              </p:par>
                              <p:par>
                                <p:cTn id="85" presetID="4" presetClass="entr" presetSubtype="16" fill="hold" nodeType="withEffect">
                                  <p:stCondLst>
                                    <p:cond delay="0"/>
                                  </p:stCondLst>
                                  <p:childTnLst>
                                    <p:set>
                                      <p:cBhvr>
                                        <p:cTn id="86" dur="1" fill="hold">
                                          <p:stCondLst>
                                            <p:cond delay="0"/>
                                          </p:stCondLst>
                                        </p:cTn>
                                        <p:tgtEl>
                                          <p:spTgt spid="269336"/>
                                        </p:tgtEl>
                                        <p:attrNameLst>
                                          <p:attrName>style.visibility</p:attrName>
                                        </p:attrNameLst>
                                      </p:cBhvr>
                                      <p:to>
                                        <p:strVal val="visible"/>
                                      </p:to>
                                    </p:set>
                                    <p:animEffect transition="in" filter="box(in)">
                                      <p:cBhvr>
                                        <p:cTn id="87" dur="500"/>
                                        <p:tgtEl>
                                          <p:spTgt spid="269336"/>
                                        </p:tgtEl>
                                      </p:cBhvr>
                                    </p:animEffect>
                                  </p:childTnLst>
                                </p:cTn>
                              </p:par>
                              <p:par>
                                <p:cTn id="88" presetID="4" presetClass="entr" presetSubtype="16" fill="hold" nodeType="withEffect">
                                  <p:stCondLst>
                                    <p:cond delay="0"/>
                                  </p:stCondLst>
                                  <p:childTnLst>
                                    <p:set>
                                      <p:cBhvr>
                                        <p:cTn id="89" dur="1" fill="hold">
                                          <p:stCondLst>
                                            <p:cond delay="0"/>
                                          </p:stCondLst>
                                        </p:cTn>
                                        <p:tgtEl>
                                          <p:spTgt spid="269337"/>
                                        </p:tgtEl>
                                        <p:attrNameLst>
                                          <p:attrName>style.visibility</p:attrName>
                                        </p:attrNameLst>
                                      </p:cBhvr>
                                      <p:to>
                                        <p:strVal val="visible"/>
                                      </p:to>
                                    </p:set>
                                    <p:animEffect transition="in" filter="box(in)">
                                      <p:cBhvr>
                                        <p:cTn id="90" dur="500"/>
                                        <p:tgtEl>
                                          <p:spTgt spid="269337"/>
                                        </p:tgtEl>
                                      </p:cBhvr>
                                    </p:animEffect>
                                  </p:childTnLst>
                                </p:cTn>
                              </p:par>
                              <p:par>
                                <p:cTn id="91" presetID="4" presetClass="entr" presetSubtype="16" fill="hold" nodeType="withEffect">
                                  <p:stCondLst>
                                    <p:cond delay="0"/>
                                  </p:stCondLst>
                                  <p:childTnLst>
                                    <p:set>
                                      <p:cBhvr>
                                        <p:cTn id="92" dur="1" fill="hold">
                                          <p:stCondLst>
                                            <p:cond delay="0"/>
                                          </p:stCondLst>
                                        </p:cTn>
                                        <p:tgtEl>
                                          <p:spTgt spid="269338"/>
                                        </p:tgtEl>
                                        <p:attrNameLst>
                                          <p:attrName>style.visibility</p:attrName>
                                        </p:attrNameLst>
                                      </p:cBhvr>
                                      <p:to>
                                        <p:strVal val="visible"/>
                                      </p:to>
                                    </p:set>
                                    <p:animEffect transition="in" filter="box(in)">
                                      <p:cBhvr>
                                        <p:cTn id="93" dur="500"/>
                                        <p:tgtEl>
                                          <p:spTgt spid="269338"/>
                                        </p:tgtEl>
                                      </p:cBhvr>
                                    </p:animEffect>
                                  </p:childTnLst>
                                </p:cTn>
                              </p:par>
                              <p:par>
                                <p:cTn id="94" presetID="4" presetClass="entr" presetSubtype="16" fill="hold" nodeType="withEffect">
                                  <p:stCondLst>
                                    <p:cond delay="0"/>
                                  </p:stCondLst>
                                  <p:childTnLst>
                                    <p:set>
                                      <p:cBhvr>
                                        <p:cTn id="95" dur="1" fill="hold">
                                          <p:stCondLst>
                                            <p:cond delay="0"/>
                                          </p:stCondLst>
                                        </p:cTn>
                                        <p:tgtEl>
                                          <p:spTgt spid="269339"/>
                                        </p:tgtEl>
                                        <p:attrNameLst>
                                          <p:attrName>style.visibility</p:attrName>
                                        </p:attrNameLst>
                                      </p:cBhvr>
                                      <p:to>
                                        <p:strVal val="visible"/>
                                      </p:to>
                                    </p:set>
                                    <p:animEffect transition="in" filter="box(in)">
                                      <p:cBhvr>
                                        <p:cTn id="96" dur="500"/>
                                        <p:tgtEl>
                                          <p:spTgt spid="269339"/>
                                        </p:tgtEl>
                                      </p:cBhvr>
                                    </p:animEffect>
                                  </p:childTnLst>
                                </p:cTn>
                              </p:par>
                              <p:par>
                                <p:cTn id="97" presetID="4" presetClass="entr" presetSubtype="16" fill="hold" grpId="0" nodeType="withEffect">
                                  <p:stCondLst>
                                    <p:cond delay="0"/>
                                  </p:stCondLst>
                                  <p:childTnLst>
                                    <p:set>
                                      <p:cBhvr>
                                        <p:cTn id="98" dur="1" fill="hold">
                                          <p:stCondLst>
                                            <p:cond delay="0"/>
                                          </p:stCondLst>
                                        </p:cTn>
                                        <p:tgtEl>
                                          <p:spTgt spid="269340"/>
                                        </p:tgtEl>
                                        <p:attrNameLst>
                                          <p:attrName>style.visibility</p:attrName>
                                        </p:attrNameLst>
                                      </p:cBhvr>
                                      <p:to>
                                        <p:strVal val="visible"/>
                                      </p:to>
                                    </p:set>
                                    <p:animEffect transition="in" filter="box(in)">
                                      <p:cBhvr>
                                        <p:cTn id="99" dur="500"/>
                                        <p:tgtEl>
                                          <p:spTgt spid="269340"/>
                                        </p:tgtEl>
                                      </p:cBhvr>
                                    </p:animEffect>
                                  </p:childTnLst>
                                </p:cTn>
                              </p:par>
                              <p:par>
                                <p:cTn id="100" presetID="4" presetClass="entr" presetSubtype="16" fill="hold" nodeType="withEffect">
                                  <p:stCondLst>
                                    <p:cond delay="0"/>
                                  </p:stCondLst>
                                  <p:childTnLst>
                                    <p:set>
                                      <p:cBhvr>
                                        <p:cTn id="101" dur="1" fill="hold">
                                          <p:stCondLst>
                                            <p:cond delay="0"/>
                                          </p:stCondLst>
                                        </p:cTn>
                                        <p:tgtEl>
                                          <p:spTgt spid="269341"/>
                                        </p:tgtEl>
                                        <p:attrNameLst>
                                          <p:attrName>style.visibility</p:attrName>
                                        </p:attrNameLst>
                                      </p:cBhvr>
                                      <p:to>
                                        <p:strVal val="visible"/>
                                      </p:to>
                                    </p:set>
                                    <p:animEffect transition="in" filter="box(in)">
                                      <p:cBhvr>
                                        <p:cTn id="102" dur="500"/>
                                        <p:tgtEl>
                                          <p:spTgt spid="269341"/>
                                        </p:tgtEl>
                                      </p:cBhvr>
                                    </p:animEffect>
                                  </p:childTnLst>
                                </p:cTn>
                              </p:par>
                              <p:par>
                                <p:cTn id="103" presetID="4" presetClass="entr" presetSubtype="16" fill="hold" grpId="0" nodeType="withEffect">
                                  <p:stCondLst>
                                    <p:cond delay="0"/>
                                  </p:stCondLst>
                                  <p:childTnLst>
                                    <p:set>
                                      <p:cBhvr>
                                        <p:cTn id="104" dur="1" fill="hold">
                                          <p:stCondLst>
                                            <p:cond delay="0"/>
                                          </p:stCondLst>
                                        </p:cTn>
                                        <p:tgtEl>
                                          <p:spTgt spid="269342"/>
                                        </p:tgtEl>
                                        <p:attrNameLst>
                                          <p:attrName>style.visibility</p:attrName>
                                        </p:attrNameLst>
                                      </p:cBhvr>
                                      <p:to>
                                        <p:strVal val="visible"/>
                                      </p:to>
                                    </p:set>
                                    <p:animEffect transition="in" filter="box(in)">
                                      <p:cBhvr>
                                        <p:cTn id="105" dur="500"/>
                                        <p:tgtEl>
                                          <p:spTgt spid="269342"/>
                                        </p:tgtEl>
                                      </p:cBhvr>
                                    </p:animEffect>
                                  </p:childTnLst>
                                </p:cTn>
                              </p:par>
                              <p:par>
                                <p:cTn id="106" presetID="4" presetClass="entr" presetSubtype="16" fill="hold" nodeType="withEffect">
                                  <p:stCondLst>
                                    <p:cond delay="0"/>
                                  </p:stCondLst>
                                  <p:childTnLst>
                                    <p:set>
                                      <p:cBhvr>
                                        <p:cTn id="107" dur="1" fill="hold">
                                          <p:stCondLst>
                                            <p:cond delay="0"/>
                                          </p:stCondLst>
                                        </p:cTn>
                                        <p:tgtEl>
                                          <p:spTgt spid="269343"/>
                                        </p:tgtEl>
                                        <p:attrNameLst>
                                          <p:attrName>style.visibility</p:attrName>
                                        </p:attrNameLst>
                                      </p:cBhvr>
                                      <p:to>
                                        <p:strVal val="visible"/>
                                      </p:to>
                                    </p:set>
                                    <p:animEffect transition="in" filter="box(in)">
                                      <p:cBhvr>
                                        <p:cTn id="108" dur="500"/>
                                        <p:tgtEl>
                                          <p:spTgt spid="269343"/>
                                        </p:tgtEl>
                                      </p:cBhvr>
                                    </p:animEffect>
                                  </p:childTnLst>
                                </p:cTn>
                              </p:par>
                              <p:par>
                                <p:cTn id="109" presetID="4" presetClass="entr" presetSubtype="16" fill="hold" grpId="0" nodeType="withEffect">
                                  <p:stCondLst>
                                    <p:cond delay="0"/>
                                  </p:stCondLst>
                                  <p:childTnLst>
                                    <p:set>
                                      <p:cBhvr>
                                        <p:cTn id="110" dur="1" fill="hold">
                                          <p:stCondLst>
                                            <p:cond delay="0"/>
                                          </p:stCondLst>
                                        </p:cTn>
                                        <p:tgtEl>
                                          <p:spTgt spid="269344"/>
                                        </p:tgtEl>
                                        <p:attrNameLst>
                                          <p:attrName>style.visibility</p:attrName>
                                        </p:attrNameLst>
                                      </p:cBhvr>
                                      <p:to>
                                        <p:strVal val="visible"/>
                                      </p:to>
                                    </p:set>
                                    <p:animEffect transition="in" filter="box(in)">
                                      <p:cBhvr>
                                        <p:cTn id="111" dur="500"/>
                                        <p:tgtEl>
                                          <p:spTgt spid="269344"/>
                                        </p:tgtEl>
                                      </p:cBhvr>
                                    </p:animEffect>
                                  </p:childTnLst>
                                </p:cTn>
                              </p:par>
                              <p:par>
                                <p:cTn id="112" presetID="4" presetClass="entr" presetSubtype="16" fill="hold" nodeType="withEffect">
                                  <p:stCondLst>
                                    <p:cond delay="0"/>
                                  </p:stCondLst>
                                  <p:childTnLst>
                                    <p:set>
                                      <p:cBhvr>
                                        <p:cTn id="113" dur="1" fill="hold">
                                          <p:stCondLst>
                                            <p:cond delay="0"/>
                                          </p:stCondLst>
                                        </p:cTn>
                                        <p:tgtEl>
                                          <p:spTgt spid="269345"/>
                                        </p:tgtEl>
                                        <p:attrNameLst>
                                          <p:attrName>style.visibility</p:attrName>
                                        </p:attrNameLst>
                                      </p:cBhvr>
                                      <p:to>
                                        <p:strVal val="visible"/>
                                      </p:to>
                                    </p:set>
                                    <p:animEffect transition="in" filter="box(in)">
                                      <p:cBhvr>
                                        <p:cTn id="114" dur="500"/>
                                        <p:tgtEl>
                                          <p:spTgt spid="269345"/>
                                        </p:tgtEl>
                                      </p:cBhvr>
                                    </p:animEffect>
                                  </p:childTnLst>
                                </p:cTn>
                              </p:par>
                              <p:par>
                                <p:cTn id="115" presetID="4" presetClass="entr" presetSubtype="16" fill="hold" nodeType="withEffect">
                                  <p:stCondLst>
                                    <p:cond delay="0"/>
                                  </p:stCondLst>
                                  <p:childTnLst>
                                    <p:set>
                                      <p:cBhvr>
                                        <p:cTn id="116" dur="1" fill="hold">
                                          <p:stCondLst>
                                            <p:cond delay="0"/>
                                          </p:stCondLst>
                                        </p:cTn>
                                        <p:tgtEl>
                                          <p:spTgt spid="269346"/>
                                        </p:tgtEl>
                                        <p:attrNameLst>
                                          <p:attrName>style.visibility</p:attrName>
                                        </p:attrNameLst>
                                      </p:cBhvr>
                                      <p:to>
                                        <p:strVal val="visible"/>
                                      </p:to>
                                    </p:set>
                                    <p:animEffect transition="in" filter="box(in)">
                                      <p:cBhvr>
                                        <p:cTn id="117" dur="500"/>
                                        <p:tgtEl>
                                          <p:spTgt spid="269346"/>
                                        </p:tgtEl>
                                      </p:cBhvr>
                                    </p:animEffect>
                                  </p:childTnLst>
                                </p:cTn>
                              </p:par>
                              <p:par>
                                <p:cTn id="118" presetID="4" presetClass="entr" presetSubtype="16" fill="hold" nodeType="withEffect">
                                  <p:stCondLst>
                                    <p:cond delay="0"/>
                                  </p:stCondLst>
                                  <p:childTnLst>
                                    <p:set>
                                      <p:cBhvr>
                                        <p:cTn id="119" dur="1" fill="hold">
                                          <p:stCondLst>
                                            <p:cond delay="0"/>
                                          </p:stCondLst>
                                        </p:cTn>
                                        <p:tgtEl>
                                          <p:spTgt spid="269347"/>
                                        </p:tgtEl>
                                        <p:attrNameLst>
                                          <p:attrName>style.visibility</p:attrName>
                                        </p:attrNameLst>
                                      </p:cBhvr>
                                      <p:to>
                                        <p:strVal val="visible"/>
                                      </p:to>
                                    </p:set>
                                    <p:animEffect transition="in" filter="box(in)">
                                      <p:cBhvr>
                                        <p:cTn id="120" dur="500"/>
                                        <p:tgtEl>
                                          <p:spTgt spid="269347"/>
                                        </p:tgtEl>
                                      </p:cBhvr>
                                    </p:animEffect>
                                  </p:childTnLst>
                                </p:cTn>
                              </p:par>
                              <p:par>
                                <p:cTn id="121" presetID="4" presetClass="entr" presetSubtype="16" fill="hold" nodeType="withEffect">
                                  <p:stCondLst>
                                    <p:cond delay="0"/>
                                  </p:stCondLst>
                                  <p:childTnLst>
                                    <p:set>
                                      <p:cBhvr>
                                        <p:cTn id="122" dur="1" fill="hold">
                                          <p:stCondLst>
                                            <p:cond delay="0"/>
                                          </p:stCondLst>
                                        </p:cTn>
                                        <p:tgtEl>
                                          <p:spTgt spid="269348"/>
                                        </p:tgtEl>
                                        <p:attrNameLst>
                                          <p:attrName>style.visibility</p:attrName>
                                        </p:attrNameLst>
                                      </p:cBhvr>
                                      <p:to>
                                        <p:strVal val="visible"/>
                                      </p:to>
                                    </p:set>
                                    <p:animEffect transition="in" filter="box(in)">
                                      <p:cBhvr>
                                        <p:cTn id="123" dur="500"/>
                                        <p:tgtEl>
                                          <p:spTgt spid="269348"/>
                                        </p:tgtEl>
                                      </p:cBhvr>
                                    </p:animEffect>
                                  </p:childTnLst>
                                </p:cTn>
                              </p:par>
                              <p:par>
                                <p:cTn id="124" presetID="4" presetClass="entr" presetSubtype="16" fill="hold" grpId="0" nodeType="withEffect">
                                  <p:stCondLst>
                                    <p:cond delay="0"/>
                                  </p:stCondLst>
                                  <p:childTnLst>
                                    <p:set>
                                      <p:cBhvr>
                                        <p:cTn id="125" dur="1" fill="hold">
                                          <p:stCondLst>
                                            <p:cond delay="0"/>
                                          </p:stCondLst>
                                        </p:cTn>
                                        <p:tgtEl>
                                          <p:spTgt spid="269349"/>
                                        </p:tgtEl>
                                        <p:attrNameLst>
                                          <p:attrName>style.visibility</p:attrName>
                                        </p:attrNameLst>
                                      </p:cBhvr>
                                      <p:to>
                                        <p:strVal val="visible"/>
                                      </p:to>
                                    </p:set>
                                    <p:animEffect transition="in" filter="box(in)">
                                      <p:cBhvr>
                                        <p:cTn id="126" dur="500"/>
                                        <p:tgtEl>
                                          <p:spTgt spid="269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build="p"/>
      <p:bldP spid="269316" grpId="0" animBg="1"/>
      <p:bldP spid="269317" grpId="0" animBg="1"/>
      <p:bldP spid="269318" grpId="0" animBg="1"/>
      <p:bldP spid="269321" grpId="0" animBg="1"/>
      <p:bldP spid="269322" grpId="0" animBg="1"/>
      <p:bldP spid="269325" grpId="0" animBg="1"/>
      <p:bldP spid="269326" grpId="0" animBg="1"/>
      <p:bldP spid="269327" grpId="0" animBg="1"/>
      <p:bldP spid="269328" grpId="0" animBg="1"/>
      <p:bldP spid="269329" grpId="0" animBg="1"/>
      <p:bldP spid="269330" grpId="0" animBg="1"/>
      <p:bldP spid="269331" grpId="0" animBg="1"/>
      <p:bldP spid="269332" grpId="0" animBg="1"/>
      <p:bldP spid="269333" grpId="0" animBg="1"/>
      <p:bldP spid="269334" grpId="0" animBg="1"/>
      <p:bldP spid="269335" grpId="0" animBg="1"/>
      <p:bldP spid="269340" grpId="0"/>
      <p:bldP spid="269342" grpId="0"/>
      <p:bldP spid="269344" grpId="0"/>
      <p:bldP spid="269349"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0338" name="AutoShape 2"/>
          <p:cNvSpPr/>
          <p:nvPr/>
        </p:nvSpPr>
        <p:spPr>
          <a:xfrm>
            <a:off x="179388" y="260350"/>
            <a:ext cx="8351837" cy="1790700"/>
          </a:xfrm>
          <a:prstGeom prst="flowChartProcess">
            <a:avLst/>
          </a:prstGeom>
          <a:noFill/>
          <a:ln w="9525">
            <a:noFill/>
          </a:ln>
        </p:spPr>
        <p:txBody>
          <a:bodyPr lIns="87273" tIns="43636" rIns="87273" bIns="43636">
            <a:spAutoFit/>
          </a:bodyPr>
          <a:p>
            <a:pPr marL="609600" indent="-609600" algn="l" defTabSz="873125">
              <a:spcBef>
                <a:spcPct val="50000"/>
              </a:spcBef>
              <a:buClr>
                <a:schemeClr val="tx1"/>
              </a:buClr>
            </a:pPr>
            <a:r>
              <a:rPr lang="zh-CN" altLang="en-US" sz="2800" b="1" dirty="0">
                <a:solidFill>
                  <a:schemeClr val="accent1"/>
                </a:solidFill>
                <a:latin typeface="Arial" panose="020B0604020202020204" pitchFamily="34" charset="0"/>
              </a:rPr>
              <a:t>补充作业：</a:t>
            </a:r>
            <a:endParaRPr lang="zh-CN" altLang="en-US" sz="2800" b="1" dirty="0">
              <a:solidFill>
                <a:schemeClr val="accent1"/>
              </a:solidFill>
              <a:latin typeface="Arial" panose="020B0604020202020204" pitchFamily="34" charset="0"/>
            </a:endParaRPr>
          </a:p>
          <a:p>
            <a:pPr marL="609600" indent="-609600" algn="l" defTabSz="873125">
              <a:spcBef>
                <a:spcPct val="50000"/>
              </a:spcBef>
              <a:buClr>
                <a:schemeClr val="tx1"/>
              </a:buClr>
            </a:pPr>
            <a:r>
              <a:rPr lang="en-US" altLang="zh-CN" b="1" dirty="0">
                <a:solidFill>
                  <a:schemeClr val="tx1"/>
                </a:solidFill>
                <a:latin typeface="Arial" panose="020B0604020202020204" pitchFamily="34" charset="0"/>
              </a:rPr>
              <a:t>1</a:t>
            </a:r>
            <a:r>
              <a:rPr lang="zh-CN" altLang="en-US" b="1" dirty="0">
                <a:solidFill>
                  <a:schemeClr val="tx1"/>
                </a:solidFill>
                <a:latin typeface="Arial" panose="020B0604020202020204" pitchFamily="34" charset="0"/>
              </a:rPr>
              <a:t>、设有五个进程，它们到达就绪队列的时刻和运行时间如下表所示。若分别采用先来先服务算法和短进程优先算法，试给出各进程的调度顺序以及平均周转时间。</a:t>
            </a:r>
            <a:endParaRPr lang="zh-CN" altLang="en-US" b="1" dirty="0">
              <a:solidFill>
                <a:schemeClr val="tx1"/>
              </a:solidFill>
              <a:latin typeface="Arial" panose="020B0604020202020204" pitchFamily="34" charset="0"/>
            </a:endParaRPr>
          </a:p>
        </p:txBody>
      </p:sp>
      <p:graphicFrame>
        <p:nvGraphicFramePr>
          <p:cNvPr id="270339" name="Group 3"/>
          <p:cNvGraphicFramePr>
            <a:graphicFrameLocks noGrp="1"/>
          </p:cNvGraphicFramePr>
          <p:nvPr/>
        </p:nvGraphicFramePr>
        <p:xfrm>
          <a:off x="1476375" y="2492375"/>
          <a:ext cx="5327650" cy="3673475"/>
        </p:xfrm>
        <a:graphic>
          <a:graphicData uri="http://schemas.openxmlformats.org/drawingml/2006/table">
            <a:tbl>
              <a:tblPr/>
              <a:tblGrid>
                <a:gridCol w="1366838"/>
                <a:gridCol w="2081212"/>
                <a:gridCol w="1879600"/>
              </a:tblGrid>
              <a:tr h="836613">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进程</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到达时刻</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运行时间</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36863">
                <a:tc>
                  <a:txBody>
                    <a:bodyPr/>
                    <a:lstStyle/>
                    <a:p>
                      <a:pPr marL="0" marR="0" lvl="0" indent="266700" algn="ctr" defTabSz="914400" rtl="0" eaLnBrk="0" fontAlgn="base" latinLnBrk="0" hangingPunct="0">
                        <a:lnSpc>
                          <a:spcPct val="100000"/>
                        </a:lnSpc>
                        <a:spcBef>
                          <a:spcPct val="50000"/>
                        </a:spcBef>
                        <a:spcAft>
                          <a:spcPct val="0"/>
                        </a:spcAft>
                        <a:buClr>
                          <a:schemeClr val="tx1"/>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P1</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P2</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P3</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P4</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P5</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6700" algn="ctr" defTabSz="914400" rtl="0" eaLnBrk="0" fontAlgn="base" latinLnBrk="0" hangingPunct="0">
                        <a:lnSpc>
                          <a:spcPct val="100000"/>
                        </a:lnSpc>
                        <a:spcBef>
                          <a:spcPct val="50000"/>
                        </a:spcBef>
                        <a:spcAft>
                          <a:spcPct val="0"/>
                        </a:spcAft>
                        <a:buClr>
                          <a:schemeClr val="tx1"/>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10.1</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10.3</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10.4</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10.5</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10.8</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6700" algn="ctr" defTabSz="914400" rtl="0" eaLnBrk="0" fontAlgn="base" latinLnBrk="0" hangingPunct="0">
                        <a:lnSpc>
                          <a:spcPct val="100000"/>
                        </a:lnSpc>
                        <a:spcBef>
                          <a:spcPct val="50000"/>
                        </a:spcBef>
                        <a:spcAft>
                          <a:spcPct val="0"/>
                        </a:spcAft>
                        <a:buClr>
                          <a:schemeClr val="tx1"/>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0.3</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0.9</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0.5</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0.4</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0338">
                                            <p:txEl>
                                              <p:charRg st="0" end="6"/>
                                            </p:txEl>
                                          </p:spTgt>
                                        </p:tgtEl>
                                        <p:attrNameLst>
                                          <p:attrName>style.visibility</p:attrName>
                                        </p:attrNameLst>
                                      </p:cBhvr>
                                      <p:to>
                                        <p:strVal val="visible"/>
                                      </p:to>
                                    </p:set>
                                    <p:animEffect transition="in" filter="wipe(left)">
                                      <p:cBhvr>
                                        <p:cTn id="7" dur="500"/>
                                        <p:tgtEl>
                                          <p:spTgt spid="270338">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0338">
                                            <p:txEl>
                                              <p:charRg st="6" end="79"/>
                                            </p:txEl>
                                          </p:spTgt>
                                        </p:tgtEl>
                                        <p:attrNameLst>
                                          <p:attrName>style.visibility</p:attrName>
                                        </p:attrNameLst>
                                      </p:cBhvr>
                                      <p:to>
                                        <p:strVal val="visible"/>
                                      </p:to>
                                    </p:set>
                                    <p:animEffect transition="in" filter="wipe(left)">
                                      <p:cBhvr>
                                        <p:cTn id="12" dur="500"/>
                                        <p:tgtEl>
                                          <p:spTgt spid="270338">
                                            <p:txEl>
                                              <p:charRg st="6" end="7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8"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1362" name="AutoShape 2"/>
          <p:cNvSpPr/>
          <p:nvPr/>
        </p:nvSpPr>
        <p:spPr>
          <a:xfrm>
            <a:off x="179388" y="260350"/>
            <a:ext cx="8351837" cy="1911350"/>
          </a:xfrm>
          <a:prstGeom prst="flowChartProcess">
            <a:avLst/>
          </a:prstGeom>
          <a:noFill/>
          <a:ln w="9525">
            <a:noFill/>
          </a:ln>
        </p:spPr>
        <p:txBody>
          <a:bodyPr lIns="87273" tIns="43636" rIns="87273" bIns="43636">
            <a:spAutoFit/>
          </a:bodyPr>
          <a:p>
            <a:pPr marL="609600" indent="-609600" algn="l" defTabSz="873125">
              <a:spcBef>
                <a:spcPct val="50000"/>
              </a:spcBef>
              <a:buClr>
                <a:schemeClr val="tx1"/>
              </a:buClr>
            </a:pPr>
            <a:r>
              <a:rPr lang="en-US" altLang="zh-CN" b="1" dirty="0">
                <a:solidFill>
                  <a:schemeClr val="tx1"/>
                </a:solidFill>
                <a:latin typeface="Arial" panose="020B0604020202020204" pitchFamily="34" charset="0"/>
              </a:rPr>
              <a:t>2</a:t>
            </a:r>
            <a:r>
              <a:rPr lang="zh-CN" altLang="en-US" b="1" dirty="0">
                <a:solidFill>
                  <a:schemeClr val="tx1"/>
                </a:solidFill>
                <a:latin typeface="Arial" panose="020B0604020202020204" pitchFamily="34" charset="0"/>
              </a:rPr>
              <a:t>、设有四个进程，它们到达就绪队列的时刻、运行时间及优先级（此处优先级</a:t>
            </a:r>
            <a:r>
              <a:rPr lang="en-US" altLang="zh-CN" b="1" dirty="0">
                <a:solidFill>
                  <a:schemeClr val="tx1"/>
                </a:solidFill>
                <a:latin typeface="Arial" panose="020B0604020202020204" pitchFamily="34" charset="0"/>
              </a:rPr>
              <a:t>1</a:t>
            </a:r>
            <a:r>
              <a:rPr lang="zh-CN" altLang="en-US" b="1" dirty="0">
                <a:solidFill>
                  <a:schemeClr val="tx1"/>
                </a:solidFill>
                <a:latin typeface="Arial" panose="020B0604020202020204" pitchFamily="34" charset="0"/>
              </a:rPr>
              <a:t>为最低优先级，优先级</a:t>
            </a:r>
            <a:r>
              <a:rPr lang="en-US" altLang="zh-CN" b="1" dirty="0">
                <a:solidFill>
                  <a:schemeClr val="tx1"/>
                </a:solidFill>
                <a:latin typeface="Arial" panose="020B0604020202020204" pitchFamily="34" charset="0"/>
              </a:rPr>
              <a:t>4</a:t>
            </a:r>
            <a:r>
              <a:rPr lang="zh-CN" altLang="en-US" b="1" dirty="0">
                <a:solidFill>
                  <a:schemeClr val="tx1"/>
                </a:solidFill>
                <a:latin typeface="Arial" panose="020B0604020202020204" pitchFamily="34" charset="0"/>
              </a:rPr>
              <a:t>为最高优先级）如下表所示。若分别采用非抢占式优先级调度算法和可抢占式优先级调度算法，试给出各进程的调度顺序以及平均周转时间。</a:t>
            </a:r>
            <a:endParaRPr lang="zh-CN" altLang="en-US" b="1" dirty="0">
              <a:solidFill>
                <a:schemeClr val="tx1"/>
              </a:solidFill>
              <a:latin typeface="Arial" panose="020B0604020202020204" pitchFamily="34" charset="0"/>
            </a:endParaRPr>
          </a:p>
        </p:txBody>
      </p:sp>
      <p:graphicFrame>
        <p:nvGraphicFramePr>
          <p:cNvPr id="116739" name="表格 116738"/>
          <p:cNvGraphicFramePr/>
          <p:nvPr/>
        </p:nvGraphicFramePr>
        <p:xfrm>
          <a:off x="611188" y="2565400"/>
          <a:ext cx="6553200" cy="3384550"/>
        </p:xfrm>
        <a:graphic>
          <a:graphicData uri="http://schemas.openxmlformats.org/drawingml/2006/table">
            <a:tbl>
              <a:tblPr/>
              <a:tblGrid>
                <a:gridCol w="1243013"/>
                <a:gridCol w="1890712"/>
                <a:gridCol w="1709738"/>
                <a:gridCol w="1709737"/>
              </a:tblGrid>
              <a:tr h="795338">
                <a:tc>
                  <a: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5pPr>
                    </a:lstStyle>
                    <a:p>
                      <a:pPr lvl="0" eaLnBrk="0" hangingPunct="0">
                        <a:spcBef>
                          <a:spcPct val="50000"/>
                        </a:spcBef>
                        <a:buClr>
                          <a:schemeClr val="tx1"/>
                        </a:buClr>
                        <a:buNone/>
                      </a:pPr>
                      <a:r>
                        <a:rPr lang="zh-CN" altLang="en-US" sz="2800" b="1" dirty="0">
                          <a:solidFill>
                            <a:schemeClr val="tx1"/>
                          </a:solidFill>
                          <a:latin typeface="Times New Roman" panose="02020603050405020304" pitchFamily="18" charset="0"/>
                          <a:cs typeface="Times New Roman" panose="02020603050405020304" pitchFamily="18" charset="0"/>
                        </a:rPr>
                        <a:t>进程</a:t>
                      </a:r>
                      <a:endParaRPr lang="zh-CN" altLang="en-US" sz="2800" b="1" dirty="0">
                        <a:solidFill>
                          <a:schemeClr val="tx1"/>
                        </a:solidFill>
                        <a:latin typeface="Arial" panose="020B0604020202020204" pitchFamily="3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5pPr>
                    </a:lstStyle>
                    <a:p>
                      <a:pPr lvl="0" eaLnBrk="0" hangingPunct="0">
                        <a:spcBef>
                          <a:spcPct val="50000"/>
                        </a:spcBef>
                        <a:buClr>
                          <a:schemeClr val="tx1"/>
                        </a:buClr>
                        <a:buNone/>
                      </a:pPr>
                      <a:r>
                        <a:rPr lang="zh-CN" altLang="en-US" sz="2800" b="1" dirty="0">
                          <a:solidFill>
                            <a:schemeClr val="tx1"/>
                          </a:solidFill>
                          <a:latin typeface="Times New Roman" panose="02020603050405020304" pitchFamily="18" charset="0"/>
                          <a:cs typeface="Times New Roman" panose="02020603050405020304" pitchFamily="18" charset="0"/>
                        </a:rPr>
                        <a:t>到达时刻</a:t>
                      </a:r>
                      <a:endParaRPr lang="zh-CN" altLang="en-US" sz="2800" b="1" dirty="0">
                        <a:solidFill>
                          <a:schemeClr val="tx1"/>
                        </a:solidFill>
                        <a:latin typeface="Arial" panose="020B0604020202020204" pitchFamily="3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5pPr>
                    </a:lstStyle>
                    <a:p>
                      <a:pPr lvl="0" eaLnBrk="0" hangingPunct="0">
                        <a:spcBef>
                          <a:spcPct val="50000"/>
                        </a:spcBef>
                        <a:buClr>
                          <a:schemeClr val="tx1"/>
                        </a:buClr>
                        <a:buNone/>
                      </a:pPr>
                      <a:r>
                        <a:rPr lang="zh-CN" altLang="en-US" sz="2800" b="1" dirty="0">
                          <a:solidFill>
                            <a:schemeClr val="tx1"/>
                          </a:solidFill>
                          <a:latin typeface="Times New Roman" panose="02020603050405020304" pitchFamily="18" charset="0"/>
                          <a:cs typeface="Times New Roman" panose="02020603050405020304" pitchFamily="18" charset="0"/>
                        </a:rPr>
                        <a:t>运行时间</a:t>
                      </a:r>
                      <a:endParaRPr lang="zh-CN" altLang="en-US" sz="2800" b="1" dirty="0">
                        <a:solidFill>
                          <a:schemeClr val="tx1"/>
                        </a:solidFill>
                        <a:latin typeface="Arial" panose="020B0604020202020204" pitchFamily="3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5pPr>
                    </a:lstStyle>
                    <a:p>
                      <a:pPr lvl="0" eaLnBrk="0" hangingPunct="0">
                        <a:spcBef>
                          <a:spcPct val="50000"/>
                        </a:spcBef>
                        <a:buClr>
                          <a:schemeClr val="tx1"/>
                        </a:buClr>
                        <a:buNone/>
                      </a:pPr>
                      <a:r>
                        <a:rPr lang="zh-CN" altLang="en-US" sz="2800" b="1" dirty="0">
                          <a:solidFill>
                            <a:schemeClr val="tx1"/>
                          </a:solidFill>
                          <a:latin typeface="Times New Roman" panose="02020603050405020304" pitchFamily="18" charset="0"/>
                          <a:cs typeface="Times New Roman" panose="02020603050405020304" pitchFamily="18" charset="0"/>
                        </a:rPr>
                        <a:t>优先级</a:t>
                      </a:r>
                      <a:endParaRPr lang="zh-CN" altLang="en-US" sz="2800" b="1" dirty="0">
                        <a:solidFill>
                          <a:schemeClr val="tx1"/>
                        </a:solidFill>
                        <a:latin typeface="Arial" panose="020B0604020202020204" pitchFamily="3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589212">
                <a:tc>
                  <a: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5pPr>
                    </a:lstStyle>
                    <a:p>
                      <a:pPr lvl="0" indent="266700" eaLnBrk="0" hangingPunct="0">
                        <a:spcBef>
                          <a:spcPct val="50000"/>
                        </a:spcBef>
                        <a:buClr>
                          <a:schemeClr val="tx1"/>
                        </a:buClr>
                        <a:buNone/>
                      </a:pPr>
                      <a:r>
                        <a:rPr lang="en-US" altLang="zh-CN" sz="2800" b="1" dirty="0">
                          <a:solidFill>
                            <a:schemeClr val="tx1"/>
                          </a:solidFill>
                          <a:latin typeface="Times New Roman" panose="02020603050405020304" pitchFamily="18" charset="0"/>
                          <a:cs typeface="Times New Roman" panose="02020603050405020304" pitchFamily="18" charset="0"/>
                        </a:rPr>
                        <a:t>P1</a:t>
                      </a:r>
                      <a:endParaRPr lang="en-US" altLang="zh-CN" sz="2800" b="1" dirty="0">
                        <a:solidFill>
                          <a:schemeClr val="tx1"/>
                        </a:solidFill>
                        <a:latin typeface="Times New Roman" panose="02020603050405020304" pitchFamily="18" charset="0"/>
                        <a:cs typeface="Times New Roman" panose="02020603050405020304" pitchFamily="18" charset="0"/>
                      </a:endParaRPr>
                    </a:p>
                    <a:p>
                      <a:pPr lvl="0" indent="266700" eaLnBrk="0" hangingPunct="0">
                        <a:buNone/>
                      </a:pPr>
                      <a:r>
                        <a:rPr lang="en-US" altLang="zh-CN" sz="2800" b="1" dirty="0">
                          <a:solidFill>
                            <a:schemeClr val="tx1"/>
                          </a:solidFill>
                          <a:latin typeface="Times New Roman" panose="02020603050405020304" pitchFamily="18" charset="0"/>
                          <a:cs typeface="Times New Roman" panose="02020603050405020304" pitchFamily="18" charset="0"/>
                        </a:rPr>
                        <a:t>P2</a:t>
                      </a:r>
                      <a:endParaRPr lang="en-US" altLang="zh-CN" sz="2800" b="1" dirty="0">
                        <a:solidFill>
                          <a:schemeClr val="tx1"/>
                        </a:solidFill>
                        <a:latin typeface="Times New Roman" panose="02020603050405020304" pitchFamily="18" charset="0"/>
                        <a:cs typeface="Times New Roman" panose="02020603050405020304" pitchFamily="18" charset="0"/>
                      </a:endParaRPr>
                    </a:p>
                    <a:p>
                      <a:pPr lvl="0" indent="266700" eaLnBrk="0" hangingPunct="0">
                        <a:buNone/>
                      </a:pPr>
                      <a:r>
                        <a:rPr lang="en-US" altLang="zh-CN" sz="2800" b="1" dirty="0">
                          <a:solidFill>
                            <a:schemeClr val="tx1"/>
                          </a:solidFill>
                          <a:latin typeface="Times New Roman" panose="02020603050405020304" pitchFamily="18" charset="0"/>
                          <a:cs typeface="Times New Roman" panose="02020603050405020304" pitchFamily="18" charset="0"/>
                        </a:rPr>
                        <a:t>P3</a:t>
                      </a:r>
                      <a:endParaRPr lang="en-US" altLang="zh-CN" sz="2800" b="1" dirty="0">
                        <a:solidFill>
                          <a:schemeClr val="tx1"/>
                        </a:solidFill>
                        <a:latin typeface="Times New Roman" panose="02020603050405020304" pitchFamily="18" charset="0"/>
                        <a:cs typeface="Times New Roman" panose="02020603050405020304" pitchFamily="18" charset="0"/>
                      </a:endParaRPr>
                    </a:p>
                    <a:p>
                      <a:pPr lvl="0" indent="266700" eaLnBrk="0" hangingPunct="0">
                        <a:buNone/>
                      </a:pPr>
                      <a:r>
                        <a:rPr lang="en-US" altLang="zh-CN" sz="2800" b="1" dirty="0">
                          <a:solidFill>
                            <a:schemeClr val="tx1"/>
                          </a:solidFill>
                          <a:latin typeface="Times New Roman" panose="02020603050405020304" pitchFamily="18" charset="0"/>
                          <a:cs typeface="Times New Roman" panose="02020603050405020304" pitchFamily="18" charset="0"/>
                        </a:rPr>
                        <a:t>P4</a:t>
                      </a:r>
                      <a:endParaRPr lang="en-US" altLang="zh-CN" sz="2800" b="1" dirty="0">
                        <a:solidFill>
                          <a:schemeClr val="tx1"/>
                        </a:solidFill>
                        <a:latin typeface="Arial" panose="020B0604020202020204" pitchFamily="3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5pPr>
                    </a:lstStyle>
                    <a:p>
                      <a:pPr lvl="0" indent="266700" eaLnBrk="0" hangingPunct="0">
                        <a:spcBef>
                          <a:spcPct val="50000"/>
                        </a:spcBef>
                        <a:buClr>
                          <a:schemeClr val="tx1"/>
                        </a:buClr>
                        <a:buNone/>
                      </a:pPr>
                      <a:r>
                        <a:rPr lang="en-US" altLang="zh-CN" sz="2800" b="1" dirty="0">
                          <a:solidFill>
                            <a:schemeClr val="tx1"/>
                          </a:solidFill>
                          <a:latin typeface="Times New Roman" panose="02020603050405020304" pitchFamily="18" charset="0"/>
                          <a:cs typeface="Times New Roman" panose="02020603050405020304" pitchFamily="18" charset="0"/>
                        </a:rPr>
                        <a:t>0</a:t>
                      </a:r>
                      <a:endParaRPr lang="en-US" altLang="zh-CN" sz="2800" b="1" dirty="0">
                        <a:solidFill>
                          <a:schemeClr val="tx1"/>
                        </a:solidFill>
                        <a:latin typeface="Times New Roman" panose="02020603050405020304" pitchFamily="18" charset="0"/>
                        <a:cs typeface="Times New Roman" panose="02020603050405020304" pitchFamily="18" charset="0"/>
                      </a:endParaRPr>
                    </a:p>
                    <a:p>
                      <a:pPr lvl="0" indent="266700" eaLnBrk="0" hangingPunct="0">
                        <a:buNone/>
                      </a:pPr>
                      <a:r>
                        <a:rPr lang="en-US" altLang="zh-CN" sz="2800" b="1" dirty="0">
                          <a:solidFill>
                            <a:schemeClr val="tx1"/>
                          </a:solidFill>
                          <a:latin typeface="Times New Roman" panose="02020603050405020304" pitchFamily="18" charset="0"/>
                          <a:cs typeface="Times New Roman" panose="02020603050405020304" pitchFamily="18" charset="0"/>
                        </a:rPr>
                        <a:t>1</a:t>
                      </a:r>
                      <a:endParaRPr lang="en-US" altLang="zh-CN" sz="2800" b="1" dirty="0">
                        <a:solidFill>
                          <a:schemeClr val="tx1"/>
                        </a:solidFill>
                        <a:latin typeface="Times New Roman" panose="02020603050405020304" pitchFamily="18" charset="0"/>
                        <a:cs typeface="Times New Roman" panose="02020603050405020304" pitchFamily="18" charset="0"/>
                      </a:endParaRPr>
                    </a:p>
                    <a:p>
                      <a:pPr lvl="0" indent="266700" eaLnBrk="0" hangingPunct="0">
                        <a:buNone/>
                      </a:pPr>
                      <a:r>
                        <a:rPr lang="en-US" altLang="zh-CN" sz="2800" b="1" dirty="0">
                          <a:solidFill>
                            <a:schemeClr val="tx1"/>
                          </a:solidFill>
                          <a:latin typeface="Times New Roman" panose="02020603050405020304" pitchFamily="18" charset="0"/>
                          <a:cs typeface="Times New Roman" panose="02020603050405020304" pitchFamily="18" charset="0"/>
                        </a:rPr>
                        <a:t>2</a:t>
                      </a:r>
                      <a:endParaRPr lang="en-US" altLang="zh-CN" sz="2800" b="1" dirty="0">
                        <a:solidFill>
                          <a:schemeClr val="tx1"/>
                        </a:solidFill>
                        <a:latin typeface="Times New Roman" panose="02020603050405020304" pitchFamily="18" charset="0"/>
                        <a:cs typeface="Times New Roman" panose="02020603050405020304" pitchFamily="18" charset="0"/>
                      </a:endParaRPr>
                    </a:p>
                    <a:p>
                      <a:pPr lvl="0" indent="266700" eaLnBrk="0" hangingPunct="0">
                        <a:buNone/>
                      </a:pPr>
                      <a:r>
                        <a:rPr lang="en-US" altLang="zh-CN" sz="2800" b="1" dirty="0">
                          <a:solidFill>
                            <a:schemeClr val="tx1"/>
                          </a:solidFill>
                          <a:latin typeface="Times New Roman" panose="02020603050405020304" pitchFamily="18" charset="0"/>
                          <a:cs typeface="Times New Roman" panose="02020603050405020304" pitchFamily="18" charset="0"/>
                        </a:rPr>
                        <a:t>3</a:t>
                      </a:r>
                      <a:endParaRPr lang="en-US" altLang="zh-CN" sz="2800" b="1" dirty="0">
                        <a:solidFill>
                          <a:schemeClr val="tx1"/>
                        </a:solidFill>
                        <a:latin typeface="Arial" panose="020B0604020202020204" pitchFamily="3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5pPr>
                    </a:lstStyle>
                    <a:p>
                      <a:pPr lvl="0" indent="266700" eaLnBrk="0" hangingPunct="0">
                        <a:spcBef>
                          <a:spcPct val="50000"/>
                        </a:spcBef>
                        <a:buClr>
                          <a:schemeClr val="tx1"/>
                        </a:buClr>
                        <a:buNone/>
                      </a:pPr>
                      <a:r>
                        <a:rPr lang="en-US" altLang="zh-CN" sz="2800" b="1" dirty="0">
                          <a:solidFill>
                            <a:schemeClr val="tx1"/>
                          </a:solidFill>
                          <a:latin typeface="Times New Roman" panose="02020603050405020304" pitchFamily="18" charset="0"/>
                          <a:cs typeface="Times New Roman" panose="02020603050405020304" pitchFamily="18" charset="0"/>
                        </a:rPr>
                        <a:t>8</a:t>
                      </a:r>
                      <a:endParaRPr lang="en-US" altLang="zh-CN" sz="2800" b="1" dirty="0">
                        <a:solidFill>
                          <a:schemeClr val="tx1"/>
                        </a:solidFill>
                        <a:latin typeface="Times New Roman" panose="02020603050405020304" pitchFamily="18" charset="0"/>
                        <a:cs typeface="Times New Roman" panose="02020603050405020304" pitchFamily="18" charset="0"/>
                      </a:endParaRPr>
                    </a:p>
                    <a:p>
                      <a:pPr lvl="0" indent="266700" eaLnBrk="0" hangingPunct="0">
                        <a:buNone/>
                      </a:pPr>
                      <a:r>
                        <a:rPr lang="en-US" altLang="zh-CN" sz="2800" b="1" dirty="0">
                          <a:solidFill>
                            <a:schemeClr val="tx1"/>
                          </a:solidFill>
                          <a:latin typeface="Times New Roman" panose="02020603050405020304" pitchFamily="18" charset="0"/>
                          <a:cs typeface="Times New Roman" panose="02020603050405020304" pitchFamily="18" charset="0"/>
                        </a:rPr>
                        <a:t>3</a:t>
                      </a:r>
                      <a:endParaRPr lang="en-US" altLang="zh-CN" sz="2800" b="1" dirty="0">
                        <a:solidFill>
                          <a:schemeClr val="tx1"/>
                        </a:solidFill>
                        <a:latin typeface="Times New Roman" panose="02020603050405020304" pitchFamily="18" charset="0"/>
                        <a:cs typeface="Times New Roman" panose="02020603050405020304" pitchFamily="18" charset="0"/>
                      </a:endParaRPr>
                    </a:p>
                    <a:p>
                      <a:pPr lvl="0" indent="266700" eaLnBrk="0" hangingPunct="0">
                        <a:buNone/>
                      </a:pPr>
                      <a:r>
                        <a:rPr lang="en-US" altLang="zh-CN" sz="2800" b="1" dirty="0">
                          <a:solidFill>
                            <a:schemeClr val="tx1"/>
                          </a:solidFill>
                          <a:latin typeface="Times New Roman" panose="02020603050405020304" pitchFamily="18" charset="0"/>
                          <a:cs typeface="Times New Roman" panose="02020603050405020304" pitchFamily="18" charset="0"/>
                        </a:rPr>
                        <a:t>7</a:t>
                      </a:r>
                      <a:endParaRPr lang="en-US" altLang="zh-CN" sz="2800" b="1" dirty="0">
                        <a:solidFill>
                          <a:schemeClr val="tx1"/>
                        </a:solidFill>
                        <a:latin typeface="Times New Roman" panose="02020603050405020304" pitchFamily="18" charset="0"/>
                        <a:cs typeface="Times New Roman" panose="02020603050405020304" pitchFamily="18" charset="0"/>
                      </a:endParaRPr>
                    </a:p>
                    <a:p>
                      <a:pPr lvl="0" indent="266700" eaLnBrk="0" hangingPunct="0">
                        <a:buNone/>
                      </a:pPr>
                      <a:r>
                        <a:rPr lang="en-US" altLang="zh-CN" sz="2800" b="1" dirty="0">
                          <a:solidFill>
                            <a:schemeClr val="tx1"/>
                          </a:solidFill>
                          <a:latin typeface="Times New Roman" panose="02020603050405020304" pitchFamily="18" charset="0"/>
                          <a:cs typeface="Times New Roman" panose="02020603050405020304" pitchFamily="18" charset="0"/>
                        </a:rPr>
                        <a:t>12</a:t>
                      </a:r>
                      <a:endParaRPr lang="en-US" altLang="zh-CN" sz="2800" b="1" dirty="0">
                        <a:solidFill>
                          <a:schemeClr val="tx1"/>
                        </a:solidFill>
                        <a:latin typeface="Arial" panose="020B0604020202020204" pitchFamily="3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5pPr>
                    </a:lstStyle>
                    <a:p>
                      <a:pPr lvl="0" indent="266700" eaLnBrk="0" hangingPunct="0">
                        <a:spcBef>
                          <a:spcPct val="50000"/>
                        </a:spcBef>
                        <a:buClr>
                          <a:schemeClr val="tx1"/>
                        </a:buClr>
                        <a:buNone/>
                      </a:pPr>
                      <a:r>
                        <a:rPr lang="en-US" altLang="zh-CN" sz="2800" b="1" dirty="0">
                          <a:solidFill>
                            <a:schemeClr val="tx1"/>
                          </a:solidFill>
                          <a:latin typeface="Times New Roman" panose="02020603050405020304" pitchFamily="18" charset="0"/>
                          <a:cs typeface="Times New Roman" panose="02020603050405020304" pitchFamily="18" charset="0"/>
                        </a:rPr>
                        <a:t>1</a:t>
                      </a:r>
                      <a:endParaRPr lang="en-US" altLang="zh-CN" sz="2800" b="1" dirty="0">
                        <a:solidFill>
                          <a:schemeClr val="tx1"/>
                        </a:solidFill>
                        <a:latin typeface="Times New Roman" panose="02020603050405020304" pitchFamily="18" charset="0"/>
                        <a:cs typeface="Times New Roman" panose="02020603050405020304" pitchFamily="18" charset="0"/>
                      </a:endParaRPr>
                    </a:p>
                    <a:p>
                      <a:pPr lvl="0" indent="266700" eaLnBrk="0" hangingPunct="0">
                        <a:buNone/>
                      </a:pPr>
                      <a:r>
                        <a:rPr lang="en-US" altLang="zh-CN" sz="2800" b="1" dirty="0">
                          <a:solidFill>
                            <a:schemeClr val="tx1"/>
                          </a:solidFill>
                          <a:latin typeface="Times New Roman" panose="02020603050405020304" pitchFamily="18" charset="0"/>
                          <a:cs typeface="Times New Roman" panose="02020603050405020304" pitchFamily="18" charset="0"/>
                        </a:rPr>
                        <a:t>3</a:t>
                      </a:r>
                      <a:endParaRPr lang="en-US" altLang="zh-CN" sz="2800" b="1" dirty="0">
                        <a:solidFill>
                          <a:schemeClr val="tx1"/>
                        </a:solidFill>
                        <a:latin typeface="Times New Roman" panose="02020603050405020304" pitchFamily="18" charset="0"/>
                        <a:cs typeface="Times New Roman" panose="02020603050405020304" pitchFamily="18" charset="0"/>
                      </a:endParaRPr>
                    </a:p>
                    <a:p>
                      <a:pPr lvl="0" indent="266700" eaLnBrk="0" hangingPunct="0">
                        <a:buNone/>
                      </a:pPr>
                      <a:r>
                        <a:rPr lang="en-US" altLang="zh-CN" sz="2800" b="1" dirty="0">
                          <a:solidFill>
                            <a:schemeClr val="tx1"/>
                          </a:solidFill>
                          <a:latin typeface="Times New Roman" panose="02020603050405020304" pitchFamily="18" charset="0"/>
                          <a:cs typeface="Times New Roman" panose="02020603050405020304" pitchFamily="18" charset="0"/>
                        </a:rPr>
                        <a:t>2</a:t>
                      </a:r>
                      <a:endParaRPr lang="en-US" altLang="zh-CN" sz="2800" b="1" dirty="0">
                        <a:solidFill>
                          <a:schemeClr val="tx1"/>
                        </a:solidFill>
                        <a:latin typeface="Times New Roman" panose="02020603050405020304" pitchFamily="18" charset="0"/>
                        <a:cs typeface="Times New Roman" panose="02020603050405020304" pitchFamily="18" charset="0"/>
                      </a:endParaRPr>
                    </a:p>
                    <a:p>
                      <a:pPr lvl="0" indent="266700" eaLnBrk="0" hangingPunct="0">
                        <a:buNone/>
                      </a:pPr>
                      <a:r>
                        <a:rPr lang="en-US" altLang="zh-CN" sz="2800" b="1" dirty="0">
                          <a:solidFill>
                            <a:schemeClr val="tx1"/>
                          </a:solidFill>
                          <a:latin typeface="Times New Roman" panose="02020603050405020304" pitchFamily="18" charset="0"/>
                          <a:cs typeface="Times New Roman" panose="02020603050405020304" pitchFamily="18" charset="0"/>
                        </a:rPr>
                        <a:t>4</a:t>
                      </a:r>
                      <a:endParaRPr lang="en-US" altLang="zh-CN" sz="2800" b="1" dirty="0">
                        <a:solidFill>
                          <a:schemeClr val="tx1"/>
                        </a:solidFill>
                        <a:latin typeface="Arial" panose="020B0604020202020204" pitchFamily="3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1362">
                                            <p:txEl>
                                              <p:charRg st="0" end="110"/>
                                            </p:txEl>
                                          </p:spTgt>
                                        </p:tgtEl>
                                        <p:attrNameLst>
                                          <p:attrName>style.visibility</p:attrName>
                                        </p:attrNameLst>
                                      </p:cBhvr>
                                      <p:to>
                                        <p:strVal val="visible"/>
                                      </p:to>
                                    </p:set>
                                    <p:animEffect transition="in" filter="wipe(left)">
                                      <p:cBhvr>
                                        <p:cTn id="7" dur="500"/>
                                        <p:tgtEl>
                                          <p:spTgt spid="271362">
                                            <p:txEl>
                                              <p:charRg st="0" end="1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2"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5" name="Rectangle 3"/>
          <p:cNvSpPr>
            <a:spLocks noGrp="1" noChangeArrowheads="1"/>
          </p:cNvSpPr>
          <p:nvPr>
            <p:ph type="ctrTitle" idx="4294967295"/>
          </p:nvPr>
        </p:nvSpPr>
        <p:spPr>
          <a:xfrm>
            <a:off x="250825" y="3500438"/>
            <a:ext cx="8229600" cy="1470025"/>
          </a:xfrm>
        </p:spPr>
        <p:txBody>
          <a:bodyPr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55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Just do it!</a:t>
            </a:r>
            <a:endParaRPr kumimoji="0" lang="en-US" altLang="zh-CN" sz="55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endParaRPr>
          </a:p>
        </p:txBody>
      </p:sp>
      <p:sp>
        <p:nvSpPr>
          <p:cNvPr id="182276" name="Rectangle 3"/>
          <p:cNvSpPr>
            <a:spLocks noChangeArrowheads="1"/>
          </p:cNvSpPr>
          <p:nvPr/>
        </p:nvSpPr>
        <p:spPr bwMode="auto">
          <a:xfrm>
            <a:off x="250825" y="765175"/>
            <a:ext cx="8229600" cy="3095625"/>
          </a:xfrm>
          <a:prstGeom prst="rect">
            <a:avLst/>
          </a:prstGeom>
          <a:noFill/>
          <a:ln w="9525">
            <a:noFill/>
            <a:miter lim="800000"/>
          </a:ln>
          <a:effectLst>
            <a:outerShdw dist="35921" dir="2700000" algn="ctr" rotWithShape="0">
              <a:srgbClr val="FFFFFF">
                <a:alpha val="73000"/>
              </a:srgbClr>
            </a:outerShdw>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55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作业：</a:t>
            </a:r>
            <a:r>
              <a:rPr kumimoji="0" lang="en-US" altLang="zh-CN" sz="55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P114-115</a:t>
            </a:r>
            <a:r>
              <a:rPr kumimoji="0" lang="zh-CN" altLang="en-US" sz="55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a:t>
            </a:r>
            <a:br>
              <a:rPr kumimoji="0" lang="zh-CN" altLang="en-US" sz="55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br>
            <a:r>
              <a:rPr kumimoji="0" lang="zh-CN" altLang="en-US" sz="55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    </a:t>
            </a:r>
            <a:r>
              <a:rPr kumimoji="0" lang="en-US" altLang="zh-CN" sz="55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1</a:t>
            </a:r>
            <a:r>
              <a:rPr kumimoji="0" lang="zh-CN" altLang="en-US" sz="55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a:t>
            </a:r>
            <a:r>
              <a:rPr kumimoji="0" lang="en-US" altLang="zh-CN" sz="55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8,9,18,19,21,22</a:t>
            </a:r>
            <a:br>
              <a:rPr kumimoji="0" lang="en-US" altLang="zh-CN" sz="55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br>
            <a:r>
              <a:rPr kumimoji="0" lang="en-US" altLang="zh-CN" sz="55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   P83:38</a:t>
            </a:r>
            <a:br>
              <a:rPr kumimoji="0" lang="en-US" altLang="zh-CN" sz="55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br>
            <a:endParaRPr kumimoji="0" lang="en-US" altLang="zh-CN" sz="55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82275"/>
                                        </p:tgtEl>
                                        <p:attrNameLst>
                                          <p:attrName>style.visibility</p:attrName>
                                        </p:attrNameLst>
                                      </p:cBhvr>
                                      <p:to>
                                        <p:strVal val="visible"/>
                                      </p:to>
                                    </p:set>
                                    <p:anim calcmode="lin" valueType="num">
                                      <p:cBhvr>
                                        <p:cTn id="7" dur="500" fill="hold"/>
                                        <p:tgtEl>
                                          <p:spTgt spid="182275"/>
                                        </p:tgtEl>
                                        <p:attrNameLst>
                                          <p:attrName>ppt_x</p:attrName>
                                        </p:attrNameLst>
                                      </p:cBhvr>
                                      <p:tavLst>
                                        <p:tav tm="0">
                                          <p:val>
                                            <p:strVal val="#ppt_x-.2"/>
                                          </p:val>
                                        </p:tav>
                                        <p:tav tm="100000">
                                          <p:val>
                                            <p:strVal val="#ppt_x"/>
                                          </p:val>
                                        </p:tav>
                                      </p:tavLst>
                                    </p:anim>
                                    <p:anim calcmode="lin" valueType="num">
                                      <p:cBhvr>
                                        <p:cTn id="8" dur="500" fill="hold"/>
                                        <p:tgtEl>
                                          <p:spTgt spid="182275"/>
                                        </p:tgtEl>
                                        <p:attrNameLst>
                                          <p:attrName>ppt_y</p:attrName>
                                        </p:attrNameLst>
                                      </p:cBhvr>
                                      <p:tavLst>
                                        <p:tav tm="0">
                                          <p:val>
                                            <p:strVal val="#ppt_y"/>
                                          </p:val>
                                        </p:tav>
                                        <p:tav tm="100000">
                                          <p:val>
                                            <p:strVal val="#ppt_y"/>
                                          </p:val>
                                        </p:tav>
                                      </p:tavLst>
                                    </p:anim>
                                    <p:animEffect transition="in" filter="wipe(right)" prLst="gradientSize: 0.1">
                                      <p:cBhvr>
                                        <p:cTn id="9" dur="500"/>
                                        <p:tgtEl>
                                          <p:spTgt spid="182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8786" name="Picture 4"/>
          <p:cNvPicPr>
            <a:picLocks noChangeAspect="1"/>
          </p:cNvPicPr>
          <p:nvPr/>
        </p:nvPicPr>
        <p:blipFill>
          <a:blip r:embed="rId1"/>
          <a:srcRect l="21658" t="42725" r="38477" b="23013"/>
          <a:stretch>
            <a:fillRect/>
          </a:stretch>
        </p:blipFill>
        <p:spPr>
          <a:xfrm>
            <a:off x="179388" y="1700213"/>
            <a:ext cx="8424862" cy="4073525"/>
          </a:xfrm>
          <a:prstGeom prst="rect">
            <a:avLst/>
          </a:prstGeom>
          <a:noFill/>
          <a:ln w="9525">
            <a:noFill/>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noChangeArrowheads="1"/>
          </p:cNvSpPr>
          <p:nvPr>
            <p:ph type="title" idx="4294967295"/>
          </p:nvPr>
        </p:nvSpPr>
        <p:spPr/>
        <p:txBody>
          <a:bodyPr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3.3 </a:t>
            </a:r>
            <a:r>
              <a:rPr kumimoji="0" lang="zh-CN" altLang="en-US" sz="44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调度算法</a:t>
            </a:r>
            <a:r>
              <a:rPr kumimoji="0" lang="zh-CN" altLang="en-US" sz="4400" b="1" i="0" u="none" strike="noStrike" kern="0" cap="none" spc="0" normalizeH="0" baseline="0" noProof="0" smtClean="0">
                <a:ln>
                  <a:noFill/>
                </a:ln>
                <a:solidFill>
                  <a:schemeClr val="tx2"/>
                </a:solidFill>
                <a:effectLst/>
                <a:uLnTx/>
                <a:uFillTx/>
                <a:latin typeface="+mj-lt"/>
                <a:ea typeface="+mj-ea"/>
                <a:cs typeface="+mj-cs"/>
              </a:rPr>
              <a:t> </a:t>
            </a:r>
            <a:endParaRPr kumimoji="0" lang="zh-CN" altLang="en-US" sz="4400" b="1" i="0" u="none" strike="noStrike" kern="0" cap="none" spc="0" normalizeH="0" baseline="0" noProof="0" smtClean="0">
              <a:ln>
                <a:noFill/>
              </a:ln>
              <a:solidFill>
                <a:schemeClr val="tx2"/>
              </a:solidFill>
              <a:effectLst/>
              <a:uLnTx/>
              <a:uFillTx/>
              <a:latin typeface="+mj-lt"/>
              <a:ea typeface="+mj-ea"/>
              <a:cs typeface="+mj-cs"/>
            </a:endParaRPr>
          </a:p>
        </p:txBody>
      </p:sp>
      <p:sp>
        <p:nvSpPr>
          <p:cNvPr id="22531" name="Rectangle 21"/>
          <p:cNvSpPr/>
          <p:nvPr/>
        </p:nvSpPr>
        <p:spPr>
          <a:xfrm>
            <a:off x="638175" y="1535113"/>
            <a:ext cx="7751763" cy="3867150"/>
          </a:xfrm>
          <a:prstGeom prst="rect">
            <a:avLst/>
          </a:prstGeom>
          <a:noFill/>
          <a:ln w="9525">
            <a:noFill/>
          </a:ln>
        </p:spPr>
        <p:txBody>
          <a:bodyPr>
            <a:spAutoFit/>
          </a:bodyPr>
          <a:p>
            <a:pPr marL="231775" indent="-231775" algn="l">
              <a:spcBef>
                <a:spcPct val="50000"/>
              </a:spcBef>
              <a:buClr>
                <a:schemeClr val="tx1"/>
              </a:buClr>
            </a:pPr>
            <a:r>
              <a:rPr lang="zh-CN" altLang="en-US" sz="3200" b="1" dirty="0">
                <a:solidFill>
                  <a:srgbClr val="000000"/>
                </a:solidFill>
                <a:latin typeface="Arial" panose="020B0604020202020204" pitchFamily="34" charset="0"/>
              </a:rPr>
              <a:t>定义</a:t>
            </a:r>
            <a:endParaRPr lang="zh-CN" altLang="en-US" sz="3200" b="1" dirty="0">
              <a:solidFill>
                <a:srgbClr val="000000"/>
              </a:solidFill>
              <a:latin typeface="Arial" panose="020B0604020202020204" pitchFamily="34" charset="0"/>
            </a:endParaRPr>
          </a:p>
          <a:p>
            <a:pPr marL="231775" indent="-231775" algn="l">
              <a:lnSpc>
                <a:spcPct val="180000"/>
              </a:lnSpc>
              <a:spcBef>
                <a:spcPct val="50000"/>
              </a:spcBef>
              <a:buClr>
                <a:schemeClr val="tx1"/>
              </a:buClr>
            </a:pPr>
            <a:r>
              <a:rPr lang="zh-CN" altLang="en-US" b="1" dirty="0">
                <a:solidFill>
                  <a:srgbClr val="000000"/>
                </a:solidFill>
                <a:latin typeface="Arial" panose="020B0604020202020204" pitchFamily="34" charset="0"/>
              </a:rPr>
              <a:t>       </a:t>
            </a:r>
            <a:r>
              <a:rPr lang="zh-CN" altLang="en-US" sz="2800" b="1" dirty="0">
                <a:solidFill>
                  <a:srgbClr val="000000"/>
                </a:solidFill>
                <a:latin typeface="Arial" panose="020B0604020202020204" pitchFamily="34" charset="0"/>
              </a:rPr>
              <a:t>当有多个进程就绪时，操作系统必须决定先运行哪一个。操作系统中作出这种决定的部分称作调度程序</a:t>
            </a:r>
            <a:r>
              <a:rPr lang="en-US" altLang="zh-CN" sz="2800" b="1" dirty="0">
                <a:solidFill>
                  <a:srgbClr val="000000"/>
                </a:solidFill>
                <a:latin typeface="Arial" panose="020B0604020202020204" pitchFamily="34" charset="0"/>
              </a:rPr>
              <a:t>(Scheduler)</a:t>
            </a:r>
            <a:r>
              <a:rPr lang="zh-CN" altLang="en-US" sz="2800" b="1" dirty="0">
                <a:solidFill>
                  <a:srgbClr val="000000"/>
                </a:solidFill>
                <a:latin typeface="Arial" panose="020B0604020202020204" pitchFamily="34" charset="0"/>
              </a:rPr>
              <a:t>，它使用的算法称作调度算法</a:t>
            </a:r>
            <a:r>
              <a:rPr lang="en-US" altLang="zh-CN" sz="2800" b="1" dirty="0">
                <a:solidFill>
                  <a:srgbClr val="000000"/>
                </a:solidFill>
                <a:latin typeface="Arial" panose="020B0604020202020204" pitchFamily="34" charset="0"/>
              </a:rPr>
              <a:t>(Scheduling Algorithm)</a:t>
            </a:r>
            <a:r>
              <a:rPr lang="zh-CN" altLang="en-US" sz="2800" b="1" dirty="0">
                <a:solidFill>
                  <a:srgbClr val="000000"/>
                </a:solidFill>
                <a:latin typeface="Arial" panose="020B0604020202020204" pitchFamily="34" charset="0"/>
              </a:rPr>
              <a:t>。</a:t>
            </a:r>
            <a:endParaRPr lang="zh-CN" altLang="en-US" sz="2800" b="1" dirty="0">
              <a:solidFill>
                <a:srgbClr val="000000"/>
              </a:solidFill>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34818"/>
                                        </p:tgtEl>
                                        <p:attrNameLst>
                                          <p:attrName>style.visibility</p:attrName>
                                        </p:attrNameLst>
                                      </p:cBhvr>
                                      <p:to>
                                        <p:strVal val="visible"/>
                                      </p:to>
                                    </p:set>
                                    <p:anim calcmode="lin" valueType="num">
                                      <p:cBhvr>
                                        <p:cTn id="7" dur="500" fill="hold"/>
                                        <p:tgtEl>
                                          <p:spTgt spid="34818"/>
                                        </p:tgtEl>
                                        <p:attrNameLst>
                                          <p:attrName>ppt_x</p:attrName>
                                        </p:attrNameLst>
                                      </p:cBhvr>
                                      <p:tavLst>
                                        <p:tav tm="0">
                                          <p:val>
                                            <p:strVal val="#ppt_x-.2"/>
                                          </p:val>
                                        </p:tav>
                                        <p:tav tm="100000">
                                          <p:val>
                                            <p:strVal val="#ppt_x"/>
                                          </p:val>
                                        </p:tav>
                                      </p:tavLst>
                                    </p:anim>
                                    <p:anim calcmode="lin" valueType="num">
                                      <p:cBhvr>
                                        <p:cTn id="8" dur="500" fill="hold"/>
                                        <p:tgtEl>
                                          <p:spTgt spid="34818"/>
                                        </p:tgtEl>
                                        <p:attrNameLst>
                                          <p:attrName>ppt_y</p:attrName>
                                        </p:attrNameLst>
                                      </p:cBhvr>
                                      <p:tavLst>
                                        <p:tav tm="0">
                                          <p:val>
                                            <p:strVal val="#ppt_y"/>
                                          </p:val>
                                        </p:tav>
                                        <p:tav tm="100000">
                                          <p:val>
                                            <p:strVal val="#ppt_y"/>
                                          </p:val>
                                        </p:tav>
                                      </p:tavLst>
                                    </p:anim>
                                    <p:animEffect transition="in" filter="wipe(right)" prLst="gradientSize: 0.1">
                                      <p:cBhvr>
                                        <p:cTn id="9" dur="500"/>
                                        <p:tgtEl>
                                          <p:spTgt spid="34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4"/>
          <p:cNvSpPr/>
          <p:nvPr/>
        </p:nvSpPr>
        <p:spPr>
          <a:xfrm>
            <a:off x="539750" y="908050"/>
            <a:ext cx="6516688" cy="719138"/>
          </a:xfrm>
          <a:prstGeom prst="rect">
            <a:avLst/>
          </a:prstGeom>
          <a:noFill/>
          <a:ln w="9525">
            <a:noFill/>
          </a:ln>
        </p:spPr>
        <p:txBody>
          <a:bodyPr/>
          <a:p>
            <a:pPr marL="342900" indent="-342900" algn="l" eaLnBrk="0" hangingPunct="0">
              <a:lnSpc>
                <a:spcPct val="125000"/>
              </a:lnSpc>
              <a:spcBef>
                <a:spcPct val="20000"/>
              </a:spcBef>
            </a:pPr>
            <a:r>
              <a:rPr lang="zh-CN" altLang="en-US" sz="2800" b="1" dirty="0">
                <a:solidFill>
                  <a:schemeClr val="tx1"/>
                </a:solidFill>
                <a:latin typeface="宋体" panose="02010600030101010101" pitchFamily="2" charset="-122"/>
              </a:rPr>
              <a:t>属于非抢占方式</a:t>
            </a:r>
            <a:endParaRPr lang="zh-CN" altLang="en-US" sz="2800" b="1" dirty="0">
              <a:solidFill>
                <a:schemeClr val="tx1"/>
              </a:solidFill>
              <a:latin typeface="宋体" panose="02010600030101010101" pitchFamily="2" charset="-122"/>
            </a:endParaRPr>
          </a:p>
        </p:txBody>
      </p:sp>
      <p:sp>
        <p:nvSpPr>
          <p:cNvPr id="130053" name="Rectangle 5"/>
          <p:cNvSpPr>
            <a:spLocks noChangeArrowheads="1"/>
          </p:cNvSpPr>
          <p:nvPr/>
        </p:nvSpPr>
        <p:spPr bwMode="auto">
          <a:xfrm>
            <a:off x="323850" y="333375"/>
            <a:ext cx="7993063" cy="641350"/>
          </a:xfrm>
          <a:prstGeom prst="rect">
            <a:avLst/>
          </a:prstGeom>
          <a:noFill/>
          <a:ln w="9525" algn="ctr">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600" b="1" i="0" u="none" strike="noStrike" kern="1200" cap="none" spc="0" normalizeH="0" baseline="0" noProof="0">
                <a:ln>
                  <a:noFill/>
                </a:ln>
                <a:solidFill>
                  <a:srgbClr val="CC3300"/>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ingdings" panose="05000000000000000000" pitchFamily="2" charset="2"/>
              </a:rPr>
              <a:t>一</a:t>
            </a:r>
            <a:r>
              <a:rPr kumimoji="1" lang="en-US" altLang="zh-CN" sz="3600" b="1" i="0" u="none" strike="noStrike" kern="1200" cap="none" spc="0" normalizeH="0" baseline="0" noProof="0">
                <a:ln>
                  <a:noFill/>
                </a:ln>
                <a:solidFill>
                  <a:srgbClr val="CC3300"/>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ingdings" panose="05000000000000000000" pitchFamily="2" charset="2"/>
              </a:rPr>
              <a:t>. </a:t>
            </a:r>
            <a:r>
              <a:rPr kumimoji="1" lang="zh-CN" altLang="en-US" sz="3600" b="1" i="0" u="none" strike="noStrike" kern="1200" cap="none" spc="0" normalizeH="0" baseline="0" noProof="0">
                <a:ln>
                  <a:noFill/>
                </a:ln>
                <a:solidFill>
                  <a:srgbClr val="CC3300"/>
                </a:solidFill>
                <a:effectLst/>
                <a:uLnTx/>
                <a:uFillTx/>
                <a:latin typeface="Arial" panose="020B0604020202020204" pitchFamily="34" charset="0"/>
                <a:ea typeface="宋体" panose="02010600030101010101" pitchFamily="2" charset="-122"/>
                <a:cs typeface="+mn-cs"/>
                <a:sym typeface="Webdings" panose="05030102010509060703" pitchFamily="18" charset="2"/>
              </a:rPr>
              <a:t>先来先服务调度算法（</a:t>
            </a:r>
            <a:r>
              <a:rPr kumimoji="1" lang="en-US" altLang="zh-CN" sz="3600" b="1" i="0" u="none" strike="noStrike" kern="1200" cap="none" spc="0" normalizeH="0" baseline="0" noProof="0">
                <a:ln>
                  <a:noFill/>
                </a:ln>
                <a:solidFill>
                  <a:srgbClr val="CC3300"/>
                </a:solidFill>
                <a:effectLst/>
                <a:uLnTx/>
                <a:uFillTx/>
                <a:latin typeface="Arial" panose="020B0604020202020204" pitchFamily="34" charset="0"/>
                <a:ea typeface="宋体" panose="02010600030101010101" pitchFamily="2" charset="-122"/>
                <a:cs typeface="+mn-cs"/>
                <a:sym typeface="Webdings" panose="05030102010509060703" pitchFamily="18" charset="2"/>
              </a:rPr>
              <a:t>FCFS</a:t>
            </a:r>
            <a:r>
              <a:rPr kumimoji="1" lang="zh-CN" altLang="en-US" sz="3600" b="1" i="0" u="none" strike="noStrike" kern="1200" cap="none" spc="0" normalizeH="0" baseline="0" noProof="0">
                <a:ln>
                  <a:noFill/>
                </a:ln>
                <a:solidFill>
                  <a:srgbClr val="CC3300"/>
                </a:solidFill>
                <a:effectLst/>
                <a:uLnTx/>
                <a:uFillTx/>
                <a:latin typeface="Arial" panose="020B0604020202020204" pitchFamily="34" charset="0"/>
                <a:ea typeface="宋体" panose="02010600030101010101" pitchFamily="2" charset="-122"/>
                <a:cs typeface="+mn-cs"/>
                <a:sym typeface="Webdings" panose="05030102010509060703" pitchFamily="18" charset="2"/>
              </a:rPr>
              <a:t>）</a:t>
            </a:r>
            <a:endParaRPr kumimoji="1" lang="zh-CN" altLang="en-US" sz="3600" b="1" i="0" u="none" strike="noStrike" kern="1200" cap="none" spc="0" normalizeH="0" baseline="0" noProof="0">
              <a:ln>
                <a:noFill/>
              </a:ln>
              <a:solidFill>
                <a:srgbClr val="CC3300"/>
              </a:solidFill>
              <a:effectLst/>
              <a:uLnTx/>
              <a:uFillTx/>
              <a:latin typeface="Arial" panose="020B0604020202020204" pitchFamily="34" charset="0"/>
              <a:ea typeface="宋体" panose="02010600030101010101" pitchFamily="2" charset="-122"/>
              <a:cs typeface="+mn-cs"/>
              <a:sym typeface="Webdings" panose="05030102010509060703" pitchFamily="18" charset="2"/>
            </a:endParaRPr>
          </a:p>
        </p:txBody>
      </p:sp>
      <p:graphicFrame>
        <p:nvGraphicFramePr>
          <p:cNvPr id="130174" name="Group 126"/>
          <p:cNvGraphicFramePr>
            <a:graphicFrameLocks noGrp="1"/>
          </p:cNvGraphicFramePr>
          <p:nvPr/>
        </p:nvGraphicFramePr>
        <p:xfrm>
          <a:off x="250825" y="1700213"/>
          <a:ext cx="8569325" cy="2865438"/>
        </p:xfrm>
        <a:graphic>
          <a:graphicData uri="http://schemas.openxmlformats.org/drawingml/2006/table">
            <a:tbl>
              <a:tblPr/>
              <a:tblGrid>
                <a:gridCol w="1095375"/>
                <a:gridCol w="1092200"/>
                <a:gridCol w="1093788"/>
                <a:gridCol w="1003300"/>
                <a:gridCol w="1368425"/>
                <a:gridCol w="1276350"/>
                <a:gridCol w="1639887"/>
              </a:tblGrid>
              <a:tr h="228600">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作业名</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提交时间</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要求执行时间</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开始时间</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完成时间</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周转时间</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带权周转时间</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8175">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0.3</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7.2</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7.2</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7.5</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4.8</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5.8</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4.8</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7175">
                <a:tc gridSpan="4">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平均周转时间：</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2.0+4.8+5.8+6.0</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/4=4.65</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hMerge="1">
                  <a:tcPr/>
                </a:tc>
                <a:tc gridSpan="3">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平均带权周转时间：</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(1+1.6+4.8+20)/4=6.85</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r>
            </a:tbl>
          </a:graphicData>
        </a:graphic>
      </p:graphicFrame>
      <p:sp>
        <p:nvSpPr>
          <p:cNvPr id="130175" name="Text Box 127"/>
          <p:cNvSpPr txBox="1"/>
          <p:nvPr/>
        </p:nvSpPr>
        <p:spPr>
          <a:xfrm>
            <a:off x="755650" y="4941888"/>
            <a:ext cx="5832475" cy="1552575"/>
          </a:xfrm>
          <a:prstGeom prst="rect">
            <a:avLst/>
          </a:prstGeom>
          <a:noFill/>
          <a:ln w="9525">
            <a:noFill/>
          </a:ln>
        </p:spPr>
        <p:txBody>
          <a:bodyPr>
            <a:spAutoFit/>
          </a:bodyPr>
          <a:p>
            <a:pPr algn="l">
              <a:spcBef>
                <a:spcPct val="50000"/>
              </a:spcBef>
              <a:buClr>
                <a:schemeClr val="tx1"/>
              </a:buClr>
            </a:pPr>
            <a:r>
              <a:rPr lang="zh-CN" altLang="en-US" b="1" dirty="0">
                <a:solidFill>
                  <a:schemeClr val="tx1"/>
                </a:solidFill>
                <a:latin typeface="Arial" panose="020B0604020202020204" pitchFamily="34" charset="0"/>
              </a:rPr>
              <a:t>优点：实现简单；</a:t>
            </a:r>
            <a:endParaRPr lang="zh-CN" altLang="en-US" b="1" dirty="0">
              <a:solidFill>
                <a:schemeClr val="tx1"/>
              </a:solidFill>
              <a:latin typeface="Arial" panose="020B0604020202020204" pitchFamily="34" charset="0"/>
            </a:endParaRPr>
          </a:p>
          <a:p>
            <a:pPr algn="l">
              <a:spcBef>
                <a:spcPct val="50000"/>
              </a:spcBef>
              <a:buClr>
                <a:schemeClr val="tx1"/>
              </a:buClr>
            </a:pPr>
            <a:r>
              <a:rPr lang="zh-CN" altLang="en-US" b="1" dirty="0">
                <a:solidFill>
                  <a:schemeClr val="tx1"/>
                </a:solidFill>
                <a:latin typeface="Arial" panose="020B0604020202020204" pitchFamily="34" charset="0"/>
              </a:rPr>
              <a:t>缺点：对长作业有利，对短作业不利；</a:t>
            </a:r>
            <a:endParaRPr lang="zh-CN" altLang="en-US" b="1" dirty="0">
              <a:solidFill>
                <a:schemeClr val="tx1"/>
              </a:solidFill>
              <a:latin typeface="Arial" panose="020B0604020202020204" pitchFamily="34" charset="0"/>
            </a:endParaRPr>
          </a:p>
          <a:p>
            <a:pPr algn="l">
              <a:spcBef>
                <a:spcPct val="50000"/>
              </a:spcBef>
              <a:buClr>
                <a:schemeClr val="tx1"/>
              </a:buClr>
            </a:pPr>
            <a:r>
              <a:rPr lang="zh-CN" altLang="en-US" b="1" dirty="0">
                <a:solidFill>
                  <a:schemeClr val="tx1"/>
                </a:solidFill>
                <a:latin typeface="Arial" panose="020B0604020202020204" pitchFamily="34" charset="0"/>
              </a:rPr>
              <a:t>            平均周转时间可能较长</a:t>
            </a:r>
            <a:endParaRPr lang="zh-CN" altLang="en-US" b="1" dirty="0">
              <a:solidFill>
                <a:schemeClr val="tx1"/>
              </a:solidFill>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0175"/>
                                        </p:tgtEl>
                                        <p:attrNameLst>
                                          <p:attrName>style.visibility</p:attrName>
                                        </p:attrNameLst>
                                      </p:cBhvr>
                                      <p:to>
                                        <p:strVal val="visible"/>
                                      </p:to>
                                    </p:set>
                                    <p:animEffect transition="in" filter="box(in)">
                                      <p:cBhvr>
                                        <p:cTn id="7" dur="500"/>
                                        <p:tgtEl>
                                          <p:spTgt spid="130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17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375" name="Rectangle 127"/>
          <p:cNvSpPr>
            <a:spLocks noChangeArrowheads="1"/>
          </p:cNvSpPr>
          <p:nvPr/>
        </p:nvSpPr>
        <p:spPr bwMode="auto">
          <a:xfrm>
            <a:off x="323850" y="333375"/>
            <a:ext cx="7993063" cy="641350"/>
          </a:xfrm>
          <a:prstGeom prst="rect">
            <a:avLst/>
          </a:prstGeom>
          <a:noFill/>
          <a:ln w="9525" algn="ctr">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600" b="1" i="0" u="none" strike="noStrike" kern="1200" cap="none" spc="0" normalizeH="0" baseline="0" noProof="0">
                <a:ln>
                  <a:noFill/>
                </a:ln>
                <a:solidFill>
                  <a:srgbClr val="CC3300"/>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ingdings" panose="05000000000000000000" pitchFamily="2" charset="2"/>
              </a:rPr>
              <a:t>二</a:t>
            </a:r>
            <a:r>
              <a:rPr kumimoji="1" lang="en-US" altLang="zh-CN" sz="3600" b="1" i="0" u="none" strike="noStrike" kern="1200" cap="none" spc="0" normalizeH="0" baseline="0" noProof="0">
                <a:ln>
                  <a:noFill/>
                </a:ln>
                <a:solidFill>
                  <a:srgbClr val="CC3300"/>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ingdings" panose="05000000000000000000" pitchFamily="2" charset="2"/>
              </a:rPr>
              <a:t>. </a:t>
            </a:r>
            <a:r>
              <a:rPr kumimoji="1" lang="zh-CN" altLang="en-US" sz="3600" b="1" i="0" u="none" strike="noStrike" kern="1200" cap="none" spc="0" normalizeH="0" baseline="0" noProof="0">
                <a:ln>
                  <a:noFill/>
                </a:ln>
                <a:solidFill>
                  <a:srgbClr val="CC3300"/>
                </a:solidFill>
                <a:effectLst/>
                <a:uLnTx/>
                <a:uFillTx/>
                <a:latin typeface="Arial" panose="020B0604020202020204" pitchFamily="34" charset="0"/>
                <a:ea typeface="宋体" panose="02010600030101010101" pitchFamily="2" charset="-122"/>
                <a:cs typeface="+mn-cs"/>
                <a:sym typeface="Webdings" panose="05030102010509060703" pitchFamily="18" charset="2"/>
              </a:rPr>
              <a:t>短作业（进程）优先调度算法</a:t>
            </a:r>
            <a:endParaRPr kumimoji="1" lang="zh-CN" altLang="en-US" sz="3600" b="1" i="0" u="none" strike="noStrike" kern="1200" cap="none" spc="0" normalizeH="0" baseline="0" noProof="0">
              <a:ln>
                <a:noFill/>
              </a:ln>
              <a:solidFill>
                <a:srgbClr val="CC3300"/>
              </a:solidFill>
              <a:effectLst/>
              <a:uLnTx/>
              <a:uFillTx/>
              <a:latin typeface="Arial" panose="020B0604020202020204" pitchFamily="34" charset="0"/>
              <a:ea typeface="宋体" panose="02010600030101010101" pitchFamily="2" charset="-122"/>
              <a:cs typeface="+mn-cs"/>
              <a:sym typeface="Webdings" panose="05030102010509060703" pitchFamily="18" charset="2"/>
            </a:endParaRPr>
          </a:p>
        </p:txBody>
      </p:sp>
      <p:graphicFrame>
        <p:nvGraphicFramePr>
          <p:cNvPr id="53494" name="Group 246"/>
          <p:cNvGraphicFramePr>
            <a:graphicFrameLocks noGrp="1"/>
          </p:cNvGraphicFramePr>
          <p:nvPr/>
        </p:nvGraphicFramePr>
        <p:xfrm>
          <a:off x="179388" y="2205038"/>
          <a:ext cx="8642350" cy="3382963"/>
        </p:xfrm>
        <a:graphic>
          <a:graphicData uri="http://schemas.openxmlformats.org/drawingml/2006/table">
            <a:tbl>
              <a:tblPr/>
              <a:tblGrid>
                <a:gridCol w="958850"/>
                <a:gridCol w="1152525"/>
                <a:gridCol w="1152525"/>
                <a:gridCol w="1152525"/>
                <a:gridCol w="1536700"/>
                <a:gridCol w="1152525"/>
                <a:gridCol w="1536700"/>
              </a:tblGrid>
              <a:tr h="228600">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作业名</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提交时间</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要求执行时间</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开始时间</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完成时间</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周转时间</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带权周转时间</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8175">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0.3</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4.5</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4.5</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7.5</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6.3</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2.6</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2.1</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gridSpan="4">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平均周转时间：</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2.0+1.8+3.1+6.3</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/4=3.3</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hMerge="1">
                  <a:tcPr/>
                </a:tc>
                <a:tc gridSpan="3">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平均带权周转时间：</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(1+6+2.6+2.1)/4=2.93</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r>
            </a:tbl>
          </a:graphicData>
        </a:graphic>
      </p:graphicFrame>
      <p:sp>
        <p:nvSpPr>
          <p:cNvPr id="24608" name="Text Box 247"/>
          <p:cNvSpPr txBox="1"/>
          <p:nvPr/>
        </p:nvSpPr>
        <p:spPr>
          <a:xfrm>
            <a:off x="468313" y="1052513"/>
            <a:ext cx="7416800" cy="457200"/>
          </a:xfrm>
          <a:prstGeom prst="rect">
            <a:avLst/>
          </a:prstGeom>
          <a:noFill/>
          <a:ln w="9525">
            <a:noFill/>
          </a:ln>
        </p:spPr>
        <p:txBody>
          <a:bodyPr>
            <a:spAutoFit/>
          </a:bodyPr>
          <a:p>
            <a:pPr algn="l">
              <a:spcBef>
                <a:spcPct val="50000"/>
              </a:spcBef>
              <a:buClr>
                <a:schemeClr val="tx1"/>
              </a:buClr>
            </a:pPr>
            <a:endParaRPr lang="zh-CN" altLang="en-US" b="1" dirty="0">
              <a:solidFill>
                <a:schemeClr val="tx1"/>
              </a:solidFill>
              <a:latin typeface="Arial" panose="020B0604020202020204" pitchFamily="34" charset="0"/>
            </a:endParaRPr>
          </a:p>
        </p:txBody>
      </p:sp>
      <p:sp>
        <p:nvSpPr>
          <p:cNvPr id="24609" name="Text Box 248"/>
          <p:cNvSpPr txBox="1"/>
          <p:nvPr/>
        </p:nvSpPr>
        <p:spPr>
          <a:xfrm>
            <a:off x="684213" y="1052513"/>
            <a:ext cx="7848600" cy="1004887"/>
          </a:xfrm>
          <a:prstGeom prst="rect">
            <a:avLst/>
          </a:prstGeom>
          <a:noFill/>
          <a:ln w="9525">
            <a:noFill/>
          </a:ln>
        </p:spPr>
        <p:txBody>
          <a:bodyPr>
            <a:spAutoFit/>
          </a:bodyPr>
          <a:p>
            <a:pPr algn="l">
              <a:spcBef>
                <a:spcPct val="50000"/>
              </a:spcBef>
              <a:buClr>
                <a:schemeClr val="tx1"/>
              </a:buClr>
            </a:pPr>
            <a:r>
              <a:rPr lang="en-US" altLang="zh-CN" b="1" dirty="0">
                <a:solidFill>
                  <a:schemeClr val="tx1"/>
                </a:solidFill>
                <a:latin typeface="Arial" panose="020B0604020202020204" pitchFamily="34" charset="0"/>
              </a:rPr>
              <a:t>--</a:t>
            </a:r>
            <a:r>
              <a:rPr lang="zh-CN" altLang="en-US" b="1" dirty="0">
                <a:solidFill>
                  <a:schemeClr val="tx1"/>
                </a:solidFill>
                <a:latin typeface="Arial" panose="020B0604020202020204" pitchFamily="34" charset="0"/>
              </a:rPr>
              <a:t>短作业优先（</a:t>
            </a:r>
            <a:r>
              <a:rPr lang="en-US" altLang="zh-CN" b="1" dirty="0">
                <a:solidFill>
                  <a:schemeClr val="tx1"/>
                </a:solidFill>
                <a:latin typeface="Arial" panose="020B0604020202020204" pitchFamily="34" charset="0"/>
              </a:rPr>
              <a:t>SJF</a:t>
            </a:r>
            <a:r>
              <a:rPr lang="zh-CN" altLang="en-US" b="1" dirty="0">
                <a:solidFill>
                  <a:schemeClr val="tx1"/>
                </a:solidFill>
                <a:latin typeface="Arial" panose="020B0604020202020204" pitchFamily="34" charset="0"/>
              </a:rPr>
              <a:t>）：</a:t>
            </a:r>
            <a:endParaRPr lang="zh-CN" altLang="en-US" b="1" dirty="0">
              <a:solidFill>
                <a:schemeClr val="tx1"/>
              </a:solidFill>
              <a:latin typeface="Arial" panose="020B0604020202020204" pitchFamily="34" charset="0"/>
            </a:endParaRPr>
          </a:p>
          <a:p>
            <a:pPr algn="l">
              <a:spcBef>
                <a:spcPct val="50000"/>
              </a:spcBef>
              <a:buClr>
                <a:schemeClr val="tx1"/>
              </a:buClr>
            </a:pPr>
            <a:r>
              <a:rPr lang="en-US" altLang="zh-CN" b="1" dirty="0">
                <a:solidFill>
                  <a:schemeClr val="tx1"/>
                </a:solidFill>
                <a:latin typeface="Arial" panose="020B0604020202020204" pitchFamily="34" charset="0"/>
              </a:rPr>
              <a:t>--</a:t>
            </a:r>
            <a:r>
              <a:rPr lang="zh-CN" altLang="en-US" b="1" dirty="0">
                <a:solidFill>
                  <a:schemeClr val="tx1"/>
                </a:solidFill>
                <a:latin typeface="Arial" panose="020B0604020202020204" pitchFamily="34" charset="0"/>
              </a:rPr>
              <a:t>短进程优先（</a:t>
            </a:r>
            <a:r>
              <a:rPr lang="en-US" altLang="zh-CN" b="1" dirty="0">
                <a:solidFill>
                  <a:schemeClr val="tx1"/>
                </a:solidFill>
                <a:latin typeface="Arial" panose="020B0604020202020204" pitchFamily="34" charset="0"/>
              </a:rPr>
              <a:t>SPF</a:t>
            </a:r>
            <a:r>
              <a:rPr lang="zh-CN" altLang="en-US" b="1" dirty="0">
                <a:solidFill>
                  <a:schemeClr val="tx1"/>
                </a:solidFill>
                <a:latin typeface="Arial" panose="020B0604020202020204" pitchFamily="34" charset="0"/>
              </a:rPr>
              <a:t>）：</a:t>
            </a:r>
            <a:endParaRPr lang="zh-CN" altLang="en-US" b="1" dirty="0">
              <a:solidFill>
                <a:schemeClr val="tx1"/>
              </a:solidFill>
              <a:latin typeface="Arial" panose="020B0604020202020204" pitchFamily="34" charset="0"/>
            </a:endParaRPr>
          </a:p>
        </p:txBody>
      </p:sp>
      <p:sp>
        <p:nvSpPr>
          <p:cNvPr id="24610" name="Text Box 250"/>
          <p:cNvSpPr txBox="1"/>
          <p:nvPr/>
        </p:nvSpPr>
        <p:spPr>
          <a:xfrm>
            <a:off x="1908175" y="5734050"/>
            <a:ext cx="3168650" cy="457200"/>
          </a:xfrm>
          <a:prstGeom prst="rect">
            <a:avLst/>
          </a:prstGeom>
          <a:noFill/>
          <a:ln w="9525">
            <a:noFill/>
          </a:ln>
        </p:spPr>
        <p:txBody>
          <a:bodyPr>
            <a:spAutoFit/>
          </a:bodyPr>
          <a:p>
            <a:pPr>
              <a:spcBef>
                <a:spcPct val="50000"/>
              </a:spcBef>
            </a:pPr>
            <a:r>
              <a:rPr lang="zh-CN" altLang="en-US" b="1" dirty="0">
                <a:solidFill>
                  <a:schemeClr val="accent1"/>
                </a:solidFill>
                <a:latin typeface="Times New Roman" panose="02020603050405020304" pitchFamily="18" charset="0"/>
              </a:rPr>
              <a:t>非抢占方式调度</a:t>
            </a:r>
            <a:endParaRPr lang="zh-CN" altLang="en-US" b="1" dirty="0">
              <a:solidFill>
                <a:schemeClr val="accent1"/>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3494"/>
                                        </p:tgtEl>
                                        <p:attrNameLst>
                                          <p:attrName>style.visibility</p:attrName>
                                        </p:attrNameLst>
                                      </p:cBhvr>
                                      <p:to>
                                        <p:strVal val="visible"/>
                                      </p:to>
                                    </p:set>
                                    <p:animEffect transition="in" filter="box(in)">
                                      <p:cBhvr>
                                        <p:cTn id="7" dur="500"/>
                                        <p:tgtEl>
                                          <p:spTgt spid="53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6178" name="Rectangle 2"/>
          <p:cNvSpPr>
            <a:spLocks noChangeArrowheads="1"/>
          </p:cNvSpPr>
          <p:nvPr/>
        </p:nvSpPr>
        <p:spPr bwMode="auto">
          <a:xfrm>
            <a:off x="323850" y="333375"/>
            <a:ext cx="7993063" cy="641350"/>
          </a:xfrm>
          <a:prstGeom prst="rect">
            <a:avLst/>
          </a:prstGeom>
          <a:noFill/>
          <a:ln w="9525" algn="ctr">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600" b="1" i="0" u="none" strike="noStrike" kern="1200" cap="none" spc="0" normalizeH="0" baseline="0" noProof="0">
                <a:ln>
                  <a:noFill/>
                </a:ln>
                <a:solidFill>
                  <a:srgbClr val="3333CC"/>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ingdings" panose="05000000000000000000" pitchFamily="2" charset="2"/>
              </a:rPr>
              <a:t>二</a:t>
            </a:r>
            <a:r>
              <a:rPr kumimoji="1" lang="en-US" altLang="zh-CN" sz="3600" b="1" i="0" u="none" strike="noStrike" kern="1200" cap="none" spc="0" normalizeH="0" baseline="0" noProof="0">
                <a:ln>
                  <a:noFill/>
                </a:ln>
                <a:solidFill>
                  <a:srgbClr val="3333CC"/>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ingdings" panose="05000000000000000000" pitchFamily="2" charset="2"/>
              </a:rPr>
              <a:t>. </a:t>
            </a:r>
            <a:r>
              <a:rPr kumimoji="1" lang="zh-CN" altLang="en-US" sz="3600" b="1" i="0" u="none" strike="noStrike" kern="1200" cap="none" spc="0" normalizeH="0" baseline="0" noProof="0">
                <a:ln>
                  <a:noFill/>
                </a:ln>
                <a:solidFill>
                  <a:srgbClr val="3333CC"/>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ebdings" panose="05030102010509060703" pitchFamily="18" charset="2"/>
              </a:rPr>
              <a:t>短作业（进程）优先调度算法</a:t>
            </a:r>
            <a:endParaRPr kumimoji="1" lang="zh-CN" altLang="en-US" sz="3600" b="1" i="0" u="none" strike="noStrike" kern="1200" cap="none" spc="0" normalizeH="0" baseline="0" noProof="0">
              <a:ln>
                <a:noFill/>
              </a:ln>
              <a:solidFill>
                <a:srgbClr val="3333CC"/>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ebdings" panose="05030102010509060703" pitchFamily="18" charset="2"/>
            </a:endParaRPr>
          </a:p>
        </p:txBody>
      </p:sp>
      <p:sp>
        <p:nvSpPr>
          <p:cNvPr id="25603" name="Text Box 3"/>
          <p:cNvSpPr txBox="1"/>
          <p:nvPr/>
        </p:nvSpPr>
        <p:spPr>
          <a:xfrm>
            <a:off x="468313" y="1052513"/>
            <a:ext cx="7416800" cy="457200"/>
          </a:xfrm>
          <a:prstGeom prst="rect">
            <a:avLst/>
          </a:prstGeom>
          <a:noFill/>
          <a:ln w="9525">
            <a:noFill/>
          </a:ln>
        </p:spPr>
        <p:txBody>
          <a:bodyPr>
            <a:spAutoFit/>
          </a:bodyPr>
          <a:p>
            <a:pPr algn="l">
              <a:spcBef>
                <a:spcPct val="50000"/>
              </a:spcBef>
              <a:buClr>
                <a:schemeClr val="tx1"/>
              </a:buClr>
            </a:pPr>
            <a:endParaRPr lang="zh-CN" altLang="en-US" b="1" dirty="0">
              <a:solidFill>
                <a:schemeClr val="tx1"/>
              </a:solidFill>
              <a:latin typeface="Arial" panose="020B0604020202020204" pitchFamily="34" charset="0"/>
            </a:endParaRPr>
          </a:p>
        </p:txBody>
      </p:sp>
      <p:graphicFrame>
        <p:nvGraphicFramePr>
          <p:cNvPr id="306180" name="Group 4"/>
          <p:cNvGraphicFramePr>
            <a:graphicFrameLocks noGrp="1"/>
          </p:cNvGraphicFramePr>
          <p:nvPr/>
        </p:nvGraphicFramePr>
        <p:xfrm>
          <a:off x="250825" y="2151063"/>
          <a:ext cx="8642350" cy="2865438"/>
        </p:xfrm>
        <a:graphic>
          <a:graphicData uri="http://schemas.openxmlformats.org/drawingml/2006/table">
            <a:tbl>
              <a:tblPr/>
              <a:tblGrid>
                <a:gridCol w="958850"/>
                <a:gridCol w="1347788"/>
                <a:gridCol w="1223962"/>
                <a:gridCol w="1223963"/>
                <a:gridCol w="1295400"/>
                <a:gridCol w="1223962"/>
                <a:gridCol w="1368425"/>
              </a:tblGrid>
              <a:tr h="214313">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作业名</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提交时间</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要求执行时间</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开始时间</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完成时间</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周转时间</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带权周转时间</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8175">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0.3</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Tx/>
                        <a:buNone/>
                      </a:pP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gridSpan="4">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平均周转时间：</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hMerge="1">
                  <a:tcPr/>
                </a:tc>
                <a:tc gridSpan="3">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平均带权周转时间：</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50000"/>
                        </a:spcBef>
                        <a:spcAft>
                          <a:spcPct val="0"/>
                        </a:spcAft>
                        <a:buClr>
                          <a:schemeClr val="tx1"/>
                        </a:buClr>
                        <a:buSzTx/>
                        <a:buFontTx/>
                        <a:buNone/>
                      </a:pP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r>
            </a:tbl>
          </a:graphicData>
        </a:graphic>
      </p:graphicFrame>
      <p:sp>
        <p:nvSpPr>
          <p:cNvPr id="306209" name="Text Box 33"/>
          <p:cNvSpPr txBox="1"/>
          <p:nvPr/>
        </p:nvSpPr>
        <p:spPr>
          <a:xfrm>
            <a:off x="323850" y="1052513"/>
            <a:ext cx="8712200" cy="931862"/>
          </a:xfrm>
          <a:prstGeom prst="rect">
            <a:avLst/>
          </a:prstGeom>
          <a:noFill/>
          <a:ln w="9525">
            <a:noFill/>
          </a:ln>
        </p:spPr>
        <p:txBody>
          <a:bodyPr>
            <a:spAutoFit/>
          </a:bodyPr>
          <a:p>
            <a:pPr algn="l">
              <a:spcBef>
                <a:spcPct val="30000"/>
              </a:spcBef>
              <a:buClr>
                <a:schemeClr val="tx1"/>
              </a:buClr>
              <a:buChar char="•"/>
            </a:pPr>
            <a:r>
              <a:rPr lang="zh-CN" altLang="en-US" b="1" dirty="0">
                <a:solidFill>
                  <a:schemeClr val="tx1"/>
                </a:solidFill>
                <a:latin typeface="Arial" panose="020B0604020202020204" pitchFamily="34" charset="0"/>
              </a:rPr>
              <a:t>抢占的</a:t>
            </a:r>
            <a:r>
              <a:rPr lang="en-US" altLang="zh-CN" b="1" dirty="0">
                <a:solidFill>
                  <a:schemeClr val="tx1"/>
                </a:solidFill>
                <a:latin typeface="Arial" panose="020B0604020202020204" pitchFamily="34" charset="0"/>
              </a:rPr>
              <a:t>SPF</a:t>
            </a:r>
            <a:r>
              <a:rPr lang="zh-CN" altLang="en-US" b="1" dirty="0">
                <a:solidFill>
                  <a:schemeClr val="tx1"/>
                </a:solidFill>
                <a:latin typeface="Arial" panose="020B0604020202020204" pitchFamily="34" charset="0"/>
              </a:rPr>
              <a:t>：按估计的运行时间抢占；</a:t>
            </a:r>
            <a:endParaRPr lang="zh-CN" altLang="en-US" b="1" dirty="0">
              <a:solidFill>
                <a:schemeClr val="tx1"/>
              </a:solidFill>
              <a:latin typeface="Arial" panose="020B0604020202020204" pitchFamily="34" charset="0"/>
            </a:endParaRPr>
          </a:p>
          <a:p>
            <a:pPr algn="l">
              <a:spcBef>
                <a:spcPct val="30000"/>
              </a:spcBef>
              <a:buClr>
                <a:schemeClr val="tx1"/>
              </a:buClr>
            </a:pPr>
            <a:r>
              <a:rPr lang="en-US" altLang="zh-CN" b="1" dirty="0">
                <a:solidFill>
                  <a:schemeClr val="tx1"/>
                </a:solidFill>
                <a:latin typeface="Arial" panose="020B0604020202020204" pitchFamily="34" charset="0"/>
              </a:rPr>
              <a:t>                       </a:t>
            </a:r>
            <a:r>
              <a:rPr lang="zh-CN" altLang="en-US" b="1" dirty="0">
                <a:solidFill>
                  <a:schemeClr val="tx1"/>
                </a:solidFill>
                <a:latin typeface="Arial" panose="020B0604020202020204" pitchFamily="34" charset="0"/>
              </a:rPr>
              <a:t>按剩余时间抢占。</a:t>
            </a:r>
            <a:endParaRPr lang="zh-CN" altLang="en-US" b="1" dirty="0">
              <a:solidFill>
                <a:schemeClr val="tx1"/>
              </a:solidFill>
              <a:latin typeface="Arial" panose="020B0604020202020204" pitchFamily="34" charset="0"/>
            </a:endParaRPr>
          </a:p>
        </p:txBody>
      </p:sp>
      <p:sp>
        <p:nvSpPr>
          <p:cNvPr id="306210" name="AutoShape 34"/>
          <p:cNvSpPr/>
          <p:nvPr/>
        </p:nvSpPr>
        <p:spPr>
          <a:xfrm>
            <a:off x="6156325" y="1341438"/>
            <a:ext cx="2519363" cy="647700"/>
          </a:xfrm>
          <a:prstGeom prst="wedgeEllipseCallout">
            <a:avLst>
              <a:gd name="adj1" fmla="val -40106"/>
              <a:gd name="adj2" fmla="val 73773"/>
            </a:avLst>
          </a:prstGeom>
          <a:solidFill>
            <a:srgbClr val="FFCC99"/>
          </a:solidFill>
          <a:ln w="9525" cap="flat" cmpd="sng">
            <a:solidFill>
              <a:srgbClr val="000000"/>
            </a:solidFill>
            <a:prstDash val="solid"/>
            <a:miter/>
            <a:headEnd type="none" w="med" len="med"/>
            <a:tailEnd type="none" w="med" len="med"/>
          </a:ln>
        </p:spPr>
        <p:txBody>
          <a:bodyPr/>
          <a:p>
            <a:pPr>
              <a:spcBef>
                <a:spcPct val="50000"/>
              </a:spcBef>
              <a:buClr>
                <a:schemeClr val="tx1"/>
              </a:buClr>
            </a:pPr>
            <a:r>
              <a:rPr lang="zh-CN" altLang="en-US" sz="1800" b="1" dirty="0">
                <a:solidFill>
                  <a:schemeClr val="tx1"/>
                </a:solidFill>
                <a:latin typeface="Arial" panose="020B0604020202020204" pitchFamily="34" charset="0"/>
              </a:rPr>
              <a:t>按剩余时间抢占</a:t>
            </a:r>
            <a:endParaRPr lang="zh-CN" altLang="en-US" sz="1800" b="1" dirty="0">
              <a:solidFill>
                <a:schemeClr val="tx1"/>
              </a:solidFill>
              <a:latin typeface="Arial" panose="020B0604020202020204" pitchFamily="34" charset="0"/>
            </a:endParaRPr>
          </a:p>
        </p:txBody>
      </p:sp>
      <p:sp>
        <p:nvSpPr>
          <p:cNvPr id="306211" name="Text Box 35"/>
          <p:cNvSpPr txBox="1"/>
          <p:nvPr/>
        </p:nvSpPr>
        <p:spPr>
          <a:xfrm>
            <a:off x="4087813" y="2844800"/>
            <a:ext cx="504825" cy="396875"/>
          </a:xfrm>
          <a:prstGeom prst="rect">
            <a:avLst/>
          </a:prstGeom>
          <a:noFill/>
          <a:ln w="9525">
            <a:noFill/>
          </a:ln>
        </p:spPr>
        <p:txBody>
          <a:bodyPr>
            <a:spAutoFit/>
          </a:bodyPr>
          <a:p>
            <a:pPr algn="l" eaLnBrk="0" hangingPunct="0">
              <a:spcBef>
                <a:spcPct val="50000"/>
              </a:spcBef>
              <a:buClr>
                <a:schemeClr val="tx1"/>
              </a:buClr>
            </a:pPr>
            <a:r>
              <a:rPr lang="en-US" altLang="zh-CN" sz="2000" b="1" dirty="0">
                <a:solidFill>
                  <a:schemeClr val="tx1"/>
                </a:solidFill>
                <a:latin typeface="Times New Roman" panose="02020603050405020304" pitchFamily="18" charset="0"/>
                <a:cs typeface="Times New Roman" panose="02020603050405020304" pitchFamily="18" charset="0"/>
              </a:rPr>
              <a:t>1.0</a:t>
            </a:r>
            <a:endParaRPr lang="zh-CN" altLang="en-US" b="1" dirty="0">
              <a:solidFill>
                <a:schemeClr val="tx1"/>
              </a:solidFill>
              <a:latin typeface="Arial" panose="020B0604020202020204" pitchFamily="34" charset="0"/>
            </a:endParaRPr>
          </a:p>
        </p:txBody>
      </p:sp>
      <p:grpSp>
        <p:nvGrpSpPr>
          <p:cNvPr id="2" name="Group 36"/>
          <p:cNvGrpSpPr/>
          <p:nvPr/>
        </p:nvGrpSpPr>
        <p:grpSpPr>
          <a:xfrm>
            <a:off x="292100" y="5197475"/>
            <a:ext cx="8743950" cy="1327150"/>
            <a:chOff x="184" y="3274"/>
            <a:chExt cx="5508" cy="836"/>
          </a:xfrm>
        </p:grpSpPr>
        <p:sp>
          <p:nvSpPr>
            <p:cNvPr id="25676" name="Line 37"/>
            <p:cNvSpPr/>
            <p:nvPr/>
          </p:nvSpPr>
          <p:spPr>
            <a:xfrm>
              <a:off x="340" y="3718"/>
              <a:ext cx="5352" cy="0"/>
            </a:xfrm>
            <a:prstGeom prst="line">
              <a:avLst/>
            </a:prstGeom>
            <a:ln w="19050" cap="flat" cmpd="sng">
              <a:solidFill>
                <a:srgbClr val="FF0000"/>
              </a:solidFill>
              <a:prstDash val="solid"/>
              <a:headEnd type="none" w="med" len="med"/>
              <a:tailEnd type="none" w="med" len="med"/>
            </a:ln>
          </p:spPr>
        </p:sp>
        <p:sp>
          <p:nvSpPr>
            <p:cNvPr id="25677" name="Text Box 38"/>
            <p:cNvSpPr txBox="1"/>
            <p:nvPr/>
          </p:nvSpPr>
          <p:spPr>
            <a:xfrm>
              <a:off x="184" y="3860"/>
              <a:ext cx="408" cy="250"/>
            </a:xfrm>
            <a:prstGeom prst="rect">
              <a:avLst/>
            </a:prstGeom>
            <a:noFill/>
            <a:ln w="9525">
              <a:noFill/>
            </a:ln>
          </p:spPr>
          <p:txBody>
            <a:bodyPr>
              <a:spAutoFit/>
            </a:bodyPr>
            <a:p>
              <a:pPr algn="l" eaLnBrk="0" hangingPunct="0">
                <a:spcBef>
                  <a:spcPct val="50000"/>
                </a:spcBef>
                <a:buClr>
                  <a:schemeClr val="tx1"/>
                </a:buClr>
              </a:pPr>
              <a:r>
                <a:rPr lang="en-US" altLang="zh-CN" sz="1800" b="1" dirty="0">
                  <a:solidFill>
                    <a:schemeClr val="tx1"/>
                  </a:solidFill>
                  <a:latin typeface="Times New Roman" panose="02020603050405020304" pitchFamily="18" charset="0"/>
                  <a:cs typeface="Times New Roman" panose="02020603050405020304" pitchFamily="18" charset="0"/>
                </a:rPr>
                <a:t>1.0</a:t>
              </a:r>
              <a:r>
                <a:rPr lang="en-US" altLang="zh-CN" sz="2000" b="1" dirty="0">
                  <a:solidFill>
                    <a:schemeClr val="tx1"/>
                  </a:solidFill>
                  <a:latin typeface="Times New Roman" panose="02020603050405020304" pitchFamily="18" charset="0"/>
                  <a:cs typeface="Times New Roman" panose="02020603050405020304" pitchFamily="18" charset="0"/>
                </a:rPr>
                <a:t>    </a:t>
              </a:r>
              <a:endParaRPr lang="zh-CN" altLang="en-US" b="1" dirty="0">
                <a:solidFill>
                  <a:schemeClr val="tx1"/>
                </a:solidFill>
                <a:latin typeface="Arial" panose="020B0604020202020204" pitchFamily="34" charset="0"/>
              </a:endParaRPr>
            </a:p>
          </p:txBody>
        </p:sp>
        <p:grpSp>
          <p:nvGrpSpPr>
            <p:cNvPr id="25678" name="Group 39"/>
            <p:cNvGrpSpPr/>
            <p:nvPr/>
          </p:nvGrpSpPr>
          <p:grpSpPr>
            <a:xfrm>
              <a:off x="229" y="3274"/>
              <a:ext cx="272" cy="454"/>
              <a:chOff x="229" y="3203"/>
              <a:chExt cx="272" cy="454"/>
            </a:xfrm>
          </p:grpSpPr>
          <p:sp>
            <p:nvSpPr>
              <p:cNvPr id="25691" name="Line 40"/>
              <p:cNvSpPr/>
              <p:nvPr/>
            </p:nvSpPr>
            <p:spPr>
              <a:xfrm>
                <a:off x="340" y="3430"/>
                <a:ext cx="0" cy="227"/>
              </a:xfrm>
              <a:prstGeom prst="line">
                <a:avLst/>
              </a:prstGeom>
              <a:ln w="19050" cap="flat" cmpd="sng">
                <a:solidFill>
                  <a:srgbClr val="FF0000"/>
                </a:solidFill>
                <a:prstDash val="solid"/>
                <a:headEnd type="none" w="med" len="med"/>
                <a:tailEnd type="triangle" w="med" len="med"/>
              </a:ln>
            </p:spPr>
          </p:sp>
          <p:sp>
            <p:nvSpPr>
              <p:cNvPr id="25692" name="Text Box 41"/>
              <p:cNvSpPr txBox="1"/>
              <p:nvPr/>
            </p:nvSpPr>
            <p:spPr>
              <a:xfrm>
                <a:off x="229" y="3203"/>
                <a:ext cx="272" cy="250"/>
              </a:xfrm>
              <a:prstGeom prst="rect">
                <a:avLst/>
              </a:prstGeom>
              <a:noFill/>
              <a:ln w="9525">
                <a:noFill/>
              </a:ln>
            </p:spPr>
            <p:txBody>
              <a:bodyPr>
                <a:spAutoFit/>
              </a:bodyPr>
              <a:p>
                <a:pPr algn="l" eaLnBrk="0" hangingPunct="0">
                  <a:spcBef>
                    <a:spcPct val="50000"/>
                  </a:spcBef>
                  <a:buClr>
                    <a:schemeClr val="tx1"/>
                  </a:buClr>
                </a:pPr>
                <a:r>
                  <a:rPr lang="en-US" altLang="zh-CN" sz="2000" b="1" dirty="0">
                    <a:latin typeface="Times New Roman" panose="02020603050405020304" pitchFamily="18" charset="0"/>
                    <a:cs typeface="Times New Roman" panose="02020603050405020304" pitchFamily="18" charset="0"/>
                  </a:rPr>
                  <a:t>A</a:t>
                </a:r>
                <a:endParaRPr lang="zh-CN" altLang="en-US" b="1" dirty="0">
                  <a:latin typeface="Arial" panose="020B0604020202020204" pitchFamily="34" charset="0"/>
                </a:endParaRPr>
              </a:p>
            </p:txBody>
          </p:sp>
        </p:grpSp>
        <p:grpSp>
          <p:nvGrpSpPr>
            <p:cNvPr id="25679" name="Group 42"/>
            <p:cNvGrpSpPr/>
            <p:nvPr/>
          </p:nvGrpSpPr>
          <p:grpSpPr>
            <a:xfrm>
              <a:off x="567" y="3274"/>
              <a:ext cx="272" cy="454"/>
              <a:chOff x="229" y="3203"/>
              <a:chExt cx="272" cy="454"/>
            </a:xfrm>
          </p:grpSpPr>
          <p:sp>
            <p:nvSpPr>
              <p:cNvPr id="25689" name="Line 43"/>
              <p:cNvSpPr/>
              <p:nvPr/>
            </p:nvSpPr>
            <p:spPr>
              <a:xfrm>
                <a:off x="340" y="3430"/>
                <a:ext cx="0" cy="227"/>
              </a:xfrm>
              <a:prstGeom prst="line">
                <a:avLst/>
              </a:prstGeom>
              <a:ln w="19050" cap="flat" cmpd="sng">
                <a:solidFill>
                  <a:srgbClr val="FF0000"/>
                </a:solidFill>
                <a:prstDash val="solid"/>
                <a:headEnd type="none" w="med" len="med"/>
                <a:tailEnd type="triangle" w="med" len="med"/>
              </a:ln>
            </p:spPr>
          </p:sp>
          <p:sp>
            <p:nvSpPr>
              <p:cNvPr id="25690" name="Text Box 44"/>
              <p:cNvSpPr txBox="1"/>
              <p:nvPr/>
            </p:nvSpPr>
            <p:spPr>
              <a:xfrm>
                <a:off x="229" y="3203"/>
                <a:ext cx="272" cy="250"/>
              </a:xfrm>
              <a:prstGeom prst="rect">
                <a:avLst/>
              </a:prstGeom>
              <a:noFill/>
              <a:ln w="9525">
                <a:noFill/>
              </a:ln>
            </p:spPr>
            <p:txBody>
              <a:bodyPr>
                <a:spAutoFit/>
              </a:bodyPr>
              <a:p>
                <a:pPr algn="l" eaLnBrk="0" hangingPunct="0">
                  <a:spcBef>
                    <a:spcPct val="50000"/>
                  </a:spcBef>
                  <a:buClr>
                    <a:schemeClr val="tx1"/>
                  </a:buClr>
                </a:pPr>
                <a:r>
                  <a:rPr lang="en-US" altLang="zh-CN" sz="2000" b="1" dirty="0">
                    <a:latin typeface="Times New Roman" panose="02020603050405020304" pitchFamily="18" charset="0"/>
                    <a:cs typeface="Times New Roman" panose="02020603050405020304" pitchFamily="18" charset="0"/>
                  </a:rPr>
                  <a:t>B</a:t>
                </a:r>
                <a:endParaRPr lang="zh-CN" altLang="en-US" b="1" dirty="0">
                  <a:latin typeface="Arial" panose="020B0604020202020204" pitchFamily="34" charset="0"/>
                </a:endParaRPr>
              </a:p>
            </p:txBody>
          </p:sp>
        </p:grpSp>
        <p:sp>
          <p:nvSpPr>
            <p:cNvPr id="25680" name="Text Box 45"/>
            <p:cNvSpPr txBox="1"/>
            <p:nvPr/>
          </p:nvSpPr>
          <p:spPr>
            <a:xfrm>
              <a:off x="516" y="3860"/>
              <a:ext cx="408" cy="250"/>
            </a:xfrm>
            <a:prstGeom prst="rect">
              <a:avLst/>
            </a:prstGeom>
            <a:noFill/>
            <a:ln w="9525">
              <a:noFill/>
            </a:ln>
          </p:spPr>
          <p:txBody>
            <a:bodyPr>
              <a:spAutoFit/>
            </a:bodyPr>
            <a:p>
              <a:pPr algn="l" eaLnBrk="0" hangingPunct="0">
                <a:spcBef>
                  <a:spcPct val="50000"/>
                </a:spcBef>
                <a:buClr>
                  <a:schemeClr val="tx1"/>
                </a:buClr>
              </a:pPr>
              <a:r>
                <a:rPr lang="en-US" altLang="zh-CN" sz="1800" b="1" dirty="0">
                  <a:solidFill>
                    <a:schemeClr val="tx1"/>
                  </a:solidFill>
                  <a:latin typeface="Times New Roman" panose="02020603050405020304" pitchFamily="18" charset="0"/>
                  <a:cs typeface="Times New Roman" panose="02020603050405020304" pitchFamily="18" charset="0"/>
                </a:rPr>
                <a:t>1.2</a:t>
              </a:r>
              <a:r>
                <a:rPr lang="en-US" altLang="zh-CN" sz="2000" b="1" dirty="0">
                  <a:solidFill>
                    <a:schemeClr val="tx1"/>
                  </a:solidFill>
                  <a:latin typeface="Times New Roman" panose="02020603050405020304" pitchFamily="18" charset="0"/>
                  <a:cs typeface="Times New Roman" panose="02020603050405020304" pitchFamily="18" charset="0"/>
                </a:rPr>
                <a:t>    </a:t>
              </a:r>
              <a:endParaRPr lang="zh-CN" altLang="en-US" b="1" dirty="0">
                <a:solidFill>
                  <a:schemeClr val="tx1"/>
                </a:solidFill>
                <a:latin typeface="Arial" panose="020B0604020202020204" pitchFamily="34" charset="0"/>
              </a:endParaRPr>
            </a:p>
          </p:txBody>
        </p:sp>
        <p:grpSp>
          <p:nvGrpSpPr>
            <p:cNvPr id="25681" name="Group 46"/>
            <p:cNvGrpSpPr/>
            <p:nvPr/>
          </p:nvGrpSpPr>
          <p:grpSpPr>
            <a:xfrm>
              <a:off x="930" y="3274"/>
              <a:ext cx="272" cy="454"/>
              <a:chOff x="229" y="3203"/>
              <a:chExt cx="272" cy="454"/>
            </a:xfrm>
          </p:grpSpPr>
          <p:sp>
            <p:nvSpPr>
              <p:cNvPr id="25687" name="Line 47"/>
              <p:cNvSpPr/>
              <p:nvPr/>
            </p:nvSpPr>
            <p:spPr>
              <a:xfrm>
                <a:off x="340" y="3430"/>
                <a:ext cx="0" cy="227"/>
              </a:xfrm>
              <a:prstGeom prst="line">
                <a:avLst/>
              </a:prstGeom>
              <a:ln w="19050" cap="flat" cmpd="sng">
                <a:solidFill>
                  <a:srgbClr val="FF0000"/>
                </a:solidFill>
                <a:prstDash val="solid"/>
                <a:headEnd type="none" w="med" len="med"/>
                <a:tailEnd type="triangle" w="med" len="med"/>
              </a:ln>
            </p:spPr>
          </p:sp>
          <p:sp>
            <p:nvSpPr>
              <p:cNvPr id="25688" name="Text Box 48"/>
              <p:cNvSpPr txBox="1"/>
              <p:nvPr/>
            </p:nvSpPr>
            <p:spPr>
              <a:xfrm>
                <a:off x="229" y="3203"/>
                <a:ext cx="272" cy="250"/>
              </a:xfrm>
              <a:prstGeom prst="rect">
                <a:avLst/>
              </a:prstGeom>
              <a:noFill/>
              <a:ln w="9525">
                <a:noFill/>
              </a:ln>
            </p:spPr>
            <p:txBody>
              <a:bodyPr>
                <a:spAutoFit/>
              </a:bodyPr>
              <a:p>
                <a:pPr algn="l" eaLnBrk="0" hangingPunct="0">
                  <a:spcBef>
                    <a:spcPct val="50000"/>
                  </a:spcBef>
                  <a:buClr>
                    <a:schemeClr val="tx1"/>
                  </a:buClr>
                </a:pPr>
                <a:r>
                  <a:rPr lang="en-US" altLang="zh-CN" sz="2000" b="1" dirty="0">
                    <a:latin typeface="Times New Roman" panose="02020603050405020304" pitchFamily="18" charset="0"/>
                    <a:cs typeface="Times New Roman" panose="02020603050405020304" pitchFamily="18" charset="0"/>
                  </a:rPr>
                  <a:t>C</a:t>
                </a:r>
                <a:endParaRPr lang="zh-CN" altLang="en-US" b="1" dirty="0">
                  <a:latin typeface="Arial" panose="020B0604020202020204" pitchFamily="34" charset="0"/>
                </a:endParaRPr>
              </a:p>
            </p:txBody>
          </p:sp>
        </p:grpSp>
        <p:sp>
          <p:nvSpPr>
            <p:cNvPr id="25682" name="Text Box 49"/>
            <p:cNvSpPr txBox="1"/>
            <p:nvPr/>
          </p:nvSpPr>
          <p:spPr>
            <a:xfrm>
              <a:off x="889" y="3860"/>
              <a:ext cx="408" cy="250"/>
            </a:xfrm>
            <a:prstGeom prst="rect">
              <a:avLst/>
            </a:prstGeom>
            <a:noFill/>
            <a:ln w="9525">
              <a:noFill/>
            </a:ln>
          </p:spPr>
          <p:txBody>
            <a:bodyPr>
              <a:spAutoFit/>
            </a:bodyPr>
            <a:p>
              <a:pPr algn="l" eaLnBrk="0" hangingPunct="0">
                <a:spcBef>
                  <a:spcPct val="50000"/>
                </a:spcBef>
                <a:buClr>
                  <a:schemeClr val="tx1"/>
                </a:buClr>
              </a:pPr>
              <a:r>
                <a:rPr lang="en-US" altLang="zh-CN" sz="1800" b="1" dirty="0">
                  <a:solidFill>
                    <a:schemeClr val="tx1"/>
                  </a:solidFill>
                  <a:latin typeface="Times New Roman" panose="02020603050405020304" pitchFamily="18" charset="0"/>
                  <a:cs typeface="Times New Roman" panose="02020603050405020304" pitchFamily="18" charset="0"/>
                </a:rPr>
                <a:t>1.4</a:t>
              </a:r>
              <a:r>
                <a:rPr lang="en-US" altLang="zh-CN" sz="2000" b="1" dirty="0">
                  <a:solidFill>
                    <a:schemeClr val="tx1"/>
                  </a:solidFill>
                  <a:latin typeface="Times New Roman" panose="02020603050405020304" pitchFamily="18" charset="0"/>
                  <a:cs typeface="Times New Roman" panose="02020603050405020304" pitchFamily="18" charset="0"/>
                </a:rPr>
                <a:t>    </a:t>
              </a:r>
              <a:endParaRPr lang="zh-CN" altLang="en-US" b="1" dirty="0">
                <a:solidFill>
                  <a:schemeClr val="tx1"/>
                </a:solidFill>
                <a:latin typeface="Arial" panose="020B0604020202020204" pitchFamily="34" charset="0"/>
              </a:endParaRPr>
            </a:p>
          </p:txBody>
        </p:sp>
        <p:grpSp>
          <p:nvGrpSpPr>
            <p:cNvPr id="25683" name="Group 50"/>
            <p:cNvGrpSpPr/>
            <p:nvPr/>
          </p:nvGrpSpPr>
          <p:grpSpPr>
            <a:xfrm>
              <a:off x="1111" y="3274"/>
              <a:ext cx="272" cy="454"/>
              <a:chOff x="229" y="3203"/>
              <a:chExt cx="272" cy="454"/>
            </a:xfrm>
          </p:grpSpPr>
          <p:sp>
            <p:nvSpPr>
              <p:cNvPr id="25685" name="Line 51"/>
              <p:cNvSpPr/>
              <p:nvPr/>
            </p:nvSpPr>
            <p:spPr>
              <a:xfrm>
                <a:off x="340" y="3430"/>
                <a:ext cx="0" cy="227"/>
              </a:xfrm>
              <a:prstGeom prst="line">
                <a:avLst/>
              </a:prstGeom>
              <a:ln w="19050" cap="flat" cmpd="sng">
                <a:solidFill>
                  <a:srgbClr val="FF0000"/>
                </a:solidFill>
                <a:prstDash val="solid"/>
                <a:headEnd type="none" w="med" len="med"/>
                <a:tailEnd type="triangle" w="med" len="med"/>
              </a:ln>
            </p:spPr>
          </p:sp>
          <p:sp>
            <p:nvSpPr>
              <p:cNvPr id="25686" name="Text Box 52"/>
              <p:cNvSpPr txBox="1"/>
              <p:nvPr/>
            </p:nvSpPr>
            <p:spPr>
              <a:xfrm>
                <a:off x="229" y="3203"/>
                <a:ext cx="272" cy="250"/>
              </a:xfrm>
              <a:prstGeom prst="rect">
                <a:avLst/>
              </a:prstGeom>
              <a:noFill/>
              <a:ln w="9525">
                <a:noFill/>
              </a:ln>
            </p:spPr>
            <p:txBody>
              <a:bodyPr>
                <a:spAutoFit/>
              </a:bodyPr>
              <a:p>
                <a:pPr algn="l" eaLnBrk="0" hangingPunct="0">
                  <a:spcBef>
                    <a:spcPct val="50000"/>
                  </a:spcBef>
                  <a:buClr>
                    <a:schemeClr val="tx1"/>
                  </a:buClr>
                </a:pPr>
                <a:r>
                  <a:rPr lang="en-US" altLang="zh-CN" sz="2000" b="1" dirty="0">
                    <a:latin typeface="Times New Roman" panose="02020603050405020304" pitchFamily="18" charset="0"/>
                    <a:cs typeface="Times New Roman" panose="02020603050405020304" pitchFamily="18" charset="0"/>
                  </a:rPr>
                  <a:t>D</a:t>
                </a:r>
                <a:endParaRPr lang="zh-CN" altLang="en-US" b="1" dirty="0">
                  <a:latin typeface="Arial" panose="020B0604020202020204" pitchFamily="34" charset="0"/>
                </a:endParaRPr>
              </a:p>
            </p:txBody>
          </p:sp>
        </p:grpSp>
        <p:sp>
          <p:nvSpPr>
            <p:cNvPr id="25684" name="Text Box 53"/>
            <p:cNvSpPr txBox="1"/>
            <p:nvPr/>
          </p:nvSpPr>
          <p:spPr>
            <a:xfrm>
              <a:off x="1096" y="3860"/>
              <a:ext cx="408" cy="250"/>
            </a:xfrm>
            <a:prstGeom prst="rect">
              <a:avLst/>
            </a:prstGeom>
            <a:noFill/>
            <a:ln w="9525">
              <a:noFill/>
            </a:ln>
          </p:spPr>
          <p:txBody>
            <a:bodyPr>
              <a:spAutoFit/>
            </a:bodyPr>
            <a:p>
              <a:pPr algn="l" eaLnBrk="0" hangingPunct="0">
                <a:spcBef>
                  <a:spcPct val="50000"/>
                </a:spcBef>
                <a:buClr>
                  <a:schemeClr val="tx1"/>
                </a:buClr>
              </a:pPr>
              <a:r>
                <a:rPr lang="en-US" altLang="zh-CN" sz="1800" b="1" dirty="0">
                  <a:solidFill>
                    <a:schemeClr val="tx1"/>
                  </a:solidFill>
                  <a:latin typeface="Times New Roman" panose="02020603050405020304" pitchFamily="18" charset="0"/>
                  <a:cs typeface="Times New Roman" panose="02020603050405020304" pitchFamily="18" charset="0"/>
                </a:rPr>
                <a:t>1.5</a:t>
              </a:r>
              <a:r>
                <a:rPr lang="en-US" altLang="zh-CN" sz="2000" b="1" dirty="0">
                  <a:solidFill>
                    <a:schemeClr val="tx1"/>
                  </a:solidFill>
                  <a:latin typeface="Times New Roman" panose="02020603050405020304" pitchFamily="18" charset="0"/>
                  <a:cs typeface="Times New Roman" panose="02020603050405020304" pitchFamily="18" charset="0"/>
                </a:rPr>
                <a:t>    </a:t>
              </a:r>
              <a:endParaRPr lang="zh-CN" altLang="en-US" b="1" dirty="0">
                <a:solidFill>
                  <a:schemeClr val="tx1"/>
                </a:solidFill>
                <a:latin typeface="Arial" panose="020B0604020202020204" pitchFamily="34" charset="0"/>
              </a:endParaRPr>
            </a:p>
          </p:txBody>
        </p:sp>
      </p:grpSp>
      <p:sp>
        <p:nvSpPr>
          <p:cNvPr id="306230" name="Rectangle 54"/>
          <p:cNvSpPr/>
          <p:nvPr/>
        </p:nvSpPr>
        <p:spPr>
          <a:xfrm>
            <a:off x="539750" y="5916613"/>
            <a:ext cx="1116013" cy="288925"/>
          </a:xfrm>
          <a:prstGeom prst="rect">
            <a:avLst/>
          </a:prstGeom>
          <a:solidFill>
            <a:srgbClr val="C7F0FD"/>
          </a:solidFill>
          <a:ln w="9525" cap="flat" cmpd="sng">
            <a:solidFill>
              <a:schemeClr val="bg2"/>
            </a:solidFill>
            <a:prstDash val="solid"/>
            <a:miter/>
            <a:headEnd type="none" w="med" len="med"/>
            <a:tailEnd type="none" w="med" len="med"/>
          </a:ln>
        </p:spPr>
        <p:txBody>
          <a:bodyPr wrap="none" anchor="ctr"/>
          <a:p>
            <a:pPr>
              <a:spcBef>
                <a:spcPct val="50000"/>
              </a:spcBef>
              <a:buClr>
                <a:schemeClr val="tx1"/>
              </a:buClr>
            </a:pPr>
            <a:r>
              <a:rPr lang="en-US" altLang="zh-CN" sz="1800" b="1" dirty="0">
                <a:solidFill>
                  <a:schemeClr val="tx1"/>
                </a:solidFill>
                <a:latin typeface="Arial" panose="020B0604020202020204" pitchFamily="34" charset="0"/>
              </a:rPr>
              <a:t>A</a:t>
            </a:r>
            <a:endParaRPr lang="en-US" altLang="zh-CN" sz="1800" b="1" dirty="0">
              <a:solidFill>
                <a:schemeClr val="tx1"/>
              </a:solidFill>
              <a:latin typeface="Arial" panose="020B0604020202020204" pitchFamily="34" charset="0"/>
            </a:endParaRPr>
          </a:p>
        </p:txBody>
      </p:sp>
      <p:sp>
        <p:nvSpPr>
          <p:cNvPr id="306231" name="Rectangle 55"/>
          <p:cNvSpPr/>
          <p:nvPr/>
        </p:nvSpPr>
        <p:spPr>
          <a:xfrm>
            <a:off x="1660525" y="5916613"/>
            <a:ext cx="287338" cy="288925"/>
          </a:xfrm>
          <a:prstGeom prst="rect">
            <a:avLst/>
          </a:prstGeom>
          <a:solidFill>
            <a:srgbClr val="FFCCCC"/>
          </a:solidFill>
          <a:ln w="9525" cap="flat" cmpd="sng">
            <a:solidFill>
              <a:schemeClr val="bg2"/>
            </a:solidFill>
            <a:prstDash val="solid"/>
            <a:miter/>
            <a:headEnd type="none" w="med" len="med"/>
            <a:tailEnd type="none" w="med" len="med"/>
          </a:ln>
        </p:spPr>
        <p:txBody>
          <a:bodyPr wrap="none" anchor="ctr"/>
          <a:p>
            <a:pPr>
              <a:spcBef>
                <a:spcPct val="50000"/>
              </a:spcBef>
              <a:buClr>
                <a:schemeClr val="tx1"/>
              </a:buClr>
            </a:pPr>
            <a:r>
              <a:rPr lang="en-US" altLang="zh-CN" sz="1800" b="1" dirty="0">
                <a:solidFill>
                  <a:schemeClr val="tx1"/>
                </a:solidFill>
                <a:latin typeface="Arial" panose="020B0604020202020204" pitchFamily="34" charset="0"/>
              </a:rPr>
              <a:t>C</a:t>
            </a:r>
            <a:endParaRPr lang="en-US" altLang="zh-CN" sz="1800" b="1" dirty="0">
              <a:solidFill>
                <a:schemeClr val="tx1"/>
              </a:solidFill>
              <a:latin typeface="Arial" panose="020B0604020202020204" pitchFamily="34" charset="0"/>
            </a:endParaRPr>
          </a:p>
        </p:txBody>
      </p:sp>
      <p:grpSp>
        <p:nvGrpSpPr>
          <p:cNvPr id="7" name="Group 56"/>
          <p:cNvGrpSpPr/>
          <p:nvPr/>
        </p:nvGrpSpPr>
        <p:grpSpPr>
          <a:xfrm>
            <a:off x="2627313" y="5197475"/>
            <a:ext cx="431800" cy="720725"/>
            <a:chOff x="229" y="3203"/>
            <a:chExt cx="272" cy="454"/>
          </a:xfrm>
        </p:grpSpPr>
        <p:sp>
          <p:nvSpPr>
            <p:cNvPr id="25674" name="Line 57"/>
            <p:cNvSpPr/>
            <p:nvPr/>
          </p:nvSpPr>
          <p:spPr>
            <a:xfrm>
              <a:off x="340" y="3430"/>
              <a:ext cx="0" cy="227"/>
            </a:xfrm>
            <a:prstGeom prst="line">
              <a:avLst/>
            </a:prstGeom>
            <a:ln w="19050" cap="flat" cmpd="sng">
              <a:solidFill>
                <a:srgbClr val="0000FF"/>
              </a:solidFill>
              <a:prstDash val="solid"/>
              <a:headEnd type="none" w="med" len="med"/>
              <a:tailEnd type="triangle" w="med" len="med"/>
            </a:ln>
          </p:spPr>
        </p:sp>
        <p:sp>
          <p:nvSpPr>
            <p:cNvPr id="25675" name="Text Box 58"/>
            <p:cNvSpPr txBox="1"/>
            <p:nvPr/>
          </p:nvSpPr>
          <p:spPr>
            <a:xfrm>
              <a:off x="229" y="3203"/>
              <a:ext cx="272" cy="250"/>
            </a:xfrm>
            <a:prstGeom prst="rect">
              <a:avLst/>
            </a:prstGeom>
            <a:noFill/>
            <a:ln w="9525">
              <a:noFill/>
            </a:ln>
          </p:spPr>
          <p:txBody>
            <a:bodyPr>
              <a:spAutoFit/>
            </a:bodyPr>
            <a:p>
              <a:pPr algn="l" eaLnBrk="0" hangingPunct="0">
                <a:spcBef>
                  <a:spcPct val="50000"/>
                </a:spcBef>
                <a:buClr>
                  <a:schemeClr val="tx1"/>
                </a:buClr>
              </a:pPr>
              <a:r>
                <a:rPr lang="en-US" altLang="zh-CN" sz="2000" b="1" dirty="0">
                  <a:solidFill>
                    <a:srgbClr val="0000FF"/>
                  </a:solidFill>
                  <a:latin typeface="Times New Roman" panose="02020603050405020304" pitchFamily="18" charset="0"/>
                  <a:cs typeface="Times New Roman" panose="02020603050405020304" pitchFamily="18" charset="0"/>
                </a:rPr>
                <a:t>D</a:t>
              </a:r>
              <a:endParaRPr lang="zh-CN" altLang="en-US" b="1" dirty="0">
                <a:solidFill>
                  <a:srgbClr val="0000FF"/>
                </a:solidFill>
                <a:latin typeface="Arial" panose="020B0604020202020204" pitchFamily="34" charset="0"/>
              </a:endParaRPr>
            </a:p>
          </p:txBody>
        </p:sp>
      </p:grpSp>
      <p:sp>
        <p:nvSpPr>
          <p:cNvPr id="306235" name="Rectangle 59"/>
          <p:cNvSpPr/>
          <p:nvPr/>
        </p:nvSpPr>
        <p:spPr>
          <a:xfrm>
            <a:off x="1951038" y="5916613"/>
            <a:ext cx="857250" cy="288925"/>
          </a:xfrm>
          <a:prstGeom prst="rect">
            <a:avLst/>
          </a:prstGeom>
          <a:solidFill>
            <a:srgbClr val="FFC00D"/>
          </a:solidFill>
          <a:ln w="9525" cap="flat" cmpd="sng">
            <a:solidFill>
              <a:schemeClr val="bg2"/>
            </a:solidFill>
            <a:prstDash val="solid"/>
            <a:miter/>
            <a:headEnd type="none" w="med" len="med"/>
            <a:tailEnd type="none" w="med" len="med"/>
          </a:ln>
        </p:spPr>
        <p:txBody>
          <a:bodyPr wrap="none" anchor="ctr"/>
          <a:p>
            <a:pPr>
              <a:spcBef>
                <a:spcPct val="50000"/>
              </a:spcBef>
              <a:buClr>
                <a:schemeClr val="tx1"/>
              </a:buClr>
            </a:pPr>
            <a:r>
              <a:rPr lang="en-US" altLang="zh-CN" sz="1800" b="1" dirty="0">
                <a:solidFill>
                  <a:schemeClr val="tx1"/>
                </a:solidFill>
                <a:latin typeface="Arial" panose="020B0604020202020204" pitchFamily="34" charset="0"/>
              </a:rPr>
              <a:t>D</a:t>
            </a:r>
            <a:endParaRPr lang="en-US" altLang="zh-CN" sz="1800" b="1" dirty="0">
              <a:solidFill>
                <a:schemeClr val="tx1"/>
              </a:solidFill>
              <a:latin typeface="Arial" panose="020B0604020202020204" pitchFamily="34" charset="0"/>
            </a:endParaRPr>
          </a:p>
        </p:txBody>
      </p:sp>
      <p:grpSp>
        <p:nvGrpSpPr>
          <p:cNvPr id="8" name="Group 60"/>
          <p:cNvGrpSpPr/>
          <p:nvPr/>
        </p:nvGrpSpPr>
        <p:grpSpPr>
          <a:xfrm>
            <a:off x="4251325" y="5197475"/>
            <a:ext cx="431800" cy="720725"/>
            <a:chOff x="229" y="3203"/>
            <a:chExt cx="272" cy="454"/>
          </a:xfrm>
        </p:grpSpPr>
        <p:sp>
          <p:nvSpPr>
            <p:cNvPr id="25672" name="Line 61"/>
            <p:cNvSpPr/>
            <p:nvPr/>
          </p:nvSpPr>
          <p:spPr>
            <a:xfrm>
              <a:off x="340" y="3430"/>
              <a:ext cx="0" cy="227"/>
            </a:xfrm>
            <a:prstGeom prst="line">
              <a:avLst/>
            </a:prstGeom>
            <a:ln w="19050" cap="flat" cmpd="sng">
              <a:solidFill>
                <a:srgbClr val="0000FF"/>
              </a:solidFill>
              <a:prstDash val="solid"/>
              <a:headEnd type="none" w="med" len="med"/>
              <a:tailEnd type="triangle" w="med" len="med"/>
            </a:ln>
          </p:spPr>
        </p:sp>
        <p:sp>
          <p:nvSpPr>
            <p:cNvPr id="25673" name="Text Box 62"/>
            <p:cNvSpPr txBox="1"/>
            <p:nvPr/>
          </p:nvSpPr>
          <p:spPr>
            <a:xfrm>
              <a:off x="229" y="3203"/>
              <a:ext cx="272" cy="250"/>
            </a:xfrm>
            <a:prstGeom prst="rect">
              <a:avLst/>
            </a:prstGeom>
            <a:noFill/>
            <a:ln w="9525">
              <a:noFill/>
            </a:ln>
          </p:spPr>
          <p:txBody>
            <a:bodyPr>
              <a:spAutoFit/>
            </a:bodyPr>
            <a:p>
              <a:pPr algn="l" eaLnBrk="0" hangingPunct="0">
                <a:spcBef>
                  <a:spcPct val="50000"/>
                </a:spcBef>
                <a:buClr>
                  <a:schemeClr val="tx1"/>
                </a:buClr>
              </a:pPr>
              <a:r>
                <a:rPr lang="en-US" altLang="zh-CN" sz="2000" b="1" dirty="0">
                  <a:solidFill>
                    <a:srgbClr val="0000FF"/>
                  </a:solidFill>
                  <a:latin typeface="Times New Roman" panose="02020603050405020304" pitchFamily="18" charset="0"/>
                  <a:cs typeface="Times New Roman" panose="02020603050405020304" pitchFamily="18" charset="0"/>
                </a:rPr>
                <a:t>C</a:t>
              </a:r>
              <a:endParaRPr lang="zh-CN" altLang="en-US" b="1" dirty="0">
                <a:solidFill>
                  <a:srgbClr val="0000FF"/>
                </a:solidFill>
                <a:latin typeface="Arial" panose="020B0604020202020204" pitchFamily="34" charset="0"/>
              </a:endParaRPr>
            </a:p>
          </p:txBody>
        </p:sp>
      </p:grpSp>
      <p:sp>
        <p:nvSpPr>
          <p:cNvPr id="306239" name="Text Box 63"/>
          <p:cNvSpPr txBox="1"/>
          <p:nvPr/>
        </p:nvSpPr>
        <p:spPr>
          <a:xfrm>
            <a:off x="2532063" y="6127750"/>
            <a:ext cx="647700" cy="396875"/>
          </a:xfrm>
          <a:prstGeom prst="rect">
            <a:avLst/>
          </a:prstGeom>
          <a:noFill/>
          <a:ln w="9525">
            <a:noFill/>
          </a:ln>
        </p:spPr>
        <p:txBody>
          <a:bodyPr>
            <a:spAutoFit/>
          </a:bodyPr>
          <a:p>
            <a:pPr algn="l" eaLnBrk="0" hangingPunct="0">
              <a:spcBef>
                <a:spcPct val="50000"/>
              </a:spcBef>
              <a:buClr>
                <a:schemeClr val="tx1"/>
              </a:buClr>
            </a:pPr>
            <a:r>
              <a:rPr lang="en-US" altLang="zh-CN" sz="1800" b="1" dirty="0">
                <a:solidFill>
                  <a:schemeClr val="tx1"/>
                </a:solidFill>
                <a:latin typeface="Times New Roman" panose="02020603050405020304" pitchFamily="18" charset="0"/>
                <a:cs typeface="Times New Roman" panose="02020603050405020304" pitchFamily="18" charset="0"/>
              </a:rPr>
              <a:t>1.8</a:t>
            </a:r>
            <a:r>
              <a:rPr lang="en-US" altLang="zh-CN" sz="2000" b="1" dirty="0">
                <a:solidFill>
                  <a:schemeClr val="tx1"/>
                </a:solidFill>
                <a:latin typeface="Times New Roman" panose="02020603050405020304" pitchFamily="18" charset="0"/>
                <a:cs typeface="Times New Roman" panose="02020603050405020304" pitchFamily="18" charset="0"/>
              </a:rPr>
              <a:t>    </a:t>
            </a:r>
            <a:endParaRPr lang="zh-CN" altLang="en-US" b="1" dirty="0">
              <a:solidFill>
                <a:schemeClr val="tx1"/>
              </a:solidFill>
              <a:latin typeface="Arial" panose="020B0604020202020204" pitchFamily="34" charset="0"/>
            </a:endParaRPr>
          </a:p>
        </p:txBody>
      </p:sp>
      <p:sp>
        <p:nvSpPr>
          <p:cNvPr id="306240" name="Rectangle 64"/>
          <p:cNvSpPr/>
          <p:nvPr/>
        </p:nvSpPr>
        <p:spPr>
          <a:xfrm>
            <a:off x="2803525" y="5916613"/>
            <a:ext cx="1624013" cy="288925"/>
          </a:xfrm>
          <a:prstGeom prst="rect">
            <a:avLst/>
          </a:prstGeom>
          <a:solidFill>
            <a:srgbClr val="FFCCCC"/>
          </a:solidFill>
          <a:ln w="9525" cap="flat" cmpd="sng">
            <a:solidFill>
              <a:schemeClr val="bg2"/>
            </a:solidFill>
            <a:prstDash val="solid"/>
            <a:miter/>
            <a:headEnd type="none" w="med" len="med"/>
            <a:tailEnd type="none" w="med" len="med"/>
          </a:ln>
        </p:spPr>
        <p:txBody>
          <a:bodyPr wrap="none" anchor="ctr"/>
          <a:p>
            <a:pPr>
              <a:spcBef>
                <a:spcPct val="50000"/>
              </a:spcBef>
              <a:buClr>
                <a:schemeClr val="tx1"/>
              </a:buClr>
            </a:pPr>
            <a:r>
              <a:rPr lang="en-US" altLang="zh-CN" sz="1800" b="1" dirty="0">
                <a:solidFill>
                  <a:schemeClr val="tx1"/>
                </a:solidFill>
                <a:latin typeface="Arial" panose="020B0604020202020204" pitchFamily="34" charset="0"/>
              </a:rPr>
              <a:t>C</a:t>
            </a:r>
            <a:endParaRPr lang="en-US" altLang="zh-CN" sz="1800" b="1" dirty="0">
              <a:solidFill>
                <a:schemeClr val="tx1"/>
              </a:solidFill>
              <a:latin typeface="Arial" panose="020B0604020202020204" pitchFamily="34" charset="0"/>
            </a:endParaRPr>
          </a:p>
        </p:txBody>
      </p:sp>
      <p:sp>
        <p:nvSpPr>
          <p:cNvPr id="306241" name="Text Box 65"/>
          <p:cNvSpPr txBox="1"/>
          <p:nvPr/>
        </p:nvSpPr>
        <p:spPr>
          <a:xfrm>
            <a:off x="4211638" y="6127750"/>
            <a:ext cx="647700" cy="396875"/>
          </a:xfrm>
          <a:prstGeom prst="rect">
            <a:avLst/>
          </a:prstGeom>
          <a:noFill/>
          <a:ln w="9525">
            <a:noFill/>
          </a:ln>
        </p:spPr>
        <p:txBody>
          <a:bodyPr>
            <a:spAutoFit/>
          </a:bodyPr>
          <a:p>
            <a:pPr algn="l" eaLnBrk="0" hangingPunct="0">
              <a:spcBef>
                <a:spcPct val="50000"/>
              </a:spcBef>
              <a:buClr>
                <a:schemeClr val="tx1"/>
              </a:buClr>
            </a:pPr>
            <a:r>
              <a:rPr lang="en-US" altLang="zh-CN" sz="1800" b="1" dirty="0">
                <a:solidFill>
                  <a:schemeClr val="tx1"/>
                </a:solidFill>
                <a:latin typeface="Times New Roman" panose="02020603050405020304" pitchFamily="18" charset="0"/>
                <a:cs typeface="Times New Roman" panose="02020603050405020304" pitchFamily="18" charset="0"/>
              </a:rPr>
              <a:t>2.9</a:t>
            </a:r>
            <a:r>
              <a:rPr lang="en-US" altLang="zh-CN" sz="2000" b="1" dirty="0">
                <a:solidFill>
                  <a:schemeClr val="tx1"/>
                </a:solidFill>
                <a:latin typeface="Times New Roman" panose="02020603050405020304" pitchFamily="18" charset="0"/>
                <a:cs typeface="Times New Roman" panose="02020603050405020304" pitchFamily="18" charset="0"/>
              </a:rPr>
              <a:t>    </a:t>
            </a:r>
            <a:endParaRPr lang="zh-CN" altLang="en-US" b="1" dirty="0">
              <a:solidFill>
                <a:schemeClr val="tx1"/>
              </a:solidFill>
              <a:latin typeface="Arial" panose="020B0604020202020204" pitchFamily="34" charset="0"/>
            </a:endParaRPr>
          </a:p>
        </p:txBody>
      </p:sp>
      <p:sp>
        <p:nvSpPr>
          <p:cNvPr id="306242" name="Rectangle 66"/>
          <p:cNvSpPr/>
          <p:nvPr/>
        </p:nvSpPr>
        <p:spPr>
          <a:xfrm>
            <a:off x="4427538" y="5916613"/>
            <a:ext cx="2089150" cy="288925"/>
          </a:xfrm>
          <a:prstGeom prst="rect">
            <a:avLst/>
          </a:prstGeom>
          <a:solidFill>
            <a:srgbClr val="C7F0FD"/>
          </a:solidFill>
          <a:ln w="9525" cap="flat" cmpd="sng">
            <a:solidFill>
              <a:schemeClr val="bg2"/>
            </a:solidFill>
            <a:prstDash val="solid"/>
            <a:miter/>
            <a:headEnd type="none" w="med" len="med"/>
            <a:tailEnd type="none" w="med" len="med"/>
          </a:ln>
        </p:spPr>
        <p:txBody>
          <a:bodyPr wrap="none" anchor="ctr"/>
          <a:p>
            <a:pPr>
              <a:spcBef>
                <a:spcPct val="50000"/>
              </a:spcBef>
              <a:buClr>
                <a:schemeClr val="tx1"/>
              </a:buClr>
            </a:pPr>
            <a:r>
              <a:rPr lang="en-US" altLang="zh-CN" sz="1800" b="1" dirty="0">
                <a:solidFill>
                  <a:schemeClr val="tx1"/>
                </a:solidFill>
                <a:latin typeface="Arial" panose="020B0604020202020204" pitchFamily="34" charset="0"/>
              </a:rPr>
              <a:t>A</a:t>
            </a:r>
            <a:endParaRPr lang="en-US" altLang="zh-CN" sz="1800" b="1" dirty="0">
              <a:solidFill>
                <a:schemeClr val="tx1"/>
              </a:solidFill>
              <a:latin typeface="Arial" panose="020B0604020202020204" pitchFamily="34" charset="0"/>
            </a:endParaRPr>
          </a:p>
        </p:txBody>
      </p:sp>
      <p:sp>
        <p:nvSpPr>
          <p:cNvPr id="306243" name="Text Box 67"/>
          <p:cNvSpPr txBox="1"/>
          <p:nvPr/>
        </p:nvSpPr>
        <p:spPr>
          <a:xfrm>
            <a:off x="6267450" y="6127750"/>
            <a:ext cx="647700" cy="396875"/>
          </a:xfrm>
          <a:prstGeom prst="rect">
            <a:avLst/>
          </a:prstGeom>
          <a:noFill/>
          <a:ln w="9525">
            <a:noFill/>
          </a:ln>
        </p:spPr>
        <p:txBody>
          <a:bodyPr>
            <a:spAutoFit/>
          </a:bodyPr>
          <a:p>
            <a:pPr algn="l" eaLnBrk="0" hangingPunct="0">
              <a:spcBef>
                <a:spcPct val="50000"/>
              </a:spcBef>
              <a:buClr>
                <a:schemeClr val="tx1"/>
              </a:buClr>
            </a:pPr>
            <a:r>
              <a:rPr lang="en-US" altLang="zh-CN" sz="1800" b="1" dirty="0">
                <a:solidFill>
                  <a:schemeClr val="tx1"/>
                </a:solidFill>
                <a:latin typeface="Times New Roman" panose="02020603050405020304" pitchFamily="18" charset="0"/>
                <a:cs typeface="Times New Roman" panose="02020603050405020304" pitchFamily="18" charset="0"/>
              </a:rPr>
              <a:t>4.5</a:t>
            </a:r>
            <a:r>
              <a:rPr lang="en-US" altLang="zh-CN" sz="2000" b="1" dirty="0">
                <a:solidFill>
                  <a:schemeClr val="tx1"/>
                </a:solidFill>
                <a:latin typeface="Times New Roman" panose="02020603050405020304" pitchFamily="18" charset="0"/>
                <a:cs typeface="Times New Roman" panose="02020603050405020304" pitchFamily="18" charset="0"/>
              </a:rPr>
              <a:t>    </a:t>
            </a:r>
            <a:endParaRPr lang="zh-CN" altLang="en-US" b="1" dirty="0">
              <a:solidFill>
                <a:schemeClr val="tx1"/>
              </a:solidFill>
              <a:latin typeface="Arial" panose="020B0604020202020204" pitchFamily="34" charset="0"/>
            </a:endParaRPr>
          </a:p>
        </p:txBody>
      </p:sp>
      <p:sp>
        <p:nvSpPr>
          <p:cNvPr id="306244" name="Rectangle 68"/>
          <p:cNvSpPr/>
          <p:nvPr/>
        </p:nvSpPr>
        <p:spPr>
          <a:xfrm>
            <a:off x="6516688" y="5916613"/>
            <a:ext cx="2303462" cy="288925"/>
          </a:xfrm>
          <a:prstGeom prst="rect">
            <a:avLst/>
          </a:prstGeom>
          <a:solidFill>
            <a:srgbClr val="C8F523"/>
          </a:solidFill>
          <a:ln w="9525" cap="flat" cmpd="sng">
            <a:solidFill>
              <a:schemeClr val="bg2"/>
            </a:solidFill>
            <a:prstDash val="solid"/>
            <a:miter/>
            <a:headEnd type="none" w="med" len="med"/>
            <a:tailEnd type="none" w="med" len="med"/>
          </a:ln>
        </p:spPr>
        <p:txBody>
          <a:bodyPr wrap="none" anchor="ctr"/>
          <a:p>
            <a:pPr>
              <a:spcBef>
                <a:spcPct val="50000"/>
              </a:spcBef>
              <a:buClr>
                <a:schemeClr val="tx1"/>
              </a:buClr>
            </a:pPr>
            <a:r>
              <a:rPr lang="en-US" altLang="zh-CN" sz="1800" b="1" dirty="0">
                <a:solidFill>
                  <a:schemeClr val="tx1"/>
                </a:solidFill>
                <a:latin typeface="Arial" panose="020B0604020202020204" pitchFamily="34" charset="0"/>
              </a:rPr>
              <a:t>B</a:t>
            </a:r>
            <a:endParaRPr lang="en-US" altLang="zh-CN" sz="1800" b="1" dirty="0">
              <a:solidFill>
                <a:schemeClr val="tx1"/>
              </a:solidFill>
              <a:latin typeface="Arial" panose="020B0604020202020204" pitchFamily="34" charset="0"/>
            </a:endParaRPr>
          </a:p>
        </p:txBody>
      </p:sp>
      <p:sp>
        <p:nvSpPr>
          <p:cNvPr id="306245" name="Text Box 69"/>
          <p:cNvSpPr txBox="1"/>
          <p:nvPr/>
        </p:nvSpPr>
        <p:spPr>
          <a:xfrm>
            <a:off x="8532813" y="6127750"/>
            <a:ext cx="647700" cy="396875"/>
          </a:xfrm>
          <a:prstGeom prst="rect">
            <a:avLst/>
          </a:prstGeom>
          <a:noFill/>
          <a:ln w="9525">
            <a:noFill/>
          </a:ln>
        </p:spPr>
        <p:txBody>
          <a:bodyPr>
            <a:spAutoFit/>
          </a:bodyPr>
          <a:p>
            <a:pPr algn="l" eaLnBrk="0" hangingPunct="0">
              <a:spcBef>
                <a:spcPct val="50000"/>
              </a:spcBef>
              <a:buClr>
                <a:schemeClr val="tx1"/>
              </a:buClr>
            </a:pPr>
            <a:r>
              <a:rPr lang="en-US" altLang="zh-CN" sz="1800" b="1" dirty="0">
                <a:solidFill>
                  <a:schemeClr val="tx1"/>
                </a:solidFill>
                <a:latin typeface="Times New Roman" panose="02020603050405020304" pitchFamily="18" charset="0"/>
                <a:cs typeface="Times New Roman" panose="02020603050405020304" pitchFamily="18" charset="0"/>
              </a:rPr>
              <a:t>7.5</a:t>
            </a:r>
            <a:r>
              <a:rPr lang="en-US" altLang="zh-CN" sz="2000" b="1" dirty="0">
                <a:solidFill>
                  <a:schemeClr val="tx1"/>
                </a:solidFill>
                <a:latin typeface="Times New Roman" panose="02020603050405020304" pitchFamily="18" charset="0"/>
                <a:cs typeface="Times New Roman" panose="02020603050405020304" pitchFamily="18" charset="0"/>
              </a:rPr>
              <a:t>    </a:t>
            </a:r>
            <a:endParaRPr lang="zh-CN" altLang="en-US" b="1" dirty="0">
              <a:solidFill>
                <a:schemeClr val="tx1"/>
              </a:solidFill>
              <a:latin typeface="Arial" panose="020B0604020202020204" pitchFamily="34" charset="0"/>
            </a:endParaRPr>
          </a:p>
        </p:txBody>
      </p:sp>
      <p:grpSp>
        <p:nvGrpSpPr>
          <p:cNvPr id="9" name="Group 70"/>
          <p:cNvGrpSpPr/>
          <p:nvPr/>
        </p:nvGrpSpPr>
        <p:grpSpPr>
          <a:xfrm>
            <a:off x="6332538" y="5197475"/>
            <a:ext cx="431800" cy="720725"/>
            <a:chOff x="229" y="3203"/>
            <a:chExt cx="272" cy="454"/>
          </a:xfrm>
        </p:grpSpPr>
        <p:sp>
          <p:nvSpPr>
            <p:cNvPr id="25670" name="Line 71"/>
            <p:cNvSpPr/>
            <p:nvPr/>
          </p:nvSpPr>
          <p:spPr>
            <a:xfrm>
              <a:off x="340" y="3430"/>
              <a:ext cx="0" cy="227"/>
            </a:xfrm>
            <a:prstGeom prst="line">
              <a:avLst/>
            </a:prstGeom>
            <a:ln w="19050" cap="flat" cmpd="sng">
              <a:solidFill>
                <a:srgbClr val="0000FF"/>
              </a:solidFill>
              <a:prstDash val="solid"/>
              <a:headEnd type="none" w="med" len="med"/>
              <a:tailEnd type="triangle" w="med" len="med"/>
            </a:ln>
          </p:spPr>
        </p:sp>
        <p:sp>
          <p:nvSpPr>
            <p:cNvPr id="25671" name="Text Box 72"/>
            <p:cNvSpPr txBox="1"/>
            <p:nvPr/>
          </p:nvSpPr>
          <p:spPr>
            <a:xfrm>
              <a:off x="229" y="3203"/>
              <a:ext cx="272" cy="250"/>
            </a:xfrm>
            <a:prstGeom prst="rect">
              <a:avLst/>
            </a:prstGeom>
            <a:noFill/>
            <a:ln w="9525">
              <a:noFill/>
            </a:ln>
          </p:spPr>
          <p:txBody>
            <a:bodyPr>
              <a:spAutoFit/>
            </a:bodyPr>
            <a:p>
              <a:pPr algn="l" eaLnBrk="0" hangingPunct="0">
                <a:spcBef>
                  <a:spcPct val="50000"/>
                </a:spcBef>
                <a:buClr>
                  <a:schemeClr val="tx1"/>
                </a:buClr>
              </a:pPr>
              <a:r>
                <a:rPr lang="en-US" altLang="zh-CN" sz="2000" b="1" dirty="0">
                  <a:solidFill>
                    <a:srgbClr val="0000FF"/>
                  </a:solidFill>
                  <a:latin typeface="Times New Roman" panose="02020603050405020304" pitchFamily="18" charset="0"/>
                  <a:cs typeface="Times New Roman" panose="02020603050405020304" pitchFamily="18" charset="0"/>
                </a:rPr>
                <a:t>A</a:t>
              </a:r>
              <a:endParaRPr lang="zh-CN" altLang="en-US" b="1" dirty="0">
                <a:solidFill>
                  <a:srgbClr val="0000FF"/>
                </a:solidFill>
                <a:latin typeface="Arial" panose="020B0604020202020204" pitchFamily="34" charset="0"/>
              </a:endParaRPr>
            </a:p>
          </p:txBody>
        </p:sp>
      </p:grpSp>
      <p:grpSp>
        <p:nvGrpSpPr>
          <p:cNvPr id="10" name="Group 73"/>
          <p:cNvGrpSpPr/>
          <p:nvPr/>
        </p:nvGrpSpPr>
        <p:grpSpPr>
          <a:xfrm>
            <a:off x="8620125" y="5197475"/>
            <a:ext cx="431800" cy="720725"/>
            <a:chOff x="229" y="3203"/>
            <a:chExt cx="272" cy="454"/>
          </a:xfrm>
        </p:grpSpPr>
        <p:sp>
          <p:nvSpPr>
            <p:cNvPr id="25668" name="Line 74"/>
            <p:cNvSpPr/>
            <p:nvPr/>
          </p:nvSpPr>
          <p:spPr>
            <a:xfrm>
              <a:off x="340" y="3430"/>
              <a:ext cx="0" cy="227"/>
            </a:xfrm>
            <a:prstGeom prst="line">
              <a:avLst/>
            </a:prstGeom>
            <a:ln w="19050" cap="flat" cmpd="sng">
              <a:solidFill>
                <a:srgbClr val="0000FF"/>
              </a:solidFill>
              <a:prstDash val="solid"/>
              <a:headEnd type="none" w="med" len="med"/>
              <a:tailEnd type="triangle" w="med" len="med"/>
            </a:ln>
          </p:spPr>
        </p:sp>
        <p:sp>
          <p:nvSpPr>
            <p:cNvPr id="25669" name="Text Box 75"/>
            <p:cNvSpPr txBox="1"/>
            <p:nvPr/>
          </p:nvSpPr>
          <p:spPr>
            <a:xfrm>
              <a:off x="229" y="3203"/>
              <a:ext cx="272" cy="250"/>
            </a:xfrm>
            <a:prstGeom prst="rect">
              <a:avLst/>
            </a:prstGeom>
            <a:noFill/>
            <a:ln w="9525">
              <a:noFill/>
            </a:ln>
          </p:spPr>
          <p:txBody>
            <a:bodyPr>
              <a:spAutoFit/>
            </a:bodyPr>
            <a:p>
              <a:pPr algn="l" eaLnBrk="0" hangingPunct="0">
                <a:spcBef>
                  <a:spcPct val="50000"/>
                </a:spcBef>
                <a:buClr>
                  <a:schemeClr val="tx1"/>
                </a:buClr>
              </a:pPr>
              <a:r>
                <a:rPr lang="en-US" altLang="zh-CN" sz="2000" b="1" dirty="0">
                  <a:solidFill>
                    <a:srgbClr val="0000FF"/>
                  </a:solidFill>
                  <a:latin typeface="Times New Roman" panose="02020603050405020304" pitchFamily="18" charset="0"/>
                  <a:cs typeface="Times New Roman" panose="02020603050405020304" pitchFamily="18" charset="0"/>
                </a:rPr>
                <a:t>B</a:t>
              </a:r>
              <a:endParaRPr lang="zh-CN" altLang="en-US" b="1" dirty="0">
                <a:solidFill>
                  <a:srgbClr val="0000FF"/>
                </a:solidFill>
                <a:latin typeface="Arial" panose="020B0604020202020204" pitchFamily="34" charset="0"/>
              </a:endParaRPr>
            </a:p>
          </p:txBody>
        </p:sp>
      </p:grpSp>
      <p:sp>
        <p:nvSpPr>
          <p:cNvPr id="306252" name="Text Box 76"/>
          <p:cNvSpPr txBox="1"/>
          <p:nvPr/>
        </p:nvSpPr>
        <p:spPr>
          <a:xfrm>
            <a:off x="5424488" y="2844800"/>
            <a:ext cx="504825" cy="396875"/>
          </a:xfrm>
          <a:prstGeom prst="rect">
            <a:avLst/>
          </a:prstGeom>
          <a:noFill/>
          <a:ln w="9525">
            <a:noFill/>
          </a:ln>
        </p:spPr>
        <p:txBody>
          <a:bodyPr>
            <a:spAutoFit/>
          </a:bodyPr>
          <a:p>
            <a:pPr algn="l" eaLnBrk="0" hangingPunct="0">
              <a:spcBef>
                <a:spcPct val="50000"/>
              </a:spcBef>
              <a:buClr>
                <a:schemeClr val="tx1"/>
              </a:buClr>
            </a:pPr>
            <a:r>
              <a:rPr lang="en-US" altLang="zh-CN" sz="2000" b="1" dirty="0">
                <a:solidFill>
                  <a:schemeClr val="tx1"/>
                </a:solidFill>
                <a:latin typeface="Times New Roman" panose="02020603050405020304" pitchFamily="18" charset="0"/>
                <a:cs typeface="Times New Roman" panose="02020603050405020304" pitchFamily="18" charset="0"/>
              </a:rPr>
              <a:t>4.5</a:t>
            </a:r>
            <a:endParaRPr lang="zh-CN" altLang="en-US" b="1" dirty="0">
              <a:solidFill>
                <a:schemeClr val="tx1"/>
              </a:solidFill>
              <a:latin typeface="Arial" panose="020B0604020202020204" pitchFamily="34" charset="0"/>
            </a:endParaRPr>
          </a:p>
        </p:txBody>
      </p:sp>
      <p:sp>
        <p:nvSpPr>
          <p:cNvPr id="306253" name="Text Box 77"/>
          <p:cNvSpPr txBox="1"/>
          <p:nvPr/>
        </p:nvSpPr>
        <p:spPr>
          <a:xfrm>
            <a:off x="6686550" y="2844800"/>
            <a:ext cx="504825" cy="396875"/>
          </a:xfrm>
          <a:prstGeom prst="rect">
            <a:avLst/>
          </a:prstGeom>
          <a:noFill/>
          <a:ln w="9525">
            <a:noFill/>
          </a:ln>
        </p:spPr>
        <p:txBody>
          <a:bodyPr>
            <a:spAutoFit/>
          </a:bodyPr>
          <a:p>
            <a:pPr algn="l" eaLnBrk="0" hangingPunct="0">
              <a:spcBef>
                <a:spcPct val="50000"/>
              </a:spcBef>
              <a:buClr>
                <a:schemeClr val="tx1"/>
              </a:buClr>
            </a:pPr>
            <a:r>
              <a:rPr lang="en-US" altLang="zh-CN" sz="2000" b="1" dirty="0">
                <a:solidFill>
                  <a:schemeClr val="tx1"/>
                </a:solidFill>
                <a:latin typeface="Times New Roman" panose="02020603050405020304" pitchFamily="18" charset="0"/>
                <a:cs typeface="Times New Roman" panose="02020603050405020304" pitchFamily="18" charset="0"/>
              </a:rPr>
              <a:t>3.5</a:t>
            </a:r>
            <a:endParaRPr lang="zh-CN" altLang="en-US" b="1" dirty="0">
              <a:solidFill>
                <a:schemeClr val="tx1"/>
              </a:solidFill>
              <a:latin typeface="Arial" panose="020B0604020202020204" pitchFamily="34" charset="0"/>
            </a:endParaRPr>
          </a:p>
        </p:txBody>
      </p:sp>
      <p:sp>
        <p:nvSpPr>
          <p:cNvPr id="306254" name="Text Box 78"/>
          <p:cNvSpPr txBox="1"/>
          <p:nvPr/>
        </p:nvSpPr>
        <p:spPr>
          <a:xfrm>
            <a:off x="7902575" y="2844800"/>
            <a:ext cx="649288" cy="396875"/>
          </a:xfrm>
          <a:prstGeom prst="rect">
            <a:avLst/>
          </a:prstGeom>
          <a:noFill/>
          <a:ln w="9525">
            <a:noFill/>
          </a:ln>
        </p:spPr>
        <p:txBody>
          <a:bodyPr>
            <a:spAutoFit/>
          </a:bodyPr>
          <a:p>
            <a:pPr algn="l" eaLnBrk="0" hangingPunct="0">
              <a:spcBef>
                <a:spcPct val="50000"/>
              </a:spcBef>
              <a:buClr>
                <a:schemeClr val="tx1"/>
              </a:buClr>
            </a:pPr>
            <a:r>
              <a:rPr lang="en-US" altLang="zh-CN" sz="2000" b="1" dirty="0">
                <a:solidFill>
                  <a:schemeClr val="tx1"/>
                </a:solidFill>
                <a:latin typeface="Times New Roman" panose="02020603050405020304" pitchFamily="18" charset="0"/>
                <a:cs typeface="Times New Roman" panose="02020603050405020304" pitchFamily="18" charset="0"/>
              </a:rPr>
              <a:t>1.75</a:t>
            </a:r>
            <a:endParaRPr lang="zh-CN" altLang="en-US" b="1" dirty="0">
              <a:solidFill>
                <a:schemeClr val="tx1"/>
              </a:solidFill>
              <a:latin typeface="Arial" panose="020B0604020202020204" pitchFamily="34" charset="0"/>
            </a:endParaRPr>
          </a:p>
        </p:txBody>
      </p:sp>
      <p:sp>
        <p:nvSpPr>
          <p:cNvPr id="306255" name="Text Box 79"/>
          <p:cNvSpPr txBox="1"/>
          <p:nvPr/>
        </p:nvSpPr>
        <p:spPr>
          <a:xfrm>
            <a:off x="4087813" y="3141663"/>
            <a:ext cx="504825" cy="396875"/>
          </a:xfrm>
          <a:prstGeom prst="rect">
            <a:avLst/>
          </a:prstGeom>
          <a:noFill/>
          <a:ln w="9525">
            <a:noFill/>
          </a:ln>
        </p:spPr>
        <p:txBody>
          <a:bodyPr>
            <a:spAutoFit/>
          </a:bodyPr>
          <a:p>
            <a:pPr algn="l" eaLnBrk="0" hangingPunct="0">
              <a:spcBef>
                <a:spcPct val="50000"/>
              </a:spcBef>
              <a:buClr>
                <a:schemeClr val="tx1"/>
              </a:buClr>
            </a:pPr>
            <a:r>
              <a:rPr lang="en-US" altLang="zh-CN" sz="2000" b="1" dirty="0">
                <a:solidFill>
                  <a:schemeClr val="tx1"/>
                </a:solidFill>
                <a:latin typeface="Times New Roman" panose="02020603050405020304" pitchFamily="18" charset="0"/>
                <a:cs typeface="Times New Roman" panose="02020603050405020304" pitchFamily="18" charset="0"/>
              </a:rPr>
              <a:t>4.5</a:t>
            </a:r>
            <a:endParaRPr lang="zh-CN" altLang="en-US" b="1" dirty="0">
              <a:solidFill>
                <a:schemeClr val="tx1"/>
              </a:solidFill>
              <a:latin typeface="Arial" panose="020B0604020202020204" pitchFamily="34" charset="0"/>
            </a:endParaRPr>
          </a:p>
        </p:txBody>
      </p:sp>
      <p:sp>
        <p:nvSpPr>
          <p:cNvPr id="306256" name="Text Box 80"/>
          <p:cNvSpPr txBox="1"/>
          <p:nvPr/>
        </p:nvSpPr>
        <p:spPr>
          <a:xfrm>
            <a:off x="5422900" y="3141663"/>
            <a:ext cx="504825" cy="396875"/>
          </a:xfrm>
          <a:prstGeom prst="rect">
            <a:avLst/>
          </a:prstGeom>
          <a:noFill/>
          <a:ln w="9525">
            <a:noFill/>
          </a:ln>
        </p:spPr>
        <p:txBody>
          <a:bodyPr>
            <a:spAutoFit/>
          </a:bodyPr>
          <a:p>
            <a:pPr algn="l" eaLnBrk="0" hangingPunct="0">
              <a:spcBef>
                <a:spcPct val="50000"/>
              </a:spcBef>
              <a:buClr>
                <a:schemeClr val="tx1"/>
              </a:buClr>
            </a:pPr>
            <a:r>
              <a:rPr lang="en-US" altLang="zh-CN" sz="2000" b="1" dirty="0">
                <a:solidFill>
                  <a:schemeClr val="tx1"/>
                </a:solidFill>
                <a:latin typeface="Times New Roman" panose="02020603050405020304" pitchFamily="18" charset="0"/>
                <a:cs typeface="Times New Roman" panose="02020603050405020304" pitchFamily="18" charset="0"/>
              </a:rPr>
              <a:t>7.5</a:t>
            </a:r>
            <a:endParaRPr lang="zh-CN" altLang="en-US" b="1" dirty="0">
              <a:solidFill>
                <a:schemeClr val="tx1"/>
              </a:solidFill>
              <a:latin typeface="Arial" panose="020B0604020202020204" pitchFamily="34" charset="0"/>
            </a:endParaRPr>
          </a:p>
        </p:txBody>
      </p:sp>
      <p:sp>
        <p:nvSpPr>
          <p:cNvPr id="306257" name="Text Box 81"/>
          <p:cNvSpPr txBox="1"/>
          <p:nvPr/>
        </p:nvSpPr>
        <p:spPr>
          <a:xfrm>
            <a:off x="6686550" y="3141663"/>
            <a:ext cx="504825" cy="396875"/>
          </a:xfrm>
          <a:prstGeom prst="rect">
            <a:avLst/>
          </a:prstGeom>
          <a:noFill/>
          <a:ln w="9525">
            <a:noFill/>
          </a:ln>
        </p:spPr>
        <p:txBody>
          <a:bodyPr>
            <a:spAutoFit/>
          </a:bodyPr>
          <a:p>
            <a:pPr algn="l" eaLnBrk="0" hangingPunct="0">
              <a:spcBef>
                <a:spcPct val="50000"/>
              </a:spcBef>
              <a:buClr>
                <a:schemeClr val="tx1"/>
              </a:buClr>
            </a:pPr>
            <a:r>
              <a:rPr lang="en-US" altLang="zh-CN" sz="2000" b="1" dirty="0">
                <a:solidFill>
                  <a:schemeClr val="tx1"/>
                </a:solidFill>
                <a:latin typeface="Times New Roman" panose="02020603050405020304" pitchFamily="18" charset="0"/>
                <a:cs typeface="Times New Roman" panose="02020603050405020304" pitchFamily="18" charset="0"/>
              </a:rPr>
              <a:t>6.3</a:t>
            </a:r>
            <a:endParaRPr lang="zh-CN" altLang="en-US" b="1" dirty="0">
              <a:solidFill>
                <a:schemeClr val="tx1"/>
              </a:solidFill>
              <a:latin typeface="Arial" panose="020B0604020202020204" pitchFamily="34" charset="0"/>
            </a:endParaRPr>
          </a:p>
        </p:txBody>
      </p:sp>
      <p:sp>
        <p:nvSpPr>
          <p:cNvPr id="306258" name="Text Box 82"/>
          <p:cNvSpPr txBox="1"/>
          <p:nvPr/>
        </p:nvSpPr>
        <p:spPr>
          <a:xfrm>
            <a:off x="7975600" y="3141663"/>
            <a:ext cx="504825" cy="396875"/>
          </a:xfrm>
          <a:prstGeom prst="rect">
            <a:avLst/>
          </a:prstGeom>
          <a:noFill/>
          <a:ln w="9525">
            <a:noFill/>
          </a:ln>
        </p:spPr>
        <p:txBody>
          <a:bodyPr>
            <a:spAutoFit/>
          </a:bodyPr>
          <a:p>
            <a:pPr algn="l" eaLnBrk="0" hangingPunct="0">
              <a:spcBef>
                <a:spcPct val="50000"/>
              </a:spcBef>
              <a:buClr>
                <a:schemeClr val="tx1"/>
              </a:buClr>
            </a:pPr>
            <a:r>
              <a:rPr lang="en-US" altLang="zh-CN" sz="2000" b="1" dirty="0">
                <a:solidFill>
                  <a:schemeClr val="tx1"/>
                </a:solidFill>
                <a:latin typeface="Times New Roman" panose="02020603050405020304" pitchFamily="18" charset="0"/>
                <a:cs typeface="Times New Roman" panose="02020603050405020304" pitchFamily="18" charset="0"/>
              </a:rPr>
              <a:t>2.1</a:t>
            </a:r>
            <a:endParaRPr lang="zh-CN" altLang="en-US" b="1" dirty="0">
              <a:solidFill>
                <a:schemeClr val="tx1"/>
              </a:solidFill>
              <a:latin typeface="Arial" panose="020B0604020202020204" pitchFamily="34" charset="0"/>
            </a:endParaRPr>
          </a:p>
        </p:txBody>
      </p:sp>
      <p:sp>
        <p:nvSpPr>
          <p:cNvPr id="306259" name="Text Box 83"/>
          <p:cNvSpPr txBox="1"/>
          <p:nvPr/>
        </p:nvSpPr>
        <p:spPr>
          <a:xfrm>
            <a:off x="4086225" y="3454400"/>
            <a:ext cx="504825" cy="396875"/>
          </a:xfrm>
          <a:prstGeom prst="rect">
            <a:avLst/>
          </a:prstGeom>
          <a:noFill/>
          <a:ln w="9525">
            <a:noFill/>
          </a:ln>
        </p:spPr>
        <p:txBody>
          <a:bodyPr>
            <a:spAutoFit/>
          </a:bodyPr>
          <a:p>
            <a:pPr algn="l" eaLnBrk="0" hangingPunct="0">
              <a:spcBef>
                <a:spcPct val="50000"/>
              </a:spcBef>
              <a:buClr>
                <a:schemeClr val="tx1"/>
              </a:buClr>
            </a:pPr>
            <a:r>
              <a:rPr lang="en-US" altLang="zh-CN" sz="2000" b="1" dirty="0">
                <a:solidFill>
                  <a:schemeClr val="tx1"/>
                </a:solidFill>
                <a:latin typeface="Times New Roman" panose="02020603050405020304" pitchFamily="18" charset="0"/>
                <a:cs typeface="Times New Roman" panose="02020603050405020304" pitchFamily="18" charset="0"/>
              </a:rPr>
              <a:t>1.4</a:t>
            </a:r>
            <a:endParaRPr lang="zh-CN" altLang="en-US" b="1" dirty="0">
              <a:solidFill>
                <a:schemeClr val="tx1"/>
              </a:solidFill>
              <a:latin typeface="Arial" panose="020B0604020202020204" pitchFamily="34" charset="0"/>
            </a:endParaRPr>
          </a:p>
        </p:txBody>
      </p:sp>
      <p:sp>
        <p:nvSpPr>
          <p:cNvPr id="306260" name="Text Box 84"/>
          <p:cNvSpPr txBox="1"/>
          <p:nvPr/>
        </p:nvSpPr>
        <p:spPr>
          <a:xfrm>
            <a:off x="5424488" y="3454400"/>
            <a:ext cx="504825" cy="396875"/>
          </a:xfrm>
          <a:prstGeom prst="rect">
            <a:avLst/>
          </a:prstGeom>
          <a:noFill/>
          <a:ln w="9525">
            <a:noFill/>
          </a:ln>
        </p:spPr>
        <p:txBody>
          <a:bodyPr>
            <a:spAutoFit/>
          </a:bodyPr>
          <a:p>
            <a:pPr algn="l" eaLnBrk="0" hangingPunct="0">
              <a:spcBef>
                <a:spcPct val="50000"/>
              </a:spcBef>
              <a:buClr>
                <a:schemeClr val="tx1"/>
              </a:buClr>
            </a:pPr>
            <a:r>
              <a:rPr lang="en-US" altLang="zh-CN" sz="2000" b="1" dirty="0">
                <a:solidFill>
                  <a:schemeClr val="tx1"/>
                </a:solidFill>
                <a:latin typeface="Times New Roman" panose="02020603050405020304" pitchFamily="18" charset="0"/>
                <a:cs typeface="Times New Roman" panose="02020603050405020304" pitchFamily="18" charset="0"/>
              </a:rPr>
              <a:t>2.9</a:t>
            </a:r>
            <a:endParaRPr lang="zh-CN" altLang="en-US" b="1" dirty="0">
              <a:solidFill>
                <a:schemeClr val="tx1"/>
              </a:solidFill>
              <a:latin typeface="Arial" panose="020B0604020202020204" pitchFamily="34" charset="0"/>
            </a:endParaRPr>
          </a:p>
        </p:txBody>
      </p:sp>
      <p:sp>
        <p:nvSpPr>
          <p:cNvPr id="306261" name="Text Box 85"/>
          <p:cNvSpPr txBox="1"/>
          <p:nvPr/>
        </p:nvSpPr>
        <p:spPr>
          <a:xfrm>
            <a:off x="6688138" y="3454400"/>
            <a:ext cx="504825" cy="396875"/>
          </a:xfrm>
          <a:prstGeom prst="rect">
            <a:avLst/>
          </a:prstGeom>
          <a:noFill/>
          <a:ln w="9525">
            <a:noFill/>
          </a:ln>
        </p:spPr>
        <p:txBody>
          <a:bodyPr>
            <a:spAutoFit/>
          </a:bodyPr>
          <a:p>
            <a:pPr algn="l" eaLnBrk="0" hangingPunct="0">
              <a:spcBef>
                <a:spcPct val="50000"/>
              </a:spcBef>
              <a:buClr>
                <a:schemeClr val="tx1"/>
              </a:buClr>
            </a:pPr>
            <a:r>
              <a:rPr lang="en-US" altLang="zh-CN" sz="2000" b="1" dirty="0">
                <a:solidFill>
                  <a:schemeClr val="tx1"/>
                </a:solidFill>
                <a:latin typeface="Times New Roman" panose="02020603050405020304" pitchFamily="18" charset="0"/>
                <a:cs typeface="Times New Roman" panose="02020603050405020304" pitchFamily="18" charset="0"/>
              </a:rPr>
              <a:t>1.5</a:t>
            </a:r>
            <a:endParaRPr lang="zh-CN" altLang="en-US" b="1" dirty="0">
              <a:solidFill>
                <a:schemeClr val="tx1"/>
              </a:solidFill>
              <a:latin typeface="Arial" panose="020B0604020202020204" pitchFamily="34" charset="0"/>
            </a:endParaRPr>
          </a:p>
        </p:txBody>
      </p:sp>
      <p:sp>
        <p:nvSpPr>
          <p:cNvPr id="306262" name="Text Box 86"/>
          <p:cNvSpPr txBox="1"/>
          <p:nvPr/>
        </p:nvSpPr>
        <p:spPr>
          <a:xfrm>
            <a:off x="7904163" y="3454400"/>
            <a:ext cx="647700" cy="396875"/>
          </a:xfrm>
          <a:prstGeom prst="rect">
            <a:avLst/>
          </a:prstGeom>
          <a:noFill/>
          <a:ln w="9525">
            <a:noFill/>
          </a:ln>
        </p:spPr>
        <p:txBody>
          <a:bodyPr>
            <a:spAutoFit/>
          </a:bodyPr>
          <a:p>
            <a:pPr algn="l" eaLnBrk="0" hangingPunct="0">
              <a:spcBef>
                <a:spcPct val="50000"/>
              </a:spcBef>
              <a:buClr>
                <a:schemeClr val="tx1"/>
              </a:buClr>
            </a:pPr>
            <a:r>
              <a:rPr lang="en-US" altLang="zh-CN" sz="2000" b="1" dirty="0">
                <a:solidFill>
                  <a:schemeClr val="tx1"/>
                </a:solidFill>
                <a:latin typeface="Times New Roman" panose="02020603050405020304" pitchFamily="18" charset="0"/>
                <a:cs typeface="Times New Roman" panose="02020603050405020304" pitchFamily="18" charset="0"/>
              </a:rPr>
              <a:t>1.25</a:t>
            </a:r>
            <a:endParaRPr lang="zh-CN" altLang="en-US" b="1" dirty="0">
              <a:solidFill>
                <a:schemeClr val="tx1"/>
              </a:solidFill>
              <a:latin typeface="Arial" panose="020B0604020202020204" pitchFamily="34" charset="0"/>
            </a:endParaRPr>
          </a:p>
        </p:txBody>
      </p:sp>
      <p:sp>
        <p:nvSpPr>
          <p:cNvPr id="306263" name="Text Box 87"/>
          <p:cNvSpPr txBox="1"/>
          <p:nvPr/>
        </p:nvSpPr>
        <p:spPr>
          <a:xfrm>
            <a:off x="4086225" y="3765550"/>
            <a:ext cx="504825" cy="396875"/>
          </a:xfrm>
          <a:prstGeom prst="rect">
            <a:avLst/>
          </a:prstGeom>
          <a:noFill/>
          <a:ln w="9525">
            <a:noFill/>
          </a:ln>
        </p:spPr>
        <p:txBody>
          <a:bodyPr>
            <a:spAutoFit/>
          </a:bodyPr>
          <a:p>
            <a:pPr algn="l" eaLnBrk="0" hangingPunct="0">
              <a:spcBef>
                <a:spcPct val="50000"/>
              </a:spcBef>
              <a:buClr>
                <a:schemeClr val="tx1"/>
              </a:buClr>
            </a:pPr>
            <a:r>
              <a:rPr lang="en-US" altLang="zh-CN" sz="2000" b="1" dirty="0">
                <a:solidFill>
                  <a:schemeClr val="tx1"/>
                </a:solidFill>
                <a:latin typeface="Times New Roman" panose="02020603050405020304" pitchFamily="18" charset="0"/>
                <a:cs typeface="Times New Roman" panose="02020603050405020304" pitchFamily="18" charset="0"/>
              </a:rPr>
              <a:t>1.5</a:t>
            </a:r>
            <a:endParaRPr lang="zh-CN" altLang="en-US" b="1" dirty="0">
              <a:solidFill>
                <a:schemeClr val="tx1"/>
              </a:solidFill>
              <a:latin typeface="Arial" panose="020B0604020202020204" pitchFamily="34" charset="0"/>
            </a:endParaRPr>
          </a:p>
        </p:txBody>
      </p:sp>
      <p:sp>
        <p:nvSpPr>
          <p:cNvPr id="306264" name="Text Box 88"/>
          <p:cNvSpPr txBox="1"/>
          <p:nvPr/>
        </p:nvSpPr>
        <p:spPr>
          <a:xfrm>
            <a:off x="5424488" y="3765550"/>
            <a:ext cx="504825" cy="396875"/>
          </a:xfrm>
          <a:prstGeom prst="rect">
            <a:avLst/>
          </a:prstGeom>
          <a:noFill/>
          <a:ln w="9525">
            <a:noFill/>
          </a:ln>
        </p:spPr>
        <p:txBody>
          <a:bodyPr>
            <a:spAutoFit/>
          </a:bodyPr>
          <a:p>
            <a:pPr algn="l" eaLnBrk="0" hangingPunct="0">
              <a:spcBef>
                <a:spcPct val="50000"/>
              </a:spcBef>
              <a:buClr>
                <a:schemeClr val="tx1"/>
              </a:buClr>
            </a:pPr>
            <a:r>
              <a:rPr lang="en-US" altLang="zh-CN" sz="2000" b="1" dirty="0">
                <a:solidFill>
                  <a:schemeClr val="tx1"/>
                </a:solidFill>
                <a:latin typeface="Times New Roman" panose="02020603050405020304" pitchFamily="18" charset="0"/>
                <a:cs typeface="Times New Roman" panose="02020603050405020304" pitchFamily="18" charset="0"/>
              </a:rPr>
              <a:t>1.8</a:t>
            </a:r>
            <a:endParaRPr lang="zh-CN" altLang="en-US" b="1" dirty="0">
              <a:solidFill>
                <a:schemeClr val="tx1"/>
              </a:solidFill>
              <a:latin typeface="Arial" panose="020B0604020202020204" pitchFamily="34" charset="0"/>
            </a:endParaRPr>
          </a:p>
        </p:txBody>
      </p:sp>
      <p:sp>
        <p:nvSpPr>
          <p:cNvPr id="306265" name="Text Box 89"/>
          <p:cNvSpPr txBox="1"/>
          <p:nvPr/>
        </p:nvSpPr>
        <p:spPr>
          <a:xfrm>
            <a:off x="6688138" y="3765550"/>
            <a:ext cx="504825" cy="396875"/>
          </a:xfrm>
          <a:prstGeom prst="rect">
            <a:avLst/>
          </a:prstGeom>
          <a:noFill/>
          <a:ln w="9525">
            <a:noFill/>
          </a:ln>
        </p:spPr>
        <p:txBody>
          <a:bodyPr>
            <a:spAutoFit/>
          </a:bodyPr>
          <a:p>
            <a:pPr algn="l" eaLnBrk="0" hangingPunct="0">
              <a:spcBef>
                <a:spcPct val="50000"/>
              </a:spcBef>
              <a:buClr>
                <a:schemeClr val="tx1"/>
              </a:buClr>
            </a:pPr>
            <a:r>
              <a:rPr lang="en-US" altLang="zh-CN" sz="2000" b="1" dirty="0">
                <a:solidFill>
                  <a:schemeClr val="tx1"/>
                </a:solidFill>
                <a:latin typeface="Times New Roman" panose="02020603050405020304" pitchFamily="18" charset="0"/>
                <a:cs typeface="Times New Roman" panose="02020603050405020304" pitchFamily="18" charset="0"/>
              </a:rPr>
              <a:t>0.3</a:t>
            </a:r>
            <a:endParaRPr lang="zh-CN" altLang="en-US" b="1" dirty="0">
              <a:solidFill>
                <a:schemeClr val="tx1"/>
              </a:solidFill>
              <a:latin typeface="Arial" panose="020B0604020202020204" pitchFamily="34" charset="0"/>
            </a:endParaRPr>
          </a:p>
        </p:txBody>
      </p:sp>
      <p:sp>
        <p:nvSpPr>
          <p:cNvPr id="306266" name="Text Box 90"/>
          <p:cNvSpPr txBox="1"/>
          <p:nvPr/>
        </p:nvSpPr>
        <p:spPr>
          <a:xfrm>
            <a:off x="7975600" y="3765550"/>
            <a:ext cx="504825" cy="396875"/>
          </a:xfrm>
          <a:prstGeom prst="rect">
            <a:avLst/>
          </a:prstGeom>
          <a:noFill/>
          <a:ln w="9525">
            <a:noFill/>
          </a:ln>
        </p:spPr>
        <p:txBody>
          <a:bodyPr>
            <a:spAutoFit/>
          </a:bodyPr>
          <a:p>
            <a:pPr algn="l" eaLnBrk="0" hangingPunct="0">
              <a:spcBef>
                <a:spcPct val="50000"/>
              </a:spcBef>
              <a:buClr>
                <a:schemeClr val="tx1"/>
              </a:buClr>
            </a:pPr>
            <a:r>
              <a:rPr lang="en-US" altLang="zh-CN" sz="2000" b="1" dirty="0">
                <a:solidFill>
                  <a:schemeClr val="tx1"/>
                </a:solidFill>
                <a:latin typeface="Times New Roman" panose="02020603050405020304" pitchFamily="18" charset="0"/>
                <a:cs typeface="Times New Roman" panose="02020603050405020304" pitchFamily="18" charset="0"/>
              </a:rPr>
              <a:t>1.0</a:t>
            </a:r>
            <a:endParaRPr lang="zh-CN" altLang="en-US" b="1" dirty="0">
              <a:solidFill>
                <a:schemeClr val="tx1"/>
              </a:solidFill>
              <a:latin typeface="Arial" panose="020B0604020202020204" pitchFamily="34" charset="0"/>
            </a:endParaRPr>
          </a:p>
        </p:txBody>
      </p:sp>
      <p:sp>
        <p:nvSpPr>
          <p:cNvPr id="306267" name="Text Box 91"/>
          <p:cNvSpPr txBox="1"/>
          <p:nvPr/>
        </p:nvSpPr>
        <p:spPr>
          <a:xfrm>
            <a:off x="684213" y="4508500"/>
            <a:ext cx="4103687" cy="396875"/>
          </a:xfrm>
          <a:prstGeom prst="rect">
            <a:avLst/>
          </a:prstGeom>
          <a:noFill/>
          <a:ln w="9525">
            <a:noFill/>
          </a:ln>
        </p:spPr>
        <p:txBody>
          <a:bodyPr>
            <a:spAutoFit/>
          </a:bodyPr>
          <a:p>
            <a:pPr algn="l" eaLnBrk="0" hangingPunct="0">
              <a:spcBef>
                <a:spcPct val="50000"/>
              </a:spcBef>
              <a:buClr>
                <a:schemeClr val="tx1"/>
              </a:buClr>
            </a:pPr>
            <a:r>
              <a:rPr lang="en-US" altLang="zh-CN" sz="2000" b="1" dirty="0">
                <a:solidFill>
                  <a:schemeClr val="tx1"/>
                </a:solidFill>
                <a:latin typeface="Times New Roman" panose="02020603050405020304" pitchFamily="18" charset="0"/>
                <a:cs typeface="Times New Roman" panose="02020603050405020304" pitchFamily="18" charset="0"/>
              </a:rPr>
              <a:t>T</a:t>
            </a:r>
            <a:r>
              <a:rPr lang="zh-CN" altLang="en-US" sz="2000" b="1" dirty="0">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3.5+6.3+1.5+0.3</a:t>
            </a:r>
            <a:r>
              <a:rPr lang="zh-CN" altLang="en-US" sz="2000" b="1" dirty="0">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/4=2.9</a:t>
            </a:r>
            <a:endParaRPr lang="zh-CN" altLang="en-US" sz="2000" b="1" dirty="0">
              <a:solidFill>
                <a:schemeClr val="tx1"/>
              </a:solidFill>
              <a:latin typeface="Times New Roman" panose="02020603050405020304" pitchFamily="18" charset="0"/>
              <a:ea typeface="Times New Roman" panose="02020603050405020304" pitchFamily="18" charset="0"/>
            </a:endParaRPr>
          </a:p>
        </p:txBody>
      </p:sp>
      <p:sp>
        <p:nvSpPr>
          <p:cNvPr id="306268" name="Text Box 92"/>
          <p:cNvSpPr txBox="1"/>
          <p:nvPr/>
        </p:nvSpPr>
        <p:spPr>
          <a:xfrm>
            <a:off x="5040313" y="4508500"/>
            <a:ext cx="4103687" cy="396875"/>
          </a:xfrm>
          <a:prstGeom prst="rect">
            <a:avLst/>
          </a:prstGeom>
          <a:noFill/>
          <a:ln w="9525">
            <a:noFill/>
          </a:ln>
        </p:spPr>
        <p:txBody>
          <a:bodyPr>
            <a:spAutoFit/>
          </a:bodyPr>
          <a:p>
            <a:pPr algn="l" eaLnBrk="0" hangingPunct="0">
              <a:spcBef>
                <a:spcPct val="50000"/>
              </a:spcBef>
              <a:buClr>
                <a:schemeClr val="tx1"/>
              </a:buClr>
            </a:pPr>
            <a:r>
              <a:rPr lang="zh-CN" altLang="en-US" sz="2000" b="1" dirty="0">
                <a:solidFill>
                  <a:schemeClr val="tx1"/>
                </a:solidFill>
                <a:latin typeface="Times New Roman" panose="02020603050405020304" pitchFamily="18" charset="0"/>
                <a:cs typeface="Times New Roman" panose="02020603050405020304" pitchFamily="18" charset="0"/>
              </a:rPr>
              <a:t> </a:t>
            </a:r>
            <a:r>
              <a:rPr lang="en-US" altLang="zh-CN" sz="2000" b="1" dirty="0">
                <a:solidFill>
                  <a:schemeClr val="tx1"/>
                </a:solidFill>
                <a:latin typeface="Times New Roman" panose="02020603050405020304" pitchFamily="18" charset="0"/>
                <a:cs typeface="Times New Roman" panose="02020603050405020304" pitchFamily="18" charset="0"/>
              </a:rPr>
              <a:t>W</a:t>
            </a:r>
            <a:r>
              <a:rPr lang="zh-CN" altLang="en-US" sz="2000" b="1" dirty="0">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(1.75+2.1+1.25+1)/4=1.53</a:t>
            </a:r>
            <a:endParaRPr lang="zh-CN" altLang="en-US" sz="2000" b="1" dirty="0">
              <a:solidFill>
                <a:schemeClr val="tx1"/>
              </a:solidFill>
              <a:latin typeface="Times New Roman" panose="02020603050405020304" pitchFamily="18" charset="0"/>
              <a:ea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6209"/>
                                        </p:tgtEl>
                                        <p:attrNameLst>
                                          <p:attrName>style.visibility</p:attrName>
                                        </p:attrNameLst>
                                      </p:cBhvr>
                                      <p:to>
                                        <p:strVal val="visible"/>
                                      </p:to>
                                    </p:set>
                                    <p:animEffect transition="in" filter="box(in)">
                                      <p:cBhvr>
                                        <p:cTn id="7" dur="500"/>
                                        <p:tgtEl>
                                          <p:spTgt spid="30620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06180"/>
                                        </p:tgtEl>
                                        <p:attrNameLst>
                                          <p:attrName>style.visibility</p:attrName>
                                        </p:attrNameLst>
                                      </p:cBhvr>
                                      <p:to>
                                        <p:strVal val="visible"/>
                                      </p:to>
                                    </p:set>
                                    <p:animEffect transition="in" filter="box(in)">
                                      <p:cBhvr>
                                        <p:cTn id="12" dur="500"/>
                                        <p:tgtEl>
                                          <p:spTgt spid="306180"/>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06210"/>
                                        </p:tgtEl>
                                        <p:attrNameLst>
                                          <p:attrName>style.visibility</p:attrName>
                                        </p:attrNameLst>
                                      </p:cBhvr>
                                      <p:to>
                                        <p:strVal val="visible"/>
                                      </p:to>
                                    </p:set>
                                    <p:animEffect transition="in" filter="box(in)">
                                      <p:cBhvr>
                                        <p:cTn id="15" dur="500"/>
                                        <p:tgtEl>
                                          <p:spTgt spid="306210"/>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ox(in)">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306230"/>
                                        </p:tgtEl>
                                        <p:attrNameLst>
                                          <p:attrName>style.visibility</p:attrName>
                                        </p:attrNameLst>
                                      </p:cBhvr>
                                      <p:to>
                                        <p:strVal val="visible"/>
                                      </p:to>
                                    </p:set>
                                    <p:animEffect transition="in" filter="box(in)">
                                      <p:cBhvr>
                                        <p:cTn id="25" dur="500"/>
                                        <p:tgtEl>
                                          <p:spTgt spid="306230"/>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306231"/>
                                        </p:tgtEl>
                                        <p:attrNameLst>
                                          <p:attrName>style.visibility</p:attrName>
                                        </p:attrNameLst>
                                      </p:cBhvr>
                                      <p:to>
                                        <p:strVal val="visible"/>
                                      </p:to>
                                    </p:set>
                                    <p:animEffect transition="in" filter="box(in)">
                                      <p:cBhvr>
                                        <p:cTn id="30" dur="500"/>
                                        <p:tgtEl>
                                          <p:spTgt spid="306231"/>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306235"/>
                                        </p:tgtEl>
                                        <p:attrNameLst>
                                          <p:attrName>style.visibility</p:attrName>
                                        </p:attrNameLst>
                                      </p:cBhvr>
                                      <p:to>
                                        <p:strVal val="visible"/>
                                      </p:to>
                                    </p:set>
                                    <p:animEffect transition="in" filter="box(in)">
                                      <p:cBhvr>
                                        <p:cTn id="35" dur="500"/>
                                        <p:tgtEl>
                                          <p:spTgt spid="306235"/>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306239"/>
                                        </p:tgtEl>
                                        <p:attrNameLst>
                                          <p:attrName>style.visibility</p:attrName>
                                        </p:attrNameLst>
                                      </p:cBhvr>
                                      <p:to>
                                        <p:strVal val="visible"/>
                                      </p:to>
                                    </p:set>
                                    <p:animEffect transition="in" filter="box(in)">
                                      <p:cBhvr>
                                        <p:cTn id="38" dur="500"/>
                                        <p:tgtEl>
                                          <p:spTgt spid="306239"/>
                                        </p:tgtEl>
                                      </p:cBhvr>
                                    </p:animEffect>
                                  </p:childTnLst>
                                </p:cTn>
                              </p:par>
                              <p:par>
                                <p:cTn id="39" presetID="4" presetClass="entr" presetSubtype="16"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box(in)">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306240"/>
                                        </p:tgtEl>
                                        <p:attrNameLst>
                                          <p:attrName>style.visibility</p:attrName>
                                        </p:attrNameLst>
                                      </p:cBhvr>
                                      <p:to>
                                        <p:strVal val="visible"/>
                                      </p:to>
                                    </p:set>
                                    <p:animEffect transition="in" filter="box(in)">
                                      <p:cBhvr>
                                        <p:cTn id="46" dur="500"/>
                                        <p:tgtEl>
                                          <p:spTgt spid="306240"/>
                                        </p:tgtEl>
                                      </p:cBhvr>
                                    </p:animEffect>
                                  </p:childTnLst>
                                </p:cTn>
                              </p:par>
                              <p:par>
                                <p:cTn id="47" presetID="4" presetClass="entr" presetSubtype="16" fill="hold"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box(in)">
                                      <p:cBhvr>
                                        <p:cTn id="49" dur="500"/>
                                        <p:tgtEl>
                                          <p:spTgt spid="8"/>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306241"/>
                                        </p:tgtEl>
                                        <p:attrNameLst>
                                          <p:attrName>style.visibility</p:attrName>
                                        </p:attrNameLst>
                                      </p:cBhvr>
                                      <p:to>
                                        <p:strVal val="visible"/>
                                      </p:to>
                                    </p:set>
                                    <p:animEffect transition="in" filter="box(in)">
                                      <p:cBhvr>
                                        <p:cTn id="52" dur="500"/>
                                        <p:tgtEl>
                                          <p:spTgt spid="306241"/>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306242"/>
                                        </p:tgtEl>
                                        <p:attrNameLst>
                                          <p:attrName>style.visibility</p:attrName>
                                        </p:attrNameLst>
                                      </p:cBhvr>
                                      <p:to>
                                        <p:strVal val="visible"/>
                                      </p:to>
                                    </p:set>
                                    <p:animEffect transition="in" filter="box(in)">
                                      <p:cBhvr>
                                        <p:cTn id="57" dur="500"/>
                                        <p:tgtEl>
                                          <p:spTgt spid="306242"/>
                                        </p:tgtEl>
                                      </p:cBhvr>
                                    </p:animEffect>
                                  </p:childTnLst>
                                </p:cTn>
                              </p:par>
                              <p:par>
                                <p:cTn id="58" presetID="4" presetClass="entr" presetSubtype="16" fill="hold"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box(in)">
                                      <p:cBhvr>
                                        <p:cTn id="60" dur="500"/>
                                        <p:tgtEl>
                                          <p:spTgt spid="9"/>
                                        </p:tgtEl>
                                      </p:cBhvr>
                                    </p:animEffect>
                                  </p:childTnLst>
                                </p:cTn>
                              </p:par>
                              <p:par>
                                <p:cTn id="61" presetID="4" presetClass="entr" presetSubtype="16" fill="hold" grpId="0" nodeType="withEffect">
                                  <p:stCondLst>
                                    <p:cond delay="0"/>
                                  </p:stCondLst>
                                  <p:childTnLst>
                                    <p:set>
                                      <p:cBhvr>
                                        <p:cTn id="62" dur="1" fill="hold">
                                          <p:stCondLst>
                                            <p:cond delay="0"/>
                                          </p:stCondLst>
                                        </p:cTn>
                                        <p:tgtEl>
                                          <p:spTgt spid="306243"/>
                                        </p:tgtEl>
                                        <p:attrNameLst>
                                          <p:attrName>style.visibility</p:attrName>
                                        </p:attrNameLst>
                                      </p:cBhvr>
                                      <p:to>
                                        <p:strVal val="visible"/>
                                      </p:to>
                                    </p:set>
                                    <p:animEffect transition="in" filter="box(in)">
                                      <p:cBhvr>
                                        <p:cTn id="63" dur="500"/>
                                        <p:tgtEl>
                                          <p:spTgt spid="306243"/>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ntr" presetSubtype="16" fill="hold" grpId="0" nodeType="clickEffect">
                                  <p:stCondLst>
                                    <p:cond delay="0"/>
                                  </p:stCondLst>
                                  <p:childTnLst>
                                    <p:set>
                                      <p:cBhvr>
                                        <p:cTn id="67" dur="1" fill="hold">
                                          <p:stCondLst>
                                            <p:cond delay="0"/>
                                          </p:stCondLst>
                                        </p:cTn>
                                        <p:tgtEl>
                                          <p:spTgt spid="306244"/>
                                        </p:tgtEl>
                                        <p:attrNameLst>
                                          <p:attrName>style.visibility</p:attrName>
                                        </p:attrNameLst>
                                      </p:cBhvr>
                                      <p:to>
                                        <p:strVal val="visible"/>
                                      </p:to>
                                    </p:set>
                                    <p:animEffect transition="in" filter="box(in)">
                                      <p:cBhvr>
                                        <p:cTn id="68" dur="500"/>
                                        <p:tgtEl>
                                          <p:spTgt spid="306244"/>
                                        </p:tgtEl>
                                      </p:cBhvr>
                                    </p:animEffect>
                                  </p:childTnLst>
                                </p:cTn>
                              </p:par>
                              <p:par>
                                <p:cTn id="69" presetID="4" presetClass="entr" presetSubtype="16" fill="hold" nodeType="with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box(in)">
                                      <p:cBhvr>
                                        <p:cTn id="71" dur="500"/>
                                        <p:tgtEl>
                                          <p:spTgt spid="10"/>
                                        </p:tgtEl>
                                      </p:cBhvr>
                                    </p:animEffect>
                                  </p:childTnLst>
                                </p:cTn>
                              </p:par>
                              <p:par>
                                <p:cTn id="72" presetID="4" presetClass="entr" presetSubtype="16" fill="hold" grpId="0" nodeType="withEffect">
                                  <p:stCondLst>
                                    <p:cond delay="0"/>
                                  </p:stCondLst>
                                  <p:childTnLst>
                                    <p:set>
                                      <p:cBhvr>
                                        <p:cTn id="73" dur="1" fill="hold">
                                          <p:stCondLst>
                                            <p:cond delay="0"/>
                                          </p:stCondLst>
                                        </p:cTn>
                                        <p:tgtEl>
                                          <p:spTgt spid="306245"/>
                                        </p:tgtEl>
                                        <p:attrNameLst>
                                          <p:attrName>style.visibility</p:attrName>
                                        </p:attrNameLst>
                                      </p:cBhvr>
                                      <p:to>
                                        <p:strVal val="visible"/>
                                      </p:to>
                                    </p:set>
                                    <p:animEffect transition="in" filter="box(in)">
                                      <p:cBhvr>
                                        <p:cTn id="74" dur="500"/>
                                        <p:tgtEl>
                                          <p:spTgt spid="306245"/>
                                        </p:tgtEl>
                                      </p:cBhvr>
                                    </p:animEffect>
                                  </p:childTnLst>
                                </p:cTn>
                              </p:par>
                            </p:childTnLst>
                          </p:cTn>
                        </p:par>
                      </p:childTnLst>
                    </p:cTn>
                  </p:par>
                  <p:par>
                    <p:cTn id="75" fill="hold">
                      <p:stCondLst>
                        <p:cond delay="indefinite"/>
                      </p:stCondLst>
                      <p:childTnLst>
                        <p:par>
                          <p:cTn id="76" fill="hold">
                            <p:stCondLst>
                              <p:cond delay="0"/>
                            </p:stCondLst>
                            <p:childTnLst>
                              <p:par>
                                <p:cTn id="77" presetID="4" presetClass="entr" presetSubtype="16" fill="hold" grpId="0" nodeType="clickEffect">
                                  <p:stCondLst>
                                    <p:cond delay="0"/>
                                  </p:stCondLst>
                                  <p:childTnLst>
                                    <p:set>
                                      <p:cBhvr>
                                        <p:cTn id="78" dur="1" fill="hold">
                                          <p:stCondLst>
                                            <p:cond delay="0"/>
                                          </p:stCondLst>
                                        </p:cTn>
                                        <p:tgtEl>
                                          <p:spTgt spid="306211"/>
                                        </p:tgtEl>
                                        <p:attrNameLst>
                                          <p:attrName>style.visibility</p:attrName>
                                        </p:attrNameLst>
                                      </p:cBhvr>
                                      <p:to>
                                        <p:strVal val="visible"/>
                                      </p:to>
                                    </p:set>
                                    <p:animEffect transition="in" filter="box(in)">
                                      <p:cBhvr>
                                        <p:cTn id="79" dur="500"/>
                                        <p:tgtEl>
                                          <p:spTgt spid="306211"/>
                                        </p:tgtEl>
                                      </p:cBhvr>
                                    </p:animEffect>
                                  </p:childTnLst>
                                </p:cTn>
                              </p:par>
                              <p:par>
                                <p:cTn id="80" presetID="4" presetClass="entr" presetSubtype="16" fill="hold" grpId="0" nodeType="withEffect">
                                  <p:stCondLst>
                                    <p:cond delay="0"/>
                                  </p:stCondLst>
                                  <p:childTnLst>
                                    <p:set>
                                      <p:cBhvr>
                                        <p:cTn id="81" dur="1" fill="hold">
                                          <p:stCondLst>
                                            <p:cond delay="0"/>
                                          </p:stCondLst>
                                        </p:cTn>
                                        <p:tgtEl>
                                          <p:spTgt spid="306252"/>
                                        </p:tgtEl>
                                        <p:attrNameLst>
                                          <p:attrName>style.visibility</p:attrName>
                                        </p:attrNameLst>
                                      </p:cBhvr>
                                      <p:to>
                                        <p:strVal val="visible"/>
                                      </p:to>
                                    </p:set>
                                    <p:animEffect transition="in" filter="box(in)">
                                      <p:cBhvr>
                                        <p:cTn id="82" dur="500"/>
                                        <p:tgtEl>
                                          <p:spTgt spid="306252"/>
                                        </p:tgtEl>
                                      </p:cBhvr>
                                    </p:animEffect>
                                  </p:childTnLst>
                                </p:cTn>
                              </p:par>
                              <p:par>
                                <p:cTn id="83" presetID="4" presetClass="entr" presetSubtype="16" fill="hold" grpId="0" nodeType="withEffect">
                                  <p:stCondLst>
                                    <p:cond delay="0"/>
                                  </p:stCondLst>
                                  <p:childTnLst>
                                    <p:set>
                                      <p:cBhvr>
                                        <p:cTn id="84" dur="1" fill="hold">
                                          <p:stCondLst>
                                            <p:cond delay="0"/>
                                          </p:stCondLst>
                                        </p:cTn>
                                        <p:tgtEl>
                                          <p:spTgt spid="306253"/>
                                        </p:tgtEl>
                                        <p:attrNameLst>
                                          <p:attrName>style.visibility</p:attrName>
                                        </p:attrNameLst>
                                      </p:cBhvr>
                                      <p:to>
                                        <p:strVal val="visible"/>
                                      </p:to>
                                    </p:set>
                                    <p:animEffect transition="in" filter="box(in)">
                                      <p:cBhvr>
                                        <p:cTn id="85" dur="500"/>
                                        <p:tgtEl>
                                          <p:spTgt spid="306253"/>
                                        </p:tgtEl>
                                      </p:cBhvr>
                                    </p:animEffect>
                                  </p:childTnLst>
                                </p:cTn>
                              </p:par>
                              <p:par>
                                <p:cTn id="86" presetID="4" presetClass="entr" presetSubtype="16" fill="hold" grpId="0" nodeType="withEffect">
                                  <p:stCondLst>
                                    <p:cond delay="0"/>
                                  </p:stCondLst>
                                  <p:childTnLst>
                                    <p:set>
                                      <p:cBhvr>
                                        <p:cTn id="87" dur="1" fill="hold">
                                          <p:stCondLst>
                                            <p:cond delay="0"/>
                                          </p:stCondLst>
                                        </p:cTn>
                                        <p:tgtEl>
                                          <p:spTgt spid="306254"/>
                                        </p:tgtEl>
                                        <p:attrNameLst>
                                          <p:attrName>style.visibility</p:attrName>
                                        </p:attrNameLst>
                                      </p:cBhvr>
                                      <p:to>
                                        <p:strVal val="visible"/>
                                      </p:to>
                                    </p:set>
                                    <p:animEffect transition="in" filter="box(in)">
                                      <p:cBhvr>
                                        <p:cTn id="88" dur="500"/>
                                        <p:tgtEl>
                                          <p:spTgt spid="306254"/>
                                        </p:tgtEl>
                                      </p:cBhvr>
                                    </p:animEffect>
                                  </p:childTnLst>
                                </p:cTn>
                              </p:par>
                              <p:par>
                                <p:cTn id="89" presetID="4" presetClass="entr" presetSubtype="16" fill="hold" grpId="0" nodeType="withEffect">
                                  <p:stCondLst>
                                    <p:cond delay="0"/>
                                  </p:stCondLst>
                                  <p:childTnLst>
                                    <p:set>
                                      <p:cBhvr>
                                        <p:cTn id="90" dur="1" fill="hold">
                                          <p:stCondLst>
                                            <p:cond delay="0"/>
                                          </p:stCondLst>
                                        </p:cTn>
                                        <p:tgtEl>
                                          <p:spTgt spid="306255"/>
                                        </p:tgtEl>
                                        <p:attrNameLst>
                                          <p:attrName>style.visibility</p:attrName>
                                        </p:attrNameLst>
                                      </p:cBhvr>
                                      <p:to>
                                        <p:strVal val="visible"/>
                                      </p:to>
                                    </p:set>
                                    <p:animEffect transition="in" filter="box(in)">
                                      <p:cBhvr>
                                        <p:cTn id="91" dur="500"/>
                                        <p:tgtEl>
                                          <p:spTgt spid="306255"/>
                                        </p:tgtEl>
                                      </p:cBhvr>
                                    </p:animEffect>
                                  </p:childTnLst>
                                </p:cTn>
                              </p:par>
                              <p:par>
                                <p:cTn id="92" presetID="4" presetClass="entr" presetSubtype="16" fill="hold" grpId="0" nodeType="withEffect">
                                  <p:stCondLst>
                                    <p:cond delay="0"/>
                                  </p:stCondLst>
                                  <p:childTnLst>
                                    <p:set>
                                      <p:cBhvr>
                                        <p:cTn id="93" dur="1" fill="hold">
                                          <p:stCondLst>
                                            <p:cond delay="0"/>
                                          </p:stCondLst>
                                        </p:cTn>
                                        <p:tgtEl>
                                          <p:spTgt spid="306256"/>
                                        </p:tgtEl>
                                        <p:attrNameLst>
                                          <p:attrName>style.visibility</p:attrName>
                                        </p:attrNameLst>
                                      </p:cBhvr>
                                      <p:to>
                                        <p:strVal val="visible"/>
                                      </p:to>
                                    </p:set>
                                    <p:animEffect transition="in" filter="box(in)">
                                      <p:cBhvr>
                                        <p:cTn id="94" dur="500"/>
                                        <p:tgtEl>
                                          <p:spTgt spid="306256"/>
                                        </p:tgtEl>
                                      </p:cBhvr>
                                    </p:animEffect>
                                  </p:childTnLst>
                                </p:cTn>
                              </p:par>
                              <p:par>
                                <p:cTn id="95" presetID="4" presetClass="entr" presetSubtype="16" fill="hold" grpId="0" nodeType="withEffect">
                                  <p:stCondLst>
                                    <p:cond delay="0"/>
                                  </p:stCondLst>
                                  <p:childTnLst>
                                    <p:set>
                                      <p:cBhvr>
                                        <p:cTn id="96" dur="1" fill="hold">
                                          <p:stCondLst>
                                            <p:cond delay="0"/>
                                          </p:stCondLst>
                                        </p:cTn>
                                        <p:tgtEl>
                                          <p:spTgt spid="306257"/>
                                        </p:tgtEl>
                                        <p:attrNameLst>
                                          <p:attrName>style.visibility</p:attrName>
                                        </p:attrNameLst>
                                      </p:cBhvr>
                                      <p:to>
                                        <p:strVal val="visible"/>
                                      </p:to>
                                    </p:set>
                                    <p:animEffect transition="in" filter="box(in)">
                                      <p:cBhvr>
                                        <p:cTn id="97" dur="500"/>
                                        <p:tgtEl>
                                          <p:spTgt spid="306257"/>
                                        </p:tgtEl>
                                      </p:cBhvr>
                                    </p:animEffect>
                                  </p:childTnLst>
                                </p:cTn>
                              </p:par>
                              <p:par>
                                <p:cTn id="98" presetID="4" presetClass="entr" presetSubtype="16" fill="hold" grpId="0" nodeType="withEffect">
                                  <p:stCondLst>
                                    <p:cond delay="0"/>
                                  </p:stCondLst>
                                  <p:childTnLst>
                                    <p:set>
                                      <p:cBhvr>
                                        <p:cTn id="99" dur="1" fill="hold">
                                          <p:stCondLst>
                                            <p:cond delay="0"/>
                                          </p:stCondLst>
                                        </p:cTn>
                                        <p:tgtEl>
                                          <p:spTgt spid="306258"/>
                                        </p:tgtEl>
                                        <p:attrNameLst>
                                          <p:attrName>style.visibility</p:attrName>
                                        </p:attrNameLst>
                                      </p:cBhvr>
                                      <p:to>
                                        <p:strVal val="visible"/>
                                      </p:to>
                                    </p:set>
                                    <p:animEffect transition="in" filter="box(in)">
                                      <p:cBhvr>
                                        <p:cTn id="100" dur="500"/>
                                        <p:tgtEl>
                                          <p:spTgt spid="306258"/>
                                        </p:tgtEl>
                                      </p:cBhvr>
                                    </p:animEffect>
                                  </p:childTnLst>
                                </p:cTn>
                              </p:par>
                              <p:par>
                                <p:cTn id="101" presetID="4" presetClass="entr" presetSubtype="16" fill="hold" grpId="0" nodeType="withEffect">
                                  <p:stCondLst>
                                    <p:cond delay="0"/>
                                  </p:stCondLst>
                                  <p:childTnLst>
                                    <p:set>
                                      <p:cBhvr>
                                        <p:cTn id="102" dur="1" fill="hold">
                                          <p:stCondLst>
                                            <p:cond delay="0"/>
                                          </p:stCondLst>
                                        </p:cTn>
                                        <p:tgtEl>
                                          <p:spTgt spid="306259"/>
                                        </p:tgtEl>
                                        <p:attrNameLst>
                                          <p:attrName>style.visibility</p:attrName>
                                        </p:attrNameLst>
                                      </p:cBhvr>
                                      <p:to>
                                        <p:strVal val="visible"/>
                                      </p:to>
                                    </p:set>
                                    <p:animEffect transition="in" filter="box(in)">
                                      <p:cBhvr>
                                        <p:cTn id="103" dur="500"/>
                                        <p:tgtEl>
                                          <p:spTgt spid="306259"/>
                                        </p:tgtEl>
                                      </p:cBhvr>
                                    </p:animEffect>
                                  </p:childTnLst>
                                </p:cTn>
                              </p:par>
                              <p:par>
                                <p:cTn id="104" presetID="4" presetClass="entr" presetSubtype="16" fill="hold" grpId="0" nodeType="withEffect">
                                  <p:stCondLst>
                                    <p:cond delay="0"/>
                                  </p:stCondLst>
                                  <p:childTnLst>
                                    <p:set>
                                      <p:cBhvr>
                                        <p:cTn id="105" dur="1" fill="hold">
                                          <p:stCondLst>
                                            <p:cond delay="0"/>
                                          </p:stCondLst>
                                        </p:cTn>
                                        <p:tgtEl>
                                          <p:spTgt spid="306260"/>
                                        </p:tgtEl>
                                        <p:attrNameLst>
                                          <p:attrName>style.visibility</p:attrName>
                                        </p:attrNameLst>
                                      </p:cBhvr>
                                      <p:to>
                                        <p:strVal val="visible"/>
                                      </p:to>
                                    </p:set>
                                    <p:animEffect transition="in" filter="box(in)">
                                      <p:cBhvr>
                                        <p:cTn id="106" dur="500"/>
                                        <p:tgtEl>
                                          <p:spTgt spid="306260"/>
                                        </p:tgtEl>
                                      </p:cBhvr>
                                    </p:animEffect>
                                  </p:childTnLst>
                                </p:cTn>
                              </p:par>
                              <p:par>
                                <p:cTn id="107" presetID="4" presetClass="entr" presetSubtype="16" fill="hold" grpId="0" nodeType="withEffect">
                                  <p:stCondLst>
                                    <p:cond delay="0"/>
                                  </p:stCondLst>
                                  <p:childTnLst>
                                    <p:set>
                                      <p:cBhvr>
                                        <p:cTn id="108" dur="1" fill="hold">
                                          <p:stCondLst>
                                            <p:cond delay="0"/>
                                          </p:stCondLst>
                                        </p:cTn>
                                        <p:tgtEl>
                                          <p:spTgt spid="306261"/>
                                        </p:tgtEl>
                                        <p:attrNameLst>
                                          <p:attrName>style.visibility</p:attrName>
                                        </p:attrNameLst>
                                      </p:cBhvr>
                                      <p:to>
                                        <p:strVal val="visible"/>
                                      </p:to>
                                    </p:set>
                                    <p:animEffect transition="in" filter="box(in)">
                                      <p:cBhvr>
                                        <p:cTn id="109" dur="500"/>
                                        <p:tgtEl>
                                          <p:spTgt spid="306261"/>
                                        </p:tgtEl>
                                      </p:cBhvr>
                                    </p:animEffect>
                                  </p:childTnLst>
                                </p:cTn>
                              </p:par>
                              <p:par>
                                <p:cTn id="110" presetID="4" presetClass="entr" presetSubtype="16" fill="hold" grpId="0" nodeType="withEffect">
                                  <p:stCondLst>
                                    <p:cond delay="0"/>
                                  </p:stCondLst>
                                  <p:childTnLst>
                                    <p:set>
                                      <p:cBhvr>
                                        <p:cTn id="111" dur="1" fill="hold">
                                          <p:stCondLst>
                                            <p:cond delay="0"/>
                                          </p:stCondLst>
                                        </p:cTn>
                                        <p:tgtEl>
                                          <p:spTgt spid="306262"/>
                                        </p:tgtEl>
                                        <p:attrNameLst>
                                          <p:attrName>style.visibility</p:attrName>
                                        </p:attrNameLst>
                                      </p:cBhvr>
                                      <p:to>
                                        <p:strVal val="visible"/>
                                      </p:to>
                                    </p:set>
                                    <p:animEffect transition="in" filter="box(in)">
                                      <p:cBhvr>
                                        <p:cTn id="112" dur="500"/>
                                        <p:tgtEl>
                                          <p:spTgt spid="306262"/>
                                        </p:tgtEl>
                                      </p:cBhvr>
                                    </p:animEffect>
                                  </p:childTnLst>
                                </p:cTn>
                              </p:par>
                              <p:par>
                                <p:cTn id="113" presetID="4" presetClass="entr" presetSubtype="16" fill="hold" grpId="0" nodeType="withEffect">
                                  <p:stCondLst>
                                    <p:cond delay="0"/>
                                  </p:stCondLst>
                                  <p:childTnLst>
                                    <p:set>
                                      <p:cBhvr>
                                        <p:cTn id="114" dur="1" fill="hold">
                                          <p:stCondLst>
                                            <p:cond delay="0"/>
                                          </p:stCondLst>
                                        </p:cTn>
                                        <p:tgtEl>
                                          <p:spTgt spid="306263"/>
                                        </p:tgtEl>
                                        <p:attrNameLst>
                                          <p:attrName>style.visibility</p:attrName>
                                        </p:attrNameLst>
                                      </p:cBhvr>
                                      <p:to>
                                        <p:strVal val="visible"/>
                                      </p:to>
                                    </p:set>
                                    <p:animEffect transition="in" filter="box(in)">
                                      <p:cBhvr>
                                        <p:cTn id="115" dur="500"/>
                                        <p:tgtEl>
                                          <p:spTgt spid="306263"/>
                                        </p:tgtEl>
                                      </p:cBhvr>
                                    </p:animEffect>
                                  </p:childTnLst>
                                </p:cTn>
                              </p:par>
                              <p:par>
                                <p:cTn id="116" presetID="4" presetClass="entr" presetSubtype="16" fill="hold" grpId="0" nodeType="withEffect">
                                  <p:stCondLst>
                                    <p:cond delay="0"/>
                                  </p:stCondLst>
                                  <p:childTnLst>
                                    <p:set>
                                      <p:cBhvr>
                                        <p:cTn id="117" dur="1" fill="hold">
                                          <p:stCondLst>
                                            <p:cond delay="0"/>
                                          </p:stCondLst>
                                        </p:cTn>
                                        <p:tgtEl>
                                          <p:spTgt spid="306264"/>
                                        </p:tgtEl>
                                        <p:attrNameLst>
                                          <p:attrName>style.visibility</p:attrName>
                                        </p:attrNameLst>
                                      </p:cBhvr>
                                      <p:to>
                                        <p:strVal val="visible"/>
                                      </p:to>
                                    </p:set>
                                    <p:animEffect transition="in" filter="box(in)">
                                      <p:cBhvr>
                                        <p:cTn id="118" dur="500"/>
                                        <p:tgtEl>
                                          <p:spTgt spid="306264"/>
                                        </p:tgtEl>
                                      </p:cBhvr>
                                    </p:animEffect>
                                  </p:childTnLst>
                                </p:cTn>
                              </p:par>
                              <p:par>
                                <p:cTn id="119" presetID="4" presetClass="entr" presetSubtype="16" fill="hold" grpId="0" nodeType="withEffect">
                                  <p:stCondLst>
                                    <p:cond delay="0"/>
                                  </p:stCondLst>
                                  <p:childTnLst>
                                    <p:set>
                                      <p:cBhvr>
                                        <p:cTn id="120" dur="1" fill="hold">
                                          <p:stCondLst>
                                            <p:cond delay="0"/>
                                          </p:stCondLst>
                                        </p:cTn>
                                        <p:tgtEl>
                                          <p:spTgt spid="306265"/>
                                        </p:tgtEl>
                                        <p:attrNameLst>
                                          <p:attrName>style.visibility</p:attrName>
                                        </p:attrNameLst>
                                      </p:cBhvr>
                                      <p:to>
                                        <p:strVal val="visible"/>
                                      </p:to>
                                    </p:set>
                                    <p:animEffect transition="in" filter="box(in)">
                                      <p:cBhvr>
                                        <p:cTn id="121" dur="500"/>
                                        <p:tgtEl>
                                          <p:spTgt spid="306265"/>
                                        </p:tgtEl>
                                      </p:cBhvr>
                                    </p:animEffect>
                                  </p:childTnLst>
                                </p:cTn>
                              </p:par>
                              <p:par>
                                <p:cTn id="122" presetID="4" presetClass="entr" presetSubtype="16" fill="hold" grpId="0" nodeType="withEffect">
                                  <p:stCondLst>
                                    <p:cond delay="0"/>
                                  </p:stCondLst>
                                  <p:childTnLst>
                                    <p:set>
                                      <p:cBhvr>
                                        <p:cTn id="123" dur="1" fill="hold">
                                          <p:stCondLst>
                                            <p:cond delay="0"/>
                                          </p:stCondLst>
                                        </p:cTn>
                                        <p:tgtEl>
                                          <p:spTgt spid="306266"/>
                                        </p:tgtEl>
                                        <p:attrNameLst>
                                          <p:attrName>style.visibility</p:attrName>
                                        </p:attrNameLst>
                                      </p:cBhvr>
                                      <p:to>
                                        <p:strVal val="visible"/>
                                      </p:to>
                                    </p:set>
                                    <p:animEffect transition="in" filter="box(in)">
                                      <p:cBhvr>
                                        <p:cTn id="124" dur="500"/>
                                        <p:tgtEl>
                                          <p:spTgt spid="306266"/>
                                        </p:tgtEl>
                                      </p:cBhvr>
                                    </p:animEffect>
                                  </p:childTnLst>
                                </p:cTn>
                              </p:par>
                              <p:par>
                                <p:cTn id="125" presetID="4" presetClass="entr" presetSubtype="16" fill="hold" grpId="0" nodeType="withEffect">
                                  <p:stCondLst>
                                    <p:cond delay="0"/>
                                  </p:stCondLst>
                                  <p:childTnLst>
                                    <p:set>
                                      <p:cBhvr>
                                        <p:cTn id="126" dur="1" fill="hold">
                                          <p:stCondLst>
                                            <p:cond delay="0"/>
                                          </p:stCondLst>
                                        </p:cTn>
                                        <p:tgtEl>
                                          <p:spTgt spid="306267"/>
                                        </p:tgtEl>
                                        <p:attrNameLst>
                                          <p:attrName>style.visibility</p:attrName>
                                        </p:attrNameLst>
                                      </p:cBhvr>
                                      <p:to>
                                        <p:strVal val="visible"/>
                                      </p:to>
                                    </p:set>
                                    <p:animEffect transition="in" filter="box(in)">
                                      <p:cBhvr>
                                        <p:cTn id="127" dur="500"/>
                                        <p:tgtEl>
                                          <p:spTgt spid="306267"/>
                                        </p:tgtEl>
                                      </p:cBhvr>
                                    </p:animEffect>
                                  </p:childTnLst>
                                </p:cTn>
                              </p:par>
                              <p:par>
                                <p:cTn id="128" presetID="4" presetClass="entr" presetSubtype="16" fill="hold" grpId="0" nodeType="withEffect">
                                  <p:stCondLst>
                                    <p:cond delay="0"/>
                                  </p:stCondLst>
                                  <p:childTnLst>
                                    <p:set>
                                      <p:cBhvr>
                                        <p:cTn id="129" dur="1" fill="hold">
                                          <p:stCondLst>
                                            <p:cond delay="0"/>
                                          </p:stCondLst>
                                        </p:cTn>
                                        <p:tgtEl>
                                          <p:spTgt spid="306268"/>
                                        </p:tgtEl>
                                        <p:attrNameLst>
                                          <p:attrName>style.visibility</p:attrName>
                                        </p:attrNameLst>
                                      </p:cBhvr>
                                      <p:to>
                                        <p:strVal val="visible"/>
                                      </p:to>
                                    </p:set>
                                    <p:animEffect transition="in" filter="box(in)">
                                      <p:cBhvr>
                                        <p:cTn id="130" dur="500"/>
                                        <p:tgtEl>
                                          <p:spTgt spid="306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209" grpId="0"/>
      <p:bldP spid="306210" grpId="0" animBg="1"/>
      <p:bldP spid="306211" grpId="0"/>
      <p:bldP spid="306230" grpId="0" animBg="1"/>
      <p:bldP spid="306231" grpId="0" animBg="1"/>
      <p:bldP spid="306235" grpId="0" animBg="1"/>
      <p:bldP spid="306239" grpId="0"/>
      <p:bldP spid="306240" grpId="0" animBg="1"/>
      <p:bldP spid="306241" grpId="0"/>
      <p:bldP spid="306242" grpId="0" animBg="1"/>
      <p:bldP spid="306243" grpId="0"/>
      <p:bldP spid="306244" grpId="0" animBg="1"/>
      <p:bldP spid="306245" grpId="0"/>
      <p:bldP spid="306252" grpId="0"/>
      <p:bldP spid="306253" grpId="0"/>
      <p:bldP spid="306254" grpId="0"/>
      <p:bldP spid="306255" grpId="0"/>
      <p:bldP spid="306256" grpId="0"/>
      <p:bldP spid="306257" grpId="0"/>
      <p:bldP spid="306258" grpId="0"/>
      <p:bldP spid="306259" grpId="0"/>
      <p:bldP spid="306260" grpId="0"/>
      <p:bldP spid="306261" grpId="0"/>
      <p:bldP spid="306262" grpId="0"/>
      <p:bldP spid="306263" grpId="0"/>
      <p:bldP spid="306264" grpId="0"/>
      <p:bldP spid="306265" grpId="0"/>
      <p:bldP spid="306266" grpId="0"/>
      <p:bldP spid="306267" grpId="0"/>
      <p:bldP spid="30626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8226" name="Rectangle 2"/>
          <p:cNvSpPr>
            <a:spLocks noChangeArrowheads="1"/>
          </p:cNvSpPr>
          <p:nvPr/>
        </p:nvSpPr>
        <p:spPr bwMode="auto">
          <a:xfrm>
            <a:off x="323850" y="333375"/>
            <a:ext cx="7993063" cy="641350"/>
          </a:xfrm>
          <a:prstGeom prst="rect">
            <a:avLst/>
          </a:prstGeom>
          <a:noFill/>
          <a:ln w="9525" algn="ctr">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600" b="1" i="0" u="none" strike="noStrike" kern="1200" cap="none" spc="0" normalizeH="0" baseline="0" noProof="0">
                <a:ln>
                  <a:noFill/>
                </a:ln>
                <a:solidFill>
                  <a:srgbClr val="3333CC"/>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ingdings" panose="05000000000000000000" pitchFamily="2" charset="2"/>
              </a:rPr>
              <a:t>二</a:t>
            </a:r>
            <a:r>
              <a:rPr kumimoji="1" lang="en-US" altLang="zh-CN" sz="3600" b="1" i="0" u="none" strike="noStrike" kern="1200" cap="none" spc="0" normalizeH="0" baseline="0" noProof="0">
                <a:ln>
                  <a:noFill/>
                </a:ln>
                <a:solidFill>
                  <a:srgbClr val="3333CC"/>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ingdings" panose="05000000000000000000" pitchFamily="2" charset="2"/>
              </a:rPr>
              <a:t>. </a:t>
            </a:r>
            <a:r>
              <a:rPr kumimoji="1" lang="zh-CN" altLang="en-US" sz="3600" b="1" i="0" u="none" strike="noStrike" kern="1200" cap="none" spc="0" normalizeH="0" baseline="0" noProof="0">
                <a:ln>
                  <a:noFill/>
                </a:ln>
                <a:solidFill>
                  <a:srgbClr val="3333CC"/>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ebdings" panose="05030102010509060703" pitchFamily="18" charset="2"/>
              </a:rPr>
              <a:t>短作业（进程）优先调度算法</a:t>
            </a:r>
            <a:endParaRPr kumimoji="1" lang="zh-CN" altLang="en-US" sz="3600" b="1" i="0" u="none" strike="noStrike" kern="1200" cap="none" spc="0" normalizeH="0" baseline="0" noProof="0">
              <a:ln>
                <a:noFill/>
              </a:ln>
              <a:solidFill>
                <a:srgbClr val="3333CC"/>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ebdings" panose="05030102010509060703" pitchFamily="18" charset="2"/>
            </a:endParaRPr>
          </a:p>
        </p:txBody>
      </p:sp>
      <p:sp>
        <p:nvSpPr>
          <p:cNvPr id="26627" name="Text Box 3"/>
          <p:cNvSpPr txBox="1"/>
          <p:nvPr/>
        </p:nvSpPr>
        <p:spPr>
          <a:xfrm>
            <a:off x="468313" y="1052513"/>
            <a:ext cx="7416800" cy="457200"/>
          </a:xfrm>
          <a:prstGeom prst="rect">
            <a:avLst/>
          </a:prstGeom>
          <a:noFill/>
          <a:ln w="9525">
            <a:noFill/>
          </a:ln>
        </p:spPr>
        <p:txBody>
          <a:bodyPr>
            <a:spAutoFit/>
          </a:bodyPr>
          <a:p>
            <a:pPr algn="l">
              <a:spcBef>
                <a:spcPct val="50000"/>
              </a:spcBef>
              <a:buClr>
                <a:schemeClr val="tx1"/>
              </a:buClr>
            </a:pPr>
            <a:endParaRPr lang="zh-CN" altLang="en-US" b="1" dirty="0">
              <a:solidFill>
                <a:schemeClr val="tx1"/>
              </a:solidFill>
              <a:latin typeface="Arial" panose="020B0604020202020204" pitchFamily="34" charset="0"/>
            </a:endParaRPr>
          </a:p>
        </p:txBody>
      </p:sp>
      <p:sp>
        <p:nvSpPr>
          <p:cNvPr id="308228" name="Text Box 4"/>
          <p:cNvSpPr txBox="1"/>
          <p:nvPr/>
        </p:nvSpPr>
        <p:spPr>
          <a:xfrm>
            <a:off x="323850" y="1246188"/>
            <a:ext cx="8712200" cy="2830512"/>
          </a:xfrm>
          <a:prstGeom prst="rect">
            <a:avLst/>
          </a:prstGeom>
          <a:noFill/>
          <a:ln w="9525">
            <a:noFill/>
          </a:ln>
        </p:spPr>
        <p:txBody>
          <a:bodyPr>
            <a:spAutoFit/>
          </a:bodyPr>
          <a:p>
            <a:pPr algn="l">
              <a:spcBef>
                <a:spcPct val="30000"/>
              </a:spcBef>
              <a:buClr>
                <a:schemeClr val="tx1"/>
              </a:buClr>
              <a:buChar char="•"/>
            </a:pPr>
            <a:r>
              <a:rPr lang="zh-CN" altLang="en-US" b="1" dirty="0">
                <a:solidFill>
                  <a:schemeClr val="tx1"/>
                </a:solidFill>
                <a:latin typeface="Arial" panose="020B0604020202020204" pitchFamily="34" charset="0"/>
              </a:rPr>
              <a:t>优点：使作业的平均周转时间最短；</a:t>
            </a:r>
            <a:endParaRPr lang="zh-CN" altLang="en-US" b="1" dirty="0">
              <a:solidFill>
                <a:schemeClr val="tx1"/>
              </a:solidFill>
              <a:latin typeface="Arial" panose="020B0604020202020204" pitchFamily="34" charset="0"/>
            </a:endParaRPr>
          </a:p>
          <a:p>
            <a:pPr algn="l">
              <a:spcBef>
                <a:spcPct val="30000"/>
              </a:spcBef>
              <a:buClr>
                <a:schemeClr val="tx1"/>
              </a:buClr>
              <a:buChar char="•"/>
            </a:pPr>
            <a:r>
              <a:rPr lang="zh-CN" altLang="en-US" b="1" dirty="0">
                <a:solidFill>
                  <a:schemeClr val="tx1"/>
                </a:solidFill>
                <a:latin typeface="Arial" panose="020B0604020202020204" pitchFamily="34" charset="0"/>
              </a:rPr>
              <a:t>缺点：对长作业不利（饥饿状态）；</a:t>
            </a:r>
            <a:endParaRPr lang="zh-CN" altLang="en-US" b="1" dirty="0">
              <a:solidFill>
                <a:schemeClr val="tx1"/>
              </a:solidFill>
              <a:latin typeface="Arial" panose="020B0604020202020204" pitchFamily="34" charset="0"/>
            </a:endParaRPr>
          </a:p>
          <a:p>
            <a:pPr algn="l">
              <a:spcBef>
                <a:spcPct val="30000"/>
              </a:spcBef>
              <a:buClr>
                <a:schemeClr val="tx1"/>
              </a:buClr>
            </a:pPr>
            <a:r>
              <a:rPr lang="zh-CN" altLang="en-US" b="1" dirty="0">
                <a:solidFill>
                  <a:schemeClr val="tx1"/>
                </a:solidFill>
                <a:latin typeface="Arial" panose="020B0604020202020204" pitchFamily="34" charset="0"/>
              </a:rPr>
              <a:t>            对紧迫作业不利 ；</a:t>
            </a:r>
            <a:endParaRPr lang="zh-CN" altLang="en-US" b="1" dirty="0">
              <a:solidFill>
                <a:schemeClr val="tx1"/>
              </a:solidFill>
              <a:latin typeface="Arial" panose="020B0604020202020204" pitchFamily="34" charset="0"/>
            </a:endParaRPr>
          </a:p>
          <a:p>
            <a:pPr algn="l">
              <a:spcBef>
                <a:spcPct val="30000"/>
              </a:spcBef>
              <a:buClr>
                <a:schemeClr val="tx1"/>
              </a:buClr>
            </a:pPr>
            <a:r>
              <a:rPr lang="zh-CN" altLang="en-US" b="1" dirty="0">
                <a:solidFill>
                  <a:schemeClr val="tx1"/>
                </a:solidFill>
                <a:latin typeface="Arial" panose="020B0604020202020204" pitchFamily="34" charset="0"/>
              </a:rPr>
              <a:t>            估计运行时间不准，难以真正做到短作业（进程）优先。</a:t>
            </a:r>
            <a:endParaRPr lang="zh-CN" altLang="en-US" b="1" dirty="0">
              <a:solidFill>
                <a:schemeClr val="tx1"/>
              </a:solidFill>
              <a:latin typeface="Arial" panose="020B0604020202020204" pitchFamily="34" charset="0"/>
            </a:endParaRPr>
          </a:p>
          <a:p>
            <a:pPr algn="l">
              <a:spcBef>
                <a:spcPct val="30000"/>
              </a:spcBef>
              <a:buClr>
                <a:schemeClr val="tx1"/>
              </a:buClr>
            </a:pPr>
            <a:endParaRPr lang="zh-CN" altLang="en-US" b="1" dirty="0">
              <a:solidFill>
                <a:schemeClr val="tx1"/>
              </a:solidFill>
              <a:latin typeface="Arial" panose="020B0604020202020204" pitchFamily="34" charset="0"/>
            </a:endParaRPr>
          </a:p>
          <a:p>
            <a:pPr algn="l">
              <a:spcBef>
                <a:spcPct val="30000"/>
              </a:spcBef>
              <a:buClr>
                <a:schemeClr val="tx1"/>
              </a:buClr>
            </a:pPr>
            <a:r>
              <a:rPr lang="en-US" altLang="zh-CN" b="1" dirty="0">
                <a:solidFill>
                  <a:schemeClr val="tx1"/>
                </a:solidFill>
                <a:latin typeface="Arial" panose="020B0604020202020204" pitchFamily="34" charset="0"/>
              </a:rPr>
              <a:t>                       </a:t>
            </a:r>
            <a:endParaRPr lang="zh-CN" altLang="en-US" b="1" dirty="0">
              <a:solidFill>
                <a:schemeClr val="tx1"/>
              </a:solidFill>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8228"/>
                                        </p:tgtEl>
                                        <p:attrNameLst>
                                          <p:attrName>style.visibility</p:attrName>
                                        </p:attrNameLst>
                                      </p:cBhvr>
                                      <p:to>
                                        <p:strVal val="visible"/>
                                      </p:to>
                                    </p:set>
                                    <p:animEffect transition="in" filter="box(in)">
                                      <p:cBhvr>
                                        <p:cTn id="7" dur="500"/>
                                        <p:tgtEl>
                                          <p:spTgt spid="308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17" name="Rectangle 13"/>
          <p:cNvSpPr/>
          <p:nvPr/>
        </p:nvSpPr>
        <p:spPr>
          <a:xfrm>
            <a:off x="611188" y="2492375"/>
            <a:ext cx="8064500" cy="4111625"/>
          </a:xfrm>
          <a:prstGeom prst="rect">
            <a:avLst/>
          </a:prstGeom>
          <a:noFill/>
          <a:ln w="9525">
            <a:noFill/>
          </a:ln>
        </p:spPr>
        <p:txBody>
          <a:bodyPr>
            <a:spAutoFit/>
          </a:bodyPr>
          <a:p>
            <a:pPr algn="l"/>
            <a:r>
              <a:rPr lang="en-US" altLang="zh-CN" sz="3200" b="1" dirty="0">
                <a:solidFill>
                  <a:schemeClr val="accent1"/>
                </a:solidFill>
                <a:latin typeface="Times New Roman" panose="02020603050405020304" pitchFamily="18" charset="0"/>
              </a:rPr>
              <a:t>2. </a:t>
            </a:r>
            <a:r>
              <a:rPr lang="zh-CN" altLang="en-US" sz="3200" b="1" dirty="0">
                <a:solidFill>
                  <a:schemeClr val="accent1"/>
                </a:solidFill>
                <a:latin typeface="Times New Roman" panose="02020603050405020304" pitchFamily="18" charset="0"/>
              </a:rPr>
              <a:t>确定优先权的方法：</a:t>
            </a:r>
            <a:endParaRPr lang="zh-CN" altLang="en-US" sz="3200" b="1" dirty="0">
              <a:solidFill>
                <a:schemeClr val="accent1"/>
              </a:solidFill>
              <a:latin typeface="Times New Roman" panose="02020603050405020304" pitchFamily="18" charset="0"/>
            </a:endParaRPr>
          </a:p>
          <a:p>
            <a:pPr lvl="1" algn="l" eaLnBrk="1" hangingPunct="1">
              <a:buChar char="•"/>
            </a:pPr>
            <a:r>
              <a:rPr lang="zh-CN" altLang="en-US" sz="2800" b="1" dirty="0">
                <a:solidFill>
                  <a:srgbClr val="017DED"/>
                </a:solidFill>
                <a:latin typeface="Times New Roman" panose="02020603050405020304" pitchFamily="18" charset="0"/>
              </a:rPr>
              <a:t>    静态优先权：</a:t>
            </a:r>
            <a:r>
              <a:rPr lang="zh-CN" altLang="en-US" b="1" dirty="0">
                <a:solidFill>
                  <a:schemeClr val="tx1"/>
                </a:solidFill>
                <a:latin typeface="Arial" panose="020B0604020202020204" pitchFamily="34" charset="0"/>
              </a:rPr>
              <a:t>进程创建时确定其优先权，整个生命周期中不改变。</a:t>
            </a:r>
            <a:endParaRPr lang="zh-CN" altLang="en-US" sz="2800" b="1" dirty="0">
              <a:solidFill>
                <a:srgbClr val="017DED"/>
              </a:solidFill>
              <a:latin typeface="Times New Roman" panose="02020603050405020304" pitchFamily="18" charset="0"/>
            </a:endParaRPr>
          </a:p>
          <a:p>
            <a:pPr algn="l"/>
            <a:r>
              <a:rPr lang="zh-CN" altLang="en-US" sz="3200" b="1" dirty="0">
                <a:solidFill>
                  <a:schemeClr val="tx1"/>
                </a:solidFill>
                <a:latin typeface="Times New Roman" panose="02020603050405020304" pitchFamily="18" charset="0"/>
              </a:rPr>
              <a:t>           </a:t>
            </a:r>
            <a:r>
              <a:rPr lang="zh-CN" altLang="en-US" b="1" dirty="0">
                <a:solidFill>
                  <a:schemeClr val="tx1"/>
                </a:solidFill>
                <a:latin typeface="Times New Roman" panose="02020603050405020304" pitchFamily="18" charset="0"/>
              </a:rPr>
              <a:t>进程类型；</a:t>
            </a:r>
            <a:endParaRPr lang="zh-CN" altLang="en-US" b="1" dirty="0">
              <a:solidFill>
                <a:schemeClr val="tx1"/>
              </a:solidFill>
              <a:latin typeface="Times New Roman" panose="02020603050405020304" pitchFamily="18" charset="0"/>
            </a:endParaRPr>
          </a:p>
          <a:p>
            <a:pPr algn="l"/>
            <a:r>
              <a:rPr lang="zh-CN" altLang="en-US" b="1" dirty="0">
                <a:solidFill>
                  <a:schemeClr val="tx1"/>
                </a:solidFill>
                <a:latin typeface="Times New Roman" panose="02020603050405020304" pitchFamily="18" charset="0"/>
              </a:rPr>
              <a:t>              进程对资源的需求；</a:t>
            </a:r>
            <a:endParaRPr lang="zh-CN" altLang="en-US" b="1" dirty="0">
              <a:solidFill>
                <a:schemeClr val="tx1"/>
              </a:solidFill>
              <a:latin typeface="Times New Roman" panose="02020603050405020304" pitchFamily="18" charset="0"/>
            </a:endParaRPr>
          </a:p>
          <a:p>
            <a:pPr algn="l"/>
            <a:r>
              <a:rPr lang="en-US" altLang="zh-CN" b="1" dirty="0">
                <a:solidFill>
                  <a:schemeClr val="tx1"/>
                </a:solidFill>
                <a:latin typeface="Times New Roman" panose="02020603050405020304" pitchFamily="18" charset="0"/>
              </a:rPr>
              <a:t>              </a:t>
            </a:r>
            <a:r>
              <a:rPr lang="zh-CN" altLang="en-US" b="1" dirty="0">
                <a:solidFill>
                  <a:schemeClr val="tx1"/>
                </a:solidFill>
                <a:latin typeface="Times New Roman" panose="02020603050405020304" pitchFamily="18" charset="0"/>
              </a:rPr>
              <a:t>根据用户要求</a:t>
            </a:r>
            <a:endParaRPr lang="zh-CN" altLang="en-US" b="1" dirty="0">
              <a:solidFill>
                <a:schemeClr val="tx1"/>
              </a:solidFill>
              <a:latin typeface="Times New Roman" panose="02020603050405020304" pitchFamily="18" charset="0"/>
            </a:endParaRPr>
          </a:p>
          <a:p>
            <a:pPr algn="l"/>
            <a:endParaRPr lang="zh-CN" altLang="en-US" b="1" dirty="0">
              <a:solidFill>
                <a:schemeClr val="tx1"/>
              </a:solidFill>
              <a:latin typeface="Times New Roman" panose="02020603050405020304" pitchFamily="18" charset="0"/>
            </a:endParaRPr>
          </a:p>
          <a:p>
            <a:pPr lvl="1" algn="l" eaLnBrk="1" hangingPunct="1">
              <a:buChar char="•"/>
            </a:pPr>
            <a:r>
              <a:rPr lang="zh-CN" altLang="en-US" sz="2800" b="1" dirty="0">
                <a:solidFill>
                  <a:srgbClr val="017DED"/>
                </a:solidFill>
                <a:latin typeface="Times New Roman" panose="02020603050405020304" pitchFamily="18" charset="0"/>
              </a:rPr>
              <a:t>    动态优先权：</a:t>
            </a:r>
            <a:r>
              <a:rPr lang="zh-CN" altLang="en-US" b="1" dirty="0">
                <a:solidFill>
                  <a:schemeClr val="tx1"/>
                </a:solidFill>
                <a:latin typeface="Arial" panose="020B0604020202020204" pitchFamily="34" charset="0"/>
              </a:rPr>
              <a:t>进程创建时赋一个优先权初值，运行期间动态调整其权值</a:t>
            </a:r>
            <a:endParaRPr lang="zh-CN" altLang="en-US" b="1" dirty="0">
              <a:solidFill>
                <a:schemeClr val="tx1"/>
              </a:solidFill>
              <a:latin typeface="Arial" panose="020B0604020202020204" pitchFamily="34" charset="0"/>
            </a:endParaRPr>
          </a:p>
          <a:p>
            <a:pPr lvl="1" algn="l" eaLnBrk="1" hangingPunct="1"/>
            <a:r>
              <a:rPr lang="zh-CN" altLang="en-US" b="1" dirty="0">
                <a:solidFill>
                  <a:schemeClr val="tx1"/>
                </a:solidFill>
                <a:latin typeface="Arial" panose="020B0604020202020204" pitchFamily="34" charset="0"/>
              </a:rPr>
              <a:t>     </a:t>
            </a:r>
            <a:r>
              <a:rPr lang="zh-CN" altLang="en-US" b="1" dirty="0">
                <a:solidFill>
                  <a:schemeClr val="tx2"/>
                </a:solidFill>
                <a:latin typeface="Arial" panose="020B0604020202020204" pitchFamily="34" charset="0"/>
              </a:rPr>
              <a:t>优点</a:t>
            </a:r>
            <a:r>
              <a:rPr lang="zh-CN" altLang="en-US" b="1" dirty="0">
                <a:solidFill>
                  <a:schemeClr val="tx1"/>
                </a:solidFill>
                <a:latin typeface="Arial" panose="020B0604020202020204" pitchFamily="34" charset="0"/>
              </a:rPr>
              <a:t>：可防止一个进程长期垄断或长期等待</a:t>
            </a:r>
            <a:r>
              <a:rPr lang="en-US" altLang="zh-CN" b="1" dirty="0">
                <a:solidFill>
                  <a:schemeClr val="tx1"/>
                </a:solidFill>
                <a:latin typeface="Arial" panose="020B0604020202020204" pitchFamily="34" charset="0"/>
              </a:rPr>
              <a:t>CPU</a:t>
            </a:r>
            <a:endParaRPr lang="zh-CN" altLang="en-US" sz="2800" b="1" dirty="0">
              <a:solidFill>
                <a:srgbClr val="017DED"/>
              </a:solidFill>
              <a:latin typeface="Times New Roman" panose="02020603050405020304" pitchFamily="18" charset="0"/>
            </a:endParaRPr>
          </a:p>
        </p:txBody>
      </p:sp>
      <p:sp>
        <p:nvSpPr>
          <p:cNvPr id="47118" name="Rectangle 14"/>
          <p:cNvSpPr>
            <a:spLocks noChangeArrowheads="1"/>
          </p:cNvSpPr>
          <p:nvPr/>
        </p:nvSpPr>
        <p:spPr bwMode="auto">
          <a:xfrm>
            <a:off x="323850" y="333375"/>
            <a:ext cx="7993063" cy="641350"/>
          </a:xfrm>
          <a:prstGeom prst="rect">
            <a:avLst/>
          </a:prstGeom>
          <a:noFill/>
          <a:ln w="9525" algn="ctr">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600" b="1" i="0" u="none" strike="noStrike" kern="1200" cap="none" spc="0" normalizeH="0" baseline="0" noProof="0">
                <a:ln>
                  <a:noFill/>
                </a:ln>
                <a:solidFill>
                  <a:srgbClr val="CC3300"/>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ingdings" panose="05000000000000000000" pitchFamily="2" charset="2"/>
              </a:rPr>
              <a:t>三</a:t>
            </a:r>
            <a:r>
              <a:rPr kumimoji="1" lang="en-US" altLang="zh-CN" sz="3600" b="1" i="0" u="none" strike="noStrike" kern="1200" cap="none" spc="0" normalizeH="0" baseline="0" noProof="0">
                <a:ln>
                  <a:noFill/>
                </a:ln>
                <a:solidFill>
                  <a:srgbClr val="CC3300"/>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ingdings" panose="05000000000000000000" pitchFamily="2" charset="2"/>
              </a:rPr>
              <a:t>. </a:t>
            </a:r>
            <a:r>
              <a:rPr kumimoji="1" lang="zh-CN" altLang="en-US" sz="3600" b="1" i="0" u="none" strike="noStrike" kern="1200" cap="none" spc="0" normalizeH="0" baseline="0" noProof="0">
                <a:ln>
                  <a:noFill/>
                </a:ln>
                <a:solidFill>
                  <a:srgbClr val="CC3300"/>
                </a:solidFill>
                <a:effectLst/>
                <a:uLnTx/>
                <a:uFillTx/>
                <a:latin typeface="Arial" panose="020B0604020202020204" pitchFamily="34" charset="0"/>
                <a:ea typeface="宋体" panose="02010600030101010101" pitchFamily="2" charset="-122"/>
                <a:cs typeface="+mn-cs"/>
                <a:sym typeface="Webdings" panose="05030102010509060703" pitchFamily="18" charset="2"/>
              </a:rPr>
              <a:t>高优先权优先调度算法</a:t>
            </a:r>
            <a:endParaRPr kumimoji="1" lang="zh-CN" altLang="en-US" sz="3600" b="1" i="0" u="none" strike="noStrike" kern="1200" cap="none" spc="0" normalizeH="0" baseline="0" noProof="0">
              <a:ln>
                <a:noFill/>
              </a:ln>
              <a:solidFill>
                <a:srgbClr val="CC3300"/>
              </a:solidFill>
              <a:effectLst/>
              <a:uLnTx/>
              <a:uFillTx/>
              <a:latin typeface="Arial" panose="020B0604020202020204" pitchFamily="34" charset="0"/>
              <a:ea typeface="宋体" panose="02010600030101010101" pitchFamily="2" charset="-122"/>
              <a:cs typeface="+mn-cs"/>
              <a:sym typeface="Webdings" panose="05030102010509060703" pitchFamily="18" charset="2"/>
            </a:endParaRPr>
          </a:p>
        </p:txBody>
      </p:sp>
      <p:sp>
        <p:nvSpPr>
          <p:cNvPr id="47119" name="Rectangle 15"/>
          <p:cNvSpPr/>
          <p:nvPr/>
        </p:nvSpPr>
        <p:spPr>
          <a:xfrm>
            <a:off x="755650" y="1052513"/>
            <a:ext cx="7416800" cy="1433512"/>
          </a:xfrm>
          <a:prstGeom prst="rect">
            <a:avLst/>
          </a:prstGeom>
          <a:noFill/>
          <a:ln w="9525">
            <a:noFill/>
          </a:ln>
        </p:spPr>
        <p:txBody>
          <a:bodyPr>
            <a:spAutoFit/>
          </a:bodyPr>
          <a:p>
            <a:pPr algn="l"/>
            <a:r>
              <a:rPr lang="en-US" altLang="zh-CN" sz="3200" b="1" dirty="0">
                <a:solidFill>
                  <a:schemeClr val="accent1"/>
                </a:solidFill>
                <a:latin typeface="Times New Roman" panose="02020603050405020304" pitchFamily="18" charset="0"/>
              </a:rPr>
              <a:t>1. </a:t>
            </a:r>
            <a:r>
              <a:rPr lang="zh-CN" altLang="en-US" sz="3200" b="1" dirty="0">
                <a:solidFill>
                  <a:schemeClr val="accent1"/>
                </a:solidFill>
                <a:latin typeface="Times New Roman" panose="02020603050405020304" pitchFamily="18" charset="0"/>
              </a:rPr>
              <a:t>优先权进程调度算法的类型：</a:t>
            </a:r>
            <a:endParaRPr lang="zh-CN" altLang="en-US" sz="3200" b="1" dirty="0">
              <a:solidFill>
                <a:schemeClr val="accent1"/>
              </a:solidFill>
              <a:latin typeface="Times New Roman" panose="02020603050405020304" pitchFamily="18" charset="0"/>
            </a:endParaRPr>
          </a:p>
          <a:p>
            <a:pPr lvl="1" algn="l" eaLnBrk="1" hangingPunct="1">
              <a:buChar char="•"/>
            </a:pPr>
            <a:r>
              <a:rPr lang="zh-CN" altLang="en-US" sz="2800" b="1" dirty="0">
                <a:solidFill>
                  <a:srgbClr val="017DED"/>
                </a:solidFill>
                <a:latin typeface="Times New Roman" panose="02020603050405020304" pitchFamily="18" charset="0"/>
              </a:rPr>
              <a:t>    非强占式优先权调度算法</a:t>
            </a:r>
            <a:r>
              <a:rPr lang="zh-CN" altLang="en-US" sz="2800" b="1" dirty="0">
                <a:solidFill>
                  <a:schemeClr val="tx1"/>
                </a:solidFill>
                <a:latin typeface="Times New Roman" panose="02020603050405020304" pitchFamily="18" charset="0"/>
              </a:rPr>
              <a:t>             </a:t>
            </a:r>
            <a:endParaRPr lang="zh-CN" altLang="en-US" sz="2800" b="1" dirty="0">
              <a:solidFill>
                <a:schemeClr val="tx1"/>
              </a:solidFill>
              <a:latin typeface="Times New Roman" panose="02020603050405020304" pitchFamily="18" charset="0"/>
            </a:endParaRPr>
          </a:p>
          <a:p>
            <a:pPr lvl="1" algn="l" eaLnBrk="1" hangingPunct="1">
              <a:buChar char="•"/>
            </a:pPr>
            <a:r>
              <a:rPr lang="zh-CN" altLang="en-US" sz="2800" b="1" dirty="0">
                <a:solidFill>
                  <a:srgbClr val="017DED"/>
                </a:solidFill>
                <a:latin typeface="Times New Roman" panose="02020603050405020304" pitchFamily="18" charset="0"/>
              </a:rPr>
              <a:t>     强占式优先权调度算法</a:t>
            </a:r>
            <a:endParaRPr lang="zh-CN" altLang="en-US" sz="2800" b="1" dirty="0">
              <a:solidFill>
                <a:srgbClr val="017DED"/>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7119">
                                            <p:txEl>
                                              <p:charRg st="17" end="46"/>
                                            </p:txEl>
                                          </p:spTgt>
                                        </p:tgtEl>
                                        <p:attrNameLst>
                                          <p:attrName>style.visibility</p:attrName>
                                        </p:attrNameLst>
                                      </p:cBhvr>
                                      <p:to>
                                        <p:strVal val="visible"/>
                                      </p:to>
                                    </p:set>
                                    <p:animEffect transition="in" filter="box(in)">
                                      <p:cBhvr>
                                        <p:cTn id="7" dur="500"/>
                                        <p:tgtEl>
                                          <p:spTgt spid="47119">
                                            <p:txEl>
                                              <p:charRg st="17" end="46"/>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7119">
                                            <p:txEl>
                                              <p:charRg st="46" end="62"/>
                                            </p:txEl>
                                          </p:spTgt>
                                        </p:tgtEl>
                                        <p:attrNameLst>
                                          <p:attrName>style.visibility</p:attrName>
                                        </p:attrNameLst>
                                      </p:cBhvr>
                                      <p:to>
                                        <p:strVal val="visible"/>
                                      </p:to>
                                    </p:set>
                                    <p:animEffect transition="in" filter="box(in)">
                                      <p:cBhvr>
                                        <p:cTn id="10" dur="500"/>
                                        <p:tgtEl>
                                          <p:spTgt spid="47119">
                                            <p:txEl>
                                              <p:charRg st="46" end="6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47117">
                                            <p:txEl>
                                              <p:charRg st="0" end="13"/>
                                            </p:txEl>
                                          </p:spTgt>
                                        </p:tgtEl>
                                        <p:attrNameLst>
                                          <p:attrName>style.visibility</p:attrName>
                                        </p:attrNameLst>
                                      </p:cBhvr>
                                      <p:to>
                                        <p:strVal val="visible"/>
                                      </p:to>
                                    </p:set>
                                    <p:animEffect transition="in" filter="box(in)">
                                      <p:cBhvr>
                                        <p:cTn id="15" dur="500"/>
                                        <p:tgtEl>
                                          <p:spTgt spid="47117">
                                            <p:txEl>
                                              <p:charRg st="0" end="1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47117">
                                            <p:txEl>
                                              <p:charRg st="13" end="47"/>
                                            </p:txEl>
                                          </p:spTgt>
                                        </p:tgtEl>
                                        <p:attrNameLst>
                                          <p:attrName>style.visibility</p:attrName>
                                        </p:attrNameLst>
                                      </p:cBhvr>
                                      <p:to>
                                        <p:strVal val="visible"/>
                                      </p:to>
                                    </p:set>
                                    <p:animEffect transition="in" filter="box(in)">
                                      <p:cBhvr>
                                        <p:cTn id="20" dur="500"/>
                                        <p:tgtEl>
                                          <p:spTgt spid="47117">
                                            <p:txEl>
                                              <p:charRg st="13" end="4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47117">
                                            <p:txEl>
                                              <p:charRg st="47" end="64"/>
                                            </p:txEl>
                                          </p:spTgt>
                                        </p:tgtEl>
                                        <p:attrNameLst>
                                          <p:attrName>style.visibility</p:attrName>
                                        </p:attrNameLst>
                                      </p:cBhvr>
                                      <p:to>
                                        <p:strVal val="visible"/>
                                      </p:to>
                                    </p:set>
                                    <p:animEffect transition="in" filter="box(in)">
                                      <p:cBhvr>
                                        <p:cTn id="25" dur="500"/>
                                        <p:tgtEl>
                                          <p:spTgt spid="47117">
                                            <p:txEl>
                                              <p:charRg st="47" end="6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47117">
                                            <p:txEl>
                                              <p:charRg st="64" end="88"/>
                                            </p:txEl>
                                          </p:spTgt>
                                        </p:tgtEl>
                                        <p:attrNameLst>
                                          <p:attrName>style.visibility</p:attrName>
                                        </p:attrNameLst>
                                      </p:cBhvr>
                                      <p:to>
                                        <p:strVal val="visible"/>
                                      </p:to>
                                    </p:set>
                                    <p:animEffect transition="in" filter="box(in)">
                                      <p:cBhvr>
                                        <p:cTn id="30" dur="500"/>
                                        <p:tgtEl>
                                          <p:spTgt spid="47117">
                                            <p:txEl>
                                              <p:charRg st="64" end="8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47117">
                                            <p:txEl>
                                              <p:charRg st="88" end="109"/>
                                            </p:txEl>
                                          </p:spTgt>
                                        </p:tgtEl>
                                        <p:attrNameLst>
                                          <p:attrName>style.visibility</p:attrName>
                                        </p:attrNameLst>
                                      </p:cBhvr>
                                      <p:to>
                                        <p:strVal val="visible"/>
                                      </p:to>
                                    </p:set>
                                    <p:animEffect transition="in" filter="box(in)">
                                      <p:cBhvr>
                                        <p:cTn id="35" dur="500"/>
                                        <p:tgtEl>
                                          <p:spTgt spid="47117">
                                            <p:txEl>
                                              <p:charRg st="88" end="10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47117">
                                            <p:txEl>
                                              <p:charRg st="110" end="146"/>
                                            </p:txEl>
                                          </p:spTgt>
                                        </p:tgtEl>
                                        <p:attrNameLst>
                                          <p:attrName>style.visibility</p:attrName>
                                        </p:attrNameLst>
                                      </p:cBhvr>
                                      <p:to>
                                        <p:strVal val="visible"/>
                                      </p:to>
                                    </p:set>
                                    <p:animEffect transition="in" filter="box(in)">
                                      <p:cBhvr>
                                        <p:cTn id="40" dur="500"/>
                                        <p:tgtEl>
                                          <p:spTgt spid="47117">
                                            <p:txEl>
                                              <p:charRg st="110" end="14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47117">
                                            <p:txEl>
                                              <p:charRg st="146" end="174"/>
                                            </p:txEl>
                                          </p:spTgt>
                                        </p:tgtEl>
                                        <p:attrNameLst>
                                          <p:attrName>style.visibility</p:attrName>
                                        </p:attrNameLst>
                                      </p:cBhvr>
                                      <p:to>
                                        <p:strVal val="visible"/>
                                      </p:to>
                                    </p:set>
                                    <p:animEffect transition="in" filter="box(in)">
                                      <p:cBhvr>
                                        <p:cTn id="45" dur="500"/>
                                        <p:tgtEl>
                                          <p:spTgt spid="47117">
                                            <p:txEl>
                                              <p:charRg st="146" end="17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4978" name="Rectangle 2"/>
          <p:cNvSpPr>
            <a:spLocks noGrp="1" noChangeArrowheads="1"/>
          </p:cNvSpPr>
          <p:nvPr>
            <p:ph type="title"/>
          </p:nvPr>
        </p:nvSpPr>
        <p:spPr>
          <a:xfrm>
            <a:off x="990600" y="609600"/>
            <a:ext cx="7759700" cy="1143000"/>
          </a:xfrm>
        </p:spPr>
        <p:txBody>
          <a:bodyPr vert="horz" wrap="square" lIns="91440" tIns="45720" rIns="91440" bIns="45720" numCol="1" anchor="ctr" anchorCtr="0" compatLnSpc="1"/>
          <a:lstStyle/>
          <a:p>
            <a:pPr marL="0" marR="0" lvl="0" indent="0" algn="l" defTabSz="914400" rtl="0" eaLnBrk="0" fontAlgn="base" latinLnBrk="0" hangingPunct="0">
              <a:lnSpc>
                <a:spcPct val="115000"/>
              </a:lnSpc>
              <a:spcBef>
                <a:spcPct val="0"/>
              </a:spcBef>
              <a:spcAft>
                <a:spcPct val="0"/>
              </a:spcAft>
              <a:buClrTx/>
              <a:buSzTx/>
              <a:buFontTx/>
              <a:buNone/>
              <a:defRPr/>
            </a:pPr>
            <a:r>
              <a:rPr kumimoji="0" lang="zh-CN" altLang="en-US" sz="2800" b="0" i="0" u="none" strike="noStrike" kern="0" cap="none" spc="0" normalizeH="0" baseline="0" noProof="0" smtClean="0">
                <a:ln>
                  <a:noFill/>
                </a:ln>
                <a:solidFill>
                  <a:srgbClr val="0000FF"/>
                </a:solidFill>
                <a:effectLst/>
                <a:uLnTx/>
                <a:uFillTx/>
                <a:latin typeface="宋体" panose="02010600030101010101" pitchFamily="2" charset="-122"/>
                <a:ea typeface="宋体" panose="02010600030101010101" pitchFamily="2" charset="-122"/>
                <a:cs typeface="+mj-cs"/>
              </a:rPr>
              <a:t>例： 有</a:t>
            </a:r>
            <a:r>
              <a:rPr kumimoji="0" lang="en-US" altLang="zh-CN" sz="2800" b="0" i="0" u="none" strike="noStrike" kern="0" cap="none" spc="0" normalizeH="0" baseline="0" noProof="0" smtClean="0">
                <a:ln>
                  <a:noFill/>
                </a:ln>
                <a:solidFill>
                  <a:srgbClr val="0000FF"/>
                </a:solidFill>
                <a:effectLst/>
                <a:uLnTx/>
                <a:uFillTx/>
                <a:latin typeface="宋体" panose="02010600030101010101" pitchFamily="2" charset="-122"/>
                <a:ea typeface="宋体" panose="02010600030101010101" pitchFamily="2" charset="-122"/>
                <a:cs typeface="+mj-cs"/>
              </a:rPr>
              <a:t>5</a:t>
            </a:r>
            <a:r>
              <a:rPr kumimoji="0" lang="zh-CN" altLang="en-US" sz="2800" b="0" i="0" u="none" strike="noStrike" kern="0" cap="none" spc="0" normalizeH="0" baseline="0" noProof="0" smtClean="0">
                <a:ln>
                  <a:noFill/>
                </a:ln>
                <a:solidFill>
                  <a:srgbClr val="0000FF"/>
                </a:solidFill>
                <a:effectLst/>
                <a:uLnTx/>
                <a:uFillTx/>
                <a:latin typeface="宋体" panose="02010600030101010101" pitchFamily="2" charset="-122"/>
                <a:ea typeface="宋体" panose="02010600030101010101" pitchFamily="2" charset="-122"/>
                <a:cs typeface="+mj-cs"/>
              </a:rPr>
              <a:t>个进程</a:t>
            </a:r>
            <a:r>
              <a:rPr kumimoji="0" lang="en-US" altLang="zh-CN" sz="2800" b="0" i="0" u="none" strike="noStrike" kern="0" cap="none" spc="0" normalizeH="0" baseline="0" noProof="0" smtClean="0">
                <a:ln>
                  <a:noFill/>
                </a:ln>
                <a:solidFill>
                  <a:srgbClr val="0000FF"/>
                </a:solidFill>
                <a:effectLst/>
                <a:uLnTx/>
                <a:uFillTx/>
                <a:latin typeface="宋体" panose="02010600030101010101" pitchFamily="2" charset="-122"/>
                <a:ea typeface="宋体" panose="02010600030101010101" pitchFamily="2" charset="-122"/>
                <a:cs typeface="+mj-cs"/>
              </a:rPr>
              <a:t>P1</a:t>
            </a:r>
            <a:r>
              <a:rPr kumimoji="0" lang="zh-CN" altLang="en-US" sz="2800" b="0" i="0" u="none" strike="noStrike" kern="0" cap="none" spc="0" normalizeH="0" baseline="0" noProof="0" smtClean="0">
                <a:ln>
                  <a:noFill/>
                </a:ln>
                <a:solidFill>
                  <a:srgbClr val="0000FF"/>
                </a:solidFill>
                <a:effectLst/>
                <a:uLnTx/>
                <a:uFillTx/>
                <a:latin typeface="宋体" panose="02010600030101010101" pitchFamily="2" charset="-122"/>
                <a:ea typeface="宋体" panose="02010600030101010101" pitchFamily="2" charset="-122"/>
                <a:cs typeface="+mj-cs"/>
              </a:rPr>
              <a:t>、</a:t>
            </a:r>
            <a:r>
              <a:rPr kumimoji="0" lang="en-US" altLang="zh-CN" sz="2800" b="0" i="0" u="none" strike="noStrike" kern="0" cap="none" spc="0" normalizeH="0" baseline="0" noProof="0" smtClean="0">
                <a:ln>
                  <a:noFill/>
                </a:ln>
                <a:solidFill>
                  <a:srgbClr val="0000FF"/>
                </a:solidFill>
                <a:effectLst/>
                <a:uLnTx/>
                <a:uFillTx/>
                <a:latin typeface="宋体" panose="02010600030101010101" pitchFamily="2" charset="-122"/>
                <a:ea typeface="宋体" panose="02010600030101010101" pitchFamily="2" charset="-122"/>
                <a:cs typeface="+mj-cs"/>
              </a:rPr>
              <a:t>P2</a:t>
            </a:r>
            <a:r>
              <a:rPr kumimoji="0" lang="zh-CN" altLang="en-US" sz="2800" b="0" i="0" u="none" strike="noStrike" kern="0" cap="none" spc="0" normalizeH="0" baseline="0" noProof="0" smtClean="0">
                <a:ln>
                  <a:noFill/>
                </a:ln>
                <a:solidFill>
                  <a:srgbClr val="0000FF"/>
                </a:solidFill>
                <a:effectLst/>
                <a:uLnTx/>
                <a:uFillTx/>
                <a:latin typeface="宋体" panose="02010600030101010101" pitchFamily="2" charset="-122"/>
                <a:ea typeface="宋体" panose="02010600030101010101" pitchFamily="2" charset="-122"/>
                <a:cs typeface="+mj-cs"/>
              </a:rPr>
              <a:t>、</a:t>
            </a:r>
            <a:r>
              <a:rPr kumimoji="0" lang="en-US" altLang="zh-CN" sz="2800" b="0" i="0" u="none" strike="noStrike" kern="0" cap="none" spc="0" normalizeH="0" baseline="0" noProof="0" smtClean="0">
                <a:ln>
                  <a:noFill/>
                </a:ln>
                <a:solidFill>
                  <a:srgbClr val="0000FF"/>
                </a:solidFill>
                <a:effectLst/>
                <a:uLnTx/>
                <a:uFillTx/>
                <a:latin typeface="宋体" panose="02010600030101010101" pitchFamily="2" charset="-122"/>
                <a:ea typeface="宋体" panose="02010600030101010101" pitchFamily="2" charset="-122"/>
                <a:cs typeface="+mj-cs"/>
              </a:rPr>
              <a:t>P3</a:t>
            </a:r>
            <a:r>
              <a:rPr kumimoji="0" lang="zh-CN" altLang="en-US" sz="2800" b="0" i="0" u="none" strike="noStrike" kern="0" cap="none" spc="0" normalizeH="0" baseline="0" noProof="0" smtClean="0">
                <a:ln>
                  <a:noFill/>
                </a:ln>
                <a:solidFill>
                  <a:srgbClr val="0000FF"/>
                </a:solidFill>
                <a:effectLst/>
                <a:uLnTx/>
                <a:uFillTx/>
                <a:latin typeface="宋体" panose="02010600030101010101" pitchFamily="2" charset="-122"/>
                <a:ea typeface="宋体" panose="02010600030101010101" pitchFamily="2" charset="-122"/>
                <a:cs typeface="+mj-cs"/>
              </a:rPr>
              <a:t>、</a:t>
            </a:r>
            <a:r>
              <a:rPr kumimoji="0" lang="en-US" altLang="zh-CN" sz="2800" b="0" i="0" u="none" strike="noStrike" kern="0" cap="none" spc="0" normalizeH="0" baseline="0" noProof="0" smtClean="0">
                <a:ln>
                  <a:noFill/>
                </a:ln>
                <a:solidFill>
                  <a:srgbClr val="0000FF"/>
                </a:solidFill>
                <a:effectLst/>
                <a:uLnTx/>
                <a:uFillTx/>
                <a:latin typeface="宋体" panose="02010600030101010101" pitchFamily="2" charset="-122"/>
                <a:ea typeface="宋体" panose="02010600030101010101" pitchFamily="2" charset="-122"/>
                <a:cs typeface="+mj-cs"/>
              </a:rPr>
              <a:t>P4</a:t>
            </a:r>
            <a:r>
              <a:rPr kumimoji="0" lang="zh-CN" altLang="en-US" sz="2800" b="0" i="0" u="none" strike="noStrike" kern="0" cap="none" spc="0" normalizeH="0" baseline="0" noProof="0" smtClean="0">
                <a:ln>
                  <a:noFill/>
                </a:ln>
                <a:solidFill>
                  <a:srgbClr val="0000FF"/>
                </a:solidFill>
                <a:effectLst/>
                <a:uLnTx/>
                <a:uFillTx/>
                <a:latin typeface="宋体" panose="02010600030101010101" pitchFamily="2" charset="-122"/>
                <a:ea typeface="宋体" panose="02010600030101010101" pitchFamily="2" charset="-122"/>
                <a:cs typeface="+mj-cs"/>
              </a:rPr>
              <a:t>、</a:t>
            </a:r>
            <a:r>
              <a:rPr kumimoji="0" lang="en-US" altLang="zh-CN" sz="2800" b="0" i="0" u="none" strike="noStrike" kern="0" cap="none" spc="0" normalizeH="0" baseline="0" noProof="0" smtClean="0">
                <a:ln>
                  <a:noFill/>
                </a:ln>
                <a:solidFill>
                  <a:srgbClr val="0000FF"/>
                </a:solidFill>
                <a:effectLst/>
                <a:uLnTx/>
                <a:uFillTx/>
                <a:latin typeface="宋体" panose="02010600030101010101" pitchFamily="2" charset="-122"/>
                <a:ea typeface="宋体" panose="02010600030101010101" pitchFamily="2" charset="-122"/>
                <a:cs typeface="+mj-cs"/>
              </a:rPr>
              <a:t>P5</a:t>
            </a:r>
            <a:r>
              <a:rPr kumimoji="0" lang="zh-CN" altLang="en-US" sz="2800" b="0" i="0" u="none" strike="noStrike" kern="0" cap="none" spc="0" normalizeH="0" baseline="0" noProof="0" smtClean="0">
                <a:ln>
                  <a:noFill/>
                </a:ln>
                <a:solidFill>
                  <a:srgbClr val="0000FF"/>
                </a:solidFill>
                <a:effectLst/>
                <a:uLnTx/>
                <a:uFillTx/>
                <a:latin typeface="宋体" panose="02010600030101010101" pitchFamily="2" charset="-122"/>
                <a:ea typeface="宋体" panose="02010600030101010101" pitchFamily="2" charset="-122"/>
                <a:cs typeface="+mj-cs"/>
              </a:rPr>
              <a:t>，它们同时依次进入就绪队列，它们的优先数和需要的处理机时间如下：</a:t>
            </a:r>
            <a:r>
              <a:rPr kumimoji="0" lang="zh-CN" altLang="en-US" sz="2400" b="0" i="0" u="none" strike="noStrike" kern="0" cap="none" spc="0" normalizeH="0" baseline="0" noProof="0" smtClean="0">
                <a:ln>
                  <a:noFill/>
                </a:ln>
                <a:solidFill>
                  <a:srgbClr val="0000FF"/>
                </a:solidFill>
                <a:effectLst/>
                <a:uLnTx/>
                <a:uFillTx/>
                <a:latin typeface="+mj-lt"/>
                <a:ea typeface="+mj-ea"/>
                <a:cs typeface="+mj-cs"/>
              </a:rPr>
              <a:t> </a:t>
            </a:r>
            <a:endParaRPr kumimoji="0" lang="zh-CN" altLang="en-US" sz="2400" b="0" i="0" u="none" strike="noStrike" kern="0" cap="none" spc="0" normalizeH="0" baseline="0" noProof="0" smtClean="0">
              <a:ln>
                <a:noFill/>
              </a:ln>
              <a:solidFill>
                <a:srgbClr val="0000FF"/>
              </a:solidFill>
              <a:effectLst/>
              <a:uLnTx/>
              <a:uFillTx/>
              <a:latin typeface="+mj-lt"/>
              <a:ea typeface="+mj-ea"/>
              <a:cs typeface="+mj-cs"/>
            </a:endParaRPr>
          </a:p>
        </p:txBody>
      </p:sp>
      <p:sp>
        <p:nvSpPr>
          <p:cNvPr id="254979" name="Rectangle 3"/>
          <p:cNvSpPr>
            <a:spLocks noGrp="1"/>
          </p:cNvSpPr>
          <p:nvPr>
            <p:ph idx="1"/>
          </p:nvPr>
        </p:nvSpPr>
        <p:spPr>
          <a:xfrm>
            <a:off x="806450" y="2143125"/>
            <a:ext cx="8229600" cy="4525963"/>
          </a:xfrm>
          <a:ln/>
        </p:spPr>
        <p:txBody>
          <a:bodyPr vert="horz" wrap="square" lIns="91440" tIns="45720" rIns="91440" bIns="45720" anchor="t"/>
          <a:p>
            <a:r>
              <a:rPr lang="zh-CN" altLang="en-US" sz="2800" b="1" dirty="0">
                <a:solidFill>
                  <a:srgbClr val="000000"/>
                </a:solidFill>
                <a:latin typeface="宋体" panose="02010600030101010101" pitchFamily="2" charset="-122"/>
              </a:rPr>
              <a:t>进程     处理机时间</a:t>
            </a:r>
            <a:r>
              <a:rPr lang="zh-CN" altLang="en-US" sz="2800" b="1" dirty="0">
                <a:solidFill>
                  <a:srgbClr val="000000"/>
                </a:solidFill>
                <a:latin typeface="宋体" panose="02010600030101010101" pitchFamily="2" charset="-122"/>
                <a:cs typeface="Times New Roman" panose="02020603050405020304" pitchFamily="18" charset="0"/>
              </a:rPr>
              <a:t>     </a:t>
            </a:r>
            <a:r>
              <a:rPr lang="zh-CN" altLang="en-US" sz="2800" b="1" dirty="0">
                <a:solidFill>
                  <a:srgbClr val="000000"/>
                </a:solidFill>
                <a:latin typeface="宋体" panose="02010600030101010101" pitchFamily="2" charset="-122"/>
              </a:rPr>
              <a:t>优先数</a:t>
            </a:r>
            <a:endParaRPr lang="zh-CN" altLang="en-US" sz="2800" b="1" dirty="0">
              <a:solidFill>
                <a:srgbClr val="000000"/>
              </a:solidFill>
              <a:latin typeface="宋体" panose="02010600030101010101" pitchFamily="2" charset="-122"/>
              <a:cs typeface="Times New Roman" panose="02020603050405020304" pitchFamily="18" charset="0"/>
            </a:endParaRPr>
          </a:p>
          <a:p>
            <a:pPr algn="just"/>
            <a:r>
              <a:rPr lang="en-US" altLang="zh-CN" sz="2800" b="1" dirty="0">
                <a:solidFill>
                  <a:srgbClr val="000000"/>
                </a:solidFill>
                <a:latin typeface="宋体" panose="02010600030101010101" pitchFamily="2" charset="-122"/>
                <a:cs typeface="Times New Roman" panose="02020603050405020304" pitchFamily="18" charset="0"/>
              </a:rPr>
              <a:t>P1           10            3</a:t>
            </a:r>
            <a:endParaRPr lang="en-US" altLang="zh-CN" sz="2800" b="1" dirty="0">
              <a:solidFill>
                <a:srgbClr val="000000"/>
              </a:solidFill>
              <a:latin typeface="宋体" panose="02010600030101010101" pitchFamily="2" charset="-122"/>
              <a:cs typeface="Times New Roman" panose="02020603050405020304" pitchFamily="18" charset="0"/>
            </a:endParaRPr>
          </a:p>
          <a:p>
            <a:pPr algn="just"/>
            <a:r>
              <a:rPr lang="en-US" altLang="zh-CN" sz="2800" b="1" dirty="0">
                <a:solidFill>
                  <a:srgbClr val="000000"/>
                </a:solidFill>
                <a:latin typeface="宋体" panose="02010600030101010101" pitchFamily="2" charset="-122"/>
                <a:cs typeface="Times New Roman" panose="02020603050405020304" pitchFamily="18" charset="0"/>
              </a:rPr>
              <a:t>P2            1            1</a:t>
            </a:r>
            <a:endParaRPr lang="en-US" altLang="zh-CN" sz="2800" b="1" dirty="0">
              <a:solidFill>
                <a:srgbClr val="000000"/>
              </a:solidFill>
              <a:latin typeface="宋体" panose="02010600030101010101" pitchFamily="2" charset="-122"/>
              <a:cs typeface="Times New Roman" panose="02020603050405020304" pitchFamily="18" charset="0"/>
            </a:endParaRPr>
          </a:p>
          <a:p>
            <a:pPr algn="just"/>
            <a:r>
              <a:rPr lang="en-US" altLang="zh-CN" sz="2800" b="1" dirty="0">
                <a:solidFill>
                  <a:srgbClr val="000000"/>
                </a:solidFill>
                <a:latin typeface="宋体" panose="02010600030101010101" pitchFamily="2" charset="-122"/>
                <a:cs typeface="Times New Roman" panose="02020603050405020304" pitchFamily="18" charset="0"/>
              </a:rPr>
              <a:t>P3            2            3</a:t>
            </a:r>
            <a:endParaRPr lang="en-US" altLang="zh-CN" sz="2800" b="1" dirty="0">
              <a:solidFill>
                <a:srgbClr val="000000"/>
              </a:solidFill>
              <a:latin typeface="宋体" panose="02010600030101010101" pitchFamily="2" charset="-122"/>
              <a:cs typeface="Times New Roman" panose="02020603050405020304" pitchFamily="18" charset="0"/>
            </a:endParaRPr>
          </a:p>
          <a:p>
            <a:pPr algn="just"/>
            <a:r>
              <a:rPr lang="en-US" altLang="zh-CN" sz="2800" b="1" dirty="0">
                <a:solidFill>
                  <a:srgbClr val="000000"/>
                </a:solidFill>
                <a:latin typeface="宋体" panose="02010600030101010101" pitchFamily="2" charset="-122"/>
                <a:cs typeface="Times New Roman" panose="02020603050405020304" pitchFamily="18" charset="0"/>
              </a:rPr>
              <a:t>P4            1            4</a:t>
            </a:r>
            <a:endParaRPr lang="en-US" altLang="zh-CN" sz="2800" b="1" dirty="0">
              <a:solidFill>
                <a:srgbClr val="000000"/>
              </a:solidFill>
              <a:latin typeface="宋体" panose="02010600030101010101" pitchFamily="2" charset="-122"/>
              <a:cs typeface="Times New Roman" panose="02020603050405020304" pitchFamily="18" charset="0"/>
            </a:endParaRPr>
          </a:p>
          <a:p>
            <a:r>
              <a:rPr lang="en-US" altLang="zh-CN" sz="2800" b="1" dirty="0">
                <a:solidFill>
                  <a:srgbClr val="000000"/>
                </a:solidFill>
                <a:latin typeface="宋体" panose="02010600030101010101" pitchFamily="2" charset="-122"/>
                <a:cs typeface="Times New Roman" panose="02020603050405020304" pitchFamily="18" charset="0"/>
              </a:rPr>
              <a:t>P5            5            2</a:t>
            </a:r>
            <a:r>
              <a:rPr lang="en-US" altLang="zh-CN" sz="2800" b="1" dirty="0">
                <a:solidFill>
                  <a:srgbClr val="000000"/>
                </a:solidFill>
              </a:rPr>
              <a:t> </a:t>
            </a:r>
            <a:endParaRPr lang="en-US" altLang="zh-CN" sz="2800" b="1" dirty="0">
              <a:solidFill>
                <a:srgbClr val="000000"/>
              </a:solidFill>
            </a:endParaRPr>
          </a:p>
          <a:p>
            <a:endParaRPr lang="en-US" altLang="zh-CN" sz="2800" b="1" dirty="0">
              <a:solidFill>
                <a:srgbClr val="000000"/>
              </a:solidFill>
            </a:endParaRPr>
          </a:p>
          <a:p>
            <a:r>
              <a:rPr lang="zh-CN" altLang="en-US" sz="2800" b="1" dirty="0">
                <a:solidFill>
                  <a:srgbClr val="FF7C80"/>
                </a:solidFill>
              </a:rPr>
              <a:t>调度顺序：</a:t>
            </a:r>
            <a:r>
              <a:rPr lang="zh-CN" altLang="en-US" sz="2800" b="1" dirty="0">
                <a:solidFill>
                  <a:srgbClr val="000000"/>
                </a:solidFill>
              </a:rPr>
              <a:t> </a:t>
            </a:r>
            <a:r>
              <a:rPr lang="en-US" altLang="zh-CN" sz="2800" b="1" dirty="0">
                <a:solidFill>
                  <a:srgbClr val="0000FF"/>
                </a:solidFill>
              </a:rPr>
              <a:t>P4</a:t>
            </a:r>
            <a:r>
              <a:rPr lang="en-US" altLang="zh-CN" sz="2800" b="1" dirty="0">
                <a:solidFill>
                  <a:srgbClr val="0000FF"/>
                </a:solidFill>
                <a:latin typeface="宋体" panose="02010600030101010101" pitchFamily="2" charset="-122"/>
              </a:rPr>
              <a:t>→</a:t>
            </a:r>
            <a:r>
              <a:rPr lang="en-US" altLang="zh-CN" sz="2800" b="1" dirty="0">
                <a:solidFill>
                  <a:srgbClr val="0000FF"/>
                </a:solidFill>
              </a:rPr>
              <a:t>P1</a:t>
            </a:r>
            <a:r>
              <a:rPr lang="en-US" altLang="zh-CN" sz="2800" b="1" dirty="0">
                <a:solidFill>
                  <a:srgbClr val="0000FF"/>
                </a:solidFill>
                <a:latin typeface="宋体" panose="02010600030101010101" pitchFamily="2" charset="-122"/>
              </a:rPr>
              <a:t>→</a:t>
            </a:r>
            <a:r>
              <a:rPr lang="en-US" altLang="zh-CN" sz="2800" b="1" dirty="0">
                <a:solidFill>
                  <a:srgbClr val="0000FF"/>
                </a:solidFill>
              </a:rPr>
              <a:t>P3</a:t>
            </a:r>
            <a:r>
              <a:rPr lang="en-US" altLang="zh-CN" sz="2800" b="1" dirty="0">
                <a:solidFill>
                  <a:srgbClr val="0000FF"/>
                </a:solidFill>
                <a:latin typeface="宋体" panose="02010600030101010101" pitchFamily="2" charset="-122"/>
              </a:rPr>
              <a:t>→</a:t>
            </a:r>
            <a:r>
              <a:rPr lang="en-US" altLang="zh-CN" sz="2800" b="1" dirty="0">
                <a:solidFill>
                  <a:srgbClr val="0000FF"/>
                </a:solidFill>
              </a:rPr>
              <a:t>P5</a:t>
            </a:r>
            <a:r>
              <a:rPr lang="en-US" altLang="zh-CN" sz="2800" b="1" dirty="0">
                <a:solidFill>
                  <a:srgbClr val="0000FF"/>
                </a:solidFill>
                <a:latin typeface="宋体" panose="02010600030101010101" pitchFamily="2" charset="-122"/>
              </a:rPr>
              <a:t>→</a:t>
            </a:r>
            <a:r>
              <a:rPr lang="en-US" altLang="zh-CN" sz="2800" b="1" dirty="0">
                <a:solidFill>
                  <a:srgbClr val="0000FF"/>
                </a:solidFill>
              </a:rPr>
              <a:t>P2</a:t>
            </a:r>
            <a:endParaRPr lang="zh-CN" altLang="en-US" sz="2800" b="1" dirty="0">
              <a:solidFill>
                <a:srgbClr val="0000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54979">
                                            <p:txEl>
                                              <p:charRg st="168" end="189"/>
                                            </p:txEl>
                                          </p:spTgt>
                                        </p:tgtEl>
                                        <p:attrNameLst>
                                          <p:attrName>style.visibility</p:attrName>
                                        </p:attrNameLst>
                                      </p:cBhvr>
                                      <p:to>
                                        <p:strVal val="visible"/>
                                      </p:to>
                                    </p:set>
                                    <p:animEffect transition="in" filter="box(in)">
                                      <p:cBhvr>
                                        <p:cTn id="7" dur="500"/>
                                        <p:tgtEl>
                                          <p:spTgt spid="254979">
                                            <p:txEl>
                                              <p:charRg st="168" end="18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p:nvPr/>
        </p:nvSpPr>
        <p:spPr>
          <a:xfrm>
            <a:off x="179388" y="188913"/>
            <a:ext cx="7272337" cy="579437"/>
          </a:xfrm>
          <a:prstGeom prst="rect">
            <a:avLst/>
          </a:prstGeom>
          <a:noFill/>
          <a:ln w="9525">
            <a:noFill/>
          </a:ln>
        </p:spPr>
        <p:txBody>
          <a:bodyPr>
            <a:spAutoFit/>
          </a:bodyPr>
          <a:p>
            <a:pPr algn="l"/>
            <a:r>
              <a:rPr lang="zh-CN" altLang="en-US" sz="3200" b="1" dirty="0">
                <a:solidFill>
                  <a:schemeClr val="tx2"/>
                </a:solidFill>
                <a:latin typeface="Times New Roman" panose="02020603050405020304" pitchFamily="18" charset="0"/>
                <a:sym typeface="Webdings" panose="05030102010509060703" pitchFamily="18" charset="2"/>
              </a:rPr>
              <a:t>例：早期</a:t>
            </a:r>
            <a:r>
              <a:rPr lang="en-US" altLang="zh-CN" sz="3200" b="1" dirty="0">
                <a:solidFill>
                  <a:schemeClr val="tx2"/>
                </a:solidFill>
                <a:latin typeface="Times New Roman" panose="02020603050405020304" pitchFamily="18" charset="0"/>
                <a:sym typeface="Webdings" panose="05030102010509060703" pitchFamily="18" charset="2"/>
              </a:rPr>
              <a:t>linux</a:t>
            </a:r>
            <a:r>
              <a:rPr lang="zh-CN" altLang="en-US" sz="3200" b="1" dirty="0">
                <a:solidFill>
                  <a:schemeClr val="tx2"/>
                </a:solidFill>
                <a:latin typeface="Times New Roman" panose="02020603050405020304" pitchFamily="18" charset="0"/>
                <a:sym typeface="Webdings" panose="05030102010509060703" pitchFamily="18" charset="2"/>
              </a:rPr>
              <a:t>进程调度算法</a:t>
            </a:r>
            <a:r>
              <a:rPr lang="en-US" altLang="zh-CN" sz="3200" b="1" dirty="0">
                <a:solidFill>
                  <a:schemeClr val="tx2"/>
                </a:solidFill>
                <a:latin typeface="Times New Roman" panose="02020603050405020304" pitchFamily="18" charset="0"/>
                <a:sym typeface="Webdings" panose="05030102010509060703" pitchFamily="18" charset="2"/>
              </a:rPr>
              <a:t>:</a:t>
            </a:r>
            <a:endParaRPr lang="en-US" altLang="zh-CN" sz="3200" b="1" dirty="0">
              <a:solidFill>
                <a:schemeClr val="tx2"/>
              </a:solidFill>
              <a:latin typeface="Times New Roman" panose="02020603050405020304" pitchFamily="18" charset="0"/>
              <a:sym typeface="Webdings" panose="05030102010509060703" pitchFamily="18" charset="2"/>
            </a:endParaRPr>
          </a:p>
        </p:txBody>
      </p:sp>
      <p:sp>
        <p:nvSpPr>
          <p:cNvPr id="29699" name="Rectangle 4"/>
          <p:cNvSpPr/>
          <p:nvPr/>
        </p:nvSpPr>
        <p:spPr>
          <a:xfrm>
            <a:off x="250825" y="908050"/>
            <a:ext cx="8424863" cy="3816350"/>
          </a:xfrm>
          <a:prstGeom prst="rect">
            <a:avLst/>
          </a:prstGeom>
          <a:noFill/>
          <a:ln w="9525">
            <a:noFill/>
          </a:ln>
        </p:spPr>
        <p:txBody>
          <a:bodyPr/>
          <a:p>
            <a:pPr marL="342900" indent="-342900" algn="l" eaLnBrk="0" hangingPunct="0">
              <a:lnSpc>
                <a:spcPct val="140000"/>
              </a:lnSpc>
              <a:spcBef>
                <a:spcPct val="20000"/>
              </a:spcBef>
            </a:pPr>
            <a:r>
              <a:rPr lang="en-US" altLang="zh-CN" sz="2800" b="1" dirty="0">
                <a:solidFill>
                  <a:srgbClr val="017DED"/>
                </a:solidFill>
                <a:latin typeface="仿宋_GB2312" pitchFamily="49" charset="-122"/>
                <a:ea typeface="仿宋_GB2312" pitchFamily="49" charset="-122"/>
              </a:rPr>
              <a:t>Linux</a:t>
            </a:r>
            <a:r>
              <a:rPr lang="zh-CN" altLang="en-US" sz="2800" b="1" dirty="0">
                <a:solidFill>
                  <a:srgbClr val="017DED"/>
                </a:solidFill>
                <a:latin typeface="仿宋_GB2312" pitchFamily="49" charset="-122"/>
                <a:ea typeface="仿宋_GB2312" pitchFamily="49" charset="-122"/>
              </a:rPr>
              <a:t>常采用不设就绪队列的基于时间片的动态优先级调度算法。每次调度时选择动态优先级最高的进程运行。</a:t>
            </a:r>
            <a:endParaRPr lang="zh-CN" altLang="en-US" sz="2800" b="1" dirty="0">
              <a:solidFill>
                <a:srgbClr val="017DED"/>
              </a:solidFill>
              <a:latin typeface="仿宋_GB2312" pitchFamily="49" charset="-122"/>
              <a:ea typeface="仿宋_GB2312" pitchFamily="49" charset="-122"/>
            </a:endParaRPr>
          </a:p>
          <a:p>
            <a:pPr marL="342900" indent="-342900" algn="l" eaLnBrk="0" hangingPunct="0">
              <a:lnSpc>
                <a:spcPct val="140000"/>
              </a:lnSpc>
              <a:spcBef>
                <a:spcPct val="20000"/>
              </a:spcBef>
            </a:pPr>
            <a:r>
              <a:rPr lang="zh-CN" altLang="en-US" sz="2800" b="1" dirty="0">
                <a:solidFill>
                  <a:schemeClr val="accent1"/>
                </a:solidFill>
                <a:latin typeface="仿宋_GB2312" pitchFamily="49" charset="-122"/>
                <a:ea typeface="仿宋_GB2312" pitchFamily="49" charset="-122"/>
              </a:rPr>
              <a:t>（</a:t>
            </a:r>
            <a:r>
              <a:rPr lang="en-US" altLang="zh-CN" sz="2800" b="1" dirty="0">
                <a:solidFill>
                  <a:schemeClr val="accent1"/>
                </a:solidFill>
                <a:latin typeface="仿宋_GB2312" pitchFamily="49" charset="-122"/>
                <a:ea typeface="仿宋_GB2312" pitchFamily="49" charset="-122"/>
              </a:rPr>
              <a:t>1</a:t>
            </a:r>
            <a:r>
              <a:rPr lang="zh-CN" altLang="en-US" sz="2800" b="1" dirty="0">
                <a:solidFill>
                  <a:schemeClr val="accent1"/>
                </a:solidFill>
                <a:latin typeface="仿宋_GB2312" pitchFamily="49" charset="-122"/>
                <a:ea typeface="仿宋_GB2312" pitchFamily="49" charset="-122"/>
              </a:rPr>
              <a:t>）</a:t>
            </a:r>
            <a:r>
              <a:rPr lang="en-US" altLang="zh-CN" sz="2800" b="1" dirty="0">
                <a:solidFill>
                  <a:schemeClr val="accent1"/>
                </a:solidFill>
                <a:latin typeface="仿宋_GB2312" pitchFamily="49" charset="-122"/>
                <a:ea typeface="仿宋_GB2312" pitchFamily="49" charset="-122"/>
              </a:rPr>
              <a:t>linux</a:t>
            </a:r>
            <a:r>
              <a:rPr lang="zh-CN" altLang="en-US" sz="2800" b="1" dirty="0">
                <a:solidFill>
                  <a:schemeClr val="accent1"/>
                </a:solidFill>
                <a:latin typeface="仿宋_GB2312" pitchFamily="49" charset="-122"/>
                <a:ea typeface="仿宋_GB2312" pitchFamily="49" charset="-122"/>
              </a:rPr>
              <a:t>优先级类型：</a:t>
            </a:r>
            <a:endParaRPr lang="zh-CN" altLang="en-US" sz="2800" b="1" dirty="0">
              <a:solidFill>
                <a:schemeClr val="accent1"/>
              </a:solidFill>
              <a:latin typeface="仿宋_GB2312" pitchFamily="49" charset="-122"/>
              <a:ea typeface="仿宋_GB2312" pitchFamily="49" charset="-122"/>
            </a:endParaRPr>
          </a:p>
          <a:p>
            <a:pPr marL="742950" lvl="1" indent="-285750" algn="l" eaLnBrk="0" hangingPunct="0">
              <a:lnSpc>
                <a:spcPct val="140000"/>
              </a:lnSpc>
              <a:spcBef>
                <a:spcPct val="20000"/>
              </a:spcBef>
              <a:buChar char="–"/>
            </a:pPr>
            <a:r>
              <a:rPr lang="zh-CN" altLang="en-US" b="1" dirty="0">
                <a:solidFill>
                  <a:schemeClr val="tx1"/>
                </a:solidFill>
                <a:latin typeface="仿宋_GB2312" pitchFamily="49" charset="-122"/>
                <a:ea typeface="仿宋_GB2312" pitchFamily="49" charset="-122"/>
              </a:rPr>
              <a:t>静态优先级</a:t>
            </a:r>
            <a:endParaRPr lang="zh-CN" altLang="en-US" b="1" dirty="0">
              <a:solidFill>
                <a:schemeClr val="tx1"/>
              </a:solidFill>
              <a:latin typeface="仿宋_GB2312" pitchFamily="49" charset="-122"/>
              <a:ea typeface="仿宋_GB2312" pitchFamily="49" charset="-122"/>
            </a:endParaRPr>
          </a:p>
          <a:p>
            <a:pPr marL="742950" lvl="1" indent="-285750" algn="l" eaLnBrk="0" hangingPunct="0">
              <a:lnSpc>
                <a:spcPct val="140000"/>
              </a:lnSpc>
              <a:spcBef>
                <a:spcPct val="20000"/>
              </a:spcBef>
              <a:buChar char="–"/>
            </a:pPr>
            <a:r>
              <a:rPr lang="zh-CN" altLang="en-US" b="1" dirty="0">
                <a:solidFill>
                  <a:schemeClr val="tx1"/>
                </a:solidFill>
                <a:latin typeface="仿宋_GB2312" pitchFamily="49" charset="-122"/>
                <a:ea typeface="仿宋_GB2312" pitchFamily="49" charset="-122"/>
              </a:rPr>
              <a:t>动态优先级</a:t>
            </a:r>
            <a:endParaRPr lang="zh-CN" altLang="en-US" b="1" dirty="0">
              <a:solidFill>
                <a:schemeClr val="tx1"/>
              </a:solidFill>
              <a:latin typeface="仿宋_GB2312" pitchFamily="49" charset="-122"/>
              <a:ea typeface="仿宋_GB2312" pitchFamily="49" charset="-122"/>
            </a:endParaRPr>
          </a:p>
        </p:txBody>
      </p:sp>
      <p:sp>
        <p:nvSpPr>
          <p:cNvPr id="185352" name="Text Box 8"/>
          <p:cNvSpPr txBox="1"/>
          <p:nvPr/>
        </p:nvSpPr>
        <p:spPr>
          <a:xfrm>
            <a:off x="3276600" y="3573463"/>
            <a:ext cx="4751388" cy="457200"/>
          </a:xfrm>
          <a:prstGeom prst="rect">
            <a:avLst/>
          </a:prstGeom>
          <a:noFill/>
          <a:ln w="9525">
            <a:noFill/>
          </a:ln>
        </p:spPr>
        <p:txBody>
          <a:bodyPr>
            <a:spAutoFit/>
          </a:bodyPr>
          <a:p>
            <a:pPr algn="l">
              <a:spcBef>
                <a:spcPct val="50000"/>
              </a:spcBef>
              <a:buClr>
                <a:schemeClr val="tx1"/>
              </a:buClr>
            </a:pPr>
            <a:r>
              <a:rPr lang="en-US" altLang="zh-CN" b="1" dirty="0">
                <a:solidFill>
                  <a:schemeClr val="tx1"/>
                </a:solidFill>
                <a:latin typeface="Arial" panose="020B0604020202020204" pitchFamily="34" charset="0"/>
              </a:rPr>
              <a:t>nice</a:t>
            </a:r>
            <a:r>
              <a:rPr lang="zh-CN" altLang="en-US" b="1" dirty="0">
                <a:solidFill>
                  <a:schemeClr val="tx1"/>
                </a:solidFill>
                <a:latin typeface="Arial" panose="020B0604020202020204" pitchFamily="34" charset="0"/>
              </a:rPr>
              <a:t>（）；  </a:t>
            </a:r>
            <a:r>
              <a:rPr lang="en-US" altLang="zh-CN" b="1" dirty="0">
                <a:solidFill>
                  <a:schemeClr val="tx1"/>
                </a:solidFill>
                <a:latin typeface="Arial" panose="020B0604020202020204" pitchFamily="34" charset="0"/>
              </a:rPr>
              <a:t>setpriority</a:t>
            </a:r>
            <a:r>
              <a:rPr lang="zh-CN" altLang="en-US" b="1" dirty="0">
                <a:solidFill>
                  <a:schemeClr val="tx1"/>
                </a:solidFill>
                <a:latin typeface="Arial" panose="020B0604020202020204" pitchFamily="34" charset="0"/>
              </a:rPr>
              <a:t>（）</a:t>
            </a:r>
            <a:endParaRPr lang="zh-CN" altLang="en-US" b="1" dirty="0">
              <a:solidFill>
                <a:schemeClr val="tx1"/>
              </a:solidFill>
              <a:latin typeface="Arial" panose="020B0604020202020204" pitchFamily="34" charset="0"/>
            </a:endParaRPr>
          </a:p>
        </p:txBody>
      </p:sp>
      <p:sp>
        <p:nvSpPr>
          <p:cNvPr id="185353" name="Text Box 9"/>
          <p:cNvSpPr txBox="1"/>
          <p:nvPr/>
        </p:nvSpPr>
        <p:spPr>
          <a:xfrm>
            <a:off x="3276600" y="4195763"/>
            <a:ext cx="4751388" cy="457200"/>
          </a:xfrm>
          <a:prstGeom prst="rect">
            <a:avLst/>
          </a:prstGeom>
          <a:noFill/>
          <a:ln w="9525">
            <a:noFill/>
          </a:ln>
        </p:spPr>
        <p:txBody>
          <a:bodyPr>
            <a:spAutoFit/>
          </a:bodyPr>
          <a:p>
            <a:pPr algn="l">
              <a:spcBef>
                <a:spcPct val="50000"/>
              </a:spcBef>
              <a:buClr>
                <a:schemeClr val="tx1"/>
              </a:buClr>
            </a:pPr>
            <a:r>
              <a:rPr lang="zh-CN" altLang="en-US" b="1" dirty="0">
                <a:solidFill>
                  <a:schemeClr val="tx1"/>
                </a:solidFill>
                <a:latin typeface="Arial" panose="020B0604020202020204" pitchFamily="34" charset="0"/>
              </a:rPr>
              <a:t>同时表示了该进程的时间片长度</a:t>
            </a:r>
            <a:endParaRPr lang="zh-CN" altLang="en-US" b="1" dirty="0">
              <a:solidFill>
                <a:schemeClr val="tx1"/>
              </a:solidFill>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5352"/>
                                        </p:tgtEl>
                                        <p:attrNameLst>
                                          <p:attrName>style.visibility</p:attrName>
                                        </p:attrNameLst>
                                      </p:cBhvr>
                                      <p:to>
                                        <p:strVal val="visible"/>
                                      </p:to>
                                    </p:set>
                                    <p:animEffect transition="in" filter="box(in)">
                                      <p:cBhvr>
                                        <p:cTn id="7" dur="500"/>
                                        <p:tgtEl>
                                          <p:spTgt spid="18535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85353"/>
                                        </p:tgtEl>
                                        <p:attrNameLst>
                                          <p:attrName>style.visibility</p:attrName>
                                        </p:attrNameLst>
                                      </p:cBhvr>
                                      <p:to>
                                        <p:strVal val="visible"/>
                                      </p:to>
                                    </p:set>
                                    <p:animEffect transition="in" filter="box(in)">
                                      <p:cBhvr>
                                        <p:cTn id="12" dur="500"/>
                                        <p:tgtEl>
                                          <p:spTgt spid="185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52" grpId="0"/>
      <p:bldP spid="18535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noChangeArrowheads="1"/>
          </p:cNvSpPr>
          <p:nvPr>
            <p:ph type="title" idx="4294967295"/>
          </p:nvPr>
        </p:nvSpPr>
        <p:spPr>
          <a:xfrm>
            <a:off x="323850" y="260350"/>
            <a:ext cx="1295400" cy="927100"/>
          </a:xfrm>
        </p:spPr>
        <p:txBody>
          <a:bodyPr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1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目录</a:t>
            </a:r>
            <a:endParaRPr kumimoji="0" lang="zh-CN" altLang="en-US" sz="41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endParaRPr>
          </a:p>
        </p:txBody>
      </p:sp>
      <p:grpSp>
        <p:nvGrpSpPr>
          <p:cNvPr id="2" name="Group 3"/>
          <p:cNvGrpSpPr/>
          <p:nvPr/>
        </p:nvGrpSpPr>
        <p:grpSpPr>
          <a:xfrm>
            <a:off x="1884363" y="908050"/>
            <a:ext cx="6008687" cy="593725"/>
            <a:chOff x="0" y="0"/>
            <a:chExt cx="4224" cy="374"/>
          </a:xfrm>
        </p:grpSpPr>
        <p:sp>
          <p:nvSpPr>
            <p:cNvPr id="5124" name="AutoShape 4"/>
            <p:cNvSpPr>
              <a:spLocks noChangeArrowheads="1"/>
            </p:cNvSpPr>
            <p:nvPr/>
          </p:nvSpPr>
          <p:spPr bwMode="auto">
            <a:xfrm>
              <a:off x="0" y="0"/>
              <a:ext cx="4224" cy="374"/>
            </a:xfrm>
            <a:prstGeom prst="roundRect">
              <a:avLst>
                <a:gd name="adj" fmla="val 16667"/>
              </a:avLst>
            </a:prstGeom>
            <a:solidFill>
              <a:schemeClr val="hlink"/>
            </a:solidFill>
            <a:ln w="28575">
              <a:solidFill>
                <a:srgbClr val="FCFCFC"/>
              </a:solidFill>
              <a:round/>
            </a:ln>
            <a:effectLst>
              <a:outerShdw dist="35921" dir="2700000" algn="ctr" rotWithShape="0">
                <a:srgbClr val="001D3A">
                  <a:alpha val="50000"/>
                </a:srgbClr>
              </a:outerShdw>
            </a:effectLst>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5" name="Text Box 13"/>
            <p:cNvSpPr txBox="1">
              <a:spLocks noChangeArrowheads="1"/>
            </p:cNvSpPr>
            <p:nvPr/>
          </p:nvSpPr>
          <p:spPr bwMode="auto">
            <a:xfrm>
              <a:off x="543" y="46"/>
              <a:ext cx="3168" cy="288"/>
            </a:xfrm>
            <a:prstGeom prst="rect">
              <a:avLst/>
            </a:prstGeom>
            <a:noFill/>
            <a:ln w="9525">
              <a:noFill/>
              <a:miter lim="800000"/>
            </a:ln>
            <a:effectLst>
              <a:outerShdw dist="17961" dir="2700000" algn="ctr" rotWithShape="0">
                <a:srgbClr val="808080">
                  <a:alpha val="50000"/>
                </a:srgbClr>
              </a:outerShdw>
            </a:effectLst>
          </p:spPr>
          <p:txBody>
            <a:bodyPr>
              <a:spAutoFit/>
            </a:bodyPr>
            <a:lstStyle/>
            <a:p>
              <a:pPr marL="457200" marR="0" indent="-5080" algn="l" defTabSz="914400">
                <a:spcBef>
                  <a:spcPct val="50000"/>
                </a:spcBef>
                <a:buClr>
                  <a:schemeClr val="tx1"/>
                </a:buClr>
                <a:buSzTx/>
                <a:buFontTx/>
                <a:buNone/>
                <a:defRPr/>
              </a:pPr>
              <a:r>
                <a:rPr kumimoji="0" lang="en-US" altLang="zh-CN" b="1" kern="1200" cap="none" spc="0" normalizeH="0" baseline="0" noProof="0">
                  <a:solidFill>
                    <a:schemeClr val="tx1"/>
                  </a:solidFill>
                  <a:latin typeface="Arial" panose="020B0604020202020204" pitchFamily="34" charset="0"/>
                  <a:ea typeface="宋体" panose="02010600030101010101" pitchFamily="2" charset="-122"/>
                  <a:cs typeface="+mn-cs"/>
                </a:rPr>
                <a:t>1.</a:t>
              </a:r>
              <a:r>
                <a:rPr kumimoji="0" lang="zh-CN" altLang="en-US" b="1" kern="1200" cap="none" spc="0" normalizeH="0" baseline="0" noProof="0">
                  <a:solidFill>
                    <a:schemeClr val="tx1"/>
                  </a:solidFill>
                  <a:latin typeface="Arial" panose="020B0604020202020204" pitchFamily="34" charset="0"/>
                  <a:ea typeface="宋体" panose="02010600030101010101" pitchFamily="2" charset="-122"/>
                  <a:cs typeface="+mn-cs"/>
                </a:rPr>
                <a:t>处理机调度的层次 </a:t>
              </a:r>
              <a:endParaRPr kumimoji="0" lang="zh-CN" altLang="en-US" b="1"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grpSp>
      <p:grpSp>
        <p:nvGrpSpPr>
          <p:cNvPr id="3" name="Group 6"/>
          <p:cNvGrpSpPr/>
          <p:nvPr/>
        </p:nvGrpSpPr>
        <p:grpSpPr>
          <a:xfrm>
            <a:off x="1884363" y="1628775"/>
            <a:ext cx="6008687" cy="593725"/>
            <a:chOff x="0" y="0"/>
            <a:chExt cx="4224" cy="374"/>
          </a:xfrm>
        </p:grpSpPr>
        <p:sp>
          <p:nvSpPr>
            <p:cNvPr id="5127" name="AutoShape 3"/>
            <p:cNvSpPr>
              <a:spLocks noChangeArrowheads="1"/>
            </p:cNvSpPr>
            <p:nvPr/>
          </p:nvSpPr>
          <p:spPr bwMode="auto">
            <a:xfrm>
              <a:off x="0" y="0"/>
              <a:ext cx="4224" cy="374"/>
            </a:xfrm>
            <a:prstGeom prst="roundRect">
              <a:avLst>
                <a:gd name="adj" fmla="val 16667"/>
              </a:avLst>
            </a:prstGeom>
            <a:solidFill>
              <a:schemeClr val="accent1"/>
            </a:solidFill>
            <a:ln w="28575">
              <a:solidFill>
                <a:srgbClr val="FCFCFC"/>
              </a:solidFill>
              <a:round/>
            </a:ln>
            <a:effectLst>
              <a:outerShdw dist="35921" dir="2700000" algn="ctr" rotWithShape="0">
                <a:srgbClr val="001D3A">
                  <a:alpha val="50000"/>
                </a:srgbClr>
              </a:outerShdw>
            </a:effectLst>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8" name="Text Box 25"/>
            <p:cNvSpPr txBox="1">
              <a:spLocks noChangeArrowheads="1"/>
            </p:cNvSpPr>
            <p:nvPr/>
          </p:nvSpPr>
          <p:spPr bwMode="auto">
            <a:xfrm>
              <a:off x="548" y="49"/>
              <a:ext cx="3168" cy="288"/>
            </a:xfrm>
            <a:prstGeom prst="rect">
              <a:avLst/>
            </a:prstGeom>
            <a:noFill/>
            <a:ln w="9525">
              <a:noFill/>
              <a:miter lim="800000"/>
            </a:ln>
            <a:effectLst>
              <a:outerShdw dist="17961" dir="2700000" algn="ctr" rotWithShape="0">
                <a:srgbClr val="808080">
                  <a:alpha val="50000"/>
                </a:srgbClr>
              </a:outerShdw>
            </a:effectLst>
          </p:spPr>
          <p:txBody>
            <a:bodyPr>
              <a:spAutoFit/>
            </a:bodyPr>
            <a:lstStyle/>
            <a:p>
              <a:pPr marL="457200" marR="0" indent="-5080" algn="l" defTabSz="914400">
                <a:spcBef>
                  <a:spcPct val="50000"/>
                </a:spcBef>
                <a:buClr>
                  <a:schemeClr val="tx1"/>
                </a:buClr>
                <a:buSzTx/>
                <a:buFontTx/>
                <a:buNone/>
                <a:defRPr/>
              </a:pPr>
              <a:r>
                <a:rPr kumimoji="0" lang="en-US" altLang="zh-CN" b="1" kern="1200" cap="none" spc="0" normalizeH="0" baseline="0" noProof="0">
                  <a:solidFill>
                    <a:schemeClr val="tx1"/>
                  </a:solidFill>
                  <a:latin typeface="Arial" panose="020B0604020202020204" pitchFamily="34" charset="0"/>
                  <a:ea typeface="宋体" panose="02010600030101010101" pitchFamily="2" charset="-122"/>
                  <a:cs typeface="+mn-cs"/>
                </a:rPr>
                <a:t>2.</a:t>
              </a:r>
              <a:r>
                <a:rPr kumimoji="0" lang="zh-CN" altLang="en-US" b="1" kern="1200" cap="none" spc="0" normalizeH="0" baseline="0" noProof="0">
                  <a:solidFill>
                    <a:schemeClr val="tx1"/>
                  </a:solidFill>
                  <a:latin typeface="Arial" panose="020B0604020202020204" pitchFamily="34" charset="0"/>
                  <a:ea typeface="宋体" panose="02010600030101010101" pitchFamily="2" charset="-122"/>
                  <a:cs typeface="+mn-cs"/>
                </a:rPr>
                <a:t>调度队列模型和调度准则 </a:t>
              </a:r>
              <a:endParaRPr kumimoji="0" lang="zh-CN" altLang="en-US" b="1"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grpSp>
      <p:grpSp>
        <p:nvGrpSpPr>
          <p:cNvPr id="4" name="Group 9"/>
          <p:cNvGrpSpPr/>
          <p:nvPr/>
        </p:nvGrpSpPr>
        <p:grpSpPr>
          <a:xfrm>
            <a:off x="1916113" y="2349500"/>
            <a:ext cx="6008687" cy="593725"/>
            <a:chOff x="0" y="0"/>
            <a:chExt cx="4224" cy="374"/>
          </a:xfrm>
        </p:grpSpPr>
        <p:sp>
          <p:nvSpPr>
            <p:cNvPr id="5130" name="AutoShape 14"/>
            <p:cNvSpPr>
              <a:spLocks noChangeArrowheads="1"/>
            </p:cNvSpPr>
            <p:nvPr/>
          </p:nvSpPr>
          <p:spPr bwMode="auto">
            <a:xfrm>
              <a:off x="0" y="0"/>
              <a:ext cx="4224" cy="374"/>
            </a:xfrm>
            <a:prstGeom prst="roundRect">
              <a:avLst>
                <a:gd name="adj" fmla="val 16667"/>
              </a:avLst>
            </a:prstGeom>
            <a:solidFill>
              <a:schemeClr val="hlink"/>
            </a:solidFill>
            <a:ln w="28575">
              <a:solidFill>
                <a:srgbClr val="FCFCFC"/>
              </a:solidFill>
              <a:round/>
            </a:ln>
            <a:effectLst>
              <a:outerShdw dist="35921" dir="2700000" algn="ctr" rotWithShape="0">
                <a:srgbClr val="001D3A">
                  <a:alpha val="50000"/>
                </a:srgbClr>
              </a:outerShdw>
            </a:effectLst>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31" name="Text Box 26"/>
            <p:cNvSpPr txBox="1">
              <a:spLocks noChangeArrowheads="1"/>
            </p:cNvSpPr>
            <p:nvPr/>
          </p:nvSpPr>
          <p:spPr bwMode="auto">
            <a:xfrm>
              <a:off x="520" y="66"/>
              <a:ext cx="3168" cy="288"/>
            </a:xfrm>
            <a:prstGeom prst="rect">
              <a:avLst/>
            </a:prstGeom>
            <a:noFill/>
            <a:ln w="9525">
              <a:noFill/>
              <a:miter lim="800000"/>
            </a:ln>
            <a:effectLst>
              <a:outerShdw dist="17961" dir="2700000" algn="ctr" rotWithShape="0">
                <a:srgbClr val="808080">
                  <a:alpha val="50000"/>
                </a:srgbClr>
              </a:outerShdw>
            </a:effectLst>
          </p:spPr>
          <p:txBody>
            <a:bodyPr>
              <a:spAutoFit/>
            </a:bodyPr>
            <a:lstStyle/>
            <a:p>
              <a:pPr marL="457200" marR="0" indent="-5080" algn="l" defTabSz="914400">
                <a:spcBef>
                  <a:spcPct val="50000"/>
                </a:spcBef>
                <a:buClr>
                  <a:schemeClr val="tx1"/>
                </a:buClr>
                <a:buSzTx/>
                <a:buFontTx/>
                <a:buNone/>
                <a:defRPr/>
              </a:pPr>
              <a:r>
                <a:rPr kumimoji="0" lang="en-US" altLang="zh-CN" b="1" kern="1200" cap="none" spc="0" normalizeH="0" baseline="0" noProof="0">
                  <a:solidFill>
                    <a:schemeClr val="tx1"/>
                  </a:solidFill>
                  <a:latin typeface="Arial" panose="020B0604020202020204" pitchFamily="34" charset="0"/>
                  <a:ea typeface="宋体" panose="02010600030101010101" pitchFamily="2" charset="-122"/>
                  <a:cs typeface="+mn-cs"/>
                </a:rPr>
                <a:t>3.</a:t>
              </a:r>
              <a:r>
                <a:rPr kumimoji="0" lang="zh-CN" altLang="en-US" b="1" kern="1200" cap="none" spc="0" normalizeH="0" baseline="0" noProof="0">
                  <a:solidFill>
                    <a:schemeClr val="tx1"/>
                  </a:solidFill>
                  <a:latin typeface="Arial" panose="020B0604020202020204" pitchFamily="34" charset="0"/>
                  <a:ea typeface="宋体" panose="02010600030101010101" pitchFamily="2" charset="-122"/>
                  <a:cs typeface="+mn-cs"/>
                </a:rPr>
                <a:t>调度算法  </a:t>
              </a:r>
              <a:endParaRPr kumimoji="0" lang="zh-CN" altLang="en-US" b="1"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grpSp>
      <p:grpSp>
        <p:nvGrpSpPr>
          <p:cNvPr id="5" name="Group 12"/>
          <p:cNvGrpSpPr/>
          <p:nvPr/>
        </p:nvGrpSpPr>
        <p:grpSpPr>
          <a:xfrm>
            <a:off x="1947863" y="3068638"/>
            <a:ext cx="6008687" cy="593725"/>
            <a:chOff x="0" y="0"/>
            <a:chExt cx="4224" cy="374"/>
          </a:xfrm>
        </p:grpSpPr>
        <p:sp>
          <p:nvSpPr>
            <p:cNvPr id="5133" name="AutoShape 15"/>
            <p:cNvSpPr>
              <a:spLocks noChangeArrowheads="1"/>
            </p:cNvSpPr>
            <p:nvPr/>
          </p:nvSpPr>
          <p:spPr bwMode="auto">
            <a:xfrm>
              <a:off x="0" y="0"/>
              <a:ext cx="4224" cy="374"/>
            </a:xfrm>
            <a:prstGeom prst="roundRect">
              <a:avLst>
                <a:gd name="adj" fmla="val 16667"/>
              </a:avLst>
            </a:prstGeom>
            <a:solidFill>
              <a:schemeClr val="accent1"/>
            </a:solidFill>
            <a:ln w="28575">
              <a:solidFill>
                <a:srgbClr val="FCFCFC"/>
              </a:solidFill>
              <a:round/>
            </a:ln>
            <a:effectLst>
              <a:outerShdw dist="35921" dir="2700000" algn="ctr" rotWithShape="0">
                <a:srgbClr val="001D3A">
                  <a:alpha val="50000"/>
                </a:srgbClr>
              </a:outerShdw>
            </a:effectLst>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34" name="Text Box 27"/>
            <p:cNvSpPr txBox="1">
              <a:spLocks noChangeArrowheads="1"/>
            </p:cNvSpPr>
            <p:nvPr/>
          </p:nvSpPr>
          <p:spPr bwMode="auto">
            <a:xfrm>
              <a:off x="520" y="64"/>
              <a:ext cx="3168" cy="288"/>
            </a:xfrm>
            <a:prstGeom prst="rect">
              <a:avLst/>
            </a:prstGeom>
            <a:noFill/>
            <a:ln w="9525">
              <a:noFill/>
              <a:miter lim="800000"/>
            </a:ln>
            <a:effectLst>
              <a:outerShdw dist="17961" dir="2700000" algn="ctr" rotWithShape="0">
                <a:srgbClr val="808080">
                  <a:alpha val="50000"/>
                </a:srgbClr>
              </a:outerShdw>
            </a:effectLst>
          </p:spPr>
          <p:txBody>
            <a:bodyPr>
              <a:spAutoFit/>
            </a:bodyPr>
            <a:lstStyle/>
            <a:p>
              <a:pPr marL="457200" marR="0" indent="-5080" algn="l" defTabSz="914400">
                <a:spcBef>
                  <a:spcPct val="50000"/>
                </a:spcBef>
                <a:buClr>
                  <a:schemeClr val="tx1"/>
                </a:buClr>
                <a:buSzTx/>
                <a:buFontTx/>
                <a:buNone/>
                <a:defRPr/>
              </a:pPr>
              <a:r>
                <a:rPr kumimoji="0" lang="en-US" altLang="zh-CN" b="1" kern="1200" cap="none" spc="0" normalizeH="0" baseline="0" noProof="0">
                  <a:solidFill>
                    <a:schemeClr val="tx1"/>
                  </a:solidFill>
                  <a:latin typeface="Arial" panose="020B0604020202020204" pitchFamily="34" charset="0"/>
                  <a:ea typeface="宋体" panose="02010600030101010101" pitchFamily="2" charset="-122"/>
                  <a:cs typeface="+mn-cs"/>
                </a:rPr>
                <a:t>4.</a:t>
              </a:r>
              <a:r>
                <a:rPr kumimoji="0" lang="zh-CN" altLang="en-US" b="1" kern="1200" cap="none" spc="0" normalizeH="0" baseline="0" noProof="0">
                  <a:solidFill>
                    <a:schemeClr val="tx1"/>
                  </a:solidFill>
                  <a:latin typeface="Arial" panose="020B0604020202020204" pitchFamily="34" charset="0"/>
                  <a:ea typeface="宋体" panose="02010600030101010101" pitchFamily="2" charset="-122"/>
                  <a:cs typeface="+mn-cs"/>
                </a:rPr>
                <a:t>实时调度和多处理机调度 </a:t>
              </a:r>
              <a:endParaRPr kumimoji="0" lang="zh-CN" altLang="en-US" b="1"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grpSp>
      <p:grpSp>
        <p:nvGrpSpPr>
          <p:cNvPr id="6" name="Group 15"/>
          <p:cNvGrpSpPr/>
          <p:nvPr/>
        </p:nvGrpSpPr>
        <p:grpSpPr>
          <a:xfrm>
            <a:off x="1947863" y="3789363"/>
            <a:ext cx="6008687" cy="593725"/>
            <a:chOff x="0" y="0"/>
            <a:chExt cx="4224" cy="374"/>
          </a:xfrm>
        </p:grpSpPr>
        <p:sp>
          <p:nvSpPr>
            <p:cNvPr id="5136" name="AutoShape 24"/>
            <p:cNvSpPr>
              <a:spLocks noChangeArrowheads="1"/>
            </p:cNvSpPr>
            <p:nvPr/>
          </p:nvSpPr>
          <p:spPr bwMode="auto">
            <a:xfrm>
              <a:off x="0" y="0"/>
              <a:ext cx="4224" cy="374"/>
            </a:xfrm>
            <a:prstGeom prst="roundRect">
              <a:avLst>
                <a:gd name="adj" fmla="val 16667"/>
              </a:avLst>
            </a:prstGeom>
            <a:solidFill>
              <a:schemeClr val="hlink"/>
            </a:solidFill>
            <a:ln w="28575">
              <a:solidFill>
                <a:srgbClr val="FCFCFC"/>
              </a:solidFill>
              <a:round/>
            </a:ln>
            <a:effectLst>
              <a:outerShdw dist="35921" dir="2700000" algn="ctr" rotWithShape="0">
                <a:srgbClr val="001D3A">
                  <a:alpha val="50000"/>
                </a:srgbClr>
              </a:outerShdw>
            </a:effectLst>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37" name="Text Box 28"/>
            <p:cNvSpPr txBox="1">
              <a:spLocks noChangeArrowheads="1"/>
            </p:cNvSpPr>
            <p:nvPr/>
          </p:nvSpPr>
          <p:spPr bwMode="auto">
            <a:xfrm>
              <a:off x="525" y="60"/>
              <a:ext cx="3167" cy="288"/>
            </a:xfrm>
            <a:prstGeom prst="rect">
              <a:avLst/>
            </a:prstGeom>
            <a:noFill/>
            <a:ln w="9525">
              <a:noFill/>
              <a:miter lim="800000"/>
            </a:ln>
            <a:effectLst>
              <a:outerShdw dist="17961" dir="2700000" algn="ctr" rotWithShape="0">
                <a:srgbClr val="808080">
                  <a:alpha val="50000"/>
                </a:srgbClr>
              </a:outerShdw>
            </a:effectLst>
          </p:spPr>
          <p:txBody>
            <a:bodyPr>
              <a:spAutoFit/>
            </a:bodyPr>
            <a:lstStyle/>
            <a:p>
              <a:pPr marL="457200" marR="0" indent="-5080" algn="l" defTabSz="914400">
                <a:spcBef>
                  <a:spcPct val="50000"/>
                </a:spcBef>
                <a:buClr>
                  <a:schemeClr val="tx1"/>
                </a:buClr>
                <a:buSzTx/>
                <a:buFontTx/>
                <a:buNone/>
                <a:defRPr/>
              </a:pPr>
              <a:r>
                <a:rPr kumimoji="0" lang="en-US" altLang="zh-CN" b="1" kern="1200" cap="none" spc="0" normalizeH="0" baseline="0" noProof="0">
                  <a:solidFill>
                    <a:schemeClr val="tx1"/>
                  </a:solidFill>
                  <a:latin typeface="Arial" panose="020B0604020202020204" pitchFamily="34" charset="0"/>
                  <a:ea typeface="宋体" panose="02010600030101010101" pitchFamily="2" charset="-122"/>
                  <a:cs typeface="+mn-cs"/>
                </a:rPr>
                <a:t>5.</a:t>
              </a:r>
              <a:r>
                <a:rPr kumimoji="0" lang="zh-CN" altLang="en-US" b="1" kern="1200" cap="none" spc="0" normalizeH="0" baseline="0" noProof="0">
                  <a:solidFill>
                    <a:schemeClr val="tx1"/>
                  </a:solidFill>
                  <a:latin typeface="Arial" panose="020B0604020202020204" pitchFamily="34" charset="0"/>
                  <a:ea typeface="宋体" panose="02010600030101010101" pitchFamily="2" charset="-122"/>
                  <a:cs typeface="+mn-cs"/>
                </a:rPr>
                <a:t>死锁的原因和必要条件 </a:t>
              </a:r>
              <a:endParaRPr kumimoji="0" lang="zh-CN" altLang="en-US" b="1"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grpSp>
      <p:grpSp>
        <p:nvGrpSpPr>
          <p:cNvPr id="7" name="Group 18"/>
          <p:cNvGrpSpPr/>
          <p:nvPr/>
        </p:nvGrpSpPr>
        <p:grpSpPr>
          <a:xfrm>
            <a:off x="1979613" y="4508500"/>
            <a:ext cx="6008687" cy="593725"/>
            <a:chOff x="0" y="0"/>
            <a:chExt cx="4224" cy="374"/>
          </a:xfrm>
        </p:grpSpPr>
        <p:sp>
          <p:nvSpPr>
            <p:cNvPr id="5139" name="AutoShape 29"/>
            <p:cNvSpPr>
              <a:spLocks noChangeArrowheads="1"/>
            </p:cNvSpPr>
            <p:nvPr/>
          </p:nvSpPr>
          <p:spPr bwMode="auto">
            <a:xfrm>
              <a:off x="0" y="0"/>
              <a:ext cx="4224" cy="374"/>
            </a:xfrm>
            <a:prstGeom prst="roundRect">
              <a:avLst>
                <a:gd name="adj" fmla="val 16667"/>
              </a:avLst>
            </a:prstGeom>
            <a:solidFill>
              <a:schemeClr val="accent1"/>
            </a:solidFill>
            <a:ln w="28575">
              <a:solidFill>
                <a:srgbClr val="FCFCFC"/>
              </a:solidFill>
              <a:round/>
            </a:ln>
            <a:effectLst>
              <a:outerShdw dist="35921" dir="2700000" algn="ctr" rotWithShape="0">
                <a:srgbClr val="001D3A">
                  <a:alpha val="50000"/>
                </a:srgbClr>
              </a:outerShdw>
            </a:effectLst>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40" name="Text Box 30"/>
            <p:cNvSpPr txBox="1">
              <a:spLocks noChangeArrowheads="1"/>
            </p:cNvSpPr>
            <p:nvPr/>
          </p:nvSpPr>
          <p:spPr bwMode="auto">
            <a:xfrm>
              <a:off x="543" y="45"/>
              <a:ext cx="3168" cy="288"/>
            </a:xfrm>
            <a:prstGeom prst="rect">
              <a:avLst/>
            </a:prstGeom>
            <a:noFill/>
            <a:ln w="9525">
              <a:noFill/>
              <a:miter lim="800000"/>
            </a:ln>
            <a:effectLst>
              <a:outerShdw dist="17961" dir="2700000" algn="ctr" rotWithShape="0">
                <a:srgbClr val="808080">
                  <a:alpha val="50000"/>
                </a:srgbClr>
              </a:outerShdw>
            </a:effectLst>
          </p:spPr>
          <p:txBody>
            <a:bodyPr>
              <a:spAutoFit/>
            </a:bodyPr>
            <a:lstStyle/>
            <a:p>
              <a:pPr marL="457200" marR="0" indent="-5080" algn="l" defTabSz="914400">
                <a:spcBef>
                  <a:spcPct val="50000"/>
                </a:spcBef>
                <a:buClr>
                  <a:schemeClr val="tx1"/>
                </a:buClr>
                <a:buSzTx/>
                <a:buFontTx/>
                <a:buNone/>
                <a:defRPr/>
              </a:pPr>
              <a:r>
                <a:rPr kumimoji="0" lang="en-US" altLang="zh-CN" b="1" kern="1200" cap="none" spc="0" normalizeH="0" baseline="0" noProof="0">
                  <a:solidFill>
                    <a:schemeClr val="tx1"/>
                  </a:solidFill>
                  <a:latin typeface="Arial" panose="020B0604020202020204" pitchFamily="34" charset="0"/>
                  <a:ea typeface="宋体" panose="02010600030101010101" pitchFamily="2" charset="-122"/>
                  <a:cs typeface="+mn-cs"/>
                </a:rPr>
                <a:t>6.</a:t>
              </a:r>
              <a:r>
                <a:rPr kumimoji="0" lang="zh-CN" altLang="en-US" b="1" kern="1200" cap="none" spc="0" normalizeH="0" baseline="0" noProof="0">
                  <a:solidFill>
                    <a:schemeClr val="tx1"/>
                  </a:solidFill>
                  <a:latin typeface="Arial" panose="020B0604020202020204" pitchFamily="34" charset="0"/>
                  <a:ea typeface="宋体" panose="02010600030101010101" pitchFamily="2" charset="-122"/>
                  <a:cs typeface="+mn-cs"/>
                </a:rPr>
                <a:t>预防死锁的方法 </a:t>
              </a:r>
              <a:endParaRPr kumimoji="0" lang="zh-CN" altLang="en-US" b="1"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grpSp>
      <p:grpSp>
        <p:nvGrpSpPr>
          <p:cNvPr id="8" name="Group 21"/>
          <p:cNvGrpSpPr/>
          <p:nvPr/>
        </p:nvGrpSpPr>
        <p:grpSpPr>
          <a:xfrm flipV="1">
            <a:off x="7524750" y="1989138"/>
            <a:ext cx="187325" cy="601662"/>
            <a:chOff x="0" y="0"/>
            <a:chExt cx="130" cy="418"/>
          </a:xfrm>
        </p:grpSpPr>
        <p:sp>
          <p:nvSpPr>
            <p:cNvPr id="13352" name="Oval 6"/>
            <p:cNvSpPr/>
            <p:nvPr/>
          </p:nvSpPr>
          <p:spPr>
            <a:xfrm>
              <a:off x="0" y="0"/>
              <a:ext cx="126" cy="120"/>
            </a:xfrm>
            <a:prstGeom prst="ellipse">
              <a:avLst/>
            </a:prstGeom>
            <a:solidFill>
              <a:schemeClr val="bg1"/>
            </a:solidFill>
            <a:ln w="38100" cap="flat" cmpd="sng">
              <a:solidFill>
                <a:schemeClr val="bg2"/>
              </a:solidFill>
              <a:prstDash val="solid"/>
              <a:headEnd type="none" w="med" len="med"/>
              <a:tailEnd type="none" w="med" len="med"/>
            </a:ln>
          </p:spPr>
          <p:txBody>
            <a:bodyPr rot="10800000" wrap="none" anchor="ctr"/>
            <a:p>
              <a:pPr algn="l">
                <a:spcBef>
                  <a:spcPct val="50000"/>
                </a:spcBef>
                <a:buClr>
                  <a:schemeClr val="tx1"/>
                </a:buClr>
              </a:pPr>
              <a:endParaRPr lang="zh-CN" altLang="en-US" b="1" dirty="0">
                <a:solidFill>
                  <a:schemeClr val="tx1"/>
                </a:solidFill>
                <a:latin typeface="Arial" panose="020B0604020202020204" pitchFamily="34" charset="0"/>
              </a:endParaRPr>
            </a:p>
          </p:txBody>
        </p:sp>
        <p:sp>
          <p:nvSpPr>
            <p:cNvPr id="13353" name="Oval 7"/>
            <p:cNvSpPr/>
            <p:nvPr/>
          </p:nvSpPr>
          <p:spPr>
            <a:xfrm>
              <a:off x="4" y="298"/>
              <a:ext cx="126" cy="120"/>
            </a:xfrm>
            <a:prstGeom prst="ellipse">
              <a:avLst/>
            </a:prstGeom>
            <a:solidFill>
              <a:schemeClr val="bg1"/>
            </a:solidFill>
            <a:ln w="38100" cap="flat" cmpd="sng">
              <a:solidFill>
                <a:schemeClr val="bg2"/>
              </a:solidFill>
              <a:prstDash val="solid"/>
              <a:headEnd type="none" w="med" len="med"/>
              <a:tailEnd type="none" w="med" len="med"/>
            </a:ln>
          </p:spPr>
          <p:txBody>
            <a:bodyPr rot="10800000" wrap="none" anchor="ctr"/>
            <a:p>
              <a:pPr algn="l">
                <a:spcBef>
                  <a:spcPct val="50000"/>
                </a:spcBef>
                <a:buClr>
                  <a:schemeClr val="tx1"/>
                </a:buClr>
              </a:pPr>
              <a:endParaRPr lang="zh-CN" altLang="en-US" b="1" dirty="0">
                <a:solidFill>
                  <a:schemeClr val="tx1"/>
                </a:solidFill>
                <a:latin typeface="Arial" panose="020B0604020202020204" pitchFamily="34" charset="0"/>
              </a:endParaRPr>
            </a:p>
          </p:txBody>
        </p:sp>
        <p:sp>
          <p:nvSpPr>
            <p:cNvPr id="13354" name="AutoShape 8"/>
            <p:cNvSpPr/>
            <p:nvPr/>
          </p:nvSpPr>
          <p:spPr>
            <a:xfrm>
              <a:off x="36" y="72"/>
              <a:ext cx="62" cy="300"/>
            </a:xfrm>
            <a:prstGeom prst="roundRect">
              <a:avLst>
                <a:gd name="adj" fmla="val 50000"/>
              </a:avLst>
            </a:prstGeom>
            <a:gradFill rotWithShape="1">
              <a:gsLst>
                <a:gs pos="0">
                  <a:srgbClr val="B2B2B2"/>
                </a:gs>
                <a:gs pos="50000">
                  <a:srgbClr val="EAEAEA"/>
                </a:gs>
                <a:gs pos="100000">
                  <a:srgbClr val="B2B2B2"/>
                </a:gs>
              </a:gsLst>
              <a:lin ang="5400000" scaled="1"/>
              <a:tileRect/>
            </a:gradFill>
            <a:ln w="9525">
              <a:noFill/>
            </a:ln>
          </p:spPr>
          <p:txBody>
            <a:bodyPr rot="10800000" wrap="none" anchor="ctr"/>
            <a:p>
              <a:pPr algn="l">
                <a:spcBef>
                  <a:spcPct val="50000"/>
                </a:spcBef>
                <a:buClr>
                  <a:schemeClr val="tx1"/>
                </a:buClr>
              </a:pPr>
              <a:endParaRPr lang="zh-CN" altLang="en-US" b="1" dirty="0">
                <a:solidFill>
                  <a:schemeClr val="tx1"/>
                </a:solidFill>
                <a:latin typeface="Arial" panose="020B0604020202020204" pitchFamily="34" charset="0"/>
              </a:endParaRPr>
            </a:p>
          </p:txBody>
        </p:sp>
      </p:grpSp>
      <p:grpSp>
        <p:nvGrpSpPr>
          <p:cNvPr id="9" name="Group 25"/>
          <p:cNvGrpSpPr/>
          <p:nvPr/>
        </p:nvGrpSpPr>
        <p:grpSpPr>
          <a:xfrm>
            <a:off x="7524750" y="3429000"/>
            <a:ext cx="187325" cy="601663"/>
            <a:chOff x="0" y="0"/>
            <a:chExt cx="130" cy="418"/>
          </a:xfrm>
        </p:grpSpPr>
        <p:sp>
          <p:nvSpPr>
            <p:cNvPr id="13349" name="Oval 17"/>
            <p:cNvSpPr/>
            <p:nvPr/>
          </p:nvSpPr>
          <p:spPr>
            <a:xfrm>
              <a:off x="0" y="0"/>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pPr algn="l">
                <a:spcBef>
                  <a:spcPct val="50000"/>
                </a:spcBef>
                <a:buClr>
                  <a:schemeClr val="tx1"/>
                </a:buClr>
              </a:pPr>
              <a:endParaRPr lang="zh-CN" altLang="en-US" b="1" dirty="0">
                <a:solidFill>
                  <a:schemeClr val="tx1"/>
                </a:solidFill>
                <a:latin typeface="Arial" panose="020B0604020202020204" pitchFamily="34" charset="0"/>
              </a:endParaRPr>
            </a:p>
          </p:txBody>
        </p:sp>
        <p:sp>
          <p:nvSpPr>
            <p:cNvPr id="13350" name="Oval 18"/>
            <p:cNvSpPr/>
            <p:nvPr/>
          </p:nvSpPr>
          <p:spPr>
            <a:xfrm>
              <a:off x="4" y="298"/>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pPr algn="l">
                <a:spcBef>
                  <a:spcPct val="50000"/>
                </a:spcBef>
                <a:buClr>
                  <a:schemeClr val="tx1"/>
                </a:buClr>
              </a:pPr>
              <a:endParaRPr lang="zh-CN" altLang="en-US" b="1" dirty="0">
                <a:solidFill>
                  <a:schemeClr val="tx1"/>
                </a:solidFill>
                <a:latin typeface="Arial" panose="020B0604020202020204" pitchFamily="34" charset="0"/>
              </a:endParaRPr>
            </a:p>
          </p:txBody>
        </p:sp>
        <p:sp>
          <p:nvSpPr>
            <p:cNvPr id="13351" name="AutoShape 19"/>
            <p:cNvSpPr/>
            <p:nvPr/>
          </p:nvSpPr>
          <p:spPr>
            <a:xfrm>
              <a:off x="36" y="72"/>
              <a:ext cx="62" cy="300"/>
            </a:xfrm>
            <a:prstGeom prst="roundRect">
              <a:avLst>
                <a:gd name="adj" fmla="val 50000"/>
              </a:avLst>
            </a:prstGeom>
            <a:gradFill rotWithShape="1">
              <a:gsLst>
                <a:gs pos="0">
                  <a:srgbClr val="B2B2B2"/>
                </a:gs>
                <a:gs pos="50000">
                  <a:srgbClr val="EAEAEA"/>
                </a:gs>
                <a:gs pos="100000">
                  <a:srgbClr val="B2B2B2"/>
                </a:gs>
              </a:gsLst>
              <a:lin ang="5400000" scaled="1"/>
              <a:tileRect/>
            </a:gradFill>
            <a:ln w="9525">
              <a:noFill/>
            </a:ln>
          </p:spPr>
          <p:txBody>
            <a:bodyPr wrap="none" anchor="ctr"/>
            <a:p>
              <a:pPr algn="l">
                <a:spcBef>
                  <a:spcPct val="50000"/>
                </a:spcBef>
                <a:buClr>
                  <a:schemeClr val="tx1"/>
                </a:buClr>
              </a:pPr>
              <a:endParaRPr lang="zh-CN" altLang="en-US" b="1" dirty="0">
                <a:solidFill>
                  <a:schemeClr val="tx1"/>
                </a:solidFill>
                <a:latin typeface="Arial" panose="020B0604020202020204" pitchFamily="34" charset="0"/>
              </a:endParaRPr>
            </a:p>
          </p:txBody>
        </p:sp>
      </p:grpSp>
      <p:grpSp>
        <p:nvGrpSpPr>
          <p:cNvPr id="10" name="Group 29"/>
          <p:cNvGrpSpPr/>
          <p:nvPr/>
        </p:nvGrpSpPr>
        <p:grpSpPr>
          <a:xfrm>
            <a:off x="2132013" y="1274763"/>
            <a:ext cx="187325" cy="601662"/>
            <a:chOff x="0" y="0"/>
            <a:chExt cx="130" cy="418"/>
          </a:xfrm>
        </p:grpSpPr>
        <p:sp>
          <p:nvSpPr>
            <p:cNvPr id="13346" name="Oval 10"/>
            <p:cNvSpPr/>
            <p:nvPr/>
          </p:nvSpPr>
          <p:spPr>
            <a:xfrm>
              <a:off x="0" y="0"/>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pPr algn="l">
                <a:spcBef>
                  <a:spcPct val="50000"/>
                </a:spcBef>
                <a:buClr>
                  <a:schemeClr val="tx1"/>
                </a:buClr>
              </a:pPr>
              <a:endParaRPr lang="zh-CN" altLang="en-US" b="1" dirty="0">
                <a:solidFill>
                  <a:schemeClr val="tx1"/>
                </a:solidFill>
                <a:latin typeface="Arial" panose="020B0604020202020204" pitchFamily="34" charset="0"/>
              </a:endParaRPr>
            </a:p>
          </p:txBody>
        </p:sp>
        <p:sp>
          <p:nvSpPr>
            <p:cNvPr id="13347" name="Oval 11"/>
            <p:cNvSpPr/>
            <p:nvPr/>
          </p:nvSpPr>
          <p:spPr>
            <a:xfrm>
              <a:off x="4" y="298"/>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pPr algn="l">
                <a:spcBef>
                  <a:spcPct val="50000"/>
                </a:spcBef>
                <a:buClr>
                  <a:schemeClr val="tx1"/>
                </a:buClr>
              </a:pPr>
              <a:endParaRPr lang="zh-CN" altLang="en-US" b="1" dirty="0">
                <a:solidFill>
                  <a:schemeClr val="tx1"/>
                </a:solidFill>
                <a:latin typeface="Arial" panose="020B0604020202020204" pitchFamily="34" charset="0"/>
              </a:endParaRPr>
            </a:p>
          </p:txBody>
        </p:sp>
        <p:sp>
          <p:nvSpPr>
            <p:cNvPr id="13348" name="AutoShape 12"/>
            <p:cNvSpPr/>
            <p:nvPr/>
          </p:nvSpPr>
          <p:spPr>
            <a:xfrm>
              <a:off x="36" y="72"/>
              <a:ext cx="62" cy="300"/>
            </a:xfrm>
            <a:prstGeom prst="roundRect">
              <a:avLst>
                <a:gd name="adj" fmla="val 50000"/>
              </a:avLst>
            </a:prstGeom>
            <a:gradFill rotWithShape="1">
              <a:gsLst>
                <a:gs pos="0">
                  <a:srgbClr val="B2B2B2"/>
                </a:gs>
                <a:gs pos="50000">
                  <a:srgbClr val="FFFFFF"/>
                </a:gs>
                <a:gs pos="100000">
                  <a:srgbClr val="B2B2B2"/>
                </a:gs>
              </a:gsLst>
              <a:lin ang="5400000" scaled="1"/>
              <a:tileRect/>
            </a:gradFill>
            <a:ln w="9525">
              <a:noFill/>
            </a:ln>
          </p:spPr>
          <p:txBody>
            <a:bodyPr wrap="none" anchor="ctr"/>
            <a:p>
              <a:pPr algn="l">
                <a:spcBef>
                  <a:spcPct val="50000"/>
                </a:spcBef>
                <a:buClr>
                  <a:schemeClr val="tx1"/>
                </a:buClr>
              </a:pPr>
              <a:endParaRPr lang="zh-CN" altLang="en-US" b="1" dirty="0">
                <a:solidFill>
                  <a:schemeClr val="tx1"/>
                </a:solidFill>
                <a:latin typeface="Arial" panose="020B0604020202020204" pitchFamily="34" charset="0"/>
              </a:endParaRPr>
            </a:p>
          </p:txBody>
        </p:sp>
      </p:grpSp>
      <p:grpSp>
        <p:nvGrpSpPr>
          <p:cNvPr id="11" name="Group 33"/>
          <p:cNvGrpSpPr/>
          <p:nvPr/>
        </p:nvGrpSpPr>
        <p:grpSpPr>
          <a:xfrm>
            <a:off x="2132013" y="2714625"/>
            <a:ext cx="187325" cy="601663"/>
            <a:chOff x="0" y="0"/>
            <a:chExt cx="130" cy="418"/>
          </a:xfrm>
        </p:grpSpPr>
        <p:sp>
          <p:nvSpPr>
            <p:cNvPr id="13343" name="Oval 21"/>
            <p:cNvSpPr/>
            <p:nvPr/>
          </p:nvSpPr>
          <p:spPr>
            <a:xfrm>
              <a:off x="0" y="0"/>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pPr algn="l">
                <a:spcBef>
                  <a:spcPct val="50000"/>
                </a:spcBef>
                <a:buClr>
                  <a:schemeClr val="tx1"/>
                </a:buClr>
              </a:pPr>
              <a:endParaRPr lang="zh-CN" altLang="en-US" b="1" dirty="0">
                <a:solidFill>
                  <a:schemeClr val="tx1"/>
                </a:solidFill>
                <a:latin typeface="Arial" panose="020B0604020202020204" pitchFamily="34" charset="0"/>
              </a:endParaRPr>
            </a:p>
          </p:txBody>
        </p:sp>
        <p:sp>
          <p:nvSpPr>
            <p:cNvPr id="13344" name="Oval 22"/>
            <p:cNvSpPr/>
            <p:nvPr/>
          </p:nvSpPr>
          <p:spPr>
            <a:xfrm>
              <a:off x="4" y="298"/>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pPr algn="l">
                <a:spcBef>
                  <a:spcPct val="50000"/>
                </a:spcBef>
                <a:buClr>
                  <a:schemeClr val="tx1"/>
                </a:buClr>
              </a:pPr>
              <a:endParaRPr lang="zh-CN" altLang="en-US" b="1" dirty="0">
                <a:solidFill>
                  <a:schemeClr val="tx1"/>
                </a:solidFill>
                <a:latin typeface="Arial" panose="020B0604020202020204" pitchFamily="34" charset="0"/>
              </a:endParaRPr>
            </a:p>
          </p:txBody>
        </p:sp>
        <p:sp>
          <p:nvSpPr>
            <p:cNvPr id="13345" name="AutoShape 23"/>
            <p:cNvSpPr/>
            <p:nvPr/>
          </p:nvSpPr>
          <p:spPr>
            <a:xfrm>
              <a:off x="36" y="72"/>
              <a:ext cx="62" cy="300"/>
            </a:xfrm>
            <a:prstGeom prst="roundRect">
              <a:avLst>
                <a:gd name="adj" fmla="val 50000"/>
              </a:avLst>
            </a:prstGeom>
            <a:gradFill rotWithShape="1">
              <a:gsLst>
                <a:gs pos="0">
                  <a:srgbClr val="B2B2B2"/>
                </a:gs>
                <a:gs pos="50000">
                  <a:srgbClr val="FFFFFF"/>
                </a:gs>
                <a:gs pos="100000">
                  <a:srgbClr val="B2B2B2"/>
                </a:gs>
              </a:gsLst>
              <a:lin ang="5400000" scaled="1"/>
              <a:tileRect/>
            </a:gradFill>
            <a:ln w="9525">
              <a:noFill/>
            </a:ln>
          </p:spPr>
          <p:txBody>
            <a:bodyPr wrap="none" anchor="ctr"/>
            <a:p>
              <a:pPr algn="l">
                <a:spcBef>
                  <a:spcPct val="50000"/>
                </a:spcBef>
                <a:buClr>
                  <a:schemeClr val="tx1"/>
                </a:buClr>
              </a:pPr>
              <a:endParaRPr lang="zh-CN" altLang="en-US" b="1" dirty="0">
                <a:solidFill>
                  <a:schemeClr val="tx1"/>
                </a:solidFill>
                <a:latin typeface="Arial" panose="020B0604020202020204" pitchFamily="34" charset="0"/>
              </a:endParaRPr>
            </a:p>
          </p:txBody>
        </p:sp>
      </p:grpSp>
      <p:grpSp>
        <p:nvGrpSpPr>
          <p:cNvPr id="12" name="Group 37"/>
          <p:cNvGrpSpPr/>
          <p:nvPr/>
        </p:nvGrpSpPr>
        <p:grpSpPr>
          <a:xfrm>
            <a:off x="2155825" y="4148138"/>
            <a:ext cx="187325" cy="601662"/>
            <a:chOff x="0" y="0"/>
            <a:chExt cx="130" cy="418"/>
          </a:xfrm>
        </p:grpSpPr>
        <p:sp>
          <p:nvSpPr>
            <p:cNvPr id="13340" name="Oval 36"/>
            <p:cNvSpPr/>
            <p:nvPr/>
          </p:nvSpPr>
          <p:spPr>
            <a:xfrm>
              <a:off x="0" y="0"/>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pPr algn="l">
                <a:spcBef>
                  <a:spcPct val="50000"/>
                </a:spcBef>
                <a:buClr>
                  <a:schemeClr val="tx1"/>
                </a:buClr>
              </a:pPr>
              <a:endParaRPr lang="zh-CN" altLang="en-US" b="1" dirty="0">
                <a:solidFill>
                  <a:schemeClr val="tx1"/>
                </a:solidFill>
                <a:latin typeface="Arial" panose="020B0604020202020204" pitchFamily="34" charset="0"/>
              </a:endParaRPr>
            </a:p>
          </p:txBody>
        </p:sp>
        <p:sp>
          <p:nvSpPr>
            <p:cNvPr id="13341" name="Oval 37"/>
            <p:cNvSpPr/>
            <p:nvPr/>
          </p:nvSpPr>
          <p:spPr>
            <a:xfrm>
              <a:off x="4" y="298"/>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pPr algn="l">
                <a:spcBef>
                  <a:spcPct val="50000"/>
                </a:spcBef>
                <a:buClr>
                  <a:schemeClr val="tx1"/>
                </a:buClr>
              </a:pPr>
              <a:endParaRPr lang="zh-CN" altLang="en-US" b="1" dirty="0">
                <a:solidFill>
                  <a:schemeClr val="tx1"/>
                </a:solidFill>
                <a:latin typeface="Arial" panose="020B0604020202020204" pitchFamily="34" charset="0"/>
              </a:endParaRPr>
            </a:p>
          </p:txBody>
        </p:sp>
        <p:sp>
          <p:nvSpPr>
            <p:cNvPr id="13342" name="AutoShape 38"/>
            <p:cNvSpPr/>
            <p:nvPr/>
          </p:nvSpPr>
          <p:spPr>
            <a:xfrm>
              <a:off x="36" y="72"/>
              <a:ext cx="62" cy="300"/>
            </a:xfrm>
            <a:prstGeom prst="roundRect">
              <a:avLst>
                <a:gd name="adj" fmla="val 50000"/>
              </a:avLst>
            </a:prstGeom>
            <a:gradFill rotWithShape="1">
              <a:gsLst>
                <a:gs pos="0">
                  <a:srgbClr val="B2B2B2"/>
                </a:gs>
                <a:gs pos="50000">
                  <a:srgbClr val="FFFFFF"/>
                </a:gs>
                <a:gs pos="100000">
                  <a:srgbClr val="B2B2B2"/>
                </a:gs>
              </a:gsLst>
              <a:lin ang="5400000" scaled="1"/>
              <a:tileRect/>
            </a:gradFill>
            <a:ln w="9525">
              <a:noFill/>
            </a:ln>
          </p:spPr>
          <p:txBody>
            <a:bodyPr wrap="none" anchor="ctr"/>
            <a:p>
              <a:pPr algn="l">
                <a:spcBef>
                  <a:spcPct val="50000"/>
                </a:spcBef>
                <a:buClr>
                  <a:schemeClr val="tx1"/>
                </a:buClr>
              </a:pPr>
              <a:endParaRPr lang="zh-CN" altLang="en-US" b="1" dirty="0">
                <a:solidFill>
                  <a:schemeClr val="tx1"/>
                </a:solidFill>
                <a:latin typeface="Arial" panose="020B0604020202020204" pitchFamily="34" charset="0"/>
              </a:endParaRPr>
            </a:p>
          </p:txBody>
        </p:sp>
      </p:grpSp>
      <p:grpSp>
        <p:nvGrpSpPr>
          <p:cNvPr id="13" name="Group 41"/>
          <p:cNvGrpSpPr/>
          <p:nvPr/>
        </p:nvGrpSpPr>
        <p:grpSpPr>
          <a:xfrm>
            <a:off x="1979613" y="5229225"/>
            <a:ext cx="6008687" cy="593725"/>
            <a:chOff x="0" y="0"/>
            <a:chExt cx="4224" cy="374"/>
          </a:xfrm>
        </p:grpSpPr>
        <p:sp>
          <p:nvSpPr>
            <p:cNvPr id="5162" name="AutoShape 24"/>
            <p:cNvSpPr>
              <a:spLocks noChangeArrowheads="1"/>
            </p:cNvSpPr>
            <p:nvPr/>
          </p:nvSpPr>
          <p:spPr bwMode="auto">
            <a:xfrm>
              <a:off x="0" y="0"/>
              <a:ext cx="4224" cy="374"/>
            </a:xfrm>
            <a:prstGeom prst="roundRect">
              <a:avLst>
                <a:gd name="adj" fmla="val 16667"/>
              </a:avLst>
            </a:prstGeom>
            <a:solidFill>
              <a:schemeClr val="hlink"/>
            </a:solidFill>
            <a:ln w="28575">
              <a:solidFill>
                <a:srgbClr val="FCFCFC"/>
              </a:solidFill>
              <a:round/>
            </a:ln>
            <a:effectLst>
              <a:outerShdw dist="35921" dir="2700000" algn="ctr" rotWithShape="0">
                <a:srgbClr val="001D3A">
                  <a:alpha val="50000"/>
                </a:srgbClr>
              </a:outerShdw>
            </a:effectLst>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63" name="Text Box 28"/>
            <p:cNvSpPr txBox="1">
              <a:spLocks noChangeArrowheads="1"/>
            </p:cNvSpPr>
            <p:nvPr/>
          </p:nvSpPr>
          <p:spPr bwMode="auto">
            <a:xfrm>
              <a:off x="525" y="60"/>
              <a:ext cx="3167" cy="288"/>
            </a:xfrm>
            <a:prstGeom prst="rect">
              <a:avLst/>
            </a:prstGeom>
            <a:noFill/>
            <a:ln w="9525">
              <a:noFill/>
              <a:miter lim="800000"/>
            </a:ln>
            <a:effectLst>
              <a:outerShdw dist="17961" dir="2700000" algn="ctr" rotWithShape="0">
                <a:srgbClr val="808080">
                  <a:alpha val="50000"/>
                </a:srgbClr>
              </a:outerShdw>
            </a:effectLst>
          </p:spPr>
          <p:txBody>
            <a:bodyPr>
              <a:spAutoFit/>
            </a:bodyPr>
            <a:lstStyle/>
            <a:p>
              <a:pPr marL="457200" marR="0" indent="-5080" algn="l" defTabSz="914400">
                <a:spcBef>
                  <a:spcPct val="50000"/>
                </a:spcBef>
                <a:buClr>
                  <a:schemeClr val="tx1"/>
                </a:buClr>
                <a:buSzTx/>
                <a:buFontTx/>
                <a:buNone/>
                <a:defRPr/>
              </a:pPr>
              <a:r>
                <a:rPr kumimoji="0" lang="en-US" altLang="zh-CN" b="1" kern="1200" cap="none" spc="0" normalizeH="0" baseline="0" noProof="0">
                  <a:solidFill>
                    <a:schemeClr val="tx1"/>
                  </a:solidFill>
                  <a:latin typeface="Arial" panose="020B0604020202020204" pitchFamily="34" charset="0"/>
                  <a:ea typeface="宋体" panose="02010600030101010101" pitchFamily="2" charset="-122"/>
                  <a:cs typeface="+mn-cs"/>
                </a:rPr>
                <a:t>7.</a:t>
              </a:r>
              <a:r>
                <a:rPr kumimoji="0" lang="zh-CN" altLang="en-US" b="1" kern="1200" cap="none" spc="0" normalizeH="0" baseline="0" noProof="0">
                  <a:solidFill>
                    <a:schemeClr val="tx1"/>
                  </a:solidFill>
                  <a:latin typeface="Arial" panose="020B0604020202020204" pitchFamily="34" charset="0"/>
                  <a:ea typeface="宋体" panose="02010600030101010101" pitchFamily="2" charset="-122"/>
                  <a:cs typeface="+mn-cs"/>
                </a:rPr>
                <a:t>死锁的检测和解除 </a:t>
              </a:r>
              <a:endParaRPr kumimoji="0" lang="zh-CN" altLang="en-US" b="1"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grpSp>
      <p:grpSp>
        <p:nvGrpSpPr>
          <p:cNvPr id="14" name="Group 44"/>
          <p:cNvGrpSpPr/>
          <p:nvPr/>
        </p:nvGrpSpPr>
        <p:grpSpPr>
          <a:xfrm>
            <a:off x="7553325" y="4868863"/>
            <a:ext cx="187325" cy="601662"/>
            <a:chOff x="0" y="0"/>
            <a:chExt cx="130" cy="418"/>
          </a:xfrm>
        </p:grpSpPr>
        <p:sp>
          <p:nvSpPr>
            <p:cNvPr id="13335" name="Oval 17"/>
            <p:cNvSpPr/>
            <p:nvPr/>
          </p:nvSpPr>
          <p:spPr>
            <a:xfrm>
              <a:off x="0" y="0"/>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pPr algn="l">
                <a:spcBef>
                  <a:spcPct val="50000"/>
                </a:spcBef>
                <a:buClr>
                  <a:schemeClr val="tx1"/>
                </a:buClr>
              </a:pPr>
              <a:endParaRPr lang="zh-CN" altLang="en-US" b="1" dirty="0">
                <a:solidFill>
                  <a:schemeClr val="tx1"/>
                </a:solidFill>
                <a:latin typeface="Arial" panose="020B0604020202020204" pitchFamily="34" charset="0"/>
              </a:endParaRPr>
            </a:p>
          </p:txBody>
        </p:sp>
        <p:sp>
          <p:nvSpPr>
            <p:cNvPr id="13336" name="Oval 18"/>
            <p:cNvSpPr/>
            <p:nvPr/>
          </p:nvSpPr>
          <p:spPr>
            <a:xfrm>
              <a:off x="4" y="298"/>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pPr algn="l">
                <a:spcBef>
                  <a:spcPct val="50000"/>
                </a:spcBef>
                <a:buClr>
                  <a:schemeClr val="tx1"/>
                </a:buClr>
              </a:pPr>
              <a:endParaRPr lang="zh-CN" altLang="en-US" b="1" dirty="0">
                <a:solidFill>
                  <a:schemeClr val="tx1"/>
                </a:solidFill>
                <a:latin typeface="Arial" panose="020B0604020202020204" pitchFamily="34" charset="0"/>
              </a:endParaRPr>
            </a:p>
          </p:txBody>
        </p:sp>
        <p:sp>
          <p:nvSpPr>
            <p:cNvPr id="13337" name="AutoShape 19"/>
            <p:cNvSpPr/>
            <p:nvPr/>
          </p:nvSpPr>
          <p:spPr>
            <a:xfrm>
              <a:off x="36" y="72"/>
              <a:ext cx="62" cy="300"/>
            </a:xfrm>
            <a:prstGeom prst="roundRect">
              <a:avLst>
                <a:gd name="adj" fmla="val 50000"/>
              </a:avLst>
            </a:prstGeom>
            <a:gradFill rotWithShape="1">
              <a:gsLst>
                <a:gs pos="0">
                  <a:srgbClr val="B2B2B2"/>
                </a:gs>
                <a:gs pos="50000">
                  <a:srgbClr val="EAEAEA"/>
                </a:gs>
                <a:gs pos="100000">
                  <a:srgbClr val="B2B2B2"/>
                </a:gs>
              </a:gsLst>
              <a:lin ang="5400000" scaled="1"/>
              <a:tileRect/>
            </a:gradFill>
            <a:ln w="9525">
              <a:noFill/>
            </a:ln>
          </p:spPr>
          <p:txBody>
            <a:bodyPr wrap="none" anchor="ctr"/>
            <a:p>
              <a:pPr algn="l">
                <a:spcBef>
                  <a:spcPct val="50000"/>
                </a:spcBef>
                <a:buClr>
                  <a:schemeClr val="tx1"/>
                </a:buClr>
              </a:pPr>
              <a:endParaRPr lang="zh-CN" altLang="en-US" b="1" dirty="0">
                <a:solidFill>
                  <a:schemeClr val="tx1"/>
                </a:solidFill>
                <a:latin typeface="Arial" panose="020B0604020202020204" pitchFamily="34" charset="0"/>
              </a:endParaRPr>
            </a:p>
          </p:txBody>
        </p:sp>
      </p:grpSp>
      <p:grpSp>
        <p:nvGrpSpPr>
          <p:cNvPr id="15" name="Group 48"/>
          <p:cNvGrpSpPr/>
          <p:nvPr/>
        </p:nvGrpSpPr>
        <p:grpSpPr>
          <a:xfrm>
            <a:off x="1979613" y="5930900"/>
            <a:ext cx="6008687" cy="593725"/>
            <a:chOff x="0" y="0"/>
            <a:chExt cx="4224" cy="374"/>
          </a:xfrm>
        </p:grpSpPr>
        <p:sp>
          <p:nvSpPr>
            <p:cNvPr id="5169" name="AutoShape 29"/>
            <p:cNvSpPr>
              <a:spLocks noChangeArrowheads="1"/>
            </p:cNvSpPr>
            <p:nvPr/>
          </p:nvSpPr>
          <p:spPr bwMode="auto">
            <a:xfrm>
              <a:off x="0" y="0"/>
              <a:ext cx="4224" cy="374"/>
            </a:xfrm>
            <a:prstGeom prst="roundRect">
              <a:avLst>
                <a:gd name="adj" fmla="val 16667"/>
              </a:avLst>
            </a:prstGeom>
            <a:solidFill>
              <a:schemeClr val="accent1"/>
            </a:solidFill>
            <a:ln w="28575">
              <a:solidFill>
                <a:srgbClr val="FCFCFC"/>
              </a:solidFill>
              <a:round/>
            </a:ln>
            <a:effectLst>
              <a:outerShdw dist="35921" dir="2700000" algn="ctr" rotWithShape="0">
                <a:srgbClr val="001D3A">
                  <a:alpha val="50000"/>
                </a:srgbClr>
              </a:outerShdw>
            </a:effectLst>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70" name="Text Box 30"/>
            <p:cNvSpPr txBox="1">
              <a:spLocks noChangeArrowheads="1"/>
            </p:cNvSpPr>
            <p:nvPr/>
          </p:nvSpPr>
          <p:spPr bwMode="auto">
            <a:xfrm>
              <a:off x="543" y="45"/>
              <a:ext cx="3168" cy="288"/>
            </a:xfrm>
            <a:prstGeom prst="rect">
              <a:avLst/>
            </a:prstGeom>
            <a:noFill/>
            <a:ln w="9525">
              <a:noFill/>
              <a:miter lim="800000"/>
            </a:ln>
            <a:effectLst>
              <a:outerShdw dist="17961" dir="2700000" algn="ctr" rotWithShape="0">
                <a:srgbClr val="808080">
                  <a:alpha val="50000"/>
                </a:srgbClr>
              </a:outerShdw>
            </a:effectLst>
          </p:spPr>
          <p:txBody>
            <a:bodyPr>
              <a:spAutoFit/>
            </a:bodyPr>
            <a:lstStyle/>
            <a:p>
              <a:pPr marL="457200" marR="0" indent="-5080" algn="l" defTabSz="914400">
                <a:spcBef>
                  <a:spcPct val="50000"/>
                </a:spcBef>
                <a:buClr>
                  <a:schemeClr val="tx1"/>
                </a:buClr>
                <a:buSzTx/>
                <a:buFontTx/>
                <a:buNone/>
                <a:defRPr/>
              </a:pPr>
              <a:r>
                <a:rPr kumimoji="0" lang="en-US" altLang="zh-CN" b="1" kern="1200" cap="none" spc="0" normalizeH="0" baseline="0" noProof="0">
                  <a:solidFill>
                    <a:schemeClr val="tx1"/>
                  </a:solidFill>
                  <a:latin typeface="Arial" panose="020B0604020202020204" pitchFamily="34" charset="0"/>
                  <a:ea typeface="宋体" panose="02010600030101010101" pitchFamily="2" charset="-122"/>
                  <a:cs typeface="+mn-cs"/>
                </a:rPr>
                <a:t>8.</a:t>
              </a:r>
              <a:r>
                <a:rPr kumimoji="0" lang="zh-CN" altLang="en-US" b="1" kern="1200" cap="none" spc="0" normalizeH="0" baseline="0" noProof="0">
                  <a:solidFill>
                    <a:schemeClr val="tx1"/>
                  </a:solidFill>
                  <a:latin typeface="Arial" panose="020B0604020202020204" pitchFamily="34" charset="0"/>
                  <a:ea typeface="宋体" panose="02010600030101010101" pitchFamily="2" charset="-122"/>
                  <a:cs typeface="+mn-cs"/>
                </a:rPr>
                <a:t>线程的基本概念</a:t>
              </a:r>
              <a:endParaRPr kumimoji="0" lang="zh-CN" altLang="en-US" b="1"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grpSp>
      <p:grpSp>
        <p:nvGrpSpPr>
          <p:cNvPr id="16" name="Group 51"/>
          <p:cNvGrpSpPr/>
          <p:nvPr/>
        </p:nvGrpSpPr>
        <p:grpSpPr>
          <a:xfrm>
            <a:off x="2155825" y="5543550"/>
            <a:ext cx="187325" cy="601663"/>
            <a:chOff x="0" y="0"/>
            <a:chExt cx="130" cy="418"/>
          </a:xfrm>
        </p:grpSpPr>
        <p:sp>
          <p:nvSpPr>
            <p:cNvPr id="13330" name="Oval 36"/>
            <p:cNvSpPr/>
            <p:nvPr/>
          </p:nvSpPr>
          <p:spPr>
            <a:xfrm>
              <a:off x="0" y="0"/>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pPr algn="l">
                <a:spcBef>
                  <a:spcPct val="50000"/>
                </a:spcBef>
                <a:buClr>
                  <a:schemeClr val="tx1"/>
                </a:buClr>
              </a:pPr>
              <a:endParaRPr lang="zh-CN" altLang="en-US" b="1" dirty="0">
                <a:solidFill>
                  <a:schemeClr val="tx1"/>
                </a:solidFill>
                <a:latin typeface="Arial" panose="020B0604020202020204" pitchFamily="34" charset="0"/>
              </a:endParaRPr>
            </a:p>
          </p:txBody>
        </p:sp>
        <p:sp>
          <p:nvSpPr>
            <p:cNvPr id="13331" name="Oval 37"/>
            <p:cNvSpPr/>
            <p:nvPr/>
          </p:nvSpPr>
          <p:spPr>
            <a:xfrm>
              <a:off x="4" y="298"/>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pPr algn="l">
                <a:spcBef>
                  <a:spcPct val="50000"/>
                </a:spcBef>
                <a:buClr>
                  <a:schemeClr val="tx1"/>
                </a:buClr>
              </a:pPr>
              <a:endParaRPr lang="zh-CN" altLang="en-US" b="1" dirty="0">
                <a:solidFill>
                  <a:schemeClr val="tx1"/>
                </a:solidFill>
                <a:latin typeface="Arial" panose="020B0604020202020204" pitchFamily="34" charset="0"/>
              </a:endParaRPr>
            </a:p>
          </p:txBody>
        </p:sp>
        <p:sp>
          <p:nvSpPr>
            <p:cNvPr id="13332" name="AutoShape 38"/>
            <p:cNvSpPr/>
            <p:nvPr/>
          </p:nvSpPr>
          <p:spPr>
            <a:xfrm>
              <a:off x="36" y="72"/>
              <a:ext cx="62" cy="300"/>
            </a:xfrm>
            <a:prstGeom prst="roundRect">
              <a:avLst>
                <a:gd name="adj" fmla="val 50000"/>
              </a:avLst>
            </a:prstGeom>
            <a:gradFill rotWithShape="1">
              <a:gsLst>
                <a:gs pos="0">
                  <a:srgbClr val="B2B2B2"/>
                </a:gs>
                <a:gs pos="50000">
                  <a:srgbClr val="FFFFFF"/>
                </a:gs>
                <a:gs pos="100000">
                  <a:srgbClr val="B2B2B2"/>
                </a:gs>
              </a:gsLst>
              <a:lin ang="5400000" scaled="1"/>
              <a:tileRect/>
            </a:gradFill>
            <a:ln w="9525">
              <a:noFill/>
            </a:ln>
          </p:spPr>
          <p:txBody>
            <a:bodyPr wrap="none" anchor="ctr"/>
            <a:p>
              <a:pPr algn="l">
                <a:spcBef>
                  <a:spcPct val="50000"/>
                </a:spcBef>
                <a:buClr>
                  <a:schemeClr val="tx1"/>
                </a:buClr>
              </a:pPr>
              <a:endParaRPr lang="zh-CN" altLang="en-US" b="1" dirty="0">
                <a:solidFill>
                  <a:schemeClr val="tx1"/>
                </a:solidFill>
                <a:latin typeface="Arial" panose="020B0604020202020204" pitchFamily="34"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500" fill="hold"/>
                                        <p:tgtEl>
                                          <p:spTgt spid="5122"/>
                                        </p:tgtEl>
                                        <p:attrNameLst>
                                          <p:attrName>ppt_x</p:attrName>
                                        </p:attrNameLst>
                                      </p:cBhvr>
                                      <p:tavLst>
                                        <p:tav tm="0">
                                          <p:val>
                                            <p:strVal val="#ppt_x-.2"/>
                                          </p:val>
                                        </p:tav>
                                        <p:tav tm="100000">
                                          <p:val>
                                            <p:strVal val="#ppt_x"/>
                                          </p:val>
                                        </p:tav>
                                      </p:tavLst>
                                    </p:anim>
                                    <p:anim calcmode="lin" valueType="num">
                                      <p:cBhvr>
                                        <p:cTn id="8" dur="500" fill="hold"/>
                                        <p:tgtEl>
                                          <p:spTgt spid="5122"/>
                                        </p:tgtEl>
                                        <p:attrNameLst>
                                          <p:attrName>ppt_y</p:attrName>
                                        </p:attrNameLst>
                                      </p:cBhvr>
                                      <p:tavLst>
                                        <p:tav tm="0">
                                          <p:val>
                                            <p:strVal val="#ppt_y"/>
                                          </p:val>
                                        </p:tav>
                                        <p:tav tm="100000">
                                          <p:val>
                                            <p:strVal val="#ppt_y"/>
                                          </p:val>
                                        </p:tav>
                                      </p:tavLst>
                                    </p:anim>
                                    <p:animEffect transition="in" filter="wipe(right)" prLst="gradientSize: 0.1">
                                      <p:cBhvr>
                                        <p:cTn id="9" dur="500"/>
                                        <p:tgtEl>
                                          <p:spTgt spid="5122"/>
                                        </p:tgtEl>
                                      </p:cBhvr>
                                    </p:animEffect>
                                  </p:childTnLst>
                                </p:cTn>
                              </p:par>
                              <p:par>
                                <p:cTn id="10" presetID="22" presetClass="entr" presetSubtype="2"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500"/>
                                        <p:tgtEl>
                                          <p:spTgt spid="2"/>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1000"/>
                                        <p:tgtEl>
                                          <p:spTgt spid="10"/>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1000"/>
                                        <p:tgtEl>
                                          <p:spTgt spid="3"/>
                                        </p:tgtEl>
                                      </p:cBhvr>
                                    </p:animEffect>
                                  </p:childTnLst>
                                </p:cTn>
                              </p:par>
                            </p:childTnLst>
                          </p:cTn>
                        </p:par>
                        <p:par>
                          <p:cTn id="21" fill="hold">
                            <p:stCondLst>
                              <p:cond delay="2500"/>
                            </p:stCondLst>
                            <p:childTnLst>
                              <p:par>
                                <p:cTn id="22" presetID="22" presetClass="entr" presetSubtype="1"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1000"/>
                                        <p:tgtEl>
                                          <p:spTgt spid="8"/>
                                        </p:tgtEl>
                                      </p:cBhvr>
                                    </p:animEffect>
                                  </p:childTnLst>
                                </p:cTn>
                              </p:par>
                            </p:childTnLst>
                          </p:cTn>
                        </p:par>
                        <p:par>
                          <p:cTn id="25" fill="hold">
                            <p:stCondLst>
                              <p:cond delay="3500"/>
                            </p:stCondLst>
                            <p:childTnLst>
                              <p:par>
                                <p:cTn id="26" presetID="22" presetClass="entr" presetSubtype="2"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right)">
                                      <p:cBhvr>
                                        <p:cTn id="28" dur="1000"/>
                                        <p:tgtEl>
                                          <p:spTgt spid="4"/>
                                        </p:tgtEl>
                                      </p:cBhvr>
                                    </p:animEffect>
                                  </p:childTnLst>
                                </p:cTn>
                              </p:par>
                            </p:childTnLst>
                          </p:cTn>
                        </p:par>
                        <p:par>
                          <p:cTn id="29" fill="hold">
                            <p:stCondLst>
                              <p:cond delay="4500"/>
                            </p:stCondLst>
                            <p:childTnLst>
                              <p:par>
                                <p:cTn id="30" presetID="22" presetClass="entr" presetSubtype="1" fill="hold"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1000"/>
                                        <p:tgtEl>
                                          <p:spTgt spid="11"/>
                                        </p:tgtEl>
                                      </p:cBhvr>
                                    </p:animEffect>
                                  </p:childTnLst>
                                </p:cTn>
                              </p:par>
                            </p:childTnLst>
                          </p:cTn>
                        </p:par>
                        <p:par>
                          <p:cTn id="33" fill="hold">
                            <p:stCondLst>
                              <p:cond delay="5500"/>
                            </p:stCondLst>
                            <p:childTnLst>
                              <p:par>
                                <p:cTn id="34" presetID="22" presetClass="entr" presetSubtype="8" fill="hold"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1000"/>
                                        <p:tgtEl>
                                          <p:spTgt spid="5"/>
                                        </p:tgtEl>
                                      </p:cBhvr>
                                    </p:animEffect>
                                  </p:childTnLst>
                                </p:cTn>
                              </p:par>
                            </p:childTnLst>
                          </p:cTn>
                        </p:par>
                        <p:par>
                          <p:cTn id="37" fill="hold">
                            <p:stCondLst>
                              <p:cond delay="6500"/>
                            </p:stCondLst>
                            <p:childTnLst>
                              <p:par>
                                <p:cTn id="38" presetID="22" presetClass="entr" presetSubtype="1" fill="hold"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up)">
                                      <p:cBhvr>
                                        <p:cTn id="40" dur="1000"/>
                                        <p:tgtEl>
                                          <p:spTgt spid="9"/>
                                        </p:tgtEl>
                                      </p:cBhvr>
                                    </p:animEffect>
                                  </p:childTnLst>
                                </p:cTn>
                              </p:par>
                            </p:childTnLst>
                          </p:cTn>
                        </p:par>
                        <p:par>
                          <p:cTn id="41" fill="hold">
                            <p:stCondLst>
                              <p:cond delay="7500"/>
                            </p:stCondLst>
                            <p:childTnLst>
                              <p:par>
                                <p:cTn id="42" presetID="22" presetClass="entr" presetSubtype="2" fill="hold" nodeType="after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right)">
                                      <p:cBhvr>
                                        <p:cTn id="44" dur="1000"/>
                                        <p:tgtEl>
                                          <p:spTgt spid="6"/>
                                        </p:tgtEl>
                                      </p:cBhvr>
                                    </p:animEffect>
                                  </p:childTnLst>
                                </p:cTn>
                              </p:par>
                            </p:childTnLst>
                          </p:cTn>
                        </p:par>
                        <p:par>
                          <p:cTn id="45" fill="hold">
                            <p:stCondLst>
                              <p:cond delay="8500"/>
                            </p:stCondLst>
                            <p:childTnLst>
                              <p:par>
                                <p:cTn id="46" presetID="22" presetClass="entr" presetSubtype="1" fill="hold"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up)">
                                      <p:cBhvr>
                                        <p:cTn id="48" dur="1000"/>
                                        <p:tgtEl>
                                          <p:spTgt spid="12"/>
                                        </p:tgtEl>
                                      </p:cBhvr>
                                    </p:animEffect>
                                  </p:childTnLst>
                                </p:cTn>
                              </p:par>
                            </p:childTnLst>
                          </p:cTn>
                        </p:par>
                        <p:par>
                          <p:cTn id="49" fill="hold">
                            <p:stCondLst>
                              <p:cond delay="9500"/>
                            </p:stCondLst>
                            <p:childTnLst>
                              <p:par>
                                <p:cTn id="50" presetID="22" presetClass="entr" presetSubtype="8" fill="hold" nodeType="after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left)">
                                      <p:cBhvr>
                                        <p:cTn id="52" dur="1000"/>
                                        <p:tgtEl>
                                          <p:spTgt spid="7"/>
                                        </p:tgtEl>
                                      </p:cBhvr>
                                    </p:animEffect>
                                  </p:childTnLst>
                                </p:cTn>
                              </p:par>
                            </p:childTnLst>
                          </p:cTn>
                        </p:par>
                        <p:par>
                          <p:cTn id="53" fill="hold">
                            <p:stCondLst>
                              <p:cond delay="10500"/>
                            </p:stCondLst>
                            <p:childTnLst>
                              <p:par>
                                <p:cTn id="54" presetID="22" presetClass="entr" presetSubtype="2" fill="hold" nodeType="after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wipe(right)">
                                      <p:cBhvr>
                                        <p:cTn id="56" dur="1000"/>
                                        <p:tgtEl>
                                          <p:spTgt spid="13"/>
                                        </p:tgtEl>
                                      </p:cBhvr>
                                    </p:animEffect>
                                  </p:childTnLst>
                                </p:cTn>
                              </p:par>
                            </p:childTnLst>
                          </p:cTn>
                        </p:par>
                        <p:par>
                          <p:cTn id="57" fill="hold">
                            <p:stCondLst>
                              <p:cond delay="11500"/>
                            </p:stCondLst>
                            <p:childTnLst>
                              <p:par>
                                <p:cTn id="58" presetID="22" presetClass="entr" presetSubtype="1" fill="hold" nodeType="after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wipe(up)">
                                      <p:cBhvr>
                                        <p:cTn id="60" dur="1000"/>
                                        <p:tgtEl>
                                          <p:spTgt spid="14"/>
                                        </p:tgtEl>
                                      </p:cBhvr>
                                    </p:animEffect>
                                  </p:childTnLst>
                                </p:cTn>
                              </p:par>
                            </p:childTnLst>
                          </p:cTn>
                        </p:par>
                        <p:par>
                          <p:cTn id="61" fill="hold">
                            <p:stCondLst>
                              <p:cond delay="12500"/>
                            </p:stCondLst>
                            <p:childTnLst>
                              <p:par>
                                <p:cTn id="62" presetID="22" presetClass="entr" presetSubtype="1" fill="hold" nodeType="after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wipe(up)">
                                      <p:cBhvr>
                                        <p:cTn id="64" dur="1000"/>
                                        <p:tgtEl>
                                          <p:spTgt spid="16"/>
                                        </p:tgtEl>
                                      </p:cBhvr>
                                    </p:animEffect>
                                  </p:childTnLst>
                                </p:cTn>
                              </p:par>
                            </p:childTnLst>
                          </p:cTn>
                        </p:par>
                        <p:par>
                          <p:cTn id="65" fill="hold">
                            <p:stCondLst>
                              <p:cond delay="13500"/>
                            </p:stCondLst>
                            <p:childTnLst>
                              <p:par>
                                <p:cTn id="66" presetID="22" presetClass="entr" presetSubtype="8" fill="hold" nodeType="after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wipe(left)">
                                      <p:cBhvr>
                                        <p:cTn id="68"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p:nvPr/>
        </p:nvSpPr>
        <p:spPr>
          <a:xfrm>
            <a:off x="179388" y="188913"/>
            <a:ext cx="7272337" cy="579437"/>
          </a:xfrm>
          <a:prstGeom prst="rect">
            <a:avLst/>
          </a:prstGeom>
          <a:noFill/>
          <a:ln w="9525">
            <a:noFill/>
          </a:ln>
        </p:spPr>
        <p:txBody>
          <a:bodyPr>
            <a:spAutoFit/>
          </a:bodyPr>
          <a:p>
            <a:pPr algn="l"/>
            <a:r>
              <a:rPr lang="zh-CN" altLang="en-US" sz="3200" b="1" dirty="0">
                <a:solidFill>
                  <a:schemeClr val="tx2"/>
                </a:solidFill>
                <a:latin typeface="Times New Roman" panose="02020603050405020304" pitchFamily="18" charset="0"/>
                <a:sym typeface="Webdings" panose="05030102010509060703" pitchFamily="18" charset="2"/>
              </a:rPr>
              <a:t>例：早期</a:t>
            </a:r>
            <a:r>
              <a:rPr lang="en-US" altLang="zh-CN" sz="3200" b="1" dirty="0">
                <a:solidFill>
                  <a:schemeClr val="tx2"/>
                </a:solidFill>
                <a:latin typeface="Times New Roman" panose="02020603050405020304" pitchFamily="18" charset="0"/>
                <a:sym typeface="Webdings" panose="05030102010509060703" pitchFamily="18" charset="2"/>
              </a:rPr>
              <a:t>linux</a:t>
            </a:r>
            <a:r>
              <a:rPr lang="zh-CN" altLang="en-US" sz="3200" b="1" dirty="0">
                <a:solidFill>
                  <a:schemeClr val="tx2"/>
                </a:solidFill>
                <a:latin typeface="Times New Roman" panose="02020603050405020304" pitchFamily="18" charset="0"/>
                <a:sym typeface="Webdings" panose="05030102010509060703" pitchFamily="18" charset="2"/>
              </a:rPr>
              <a:t>进程调度算法</a:t>
            </a:r>
            <a:r>
              <a:rPr lang="en-US" altLang="zh-CN" sz="3200" b="1" dirty="0">
                <a:solidFill>
                  <a:schemeClr val="tx2"/>
                </a:solidFill>
                <a:latin typeface="Times New Roman" panose="02020603050405020304" pitchFamily="18" charset="0"/>
                <a:sym typeface="Webdings" panose="05030102010509060703" pitchFamily="18" charset="2"/>
              </a:rPr>
              <a:t>:</a:t>
            </a:r>
            <a:endParaRPr lang="en-US" altLang="zh-CN" sz="3200" b="1" dirty="0">
              <a:solidFill>
                <a:schemeClr val="tx2"/>
              </a:solidFill>
              <a:latin typeface="Times New Roman" panose="02020603050405020304" pitchFamily="18" charset="0"/>
              <a:sym typeface="Webdings" panose="05030102010509060703" pitchFamily="18" charset="2"/>
            </a:endParaRPr>
          </a:p>
        </p:txBody>
      </p:sp>
      <p:sp>
        <p:nvSpPr>
          <p:cNvPr id="187395" name="Rectangle 3"/>
          <p:cNvSpPr/>
          <p:nvPr/>
        </p:nvSpPr>
        <p:spPr>
          <a:xfrm>
            <a:off x="250825" y="908050"/>
            <a:ext cx="8424863" cy="5041900"/>
          </a:xfrm>
          <a:prstGeom prst="rect">
            <a:avLst/>
          </a:prstGeom>
          <a:noFill/>
          <a:ln w="9525">
            <a:noFill/>
          </a:ln>
        </p:spPr>
        <p:txBody>
          <a:bodyPr/>
          <a:p>
            <a:pPr marL="342900" indent="-342900" algn="l" eaLnBrk="0" hangingPunct="0">
              <a:lnSpc>
                <a:spcPct val="140000"/>
              </a:lnSpc>
              <a:spcBef>
                <a:spcPct val="20000"/>
              </a:spcBef>
            </a:pPr>
            <a:r>
              <a:rPr lang="zh-CN" altLang="en-US" sz="2800" b="1" dirty="0">
                <a:solidFill>
                  <a:schemeClr val="accent1"/>
                </a:solidFill>
                <a:latin typeface="仿宋_GB2312" pitchFamily="49" charset="-122"/>
                <a:ea typeface="仿宋_GB2312" pitchFamily="49" charset="-122"/>
              </a:rPr>
              <a:t>（</a:t>
            </a:r>
            <a:r>
              <a:rPr lang="en-US" altLang="zh-CN" sz="2800" b="1" dirty="0">
                <a:solidFill>
                  <a:schemeClr val="accent1"/>
                </a:solidFill>
                <a:latin typeface="仿宋_GB2312" pitchFamily="49" charset="-122"/>
                <a:ea typeface="仿宋_GB2312" pitchFamily="49" charset="-122"/>
              </a:rPr>
              <a:t>2</a:t>
            </a:r>
            <a:r>
              <a:rPr lang="zh-CN" altLang="en-US" sz="2800" b="1" dirty="0">
                <a:solidFill>
                  <a:schemeClr val="accent1"/>
                </a:solidFill>
                <a:latin typeface="仿宋_GB2312" pitchFamily="49" charset="-122"/>
                <a:ea typeface="仿宋_GB2312" pitchFamily="49" charset="-122"/>
              </a:rPr>
              <a:t>）</a:t>
            </a:r>
            <a:r>
              <a:rPr lang="en-US" altLang="zh-CN" sz="2800" b="1" dirty="0">
                <a:solidFill>
                  <a:schemeClr val="accent1"/>
                </a:solidFill>
                <a:latin typeface="仿宋_GB2312" pitchFamily="49" charset="-122"/>
                <a:ea typeface="仿宋_GB2312" pitchFamily="49" charset="-122"/>
              </a:rPr>
              <a:t>linux</a:t>
            </a:r>
            <a:r>
              <a:rPr lang="zh-CN" altLang="en-US" sz="2800" b="1" dirty="0">
                <a:solidFill>
                  <a:schemeClr val="accent1"/>
                </a:solidFill>
                <a:latin typeface="仿宋_GB2312" pitchFamily="49" charset="-122"/>
                <a:ea typeface="仿宋_GB2312" pitchFamily="49" charset="-122"/>
              </a:rPr>
              <a:t>动态优先级改变原则：</a:t>
            </a:r>
            <a:endParaRPr lang="zh-CN" altLang="en-US" sz="2800" b="1" dirty="0">
              <a:solidFill>
                <a:schemeClr val="accent1"/>
              </a:solidFill>
              <a:latin typeface="仿宋_GB2312" pitchFamily="49" charset="-122"/>
              <a:ea typeface="仿宋_GB2312" pitchFamily="49" charset="-122"/>
            </a:endParaRPr>
          </a:p>
          <a:p>
            <a:pPr marL="742950" lvl="1" indent="-285750" algn="l" eaLnBrk="0" hangingPunct="0">
              <a:lnSpc>
                <a:spcPct val="140000"/>
              </a:lnSpc>
              <a:spcBef>
                <a:spcPct val="20000"/>
              </a:spcBef>
              <a:buChar char="–"/>
            </a:pPr>
            <a:r>
              <a:rPr lang="zh-CN" altLang="en-US" b="1" dirty="0">
                <a:solidFill>
                  <a:schemeClr val="tx1"/>
                </a:solidFill>
                <a:latin typeface="仿宋_GB2312" pitchFamily="49" charset="-122"/>
                <a:ea typeface="仿宋_GB2312" pitchFamily="49" charset="-122"/>
              </a:rPr>
              <a:t>每当时钟中断发生时，当前进程的动态优先级减</a:t>
            </a:r>
            <a:r>
              <a:rPr lang="en-US" altLang="zh-CN" b="1" dirty="0">
                <a:solidFill>
                  <a:schemeClr val="tx1"/>
                </a:solidFill>
                <a:latin typeface="仿宋_GB2312" pitchFamily="49" charset="-122"/>
                <a:ea typeface="仿宋_GB2312" pitchFamily="49" charset="-122"/>
              </a:rPr>
              <a:t>1</a:t>
            </a:r>
            <a:r>
              <a:rPr lang="zh-CN" altLang="en-US" b="1" dirty="0">
                <a:solidFill>
                  <a:schemeClr val="tx1"/>
                </a:solidFill>
                <a:latin typeface="仿宋_GB2312" pitchFamily="49" charset="-122"/>
                <a:ea typeface="仿宋_GB2312" pitchFamily="49" charset="-122"/>
              </a:rPr>
              <a:t>，当动态优先级变为</a:t>
            </a:r>
            <a:r>
              <a:rPr lang="en-US" altLang="zh-CN" b="1" dirty="0">
                <a:solidFill>
                  <a:schemeClr val="tx1"/>
                </a:solidFill>
                <a:latin typeface="仿宋_GB2312" pitchFamily="49" charset="-122"/>
                <a:ea typeface="仿宋_GB2312" pitchFamily="49" charset="-122"/>
              </a:rPr>
              <a:t>0</a:t>
            </a:r>
            <a:r>
              <a:rPr lang="zh-CN" altLang="en-US" b="1" dirty="0">
                <a:solidFill>
                  <a:schemeClr val="tx1"/>
                </a:solidFill>
                <a:latin typeface="仿宋_GB2312" pitchFamily="49" charset="-122"/>
                <a:ea typeface="仿宋_GB2312" pitchFamily="49" charset="-122"/>
              </a:rPr>
              <a:t>时，当前进程转变为就绪态，系统重新进行调度；</a:t>
            </a:r>
            <a:endParaRPr lang="zh-CN" altLang="en-US" b="1" dirty="0">
              <a:solidFill>
                <a:schemeClr val="tx1"/>
              </a:solidFill>
              <a:latin typeface="仿宋_GB2312" pitchFamily="49" charset="-122"/>
              <a:ea typeface="仿宋_GB2312" pitchFamily="49" charset="-122"/>
            </a:endParaRPr>
          </a:p>
          <a:p>
            <a:pPr marL="742950" lvl="1" indent="-285750" algn="l" eaLnBrk="0" hangingPunct="0">
              <a:lnSpc>
                <a:spcPct val="140000"/>
              </a:lnSpc>
              <a:spcBef>
                <a:spcPct val="20000"/>
              </a:spcBef>
              <a:buChar char="–"/>
            </a:pPr>
            <a:r>
              <a:rPr lang="zh-CN" altLang="en-US" b="1" dirty="0">
                <a:solidFill>
                  <a:schemeClr val="tx1"/>
                </a:solidFill>
                <a:latin typeface="仿宋_GB2312" pitchFamily="49" charset="-122"/>
                <a:ea typeface="仿宋_GB2312" pitchFamily="49" charset="-122"/>
              </a:rPr>
              <a:t>当所有</a:t>
            </a:r>
            <a:r>
              <a:rPr lang="zh-CN" altLang="en-US" b="1" dirty="0">
                <a:solidFill>
                  <a:schemeClr val="accent1"/>
                </a:solidFill>
                <a:latin typeface="仿宋_GB2312" pitchFamily="49" charset="-122"/>
                <a:ea typeface="仿宋_GB2312" pitchFamily="49" charset="-122"/>
              </a:rPr>
              <a:t>就绪进程</a:t>
            </a:r>
            <a:r>
              <a:rPr lang="zh-CN" altLang="en-US" b="1" dirty="0">
                <a:solidFill>
                  <a:schemeClr val="tx1"/>
                </a:solidFill>
                <a:latin typeface="仿宋_GB2312" pitchFamily="49" charset="-122"/>
                <a:ea typeface="仿宋_GB2312" pitchFamily="49" charset="-122"/>
              </a:rPr>
              <a:t>的动态优先级都为</a:t>
            </a:r>
            <a:r>
              <a:rPr lang="en-US" altLang="zh-CN" b="1" dirty="0">
                <a:solidFill>
                  <a:schemeClr val="tx1"/>
                </a:solidFill>
                <a:latin typeface="仿宋_GB2312" pitchFamily="49" charset="-122"/>
                <a:ea typeface="仿宋_GB2312" pitchFamily="49" charset="-122"/>
              </a:rPr>
              <a:t>0</a:t>
            </a:r>
            <a:r>
              <a:rPr lang="zh-CN" altLang="en-US" b="1" dirty="0">
                <a:solidFill>
                  <a:schemeClr val="tx1"/>
                </a:solidFill>
                <a:latin typeface="仿宋_GB2312" pitchFamily="49" charset="-122"/>
                <a:ea typeface="仿宋_GB2312" pitchFamily="49" charset="-122"/>
              </a:rPr>
              <a:t>时，重新计算</a:t>
            </a:r>
            <a:r>
              <a:rPr lang="zh-CN" altLang="en-US" sz="2800" b="1" dirty="0">
                <a:solidFill>
                  <a:schemeClr val="tx2"/>
                </a:solidFill>
                <a:latin typeface="仿宋_GB2312" pitchFamily="49" charset="-122"/>
                <a:ea typeface="仿宋_GB2312" pitchFamily="49" charset="-122"/>
              </a:rPr>
              <a:t>所有进程</a:t>
            </a:r>
            <a:r>
              <a:rPr lang="zh-CN" altLang="en-US" b="1" dirty="0">
                <a:solidFill>
                  <a:schemeClr val="tx1"/>
                </a:solidFill>
                <a:latin typeface="仿宋_GB2312" pitchFamily="49" charset="-122"/>
                <a:ea typeface="仿宋_GB2312" pitchFamily="49" charset="-122"/>
              </a:rPr>
              <a:t>的动态优先级：</a:t>
            </a:r>
            <a:endParaRPr lang="zh-CN" altLang="en-US" b="1" dirty="0">
              <a:solidFill>
                <a:schemeClr val="tx1"/>
              </a:solidFill>
              <a:latin typeface="仿宋_GB2312" pitchFamily="49" charset="-122"/>
              <a:ea typeface="仿宋_GB2312" pitchFamily="49" charset="-122"/>
            </a:endParaRPr>
          </a:p>
          <a:p>
            <a:pPr marL="742950" lvl="1" indent="-285750" algn="l" eaLnBrk="0" hangingPunct="0">
              <a:lnSpc>
                <a:spcPct val="140000"/>
              </a:lnSpc>
              <a:spcBef>
                <a:spcPct val="20000"/>
              </a:spcBef>
            </a:pPr>
            <a:r>
              <a:rPr lang="zh-CN" altLang="en-US" b="1" dirty="0">
                <a:solidFill>
                  <a:schemeClr val="tx1"/>
                </a:solidFill>
                <a:latin typeface="仿宋_GB2312" pitchFamily="49" charset="-122"/>
                <a:ea typeface="仿宋_GB2312" pitchFamily="49" charset="-122"/>
              </a:rPr>
              <a:t>  </a:t>
            </a:r>
            <a:r>
              <a:rPr lang="zh-CN" altLang="en-US" sz="2800" b="1" dirty="0">
                <a:solidFill>
                  <a:schemeClr val="tx2"/>
                </a:solidFill>
                <a:latin typeface="仿宋_GB2312" pitchFamily="49" charset="-122"/>
                <a:ea typeface="仿宋_GB2312" pitchFamily="49" charset="-122"/>
              </a:rPr>
              <a:t>动态优先级</a:t>
            </a:r>
            <a:r>
              <a:rPr lang="en-US" altLang="zh-CN" sz="2800" b="1" dirty="0">
                <a:solidFill>
                  <a:schemeClr val="tx1"/>
                </a:solidFill>
                <a:latin typeface="仿宋_GB2312" pitchFamily="49" charset="-122"/>
                <a:ea typeface="仿宋_GB2312" pitchFamily="49" charset="-122"/>
              </a:rPr>
              <a:t>=</a:t>
            </a:r>
            <a:r>
              <a:rPr lang="zh-CN" altLang="en-US" sz="2800" b="1" dirty="0">
                <a:solidFill>
                  <a:schemeClr val="tx1"/>
                </a:solidFill>
                <a:latin typeface="仿宋_GB2312" pitchFamily="49" charset="-122"/>
                <a:ea typeface="仿宋_GB2312" pitchFamily="49" charset="-122"/>
              </a:rPr>
              <a:t>（动态优先级</a:t>
            </a:r>
            <a:r>
              <a:rPr lang="en-US" altLang="zh-CN" sz="2800" b="1" dirty="0">
                <a:solidFill>
                  <a:schemeClr val="tx1"/>
                </a:solidFill>
                <a:latin typeface="仿宋_GB2312" pitchFamily="49" charset="-122"/>
                <a:ea typeface="仿宋_GB2312" pitchFamily="49" charset="-122"/>
              </a:rPr>
              <a:t>/2</a:t>
            </a:r>
            <a:r>
              <a:rPr lang="zh-CN" altLang="en-US" sz="2800" b="1" dirty="0">
                <a:solidFill>
                  <a:schemeClr val="tx1"/>
                </a:solidFill>
                <a:latin typeface="仿宋_GB2312" pitchFamily="49" charset="-122"/>
                <a:ea typeface="仿宋_GB2312" pitchFamily="49" charset="-122"/>
              </a:rPr>
              <a:t>）</a:t>
            </a:r>
            <a:r>
              <a:rPr lang="zh-CN" altLang="en-US" sz="2800" b="1" baseline="-25000" dirty="0">
                <a:solidFill>
                  <a:schemeClr val="tx1"/>
                </a:solidFill>
                <a:latin typeface="仿宋_GB2312" pitchFamily="49" charset="-122"/>
                <a:ea typeface="仿宋_GB2312" pitchFamily="49" charset="-122"/>
              </a:rPr>
              <a:t>取整</a:t>
            </a:r>
            <a:r>
              <a:rPr lang="en-US" altLang="zh-CN" sz="2800" b="1" dirty="0">
                <a:solidFill>
                  <a:schemeClr val="tx1"/>
                </a:solidFill>
                <a:latin typeface="仿宋_GB2312" pitchFamily="49" charset="-122"/>
                <a:ea typeface="仿宋_GB2312" pitchFamily="49" charset="-122"/>
              </a:rPr>
              <a:t>+</a:t>
            </a:r>
            <a:r>
              <a:rPr lang="zh-CN" altLang="en-US" sz="2800" b="1" dirty="0">
                <a:solidFill>
                  <a:schemeClr val="tx1"/>
                </a:solidFill>
                <a:latin typeface="仿宋_GB2312" pitchFamily="49" charset="-122"/>
                <a:ea typeface="仿宋_GB2312" pitchFamily="49" charset="-122"/>
              </a:rPr>
              <a:t>静态优先级</a:t>
            </a:r>
            <a:endParaRPr lang="zh-CN" altLang="en-US" sz="2800" b="1" dirty="0">
              <a:solidFill>
                <a:schemeClr val="tx1"/>
              </a:solidFill>
              <a:latin typeface="仿宋_GB2312" pitchFamily="49" charset="-122"/>
              <a:ea typeface="仿宋_GB2312"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7395">
                                            <p:txEl>
                                              <p:charRg st="74" end="108"/>
                                            </p:txEl>
                                          </p:spTgt>
                                        </p:tgtEl>
                                        <p:attrNameLst>
                                          <p:attrName>style.visibility</p:attrName>
                                        </p:attrNameLst>
                                      </p:cBhvr>
                                      <p:to>
                                        <p:strVal val="visible"/>
                                      </p:to>
                                    </p:set>
                                    <p:animEffect transition="in" filter="box(in)">
                                      <p:cBhvr>
                                        <p:cTn id="7" dur="500"/>
                                        <p:tgtEl>
                                          <p:spTgt spid="187395">
                                            <p:txEl>
                                              <p:charRg st="74" end="108"/>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87395">
                                            <p:txEl>
                                              <p:charRg st="108" end="134"/>
                                            </p:txEl>
                                          </p:spTgt>
                                        </p:tgtEl>
                                        <p:attrNameLst>
                                          <p:attrName>style.visibility</p:attrName>
                                        </p:attrNameLst>
                                      </p:cBhvr>
                                      <p:to>
                                        <p:strVal val="visible"/>
                                      </p:to>
                                    </p:set>
                                    <p:animEffect transition="in" filter="box(in)">
                                      <p:cBhvr>
                                        <p:cTn id="12" dur="500"/>
                                        <p:tgtEl>
                                          <p:spTgt spid="187395">
                                            <p:txEl>
                                              <p:charRg st="108" end="13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p:nvPr/>
        </p:nvSpPr>
        <p:spPr>
          <a:xfrm>
            <a:off x="179388" y="188913"/>
            <a:ext cx="7272337" cy="579437"/>
          </a:xfrm>
          <a:prstGeom prst="rect">
            <a:avLst/>
          </a:prstGeom>
          <a:noFill/>
          <a:ln w="9525">
            <a:noFill/>
          </a:ln>
        </p:spPr>
        <p:txBody>
          <a:bodyPr>
            <a:spAutoFit/>
          </a:bodyPr>
          <a:p>
            <a:pPr algn="l"/>
            <a:r>
              <a:rPr lang="zh-CN" altLang="en-US" sz="3200" b="1" dirty="0">
                <a:solidFill>
                  <a:schemeClr val="tx2"/>
                </a:solidFill>
                <a:latin typeface="Times New Roman" panose="02020603050405020304" pitchFamily="18" charset="0"/>
                <a:sym typeface="Webdings" panose="05030102010509060703" pitchFamily="18" charset="2"/>
              </a:rPr>
              <a:t>例：</a:t>
            </a:r>
            <a:r>
              <a:rPr lang="en-US" altLang="zh-CN" sz="3200" b="1" dirty="0">
                <a:solidFill>
                  <a:schemeClr val="tx2"/>
                </a:solidFill>
                <a:latin typeface="Times New Roman" panose="02020603050405020304" pitchFamily="18" charset="0"/>
                <a:sym typeface="Webdings" panose="05030102010509060703" pitchFamily="18" charset="2"/>
              </a:rPr>
              <a:t>win2000/xp</a:t>
            </a:r>
            <a:r>
              <a:rPr lang="zh-CN" altLang="en-US" sz="3200" b="1" dirty="0">
                <a:solidFill>
                  <a:schemeClr val="tx2"/>
                </a:solidFill>
                <a:latin typeface="Times New Roman" panose="02020603050405020304" pitchFamily="18" charset="0"/>
                <a:sym typeface="Webdings" panose="05030102010509060703" pitchFamily="18" charset="2"/>
              </a:rPr>
              <a:t>线程调度策略</a:t>
            </a:r>
            <a:r>
              <a:rPr lang="en-US" altLang="zh-CN" sz="3200" b="1" dirty="0">
                <a:solidFill>
                  <a:schemeClr val="tx2"/>
                </a:solidFill>
                <a:latin typeface="Times New Roman" panose="02020603050405020304" pitchFamily="18" charset="0"/>
                <a:sym typeface="Webdings" panose="05030102010509060703" pitchFamily="18" charset="2"/>
              </a:rPr>
              <a:t>:</a:t>
            </a:r>
            <a:endParaRPr lang="en-US" altLang="zh-CN" sz="3200" b="1" dirty="0">
              <a:solidFill>
                <a:schemeClr val="tx2"/>
              </a:solidFill>
              <a:latin typeface="Times New Roman" panose="02020603050405020304" pitchFamily="18" charset="0"/>
              <a:sym typeface="Webdings" panose="05030102010509060703" pitchFamily="18" charset="2"/>
            </a:endParaRPr>
          </a:p>
        </p:txBody>
      </p:sp>
      <p:sp>
        <p:nvSpPr>
          <p:cNvPr id="31747" name="Rectangle 3"/>
          <p:cNvSpPr/>
          <p:nvPr/>
        </p:nvSpPr>
        <p:spPr>
          <a:xfrm>
            <a:off x="250825" y="1125538"/>
            <a:ext cx="8424863" cy="5041900"/>
          </a:xfrm>
          <a:prstGeom prst="rect">
            <a:avLst/>
          </a:prstGeom>
          <a:noFill/>
          <a:ln w="9525">
            <a:noFill/>
          </a:ln>
        </p:spPr>
        <p:txBody>
          <a:bodyPr/>
          <a:p>
            <a:pPr marL="342900" indent="-342900" algn="l" eaLnBrk="0" hangingPunct="0">
              <a:lnSpc>
                <a:spcPct val="140000"/>
              </a:lnSpc>
              <a:spcBef>
                <a:spcPct val="20000"/>
              </a:spcBef>
            </a:pPr>
            <a:r>
              <a:rPr lang="zh-CN" altLang="en-US" sz="2800" b="1" dirty="0">
                <a:solidFill>
                  <a:schemeClr val="tx1"/>
                </a:solidFill>
                <a:latin typeface="仿宋_GB2312" pitchFamily="49" charset="-122"/>
                <a:ea typeface="仿宋_GB2312" pitchFamily="49" charset="-122"/>
              </a:rPr>
              <a:t>   基于优先级的抢占式多处理机调度系统。</a:t>
            </a:r>
            <a:endParaRPr lang="zh-CN" altLang="en-US" sz="2800" b="1" dirty="0">
              <a:solidFill>
                <a:schemeClr val="tx1"/>
              </a:solidFill>
              <a:latin typeface="仿宋_GB2312" pitchFamily="49" charset="-122"/>
              <a:ea typeface="仿宋_GB2312" pitchFamily="49" charset="-122"/>
            </a:endParaRPr>
          </a:p>
          <a:p>
            <a:pPr marL="342900" indent="-342900" algn="l" eaLnBrk="0" hangingPunct="0">
              <a:lnSpc>
                <a:spcPct val="140000"/>
              </a:lnSpc>
              <a:spcBef>
                <a:spcPct val="20000"/>
              </a:spcBef>
            </a:pPr>
            <a:r>
              <a:rPr lang="zh-CN" altLang="en-US" sz="2800" b="1" dirty="0">
                <a:solidFill>
                  <a:schemeClr val="tx1"/>
                </a:solidFill>
                <a:latin typeface="仿宋_GB2312" pitchFamily="49" charset="-122"/>
                <a:ea typeface="仿宋_GB2312" pitchFamily="49" charset="-122"/>
              </a:rPr>
              <a:t>（</a:t>
            </a:r>
            <a:r>
              <a:rPr lang="en-US" altLang="zh-CN" sz="2800" b="1" dirty="0">
                <a:solidFill>
                  <a:schemeClr val="tx1"/>
                </a:solidFill>
                <a:latin typeface="仿宋_GB2312" pitchFamily="49" charset="-122"/>
                <a:ea typeface="仿宋_GB2312" pitchFamily="49" charset="-122"/>
              </a:rPr>
              <a:t>1</a:t>
            </a:r>
            <a:r>
              <a:rPr lang="zh-CN" altLang="en-US" sz="2800" b="1" dirty="0">
                <a:solidFill>
                  <a:schemeClr val="tx1"/>
                </a:solidFill>
                <a:latin typeface="仿宋_GB2312" pitchFamily="49" charset="-122"/>
                <a:ea typeface="仿宋_GB2312" pitchFamily="49" charset="-122"/>
              </a:rPr>
              <a:t>）</a:t>
            </a:r>
            <a:r>
              <a:rPr lang="en-US" altLang="zh-CN" sz="2800" b="1" dirty="0">
                <a:solidFill>
                  <a:schemeClr val="tx1"/>
                </a:solidFill>
                <a:latin typeface="仿宋_GB2312" pitchFamily="49" charset="-122"/>
                <a:ea typeface="仿宋_GB2312" pitchFamily="49" charset="-122"/>
              </a:rPr>
              <a:t>6</a:t>
            </a:r>
            <a:r>
              <a:rPr lang="zh-CN" altLang="en-US" sz="2800" b="1" dirty="0">
                <a:solidFill>
                  <a:schemeClr val="tx1"/>
                </a:solidFill>
                <a:latin typeface="仿宋_GB2312" pitchFamily="49" charset="-122"/>
                <a:ea typeface="仿宋_GB2312" pitchFamily="49" charset="-122"/>
              </a:rPr>
              <a:t>种进程优先级：</a:t>
            </a:r>
            <a:endParaRPr lang="zh-CN" altLang="en-US" sz="2800" b="1" dirty="0">
              <a:solidFill>
                <a:schemeClr val="tx1"/>
              </a:solidFill>
              <a:latin typeface="仿宋_GB2312" pitchFamily="49" charset="-122"/>
              <a:ea typeface="仿宋_GB2312" pitchFamily="49" charset="-122"/>
            </a:endParaRPr>
          </a:p>
          <a:p>
            <a:pPr marL="342900" indent="-342900" algn="l" eaLnBrk="0" hangingPunct="0">
              <a:lnSpc>
                <a:spcPct val="140000"/>
              </a:lnSpc>
              <a:spcBef>
                <a:spcPct val="20000"/>
              </a:spcBef>
            </a:pPr>
            <a:r>
              <a:rPr lang="zh-CN" altLang="en-US" sz="2800" b="1" dirty="0">
                <a:solidFill>
                  <a:schemeClr val="tx1"/>
                </a:solidFill>
                <a:latin typeface="仿宋_GB2312" pitchFamily="49" charset="-122"/>
                <a:ea typeface="仿宋_GB2312" pitchFamily="49" charset="-122"/>
              </a:rPr>
              <a:t>       实时（</a:t>
            </a:r>
            <a:r>
              <a:rPr lang="en-US" altLang="zh-CN" sz="2800" b="1" dirty="0">
                <a:solidFill>
                  <a:schemeClr val="tx1"/>
                </a:solidFill>
                <a:latin typeface="仿宋_GB2312" pitchFamily="49" charset="-122"/>
                <a:ea typeface="仿宋_GB2312" pitchFamily="49" charset="-122"/>
              </a:rPr>
              <a:t>24</a:t>
            </a:r>
            <a:r>
              <a:rPr lang="zh-CN" altLang="en-US" sz="2800" b="1" dirty="0">
                <a:solidFill>
                  <a:schemeClr val="tx1"/>
                </a:solidFill>
                <a:latin typeface="仿宋_GB2312" pitchFamily="49" charset="-122"/>
                <a:ea typeface="仿宋_GB2312" pitchFamily="49" charset="-122"/>
              </a:rPr>
              <a:t>）；高级（</a:t>
            </a:r>
            <a:r>
              <a:rPr lang="en-US" altLang="zh-CN" sz="2800" b="1" dirty="0">
                <a:solidFill>
                  <a:schemeClr val="tx1"/>
                </a:solidFill>
                <a:latin typeface="仿宋_GB2312" pitchFamily="49" charset="-122"/>
                <a:ea typeface="仿宋_GB2312" pitchFamily="49" charset="-122"/>
              </a:rPr>
              <a:t>13</a:t>
            </a:r>
            <a:r>
              <a:rPr lang="zh-CN" altLang="en-US" sz="2800" b="1" dirty="0">
                <a:solidFill>
                  <a:schemeClr val="tx1"/>
                </a:solidFill>
                <a:latin typeface="仿宋_GB2312" pitchFamily="49" charset="-122"/>
                <a:ea typeface="仿宋_GB2312" pitchFamily="49" charset="-122"/>
              </a:rPr>
              <a:t>）；中上（</a:t>
            </a:r>
            <a:r>
              <a:rPr lang="en-US" altLang="zh-CN" sz="2800" b="1" dirty="0">
                <a:solidFill>
                  <a:schemeClr val="tx1"/>
                </a:solidFill>
                <a:latin typeface="仿宋_GB2312" pitchFamily="49" charset="-122"/>
                <a:ea typeface="仿宋_GB2312" pitchFamily="49" charset="-122"/>
              </a:rPr>
              <a:t>10</a:t>
            </a:r>
            <a:r>
              <a:rPr lang="zh-CN" altLang="en-US" sz="2800" b="1" dirty="0">
                <a:solidFill>
                  <a:schemeClr val="tx1"/>
                </a:solidFill>
                <a:latin typeface="仿宋_GB2312" pitchFamily="49" charset="-122"/>
                <a:ea typeface="仿宋_GB2312" pitchFamily="49" charset="-122"/>
              </a:rPr>
              <a:t>）；</a:t>
            </a:r>
            <a:endParaRPr lang="zh-CN" altLang="en-US" sz="2800" b="1" dirty="0">
              <a:solidFill>
                <a:schemeClr val="tx1"/>
              </a:solidFill>
              <a:latin typeface="仿宋_GB2312" pitchFamily="49" charset="-122"/>
              <a:ea typeface="仿宋_GB2312" pitchFamily="49" charset="-122"/>
            </a:endParaRPr>
          </a:p>
          <a:p>
            <a:pPr marL="342900" indent="-342900" algn="l" eaLnBrk="0" hangingPunct="0">
              <a:lnSpc>
                <a:spcPct val="140000"/>
              </a:lnSpc>
              <a:spcBef>
                <a:spcPct val="20000"/>
              </a:spcBef>
            </a:pPr>
            <a:r>
              <a:rPr lang="zh-CN" altLang="en-US" sz="2800" b="1" dirty="0">
                <a:solidFill>
                  <a:schemeClr val="tx1"/>
                </a:solidFill>
                <a:latin typeface="仿宋_GB2312" pitchFamily="49" charset="-122"/>
                <a:ea typeface="仿宋_GB2312" pitchFamily="49" charset="-122"/>
              </a:rPr>
              <a:t>       中级（</a:t>
            </a:r>
            <a:r>
              <a:rPr lang="en-US" altLang="zh-CN" sz="2800" b="1" dirty="0">
                <a:solidFill>
                  <a:schemeClr val="tx1"/>
                </a:solidFill>
                <a:latin typeface="仿宋_GB2312" pitchFamily="49" charset="-122"/>
                <a:ea typeface="仿宋_GB2312" pitchFamily="49" charset="-122"/>
              </a:rPr>
              <a:t>8</a:t>
            </a:r>
            <a:r>
              <a:rPr lang="zh-CN" altLang="en-US" sz="2800" b="1" dirty="0">
                <a:solidFill>
                  <a:schemeClr val="tx1"/>
                </a:solidFill>
                <a:latin typeface="仿宋_GB2312" pitchFamily="49" charset="-122"/>
                <a:ea typeface="仿宋_GB2312" pitchFamily="49" charset="-122"/>
              </a:rPr>
              <a:t>）； 中下（</a:t>
            </a:r>
            <a:r>
              <a:rPr lang="en-US" altLang="zh-CN" sz="2800" b="1" dirty="0">
                <a:solidFill>
                  <a:schemeClr val="tx1"/>
                </a:solidFill>
                <a:latin typeface="仿宋_GB2312" pitchFamily="49" charset="-122"/>
                <a:ea typeface="仿宋_GB2312" pitchFamily="49" charset="-122"/>
              </a:rPr>
              <a:t>6</a:t>
            </a:r>
            <a:r>
              <a:rPr lang="zh-CN" altLang="en-US" sz="2800" b="1" dirty="0">
                <a:solidFill>
                  <a:schemeClr val="tx1"/>
                </a:solidFill>
                <a:latin typeface="仿宋_GB2312" pitchFamily="49" charset="-122"/>
                <a:ea typeface="仿宋_GB2312" pitchFamily="49" charset="-122"/>
              </a:rPr>
              <a:t>）； 空闲（</a:t>
            </a:r>
            <a:r>
              <a:rPr lang="en-US" altLang="zh-CN" sz="2800" b="1" dirty="0">
                <a:solidFill>
                  <a:schemeClr val="tx1"/>
                </a:solidFill>
                <a:latin typeface="仿宋_GB2312" pitchFamily="49" charset="-122"/>
                <a:ea typeface="仿宋_GB2312" pitchFamily="49" charset="-122"/>
              </a:rPr>
              <a:t>4</a:t>
            </a:r>
            <a:r>
              <a:rPr lang="zh-CN" altLang="en-US" sz="2800" b="1" dirty="0">
                <a:solidFill>
                  <a:schemeClr val="tx1"/>
                </a:solidFill>
                <a:latin typeface="仿宋_GB2312" pitchFamily="49" charset="-122"/>
                <a:ea typeface="仿宋_GB2312" pitchFamily="49" charset="-122"/>
              </a:rPr>
              <a:t>）；</a:t>
            </a:r>
            <a:endParaRPr lang="zh-CN" altLang="en-US" sz="2800" b="1" dirty="0">
              <a:solidFill>
                <a:schemeClr val="tx1"/>
              </a:solidFill>
              <a:latin typeface="仿宋_GB2312" pitchFamily="49" charset="-122"/>
              <a:ea typeface="仿宋_GB2312" pitchFamily="49" charset="-122"/>
            </a:endParaRPr>
          </a:p>
          <a:p>
            <a:pPr marL="342900" indent="-342900" algn="l" eaLnBrk="0" hangingPunct="0">
              <a:lnSpc>
                <a:spcPct val="140000"/>
              </a:lnSpc>
              <a:spcBef>
                <a:spcPct val="20000"/>
              </a:spcBef>
            </a:pPr>
            <a:r>
              <a:rPr lang="zh-CN" altLang="en-US" sz="2800" b="1" dirty="0">
                <a:solidFill>
                  <a:schemeClr val="tx1"/>
                </a:solidFill>
                <a:latin typeface="仿宋_GB2312" pitchFamily="49" charset="-122"/>
                <a:ea typeface="仿宋_GB2312" pitchFamily="49" charset="-122"/>
              </a:rPr>
              <a:t>（</a:t>
            </a:r>
            <a:r>
              <a:rPr lang="en-US" altLang="zh-CN" sz="2800" b="1" dirty="0">
                <a:solidFill>
                  <a:schemeClr val="tx1"/>
                </a:solidFill>
                <a:latin typeface="仿宋_GB2312" pitchFamily="49" charset="-122"/>
                <a:ea typeface="仿宋_GB2312" pitchFamily="49" charset="-122"/>
              </a:rPr>
              <a:t>2</a:t>
            </a:r>
            <a:r>
              <a:rPr lang="zh-CN" altLang="en-US" sz="2800" b="1" dirty="0">
                <a:solidFill>
                  <a:schemeClr val="tx1"/>
                </a:solidFill>
                <a:latin typeface="仿宋_GB2312" pitchFamily="49" charset="-122"/>
                <a:ea typeface="仿宋_GB2312" pitchFamily="49" charset="-122"/>
              </a:rPr>
              <a:t>）线程优先级：动态优先级</a:t>
            </a:r>
            <a:endParaRPr lang="zh-CN" altLang="en-US" sz="2800" b="1" dirty="0">
              <a:solidFill>
                <a:schemeClr val="tx1"/>
              </a:solidFill>
              <a:latin typeface="仿宋_GB2312" pitchFamily="49" charset="-122"/>
              <a:ea typeface="仿宋_GB2312" pitchFamily="49" charset="-122"/>
            </a:endParaRPr>
          </a:p>
          <a:p>
            <a:pPr marL="342900" indent="-342900" algn="l" eaLnBrk="0" hangingPunct="0">
              <a:lnSpc>
                <a:spcPct val="140000"/>
              </a:lnSpc>
              <a:spcBef>
                <a:spcPct val="20000"/>
              </a:spcBef>
            </a:pPr>
            <a:r>
              <a:rPr lang="zh-CN" altLang="en-US" sz="2800" b="1" dirty="0">
                <a:solidFill>
                  <a:schemeClr val="tx1"/>
                </a:solidFill>
                <a:latin typeface="仿宋_GB2312" pitchFamily="49" charset="-122"/>
                <a:ea typeface="仿宋_GB2312" pitchFamily="49" charset="-122"/>
              </a:rPr>
              <a:t>     创建线程时，需指出其相对优先级。</a:t>
            </a:r>
            <a:endParaRPr lang="en-US" altLang="zh-CN" sz="2800" b="1" dirty="0">
              <a:solidFill>
                <a:schemeClr val="tx1"/>
              </a:solidFill>
              <a:latin typeface="Arial" panose="020B0604020202020204" pitchFamily="34" charset="0"/>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p:nvPr/>
        </p:nvSpPr>
        <p:spPr>
          <a:xfrm>
            <a:off x="179388" y="188913"/>
            <a:ext cx="7272337" cy="579437"/>
          </a:xfrm>
          <a:prstGeom prst="rect">
            <a:avLst/>
          </a:prstGeom>
          <a:noFill/>
          <a:ln w="9525">
            <a:noFill/>
          </a:ln>
        </p:spPr>
        <p:txBody>
          <a:bodyPr>
            <a:spAutoFit/>
          </a:bodyPr>
          <a:p>
            <a:pPr algn="l"/>
            <a:r>
              <a:rPr lang="zh-CN" altLang="en-US" sz="3200" b="1" dirty="0">
                <a:solidFill>
                  <a:schemeClr val="tx2"/>
                </a:solidFill>
                <a:latin typeface="Times New Roman" panose="02020603050405020304" pitchFamily="18" charset="0"/>
                <a:sym typeface="Webdings" panose="05030102010509060703" pitchFamily="18" charset="2"/>
              </a:rPr>
              <a:t>例：</a:t>
            </a:r>
            <a:r>
              <a:rPr lang="en-US" altLang="zh-CN" sz="3200" b="1" dirty="0">
                <a:solidFill>
                  <a:schemeClr val="tx2"/>
                </a:solidFill>
                <a:latin typeface="Times New Roman" panose="02020603050405020304" pitchFamily="18" charset="0"/>
                <a:sym typeface="Webdings" panose="05030102010509060703" pitchFamily="18" charset="2"/>
              </a:rPr>
              <a:t>win2000/xp</a:t>
            </a:r>
            <a:r>
              <a:rPr lang="zh-CN" altLang="en-US" sz="3200" b="1" dirty="0">
                <a:solidFill>
                  <a:schemeClr val="tx2"/>
                </a:solidFill>
                <a:latin typeface="Times New Roman" panose="02020603050405020304" pitchFamily="18" charset="0"/>
                <a:sym typeface="Webdings" panose="05030102010509060703" pitchFamily="18" charset="2"/>
              </a:rPr>
              <a:t>线程调度策略</a:t>
            </a:r>
            <a:r>
              <a:rPr lang="en-US" altLang="zh-CN" sz="3200" b="1" dirty="0">
                <a:solidFill>
                  <a:schemeClr val="tx2"/>
                </a:solidFill>
                <a:latin typeface="Times New Roman" panose="02020603050405020304" pitchFamily="18" charset="0"/>
                <a:sym typeface="Webdings" panose="05030102010509060703" pitchFamily="18" charset="2"/>
              </a:rPr>
              <a:t>:</a:t>
            </a:r>
            <a:endParaRPr lang="en-US" altLang="zh-CN" sz="3200" b="1" dirty="0">
              <a:solidFill>
                <a:schemeClr val="tx2"/>
              </a:solidFill>
              <a:latin typeface="Times New Roman" panose="02020603050405020304" pitchFamily="18" charset="0"/>
              <a:sym typeface="Webdings" panose="05030102010509060703" pitchFamily="18" charset="2"/>
            </a:endParaRPr>
          </a:p>
        </p:txBody>
      </p:sp>
      <p:graphicFrame>
        <p:nvGraphicFramePr>
          <p:cNvPr id="329874" name="Group 1170"/>
          <p:cNvGraphicFramePr>
            <a:graphicFrameLocks noGrp="1"/>
          </p:cNvGraphicFramePr>
          <p:nvPr/>
        </p:nvGraphicFramePr>
        <p:xfrm>
          <a:off x="468313" y="908050"/>
          <a:ext cx="8280400" cy="5602288"/>
        </p:xfrm>
        <a:graphic>
          <a:graphicData uri="http://schemas.openxmlformats.org/drawingml/2006/table">
            <a:tbl>
              <a:tblPr/>
              <a:tblGrid>
                <a:gridCol w="3230562"/>
                <a:gridCol w="889000"/>
                <a:gridCol w="793750"/>
                <a:gridCol w="889000"/>
                <a:gridCol w="795338"/>
                <a:gridCol w="887412"/>
                <a:gridCol w="795338"/>
              </a:tblGrid>
              <a:tr h="490538">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zh-CN" altLang="en-US" sz="28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进程优先级</a:t>
                      </a:r>
                      <a:endParaRPr kumimoji="0" lang="zh-CN" altLang="en-US" sz="2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zh-CN" altLang="en-US" sz="28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实时</a:t>
                      </a:r>
                      <a:endParaRPr kumimoji="0" lang="zh-CN" altLang="en-US" sz="2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zh-CN" altLang="en-US" sz="28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高级</a:t>
                      </a:r>
                      <a:endParaRPr kumimoji="0" lang="zh-CN" altLang="en-US" sz="2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zh-CN" altLang="en-US" sz="28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中上</a:t>
                      </a:r>
                      <a:endParaRPr kumimoji="0" lang="zh-CN" altLang="en-US" sz="2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zh-CN" altLang="en-US" sz="28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中级</a:t>
                      </a:r>
                      <a:endParaRPr kumimoji="0" lang="zh-CN" altLang="en-US" sz="2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zh-CN" altLang="en-US" sz="28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中下</a:t>
                      </a:r>
                      <a:endParaRPr kumimoji="0" lang="zh-CN" altLang="en-US" sz="2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zh-CN" altLang="en-US" sz="28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空闲</a:t>
                      </a:r>
                      <a:endParaRPr kumimoji="0" lang="zh-CN" altLang="en-US" sz="2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zh-CN" altLang="en-US" sz="2800" b="1" i="0" u="none" strike="noStrike" cap="none" normalizeH="0" baseline="0" smtClean="0">
                          <a:ln>
                            <a:noFill/>
                          </a:ln>
                          <a:solidFill>
                            <a:srgbClr val="2525F3"/>
                          </a:solidFill>
                          <a:effectLst/>
                          <a:latin typeface="Times New Roman" panose="02020603050405020304" pitchFamily="18" charset="0"/>
                          <a:ea typeface="宋体" panose="02010600030101010101" pitchFamily="2" charset="-122"/>
                          <a:cs typeface="Times New Roman" panose="02020603050405020304" pitchFamily="18" charset="0"/>
                        </a:rPr>
                        <a:t>线程优先级</a:t>
                      </a:r>
                      <a:endParaRPr kumimoji="0" lang="zh-CN" altLang="en-US" sz="2800" b="1" i="0" u="none" strike="noStrike" cap="none" normalizeH="0" baseline="0" smtClean="0">
                        <a:ln>
                          <a:noFill/>
                        </a:ln>
                        <a:solidFill>
                          <a:srgbClr val="2525F3"/>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vMerge="1">
                  <a:tcPr/>
                </a:tc>
                <a:tc vMerge="1">
                  <a:tcPr/>
                </a:tc>
                <a:tc vMerge="1">
                  <a:tcPr/>
                </a:tc>
                <a:tc vMerge="1">
                  <a:tcPr/>
                </a:tc>
                <a:tc vMerge="1">
                  <a:tcPr/>
                </a:tc>
              </a:tr>
              <a:tr h="652463">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800" b="1" i="0" u="none" strike="noStrike" cap="none" normalizeH="0" baseline="0" smtClean="0">
                          <a:ln>
                            <a:noFill/>
                          </a:ln>
                          <a:solidFill>
                            <a:srgbClr val="2525F3"/>
                          </a:solidFill>
                          <a:effectLst/>
                          <a:latin typeface="Times New Roman" panose="02020603050405020304" pitchFamily="18" charset="0"/>
                          <a:ea typeface="宋体" panose="02010600030101010101" pitchFamily="2" charset="-122"/>
                          <a:cs typeface="Times New Roman" panose="02020603050405020304" pitchFamily="18" charset="0"/>
                        </a:rPr>
                        <a:t>Time_critical</a:t>
                      </a:r>
                      <a:endParaRPr kumimoji="0" lang="en-US" altLang="zh-CN" sz="2800" b="1" i="0" u="none" strike="noStrike" cap="none" normalizeH="0" baseline="0" smtClean="0">
                        <a:ln>
                          <a:noFill/>
                        </a:ln>
                        <a:solidFill>
                          <a:srgbClr val="2525F3"/>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2463">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800" b="1" i="0" u="none" strike="noStrike" cap="none" normalizeH="0" baseline="0" smtClean="0">
                          <a:ln>
                            <a:noFill/>
                          </a:ln>
                          <a:solidFill>
                            <a:srgbClr val="2525F3"/>
                          </a:solidFill>
                          <a:effectLst/>
                          <a:latin typeface="Times New Roman" panose="02020603050405020304" pitchFamily="18" charset="0"/>
                          <a:ea typeface="宋体" panose="02010600030101010101" pitchFamily="2" charset="-122"/>
                          <a:cs typeface="Times New Roman" panose="02020603050405020304" pitchFamily="18" charset="0"/>
                        </a:rPr>
                        <a:t>Highest</a:t>
                      </a:r>
                      <a:endParaRPr kumimoji="0" lang="en-US" altLang="zh-CN" sz="2800" b="1" i="0" u="none" strike="noStrike" cap="none" normalizeH="0" baseline="0" smtClean="0">
                        <a:ln>
                          <a:noFill/>
                        </a:ln>
                        <a:solidFill>
                          <a:srgbClr val="2525F3"/>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26</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2463">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800" b="1" i="0" u="none" strike="noStrike" cap="none" normalizeH="0" baseline="0" smtClean="0">
                          <a:ln>
                            <a:noFill/>
                          </a:ln>
                          <a:solidFill>
                            <a:srgbClr val="2525F3"/>
                          </a:solidFill>
                          <a:effectLst/>
                          <a:latin typeface="Times New Roman" panose="02020603050405020304" pitchFamily="18" charset="0"/>
                          <a:ea typeface="宋体" panose="02010600030101010101" pitchFamily="2" charset="-122"/>
                          <a:cs typeface="Times New Roman" panose="02020603050405020304" pitchFamily="18" charset="0"/>
                        </a:rPr>
                        <a:t>Above_normal</a:t>
                      </a:r>
                      <a:endParaRPr kumimoji="0" lang="en-US" altLang="zh-CN" sz="2800" b="1" i="0" u="none" strike="noStrike" cap="none" normalizeH="0" baseline="0" smtClean="0">
                        <a:ln>
                          <a:noFill/>
                        </a:ln>
                        <a:solidFill>
                          <a:srgbClr val="2525F3"/>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0875">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800" b="1" i="0" u="none" strike="noStrike" cap="none" normalizeH="0" baseline="0" smtClean="0">
                          <a:ln>
                            <a:noFill/>
                          </a:ln>
                          <a:solidFill>
                            <a:srgbClr val="2525F3"/>
                          </a:solidFill>
                          <a:effectLst/>
                          <a:latin typeface="Times New Roman" panose="02020603050405020304" pitchFamily="18" charset="0"/>
                          <a:ea typeface="宋体" panose="02010600030101010101" pitchFamily="2" charset="-122"/>
                          <a:cs typeface="Times New Roman" panose="02020603050405020304" pitchFamily="18" charset="0"/>
                        </a:rPr>
                        <a:t>Normal</a:t>
                      </a:r>
                      <a:endParaRPr kumimoji="0" lang="en-US" altLang="zh-CN" sz="2800" b="1" i="0" u="none" strike="noStrike" cap="none" normalizeH="0" baseline="0" smtClean="0">
                        <a:ln>
                          <a:noFill/>
                        </a:ln>
                        <a:solidFill>
                          <a:srgbClr val="2525F3"/>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24</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2463">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800" b="1" i="0" u="none" strike="noStrike" cap="none" normalizeH="0" baseline="0" smtClean="0">
                          <a:ln>
                            <a:noFill/>
                          </a:ln>
                          <a:solidFill>
                            <a:srgbClr val="2525F3"/>
                          </a:solidFill>
                          <a:effectLst/>
                          <a:latin typeface="Times New Roman" panose="02020603050405020304" pitchFamily="18" charset="0"/>
                          <a:ea typeface="宋体" panose="02010600030101010101" pitchFamily="2" charset="-122"/>
                          <a:cs typeface="Times New Roman" panose="02020603050405020304" pitchFamily="18" charset="0"/>
                        </a:rPr>
                        <a:t>Below_normal</a:t>
                      </a:r>
                      <a:endParaRPr kumimoji="0" lang="en-US" altLang="zh-CN" sz="2800" b="1" i="0" u="none" strike="noStrike" cap="none" normalizeH="0" baseline="0" smtClean="0">
                        <a:ln>
                          <a:noFill/>
                        </a:ln>
                        <a:solidFill>
                          <a:srgbClr val="2525F3"/>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23</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2463">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800" b="1" i="0" u="none" strike="noStrike" cap="none" normalizeH="0" baseline="0" smtClean="0">
                          <a:ln>
                            <a:noFill/>
                          </a:ln>
                          <a:solidFill>
                            <a:srgbClr val="2525F3"/>
                          </a:solidFill>
                          <a:effectLst/>
                          <a:latin typeface="Times New Roman" panose="02020603050405020304" pitchFamily="18" charset="0"/>
                          <a:ea typeface="宋体" panose="02010600030101010101" pitchFamily="2" charset="-122"/>
                          <a:cs typeface="Times New Roman" panose="02020603050405020304" pitchFamily="18" charset="0"/>
                        </a:rPr>
                        <a:t>Lowest</a:t>
                      </a:r>
                      <a:endParaRPr kumimoji="0" lang="en-US" altLang="zh-CN" sz="2800" b="1" i="0" u="none" strike="noStrike" cap="none" normalizeH="0" baseline="0" smtClean="0">
                        <a:ln>
                          <a:noFill/>
                        </a:ln>
                        <a:solidFill>
                          <a:srgbClr val="2525F3"/>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22</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2463">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800" b="1" i="0" u="none" strike="noStrike" cap="none" normalizeH="0" baseline="0" smtClean="0">
                          <a:ln>
                            <a:noFill/>
                          </a:ln>
                          <a:solidFill>
                            <a:srgbClr val="2525F3"/>
                          </a:solidFill>
                          <a:effectLst/>
                          <a:latin typeface="Times New Roman" panose="02020603050405020304" pitchFamily="18" charset="0"/>
                          <a:ea typeface="宋体" panose="02010600030101010101" pitchFamily="2" charset="-122"/>
                          <a:cs typeface="Times New Roman" panose="02020603050405020304" pitchFamily="18" charset="0"/>
                        </a:rPr>
                        <a:t>Idle</a:t>
                      </a:r>
                      <a:endParaRPr kumimoji="0" lang="en-US" altLang="zh-CN" sz="2800" b="1" i="0" u="none" strike="noStrike" cap="none" normalizeH="0" baseline="0" smtClean="0">
                        <a:ln>
                          <a:noFill/>
                        </a:ln>
                        <a:solidFill>
                          <a:srgbClr val="2525F3"/>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21</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p:nvPr/>
        </p:nvSpPr>
        <p:spPr>
          <a:xfrm>
            <a:off x="179388" y="188913"/>
            <a:ext cx="7272337" cy="579437"/>
          </a:xfrm>
          <a:prstGeom prst="rect">
            <a:avLst/>
          </a:prstGeom>
          <a:noFill/>
          <a:ln w="9525">
            <a:noFill/>
          </a:ln>
        </p:spPr>
        <p:txBody>
          <a:bodyPr>
            <a:spAutoFit/>
          </a:bodyPr>
          <a:p>
            <a:pPr algn="l"/>
            <a:r>
              <a:rPr lang="zh-CN" altLang="en-US" sz="3200" b="1" dirty="0">
                <a:solidFill>
                  <a:schemeClr val="tx2"/>
                </a:solidFill>
                <a:latin typeface="Times New Roman" panose="02020603050405020304" pitchFamily="18" charset="0"/>
                <a:sym typeface="Webdings" panose="05030102010509060703" pitchFamily="18" charset="2"/>
              </a:rPr>
              <a:t>例：</a:t>
            </a:r>
            <a:r>
              <a:rPr lang="en-US" altLang="zh-CN" sz="3200" b="1" dirty="0">
                <a:solidFill>
                  <a:schemeClr val="tx2"/>
                </a:solidFill>
                <a:latin typeface="Times New Roman" panose="02020603050405020304" pitchFamily="18" charset="0"/>
                <a:sym typeface="Webdings" panose="05030102010509060703" pitchFamily="18" charset="2"/>
              </a:rPr>
              <a:t>win2000/xp</a:t>
            </a:r>
            <a:r>
              <a:rPr lang="zh-CN" altLang="en-US" sz="3200" b="1" dirty="0">
                <a:solidFill>
                  <a:schemeClr val="tx2"/>
                </a:solidFill>
                <a:latin typeface="Times New Roman" panose="02020603050405020304" pitchFamily="18" charset="0"/>
                <a:sym typeface="Webdings" panose="05030102010509060703" pitchFamily="18" charset="2"/>
              </a:rPr>
              <a:t>线程调度策略</a:t>
            </a:r>
            <a:r>
              <a:rPr lang="en-US" altLang="zh-CN" sz="3200" b="1" dirty="0">
                <a:solidFill>
                  <a:schemeClr val="tx2"/>
                </a:solidFill>
                <a:latin typeface="Times New Roman" panose="02020603050405020304" pitchFamily="18" charset="0"/>
                <a:sym typeface="Webdings" panose="05030102010509060703" pitchFamily="18" charset="2"/>
              </a:rPr>
              <a:t>:</a:t>
            </a:r>
            <a:endParaRPr lang="en-US" altLang="zh-CN" sz="3200" b="1" dirty="0">
              <a:solidFill>
                <a:schemeClr val="tx2"/>
              </a:solidFill>
              <a:latin typeface="Times New Roman" panose="02020603050405020304" pitchFamily="18" charset="0"/>
              <a:sym typeface="Webdings" panose="05030102010509060703" pitchFamily="18" charset="2"/>
            </a:endParaRPr>
          </a:p>
        </p:txBody>
      </p:sp>
      <p:sp>
        <p:nvSpPr>
          <p:cNvPr id="33795" name="Rectangle 3"/>
          <p:cNvSpPr/>
          <p:nvPr/>
        </p:nvSpPr>
        <p:spPr>
          <a:xfrm>
            <a:off x="250825" y="836613"/>
            <a:ext cx="8424863" cy="720725"/>
          </a:xfrm>
          <a:prstGeom prst="rect">
            <a:avLst/>
          </a:prstGeom>
          <a:noFill/>
          <a:ln w="9525">
            <a:noFill/>
          </a:ln>
        </p:spPr>
        <p:txBody>
          <a:bodyPr/>
          <a:p>
            <a:pPr marL="342900" indent="-342900" algn="l" eaLnBrk="0" hangingPunct="0">
              <a:lnSpc>
                <a:spcPct val="140000"/>
              </a:lnSpc>
              <a:spcBef>
                <a:spcPct val="20000"/>
              </a:spcBef>
            </a:pPr>
            <a:r>
              <a:rPr lang="zh-CN" altLang="en-US" sz="2800" b="1" dirty="0">
                <a:solidFill>
                  <a:srgbClr val="0000FF"/>
                </a:solidFill>
                <a:latin typeface="仿宋_GB2312" pitchFamily="49" charset="-122"/>
                <a:ea typeface="仿宋_GB2312" pitchFamily="49" charset="-122"/>
              </a:rPr>
              <a:t>（</a:t>
            </a:r>
            <a:r>
              <a:rPr lang="en-US" altLang="zh-CN" sz="2800" b="1" dirty="0">
                <a:solidFill>
                  <a:srgbClr val="0000FF"/>
                </a:solidFill>
                <a:latin typeface="仿宋_GB2312" pitchFamily="49" charset="-122"/>
                <a:ea typeface="仿宋_GB2312" pitchFamily="49" charset="-122"/>
              </a:rPr>
              <a:t>3</a:t>
            </a:r>
            <a:r>
              <a:rPr lang="zh-CN" altLang="en-US" sz="2800" b="1" dirty="0">
                <a:solidFill>
                  <a:srgbClr val="0000FF"/>
                </a:solidFill>
                <a:latin typeface="仿宋_GB2312" pitchFamily="49" charset="-122"/>
                <a:ea typeface="仿宋_GB2312" pitchFamily="49" charset="-122"/>
              </a:rPr>
              <a:t>）线程动态优先级改变策略：</a:t>
            </a:r>
            <a:r>
              <a:rPr lang="zh-CN" altLang="en-US" sz="2800" b="1" dirty="0">
                <a:solidFill>
                  <a:schemeClr val="tx1"/>
                </a:solidFill>
                <a:latin typeface="仿宋_GB2312" pitchFamily="49" charset="-122"/>
                <a:ea typeface="仿宋_GB2312" pitchFamily="49" charset="-122"/>
              </a:rPr>
              <a:t>   </a:t>
            </a:r>
            <a:endParaRPr lang="en-US" altLang="zh-CN" sz="2800" b="1" dirty="0">
              <a:solidFill>
                <a:schemeClr val="tx1"/>
              </a:solidFill>
              <a:latin typeface="Arial" panose="020B0604020202020204" pitchFamily="34" charset="0"/>
            </a:endParaRPr>
          </a:p>
        </p:txBody>
      </p:sp>
      <p:sp>
        <p:nvSpPr>
          <p:cNvPr id="252932" name="Rectangle 4"/>
          <p:cNvSpPr/>
          <p:nvPr/>
        </p:nvSpPr>
        <p:spPr>
          <a:xfrm>
            <a:off x="611188" y="1700213"/>
            <a:ext cx="8137525" cy="2647950"/>
          </a:xfrm>
          <a:prstGeom prst="rect">
            <a:avLst/>
          </a:prstGeom>
          <a:noFill/>
          <a:ln w="9525">
            <a:noFill/>
          </a:ln>
        </p:spPr>
        <p:txBody>
          <a:bodyPr>
            <a:spAutoFit/>
          </a:bodyPr>
          <a:p>
            <a:pPr algn="l">
              <a:spcBef>
                <a:spcPct val="50000"/>
              </a:spcBef>
              <a:buClr>
                <a:schemeClr val="tx1"/>
              </a:buClr>
            </a:pPr>
            <a:r>
              <a:rPr lang="zh-CN" altLang="en-US" b="1" dirty="0">
                <a:solidFill>
                  <a:schemeClr val="accent1"/>
                </a:solidFill>
                <a:latin typeface="Arial" panose="020B0604020202020204" pitchFamily="34" charset="0"/>
              </a:rPr>
              <a:t>① 提升策略：</a:t>
            </a:r>
            <a:endParaRPr lang="zh-CN" altLang="en-US" b="1" dirty="0">
              <a:solidFill>
                <a:schemeClr val="accent1"/>
              </a:solidFill>
              <a:latin typeface="Arial" panose="020B0604020202020204" pitchFamily="34" charset="0"/>
            </a:endParaRPr>
          </a:p>
          <a:p>
            <a:pPr algn="l">
              <a:spcBef>
                <a:spcPct val="50000"/>
              </a:spcBef>
              <a:buClr>
                <a:schemeClr val="tx1"/>
              </a:buClr>
              <a:buChar char="•"/>
            </a:pPr>
            <a:r>
              <a:rPr lang="zh-CN" altLang="en-US" b="1" dirty="0">
                <a:solidFill>
                  <a:schemeClr val="tx1"/>
                </a:solidFill>
                <a:latin typeface="Arial" panose="020B0604020202020204" pitchFamily="34" charset="0"/>
              </a:rPr>
              <a:t> 线程</a:t>
            </a:r>
            <a:r>
              <a:rPr lang="en-US" altLang="zh-CN" b="1" dirty="0">
                <a:solidFill>
                  <a:schemeClr val="tx1"/>
                </a:solidFill>
                <a:latin typeface="Arial" panose="020B0604020202020204" pitchFamily="34" charset="0"/>
              </a:rPr>
              <a:t>I/O</a:t>
            </a:r>
            <a:r>
              <a:rPr lang="zh-CN" altLang="en-US" b="1" dirty="0">
                <a:solidFill>
                  <a:schemeClr val="tx1"/>
                </a:solidFill>
                <a:latin typeface="Arial" panose="020B0604020202020204" pitchFamily="34" charset="0"/>
              </a:rPr>
              <a:t>操作完成；</a:t>
            </a:r>
            <a:endParaRPr lang="zh-CN" altLang="en-US" b="1" dirty="0">
              <a:solidFill>
                <a:schemeClr val="tx1"/>
              </a:solidFill>
              <a:latin typeface="Arial" panose="020B0604020202020204" pitchFamily="34" charset="0"/>
            </a:endParaRPr>
          </a:p>
          <a:p>
            <a:pPr algn="l">
              <a:spcBef>
                <a:spcPct val="50000"/>
              </a:spcBef>
              <a:buClr>
                <a:schemeClr val="tx1"/>
              </a:buClr>
              <a:buChar char="•"/>
            </a:pPr>
            <a:r>
              <a:rPr lang="zh-CN" altLang="en-US" b="1" dirty="0">
                <a:solidFill>
                  <a:schemeClr val="tx1"/>
                </a:solidFill>
                <a:latin typeface="Arial" panose="020B0604020202020204" pitchFamily="34" charset="0"/>
              </a:rPr>
              <a:t> 线程信号量或事件等待结束；</a:t>
            </a:r>
            <a:endParaRPr lang="zh-CN" altLang="en-US" b="1" dirty="0">
              <a:solidFill>
                <a:schemeClr val="tx1"/>
              </a:solidFill>
              <a:latin typeface="Arial" panose="020B0604020202020204" pitchFamily="34" charset="0"/>
            </a:endParaRPr>
          </a:p>
          <a:p>
            <a:pPr algn="l">
              <a:spcBef>
                <a:spcPct val="50000"/>
              </a:spcBef>
              <a:buClr>
                <a:schemeClr val="tx1"/>
              </a:buClr>
              <a:buChar char="•"/>
            </a:pPr>
            <a:r>
              <a:rPr lang="zh-CN" altLang="en-US" b="1" dirty="0">
                <a:solidFill>
                  <a:schemeClr val="tx1"/>
                </a:solidFill>
                <a:latin typeface="Arial" panose="020B0604020202020204" pitchFamily="34" charset="0"/>
              </a:rPr>
              <a:t> 前台进程中的线程完成一个等待操作；</a:t>
            </a:r>
            <a:endParaRPr lang="zh-CN" altLang="en-US" b="1" dirty="0">
              <a:solidFill>
                <a:schemeClr val="tx1"/>
              </a:solidFill>
              <a:latin typeface="Arial" panose="020B0604020202020204" pitchFamily="34" charset="0"/>
            </a:endParaRPr>
          </a:p>
          <a:p>
            <a:pPr algn="l">
              <a:spcBef>
                <a:spcPct val="50000"/>
              </a:spcBef>
              <a:buClr>
                <a:schemeClr val="tx1"/>
              </a:buClr>
              <a:buChar char="•"/>
            </a:pPr>
            <a:r>
              <a:rPr lang="zh-CN" altLang="en-US" b="1" dirty="0">
                <a:solidFill>
                  <a:schemeClr val="tx1"/>
                </a:solidFill>
                <a:latin typeface="Arial" panose="020B0604020202020204" pitchFamily="34" charset="0"/>
              </a:rPr>
              <a:t> 线程处于就绪状态超过一定时间，但没能进入运行状态；</a:t>
            </a:r>
            <a:endParaRPr lang="zh-CN" altLang="en-US" b="1" dirty="0">
              <a:solidFill>
                <a:schemeClr val="tx1"/>
              </a:solidFill>
              <a:latin typeface="Arial" panose="020B0604020202020204" pitchFamily="34" charset="0"/>
            </a:endParaRPr>
          </a:p>
        </p:txBody>
      </p:sp>
      <p:sp>
        <p:nvSpPr>
          <p:cNvPr id="252933" name="Rectangle 5"/>
          <p:cNvSpPr/>
          <p:nvPr/>
        </p:nvSpPr>
        <p:spPr>
          <a:xfrm>
            <a:off x="684213" y="4724400"/>
            <a:ext cx="8137525" cy="1004888"/>
          </a:xfrm>
          <a:prstGeom prst="rect">
            <a:avLst/>
          </a:prstGeom>
          <a:noFill/>
          <a:ln w="9525">
            <a:noFill/>
          </a:ln>
        </p:spPr>
        <p:txBody>
          <a:bodyPr>
            <a:spAutoFit/>
          </a:bodyPr>
          <a:p>
            <a:pPr algn="l">
              <a:spcBef>
                <a:spcPct val="50000"/>
              </a:spcBef>
              <a:buClr>
                <a:schemeClr val="tx1"/>
              </a:buClr>
            </a:pPr>
            <a:r>
              <a:rPr lang="zh-CN" altLang="en-US" b="1" dirty="0">
                <a:solidFill>
                  <a:schemeClr val="accent1"/>
                </a:solidFill>
                <a:latin typeface="Arial" panose="020B0604020202020204" pitchFamily="34" charset="0"/>
              </a:rPr>
              <a:t>② 降低策略：</a:t>
            </a:r>
            <a:endParaRPr lang="zh-CN" altLang="en-US" b="1" dirty="0">
              <a:solidFill>
                <a:schemeClr val="accent1"/>
              </a:solidFill>
              <a:latin typeface="Arial" panose="020B0604020202020204" pitchFamily="34" charset="0"/>
            </a:endParaRPr>
          </a:p>
          <a:p>
            <a:pPr algn="l">
              <a:spcBef>
                <a:spcPct val="50000"/>
              </a:spcBef>
              <a:buClr>
                <a:schemeClr val="tx1"/>
              </a:buClr>
              <a:buChar char="•"/>
            </a:pPr>
            <a:r>
              <a:rPr lang="zh-CN" altLang="en-US" b="1" dirty="0">
                <a:solidFill>
                  <a:schemeClr val="tx1"/>
                </a:solidFill>
                <a:latin typeface="Arial" panose="020B0604020202020204" pitchFamily="34" charset="0"/>
              </a:rPr>
              <a:t> 线程在</a:t>
            </a:r>
            <a:r>
              <a:rPr lang="en-US" altLang="zh-CN" b="1" dirty="0">
                <a:solidFill>
                  <a:schemeClr val="tx1"/>
                </a:solidFill>
                <a:latin typeface="Arial" panose="020B0604020202020204" pitchFamily="34" charset="0"/>
              </a:rPr>
              <a:t>CPU</a:t>
            </a:r>
            <a:r>
              <a:rPr lang="zh-CN" altLang="en-US" b="1" dirty="0">
                <a:solidFill>
                  <a:schemeClr val="tx1"/>
                </a:solidFill>
                <a:latin typeface="Arial" panose="020B0604020202020204" pitchFamily="34" charset="0"/>
              </a:rPr>
              <a:t>上运行完一个时间配额后，降低一个优先级。</a:t>
            </a:r>
            <a:endParaRPr lang="zh-CN" altLang="en-US" b="1" dirty="0">
              <a:solidFill>
                <a:schemeClr val="tx1"/>
              </a:solidFill>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52932"/>
                                        </p:tgtEl>
                                        <p:attrNameLst>
                                          <p:attrName>style.visibility</p:attrName>
                                        </p:attrNameLst>
                                      </p:cBhvr>
                                      <p:to>
                                        <p:strVal val="visible"/>
                                      </p:to>
                                    </p:set>
                                    <p:animEffect transition="in" filter="box(in)">
                                      <p:cBhvr>
                                        <p:cTn id="7" dur="500"/>
                                        <p:tgtEl>
                                          <p:spTgt spid="25293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52933"/>
                                        </p:tgtEl>
                                        <p:attrNameLst>
                                          <p:attrName>style.visibility</p:attrName>
                                        </p:attrNameLst>
                                      </p:cBhvr>
                                      <p:to>
                                        <p:strVal val="visible"/>
                                      </p:to>
                                    </p:set>
                                    <p:animEffect transition="in" filter="box(in)">
                                      <p:cBhvr>
                                        <p:cTn id="12" dur="500"/>
                                        <p:tgtEl>
                                          <p:spTgt spid="252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2" grpId="0"/>
      <p:bldP spid="25293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p:nvPr/>
        </p:nvSpPr>
        <p:spPr>
          <a:xfrm>
            <a:off x="2771775" y="1773238"/>
            <a:ext cx="3600450" cy="822325"/>
          </a:xfrm>
          <a:prstGeom prst="rect">
            <a:avLst/>
          </a:prstGeom>
          <a:noFill/>
          <a:ln w="9525">
            <a:noFill/>
          </a:ln>
        </p:spPr>
        <p:txBody>
          <a:bodyPr>
            <a:spAutoFit/>
          </a:bodyPr>
          <a:p>
            <a:pPr algn="l"/>
            <a:r>
              <a:rPr lang="zh-CN" altLang="en-US" b="1" dirty="0">
                <a:solidFill>
                  <a:schemeClr val="tx1"/>
                </a:solidFill>
                <a:latin typeface="Times New Roman" panose="02020603050405020304" pitchFamily="18" charset="0"/>
              </a:rPr>
              <a:t>等待时间</a:t>
            </a:r>
            <a:r>
              <a:rPr lang="en-US" altLang="zh-CN" b="1" dirty="0">
                <a:solidFill>
                  <a:schemeClr val="tx1"/>
                </a:solidFill>
                <a:latin typeface="Times New Roman" panose="02020603050405020304" pitchFamily="18" charset="0"/>
              </a:rPr>
              <a:t>+</a:t>
            </a:r>
            <a:r>
              <a:rPr lang="zh-CN" altLang="en-US" b="1" dirty="0">
                <a:solidFill>
                  <a:schemeClr val="tx1"/>
                </a:solidFill>
                <a:latin typeface="Times New Roman" panose="02020603050405020304" pitchFamily="18" charset="0"/>
              </a:rPr>
              <a:t>要求服务时间</a:t>
            </a:r>
            <a:endParaRPr lang="zh-CN" altLang="en-US" b="1" dirty="0">
              <a:solidFill>
                <a:schemeClr val="tx1"/>
              </a:solidFill>
              <a:latin typeface="Times New Roman" panose="02020603050405020304" pitchFamily="18" charset="0"/>
            </a:endParaRPr>
          </a:p>
          <a:p>
            <a:pPr algn="l"/>
            <a:r>
              <a:rPr lang="zh-CN" altLang="en-US" b="1" dirty="0">
                <a:solidFill>
                  <a:schemeClr val="tx1"/>
                </a:solidFill>
                <a:latin typeface="Times New Roman" panose="02020603050405020304" pitchFamily="18" charset="0"/>
              </a:rPr>
              <a:t>          要求服务时间</a:t>
            </a:r>
            <a:endParaRPr lang="zh-CN" altLang="en-US" b="1" dirty="0">
              <a:solidFill>
                <a:schemeClr val="tx1"/>
              </a:solidFill>
              <a:latin typeface="Times New Roman" panose="02020603050405020304" pitchFamily="18" charset="0"/>
            </a:endParaRPr>
          </a:p>
        </p:txBody>
      </p:sp>
      <p:sp>
        <p:nvSpPr>
          <p:cNvPr id="191491" name="Rectangle 3"/>
          <p:cNvSpPr>
            <a:spLocks noChangeArrowheads="1"/>
          </p:cNvSpPr>
          <p:nvPr/>
        </p:nvSpPr>
        <p:spPr bwMode="auto">
          <a:xfrm>
            <a:off x="323850" y="333375"/>
            <a:ext cx="7993063" cy="641350"/>
          </a:xfrm>
          <a:prstGeom prst="rect">
            <a:avLst/>
          </a:prstGeom>
          <a:noFill/>
          <a:ln w="9525" algn="ctr">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600" b="1" i="0" u="none" strike="noStrike" kern="1200" cap="none" spc="0" normalizeH="0" baseline="0" noProof="0">
                <a:ln>
                  <a:noFill/>
                </a:ln>
                <a:solidFill>
                  <a:srgbClr val="CC3300"/>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ingdings" panose="05000000000000000000" pitchFamily="2" charset="2"/>
              </a:rPr>
              <a:t>三</a:t>
            </a:r>
            <a:r>
              <a:rPr kumimoji="1" lang="en-US" altLang="zh-CN" sz="3600" b="1" i="0" u="none" strike="noStrike" kern="1200" cap="none" spc="0" normalizeH="0" baseline="0" noProof="0">
                <a:ln>
                  <a:noFill/>
                </a:ln>
                <a:solidFill>
                  <a:srgbClr val="CC3300"/>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ingdings" panose="05000000000000000000" pitchFamily="2" charset="2"/>
              </a:rPr>
              <a:t>. </a:t>
            </a:r>
            <a:r>
              <a:rPr kumimoji="1" lang="zh-CN" altLang="en-US" sz="3600" b="1" i="0" u="none" strike="noStrike" kern="1200" cap="none" spc="0" normalizeH="0" baseline="0" noProof="0">
                <a:ln>
                  <a:noFill/>
                </a:ln>
                <a:solidFill>
                  <a:srgbClr val="CC3300"/>
                </a:solidFill>
                <a:effectLst/>
                <a:uLnTx/>
                <a:uFillTx/>
                <a:latin typeface="Arial" panose="020B0604020202020204" pitchFamily="34" charset="0"/>
                <a:ea typeface="宋体" panose="02010600030101010101" pitchFamily="2" charset="-122"/>
                <a:cs typeface="+mn-cs"/>
                <a:sym typeface="Webdings" panose="05030102010509060703" pitchFamily="18" charset="2"/>
              </a:rPr>
              <a:t>高优先权优先调度算法</a:t>
            </a:r>
            <a:endParaRPr kumimoji="1" lang="zh-CN" altLang="en-US" sz="3600" b="1" i="0" u="none" strike="noStrike" kern="1200" cap="none" spc="0" normalizeH="0" baseline="0" noProof="0">
              <a:ln>
                <a:noFill/>
              </a:ln>
              <a:solidFill>
                <a:srgbClr val="CC3300"/>
              </a:solidFill>
              <a:effectLst/>
              <a:uLnTx/>
              <a:uFillTx/>
              <a:latin typeface="Arial" panose="020B0604020202020204" pitchFamily="34" charset="0"/>
              <a:ea typeface="宋体" panose="02010600030101010101" pitchFamily="2" charset="-122"/>
              <a:cs typeface="+mn-cs"/>
              <a:sym typeface="Webdings" panose="05030102010509060703" pitchFamily="18" charset="2"/>
            </a:endParaRPr>
          </a:p>
        </p:txBody>
      </p:sp>
      <p:sp>
        <p:nvSpPr>
          <p:cNvPr id="34820" name="Rectangle 4"/>
          <p:cNvSpPr/>
          <p:nvPr/>
        </p:nvSpPr>
        <p:spPr>
          <a:xfrm>
            <a:off x="755650" y="1052513"/>
            <a:ext cx="7416800" cy="579437"/>
          </a:xfrm>
          <a:prstGeom prst="rect">
            <a:avLst/>
          </a:prstGeom>
          <a:noFill/>
          <a:ln w="9525">
            <a:noFill/>
          </a:ln>
        </p:spPr>
        <p:txBody>
          <a:bodyPr>
            <a:spAutoFit/>
          </a:bodyPr>
          <a:p>
            <a:pPr algn="l"/>
            <a:r>
              <a:rPr lang="en-US" altLang="zh-CN" sz="3200" b="1" dirty="0">
                <a:solidFill>
                  <a:schemeClr val="tx2"/>
                </a:solidFill>
                <a:latin typeface="Times New Roman" panose="02020603050405020304" pitchFamily="18" charset="0"/>
              </a:rPr>
              <a:t>3. </a:t>
            </a:r>
            <a:r>
              <a:rPr lang="zh-CN" altLang="en-US" sz="3200" b="1" dirty="0">
                <a:solidFill>
                  <a:schemeClr val="tx2"/>
                </a:solidFill>
                <a:latin typeface="Times New Roman" panose="02020603050405020304" pitchFamily="18" charset="0"/>
              </a:rPr>
              <a:t>高响应比优先调度算法：</a:t>
            </a:r>
            <a:endParaRPr lang="zh-CN" altLang="en-US" sz="3200" b="1" dirty="0">
              <a:solidFill>
                <a:schemeClr val="tx2"/>
              </a:solidFill>
              <a:latin typeface="Times New Roman" panose="02020603050405020304" pitchFamily="18" charset="0"/>
            </a:endParaRPr>
          </a:p>
        </p:txBody>
      </p:sp>
      <p:sp>
        <p:nvSpPr>
          <p:cNvPr id="34821" name="Rectangle 6"/>
          <p:cNvSpPr/>
          <p:nvPr/>
        </p:nvSpPr>
        <p:spPr>
          <a:xfrm>
            <a:off x="971550" y="1912938"/>
            <a:ext cx="1655763" cy="579437"/>
          </a:xfrm>
          <a:prstGeom prst="rect">
            <a:avLst/>
          </a:prstGeom>
          <a:noFill/>
          <a:ln w="9525">
            <a:noFill/>
          </a:ln>
        </p:spPr>
        <p:txBody>
          <a:bodyPr>
            <a:spAutoFit/>
          </a:bodyPr>
          <a:p>
            <a:pPr algn="l"/>
            <a:r>
              <a:rPr lang="zh-CN" altLang="en-US" sz="3200" b="1" dirty="0">
                <a:solidFill>
                  <a:schemeClr val="tx1"/>
                </a:solidFill>
                <a:latin typeface="Times New Roman" panose="02020603050405020304" pitchFamily="18" charset="0"/>
              </a:rPr>
              <a:t>响应比</a:t>
            </a:r>
            <a:r>
              <a:rPr lang="en-US" altLang="zh-CN" sz="3200" b="1" dirty="0">
                <a:solidFill>
                  <a:schemeClr val="tx1"/>
                </a:solidFill>
                <a:latin typeface="Times New Roman" panose="02020603050405020304" pitchFamily="18" charset="0"/>
              </a:rPr>
              <a:t>=</a:t>
            </a:r>
            <a:endParaRPr lang="zh-CN" altLang="en-US" b="1" dirty="0">
              <a:solidFill>
                <a:schemeClr val="tx1"/>
              </a:solidFill>
              <a:latin typeface="Times New Roman" panose="02020603050405020304" pitchFamily="18" charset="0"/>
            </a:endParaRPr>
          </a:p>
        </p:txBody>
      </p:sp>
      <p:sp>
        <p:nvSpPr>
          <p:cNvPr id="191495" name="Line 7"/>
          <p:cNvSpPr>
            <a:spLocks noChangeShapeType="1"/>
          </p:cNvSpPr>
          <p:nvPr/>
        </p:nvSpPr>
        <p:spPr bwMode="auto">
          <a:xfrm>
            <a:off x="2771775" y="2205038"/>
            <a:ext cx="3816350"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34823" name="Rectangle 8"/>
          <p:cNvSpPr/>
          <p:nvPr/>
        </p:nvSpPr>
        <p:spPr>
          <a:xfrm>
            <a:off x="1116013" y="3500438"/>
            <a:ext cx="6408737" cy="457200"/>
          </a:xfrm>
          <a:prstGeom prst="rect">
            <a:avLst/>
          </a:prstGeom>
          <a:noFill/>
          <a:ln w="9525">
            <a:noFill/>
          </a:ln>
        </p:spPr>
        <p:txBody>
          <a:bodyPr>
            <a:spAutoFit/>
          </a:bodyPr>
          <a:p>
            <a:pPr algn="l"/>
            <a:r>
              <a:rPr lang="zh-CN" altLang="en-US" b="1" dirty="0">
                <a:solidFill>
                  <a:schemeClr val="tx1"/>
                </a:solidFill>
                <a:latin typeface="Times New Roman" panose="02020603050405020304" pitchFamily="18" charset="0"/>
              </a:rPr>
              <a:t>通常采用非抢占方式调度。</a:t>
            </a:r>
            <a:endParaRPr lang="zh-CN" altLang="en-US" b="1" dirty="0">
              <a:solidFill>
                <a:schemeClr val="tx1"/>
              </a:solidFill>
              <a:latin typeface="Times New Roman" panose="02020603050405020304" pitchFamily="18" charset="0"/>
            </a:endParaRP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1" name="Rectangle 21"/>
          <p:cNvSpPr/>
          <p:nvPr/>
        </p:nvSpPr>
        <p:spPr>
          <a:xfrm>
            <a:off x="900113" y="836613"/>
            <a:ext cx="5761037" cy="519112"/>
          </a:xfrm>
          <a:prstGeom prst="rect">
            <a:avLst/>
          </a:prstGeom>
          <a:noFill/>
          <a:ln w="9525">
            <a:noFill/>
          </a:ln>
        </p:spPr>
        <p:txBody>
          <a:bodyPr>
            <a:spAutoFit/>
          </a:bodyPr>
          <a:p>
            <a:pPr algn="l"/>
            <a:r>
              <a:rPr lang="en-US" altLang="zh-CN" sz="2800" b="1" dirty="0">
                <a:solidFill>
                  <a:srgbClr val="017DED"/>
                </a:solidFill>
                <a:latin typeface="Times New Roman" panose="02020603050405020304" pitchFamily="18" charset="0"/>
                <a:sym typeface="Wingdings 2" pitchFamily="18" charset="2"/>
              </a:rPr>
              <a:t>1. </a:t>
            </a:r>
            <a:r>
              <a:rPr lang="zh-CN" altLang="en-US" sz="2800" b="1" dirty="0">
                <a:solidFill>
                  <a:srgbClr val="017DED"/>
                </a:solidFill>
                <a:latin typeface="Times New Roman" panose="02020603050405020304" pitchFamily="18" charset="0"/>
                <a:sym typeface="Wingdings 2" pitchFamily="18" charset="2"/>
              </a:rPr>
              <a:t>简单</a:t>
            </a:r>
            <a:r>
              <a:rPr lang="zh-CN" altLang="en-US" sz="2800" b="1" dirty="0">
                <a:solidFill>
                  <a:srgbClr val="017DED"/>
                </a:solidFill>
                <a:latin typeface="Times New Roman" panose="02020603050405020304" pitchFamily="18" charset="0"/>
              </a:rPr>
              <a:t>轮转法</a:t>
            </a:r>
            <a:endParaRPr lang="zh-CN" altLang="en-US" sz="2800" b="1" dirty="0">
              <a:solidFill>
                <a:srgbClr val="017DED"/>
              </a:solidFill>
              <a:latin typeface="Times New Roman" panose="02020603050405020304" pitchFamily="18" charset="0"/>
            </a:endParaRPr>
          </a:p>
        </p:txBody>
      </p:sp>
      <p:sp>
        <p:nvSpPr>
          <p:cNvPr id="49175" name="Rectangle 23"/>
          <p:cNvSpPr/>
          <p:nvPr/>
        </p:nvSpPr>
        <p:spPr>
          <a:xfrm>
            <a:off x="323850" y="3500438"/>
            <a:ext cx="8820150" cy="2925762"/>
          </a:xfrm>
          <a:prstGeom prst="rect">
            <a:avLst/>
          </a:prstGeom>
          <a:noFill/>
          <a:ln w="9525">
            <a:noFill/>
          </a:ln>
        </p:spPr>
        <p:txBody>
          <a:bodyPr>
            <a:spAutoFit/>
          </a:bodyPr>
          <a:p>
            <a:pPr algn="l"/>
            <a:r>
              <a:rPr lang="zh-CN" altLang="en-US" b="1" dirty="0">
                <a:solidFill>
                  <a:schemeClr val="tx1"/>
                </a:solidFill>
                <a:latin typeface="Times New Roman" panose="02020603050405020304" pitchFamily="18" charset="0"/>
              </a:rPr>
              <a:t>时间片大小的确定：</a:t>
            </a:r>
            <a:endParaRPr lang="zh-CN" altLang="en-US" b="1" dirty="0">
              <a:solidFill>
                <a:schemeClr val="tx1"/>
              </a:solidFill>
              <a:latin typeface="Times New Roman" panose="02020603050405020304" pitchFamily="18" charset="0"/>
            </a:endParaRPr>
          </a:p>
          <a:p>
            <a:pPr algn="l"/>
            <a:r>
              <a:rPr lang="en-US" altLang="zh-CN" b="1" dirty="0">
                <a:solidFill>
                  <a:schemeClr val="tx1"/>
                </a:solidFill>
                <a:latin typeface="Times New Roman" panose="02020603050405020304" pitchFamily="18" charset="0"/>
              </a:rPr>
              <a:t>N</a:t>
            </a:r>
            <a:r>
              <a:rPr lang="zh-CN" altLang="en-US" b="1" dirty="0">
                <a:solidFill>
                  <a:schemeClr val="tx1"/>
                </a:solidFill>
                <a:latin typeface="Times New Roman" panose="02020603050405020304" pitchFamily="18" charset="0"/>
              </a:rPr>
              <a:t>为就绪队列中进程数，</a:t>
            </a:r>
            <a:r>
              <a:rPr lang="en-US" altLang="zh-CN" b="1" dirty="0">
                <a:solidFill>
                  <a:schemeClr val="tx1"/>
                </a:solidFill>
                <a:latin typeface="Times New Roman" panose="02020603050405020304" pitchFamily="18" charset="0"/>
              </a:rPr>
              <a:t>T</a:t>
            </a:r>
            <a:r>
              <a:rPr lang="zh-CN" altLang="en-US" b="1" dirty="0">
                <a:solidFill>
                  <a:schemeClr val="tx1"/>
                </a:solidFill>
                <a:latin typeface="Times New Roman" panose="02020603050405020304" pitchFamily="18" charset="0"/>
              </a:rPr>
              <a:t>为系统响应时间， </a:t>
            </a:r>
            <a:r>
              <a:rPr lang="en-US" altLang="zh-CN" b="1" dirty="0">
                <a:solidFill>
                  <a:schemeClr val="tx1"/>
                </a:solidFill>
                <a:latin typeface="Times New Roman" panose="02020603050405020304" pitchFamily="18" charset="0"/>
              </a:rPr>
              <a:t>q</a:t>
            </a:r>
            <a:r>
              <a:rPr lang="zh-CN" altLang="en-US" b="1" dirty="0">
                <a:solidFill>
                  <a:schemeClr val="tx1"/>
                </a:solidFill>
                <a:latin typeface="Times New Roman" panose="02020603050405020304" pitchFamily="18" charset="0"/>
              </a:rPr>
              <a:t>为时间片</a:t>
            </a:r>
            <a:endParaRPr lang="zh-CN" altLang="en-US" b="1" dirty="0">
              <a:solidFill>
                <a:schemeClr val="tx1"/>
              </a:solidFill>
              <a:latin typeface="Times New Roman" panose="02020603050405020304" pitchFamily="18" charset="0"/>
            </a:endParaRPr>
          </a:p>
          <a:p>
            <a:pPr algn="l"/>
            <a:r>
              <a:rPr lang="zh-CN" altLang="en-US" b="1" dirty="0">
                <a:solidFill>
                  <a:schemeClr val="tx1"/>
                </a:solidFill>
                <a:latin typeface="Times New Roman" panose="02020603050405020304" pitchFamily="18" charset="0"/>
              </a:rPr>
              <a:t>                       </a:t>
            </a:r>
            <a:r>
              <a:rPr lang="en-US" altLang="zh-CN" sz="2800" b="1" dirty="0">
                <a:solidFill>
                  <a:srgbClr val="D60093"/>
                </a:solidFill>
                <a:latin typeface="Times New Roman" panose="02020603050405020304" pitchFamily="18" charset="0"/>
              </a:rPr>
              <a:t>T=Nq</a:t>
            </a:r>
            <a:endParaRPr lang="en-US" altLang="zh-CN" sz="2800" b="1" dirty="0">
              <a:solidFill>
                <a:srgbClr val="D60093"/>
              </a:solidFill>
              <a:latin typeface="Times New Roman" panose="02020603050405020304" pitchFamily="18" charset="0"/>
            </a:endParaRPr>
          </a:p>
          <a:p>
            <a:pPr algn="l">
              <a:spcBef>
                <a:spcPct val="50000"/>
              </a:spcBef>
              <a:buClr>
                <a:schemeClr val="tx1"/>
              </a:buClr>
            </a:pPr>
            <a:r>
              <a:rPr lang="zh-CN" altLang="en-US" sz="2200" b="1" dirty="0">
                <a:solidFill>
                  <a:schemeClr val="tx1"/>
                </a:solidFill>
                <a:latin typeface="Arial" panose="020B0604020202020204" pitchFamily="34" charset="0"/>
              </a:rPr>
              <a:t>①当时间片很大时，大到一个进程足以完成其全部运行工作所需的时间，此时轮转调度模式退化为</a:t>
            </a:r>
            <a:r>
              <a:rPr lang="en-US" altLang="zh-CN" sz="2200" b="1" dirty="0">
                <a:solidFill>
                  <a:schemeClr val="tx1"/>
                </a:solidFill>
                <a:latin typeface="Arial" panose="020B0604020202020204" pitchFamily="34" charset="0"/>
              </a:rPr>
              <a:t>FCFS</a:t>
            </a:r>
            <a:r>
              <a:rPr lang="zh-CN" altLang="en-US" sz="2200" b="1" dirty="0">
                <a:solidFill>
                  <a:schemeClr val="tx1"/>
                </a:solidFill>
                <a:latin typeface="Arial" panose="020B0604020202020204" pitchFamily="34" charset="0"/>
              </a:rPr>
              <a:t>模式。</a:t>
            </a:r>
            <a:endParaRPr lang="zh-CN" altLang="en-US" sz="2200" b="1" dirty="0">
              <a:solidFill>
                <a:schemeClr val="tx1"/>
              </a:solidFill>
              <a:latin typeface="Arial" panose="020B0604020202020204" pitchFamily="34" charset="0"/>
            </a:endParaRPr>
          </a:p>
          <a:p>
            <a:pPr algn="l">
              <a:spcBef>
                <a:spcPct val="50000"/>
              </a:spcBef>
              <a:buClr>
                <a:schemeClr val="tx1"/>
              </a:buClr>
            </a:pPr>
            <a:r>
              <a:rPr lang="zh-CN" altLang="en-US" sz="2200" b="1" dirty="0">
                <a:solidFill>
                  <a:schemeClr val="tx1"/>
                </a:solidFill>
                <a:latin typeface="Arial" panose="020B0604020202020204" pitchFamily="34" charset="0"/>
              </a:rPr>
              <a:t>②当时间片非常小时，调度程序剥夺处理机的次数增多，这将加重了系统开销，系统性能降低，大多数时间都消耗在处理机的转换上。</a:t>
            </a:r>
            <a:endParaRPr lang="en-US" altLang="zh-CN" b="1" dirty="0">
              <a:solidFill>
                <a:schemeClr val="tx1"/>
              </a:solidFill>
              <a:latin typeface="Times New Roman" panose="02020603050405020304" pitchFamily="18" charset="0"/>
            </a:endParaRPr>
          </a:p>
        </p:txBody>
      </p:sp>
      <p:sp>
        <p:nvSpPr>
          <p:cNvPr id="49178" name="Rectangle 26"/>
          <p:cNvSpPr>
            <a:spLocks noChangeArrowheads="1"/>
          </p:cNvSpPr>
          <p:nvPr/>
        </p:nvSpPr>
        <p:spPr bwMode="auto">
          <a:xfrm>
            <a:off x="179388" y="188913"/>
            <a:ext cx="7993063" cy="641350"/>
          </a:xfrm>
          <a:prstGeom prst="rect">
            <a:avLst/>
          </a:prstGeom>
          <a:noFill/>
          <a:ln w="9525" algn="ctr">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600" b="1" i="0" u="none" strike="noStrike" kern="1200" cap="none" spc="0" normalizeH="0" baseline="0" noProof="0">
                <a:ln>
                  <a:noFill/>
                </a:ln>
                <a:solidFill>
                  <a:srgbClr val="CC3300"/>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ingdings" panose="05000000000000000000" pitchFamily="2" charset="2"/>
              </a:rPr>
              <a:t>四</a:t>
            </a:r>
            <a:r>
              <a:rPr kumimoji="1" lang="en-US" altLang="zh-CN" sz="3600" b="1" i="0" u="none" strike="noStrike" kern="1200" cap="none" spc="0" normalizeH="0" baseline="0" noProof="0">
                <a:ln>
                  <a:noFill/>
                </a:ln>
                <a:solidFill>
                  <a:srgbClr val="CC3300"/>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ingdings" panose="05000000000000000000" pitchFamily="2" charset="2"/>
              </a:rPr>
              <a:t>. </a:t>
            </a:r>
            <a:r>
              <a:rPr kumimoji="1" lang="zh-CN" altLang="en-US" sz="3600" b="1" i="0" u="none" strike="noStrike" kern="1200" cap="none" spc="0" normalizeH="0" baseline="0" noProof="0">
                <a:ln>
                  <a:noFill/>
                </a:ln>
                <a:solidFill>
                  <a:srgbClr val="CC3300"/>
                </a:solidFill>
                <a:effectLst/>
                <a:uLnTx/>
                <a:uFillTx/>
                <a:latin typeface="Arial" panose="020B0604020202020204" pitchFamily="34" charset="0"/>
                <a:ea typeface="宋体" panose="02010600030101010101" pitchFamily="2" charset="-122"/>
                <a:cs typeface="+mn-cs"/>
                <a:sym typeface="Webdings" panose="05030102010509060703" pitchFamily="18" charset="2"/>
              </a:rPr>
              <a:t>基于时间片轮转调度算法</a:t>
            </a:r>
            <a:endParaRPr kumimoji="1" lang="zh-CN" altLang="en-US" sz="3600" b="1" i="0" u="none" strike="noStrike" kern="1200" cap="none" spc="0" normalizeH="0" baseline="0" noProof="0">
              <a:ln>
                <a:noFill/>
              </a:ln>
              <a:solidFill>
                <a:srgbClr val="CC3300"/>
              </a:solidFill>
              <a:effectLst/>
              <a:uLnTx/>
              <a:uFillTx/>
              <a:latin typeface="Arial" panose="020B0604020202020204" pitchFamily="34" charset="0"/>
              <a:ea typeface="宋体" panose="02010600030101010101" pitchFamily="2" charset="-122"/>
              <a:cs typeface="+mn-cs"/>
              <a:sym typeface="Webdings" panose="05030102010509060703" pitchFamily="18" charset="2"/>
            </a:endParaRPr>
          </a:p>
        </p:txBody>
      </p:sp>
      <p:sp>
        <p:nvSpPr>
          <p:cNvPr id="49180" name="Rectangle 28"/>
          <p:cNvSpPr>
            <a:spLocks noChangeArrowheads="1"/>
          </p:cNvSpPr>
          <p:nvPr/>
        </p:nvSpPr>
        <p:spPr bwMode="auto">
          <a:xfrm>
            <a:off x="0" y="3036888"/>
            <a:ext cx="9144000" cy="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graphicFrame>
        <p:nvGraphicFramePr>
          <p:cNvPr id="2050" name="Object 27"/>
          <p:cNvGraphicFramePr/>
          <p:nvPr/>
        </p:nvGraphicFramePr>
        <p:xfrm>
          <a:off x="828675" y="908050"/>
          <a:ext cx="7920038" cy="2185988"/>
        </p:xfrm>
        <a:graphic>
          <a:graphicData uri="http://schemas.openxmlformats.org/presentationml/2006/ole">
            <mc:AlternateContent xmlns:mc="http://schemas.openxmlformats.org/markup-compatibility/2006">
              <mc:Choice xmlns:v="urn:schemas-microsoft-com:vml" Requires="v">
                <p:oleObj spid="_x0000_s3078" name="" r:id="rId1" imgW="5876925" imgH="990600" progId="Visio.Drawing.11">
                  <p:embed/>
                </p:oleObj>
              </mc:Choice>
              <mc:Fallback>
                <p:oleObj name="" r:id="rId1" imgW="5876925" imgH="990600" progId="Visio.Drawing.11">
                  <p:embed/>
                  <p:pic>
                    <p:nvPicPr>
                      <p:cNvPr id="0" name="图片 3077"/>
                      <p:cNvPicPr/>
                      <p:nvPr/>
                    </p:nvPicPr>
                    <p:blipFill>
                      <a:blip r:embed="rId2"/>
                      <a:stretch>
                        <a:fillRect/>
                      </a:stretch>
                    </p:blipFill>
                    <p:spPr>
                      <a:xfrm>
                        <a:off x="828675" y="908050"/>
                        <a:ext cx="7920038" cy="2185988"/>
                      </a:xfrm>
                      <a:prstGeom prst="rect">
                        <a:avLst/>
                      </a:prstGeom>
                      <a:noFill/>
                      <a:ln w="38100">
                        <a:noFill/>
                        <a:miter/>
                      </a:ln>
                    </p:spPr>
                  </p:pic>
                </p:oleObj>
              </mc:Fallback>
            </mc:AlternateContent>
          </a:graphicData>
        </a:graphic>
      </p:graphicFrame>
      <p:sp>
        <p:nvSpPr>
          <p:cNvPr id="2055" name="Line 29"/>
          <p:cNvSpPr/>
          <p:nvPr/>
        </p:nvSpPr>
        <p:spPr>
          <a:xfrm>
            <a:off x="3275013" y="2708275"/>
            <a:ext cx="2303462" cy="0"/>
          </a:xfrm>
          <a:prstGeom prst="line">
            <a:avLst/>
          </a:prstGeom>
          <a:ln w="9525" cap="flat" cmpd="sng">
            <a:solidFill>
              <a:srgbClr val="000000"/>
            </a:solidFill>
            <a:prstDash val="solid"/>
            <a:headEnd type="none" w="med" len="med"/>
            <a:tailEnd type="none" w="med" len="med"/>
          </a:ln>
        </p:spPr>
      </p:sp>
      <p:sp>
        <p:nvSpPr>
          <p:cNvPr id="2056" name="Line 30"/>
          <p:cNvSpPr/>
          <p:nvPr/>
        </p:nvSpPr>
        <p:spPr>
          <a:xfrm>
            <a:off x="3276600" y="2744788"/>
            <a:ext cx="0" cy="503237"/>
          </a:xfrm>
          <a:prstGeom prst="line">
            <a:avLst/>
          </a:prstGeom>
          <a:ln w="9525" cap="flat" cmpd="sng">
            <a:solidFill>
              <a:srgbClr val="000000"/>
            </a:solidFill>
            <a:prstDash val="solid"/>
            <a:headEnd type="none" w="med" len="med"/>
            <a:tailEnd type="none" w="med" len="med"/>
          </a:ln>
        </p:spPr>
      </p:sp>
      <p:sp>
        <p:nvSpPr>
          <p:cNvPr id="2057" name="Line 31"/>
          <p:cNvSpPr/>
          <p:nvPr/>
        </p:nvSpPr>
        <p:spPr>
          <a:xfrm>
            <a:off x="3276600" y="3248025"/>
            <a:ext cx="2376488" cy="0"/>
          </a:xfrm>
          <a:prstGeom prst="line">
            <a:avLst/>
          </a:prstGeom>
          <a:ln w="9525" cap="flat" cmpd="sng">
            <a:solidFill>
              <a:srgbClr val="000000"/>
            </a:solidFill>
            <a:prstDash val="solid"/>
            <a:headEnd type="none" w="med" len="med"/>
            <a:tailEnd type="none" w="med" len="med"/>
          </a:ln>
        </p:spPr>
      </p:sp>
      <p:sp>
        <p:nvSpPr>
          <p:cNvPr id="2058" name="Text Box 32"/>
          <p:cNvSpPr txBox="1"/>
          <p:nvPr/>
        </p:nvSpPr>
        <p:spPr>
          <a:xfrm>
            <a:off x="3708400" y="2779713"/>
            <a:ext cx="1728788" cy="396875"/>
          </a:xfrm>
          <a:prstGeom prst="rect">
            <a:avLst/>
          </a:prstGeom>
          <a:noFill/>
          <a:ln w="9525">
            <a:noFill/>
          </a:ln>
        </p:spPr>
        <p:txBody>
          <a:bodyPr>
            <a:spAutoFit/>
          </a:bodyPr>
          <a:p>
            <a:pPr algn="l">
              <a:spcBef>
                <a:spcPct val="50000"/>
              </a:spcBef>
              <a:buClr>
                <a:schemeClr val="tx1"/>
              </a:buClr>
            </a:pPr>
            <a:r>
              <a:rPr lang="zh-CN" altLang="en-US" sz="2000" b="1" dirty="0">
                <a:solidFill>
                  <a:schemeClr val="tx1"/>
                </a:solidFill>
                <a:latin typeface="Arial" panose="020B0604020202020204" pitchFamily="34" charset="0"/>
              </a:rPr>
              <a:t>阻塞队列</a:t>
            </a:r>
            <a:endParaRPr lang="zh-CN" altLang="en-US" sz="2000" b="1" dirty="0">
              <a:solidFill>
                <a:schemeClr val="tx1"/>
              </a:solidFill>
              <a:latin typeface="Arial" panose="020B0604020202020204" pitchFamily="34" charset="0"/>
            </a:endParaRPr>
          </a:p>
        </p:txBody>
      </p:sp>
      <p:sp>
        <p:nvSpPr>
          <p:cNvPr id="2059" name="Line 33"/>
          <p:cNvSpPr/>
          <p:nvPr/>
        </p:nvSpPr>
        <p:spPr>
          <a:xfrm>
            <a:off x="6443663" y="2492375"/>
            <a:ext cx="0" cy="431800"/>
          </a:xfrm>
          <a:prstGeom prst="line">
            <a:avLst/>
          </a:prstGeom>
          <a:ln w="9525" cap="flat" cmpd="sng">
            <a:solidFill>
              <a:srgbClr val="000000"/>
            </a:solidFill>
            <a:prstDash val="solid"/>
            <a:headEnd type="none" w="med" len="med"/>
            <a:tailEnd type="none" w="med" len="med"/>
          </a:ln>
        </p:spPr>
      </p:sp>
      <p:sp>
        <p:nvSpPr>
          <p:cNvPr id="2060" name="Line 34"/>
          <p:cNvSpPr/>
          <p:nvPr/>
        </p:nvSpPr>
        <p:spPr>
          <a:xfrm flipH="1">
            <a:off x="4930775" y="2924175"/>
            <a:ext cx="1512888" cy="0"/>
          </a:xfrm>
          <a:prstGeom prst="line">
            <a:avLst/>
          </a:prstGeom>
          <a:ln w="9525" cap="flat" cmpd="sng">
            <a:solidFill>
              <a:srgbClr val="000000"/>
            </a:solidFill>
            <a:prstDash val="solid"/>
            <a:headEnd type="none" w="med" len="med"/>
            <a:tailEnd type="triangle" w="med" len="med"/>
          </a:ln>
        </p:spPr>
      </p:sp>
      <p:sp>
        <p:nvSpPr>
          <p:cNvPr id="2061" name="Text Box 35"/>
          <p:cNvSpPr txBox="1"/>
          <p:nvPr/>
        </p:nvSpPr>
        <p:spPr>
          <a:xfrm>
            <a:off x="5724525" y="2960688"/>
            <a:ext cx="1368425" cy="396875"/>
          </a:xfrm>
          <a:prstGeom prst="rect">
            <a:avLst/>
          </a:prstGeom>
          <a:noFill/>
          <a:ln w="9525">
            <a:noFill/>
          </a:ln>
        </p:spPr>
        <p:txBody>
          <a:bodyPr>
            <a:spAutoFit/>
          </a:bodyPr>
          <a:p>
            <a:pPr algn="l">
              <a:spcBef>
                <a:spcPct val="50000"/>
              </a:spcBef>
              <a:buClr>
                <a:schemeClr val="tx1"/>
              </a:buClr>
            </a:pPr>
            <a:r>
              <a:rPr lang="zh-CN" altLang="en-US" sz="2000" b="1" dirty="0">
                <a:solidFill>
                  <a:schemeClr val="tx1"/>
                </a:solidFill>
                <a:latin typeface="Arial" panose="020B0604020202020204" pitchFamily="34" charset="0"/>
              </a:rPr>
              <a:t>等待事件</a:t>
            </a:r>
            <a:endParaRPr lang="zh-CN" altLang="en-US" sz="2000" b="1" dirty="0">
              <a:solidFill>
                <a:schemeClr val="tx1"/>
              </a:solidFill>
              <a:latin typeface="Arial" panose="020B0604020202020204" pitchFamily="34" charset="0"/>
            </a:endParaRPr>
          </a:p>
        </p:txBody>
      </p:sp>
      <p:sp>
        <p:nvSpPr>
          <p:cNvPr id="2062" name="Line 36"/>
          <p:cNvSpPr/>
          <p:nvPr/>
        </p:nvSpPr>
        <p:spPr>
          <a:xfrm flipH="1">
            <a:off x="2698750" y="2924175"/>
            <a:ext cx="576263" cy="0"/>
          </a:xfrm>
          <a:prstGeom prst="line">
            <a:avLst/>
          </a:prstGeom>
          <a:ln w="9525" cap="flat" cmpd="sng">
            <a:solidFill>
              <a:srgbClr val="000000"/>
            </a:solidFill>
            <a:prstDash val="solid"/>
            <a:headEnd type="none" w="med" len="med"/>
            <a:tailEnd type="none" w="med" len="med"/>
          </a:ln>
        </p:spPr>
      </p:sp>
      <p:sp>
        <p:nvSpPr>
          <p:cNvPr id="2063" name="Line 37"/>
          <p:cNvSpPr/>
          <p:nvPr/>
        </p:nvSpPr>
        <p:spPr>
          <a:xfrm flipV="1">
            <a:off x="2698750" y="2276475"/>
            <a:ext cx="0" cy="647700"/>
          </a:xfrm>
          <a:prstGeom prst="line">
            <a:avLst/>
          </a:prstGeom>
          <a:ln w="9525" cap="flat" cmpd="sng">
            <a:solidFill>
              <a:srgbClr val="000000"/>
            </a:solidFill>
            <a:prstDash val="solid"/>
            <a:headEnd type="none" w="med" len="med"/>
            <a:tailEnd type="triangle" w="med" len="med"/>
          </a:ln>
        </p:spPr>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9175"/>
                                        </p:tgtEl>
                                        <p:attrNameLst>
                                          <p:attrName>style.visibility</p:attrName>
                                        </p:attrNameLst>
                                      </p:cBhvr>
                                      <p:to>
                                        <p:strVal val="visible"/>
                                      </p:to>
                                    </p:set>
                                    <p:animEffect transition="in" filter="box(in)">
                                      <p:cBhvr>
                                        <p:cTn id="7" dur="500"/>
                                        <p:tgtEl>
                                          <p:spTgt spid="49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7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19"/>
          <p:cNvSpPr/>
          <p:nvPr/>
        </p:nvSpPr>
        <p:spPr>
          <a:xfrm>
            <a:off x="179388" y="765175"/>
            <a:ext cx="8713787" cy="2160588"/>
          </a:xfrm>
          <a:prstGeom prst="rect">
            <a:avLst/>
          </a:prstGeom>
          <a:noFill/>
          <a:ln w="9525">
            <a:noFill/>
          </a:ln>
        </p:spPr>
        <p:txBody>
          <a:bodyPr/>
          <a:p>
            <a:pPr marL="342900" indent="-342900" algn="l" eaLnBrk="0" hangingPunct="0">
              <a:lnSpc>
                <a:spcPct val="125000"/>
              </a:lnSpc>
              <a:spcBef>
                <a:spcPct val="20000"/>
              </a:spcBef>
              <a:buChar char="•"/>
            </a:pPr>
            <a:r>
              <a:rPr lang="zh-CN" altLang="en-US" b="1" dirty="0">
                <a:solidFill>
                  <a:schemeClr val="tx1"/>
                </a:solidFill>
                <a:latin typeface="宋体" panose="02010600030101010101" pitchFamily="2" charset="-122"/>
              </a:rPr>
              <a:t>按调度级别（优先级）设置多个就绪进程队列</a:t>
            </a:r>
            <a:endParaRPr lang="zh-CN" altLang="en-US" b="1" dirty="0">
              <a:solidFill>
                <a:schemeClr val="tx1"/>
              </a:solidFill>
              <a:latin typeface="宋体" panose="02010600030101010101" pitchFamily="2" charset="-122"/>
            </a:endParaRPr>
          </a:p>
          <a:p>
            <a:pPr marL="342900" indent="-342900" algn="l" eaLnBrk="0" hangingPunct="0">
              <a:lnSpc>
                <a:spcPct val="125000"/>
              </a:lnSpc>
              <a:spcBef>
                <a:spcPct val="20000"/>
              </a:spcBef>
              <a:buChar char="•"/>
            </a:pPr>
            <a:r>
              <a:rPr lang="zh-CN" altLang="en-US" b="1" dirty="0">
                <a:solidFill>
                  <a:schemeClr val="tx1"/>
                </a:solidFill>
                <a:latin typeface="宋体" panose="02010600030101010101" pitchFamily="2" charset="-122"/>
              </a:rPr>
              <a:t>按级别划分时间片</a:t>
            </a:r>
            <a:endParaRPr lang="zh-CN" altLang="en-US" b="1" dirty="0">
              <a:solidFill>
                <a:schemeClr val="tx1"/>
              </a:solidFill>
              <a:latin typeface="宋体" panose="02010600030101010101" pitchFamily="2" charset="-122"/>
            </a:endParaRPr>
          </a:p>
          <a:p>
            <a:pPr marL="342900" indent="-342900" algn="l" eaLnBrk="0" hangingPunct="0">
              <a:lnSpc>
                <a:spcPct val="125000"/>
              </a:lnSpc>
              <a:spcBef>
                <a:spcPct val="20000"/>
              </a:spcBef>
              <a:buChar char="•"/>
            </a:pPr>
            <a:r>
              <a:rPr lang="zh-CN" altLang="en-US" b="1" dirty="0">
                <a:solidFill>
                  <a:schemeClr val="tx1"/>
                </a:solidFill>
                <a:latin typeface="宋体" panose="02010600030101010101" pitchFamily="2" charset="-122"/>
              </a:rPr>
              <a:t>各级就绪进程队列按</a:t>
            </a:r>
            <a:r>
              <a:rPr lang="en-US" altLang="zh-CN" b="1" dirty="0">
                <a:solidFill>
                  <a:schemeClr val="tx1"/>
                </a:solidFill>
                <a:latin typeface="宋体" panose="02010600030101010101" pitchFamily="2" charset="-122"/>
              </a:rPr>
              <a:t>FIFO</a:t>
            </a:r>
            <a:r>
              <a:rPr lang="zh-CN" altLang="en-US" b="1" dirty="0">
                <a:solidFill>
                  <a:schemeClr val="tx1"/>
                </a:solidFill>
                <a:latin typeface="宋体" panose="02010600030101010101" pitchFamily="2" charset="-122"/>
              </a:rPr>
              <a:t>组织，</a:t>
            </a:r>
            <a:r>
              <a:rPr lang="en-US" altLang="zh-CN" b="1" dirty="0">
                <a:solidFill>
                  <a:schemeClr val="tx1"/>
                </a:solidFill>
                <a:latin typeface="宋体" panose="02010600030101010101" pitchFamily="2" charset="-122"/>
              </a:rPr>
              <a:t>FCFS</a:t>
            </a:r>
            <a:r>
              <a:rPr lang="zh-CN" altLang="en-US" b="1" dirty="0">
                <a:solidFill>
                  <a:schemeClr val="tx1"/>
                </a:solidFill>
                <a:latin typeface="宋体" panose="02010600030101010101" pitchFamily="2" charset="-122"/>
              </a:rPr>
              <a:t>调度</a:t>
            </a:r>
            <a:endParaRPr lang="zh-CN" altLang="en-US" b="1" dirty="0">
              <a:solidFill>
                <a:schemeClr val="tx1"/>
              </a:solidFill>
              <a:latin typeface="宋体" panose="02010600030101010101" pitchFamily="2" charset="-122"/>
            </a:endParaRPr>
          </a:p>
          <a:p>
            <a:pPr marL="342900" indent="-342900" algn="l" eaLnBrk="0" hangingPunct="0">
              <a:lnSpc>
                <a:spcPct val="125000"/>
              </a:lnSpc>
              <a:spcBef>
                <a:spcPct val="20000"/>
              </a:spcBef>
              <a:buChar char="•"/>
            </a:pPr>
            <a:r>
              <a:rPr lang="zh-CN" altLang="en-US" b="1" dirty="0">
                <a:solidFill>
                  <a:schemeClr val="tx1"/>
                </a:solidFill>
                <a:latin typeface="宋体" panose="02010600030101010101" pitchFamily="2" charset="-122"/>
              </a:rPr>
              <a:t>最后一级按循环轮转方式组织调度</a:t>
            </a:r>
            <a:endParaRPr lang="zh-CN" altLang="en-US" b="1" dirty="0">
              <a:solidFill>
                <a:schemeClr val="accent2"/>
              </a:solidFill>
              <a:latin typeface="宋体" panose="02010600030101010101" pitchFamily="2" charset="-122"/>
            </a:endParaRPr>
          </a:p>
        </p:txBody>
      </p:sp>
      <p:sp>
        <p:nvSpPr>
          <p:cNvPr id="35843" name="Rectangle 20"/>
          <p:cNvSpPr/>
          <p:nvPr/>
        </p:nvSpPr>
        <p:spPr>
          <a:xfrm>
            <a:off x="179388" y="188913"/>
            <a:ext cx="5761037" cy="579437"/>
          </a:xfrm>
          <a:prstGeom prst="rect">
            <a:avLst/>
          </a:prstGeom>
          <a:noFill/>
          <a:ln w="9525">
            <a:noFill/>
          </a:ln>
        </p:spPr>
        <p:txBody>
          <a:bodyPr>
            <a:spAutoFit/>
          </a:bodyPr>
          <a:p>
            <a:pPr algn="l"/>
            <a:r>
              <a:rPr lang="en-US" altLang="zh-CN" sz="3200" b="1" dirty="0">
                <a:solidFill>
                  <a:srgbClr val="017DED"/>
                </a:solidFill>
                <a:latin typeface="Times New Roman" panose="02020603050405020304" pitchFamily="18" charset="0"/>
                <a:sym typeface="Webdings" panose="05030102010509060703" pitchFamily="18" charset="2"/>
              </a:rPr>
              <a:t>2. </a:t>
            </a:r>
            <a:r>
              <a:rPr lang="zh-CN" altLang="en-US" sz="3200" b="1" dirty="0">
                <a:solidFill>
                  <a:srgbClr val="017DED"/>
                </a:solidFill>
                <a:latin typeface="Times New Roman" panose="02020603050405020304" pitchFamily="18" charset="0"/>
                <a:sym typeface="Webdings" panose="05030102010509060703" pitchFamily="18" charset="2"/>
              </a:rPr>
              <a:t>多级反馈队列调度算法</a:t>
            </a:r>
            <a:endParaRPr lang="zh-CN" altLang="en-US" sz="3200" b="1" dirty="0">
              <a:solidFill>
                <a:srgbClr val="017DED"/>
              </a:solidFill>
              <a:latin typeface="Times New Roman" panose="02020603050405020304" pitchFamily="18" charset="0"/>
              <a:sym typeface="Webdings" panose="05030102010509060703" pitchFamily="18" charset="2"/>
            </a:endParaRPr>
          </a:p>
        </p:txBody>
      </p:sp>
      <p:grpSp>
        <p:nvGrpSpPr>
          <p:cNvPr id="2" name="Group 21"/>
          <p:cNvGrpSpPr/>
          <p:nvPr/>
        </p:nvGrpSpPr>
        <p:grpSpPr>
          <a:xfrm>
            <a:off x="823913" y="3049588"/>
            <a:ext cx="1428750" cy="373062"/>
            <a:chOff x="519" y="1160"/>
            <a:chExt cx="900" cy="235"/>
          </a:xfrm>
        </p:grpSpPr>
        <p:sp>
          <p:nvSpPr>
            <p:cNvPr id="35928" name="Line 22"/>
            <p:cNvSpPr/>
            <p:nvPr/>
          </p:nvSpPr>
          <p:spPr>
            <a:xfrm>
              <a:off x="519" y="1346"/>
              <a:ext cx="825" cy="1"/>
            </a:xfrm>
            <a:prstGeom prst="line">
              <a:avLst/>
            </a:prstGeom>
            <a:ln w="6350" cap="rnd" cmpd="sng">
              <a:solidFill>
                <a:srgbClr val="000000"/>
              </a:solidFill>
              <a:prstDash val="solid"/>
              <a:headEnd type="none" w="med" len="med"/>
              <a:tailEnd type="none" w="med" len="med"/>
            </a:ln>
          </p:spPr>
        </p:sp>
        <p:sp>
          <p:nvSpPr>
            <p:cNvPr id="35929" name="Freeform 23"/>
            <p:cNvSpPr/>
            <p:nvPr/>
          </p:nvSpPr>
          <p:spPr>
            <a:xfrm>
              <a:off x="1322" y="1297"/>
              <a:ext cx="97" cy="98"/>
            </a:xfrm>
            <a:custGeom>
              <a:avLst/>
              <a:gdLst>
                <a:gd name="txL" fmla="*/ 0 w 147"/>
                <a:gd name="txT" fmla="*/ 0 h 147"/>
                <a:gd name="txR" fmla="*/ 147 w 147"/>
                <a:gd name="txB" fmla="*/ 147 h 147"/>
              </a:gdLst>
              <a:ahLst/>
              <a:cxnLst>
                <a:cxn ang="0">
                  <a:pos x="97" y="49"/>
                </a:cxn>
                <a:cxn ang="0">
                  <a:pos x="0" y="98"/>
                </a:cxn>
                <a:cxn ang="0">
                  <a:pos x="0" y="0"/>
                </a:cxn>
                <a:cxn ang="0">
                  <a:pos x="97" y="49"/>
                </a:cxn>
              </a:cxnLst>
              <a:rect l="txL" t="txT" r="txR" b="txB"/>
              <a:pathLst>
                <a:path w="147" h="147">
                  <a:moveTo>
                    <a:pt x="147" y="74"/>
                  </a:moveTo>
                  <a:cubicBezTo>
                    <a:pt x="90" y="77"/>
                    <a:pt x="37" y="104"/>
                    <a:pt x="0" y="147"/>
                  </a:cubicBezTo>
                  <a:cubicBezTo>
                    <a:pt x="23" y="101"/>
                    <a:pt x="23" y="46"/>
                    <a:pt x="0" y="0"/>
                  </a:cubicBezTo>
                  <a:cubicBezTo>
                    <a:pt x="37" y="44"/>
                    <a:pt x="90" y="70"/>
                    <a:pt x="147" y="74"/>
                  </a:cubicBezTo>
                </a:path>
              </a:pathLst>
            </a:custGeom>
            <a:solidFill>
              <a:srgbClr val="000000"/>
            </a:solidFill>
            <a:ln w="0"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35930" name="Rectangle 24"/>
            <p:cNvSpPr/>
            <p:nvPr/>
          </p:nvSpPr>
          <p:spPr>
            <a:xfrm>
              <a:off x="783" y="1160"/>
              <a:ext cx="483" cy="192"/>
            </a:xfrm>
            <a:prstGeom prst="rect">
              <a:avLst/>
            </a:prstGeom>
            <a:noFill/>
            <a:ln w="9525">
              <a:noFill/>
            </a:ln>
          </p:spPr>
          <p:txBody>
            <a:bodyPr wrap="none" lIns="0" tIns="0" rIns="0" bIns="0">
              <a:spAutoFit/>
            </a:bodyPr>
            <a:p>
              <a:pPr algn="l">
                <a:spcBef>
                  <a:spcPct val="50000"/>
                </a:spcBef>
                <a:buClr>
                  <a:schemeClr val="tx1"/>
                </a:buClr>
              </a:pPr>
              <a:r>
                <a:rPr lang="zh-CN" altLang="en-US" sz="2000" b="1" dirty="0">
                  <a:solidFill>
                    <a:srgbClr val="000000"/>
                  </a:solidFill>
                  <a:latin typeface="宋体" panose="02010600030101010101" pitchFamily="2" charset="-122"/>
                </a:rPr>
                <a:t>新进程</a:t>
              </a:r>
              <a:endParaRPr lang="zh-CN" altLang="en-US" b="1" dirty="0">
                <a:solidFill>
                  <a:schemeClr val="tx1"/>
                </a:solidFill>
                <a:latin typeface="Arial" panose="020B0604020202020204" pitchFamily="34" charset="0"/>
              </a:endParaRPr>
            </a:p>
          </p:txBody>
        </p:sp>
      </p:grpSp>
      <p:grpSp>
        <p:nvGrpSpPr>
          <p:cNvPr id="3" name="Group 25"/>
          <p:cNvGrpSpPr/>
          <p:nvPr/>
        </p:nvGrpSpPr>
        <p:grpSpPr>
          <a:xfrm>
            <a:off x="6892925" y="2908300"/>
            <a:ext cx="1308100" cy="434975"/>
            <a:chOff x="4342" y="1071"/>
            <a:chExt cx="824" cy="274"/>
          </a:xfrm>
        </p:grpSpPr>
        <p:sp>
          <p:nvSpPr>
            <p:cNvPr id="35925" name="Line 26"/>
            <p:cNvSpPr/>
            <p:nvPr/>
          </p:nvSpPr>
          <p:spPr>
            <a:xfrm>
              <a:off x="4342" y="1296"/>
              <a:ext cx="738" cy="1"/>
            </a:xfrm>
            <a:prstGeom prst="line">
              <a:avLst/>
            </a:prstGeom>
            <a:ln w="6350" cap="rnd" cmpd="sng">
              <a:solidFill>
                <a:srgbClr val="000000"/>
              </a:solidFill>
              <a:prstDash val="solid"/>
              <a:headEnd type="none" w="med" len="med"/>
              <a:tailEnd type="none" w="med" len="med"/>
            </a:ln>
          </p:spPr>
        </p:sp>
        <p:sp>
          <p:nvSpPr>
            <p:cNvPr id="35926" name="Freeform 27"/>
            <p:cNvSpPr/>
            <p:nvPr/>
          </p:nvSpPr>
          <p:spPr>
            <a:xfrm>
              <a:off x="5069" y="1247"/>
              <a:ext cx="97" cy="98"/>
            </a:xfrm>
            <a:custGeom>
              <a:avLst/>
              <a:gdLst>
                <a:gd name="txL" fmla="*/ 0 w 97"/>
                <a:gd name="txT" fmla="*/ 0 h 98"/>
                <a:gd name="txR" fmla="*/ 97 w 97"/>
                <a:gd name="txB" fmla="*/ 98 h 98"/>
              </a:gdLst>
              <a:ahLst/>
              <a:cxnLst>
                <a:cxn ang="0">
                  <a:pos x="0" y="0"/>
                </a:cxn>
                <a:cxn ang="0">
                  <a:pos x="97" y="49"/>
                </a:cxn>
                <a:cxn ang="0">
                  <a:pos x="0" y="98"/>
                </a:cxn>
                <a:cxn ang="0">
                  <a:pos x="0" y="0"/>
                </a:cxn>
              </a:cxnLst>
              <a:rect l="txL" t="txT" r="txR" b="txB"/>
              <a:pathLst>
                <a:path w="97" h="98">
                  <a:moveTo>
                    <a:pt x="0" y="0"/>
                  </a:moveTo>
                  <a:lnTo>
                    <a:pt x="97" y="49"/>
                  </a:lnTo>
                  <a:lnTo>
                    <a:pt x="0" y="98"/>
                  </a:lnTo>
                  <a:lnTo>
                    <a:pt x="0" y="0"/>
                  </a:lnTo>
                  <a:close/>
                </a:path>
              </a:pathLst>
            </a:custGeom>
            <a:solidFill>
              <a:srgbClr val="000000"/>
            </a:solidFill>
            <a:ln w="9525">
              <a:noFill/>
            </a:ln>
          </p:spPr>
          <p:txBody>
            <a:bodyPr/>
            <a:p>
              <a:endParaRPr lang="zh-CN" altLang="en-US" dirty="0">
                <a:latin typeface="Times New Roman" panose="02020603050405020304" pitchFamily="18" charset="0"/>
              </a:endParaRPr>
            </a:p>
          </p:txBody>
        </p:sp>
        <p:sp>
          <p:nvSpPr>
            <p:cNvPr id="35927" name="Rectangle 28"/>
            <p:cNvSpPr/>
            <p:nvPr/>
          </p:nvSpPr>
          <p:spPr>
            <a:xfrm>
              <a:off x="4378" y="1071"/>
              <a:ext cx="644" cy="192"/>
            </a:xfrm>
            <a:prstGeom prst="rect">
              <a:avLst/>
            </a:prstGeom>
            <a:noFill/>
            <a:ln w="9525">
              <a:noFill/>
            </a:ln>
          </p:spPr>
          <p:txBody>
            <a:bodyPr wrap="none" lIns="0" tIns="0" rIns="0" bIns="0">
              <a:spAutoFit/>
            </a:bodyPr>
            <a:p>
              <a:pPr algn="l">
                <a:spcBef>
                  <a:spcPct val="50000"/>
                </a:spcBef>
                <a:buClr>
                  <a:schemeClr val="tx1"/>
                </a:buClr>
              </a:pPr>
              <a:r>
                <a:rPr lang="zh-CN" altLang="en-US" sz="2000" b="1" dirty="0">
                  <a:solidFill>
                    <a:srgbClr val="1A1A1A"/>
                  </a:solidFill>
                  <a:latin typeface="宋体" panose="02010600030101010101" pitchFamily="2" charset="-122"/>
                </a:rPr>
                <a:t>运行完成</a:t>
              </a:r>
              <a:endParaRPr lang="zh-CN" altLang="en-US" b="1" dirty="0">
                <a:solidFill>
                  <a:schemeClr val="tx1"/>
                </a:solidFill>
                <a:latin typeface="Arial" panose="020B0604020202020204" pitchFamily="34" charset="0"/>
              </a:endParaRPr>
            </a:p>
          </p:txBody>
        </p:sp>
      </p:grpSp>
      <p:grpSp>
        <p:nvGrpSpPr>
          <p:cNvPr id="4" name="Group 29"/>
          <p:cNvGrpSpPr/>
          <p:nvPr/>
        </p:nvGrpSpPr>
        <p:grpSpPr>
          <a:xfrm>
            <a:off x="6892925" y="4040188"/>
            <a:ext cx="1308100" cy="414337"/>
            <a:chOff x="4342" y="1784"/>
            <a:chExt cx="824" cy="261"/>
          </a:xfrm>
        </p:grpSpPr>
        <p:sp>
          <p:nvSpPr>
            <p:cNvPr id="35922" name="Line 30"/>
            <p:cNvSpPr/>
            <p:nvPr/>
          </p:nvSpPr>
          <p:spPr>
            <a:xfrm>
              <a:off x="4342" y="1996"/>
              <a:ext cx="738" cy="1"/>
            </a:xfrm>
            <a:prstGeom prst="line">
              <a:avLst/>
            </a:prstGeom>
            <a:ln w="6350" cap="rnd" cmpd="sng">
              <a:solidFill>
                <a:srgbClr val="000000"/>
              </a:solidFill>
              <a:prstDash val="solid"/>
              <a:headEnd type="none" w="med" len="med"/>
              <a:tailEnd type="none" w="med" len="med"/>
            </a:ln>
          </p:spPr>
        </p:sp>
        <p:sp>
          <p:nvSpPr>
            <p:cNvPr id="35923" name="Freeform 31"/>
            <p:cNvSpPr/>
            <p:nvPr/>
          </p:nvSpPr>
          <p:spPr>
            <a:xfrm>
              <a:off x="5069" y="1948"/>
              <a:ext cx="97" cy="97"/>
            </a:xfrm>
            <a:custGeom>
              <a:avLst/>
              <a:gdLst>
                <a:gd name="txL" fmla="*/ 0 w 97"/>
                <a:gd name="txT" fmla="*/ 0 h 97"/>
                <a:gd name="txR" fmla="*/ 97 w 97"/>
                <a:gd name="txB" fmla="*/ 97 h 97"/>
              </a:gdLst>
              <a:ahLst/>
              <a:cxnLst>
                <a:cxn ang="0">
                  <a:pos x="0" y="0"/>
                </a:cxn>
                <a:cxn ang="0">
                  <a:pos x="97" y="48"/>
                </a:cxn>
                <a:cxn ang="0">
                  <a:pos x="0" y="97"/>
                </a:cxn>
                <a:cxn ang="0">
                  <a:pos x="0" y="0"/>
                </a:cxn>
              </a:cxnLst>
              <a:rect l="txL" t="txT" r="txR" b="txB"/>
              <a:pathLst>
                <a:path w="97" h="97">
                  <a:moveTo>
                    <a:pt x="0" y="0"/>
                  </a:moveTo>
                  <a:lnTo>
                    <a:pt x="97" y="48"/>
                  </a:lnTo>
                  <a:lnTo>
                    <a:pt x="0" y="97"/>
                  </a:lnTo>
                  <a:lnTo>
                    <a:pt x="0" y="0"/>
                  </a:lnTo>
                  <a:close/>
                </a:path>
              </a:pathLst>
            </a:custGeom>
            <a:solidFill>
              <a:srgbClr val="000000"/>
            </a:solidFill>
            <a:ln w="9525">
              <a:noFill/>
            </a:ln>
          </p:spPr>
          <p:txBody>
            <a:bodyPr/>
            <a:p>
              <a:endParaRPr lang="zh-CN" altLang="en-US" dirty="0">
                <a:latin typeface="Times New Roman" panose="02020603050405020304" pitchFamily="18" charset="0"/>
              </a:endParaRPr>
            </a:p>
          </p:txBody>
        </p:sp>
        <p:sp>
          <p:nvSpPr>
            <p:cNvPr id="35924" name="Rectangle 32"/>
            <p:cNvSpPr/>
            <p:nvPr/>
          </p:nvSpPr>
          <p:spPr>
            <a:xfrm>
              <a:off x="4420" y="1784"/>
              <a:ext cx="644" cy="192"/>
            </a:xfrm>
            <a:prstGeom prst="rect">
              <a:avLst/>
            </a:prstGeom>
            <a:noFill/>
            <a:ln w="9525">
              <a:noFill/>
            </a:ln>
          </p:spPr>
          <p:txBody>
            <a:bodyPr wrap="none" lIns="0" tIns="0" rIns="0" bIns="0">
              <a:spAutoFit/>
            </a:bodyPr>
            <a:p>
              <a:pPr algn="l">
                <a:spcBef>
                  <a:spcPct val="50000"/>
                </a:spcBef>
                <a:buClr>
                  <a:schemeClr val="tx1"/>
                </a:buClr>
              </a:pPr>
              <a:r>
                <a:rPr lang="zh-CN" altLang="en-US" sz="2000" b="1" dirty="0">
                  <a:solidFill>
                    <a:srgbClr val="1A1A1A"/>
                  </a:solidFill>
                  <a:latin typeface="宋体" panose="02010600030101010101" pitchFamily="2" charset="-122"/>
                </a:rPr>
                <a:t>运行完成</a:t>
              </a:r>
              <a:endParaRPr lang="zh-CN" altLang="en-US" b="1" dirty="0">
                <a:solidFill>
                  <a:schemeClr val="tx1"/>
                </a:solidFill>
                <a:latin typeface="Arial" panose="020B0604020202020204" pitchFamily="34" charset="0"/>
              </a:endParaRPr>
            </a:p>
          </p:txBody>
        </p:sp>
      </p:grpSp>
      <p:grpSp>
        <p:nvGrpSpPr>
          <p:cNvPr id="35847" name="Group 33"/>
          <p:cNvGrpSpPr/>
          <p:nvPr/>
        </p:nvGrpSpPr>
        <p:grpSpPr>
          <a:xfrm>
            <a:off x="2098675" y="4098925"/>
            <a:ext cx="4794250" cy="595313"/>
            <a:chOff x="1322" y="1821"/>
            <a:chExt cx="3020" cy="375"/>
          </a:xfrm>
        </p:grpSpPr>
        <p:sp>
          <p:nvSpPr>
            <p:cNvPr id="35910" name="Freeform 34"/>
            <p:cNvSpPr/>
            <p:nvPr/>
          </p:nvSpPr>
          <p:spPr>
            <a:xfrm>
              <a:off x="3992" y="1821"/>
              <a:ext cx="350" cy="350"/>
            </a:xfrm>
            <a:custGeom>
              <a:avLst/>
              <a:gdLst>
                <a:gd name="txL" fmla="*/ 0 w 350"/>
                <a:gd name="txT" fmla="*/ 0 h 350"/>
                <a:gd name="txR" fmla="*/ 350 w 350"/>
                <a:gd name="txB" fmla="*/ 350 h 350"/>
              </a:gdLst>
              <a:ahLst/>
              <a:cxnLst>
                <a:cxn ang="0">
                  <a:pos x="0" y="175"/>
                </a:cxn>
                <a:cxn ang="0">
                  <a:pos x="174" y="0"/>
                </a:cxn>
                <a:cxn ang="0">
                  <a:pos x="350" y="175"/>
                </a:cxn>
                <a:cxn ang="0">
                  <a:pos x="350" y="175"/>
                </a:cxn>
                <a:cxn ang="0">
                  <a:pos x="174" y="350"/>
                </a:cxn>
                <a:cxn ang="0">
                  <a:pos x="0" y="175"/>
                </a:cxn>
              </a:cxnLst>
              <a:rect l="txL" t="txT" r="txR" b="txB"/>
              <a:pathLst>
                <a:path w="350" h="350">
                  <a:moveTo>
                    <a:pt x="0" y="175"/>
                  </a:moveTo>
                  <a:cubicBezTo>
                    <a:pt x="0" y="78"/>
                    <a:pt x="78" y="0"/>
                    <a:pt x="174" y="0"/>
                  </a:cubicBezTo>
                  <a:cubicBezTo>
                    <a:pt x="272" y="0"/>
                    <a:pt x="350" y="78"/>
                    <a:pt x="350" y="175"/>
                  </a:cubicBezTo>
                  <a:cubicBezTo>
                    <a:pt x="350" y="175"/>
                    <a:pt x="350" y="175"/>
                    <a:pt x="350" y="175"/>
                  </a:cubicBezTo>
                  <a:cubicBezTo>
                    <a:pt x="350" y="272"/>
                    <a:pt x="272" y="350"/>
                    <a:pt x="174" y="350"/>
                  </a:cubicBezTo>
                  <a:cubicBezTo>
                    <a:pt x="78" y="350"/>
                    <a:pt x="0" y="272"/>
                    <a:pt x="0" y="175"/>
                  </a:cubicBezTo>
                </a:path>
              </a:pathLst>
            </a:custGeom>
            <a:noFill/>
            <a:ln w="6350" cap="rnd"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35911" name="Rectangle 35"/>
            <p:cNvSpPr/>
            <p:nvPr/>
          </p:nvSpPr>
          <p:spPr>
            <a:xfrm>
              <a:off x="4029" y="1912"/>
              <a:ext cx="279" cy="163"/>
            </a:xfrm>
            <a:prstGeom prst="rect">
              <a:avLst/>
            </a:prstGeom>
            <a:noFill/>
            <a:ln w="9525">
              <a:noFill/>
            </a:ln>
          </p:spPr>
          <p:txBody>
            <a:bodyPr wrap="none" lIns="0" tIns="0" rIns="0" bIns="0">
              <a:spAutoFit/>
            </a:bodyPr>
            <a:p>
              <a:pPr algn="l">
                <a:spcBef>
                  <a:spcPct val="50000"/>
                </a:spcBef>
                <a:buClr>
                  <a:schemeClr val="tx1"/>
                </a:buClr>
              </a:pPr>
              <a:r>
                <a:rPr lang="en-US" altLang="zh-CN" sz="1700" b="1" dirty="0">
                  <a:solidFill>
                    <a:srgbClr val="1A1A1A"/>
                  </a:solidFill>
                  <a:latin typeface="Times New Roman" panose="02020603050405020304" pitchFamily="18" charset="0"/>
                </a:rPr>
                <a:t>CPU</a:t>
              </a:r>
              <a:endParaRPr lang="en-US" altLang="zh-CN" b="1" dirty="0">
                <a:solidFill>
                  <a:schemeClr val="tx1"/>
                </a:solidFill>
                <a:latin typeface="Arial" panose="020B0604020202020204" pitchFamily="34" charset="0"/>
              </a:endParaRPr>
            </a:p>
          </p:txBody>
        </p:sp>
        <p:sp>
          <p:nvSpPr>
            <p:cNvPr id="35912" name="Freeform 36"/>
            <p:cNvSpPr>
              <a:spLocks noEditPoints="1"/>
            </p:cNvSpPr>
            <p:nvPr/>
          </p:nvSpPr>
          <p:spPr>
            <a:xfrm>
              <a:off x="1369" y="1821"/>
              <a:ext cx="2023" cy="325"/>
            </a:xfrm>
            <a:custGeom>
              <a:avLst/>
              <a:gdLst>
                <a:gd name="txL" fmla="*/ 0 w 2023"/>
                <a:gd name="txT" fmla="*/ 0 h 325"/>
                <a:gd name="txR" fmla="*/ 2023 w 2023"/>
                <a:gd name="txB" fmla="*/ 325 h 325"/>
              </a:gdLst>
              <a:ahLst/>
              <a:cxnLst>
                <a:cxn ang="0">
                  <a:pos x="0" y="0"/>
                </a:cxn>
                <a:cxn ang="0">
                  <a:pos x="2023" y="0"/>
                </a:cxn>
                <a:cxn ang="0">
                  <a:pos x="0" y="325"/>
                </a:cxn>
                <a:cxn ang="0">
                  <a:pos x="2023" y="325"/>
                </a:cxn>
              </a:cxnLst>
              <a:rect l="txL" t="txT" r="txR" b="txB"/>
              <a:pathLst>
                <a:path w="2023" h="325">
                  <a:moveTo>
                    <a:pt x="0" y="0"/>
                  </a:moveTo>
                  <a:lnTo>
                    <a:pt x="2023" y="0"/>
                  </a:lnTo>
                  <a:moveTo>
                    <a:pt x="0" y="325"/>
                  </a:moveTo>
                  <a:lnTo>
                    <a:pt x="2023" y="325"/>
                  </a:lnTo>
                </a:path>
              </a:pathLst>
            </a:custGeom>
            <a:noFill/>
            <a:ln w="6350" cap="rnd"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35913" name="Rectangle 37"/>
            <p:cNvSpPr/>
            <p:nvPr/>
          </p:nvSpPr>
          <p:spPr>
            <a:xfrm>
              <a:off x="1628" y="1901"/>
              <a:ext cx="1127" cy="192"/>
            </a:xfrm>
            <a:prstGeom prst="rect">
              <a:avLst/>
            </a:prstGeom>
            <a:noFill/>
            <a:ln w="9525">
              <a:noFill/>
            </a:ln>
          </p:spPr>
          <p:txBody>
            <a:bodyPr wrap="none" lIns="0" tIns="0" rIns="0" bIns="0">
              <a:spAutoFit/>
            </a:bodyPr>
            <a:p>
              <a:pPr algn="l">
                <a:spcBef>
                  <a:spcPct val="50000"/>
                </a:spcBef>
                <a:buClr>
                  <a:schemeClr val="tx1"/>
                </a:buClr>
              </a:pPr>
              <a:r>
                <a:rPr lang="zh-CN" altLang="en-US" sz="2000" b="1" dirty="0">
                  <a:solidFill>
                    <a:srgbClr val="1A1A1A"/>
                  </a:solidFill>
                  <a:latin typeface="宋体" panose="02010600030101010101" pitchFamily="2" charset="-122"/>
                </a:rPr>
                <a:t>第二个就绪队列</a:t>
              </a:r>
              <a:endParaRPr lang="zh-CN" altLang="en-US" b="1" dirty="0">
                <a:solidFill>
                  <a:schemeClr val="tx1"/>
                </a:solidFill>
                <a:latin typeface="Arial" panose="020B0604020202020204" pitchFamily="34" charset="0"/>
              </a:endParaRPr>
            </a:p>
          </p:txBody>
        </p:sp>
        <p:sp>
          <p:nvSpPr>
            <p:cNvPr id="35914" name="Rectangle 38"/>
            <p:cNvSpPr/>
            <p:nvPr/>
          </p:nvSpPr>
          <p:spPr>
            <a:xfrm>
              <a:off x="2739" y="1901"/>
              <a:ext cx="160" cy="192"/>
            </a:xfrm>
            <a:prstGeom prst="rect">
              <a:avLst/>
            </a:prstGeom>
            <a:noFill/>
            <a:ln w="9525">
              <a:noFill/>
            </a:ln>
          </p:spPr>
          <p:txBody>
            <a:bodyPr wrap="none" lIns="0" tIns="0" rIns="0" bIns="0">
              <a:spAutoFit/>
            </a:bodyPr>
            <a:p>
              <a:pPr algn="l">
                <a:spcBef>
                  <a:spcPct val="50000"/>
                </a:spcBef>
                <a:buClr>
                  <a:schemeClr val="tx1"/>
                </a:buClr>
              </a:pPr>
              <a:r>
                <a:rPr lang="zh-CN" altLang="en-US" sz="2000" b="1" dirty="0">
                  <a:solidFill>
                    <a:srgbClr val="1A1A1A"/>
                  </a:solidFill>
                  <a:latin typeface="宋体" panose="02010600030101010101" pitchFamily="2" charset="-122"/>
                </a:rPr>
                <a:t>，</a:t>
              </a:r>
              <a:endParaRPr lang="zh-CN" altLang="en-US" b="1" dirty="0">
                <a:solidFill>
                  <a:schemeClr val="tx1"/>
                </a:solidFill>
                <a:latin typeface="Arial" panose="020B0604020202020204" pitchFamily="34" charset="0"/>
              </a:endParaRPr>
            </a:p>
          </p:txBody>
        </p:sp>
        <p:sp>
          <p:nvSpPr>
            <p:cNvPr id="35915" name="Rectangle 39"/>
            <p:cNvSpPr/>
            <p:nvPr/>
          </p:nvSpPr>
          <p:spPr>
            <a:xfrm>
              <a:off x="2897" y="1901"/>
              <a:ext cx="324" cy="192"/>
            </a:xfrm>
            <a:prstGeom prst="rect">
              <a:avLst/>
            </a:prstGeom>
            <a:noFill/>
            <a:ln w="9525">
              <a:noFill/>
            </a:ln>
          </p:spPr>
          <p:txBody>
            <a:bodyPr wrap="none" lIns="0" tIns="0" rIns="0" bIns="0">
              <a:spAutoFit/>
            </a:bodyPr>
            <a:p>
              <a:pPr algn="l">
                <a:spcBef>
                  <a:spcPct val="50000"/>
                </a:spcBef>
                <a:buClr>
                  <a:schemeClr val="tx1"/>
                </a:buClr>
              </a:pPr>
              <a:r>
                <a:rPr lang="en-US" altLang="zh-CN" sz="2000" b="1" dirty="0">
                  <a:solidFill>
                    <a:srgbClr val="1A1A1A"/>
                  </a:solidFill>
                  <a:latin typeface="宋体" panose="02010600030101010101" pitchFamily="2" charset="-122"/>
                </a:rPr>
                <a:t>FCFS</a:t>
              </a:r>
              <a:endParaRPr lang="en-US" altLang="zh-CN" b="1" dirty="0">
                <a:solidFill>
                  <a:schemeClr val="tx1"/>
                </a:solidFill>
                <a:latin typeface="Arial" panose="020B0604020202020204" pitchFamily="34" charset="0"/>
              </a:endParaRPr>
            </a:p>
          </p:txBody>
        </p:sp>
        <p:sp>
          <p:nvSpPr>
            <p:cNvPr id="35916" name="Line 40"/>
            <p:cNvSpPr/>
            <p:nvPr/>
          </p:nvSpPr>
          <p:spPr>
            <a:xfrm>
              <a:off x="3392" y="1821"/>
              <a:ext cx="1" cy="375"/>
            </a:xfrm>
            <a:prstGeom prst="line">
              <a:avLst/>
            </a:prstGeom>
            <a:ln w="6350" cap="rnd" cmpd="sng">
              <a:solidFill>
                <a:srgbClr val="000000"/>
              </a:solidFill>
              <a:prstDash val="solid"/>
              <a:headEnd type="none" w="med" len="med"/>
              <a:tailEnd type="none" w="med" len="med"/>
            </a:ln>
          </p:spPr>
        </p:sp>
        <p:sp>
          <p:nvSpPr>
            <p:cNvPr id="35917" name="Line 41"/>
            <p:cNvSpPr/>
            <p:nvPr/>
          </p:nvSpPr>
          <p:spPr>
            <a:xfrm flipV="1">
              <a:off x="3392" y="1998"/>
              <a:ext cx="515" cy="10"/>
            </a:xfrm>
            <a:prstGeom prst="line">
              <a:avLst/>
            </a:prstGeom>
            <a:ln w="6350" cap="rnd" cmpd="sng">
              <a:solidFill>
                <a:srgbClr val="000000"/>
              </a:solidFill>
              <a:prstDash val="solid"/>
              <a:headEnd type="none" w="med" len="med"/>
              <a:tailEnd type="none" w="med" len="med"/>
            </a:ln>
          </p:spPr>
        </p:sp>
        <p:sp>
          <p:nvSpPr>
            <p:cNvPr id="35918" name="Freeform 42"/>
            <p:cNvSpPr/>
            <p:nvPr/>
          </p:nvSpPr>
          <p:spPr>
            <a:xfrm>
              <a:off x="3893" y="1950"/>
              <a:ext cx="99" cy="97"/>
            </a:xfrm>
            <a:custGeom>
              <a:avLst/>
              <a:gdLst>
                <a:gd name="txL" fmla="*/ 0 w 99"/>
                <a:gd name="txT" fmla="*/ 0 h 97"/>
                <a:gd name="txR" fmla="*/ 99 w 99"/>
                <a:gd name="txB" fmla="*/ 97 h 97"/>
              </a:gdLst>
              <a:ahLst/>
              <a:cxnLst>
                <a:cxn ang="0">
                  <a:pos x="2" y="97"/>
                </a:cxn>
                <a:cxn ang="0">
                  <a:pos x="99" y="46"/>
                </a:cxn>
                <a:cxn ang="0">
                  <a:pos x="0" y="0"/>
                </a:cxn>
                <a:cxn ang="0">
                  <a:pos x="2" y="97"/>
                </a:cxn>
              </a:cxnLst>
              <a:rect l="txL" t="txT" r="txR" b="txB"/>
              <a:pathLst>
                <a:path w="99" h="97">
                  <a:moveTo>
                    <a:pt x="2" y="97"/>
                  </a:moveTo>
                  <a:lnTo>
                    <a:pt x="99" y="46"/>
                  </a:lnTo>
                  <a:lnTo>
                    <a:pt x="0" y="0"/>
                  </a:lnTo>
                  <a:lnTo>
                    <a:pt x="2" y="97"/>
                  </a:lnTo>
                  <a:close/>
                </a:path>
              </a:pathLst>
            </a:custGeom>
            <a:solidFill>
              <a:srgbClr val="000000"/>
            </a:solidFill>
            <a:ln w="9525">
              <a:noFill/>
            </a:ln>
          </p:spPr>
          <p:txBody>
            <a:bodyPr/>
            <a:p>
              <a:endParaRPr lang="zh-CN" altLang="en-US" dirty="0">
                <a:latin typeface="Times New Roman" panose="02020603050405020304" pitchFamily="18" charset="0"/>
              </a:endParaRPr>
            </a:p>
          </p:txBody>
        </p:sp>
        <p:sp>
          <p:nvSpPr>
            <p:cNvPr id="35919" name="Rectangle 43"/>
            <p:cNvSpPr/>
            <p:nvPr/>
          </p:nvSpPr>
          <p:spPr>
            <a:xfrm>
              <a:off x="3648" y="1827"/>
              <a:ext cx="80" cy="192"/>
            </a:xfrm>
            <a:prstGeom prst="rect">
              <a:avLst/>
            </a:prstGeom>
            <a:noFill/>
            <a:ln w="9525">
              <a:noFill/>
            </a:ln>
          </p:spPr>
          <p:txBody>
            <a:bodyPr wrap="none" lIns="0" tIns="0" rIns="0" bIns="0">
              <a:spAutoFit/>
            </a:bodyPr>
            <a:p>
              <a:pPr algn="l">
                <a:spcBef>
                  <a:spcPct val="50000"/>
                </a:spcBef>
                <a:buClr>
                  <a:schemeClr val="tx1"/>
                </a:buClr>
              </a:pPr>
              <a:r>
                <a:rPr lang="en-US" altLang="zh-CN" sz="2000" b="1" dirty="0">
                  <a:solidFill>
                    <a:srgbClr val="1A1A1A"/>
                  </a:solidFill>
                  <a:latin typeface="宋体" panose="02010600030101010101" pitchFamily="2" charset="-122"/>
                </a:rPr>
                <a:t>S</a:t>
              </a:r>
              <a:endParaRPr lang="en-US" altLang="zh-CN" b="1" dirty="0">
                <a:solidFill>
                  <a:schemeClr val="tx1"/>
                </a:solidFill>
                <a:latin typeface="Arial" panose="020B0604020202020204" pitchFamily="34" charset="0"/>
              </a:endParaRPr>
            </a:p>
          </p:txBody>
        </p:sp>
        <p:sp>
          <p:nvSpPr>
            <p:cNvPr id="35920" name="Rectangle 44"/>
            <p:cNvSpPr/>
            <p:nvPr/>
          </p:nvSpPr>
          <p:spPr>
            <a:xfrm>
              <a:off x="3733" y="1891"/>
              <a:ext cx="52" cy="125"/>
            </a:xfrm>
            <a:prstGeom prst="rect">
              <a:avLst/>
            </a:prstGeom>
            <a:noFill/>
            <a:ln w="9525">
              <a:noFill/>
            </a:ln>
          </p:spPr>
          <p:txBody>
            <a:bodyPr wrap="none" lIns="0" tIns="0" rIns="0" bIns="0">
              <a:spAutoFit/>
            </a:bodyPr>
            <a:p>
              <a:pPr algn="l">
                <a:spcBef>
                  <a:spcPct val="50000"/>
                </a:spcBef>
                <a:buClr>
                  <a:schemeClr val="tx1"/>
                </a:buClr>
              </a:pPr>
              <a:r>
                <a:rPr lang="en-US" altLang="zh-CN" sz="1300" b="1" dirty="0">
                  <a:solidFill>
                    <a:srgbClr val="1A1A1A"/>
                  </a:solidFill>
                  <a:latin typeface="宋体" panose="02010600030101010101" pitchFamily="2" charset="-122"/>
                </a:rPr>
                <a:t>2</a:t>
              </a:r>
              <a:endParaRPr lang="en-US" altLang="zh-CN" b="1" dirty="0">
                <a:solidFill>
                  <a:schemeClr val="tx1"/>
                </a:solidFill>
                <a:latin typeface="Arial" panose="020B0604020202020204" pitchFamily="34" charset="0"/>
              </a:endParaRPr>
            </a:p>
          </p:txBody>
        </p:sp>
        <p:sp>
          <p:nvSpPr>
            <p:cNvPr id="35921" name="Freeform 45"/>
            <p:cNvSpPr/>
            <p:nvPr/>
          </p:nvSpPr>
          <p:spPr>
            <a:xfrm>
              <a:off x="1322" y="1948"/>
              <a:ext cx="97" cy="97"/>
            </a:xfrm>
            <a:custGeom>
              <a:avLst/>
              <a:gdLst>
                <a:gd name="txL" fmla="*/ 0 w 147"/>
                <a:gd name="txT" fmla="*/ 0 h 147"/>
                <a:gd name="txR" fmla="*/ 147 w 147"/>
                <a:gd name="txB" fmla="*/ 147 h 147"/>
              </a:gdLst>
              <a:ahLst/>
              <a:cxnLst>
                <a:cxn ang="0">
                  <a:pos x="97" y="48"/>
                </a:cxn>
                <a:cxn ang="0">
                  <a:pos x="0" y="97"/>
                </a:cxn>
                <a:cxn ang="0">
                  <a:pos x="0" y="0"/>
                </a:cxn>
                <a:cxn ang="0">
                  <a:pos x="97" y="48"/>
                </a:cxn>
              </a:cxnLst>
              <a:rect l="txL" t="txT" r="txR" b="txB"/>
              <a:pathLst>
                <a:path w="147" h="147">
                  <a:moveTo>
                    <a:pt x="147" y="73"/>
                  </a:moveTo>
                  <a:cubicBezTo>
                    <a:pt x="90" y="77"/>
                    <a:pt x="37" y="103"/>
                    <a:pt x="0" y="147"/>
                  </a:cubicBezTo>
                  <a:cubicBezTo>
                    <a:pt x="23" y="101"/>
                    <a:pt x="23" y="46"/>
                    <a:pt x="0" y="0"/>
                  </a:cubicBezTo>
                  <a:cubicBezTo>
                    <a:pt x="37" y="43"/>
                    <a:pt x="90" y="70"/>
                    <a:pt x="147" y="73"/>
                  </a:cubicBezTo>
                </a:path>
              </a:pathLst>
            </a:custGeom>
            <a:solidFill>
              <a:srgbClr val="000000"/>
            </a:solidFill>
            <a:ln w="0"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grpSp>
      <p:grpSp>
        <p:nvGrpSpPr>
          <p:cNvPr id="6" name="Group 46"/>
          <p:cNvGrpSpPr/>
          <p:nvPr/>
        </p:nvGrpSpPr>
        <p:grpSpPr>
          <a:xfrm>
            <a:off x="1458913" y="3543300"/>
            <a:ext cx="5156200" cy="835025"/>
            <a:chOff x="919" y="1471"/>
            <a:chExt cx="3248" cy="526"/>
          </a:xfrm>
        </p:grpSpPr>
        <p:sp>
          <p:nvSpPr>
            <p:cNvPr id="35904" name="Rectangle 47"/>
            <p:cNvSpPr/>
            <p:nvPr/>
          </p:nvSpPr>
          <p:spPr>
            <a:xfrm>
              <a:off x="1829" y="1583"/>
              <a:ext cx="644" cy="192"/>
            </a:xfrm>
            <a:prstGeom prst="rect">
              <a:avLst/>
            </a:prstGeom>
            <a:noFill/>
            <a:ln w="9525">
              <a:noFill/>
            </a:ln>
          </p:spPr>
          <p:txBody>
            <a:bodyPr wrap="none" lIns="0" tIns="0" rIns="0" bIns="0">
              <a:spAutoFit/>
            </a:bodyPr>
            <a:p>
              <a:pPr algn="l">
                <a:spcBef>
                  <a:spcPct val="50000"/>
                </a:spcBef>
                <a:buClr>
                  <a:schemeClr val="tx1"/>
                </a:buClr>
              </a:pPr>
              <a:r>
                <a:rPr lang="zh-CN" altLang="en-US" sz="2000" b="1" dirty="0">
                  <a:solidFill>
                    <a:srgbClr val="1A1A1A"/>
                  </a:solidFill>
                  <a:latin typeface="宋体" panose="02010600030101010101" pitchFamily="2" charset="-122"/>
                </a:rPr>
                <a:t>时间片到</a:t>
              </a:r>
              <a:endParaRPr lang="zh-CN" altLang="en-US" b="1" dirty="0">
                <a:solidFill>
                  <a:schemeClr val="tx1"/>
                </a:solidFill>
                <a:latin typeface="Arial" panose="020B0604020202020204" pitchFamily="34" charset="0"/>
              </a:endParaRPr>
            </a:p>
          </p:txBody>
        </p:sp>
        <p:sp>
          <p:nvSpPr>
            <p:cNvPr id="35905" name="Rectangle 48"/>
            <p:cNvSpPr/>
            <p:nvPr/>
          </p:nvSpPr>
          <p:spPr>
            <a:xfrm>
              <a:off x="2464" y="1583"/>
              <a:ext cx="160" cy="192"/>
            </a:xfrm>
            <a:prstGeom prst="rect">
              <a:avLst/>
            </a:prstGeom>
            <a:noFill/>
            <a:ln w="9525">
              <a:noFill/>
            </a:ln>
          </p:spPr>
          <p:txBody>
            <a:bodyPr wrap="none" lIns="0" tIns="0" rIns="0" bIns="0">
              <a:spAutoFit/>
            </a:bodyPr>
            <a:p>
              <a:pPr algn="l">
                <a:spcBef>
                  <a:spcPct val="50000"/>
                </a:spcBef>
                <a:buClr>
                  <a:schemeClr val="tx1"/>
                </a:buClr>
              </a:pPr>
              <a:r>
                <a:rPr lang="zh-CN" altLang="en-US" sz="2000" b="1" dirty="0">
                  <a:solidFill>
                    <a:srgbClr val="1A1A1A"/>
                  </a:solidFill>
                  <a:latin typeface="宋体" panose="02010600030101010101" pitchFamily="2" charset="-122"/>
                </a:rPr>
                <a:t>，</a:t>
              </a:r>
              <a:endParaRPr lang="zh-CN" altLang="en-US" b="1" dirty="0">
                <a:solidFill>
                  <a:schemeClr val="tx1"/>
                </a:solidFill>
                <a:latin typeface="Arial" panose="020B0604020202020204" pitchFamily="34" charset="0"/>
              </a:endParaRPr>
            </a:p>
          </p:txBody>
        </p:sp>
        <p:sp>
          <p:nvSpPr>
            <p:cNvPr id="35906" name="Rectangle 49"/>
            <p:cNvSpPr/>
            <p:nvPr/>
          </p:nvSpPr>
          <p:spPr>
            <a:xfrm>
              <a:off x="2622" y="1583"/>
              <a:ext cx="483" cy="192"/>
            </a:xfrm>
            <a:prstGeom prst="rect">
              <a:avLst/>
            </a:prstGeom>
            <a:noFill/>
            <a:ln w="9525">
              <a:noFill/>
            </a:ln>
          </p:spPr>
          <p:txBody>
            <a:bodyPr wrap="none" lIns="0" tIns="0" rIns="0" bIns="0">
              <a:spAutoFit/>
            </a:bodyPr>
            <a:p>
              <a:pPr algn="l">
                <a:spcBef>
                  <a:spcPct val="50000"/>
                </a:spcBef>
                <a:buClr>
                  <a:schemeClr val="tx1"/>
                </a:buClr>
              </a:pPr>
              <a:r>
                <a:rPr lang="zh-CN" altLang="en-US" sz="2000" b="1" dirty="0">
                  <a:solidFill>
                    <a:srgbClr val="1A1A1A"/>
                  </a:solidFill>
                  <a:latin typeface="宋体" panose="02010600030101010101" pitchFamily="2" charset="-122"/>
                </a:rPr>
                <a:t>未完成</a:t>
              </a:r>
              <a:endParaRPr lang="zh-CN" altLang="en-US" b="1" dirty="0">
                <a:solidFill>
                  <a:schemeClr val="tx1"/>
                </a:solidFill>
                <a:latin typeface="Arial" panose="020B0604020202020204" pitchFamily="34" charset="0"/>
              </a:endParaRPr>
            </a:p>
          </p:txBody>
        </p:sp>
        <p:sp>
          <p:nvSpPr>
            <p:cNvPr id="35907" name="Line 50"/>
            <p:cNvSpPr/>
            <p:nvPr/>
          </p:nvSpPr>
          <p:spPr>
            <a:xfrm>
              <a:off x="919" y="1996"/>
              <a:ext cx="425" cy="1"/>
            </a:xfrm>
            <a:prstGeom prst="line">
              <a:avLst/>
            </a:prstGeom>
            <a:ln w="6350" cap="rnd" cmpd="sng">
              <a:solidFill>
                <a:srgbClr val="000000"/>
              </a:solidFill>
              <a:prstDash val="solid"/>
              <a:headEnd type="none" w="med" len="med"/>
              <a:tailEnd type="none" w="med" len="med"/>
            </a:ln>
          </p:spPr>
        </p:sp>
        <p:sp>
          <p:nvSpPr>
            <p:cNvPr id="35908" name="Freeform 51"/>
            <p:cNvSpPr/>
            <p:nvPr/>
          </p:nvSpPr>
          <p:spPr>
            <a:xfrm>
              <a:off x="919" y="1546"/>
              <a:ext cx="3247" cy="450"/>
            </a:xfrm>
            <a:custGeom>
              <a:avLst/>
              <a:gdLst>
                <a:gd name="txL" fmla="*/ 0 w 3247"/>
                <a:gd name="txT" fmla="*/ 0 h 450"/>
                <a:gd name="txR" fmla="*/ 3247 w 3247"/>
                <a:gd name="txB" fmla="*/ 450 h 450"/>
              </a:gdLst>
              <a:ahLst/>
              <a:cxnLst>
                <a:cxn ang="0">
                  <a:pos x="3247" y="0"/>
                </a:cxn>
                <a:cxn ang="0">
                  <a:pos x="0" y="0"/>
                </a:cxn>
                <a:cxn ang="0">
                  <a:pos x="0" y="450"/>
                </a:cxn>
              </a:cxnLst>
              <a:rect l="txL" t="txT" r="txR" b="txB"/>
              <a:pathLst>
                <a:path w="3247" h="450">
                  <a:moveTo>
                    <a:pt x="3247" y="0"/>
                  </a:moveTo>
                  <a:lnTo>
                    <a:pt x="0" y="0"/>
                  </a:lnTo>
                  <a:lnTo>
                    <a:pt x="0" y="450"/>
                  </a:lnTo>
                </a:path>
              </a:pathLst>
            </a:custGeom>
            <a:noFill/>
            <a:ln w="6350" cap="rnd"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35909" name="Line 52"/>
            <p:cNvSpPr/>
            <p:nvPr/>
          </p:nvSpPr>
          <p:spPr>
            <a:xfrm>
              <a:off x="4166" y="1471"/>
              <a:ext cx="1" cy="75"/>
            </a:xfrm>
            <a:prstGeom prst="line">
              <a:avLst/>
            </a:prstGeom>
            <a:ln w="6350" cap="rnd" cmpd="sng">
              <a:solidFill>
                <a:srgbClr val="000000"/>
              </a:solidFill>
              <a:prstDash val="solid"/>
              <a:headEnd type="none" w="med" len="med"/>
              <a:tailEnd type="none" w="med" len="med"/>
            </a:ln>
          </p:spPr>
        </p:sp>
      </p:grpSp>
      <p:grpSp>
        <p:nvGrpSpPr>
          <p:cNvPr id="7" name="Group 53"/>
          <p:cNvGrpSpPr/>
          <p:nvPr/>
        </p:nvGrpSpPr>
        <p:grpSpPr>
          <a:xfrm>
            <a:off x="6892925" y="5149850"/>
            <a:ext cx="1308100" cy="415925"/>
            <a:chOff x="4342" y="2483"/>
            <a:chExt cx="824" cy="262"/>
          </a:xfrm>
        </p:grpSpPr>
        <p:sp>
          <p:nvSpPr>
            <p:cNvPr id="35901" name="Line 54"/>
            <p:cNvSpPr/>
            <p:nvPr/>
          </p:nvSpPr>
          <p:spPr>
            <a:xfrm>
              <a:off x="4342" y="2697"/>
              <a:ext cx="738" cy="1"/>
            </a:xfrm>
            <a:prstGeom prst="line">
              <a:avLst/>
            </a:prstGeom>
            <a:ln w="6350" cap="rnd" cmpd="sng">
              <a:solidFill>
                <a:srgbClr val="000000"/>
              </a:solidFill>
              <a:prstDash val="solid"/>
              <a:headEnd type="none" w="med" len="med"/>
              <a:tailEnd type="none" w="med" len="med"/>
            </a:ln>
          </p:spPr>
        </p:sp>
        <p:sp>
          <p:nvSpPr>
            <p:cNvPr id="35902" name="Freeform 55"/>
            <p:cNvSpPr/>
            <p:nvPr/>
          </p:nvSpPr>
          <p:spPr>
            <a:xfrm>
              <a:off x="5069" y="2648"/>
              <a:ext cx="97" cy="97"/>
            </a:xfrm>
            <a:custGeom>
              <a:avLst/>
              <a:gdLst>
                <a:gd name="txL" fmla="*/ 0 w 97"/>
                <a:gd name="txT" fmla="*/ 0 h 97"/>
                <a:gd name="txR" fmla="*/ 97 w 97"/>
                <a:gd name="txB" fmla="*/ 97 h 97"/>
              </a:gdLst>
              <a:ahLst/>
              <a:cxnLst>
                <a:cxn ang="0">
                  <a:pos x="0" y="0"/>
                </a:cxn>
                <a:cxn ang="0">
                  <a:pos x="97" y="49"/>
                </a:cxn>
                <a:cxn ang="0">
                  <a:pos x="0" y="97"/>
                </a:cxn>
                <a:cxn ang="0">
                  <a:pos x="0" y="0"/>
                </a:cxn>
              </a:cxnLst>
              <a:rect l="txL" t="txT" r="txR" b="txB"/>
              <a:pathLst>
                <a:path w="97" h="97">
                  <a:moveTo>
                    <a:pt x="0" y="0"/>
                  </a:moveTo>
                  <a:lnTo>
                    <a:pt x="97" y="49"/>
                  </a:lnTo>
                  <a:lnTo>
                    <a:pt x="0" y="97"/>
                  </a:lnTo>
                  <a:lnTo>
                    <a:pt x="0" y="0"/>
                  </a:lnTo>
                  <a:close/>
                </a:path>
              </a:pathLst>
            </a:custGeom>
            <a:solidFill>
              <a:srgbClr val="000000"/>
            </a:solidFill>
            <a:ln w="9525">
              <a:noFill/>
            </a:ln>
          </p:spPr>
          <p:txBody>
            <a:bodyPr/>
            <a:p>
              <a:endParaRPr lang="zh-CN" altLang="en-US" dirty="0">
                <a:latin typeface="Times New Roman" panose="02020603050405020304" pitchFamily="18" charset="0"/>
              </a:endParaRPr>
            </a:p>
          </p:txBody>
        </p:sp>
        <p:sp>
          <p:nvSpPr>
            <p:cNvPr id="35903" name="Rectangle 56"/>
            <p:cNvSpPr/>
            <p:nvPr/>
          </p:nvSpPr>
          <p:spPr>
            <a:xfrm>
              <a:off x="4420" y="2483"/>
              <a:ext cx="644" cy="192"/>
            </a:xfrm>
            <a:prstGeom prst="rect">
              <a:avLst/>
            </a:prstGeom>
            <a:noFill/>
            <a:ln w="9525">
              <a:noFill/>
            </a:ln>
          </p:spPr>
          <p:txBody>
            <a:bodyPr wrap="none" lIns="0" tIns="0" rIns="0" bIns="0">
              <a:spAutoFit/>
            </a:bodyPr>
            <a:p>
              <a:pPr algn="l">
                <a:spcBef>
                  <a:spcPct val="50000"/>
                </a:spcBef>
                <a:buClr>
                  <a:schemeClr val="tx1"/>
                </a:buClr>
              </a:pPr>
              <a:r>
                <a:rPr lang="zh-CN" altLang="en-US" sz="2000" b="1" dirty="0">
                  <a:solidFill>
                    <a:srgbClr val="1A1A1A"/>
                  </a:solidFill>
                  <a:latin typeface="宋体" panose="02010600030101010101" pitchFamily="2" charset="-122"/>
                </a:rPr>
                <a:t>运行完成</a:t>
              </a:r>
              <a:endParaRPr lang="zh-CN" altLang="en-US" b="1" dirty="0">
                <a:solidFill>
                  <a:schemeClr val="tx1"/>
                </a:solidFill>
                <a:latin typeface="Arial" panose="020B0604020202020204" pitchFamily="34" charset="0"/>
              </a:endParaRPr>
            </a:p>
          </p:txBody>
        </p:sp>
      </p:grpSp>
      <p:grpSp>
        <p:nvGrpSpPr>
          <p:cNvPr id="8" name="Group 57"/>
          <p:cNvGrpSpPr/>
          <p:nvPr/>
        </p:nvGrpSpPr>
        <p:grpSpPr>
          <a:xfrm>
            <a:off x="1450975" y="4646613"/>
            <a:ext cx="5172075" cy="730250"/>
            <a:chOff x="914" y="2166"/>
            <a:chExt cx="3258" cy="460"/>
          </a:xfrm>
        </p:grpSpPr>
        <p:sp>
          <p:nvSpPr>
            <p:cNvPr id="35895" name="Rectangle 58"/>
            <p:cNvSpPr/>
            <p:nvPr/>
          </p:nvSpPr>
          <p:spPr>
            <a:xfrm>
              <a:off x="1829" y="2271"/>
              <a:ext cx="644" cy="192"/>
            </a:xfrm>
            <a:prstGeom prst="rect">
              <a:avLst/>
            </a:prstGeom>
            <a:noFill/>
            <a:ln w="9525">
              <a:noFill/>
            </a:ln>
          </p:spPr>
          <p:txBody>
            <a:bodyPr wrap="none" lIns="0" tIns="0" rIns="0" bIns="0">
              <a:spAutoFit/>
            </a:bodyPr>
            <a:p>
              <a:pPr algn="l">
                <a:spcBef>
                  <a:spcPct val="50000"/>
                </a:spcBef>
                <a:buClr>
                  <a:schemeClr val="tx1"/>
                </a:buClr>
              </a:pPr>
              <a:r>
                <a:rPr lang="zh-CN" altLang="en-US" sz="2000" b="1" dirty="0">
                  <a:solidFill>
                    <a:srgbClr val="1A1A1A"/>
                  </a:solidFill>
                  <a:latin typeface="宋体" panose="02010600030101010101" pitchFamily="2" charset="-122"/>
                </a:rPr>
                <a:t>时间片到</a:t>
              </a:r>
              <a:endParaRPr lang="zh-CN" altLang="en-US" b="1" dirty="0">
                <a:solidFill>
                  <a:schemeClr val="tx1"/>
                </a:solidFill>
                <a:latin typeface="Arial" panose="020B0604020202020204" pitchFamily="34" charset="0"/>
              </a:endParaRPr>
            </a:p>
          </p:txBody>
        </p:sp>
        <p:sp>
          <p:nvSpPr>
            <p:cNvPr id="35896" name="Rectangle 59"/>
            <p:cNvSpPr/>
            <p:nvPr/>
          </p:nvSpPr>
          <p:spPr>
            <a:xfrm>
              <a:off x="2464" y="2271"/>
              <a:ext cx="160" cy="192"/>
            </a:xfrm>
            <a:prstGeom prst="rect">
              <a:avLst/>
            </a:prstGeom>
            <a:noFill/>
            <a:ln w="9525">
              <a:noFill/>
            </a:ln>
          </p:spPr>
          <p:txBody>
            <a:bodyPr wrap="none" lIns="0" tIns="0" rIns="0" bIns="0">
              <a:spAutoFit/>
            </a:bodyPr>
            <a:p>
              <a:pPr algn="l">
                <a:spcBef>
                  <a:spcPct val="50000"/>
                </a:spcBef>
                <a:buClr>
                  <a:schemeClr val="tx1"/>
                </a:buClr>
              </a:pPr>
              <a:r>
                <a:rPr lang="zh-CN" altLang="en-US" sz="2000" b="1" dirty="0">
                  <a:solidFill>
                    <a:srgbClr val="1A1A1A"/>
                  </a:solidFill>
                  <a:latin typeface="宋体" panose="02010600030101010101" pitchFamily="2" charset="-122"/>
                </a:rPr>
                <a:t>，</a:t>
              </a:r>
              <a:endParaRPr lang="zh-CN" altLang="en-US" b="1" dirty="0">
                <a:solidFill>
                  <a:schemeClr val="tx1"/>
                </a:solidFill>
                <a:latin typeface="Arial" panose="020B0604020202020204" pitchFamily="34" charset="0"/>
              </a:endParaRPr>
            </a:p>
          </p:txBody>
        </p:sp>
        <p:sp>
          <p:nvSpPr>
            <p:cNvPr id="35897" name="Rectangle 60"/>
            <p:cNvSpPr/>
            <p:nvPr/>
          </p:nvSpPr>
          <p:spPr>
            <a:xfrm>
              <a:off x="2622" y="2271"/>
              <a:ext cx="483" cy="192"/>
            </a:xfrm>
            <a:prstGeom prst="rect">
              <a:avLst/>
            </a:prstGeom>
            <a:noFill/>
            <a:ln w="9525">
              <a:noFill/>
            </a:ln>
          </p:spPr>
          <p:txBody>
            <a:bodyPr wrap="none" lIns="0" tIns="0" rIns="0" bIns="0">
              <a:spAutoFit/>
            </a:bodyPr>
            <a:p>
              <a:pPr algn="l">
                <a:spcBef>
                  <a:spcPct val="50000"/>
                </a:spcBef>
                <a:buClr>
                  <a:schemeClr val="tx1"/>
                </a:buClr>
              </a:pPr>
              <a:r>
                <a:rPr lang="zh-CN" altLang="en-US" sz="2000" b="1" dirty="0">
                  <a:solidFill>
                    <a:srgbClr val="1A1A1A"/>
                  </a:solidFill>
                  <a:latin typeface="宋体" panose="02010600030101010101" pitchFamily="2" charset="-122"/>
                </a:rPr>
                <a:t>未完成</a:t>
              </a:r>
              <a:endParaRPr lang="zh-CN" altLang="en-US" b="1" dirty="0">
                <a:solidFill>
                  <a:schemeClr val="tx1"/>
                </a:solidFill>
                <a:latin typeface="Arial" panose="020B0604020202020204" pitchFamily="34" charset="0"/>
              </a:endParaRPr>
            </a:p>
          </p:txBody>
        </p:sp>
        <p:sp>
          <p:nvSpPr>
            <p:cNvPr id="35898" name="Freeform 61"/>
            <p:cNvSpPr>
              <a:spLocks noEditPoints="1"/>
            </p:cNvSpPr>
            <p:nvPr/>
          </p:nvSpPr>
          <p:spPr>
            <a:xfrm>
              <a:off x="914" y="2604"/>
              <a:ext cx="423" cy="10"/>
            </a:xfrm>
            <a:custGeom>
              <a:avLst/>
              <a:gdLst>
                <a:gd name="txL" fmla="*/ 0 w 640"/>
                <a:gd name="txT" fmla="*/ 0 h 16"/>
                <a:gd name="txR" fmla="*/ 640 w 640"/>
                <a:gd name="txB" fmla="*/ 16 h 16"/>
              </a:gdLst>
              <a:ahLst/>
              <a:cxnLst>
                <a:cxn ang="0">
                  <a:pos x="5" y="0"/>
                </a:cxn>
                <a:cxn ang="0">
                  <a:pos x="37" y="0"/>
                </a:cxn>
                <a:cxn ang="0">
                  <a:pos x="42" y="5"/>
                </a:cxn>
                <a:cxn ang="0">
                  <a:pos x="37" y="10"/>
                </a:cxn>
                <a:cxn ang="0">
                  <a:pos x="5" y="10"/>
                </a:cxn>
                <a:cxn ang="0">
                  <a:pos x="0" y="5"/>
                </a:cxn>
                <a:cxn ang="0">
                  <a:pos x="5" y="0"/>
                </a:cxn>
                <a:cxn ang="0">
                  <a:pos x="69" y="0"/>
                </a:cxn>
                <a:cxn ang="0">
                  <a:pos x="100" y="0"/>
                </a:cxn>
                <a:cxn ang="0">
                  <a:pos x="106" y="5"/>
                </a:cxn>
                <a:cxn ang="0">
                  <a:pos x="100" y="10"/>
                </a:cxn>
                <a:cxn ang="0">
                  <a:pos x="69" y="10"/>
                </a:cxn>
                <a:cxn ang="0">
                  <a:pos x="63" y="5"/>
                </a:cxn>
                <a:cxn ang="0">
                  <a:pos x="69" y="0"/>
                </a:cxn>
                <a:cxn ang="0">
                  <a:pos x="132" y="0"/>
                </a:cxn>
                <a:cxn ang="0">
                  <a:pos x="164" y="0"/>
                </a:cxn>
                <a:cxn ang="0">
                  <a:pos x="169" y="5"/>
                </a:cxn>
                <a:cxn ang="0">
                  <a:pos x="164" y="10"/>
                </a:cxn>
                <a:cxn ang="0">
                  <a:pos x="132" y="10"/>
                </a:cxn>
                <a:cxn ang="0">
                  <a:pos x="127" y="5"/>
                </a:cxn>
                <a:cxn ang="0">
                  <a:pos x="132" y="0"/>
                </a:cxn>
                <a:cxn ang="0">
                  <a:pos x="196" y="0"/>
                </a:cxn>
                <a:cxn ang="0">
                  <a:pos x="227" y="0"/>
                </a:cxn>
                <a:cxn ang="0">
                  <a:pos x="233" y="5"/>
                </a:cxn>
                <a:cxn ang="0">
                  <a:pos x="227" y="10"/>
                </a:cxn>
                <a:cxn ang="0">
                  <a:pos x="196" y="10"/>
                </a:cxn>
                <a:cxn ang="0">
                  <a:pos x="190" y="5"/>
                </a:cxn>
                <a:cxn ang="0">
                  <a:pos x="196" y="0"/>
                </a:cxn>
                <a:cxn ang="0">
                  <a:pos x="259" y="0"/>
                </a:cxn>
                <a:cxn ang="0">
                  <a:pos x="291" y="0"/>
                </a:cxn>
                <a:cxn ang="0">
                  <a:pos x="296" y="5"/>
                </a:cxn>
                <a:cxn ang="0">
                  <a:pos x="291" y="10"/>
                </a:cxn>
                <a:cxn ang="0">
                  <a:pos x="259" y="10"/>
                </a:cxn>
                <a:cxn ang="0">
                  <a:pos x="254" y="5"/>
                </a:cxn>
                <a:cxn ang="0">
                  <a:pos x="259" y="0"/>
                </a:cxn>
                <a:cxn ang="0">
                  <a:pos x="323" y="0"/>
                </a:cxn>
                <a:cxn ang="0">
                  <a:pos x="354" y="0"/>
                </a:cxn>
                <a:cxn ang="0">
                  <a:pos x="360" y="5"/>
                </a:cxn>
                <a:cxn ang="0">
                  <a:pos x="354" y="10"/>
                </a:cxn>
                <a:cxn ang="0">
                  <a:pos x="323" y="10"/>
                </a:cxn>
                <a:cxn ang="0">
                  <a:pos x="317" y="5"/>
                </a:cxn>
                <a:cxn ang="0">
                  <a:pos x="323" y="0"/>
                </a:cxn>
                <a:cxn ang="0">
                  <a:pos x="386" y="0"/>
                </a:cxn>
                <a:cxn ang="0">
                  <a:pos x="418" y="0"/>
                </a:cxn>
                <a:cxn ang="0">
                  <a:pos x="423" y="5"/>
                </a:cxn>
                <a:cxn ang="0">
                  <a:pos x="418" y="10"/>
                </a:cxn>
                <a:cxn ang="0">
                  <a:pos x="386" y="10"/>
                </a:cxn>
                <a:cxn ang="0">
                  <a:pos x="381" y="5"/>
                </a:cxn>
                <a:cxn ang="0">
                  <a:pos x="386" y="0"/>
                </a:cxn>
              </a:cxnLst>
              <a:rect l="txL" t="txT" r="txR" b="txB"/>
              <a:pathLst>
                <a:path w="640" h="16">
                  <a:moveTo>
                    <a:pt x="8" y="0"/>
                  </a:moveTo>
                  <a:lnTo>
                    <a:pt x="56" y="0"/>
                  </a:lnTo>
                  <a:cubicBezTo>
                    <a:pt x="61" y="0"/>
                    <a:pt x="64" y="4"/>
                    <a:pt x="64" y="8"/>
                  </a:cubicBezTo>
                  <a:cubicBezTo>
                    <a:pt x="64" y="13"/>
                    <a:pt x="61" y="16"/>
                    <a:pt x="56" y="16"/>
                  </a:cubicBezTo>
                  <a:lnTo>
                    <a:pt x="8" y="16"/>
                  </a:lnTo>
                  <a:cubicBezTo>
                    <a:pt x="4" y="16"/>
                    <a:pt x="0" y="13"/>
                    <a:pt x="0" y="8"/>
                  </a:cubicBezTo>
                  <a:cubicBezTo>
                    <a:pt x="0" y="4"/>
                    <a:pt x="4" y="0"/>
                    <a:pt x="8" y="0"/>
                  </a:cubicBezTo>
                  <a:close/>
                  <a:moveTo>
                    <a:pt x="104" y="0"/>
                  </a:moveTo>
                  <a:lnTo>
                    <a:pt x="152" y="0"/>
                  </a:lnTo>
                  <a:cubicBezTo>
                    <a:pt x="157" y="0"/>
                    <a:pt x="160" y="4"/>
                    <a:pt x="160" y="8"/>
                  </a:cubicBezTo>
                  <a:cubicBezTo>
                    <a:pt x="160" y="13"/>
                    <a:pt x="157" y="16"/>
                    <a:pt x="152" y="16"/>
                  </a:cubicBezTo>
                  <a:lnTo>
                    <a:pt x="104" y="16"/>
                  </a:lnTo>
                  <a:cubicBezTo>
                    <a:pt x="100" y="16"/>
                    <a:pt x="96" y="13"/>
                    <a:pt x="96" y="8"/>
                  </a:cubicBezTo>
                  <a:cubicBezTo>
                    <a:pt x="96" y="4"/>
                    <a:pt x="100" y="0"/>
                    <a:pt x="104" y="0"/>
                  </a:cubicBezTo>
                  <a:close/>
                  <a:moveTo>
                    <a:pt x="200" y="0"/>
                  </a:moveTo>
                  <a:lnTo>
                    <a:pt x="248" y="0"/>
                  </a:lnTo>
                  <a:cubicBezTo>
                    <a:pt x="253" y="0"/>
                    <a:pt x="256" y="4"/>
                    <a:pt x="256" y="8"/>
                  </a:cubicBezTo>
                  <a:cubicBezTo>
                    <a:pt x="256" y="13"/>
                    <a:pt x="253" y="16"/>
                    <a:pt x="248" y="16"/>
                  </a:cubicBezTo>
                  <a:lnTo>
                    <a:pt x="200" y="16"/>
                  </a:lnTo>
                  <a:cubicBezTo>
                    <a:pt x="196" y="16"/>
                    <a:pt x="192" y="13"/>
                    <a:pt x="192" y="8"/>
                  </a:cubicBezTo>
                  <a:cubicBezTo>
                    <a:pt x="192" y="4"/>
                    <a:pt x="196" y="0"/>
                    <a:pt x="200" y="0"/>
                  </a:cubicBezTo>
                  <a:close/>
                  <a:moveTo>
                    <a:pt x="296" y="0"/>
                  </a:moveTo>
                  <a:lnTo>
                    <a:pt x="344" y="0"/>
                  </a:lnTo>
                  <a:cubicBezTo>
                    <a:pt x="349" y="0"/>
                    <a:pt x="352" y="4"/>
                    <a:pt x="352" y="8"/>
                  </a:cubicBezTo>
                  <a:cubicBezTo>
                    <a:pt x="352" y="13"/>
                    <a:pt x="349" y="16"/>
                    <a:pt x="344" y="16"/>
                  </a:cubicBezTo>
                  <a:lnTo>
                    <a:pt x="296" y="16"/>
                  </a:lnTo>
                  <a:cubicBezTo>
                    <a:pt x="292" y="16"/>
                    <a:pt x="288" y="13"/>
                    <a:pt x="288" y="8"/>
                  </a:cubicBezTo>
                  <a:cubicBezTo>
                    <a:pt x="288" y="4"/>
                    <a:pt x="292" y="0"/>
                    <a:pt x="296" y="0"/>
                  </a:cubicBezTo>
                  <a:close/>
                  <a:moveTo>
                    <a:pt x="392" y="0"/>
                  </a:moveTo>
                  <a:lnTo>
                    <a:pt x="440" y="0"/>
                  </a:lnTo>
                  <a:cubicBezTo>
                    <a:pt x="445" y="0"/>
                    <a:pt x="448" y="4"/>
                    <a:pt x="448" y="8"/>
                  </a:cubicBezTo>
                  <a:cubicBezTo>
                    <a:pt x="448" y="13"/>
                    <a:pt x="445" y="16"/>
                    <a:pt x="440" y="16"/>
                  </a:cubicBezTo>
                  <a:lnTo>
                    <a:pt x="392" y="16"/>
                  </a:lnTo>
                  <a:cubicBezTo>
                    <a:pt x="388" y="16"/>
                    <a:pt x="384" y="13"/>
                    <a:pt x="384" y="8"/>
                  </a:cubicBezTo>
                  <a:cubicBezTo>
                    <a:pt x="384" y="4"/>
                    <a:pt x="388" y="0"/>
                    <a:pt x="392" y="0"/>
                  </a:cubicBezTo>
                  <a:close/>
                  <a:moveTo>
                    <a:pt x="488" y="0"/>
                  </a:moveTo>
                  <a:lnTo>
                    <a:pt x="536" y="0"/>
                  </a:lnTo>
                  <a:cubicBezTo>
                    <a:pt x="541" y="0"/>
                    <a:pt x="544" y="4"/>
                    <a:pt x="544" y="8"/>
                  </a:cubicBezTo>
                  <a:cubicBezTo>
                    <a:pt x="544" y="13"/>
                    <a:pt x="541" y="16"/>
                    <a:pt x="536" y="16"/>
                  </a:cubicBezTo>
                  <a:lnTo>
                    <a:pt x="488" y="16"/>
                  </a:lnTo>
                  <a:cubicBezTo>
                    <a:pt x="484" y="16"/>
                    <a:pt x="480" y="13"/>
                    <a:pt x="480" y="8"/>
                  </a:cubicBezTo>
                  <a:cubicBezTo>
                    <a:pt x="480" y="4"/>
                    <a:pt x="484" y="0"/>
                    <a:pt x="488" y="0"/>
                  </a:cubicBezTo>
                  <a:close/>
                  <a:moveTo>
                    <a:pt x="584" y="0"/>
                  </a:moveTo>
                  <a:lnTo>
                    <a:pt x="632" y="0"/>
                  </a:lnTo>
                  <a:cubicBezTo>
                    <a:pt x="637" y="0"/>
                    <a:pt x="640" y="4"/>
                    <a:pt x="640" y="8"/>
                  </a:cubicBezTo>
                  <a:cubicBezTo>
                    <a:pt x="640" y="13"/>
                    <a:pt x="637" y="16"/>
                    <a:pt x="632" y="16"/>
                  </a:cubicBezTo>
                  <a:lnTo>
                    <a:pt x="584" y="16"/>
                  </a:lnTo>
                  <a:cubicBezTo>
                    <a:pt x="580" y="16"/>
                    <a:pt x="576" y="13"/>
                    <a:pt x="576" y="8"/>
                  </a:cubicBezTo>
                  <a:cubicBezTo>
                    <a:pt x="576" y="4"/>
                    <a:pt x="580" y="0"/>
                    <a:pt x="584" y="0"/>
                  </a:cubicBezTo>
                  <a:close/>
                </a:path>
              </a:pathLst>
            </a:custGeom>
            <a:solidFill>
              <a:srgbClr val="000000"/>
            </a:solidFill>
            <a:ln w="17463" cap="flat" cmpd="sng">
              <a:solidFill>
                <a:srgbClr val="000000"/>
              </a:solidFill>
              <a:prstDash val="solid"/>
              <a:bevel/>
              <a:headEnd type="none" w="med" len="med"/>
              <a:tailEnd type="none" w="med" len="med"/>
            </a:ln>
          </p:spPr>
          <p:txBody>
            <a:bodyPr/>
            <a:p>
              <a:endParaRPr lang="zh-CN" altLang="en-US" dirty="0">
                <a:latin typeface="Times New Roman" panose="02020603050405020304" pitchFamily="18" charset="0"/>
              </a:endParaRPr>
            </a:p>
          </p:txBody>
        </p:sp>
        <p:sp>
          <p:nvSpPr>
            <p:cNvPr id="35899" name="Freeform 62"/>
            <p:cNvSpPr>
              <a:spLocks noEditPoints="1"/>
            </p:cNvSpPr>
            <p:nvPr/>
          </p:nvSpPr>
          <p:spPr>
            <a:xfrm>
              <a:off x="914" y="2241"/>
              <a:ext cx="3258" cy="385"/>
            </a:xfrm>
            <a:custGeom>
              <a:avLst/>
              <a:gdLst>
                <a:gd name="txL" fmla="*/ 0 w 4929"/>
                <a:gd name="txT" fmla="*/ 0 h 583"/>
                <a:gd name="txR" fmla="*/ 4929 w 4929"/>
                <a:gd name="txB" fmla="*/ 583 h 583"/>
              </a:gdLst>
              <a:ahLst/>
              <a:cxnLst>
                <a:cxn ang="0">
                  <a:pos x="3253" y="11"/>
                </a:cxn>
                <a:cxn ang="0">
                  <a:pos x="3189" y="11"/>
                </a:cxn>
                <a:cxn ang="0">
                  <a:pos x="3126" y="11"/>
                </a:cxn>
                <a:cxn ang="0">
                  <a:pos x="3062" y="11"/>
                </a:cxn>
                <a:cxn ang="0">
                  <a:pos x="2999" y="11"/>
                </a:cxn>
                <a:cxn ang="0">
                  <a:pos x="2935" y="11"/>
                </a:cxn>
                <a:cxn ang="0">
                  <a:pos x="2872" y="11"/>
                </a:cxn>
                <a:cxn ang="0">
                  <a:pos x="2809" y="11"/>
                </a:cxn>
                <a:cxn ang="0">
                  <a:pos x="2745" y="11"/>
                </a:cxn>
                <a:cxn ang="0">
                  <a:pos x="2682" y="11"/>
                </a:cxn>
                <a:cxn ang="0">
                  <a:pos x="2618" y="11"/>
                </a:cxn>
                <a:cxn ang="0">
                  <a:pos x="2555" y="11"/>
                </a:cxn>
                <a:cxn ang="0">
                  <a:pos x="2491" y="11"/>
                </a:cxn>
                <a:cxn ang="0">
                  <a:pos x="2428" y="11"/>
                </a:cxn>
                <a:cxn ang="0">
                  <a:pos x="2364" y="11"/>
                </a:cxn>
                <a:cxn ang="0">
                  <a:pos x="2301" y="11"/>
                </a:cxn>
                <a:cxn ang="0">
                  <a:pos x="2237" y="11"/>
                </a:cxn>
                <a:cxn ang="0">
                  <a:pos x="2174" y="11"/>
                </a:cxn>
                <a:cxn ang="0">
                  <a:pos x="2111" y="11"/>
                </a:cxn>
                <a:cxn ang="0">
                  <a:pos x="2047" y="11"/>
                </a:cxn>
                <a:cxn ang="0">
                  <a:pos x="1984" y="11"/>
                </a:cxn>
                <a:cxn ang="0">
                  <a:pos x="1920" y="11"/>
                </a:cxn>
                <a:cxn ang="0">
                  <a:pos x="1857" y="11"/>
                </a:cxn>
                <a:cxn ang="0">
                  <a:pos x="1793" y="11"/>
                </a:cxn>
                <a:cxn ang="0">
                  <a:pos x="1730" y="11"/>
                </a:cxn>
                <a:cxn ang="0">
                  <a:pos x="1666" y="11"/>
                </a:cxn>
                <a:cxn ang="0">
                  <a:pos x="1603" y="11"/>
                </a:cxn>
                <a:cxn ang="0">
                  <a:pos x="1539" y="11"/>
                </a:cxn>
                <a:cxn ang="0">
                  <a:pos x="1476" y="11"/>
                </a:cxn>
                <a:cxn ang="0">
                  <a:pos x="1413" y="11"/>
                </a:cxn>
                <a:cxn ang="0">
                  <a:pos x="1349" y="11"/>
                </a:cxn>
                <a:cxn ang="0">
                  <a:pos x="1286" y="11"/>
                </a:cxn>
                <a:cxn ang="0">
                  <a:pos x="1222" y="11"/>
                </a:cxn>
                <a:cxn ang="0">
                  <a:pos x="1159" y="11"/>
                </a:cxn>
                <a:cxn ang="0">
                  <a:pos x="1095" y="11"/>
                </a:cxn>
                <a:cxn ang="0">
                  <a:pos x="1032" y="11"/>
                </a:cxn>
                <a:cxn ang="0">
                  <a:pos x="968" y="11"/>
                </a:cxn>
                <a:cxn ang="0">
                  <a:pos x="905" y="11"/>
                </a:cxn>
                <a:cxn ang="0">
                  <a:pos x="841" y="11"/>
                </a:cxn>
                <a:cxn ang="0">
                  <a:pos x="778" y="11"/>
                </a:cxn>
                <a:cxn ang="0">
                  <a:pos x="715" y="11"/>
                </a:cxn>
                <a:cxn ang="0">
                  <a:pos x="651" y="11"/>
                </a:cxn>
                <a:cxn ang="0">
                  <a:pos x="588" y="11"/>
                </a:cxn>
                <a:cxn ang="0">
                  <a:pos x="524" y="11"/>
                </a:cxn>
                <a:cxn ang="0">
                  <a:pos x="461" y="11"/>
                </a:cxn>
                <a:cxn ang="0">
                  <a:pos x="397" y="11"/>
                </a:cxn>
                <a:cxn ang="0">
                  <a:pos x="334" y="11"/>
                </a:cxn>
                <a:cxn ang="0">
                  <a:pos x="270" y="11"/>
                </a:cxn>
                <a:cxn ang="0">
                  <a:pos x="207" y="11"/>
                </a:cxn>
                <a:cxn ang="0">
                  <a:pos x="143" y="11"/>
                </a:cxn>
                <a:cxn ang="0">
                  <a:pos x="80" y="11"/>
                </a:cxn>
                <a:cxn ang="0">
                  <a:pos x="0" y="5"/>
                </a:cxn>
                <a:cxn ang="0">
                  <a:pos x="5" y="94"/>
                </a:cxn>
                <a:cxn ang="0">
                  <a:pos x="5" y="158"/>
                </a:cxn>
                <a:cxn ang="0">
                  <a:pos x="5" y="221"/>
                </a:cxn>
                <a:cxn ang="0">
                  <a:pos x="5" y="285"/>
                </a:cxn>
                <a:cxn ang="0">
                  <a:pos x="5" y="348"/>
                </a:cxn>
                <a:cxn ang="0">
                  <a:pos x="5" y="385"/>
                </a:cxn>
              </a:cxnLst>
              <a:rect l="txL" t="txT" r="txR" b="txB"/>
              <a:pathLst>
                <a:path w="4929" h="583">
                  <a:moveTo>
                    <a:pt x="4921" y="16"/>
                  </a:moveTo>
                  <a:lnTo>
                    <a:pt x="4873" y="16"/>
                  </a:lnTo>
                  <a:cubicBezTo>
                    <a:pt x="4869" y="16"/>
                    <a:pt x="4865" y="13"/>
                    <a:pt x="4865" y="8"/>
                  </a:cubicBezTo>
                  <a:cubicBezTo>
                    <a:pt x="4865" y="4"/>
                    <a:pt x="4869" y="0"/>
                    <a:pt x="4873" y="0"/>
                  </a:cubicBezTo>
                  <a:lnTo>
                    <a:pt x="4921" y="0"/>
                  </a:lnTo>
                  <a:cubicBezTo>
                    <a:pt x="4926" y="0"/>
                    <a:pt x="4929" y="4"/>
                    <a:pt x="4929" y="8"/>
                  </a:cubicBezTo>
                  <a:cubicBezTo>
                    <a:pt x="4929" y="13"/>
                    <a:pt x="4926" y="16"/>
                    <a:pt x="4921" y="16"/>
                  </a:cubicBezTo>
                  <a:close/>
                  <a:moveTo>
                    <a:pt x="4825" y="16"/>
                  </a:moveTo>
                  <a:lnTo>
                    <a:pt x="4777" y="16"/>
                  </a:lnTo>
                  <a:cubicBezTo>
                    <a:pt x="4773" y="16"/>
                    <a:pt x="4769" y="13"/>
                    <a:pt x="4769" y="8"/>
                  </a:cubicBezTo>
                  <a:cubicBezTo>
                    <a:pt x="4769" y="4"/>
                    <a:pt x="4773" y="0"/>
                    <a:pt x="4777" y="0"/>
                  </a:cubicBezTo>
                  <a:lnTo>
                    <a:pt x="4825" y="0"/>
                  </a:lnTo>
                  <a:cubicBezTo>
                    <a:pt x="4830" y="0"/>
                    <a:pt x="4833" y="4"/>
                    <a:pt x="4833" y="8"/>
                  </a:cubicBezTo>
                  <a:cubicBezTo>
                    <a:pt x="4833" y="13"/>
                    <a:pt x="4830" y="16"/>
                    <a:pt x="4825" y="16"/>
                  </a:cubicBezTo>
                  <a:close/>
                  <a:moveTo>
                    <a:pt x="4729" y="16"/>
                  </a:moveTo>
                  <a:lnTo>
                    <a:pt x="4681" y="16"/>
                  </a:lnTo>
                  <a:cubicBezTo>
                    <a:pt x="4677" y="16"/>
                    <a:pt x="4673" y="13"/>
                    <a:pt x="4673" y="8"/>
                  </a:cubicBezTo>
                  <a:cubicBezTo>
                    <a:pt x="4673" y="4"/>
                    <a:pt x="4677" y="0"/>
                    <a:pt x="4681" y="0"/>
                  </a:cubicBezTo>
                  <a:lnTo>
                    <a:pt x="4729" y="0"/>
                  </a:lnTo>
                  <a:cubicBezTo>
                    <a:pt x="4734" y="0"/>
                    <a:pt x="4737" y="4"/>
                    <a:pt x="4737" y="8"/>
                  </a:cubicBezTo>
                  <a:cubicBezTo>
                    <a:pt x="4737" y="13"/>
                    <a:pt x="4734" y="16"/>
                    <a:pt x="4729" y="16"/>
                  </a:cubicBezTo>
                  <a:close/>
                  <a:moveTo>
                    <a:pt x="4633" y="16"/>
                  </a:moveTo>
                  <a:lnTo>
                    <a:pt x="4585" y="16"/>
                  </a:lnTo>
                  <a:cubicBezTo>
                    <a:pt x="4581" y="16"/>
                    <a:pt x="4577" y="13"/>
                    <a:pt x="4577" y="8"/>
                  </a:cubicBezTo>
                  <a:cubicBezTo>
                    <a:pt x="4577" y="4"/>
                    <a:pt x="4581" y="0"/>
                    <a:pt x="4585" y="0"/>
                  </a:cubicBezTo>
                  <a:lnTo>
                    <a:pt x="4633" y="0"/>
                  </a:lnTo>
                  <a:cubicBezTo>
                    <a:pt x="4638" y="0"/>
                    <a:pt x="4641" y="4"/>
                    <a:pt x="4641" y="8"/>
                  </a:cubicBezTo>
                  <a:cubicBezTo>
                    <a:pt x="4641" y="13"/>
                    <a:pt x="4638" y="16"/>
                    <a:pt x="4633" y="16"/>
                  </a:cubicBezTo>
                  <a:close/>
                  <a:moveTo>
                    <a:pt x="4537" y="16"/>
                  </a:moveTo>
                  <a:lnTo>
                    <a:pt x="4489" y="16"/>
                  </a:lnTo>
                  <a:cubicBezTo>
                    <a:pt x="4485" y="16"/>
                    <a:pt x="4481" y="13"/>
                    <a:pt x="4481" y="8"/>
                  </a:cubicBezTo>
                  <a:cubicBezTo>
                    <a:pt x="4481" y="4"/>
                    <a:pt x="4485" y="0"/>
                    <a:pt x="4489" y="0"/>
                  </a:cubicBezTo>
                  <a:lnTo>
                    <a:pt x="4537" y="0"/>
                  </a:lnTo>
                  <a:cubicBezTo>
                    <a:pt x="4542" y="0"/>
                    <a:pt x="4545" y="4"/>
                    <a:pt x="4545" y="8"/>
                  </a:cubicBezTo>
                  <a:cubicBezTo>
                    <a:pt x="4545" y="13"/>
                    <a:pt x="4542" y="16"/>
                    <a:pt x="4537" y="16"/>
                  </a:cubicBezTo>
                  <a:close/>
                  <a:moveTo>
                    <a:pt x="4441" y="16"/>
                  </a:moveTo>
                  <a:lnTo>
                    <a:pt x="4393" y="16"/>
                  </a:lnTo>
                  <a:cubicBezTo>
                    <a:pt x="4389" y="16"/>
                    <a:pt x="4385" y="13"/>
                    <a:pt x="4385" y="8"/>
                  </a:cubicBezTo>
                  <a:cubicBezTo>
                    <a:pt x="4385" y="4"/>
                    <a:pt x="4389" y="0"/>
                    <a:pt x="4393" y="0"/>
                  </a:cubicBezTo>
                  <a:lnTo>
                    <a:pt x="4441" y="0"/>
                  </a:lnTo>
                  <a:cubicBezTo>
                    <a:pt x="4446" y="0"/>
                    <a:pt x="4449" y="4"/>
                    <a:pt x="4449" y="8"/>
                  </a:cubicBezTo>
                  <a:cubicBezTo>
                    <a:pt x="4449" y="13"/>
                    <a:pt x="4446" y="16"/>
                    <a:pt x="4441" y="16"/>
                  </a:cubicBezTo>
                  <a:close/>
                  <a:moveTo>
                    <a:pt x="4345" y="16"/>
                  </a:moveTo>
                  <a:lnTo>
                    <a:pt x="4297" y="16"/>
                  </a:lnTo>
                  <a:cubicBezTo>
                    <a:pt x="4293" y="16"/>
                    <a:pt x="4289" y="13"/>
                    <a:pt x="4289" y="8"/>
                  </a:cubicBezTo>
                  <a:cubicBezTo>
                    <a:pt x="4289" y="4"/>
                    <a:pt x="4293" y="0"/>
                    <a:pt x="4297" y="0"/>
                  </a:cubicBezTo>
                  <a:lnTo>
                    <a:pt x="4345" y="0"/>
                  </a:lnTo>
                  <a:cubicBezTo>
                    <a:pt x="4350" y="0"/>
                    <a:pt x="4353" y="4"/>
                    <a:pt x="4353" y="8"/>
                  </a:cubicBezTo>
                  <a:cubicBezTo>
                    <a:pt x="4353" y="13"/>
                    <a:pt x="4350" y="16"/>
                    <a:pt x="4345" y="16"/>
                  </a:cubicBezTo>
                  <a:close/>
                  <a:moveTo>
                    <a:pt x="4249" y="16"/>
                  </a:moveTo>
                  <a:lnTo>
                    <a:pt x="4201" y="16"/>
                  </a:lnTo>
                  <a:cubicBezTo>
                    <a:pt x="4197" y="16"/>
                    <a:pt x="4193" y="13"/>
                    <a:pt x="4193" y="8"/>
                  </a:cubicBezTo>
                  <a:cubicBezTo>
                    <a:pt x="4193" y="4"/>
                    <a:pt x="4197" y="0"/>
                    <a:pt x="4201" y="0"/>
                  </a:cubicBezTo>
                  <a:lnTo>
                    <a:pt x="4249" y="0"/>
                  </a:lnTo>
                  <a:cubicBezTo>
                    <a:pt x="4254" y="0"/>
                    <a:pt x="4257" y="4"/>
                    <a:pt x="4257" y="8"/>
                  </a:cubicBezTo>
                  <a:cubicBezTo>
                    <a:pt x="4257" y="13"/>
                    <a:pt x="4254" y="16"/>
                    <a:pt x="4249" y="16"/>
                  </a:cubicBezTo>
                  <a:close/>
                  <a:moveTo>
                    <a:pt x="4153" y="16"/>
                  </a:moveTo>
                  <a:lnTo>
                    <a:pt x="4105" y="16"/>
                  </a:lnTo>
                  <a:cubicBezTo>
                    <a:pt x="4101" y="16"/>
                    <a:pt x="4097" y="13"/>
                    <a:pt x="4097" y="8"/>
                  </a:cubicBezTo>
                  <a:cubicBezTo>
                    <a:pt x="4097" y="4"/>
                    <a:pt x="4101" y="0"/>
                    <a:pt x="4105" y="0"/>
                  </a:cubicBezTo>
                  <a:lnTo>
                    <a:pt x="4153" y="0"/>
                  </a:lnTo>
                  <a:cubicBezTo>
                    <a:pt x="4158" y="0"/>
                    <a:pt x="4161" y="4"/>
                    <a:pt x="4161" y="8"/>
                  </a:cubicBezTo>
                  <a:cubicBezTo>
                    <a:pt x="4161" y="13"/>
                    <a:pt x="4158" y="16"/>
                    <a:pt x="4153" y="16"/>
                  </a:cubicBezTo>
                  <a:close/>
                  <a:moveTo>
                    <a:pt x="4057" y="16"/>
                  </a:moveTo>
                  <a:lnTo>
                    <a:pt x="4009" y="16"/>
                  </a:lnTo>
                  <a:cubicBezTo>
                    <a:pt x="4005" y="16"/>
                    <a:pt x="4001" y="13"/>
                    <a:pt x="4001" y="8"/>
                  </a:cubicBezTo>
                  <a:cubicBezTo>
                    <a:pt x="4001" y="4"/>
                    <a:pt x="4005" y="0"/>
                    <a:pt x="4009" y="0"/>
                  </a:cubicBezTo>
                  <a:lnTo>
                    <a:pt x="4057" y="0"/>
                  </a:lnTo>
                  <a:cubicBezTo>
                    <a:pt x="4062" y="0"/>
                    <a:pt x="4065" y="4"/>
                    <a:pt x="4065" y="8"/>
                  </a:cubicBezTo>
                  <a:cubicBezTo>
                    <a:pt x="4065" y="13"/>
                    <a:pt x="4062" y="16"/>
                    <a:pt x="4057" y="16"/>
                  </a:cubicBezTo>
                  <a:close/>
                  <a:moveTo>
                    <a:pt x="3961" y="16"/>
                  </a:moveTo>
                  <a:lnTo>
                    <a:pt x="3913" y="16"/>
                  </a:lnTo>
                  <a:cubicBezTo>
                    <a:pt x="3909" y="16"/>
                    <a:pt x="3905" y="13"/>
                    <a:pt x="3905" y="8"/>
                  </a:cubicBezTo>
                  <a:cubicBezTo>
                    <a:pt x="3905" y="4"/>
                    <a:pt x="3909" y="0"/>
                    <a:pt x="3913" y="0"/>
                  </a:cubicBezTo>
                  <a:lnTo>
                    <a:pt x="3961" y="0"/>
                  </a:lnTo>
                  <a:cubicBezTo>
                    <a:pt x="3966" y="0"/>
                    <a:pt x="3969" y="4"/>
                    <a:pt x="3969" y="8"/>
                  </a:cubicBezTo>
                  <a:cubicBezTo>
                    <a:pt x="3969" y="13"/>
                    <a:pt x="3966" y="16"/>
                    <a:pt x="3961" y="16"/>
                  </a:cubicBezTo>
                  <a:close/>
                  <a:moveTo>
                    <a:pt x="3865" y="16"/>
                  </a:moveTo>
                  <a:lnTo>
                    <a:pt x="3817" y="16"/>
                  </a:lnTo>
                  <a:cubicBezTo>
                    <a:pt x="3813" y="16"/>
                    <a:pt x="3809" y="13"/>
                    <a:pt x="3809" y="8"/>
                  </a:cubicBezTo>
                  <a:cubicBezTo>
                    <a:pt x="3809" y="4"/>
                    <a:pt x="3813" y="0"/>
                    <a:pt x="3817" y="0"/>
                  </a:cubicBezTo>
                  <a:lnTo>
                    <a:pt x="3865" y="0"/>
                  </a:lnTo>
                  <a:cubicBezTo>
                    <a:pt x="3870" y="0"/>
                    <a:pt x="3873" y="4"/>
                    <a:pt x="3873" y="8"/>
                  </a:cubicBezTo>
                  <a:cubicBezTo>
                    <a:pt x="3873" y="13"/>
                    <a:pt x="3870" y="16"/>
                    <a:pt x="3865" y="16"/>
                  </a:cubicBezTo>
                  <a:close/>
                  <a:moveTo>
                    <a:pt x="3769" y="16"/>
                  </a:moveTo>
                  <a:lnTo>
                    <a:pt x="3721" y="16"/>
                  </a:lnTo>
                  <a:cubicBezTo>
                    <a:pt x="3717" y="16"/>
                    <a:pt x="3713" y="13"/>
                    <a:pt x="3713" y="8"/>
                  </a:cubicBezTo>
                  <a:cubicBezTo>
                    <a:pt x="3713" y="4"/>
                    <a:pt x="3717" y="0"/>
                    <a:pt x="3721" y="0"/>
                  </a:cubicBezTo>
                  <a:lnTo>
                    <a:pt x="3769" y="0"/>
                  </a:lnTo>
                  <a:cubicBezTo>
                    <a:pt x="3774" y="0"/>
                    <a:pt x="3777" y="4"/>
                    <a:pt x="3777" y="8"/>
                  </a:cubicBezTo>
                  <a:cubicBezTo>
                    <a:pt x="3777" y="13"/>
                    <a:pt x="3774" y="16"/>
                    <a:pt x="3769" y="16"/>
                  </a:cubicBezTo>
                  <a:close/>
                  <a:moveTo>
                    <a:pt x="3673" y="16"/>
                  </a:moveTo>
                  <a:lnTo>
                    <a:pt x="3625" y="16"/>
                  </a:lnTo>
                  <a:cubicBezTo>
                    <a:pt x="3621" y="16"/>
                    <a:pt x="3617" y="13"/>
                    <a:pt x="3617" y="8"/>
                  </a:cubicBezTo>
                  <a:cubicBezTo>
                    <a:pt x="3617" y="4"/>
                    <a:pt x="3621" y="0"/>
                    <a:pt x="3625" y="0"/>
                  </a:cubicBezTo>
                  <a:lnTo>
                    <a:pt x="3673" y="0"/>
                  </a:lnTo>
                  <a:cubicBezTo>
                    <a:pt x="3678" y="0"/>
                    <a:pt x="3681" y="4"/>
                    <a:pt x="3681" y="8"/>
                  </a:cubicBezTo>
                  <a:cubicBezTo>
                    <a:pt x="3681" y="13"/>
                    <a:pt x="3678" y="16"/>
                    <a:pt x="3673" y="16"/>
                  </a:cubicBezTo>
                  <a:close/>
                  <a:moveTo>
                    <a:pt x="3577" y="16"/>
                  </a:moveTo>
                  <a:lnTo>
                    <a:pt x="3529" y="16"/>
                  </a:lnTo>
                  <a:cubicBezTo>
                    <a:pt x="3525" y="16"/>
                    <a:pt x="3521" y="13"/>
                    <a:pt x="3521" y="8"/>
                  </a:cubicBezTo>
                  <a:cubicBezTo>
                    <a:pt x="3521" y="4"/>
                    <a:pt x="3525" y="0"/>
                    <a:pt x="3529" y="0"/>
                  </a:cubicBezTo>
                  <a:lnTo>
                    <a:pt x="3577" y="0"/>
                  </a:lnTo>
                  <a:cubicBezTo>
                    <a:pt x="3582" y="0"/>
                    <a:pt x="3585" y="4"/>
                    <a:pt x="3585" y="8"/>
                  </a:cubicBezTo>
                  <a:cubicBezTo>
                    <a:pt x="3585" y="13"/>
                    <a:pt x="3582" y="16"/>
                    <a:pt x="3577" y="16"/>
                  </a:cubicBezTo>
                  <a:close/>
                  <a:moveTo>
                    <a:pt x="3481" y="16"/>
                  </a:moveTo>
                  <a:lnTo>
                    <a:pt x="3433" y="16"/>
                  </a:lnTo>
                  <a:cubicBezTo>
                    <a:pt x="3429" y="16"/>
                    <a:pt x="3425" y="13"/>
                    <a:pt x="3425" y="8"/>
                  </a:cubicBezTo>
                  <a:cubicBezTo>
                    <a:pt x="3425" y="4"/>
                    <a:pt x="3429" y="0"/>
                    <a:pt x="3433" y="0"/>
                  </a:cubicBezTo>
                  <a:lnTo>
                    <a:pt x="3481" y="0"/>
                  </a:lnTo>
                  <a:cubicBezTo>
                    <a:pt x="3486" y="0"/>
                    <a:pt x="3489" y="4"/>
                    <a:pt x="3489" y="8"/>
                  </a:cubicBezTo>
                  <a:cubicBezTo>
                    <a:pt x="3489" y="13"/>
                    <a:pt x="3486" y="16"/>
                    <a:pt x="3481" y="16"/>
                  </a:cubicBezTo>
                  <a:close/>
                  <a:moveTo>
                    <a:pt x="3385" y="16"/>
                  </a:moveTo>
                  <a:lnTo>
                    <a:pt x="3337" y="16"/>
                  </a:lnTo>
                  <a:cubicBezTo>
                    <a:pt x="3333" y="16"/>
                    <a:pt x="3329" y="13"/>
                    <a:pt x="3329" y="8"/>
                  </a:cubicBezTo>
                  <a:cubicBezTo>
                    <a:pt x="3329" y="4"/>
                    <a:pt x="3333" y="0"/>
                    <a:pt x="3337" y="0"/>
                  </a:cubicBezTo>
                  <a:lnTo>
                    <a:pt x="3385" y="0"/>
                  </a:lnTo>
                  <a:cubicBezTo>
                    <a:pt x="3390" y="0"/>
                    <a:pt x="3393" y="4"/>
                    <a:pt x="3393" y="8"/>
                  </a:cubicBezTo>
                  <a:cubicBezTo>
                    <a:pt x="3393" y="13"/>
                    <a:pt x="3390" y="16"/>
                    <a:pt x="3385" y="16"/>
                  </a:cubicBezTo>
                  <a:close/>
                  <a:moveTo>
                    <a:pt x="3289" y="16"/>
                  </a:moveTo>
                  <a:lnTo>
                    <a:pt x="3241" y="16"/>
                  </a:lnTo>
                  <a:cubicBezTo>
                    <a:pt x="3237" y="16"/>
                    <a:pt x="3233" y="13"/>
                    <a:pt x="3233" y="8"/>
                  </a:cubicBezTo>
                  <a:cubicBezTo>
                    <a:pt x="3233" y="4"/>
                    <a:pt x="3237" y="0"/>
                    <a:pt x="3241" y="0"/>
                  </a:cubicBezTo>
                  <a:lnTo>
                    <a:pt x="3289" y="0"/>
                  </a:lnTo>
                  <a:cubicBezTo>
                    <a:pt x="3294" y="0"/>
                    <a:pt x="3297" y="4"/>
                    <a:pt x="3297" y="8"/>
                  </a:cubicBezTo>
                  <a:cubicBezTo>
                    <a:pt x="3297" y="13"/>
                    <a:pt x="3294" y="16"/>
                    <a:pt x="3289" y="16"/>
                  </a:cubicBezTo>
                  <a:close/>
                  <a:moveTo>
                    <a:pt x="3193" y="16"/>
                  </a:moveTo>
                  <a:lnTo>
                    <a:pt x="3145" y="16"/>
                  </a:lnTo>
                  <a:cubicBezTo>
                    <a:pt x="3141" y="16"/>
                    <a:pt x="3137" y="13"/>
                    <a:pt x="3137" y="8"/>
                  </a:cubicBezTo>
                  <a:cubicBezTo>
                    <a:pt x="3137" y="4"/>
                    <a:pt x="3141" y="0"/>
                    <a:pt x="3145" y="0"/>
                  </a:cubicBezTo>
                  <a:lnTo>
                    <a:pt x="3193" y="0"/>
                  </a:lnTo>
                  <a:cubicBezTo>
                    <a:pt x="3198" y="0"/>
                    <a:pt x="3201" y="4"/>
                    <a:pt x="3201" y="8"/>
                  </a:cubicBezTo>
                  <a:cubicBezTo>
                    <a:pt x="3201" y="13"/>
                    <a:pt x="3198" y="16"/>
                    <a:pt x="3193" y="16"/>
                  </a:cubicBezTo>
                  <a:close/>
                  <a:moveTo>
                    <a:pt x="3097" y="16"/>
                  </a:moveTo>
                  <a:lnTo>
                    <a:pt x="3049" y="16"/>
                  </a:lnTo>
                  <a:cubicBezTo>
                    <a:pt x="3045" y="16"/>
                    <a:pt x="3041" y="13"/>
                    <a:pt x="3041" y="8"/>
                  </a:cubicBezTo>
                  <a:cubicBezTo>
                    <a:pt x="3041" y="4"/>
                    <a:pt x="3045" y="0"/>
                    <a:pt x="3049" y="0"/>
                  </a:cubicBezTo>
                  <a:lnTo>
                    <a:pt x="3097" y="0"/>
                  </a:lnTo>
                  <a:cubicBezTo>
                    <a:pt x="3102" y="0"/>
                    <a:pt x="3105" y="4"/>
                    <a:pt x="3105" y="8"/>
                  </a:cubicBezTo>
                  <a:cubicBezTo>
                    <a:pt x="3105" y="13"/>
                    <a:pt x="3102" y="16"/>
                    <a:pt x="3097" y="16"/>
                  </a:cubicBezTo>
                  <a:close/>
                  <a:moveTo>
                    <a:pt x="3001" y="16"/>
                  </a:moveTo>
                  <a:lnTo>
                    <a:pt x="2953" y="16"/>
                  </a:lnTo>
                  <a:cubicBezTo>
                    <a:pt x="2949" y="16"/>
                    <a:pt x="2945" y="13"/>
                    <a:pt x="2945" y="8"/>
                  </a:cubicBezTo>
                  <a:cubicBezTo>
                    <a:pt x="2945" y="4"/>
                    <a:pt x="2949" y="0"/>
                    <a:pt x="2953" y="0"/>
                  </a:cubicBezTo>
                  <a:lnTo>
                    <a:pt x="3001" y="0"/>
                  </a:lnTo>
                  <a:cubicBezTo>
                    <a:pt x="3006" y="0"/>
                    <a:pt x="3009" y="4"/>
                    <a:pt x="3009" y="8"/>
                  </a:cubicBezTo>
                  <a:cubicBezTo>
                    <a:pt x="3009" y="13"/>
                    <a:pt x="3006" y="16"/>
                    <a:pt x="3001" y="16"/>
                  </a:cubicBezTo>
                  <a:close/>
                  <a:moveTo>
                    <a:pt x="2905" y="16"/>
                  </a:moveTo>
                  <a:lnTo>
                    <a:pt x="2857" y="16"/>
                  </a:lnTo>
                  <a:cubicBezTo>
                    <a:pt x="2853" y="16"/>
                    <a:pt x="2849" y="13"/>
                    <a:pt x="2849" y="8"/>
                  </a:cubicBezTo>
                  <a:cubicBezTo>
                    <a:pt x="2849" y="4"/>
                    <a:pt x="2853" y="0"/>
                    <a:pt x="2857" y="0"/>
                  </a:cubicBezTo>
                  <a:lnTo>
                    <a:pt x="2905" y="0"/>
                  </a:lnTo>
                  <a:cubicBezTo>
                    <a:pt x="2910" y="0"/>
                    <a:pt x="2913" y="4"/>
                    <a:pt x="2913" y="8"/>
                  </a:cubicBezTo>
                  <a:cubicBezTo>
                    <a:pt x="2913" y="13"/>
                    <a:pt x="2910" y="16"/>
                    <a:pt x="2905" y="16"/>
                  </a:cubicBezTo>
                  <a:close/>
                  <a:moveTo>
                    <a:pt x="2809" y="16"/>
                  </a:moveTo>
                  <a:lnTo>
                    <a:pt x="2761" y="16"/>
                  </a:lnTo>
                  <a:cubicBezTo>
                    <a:pt x="2757" y="16"/>
                    <a:pt x="2753" y="13"/>
                    <a:pt x="2753" y="8"/>
                  </a:cubicBezTo>
                  <a:cubicBezTo>
                    <a:pt x="2753" y="4"/>
                    <a:pt x="2757" y="0"/>
                    <a:pt x="2761" y="0"/>
                  </a:cubicBezTo>
                  <a:lnTo>
                    <a:pt x="2809" y="0"/>
                  </a:lnTo>
                  <a:cubicBezTo>
                    <a:pt x="2814" y="0"/>
                    <a:pt x="2817" y="4"/>
                    <a:pt x="2817" y="8"/>
                  </a:cubicBezTo>
                  <a:cubicBezTo>
                    <a:pt x="2817" y="13"/>
                    <a:pt x="2814" y="16"/>
                    <a:pt x="2809" y="16"/>
                  </a:cubicBezTo>
                  <a:close/>
                  <a:moveTo>
                    <a:pt x="2713" y="16"/>
                  </a:moveTo>
                  <a:lnTo>
                    <a:pt x="2665" y="16"/>
                  </a:lnTo>
                  <a:cubicBezTo>
                    <a:pt x="2661" y="16"/>
                    <a:pt x="2657" y="13"/>
                    <a:pt x="2657" y="8"/>
                  </a:cubicBezTo>
                  <a:cubicBezTo>
                    <a:pt x="2657" y="4"/>
                    <a:pt x="2661" y="0"/>
                    <a:pt x="2665" y="0"/>
                  </a:cubicBezTo>
                  <a:lnTo>
                    <a:pt x="2713" y="0"/>
                  </a:lnTo>
                  <a:cubicBezTo>
                    <a:pt x="2718" y="0"/>
                    <a:pt x="2721" y="4"/>
                    <a:pt x="2721" y="8"/>
                  </a:cubicBezTo>
                  <a:cubicBezTo>
                    <a:pt x="2721" y="13"/>
                    <a:pt x="2718" y="16"/>
                    <a:pt x="2713" y="16"/>
                  </a:cubicBezTo>
                  <a:close/>
                  <a:moveTo>
                    <a:pt x="2617" y="16"/>
                  </a:moveTo>
                  <a:lnTo>
                    <a:pt x="2569" y="16"/>
                  </a:lnTo>
                  <a:cubicBezTo>
                    <a:pt x="2565" y="16"/>
                    <a:pt x="2561" y="13"/>
                    <a:pt x="2561" y="8"/>
                  </a:cubicBezTo>
                  <a:cubicBezTo>
                    <a:pt x="2561" y="4"/>
                    <a:pt x="2565" y="0"/>
                    <a:pt x="2569" y="0"/>
                  </a:cubicBezTo>
                  <a:lnTo>
                    <a:pt x="2617" y="0"/>
                  </a:lnTo>
                  <a:cubicBezTo>
                    <a:pt x="2622" y="0"/>
                    <a:pt x="2625" y="4"/>
                    <a:pt x="2625" y="8"/>
                  </a:cubicBezTo>
                  <a:cubicBezTo>
                    <a:pt x="2625" y="13"/>
                    <a:pt x="2622" y="16"/>
                    <a:pt x="2617" y="16"/>
                  </a:cubicBezTo>
                  <a:close/>
                  <a:moveTo>
                    <a:pt x="2521" y="16"/>
                  </a:moveTo>
                  <a:lnTo>
                    <a:pt x="2473" y="16"/>
                  </a:lnTo>
                  <a:cubicBezTo>
                    <a:pt x="2469" y="16"/>
                    <a:pt x="2465" y="13"/>
                    <a:pt x="2465" y="8"/>
                  </a:cubicBezTo>
                  <a:cubicBezTo>
                    <a:pt x="2465" y="4"/>
                    <a:pt x="2469" y="0"/>
                    <a:pt x="2473" y="0"/>
                  </a:cubicBezTo>
                  <a:lnTo>
                    <a:pt x="2521" y="0"/>
                  </a:lnTo>
                  <a:cubicBezTo>
                    <a:pt x="2526" y="0"/>
                    <a:pt x="2529" y="4"/>
                    <a:pt x="2529" y="8"/>
                  </a:cubicBezTo>
                  <a:cubicBezTo>
                    <a:pt x="2529" y="13"/>
                    <a:pt x="2526" y="16"/>
                    <a:pt x="2521" y="16"/>
                  </a:cubicBezTo>
                  <a:close/>
                  <a:moveTo>
                    <a:pt x="2425" y="16"/>
                  </a:moveTo>
                  <a:lnTo>
                    <a:pt x="2377" y="16"/>
                  </a:lnTo>
                  <a:cubicBezTo>
                    <a:pt x="2373" y="16"/>
                    <a:pt x="2369" y="13"/>
                    <a:pt x="2369" y="8"/>
                  </a:cubicBezTo>
                  <a:cubicBezTo>
                    <a:pt x="2369" y="4"/>
                    <a:pt x="2373" y="0"/>
                    <a:pt x="2377" y="0"/>
                  </a:cubicBezTo>
                  <a:lnTo>
                    <a:pt x="2425" y="0"/>
                  </a:lnTo>
                  <a:cubicBezTo>
                    <a:pt x="2430" y="0"/>
                    <a:pt x="2433" y="4"/>
                    <a:pt x="2433" y="8"/>
                  </a:cubicBezTo>
                  <a:cubicBezTo>
                    <a:pt x="2433" y="13"/>
                    <a:pt x="2430" y="16"/>
                    <a:pt x="2425" y="16"/>
                  </a:cubicBezTo>
                  <a:close/>
                  <a:moveTo>
                    <a:pt x="2329" y="16"/>
                  </a:moveTo>
                  <a:lnTo>
                    <a:pt x="2281" y="16"/>
                  </a:lnTo>
                  <a:cubicBezTo>
                    <a:pt x="2277" y="16"/>
                    <a:pt x="2273" y="13"/>
                    <a:pt x="2273" y="8"/>
                  </a:cubicBezTo>
                  <a:cubicBezTo>
                    <a:pt x="2273" y="4"/>
                    <a:pt x="2277" y="0"/>
                    <a:pt x="2281" y="0"/>
                  </a:cubicBezTo>
                  <a:lnTo>
                    <a:pt x="2329" y="0"/>
                  </a:lnTo>
                  <a:cubicBezTo>
                    <a:pt x="2334" y="0"/>
                    <a:pt x="2337" y="4"/>
                    <a:pt x="2337" y="8"/>
                  </a:cubicBezTo>
                  <a:cubicBezTo>
                    <a:pt x="2337" y="13"/>
                    <a:pt x="2334" y="16"/>
                    <a:pt x="2329" y="16"/>
                  </a:cubicBezTo>
                  <a:close/>
                  <a:moveTo>
                    <a:pt x="2233" y="16"/>
                  </a:moveTo>
                  <a:lnTo>
                    <a:pt x="2185" y="16"/>
                  </a:lnTo>
                  <a:cubicBezTo>
                    <a:pt x="2181" y="16"/>
                    <a:pt x="2177" y="13"/>
                    <a:pt x="2177" y="8"/>
                  </a:cubicBezTo>
                  <a:cubicBezTo>
                    <a:pt x="2177" y="4"/>
                    <a:pt x="2181" y="0"/>
                    <a:pt x="2185" y="0"/>
                  </a:cubicBezTo>
                  <a:lnTo>
                    <a:pt x="2233" y="0"/>
                  </a:lnTo>
                  <a:cubicBezTo>
                    <a:pt x="2238" y="0"/>
                    <a:pt x="2241" y="4"/>
                    <a:pt x="2241" y="8"/>
                  </a:cubicBezTo>
                  <a:cubicBezTo>
                    <a:pt x="2241" y="13"/>
                    <a:pt x="2238" y="16"/>
                    <a:pt x="2233" y="16"/>
                  </a:cubicBezTo>
                  <a:close/>
                  <a:moveTo>
                    <a:pt x="2137" y="16"/>
                  </a:moveTo>
                  <a:lnTo>
                    <a:pt x="2089" y="16"/>
                  </a:lnTo>
                  <a:cubicBezTo>
                    <a:pt x="2085" y="16"/>
                    <a:pt x="2081" y="13"/>
                    <a:pt x="2081" y="8"/>
                  </a:cubicBezTo>
                  <a:cubicBezTo>
                    <a:pt x="2081" y="4"/>
                    <a:pt x="2085" y="0"/>
                    <a:pt x="2089" y="0"/>
                  </a:cubicBezTo>
                  <a:lnTo>
                    <a:pt x="2137" y="0"/>
                  </a:lnTo>
                  <a:cubicBezTo>
                    <a:pt x="2142" y="0"/>
                    <a:pt x="2145" y="4"/>
                    <a:pt x="2145" y="8"/>
                  </a:cubicBezTo>
                  <a:cubicBezTo>
                    <a:pt x="2145" y="13"/>
                    <a:pt x="2142" y="16"/>
                    <a:pt x="2137" y="16"/>
                  </a:cubicBezTo>
                  <a:close/>
                  <a:moveTo>
                    <a:pt x="2041" y="16"/>
                  </a:moveTo>
                  <a:lnTo>
                    <a:pt x="1993" y="16"/>
                  </a:lnTo>
                  <a:cubicBezTo>
                    <a:pt x="1989" y="16"/>
                    <a:pt x="1985" y="13"/>
                    <a:pt x="1985" y="8"/>
                  </a:cubicBezTo>
                  <a:cubicBezTo>
                    <a:pt x="1985" y="4"/>
                    <a:pt x="1989" y="0"/>
                    <a:pt x="1993" y="0"/>
                  </a:cubicBezTo>
                  <a:lnTo>
                    <a:pt x="2041" y="0"/>
                  </a:lnTo>
                  <a:cubicBezTo>
                    <a:pt x="2046" y="0"/>
                    <a:pt x="2049" y="4"/>
                    <a:pt x="2049" y="8"/>
                  </a:cubicBezTo>
                  <a:cubicBezTo>
                    <a:pt x="2049" y="13"/>
                    <a:pt x="2046" y="16"/>
                    <a:pt x="2041" y="16"/>
                  </a:cubicBezTo>
                  <a:close/>
                  <a:moveTo>
                    <a:pt x="1945" y="16"/>
                  </a:moveTo>
                  <a:lnTo>
                    <a:pt x="1897" y="16"/>
                  </a:lnTo>
                  <a:cubicBezTo>
                    <a:pt x="1893" y="16"/>
                    <a:pt x="1889" y="13"/>
                    <a:pt x="1889" y="8"/>
                  </a:cubicBezTo>
                  <a:cubicBezTo>
                    <a:pt x="1889" y="4"/>
                    <a:pt x="1893" y="0"/>
                    <a:pt x="1897" y="0"/>
                  </a:cubicBezTo>
                  <a:lnTo>
                    <a:pt x="1945" y="0"/>
                  </a:lnTo>
                  <a:cubicBezTo>
                    <a:pt x="1950" y="0"/>
                    <a:pt x="1953" y="4"/>
                    <a:pt x="1953" y="8"/>
                  </a:cubicBezTo>
                  <a:cubicBezTo>
                    <a:pt x="1953" y="13"/>
                    <a:pt x="1950" y="16"/>
                    <a:pt x="1945" y="16"/>
                  </a:cubicBezTo>
                  <a:close/>
                  <a:moveTo>
                    <a:pt x="1849" y="16"/>
                  </a:moveTo>
                  <a:lnTo>
                    <a:pt x="1801" y="16"/>
                  </a:lnTo>
                  <a:cubicBezTo>
                    <a:pt x="1797" y="16"/>
                    <a:pt x="1793" y="13"/>
                    <a:pt x="1793" y="8"/>
                  </a:cubicBezTo>
                  <a:cubicBezTo>
                    <a:pt x="1793" y="4"/>
                    <a:pt x="1797" y="0"/>
                    <a:pt x="1801" y="0"/>
                  </a:cubicBezTo>
                  <a:lnTo>
                    <a:pt x="1849" y="0"/>
                  </a:lnTo>
                  <a:cubicBezTo>
                    <a:pt x="1854" y="0"/>
                    <a:pt x="1857" y="4"/>
                    <a:pt x="1857" y="8"/>
                  </a:cubicBezTo>
                  <a:cubicBezTo>
                    <a:pt x="1857" y="13"/>
                    <a:pt x="1854" y="16"/>
                    <a:pt x="1849" y="16"/>
                  </a:cubicBezTo>
                  <a:close/>
                  <a:moveTo>
                    <a:pt x="1753" y="16"/>
                  </a:moveTo>
                  <a:lnTo>
                    <a:pt x="1705" y="16"/>
                  </a:lnTo>
                  <a:cubicBezTo>
                    <a:pt x="1701" y="16"/>
                    <a:pt x="1697" y="13"/>
                    <a:pt x="1697" y="8"/>
                  </a:cubicBezTo>
                  <a:cubicBezTo>
                    <a:pt x="1697" y="4"/>
                    <a:pt x="1701" y="0"/>
                    <a:pt x="1705" y="0"/>
                  </a:cubicBezTo>
                  <a:lnTo>
                    <a:pt x="1753" y="0"/>
                  </a:lnTo>
                  <a:cubicBezTo>
                    <a:pt x="1758" y="0"/>
                    <a:pt x="1761" y="4"/>
                    <a:pt x="1761" y="8"/>
                  </a:cubicBezTo>
                  <a:cubicBezTo>
                    <a:pt x="1761" y="13"/>
                    <a:pt x="1758" y="16"/>
                    <a:pt x="1753" y="16"/>
                  </a:cubicBezTo>
                  <a:close/>
                  <a:moveTo>
                    <a:pt x="1657" y="16"/>
                  </a:moveTo>
                  <a:lnTo>
                    <a:pt x="1609" y="16"/>
                  </a:lnTo>
                  <a:cubicBezTo>
                    <a:pt x="1605" y="16"/>
                    <a:pt x="1601" y="13"/>
                    <a:pt x="1601" y="8"/>
                  </a:cubicBezTo>
                  <a:cubicBezTo>
                    <a:pt x="1601" y="4"/>
                    <a:pt x="1605" y="0"/>
                    <a:pt x="1609" y="0"/>
                  </a:cubicBezTo>
                  <a:lnTo>
                    <a:pt x="1657" y="0"/>
                  </a:lnTo>
                  <a:cubicBezTo>
                    <a:pt x="1662" y="0"/>
                    <a:pt x="1665" y="4"/>
                    <a:pt x="1665" y="8"/>
                  </a:cubicBezTo>
                  <a:cubicBezTo>
                    <a:pt x="1665" y="13"/>
                    <a:pt x="1662" y="16"/>
                    <a:pt x="1657" y="16"/>
                  </a:cubicBezTo>
                  <a:close/>
                  <a:moveTo>
                    <a:pt x="1561" y="16"/>
                  </a:moveTo>
                  <a:lnTo>
                    <a:pt x="1513" y="16"/>
                  </a:lnTo>
                  <a:cubicBezTo>
                    <a:pt x="1509" y="16"/>
                    <a:pt x="1505" y="13"/>
                    <a:pt x="1505" y="8"/>
                  </a:cubicBezTo>
                  <a:cubicBezTo>
                    <a:pt x="1505" y="4"/>
                    <a:pt x="1509" y="0"/>
                    <a:pt x="1513" y="0"/>
                  </a:cubicBezTo>
                  <a:lnTo>
                    <a:pt x="1561" y="0"/>
                  </a:lnTo>
                  <a:cubicBezTo>
                    <a:pt x="1566" y="0"/>
                    <a:pt x="1569" y="4"/>
                    <a:pt x="1569" y="8"/>
                  </a:cubicBezTo>
                  <a:cubicBezTo>
                    <a:pt x="1569" y="13"/>
                    <a:pt x="1566" y="16"/>
                    <a:pt x="1561" y="16"/>
                  </a:cubicBezTo>
                  <a:close/>
                  <a:moveTo>
                    <a:pt x="1465" y="16"/>
                  </a:moveTo>
                  <a:lnTo>
                    <a:pt x="1417" y="16"/>
                  </a:lnTo>
                  <a:cubicBezTo>
                    <a:pt x="1413" y="16"/>
                    <a:pt x="1409" y="13"/>
                    <a:pt x="1409" y="8"/>
                  </a:cubicBezTo>
                  <a:cubicBezTo>
                    <a:pt x="1409" y="4"/>
                    <a:pt x="1413" y="0"/>
                    <a:pt x="1417" y="0"/>
                  </a:cubicBezTo>
                  <a:lnTo>
                    <a:pt x="1465" y="0"/>
                  </a:lnTo>
                  <a:cubicBezTo>
                    <a:pt x="1470" y="0"/>
                    <a:pt x="1473" y="4"/>
                    <a:pt x="1473" y="8"/>
                  </a:cubicBezTo>
                  <a:cubicBezTo>
                    <a:pt x="1473" y="13"/>
                    <a:pt x="1470" y="16"/>
                    <a:pt x="1465" y="16"/>
                  </a:cubicBezTo>
                  <a:close/>
                  <a:moveTo>
                    <a:pt x="1369" y="16"/>
                  </a:moveTo>
                  <a:lnTo>
                    <a:pt x="1321" y="16"/>
                  </a:lnTo>
                  <a:cubicBezTo>
                    <a:pt x="1317" y="16"/>
                    <a:pt x="1313" y="13"/>
                    <a:pt x="1313" y="8"/>
                  </a:cubicBezTo>
                  <a:cubicBezTo>
                    <a:pt x="1313" y="4"/>
                    <a:pt x="1317" y="0"/>
                    <a:pt x="1321" y="0"/>
                  </a:cubicBezTo>
                  <a:lnTo>
                    <a:pt x="1369" y="0"/>
                  </a:lnTo>
                  <a:cubicBezTo>
                    <a:pt x="1374" y="0"/>
                    <a:pt x="1377" y="4"/>
                    <a:pt x="1377" y="8"/>
                  </a:cubicBezTo>
                  <a:cubicBezTo>
                    <a:pt x="1377" y="13"/>
                    <a:pt x="1374" y="16"/>
                    <a:pt x="1369" y="16"/>
                  </a:cubicBezTo>
                  <a:close/>
                  <a:moveTo>
                    <a:pt x="1273" y="16"/>
                  </a:moveTo>
                  <a:lnTo>
                    <a:pt x="1225" y="16"/>
                  </a:lnTo>
                  <a:cubicBezTo>
                    <a:pt x="1221" y="16"/>
                    <a:pt x="1217" y="13"/>
                    <a:pt x="1217" y="8"/>
                  </a:cubicBezTo>
                  <a:cubicBezTo>
                    <a:pt x="1217" y="4"/>
                    <a:pt x="1221" y="0"/>
                    <a:pt x="1225" y="0"/>
                  </a:cubicBezTo>
                  <a:lnTo>
                    <a:pt x="1273" y="0"/>
                  </a:lnTo>
                  <a:cubicBezTo>
                    <a:pt x="1278" y="0"/>
                    <a:pt x="1281" y="4"/>
                    <a:pt x="1281" y="8"/>
                  </a:cubicBezTo>
                  <a:cubicBezTo>
                    <a:pt x="1281" y="13"/>
                    <a:pt x="1278" y="16"/>
                    <a:pt x="1273" y="16"/>
                  </a:cubicBezTo>
                  <a:close/>
                  <a:moveTo>
                    <a:pt x="1177" y="16"/>
                  </a:moveTo>
                  <a:lnTo>
                    <a:pt x="1129" y="16"/>
                  </a:lnTo>
                  <a:cubicBezTo>
                    <a:pt x="1125" y="16"/>
                    <a:pt x="1121" y="13"/>
                    <a:pt x="1121" y="8"/>
                  </a:cubicBezTo>
                  <a:cubicBezTo>
                    <a:pt x="1121" y="4"/>
                    <a:pt x="1125" y="0"/>
                    <a:pt x="1129" y="0"/>
                  </a:cubicBezTo>
                  <a:lnTo>
                    <a:pt x="1177" y="0"/>
                  </a:lnTo>
                  <a:cubicBezTo>
                    <a:pt x="1182" y="0"/>
                    <a:pt x="1185" y="4"/>
                    <a:pt x="1185" y="8"/>
                  </a:cubicBezTo>
                  <a:cubicBezTo>
                    <a:pt x="1185" y="13"/>
                    <a:pt x="1182" y="16"/>
                    <a:pt x="1177" y="16"/>
                  </a:cubicBezTo>
                  <a:close/>
                  <a:moveTo>
                    <a:pt x="1081" y="16"/>
                  </a:moveTo>
                  <a:lnTo>
                    <a:pt x="1033" y="16"/>
                  </a:lnTo>
                  <a:cubicBezTo>
                    <a:pt x="1029" y="16"/>
                    <a:pt x="1025" y="13"/>
                    <a:pt x="1025" y="8"/>
                  </a:cubicBezTo>
                  <a:cubicBezTo>
                    <a:pt x="1025" y="4"/>
                    <a:pt x="1029" y="0"/>
                    <a:pt x="1033" y="0"/>
                  </a:cubicBezTo>
                  <a:lnTo>
                    <a:pt x="1081" y="0"/>
                  </a:lnTo>
                  <a:cubicBezTo>
                    <a:pt x="1086" y="0"/>
                    <a:pt x="1089" y="4"/>
                    <a:pt x="1089" y="8"/>
                  </a:cubicBezTo>
                  <a:cubicBezTo>
                    <a:pt x="1089" y="13"/>
                    <a:pt x="1086" y="16"/>
                    <a:pt x="1081" y="16"/>
                  </a:cubicBezTo>
                  <a:close/>
                  <a:moveTo>
                    <a:pt x="985" y="16"/>
                  </a:moveTo>
                  <a:lnTo>
                    <a:pt x="937" y="16"/>
                  </a:lnTo>
                  <a:cubicBezTo>
                    <a:pt x="933" y="16"/>
                    <a:pt x="929" y="13"/>
                    <a:pt x="929" y="8"/>
                  </a:cubicBezTo>
                  <a:cubicBezTo>
                    <a:pt x="929" y="4"/>
                    <a:pt x="933" y="0"/>
                    <a:pt x="937" y="0"/>
                  </a:cubicBezTo>
                  <a:lnTo>
                    <a:pt x="985" y="0"/>
                  </a:lnTo>
                  <a:cubicBezTo>
                    <a:pt x="990" y="0"/>
                    <a:pt x="993" y="4"/>
                    <a:pt x="993" y="8"/>
                  </a:cubicBezTo>
                  <a:cubicBezTo>
                    <a:pt x="993" y="13"/>
                    <a:pt x="990" y="16"/>
                    <a:pt x="985" y="16"/>
                  </a:cubicBezTo>
                  <a:close/>
                  <a:moveTo>
                    <a:pt x="889" y="16"/>
                  </a:moveTo>
                  <a:lnTo>
                    <a:pt x="841" y="16"/>
                  </a:lnTo>
                  <a:cubicBezTo>
                    <a:pt x="837" y="16"/>
                    <a:pt x="833" y="13"/>
                    <a:pt x="833" y="8"/>
                  </a:cubicBezTo>
                  <a:cubicBezTo>
                    <a:pt x="833" y="4"/>
                    <a:pt x="837" y="0"/>
                    <a:pt x="841" y="0"/>
                  </a:cubicBezTo>
                  <a:lnTo>
                    <a:pt x="889" y="0"/>
                  </a:lnTo>
                  <a:cubicBezTo>
                    <a:pt x="894" y="0"/>
                    <a:pt x="897" y="4"/>
                    <a:pt x="897" y="8"/>
                  </a:cubicBezTo>
                  <a:cubicBezTo>
                    <a:pt x="897" y="13"/>
                    <a:pt x="894" y="16"/>
                    <a:pt x="889" y="16"/>
                  </a:cubicBezTo>
                  <a:close/>
                  <a:moveTo>
                    <a:pt x="793" y="16"/>
                  </a:moveTo>
                  <a:lnTo>
                    <a:pt x="745" y="16"/>
                  </a:lnTo>
                  <a:cubicBezTo>
                    <a:pt x="741" y="16"/>
                    <a:pt x="737" y="13"/>
                    <a:pt x="737" y="8"/>
                  </a:cubicBezTo>
                  <a:cubicBezTo>
                    <a:pt x="737" y="4"/>
                    <a:pt x="741" y="0"/>
                    <a:pt x="745" y="0"/>
                  </a:cubicBezTo>
                  <a:lnTo>
                    <a:pt x="793" y="0"/>
                  </a:lnTo>
                  <a:cubicBezTo>
                    <a:pt x="798" y="0"/>
                    <a:pt x="801" y="4"/>
                    <a:pt x="801" y="8"/>
                  </a:cubicBezTo>
                  <a:cubicBezTo>
                    <a:pt x="801" y="13"/>
                    <a:pt x="798" y="16"/>
                    <a:pt x="793" y="16"/>
                  </a:cubicBezTo>
                  <a:close/>
                  <a:moveTo>
                    <a:pt x="697" y="16"/>
                  </a:moveTo>
                  <a:lnTo>
                    <a:pt x="649" y="16"/>
                  </a:lnTo>
                  <a:cubicBezTo>
                    <a:pt x="645" y="16"/>
                    <a:pt x="641" y="13"/>
                    <a:pt x="641" y="8"/>
                  </a:cubicBezTo>
                  <a:cubicBezTo>
                    <a:pt x="641" y="4"/>
                    <a:pt x="645" y="0"/>
                    <a:pt x="649" y="0"/>
                  </a:cubicBezTo>
                  <a:lnTo>
                    <a:pt x="697" y="0"/>
                  </a:lnTo>
                  <a:cubicBezTo>
                    <a:pt x="702" y="0"/>
                    <a:pt x="705" y="4"/>
                    <a:pt x="705" y="8"/>
                  </a:cubicBezTo>
                  <a:cubicBezTo>
                    <a:pt x="705" y="13"/>
                    <a:pt x="702" y="16"/>
                    <a:pt x="697" y="16"/>
                  </a:cubicBezTo>
                  <a:close/>
                  <a:moveTo>
                    <a:pt x="601" y="16"/>
                  </a:moveTo>
                  <a:lnTo>
                    <a:pt x="553" y="16"/>
                  </a:lnTo>
                  <a:cubicBezTo>
                    <a:pt x="549" y="16"/>
                    <a:pt x="545" y="13"/>
                    <a:pt x="545" y="8"/>
                  </a:cubicBezTo>
                  <a:cubicBezTo>
                    <a:pt x="545" y="4"/>
                    <a:pt x="549" y="0"/>
                    <a:pt x="553" y="0"/>
                  </a:cubicBezTo>
                  <a:lnTo>
                    <a:pt x="601" y="0"/>
                  </a:lnTo>
                  <a:cubicBezTo>
                    <a:pt x="606" y="0"/>
                    <a:pt x="609" y="4"/>
                    <a:pt x="609" y="8"/>
                  </a:cubicBezTo>
                  <a:cubicBezTo>
                    <a:pt x="609" y="13"/>
                    <a:pt x="606" y="16"/>
                    <a:pt x="601" y="16"/>
                  </a:cubicBezTo>
                  <a:close/>
                  <a:moveTo>
                    <a:pt x="505" y="16"/>
                  </a:moveTo>
                  <a:lnTo>
                    <a:pt x="457" y="16"/>
                  </a:lnTo>
                  <a:cubicBezTo>
                    <a:pt x="453" y="16"/>
                    <a:pt x="449" y="13"/>
                    <a:pt x="449" y="8"/>
                  </a:cubicBezTo>
                  <a:cubicBezTo>
                    <a:pt x="449" y="4"/>
                    <a:pt x="453" y="0"/>
                    <a:pt x="457" y="0"/>
                  </a:cubicBezTo>
                  <a:lnTo>
                    <a:pt x="505" y="0"/>
                  </a:lnTo>
                  <a:cubicBezTo>
                    <a:pt x="510" y="0"/>
                    <a:pt x="513" y="4"/>
                    <a:pt x="513" y="8"/>
                  </a:cubicBezTo>
                  <a:cubicBezTo>
                    <a:pt x="513" y="13"/>
                    <a:pt x="510" y="16"/>
                    <a:pt x="505" y="16"/>
                  </a:cubicBezTo>
                  <a:close/>
                  <a:moveTo>
                    <a:pt x="409" y="16"/>
                  </a:moveTo>
                  <a:lnTo>
                    <a:pt x="361" y="16"/>
                  </a:lnTo>
                  <a:cubicBezTo>
                    <a:pt x="357" y="16"/>
                    <a:pt x="353" y="13"/>
                    <a:pt x="353" y="8"/>
                  </a:cubicBezTo>
                  <a:cubicBezTo>
                    <a:pt x="353" y="4"/>
                    <a:pt x="357" y="0"/>
                    <a:pt x="361" y="0"/>
                  </a:cubicBezTo>
                  <a:lnTo>
                    <a:pt x="409" y="0"/>
                  </a:lnTo>
                  <a:cubicBezTo>
                    <a:pt x="414" y="0"/>
                    <a:pt x="417" y="4"/>
                    <a:pt x="417" y="8"/>
                  </a:cubicBezTo>
                  <a:cubicBezTo>
                    <a:pt x="417" y="13"/>
                    <a:pt x="414" y="16"/>
                    <a:pt x="409" y="16"/>
                  </a:cubicBezTo>
                  <a:close/>
                  <a:moveTo>
                    <a:pt x="313" y="16"/>
                  </a:moveTo>
                  <a:lnTo>
                    <a:pt x="265" y="16"/>
                  </a:lnTo>
                  <a:cubicBezTo>
                    <a:pt x="261" y="16"/>
                    <a:pt x="257" y="13"/>
                    <a:pt x="257" y="8"/>
                  </a:cubicBezTo>
                  <a:cubicBezTo>
                    <a:pt x="257" y="4"/>
                    <a:pt x="261" y="0"/>
                    <a:pt x="265" y="0"/>
                  </a:cubicBezTo>
                  <a:lnTo>
                    <a:pt x="313" y="0"/>
                  </a:lnTo>
                  <a:cubicBezTo>
                    <a:pt x="318" y="0"/>
                    <a:pt x="321" y="4"/>
                    <a:pt x="321" y="8"/>
                  </a:cubicBezTo>
                  <a:cubicBezTo>
                    <a:pt x="321" y="13"/>
                    <a:pt x="318" y="16"/>
                    <a:pt x="313" y="16"/>
                  </a:cubicBezTo>
                  <a:close/>
                  <a:moveTo>
                    <a:pt x="217" y="16"/>
                  </a:moveTo>
                  <a:lnTo>
                    <a:pt x="169" y="16"/>
                  </a:lnTo>
                  <a:cubicBezTo>
                    <a:pt x="165" y="16"/>
                    <a:pt x="161" y="13"/>
                    <a:pt x="161" y="8"/>
                  </a:cubicBezTo>
                  <a:cubicBezTo>
                    <a:pt x="161" y="4"/>
                    <a:pt x="165" y="0"/>
                    <a:pt x="169" y="0"/>
                  </a:cubicBezTo>
                  <a:lnTo>
                    <a:pt x="217" y="0"/>
                  </a:lnTo>
                  <a:cubicBezTo>
                    <a:pt x="222" y="0"/>
                    <a:pt x="225" y="4"/>
                    <a:pt x="225" y="8"/>
                  </a:cubicBezTo>
                  <a:cubicBezTo>
                    <a:pt x="225" y="13"/>
                    <a:pt x="222" y="16"/>
                    <a:pt x="217" y="16"/>
                  </a:cubicBezTo>
                  <a:close/>
                  <a:moveTo>
                    <a:pt x="121" y="16"/>
                  </a:moveTo>
                  <a:lnTo>
                    <a:pt x="73" y="16"/>
                  </a:lnTo>
                  <a:cubicBezTo>
                    <a:pt x="69" y="16"/>
                    <a:pt x="65" y="13"/>
                    <a:pt x="65" y="8"/>
                  </a:cubicBezTo>
                  <a:cubicBezTo>
                    <a:pt x="65" y="4"/>
                    <a:pt x="69" y="0"/>
                    <a:pt x="73" y="0"/>
                  </a:cubicBezTo>
                  <a:lnTo>
                    <a:pt x="121" y="0"/>
                  </a:lnTo>
                  <a:cubicBezTo>
                    <a:pt x="126" y="0"/>
                    <a:pt x="129" y="4"/>
                    <a:pt x="129" y="8"/>
                  </a:cubicBezTo>
                  <a:cubicBezTo>
                    <a:pt x="129" y="13"/>
                    <a:pt x="126" y="16"/>
                    <a:pt x="121" y="16"/>
                  </a:cubicBezTo>
                  <a:close/>
                  <a:moveTo>
                    <a:pt x="25" y="16"/>
                  </a:moveTo>
                  <a:lnTo>
                    <a:pt x="8" y="16"/>
                  </a:lnTo>
                  <a:lnTo>
                    <a:pt x="16" y="8"/>
                  </a:lnTo>
                  <a:lnTo>
                    <a:pt x="16" y="39"/>
                  </a:lnTo>
                  <a:cubicBezTo>
                    <a:pt x="16" y="43"/>
                    <a:pt x="13" y="47"/>
                    <a:pt x="8" y="47"/>
                  </a:cubicBezTo>
                  <a:cubicBezTo>
                    <a:pt x="4" y="47"/>
                    <a:pt x="0" y="43"/>
                    <a:pt x="0" y="39"/>
                  </a:cubicBezTo>
                  <a:lnTo>
                    <a:pt x="0" y="8"/>
                  </a:lnTo>
                  <a:cubicBezTo>
                    <a:pt x="0" y="4"/>
                    <a:pt x="4" y="0"/>
                    <a:pt x="8" y="0"/>
                  </a:cubicBezTo>
                  <a:lnTo>
                    <a:pt x="25" y="0"/>
                  </a:lnTo>
                  <a:cubicBezTo>
                    <a:pt x="30" y="0"/>
                    <a:pt x="33" y="4"/>
                    <a:pt x="33" y="8"/>
                  </a:cubicBezTo>
                  <a:cubicBezTo>
                    <a:pt x="33" y="13"/>
                    <a:pt x="30" y="16"/>
                    <a:pt x="25" y="16"/>
                  </a:cubicBezTo>
                  <a:close/>
                  <a:moveTo>
                    <a:pt x="16" y="87"/>
                  </a:moveTo>
                  <a:lnTo>
                    <a:pt x="16" y="135"/>
                  </a:lnTo>
                  <a:cubicBezTo>
                    <a:pt x="16" y="139"/>
                    <a:pt x="13" y="143"/>
                    <a:pt x="8" y="143"/>
                  </a:cubicBezTo>
                  <a:cubicBezTo>
                    <a:pt x="4" y="143"/>
                    <a:pt x="0" y="139"/>
                    <a:pt x="0" y="135"/>
                  </a:cubicBezTo>
                  <a:lnTo>
                    <a:pt x="0" y="87"/>
                  </a:lnTo>
                  <a:cubicBezTo>
                    <a:pt x="0" y="82"/>
                    <a:pt x="4" y="79"/>
                    <a:pt x="8" y="79"/>
                  </a:cubicBezTo>
                  <a:cubicBezTo>
                    <a:pt x="13" y="79"/>
                    <a:pt x="16" y="82"/>
                    <a:pt x="16" y="87"/>
                  </a:cubicBezTo>
                  <a:close/>
                  <a:moveTo>
                    <a:pt x="16" y="183"/>
                  </a:moveTo>
                  <a:lnTo>
                    <a:pt x="16" y="231"/>
                  </a:lnTo>
                  <a:cubicBezTo>
                    <a:pt x="16" y="235"/>
                    <a:pt x="13" y="239"/>
                    <a:pt x="8" y="239"/>
                  </a:cubicBezTo>
                  <a:cubicBezTo>
                    <a:pt x="4" y="239"/>
                    <a:pt x="0" y="235"/>
                    <a:pt x="0" y="231"/>
                  </a:cubicBezTo>
                  <a:lnTo>
                    <a:pt x="0" y="183"/>
                  </a:lnTo>
                  <a:cubicBezTo>
                    <a:pt x="0" y="178"/>
                    <a:pt x="4" y="175"/>
                    <a:pt x="8" y="175"/>
                  </a:cubicBezTo>
                  <a:cubicBezTo>
                    <a:pt x="13" y="175"/>
                    <a:pt x="16" y="178"/>
                    <a:pt x="16" y="183"/>
                  </a:cubicBezTo>
                  <a:close/>
                  <a:moveTo>
                    <a:pt x="16" y="279"/>
                  </a:moveTo>
                  <a:lnTo>
                    <a:pt x="16" y="327"/>
                  </a:lnTo>
                  <a:cubicBezTo>
                    <a:pt x="16" y="331"/>
                    <a:pt x="13" y="335"/>
                    <a:pt x="8" y="335"/>
                  </a:cubicBezTo>
                  <a:cubicBezTo>
                    <a:pt x="4" y="335"/>
                    <a:pt x="0" y="331"/>
                    <a:pt x="0" y="327"/>
                  </a:cubicBezTo>
                  <a:lnTo>
                    <a:pt x="0" y="279"/>
                  </a:lnTo>
                  <a:cubicBezTo>
                    <a:pt x="0" y="274"/>
                    <a:pt x="4" y="271"/>
                    <a:pt x="8" y="271"/>
                  </a:cubicBezTo>
                  <a:cubicBezTo>
                    <a:pt x="13" y="271"/>
                    <a:pt x="16" y="274"/>
                    <a:pt x="16" y="279"/>
                  </a:cubicBezTo>
                  <a:close/>
                  <a:moveTo>
                    <a:pt x="16" y="375"/>
                  </a:moveTo>
                  <a:lnTo>
                    <a:pt x="16" y="423"/>
                  </a:lnTo>
                  <a:cubicBezTo>
                    <a:pt x="16" y="427"/>
                    <a:pt x="13" y="431"/>
                    <a:pt x="8" y="431"/>
                  </a:cubicBezTo>
                  <a:cubicBezTo>
                    <a:pt x="4" y="431"/>
                    <a:pt x="0" y="427"/>
                    <a:pt x="0" y="423"/>
                  </a:cubicBezTo>
                  <a:lnTo>
                    <a:pt x="0" y="375"/>
                  </a:lnTo>
                  <a:cubicBezTo>
                    <a:pt x="0" y="370"/>
                    <a:pt x="4" y="367"/>
                    <a:pt x="8" y="367"/>
                  </a:cubicBezTo>
                  <a:cubicBezTo>
                    <a:pt x="13" y="367"/>
                    <a:pt x="16" y="370"/>
                    <a:pt x="16" y="375"/>
                  </a:cubicBezTo>
                  <a:close/>
                  <a:moveTo>
                    <a:pt x="16" y="471"/>
                  </a:moveTo>
                  <a:lnTo>
                    <a:pt x="16" y="519"/>
                  </a:lnTo>
                  <a:cubicBezTo>
                    <a:pt x="16" y="523"/>
                    <a:pt x="13" y="527"/>
                    <a:pt x="8" y="527"/>
                  </a:cubicBezTo>
                  <a:cubicBezTo>
                    <a:pt x="4" y="527"/>
                    <a:pt x="0" y="523"/>
                    <a:pt x="0" y="519"/>
                  </a:cubicBezTo>
                  <a:lnTo>
                    <a:pt x="0" y="471"/>
                  </a:lnTo>
                  <a:cubicBezTo>
                    <a:pt x="0" y="466"/>
                    <a:pt x="4" y="463"/>
                    <a:pt x="8" y="463"/>
                  </a:cubicBezTo>
                  <a:cubicBezTo>
                    <a:pt x="13" y="463"/>
                    <a:pt x="16" y="466"/>
                    <a:pt x="16" y="471"/>
                  </a:cubicBezTo>
                  <a:close/>
                  <a:moveTo>
                    <a:pt x="16" y="567"/>
                  </a:moveTo>
                  <a:lnTo>
                    <a:pt x="16" y="575"/>
                  </a:lnTo>
                  <a:cubicBezTo>
                    <a:pt x="16" y="580"/>
                    <a:pt x="13" y="583"/>
                    <a:pt x="8" y="583"/>
                  </a:cubicBezTo>
                  <a:cubicBezTo>
                    <a:pt x="4" y="583"/>
                    <a:pt x="0" y="580"/>
                    <a:pt x="0" y="575"/>
                  </a:cubicBezTo>
                  <a:lnTo>
                    <a:pt x="0" y="567"/>
                  </a:lnTo>
                  <a:cubicBezTo>
                    <a:pt x="0" y="562"/>
                    <a:pt x="4" y="559"/>
                    <a:pt x="8" y="559"/>
                  </a:cubicBezTo>
                  <a:cubicBezTo>
                    <a:pt x="13" y="559"/>
                    <a:pt x="16" y="562"/>
                    <a:pt x="16" y="567"/>
                  </a:cubicBezTo>
                  <a:close/>
                </a:path>
              </a:pathLst>
            </a:custGeom>
            <a:solidFill>
              <a:srgbClr val="000000"/>
            </a:solidFill>
            <a:ln w="17463" cap="flat" cmpd="sng">
              <a:solidFill>
                <a:srgbClr val="000000"/>
              </a:solidFill>
              <a:prstDash val="solid"/>
              <a:bevel/>
              <a:headEnd type="none" w="med" len="med"/>
              <a:tailEnd type="none" w="med" len="med"/>
            </a:ln>
          </p:spPr>
          <p:txBody>
            <a:bodyPr/>
            <a:p>
              <a:endParaRPr lang="zh-CN" altLang="en-US" dirty="0">
                <a:latin typeface="Times New Roman" panose="02020603050405020304" pitchFamily="18" charset="0"/>
              </a:endParaRPr>
            </a:p>
          </p:txBody>
        </p:sp>
        <p:sp>
          <p:nvSpPr>
            <p:cNvPr id="35900" name="Freeform 63"/>
            <p:cNvSpPr>
              <a:spLocks noEditPoints="1"/>
            </p:cNvSpPr>
            <p:nvPr/>
          </p:nvSpPr>
          <p:spPr>
            <a:xfrm>
              <a:off x="4161" y="2166"/>
              <a:ext cx="11" cy="85"/>
            </a:xfrm>
            <a:custGeom>
              <a:avLst/>
              <a:gdLst>
                <a:gd name="txL" fmla="*/ 0 w 16"/>
                <a:gd name="txT" fmla="*/ 0 h 129"/>
                <a:gd name="txR" fmla="*/ 16 w 16"/>
                <a:gd name="txB" fmla="*/ 129 h 129"/>
              </a:gdLst>
              <a:ahLst/>
              <a:cxnLst>
                <a:cxn ang="0">
                  <a:pos x="11" y="5"/>
                </a:cxn>
                <a:cxn ang="0">
                  <a:pos x="11" y="37"/>
                </a:cxn>
                <a:cxn ang="0">
                  <a:pos x="6" y="42"/>
                </a:cxn>
                <a:cxn ang="0">
                  <a:pos x="0" y="37"/>
                </a:cxn>
                <a:cxn ang="0">
                  <a:pos x="0" y="5"/>
                </a:cxn>
                <a:cxn ang="0">
                  <a:pos x="6" y="0"/>
                </a:cxn>
                <a:cxn ang="0">
                  <a:pos x="11" y="5"/>
                </a:cxn>
                <a:cxn ang="0">
                  <a:pos x="11" y="69"/>
                </a:cxn>
                <a:cxn ang="0">
                  <a:pos x="11" y="80"/>
                </a:cxn>
                <a:cxn ang="0">
                  <a:pos x="6" y="85"/>
                </a:cxn>
                <a:cxn ang="0">
                  <a:pos x="0" y="80"/>
                </a:cxn>
                <a:cxn ang="0">
                  <a:pos x="0" y="69"/>
                </a:cxn>
                <a:cxn ang="0">
                  <a:pos x="6" y="63"/>
                </a:cxn>
                <a:cxn ang="0">
                  <a:pos x="11" y="69"/>
                </a:cxn>
              </a:cxnLst>
              <a:rect l="txL" t="txT" r="txR" b="txB"/>
              <a:pathLst>
                <a:path w="16" h="129">
                  <a:moveTo>
                    <a:pt x="16" y="8"/>
                  </a:moveTo>
                  <a:lnTo>
                    <a:pt x="16" y="56"/>
                  </a:lnTo>
                  <a:cubicBezTo>
                    <a:pt x="16" y="60"/>
                    <a:pt x="13" y="64"/>
                    <a:pt x="8" y="64"/>
                  </a:cubicBezTo>
                  <a:cubicBezTo>
                    <a:pt x="4" y="64"/>
                    <a:pt x="0" y="60"/>
                    <a:pt x="0" y="56"/>
                  </a:cubicBezTo>
                  <a:lnTo>
                    <a:pt x="0" y="8"/>
                  </a:lnTo>
                  <a:cubicBezTo>
                    <a:pt x="0" y="3"/>
                    <a:pt x="4" y="0"/>
                    <a:pt x="8" y="0"/>
                  </a:cubicBezTo>
                  <a:cubicBezTo>
                    <a:pt x="13" y="0"/>
                    <a:pt x="16" y="3"/>
                    <a:pt x="16" y="8"/>
                  </a:cubicBezTo>
                  <a:close/>
                  <a:moveTo>
                    <a:pt x="16" y="104"/>
                  </a:moveTo>
                  <a:lnTo>
                    <a:pt x="16" y="121"/>
                  </a:lnTo>
                  <a:cubicBezTo>
                    <a:pt x="16" y="126"/>
                    <a:pt x="13" y="129"/>
                    <a:pt x="8" y="129"/>
                  </a:cubicBezTo>
                  <a:cubicBezTo>
                    <a:pt x="4" y="129"/>
                    <a:pt x="0" y="126"/>
                    <a:pt x="0" y="121"/>
                  </a:cubicBezTo>
                  <a:lnTo>
                    <a:pt x="0" y="104"/>
                  </a:lnTo>
                  <a:cubicBezTo>
                    <a:pt x="0" y="99"/>
                    <a:pt x="4" y="96"/>
                    <a:pt x="8" y="96"/>
                  </a:cubicBezTo>
                  <a:cubicBezTo>
                    <a:pt x="13" y="96"/>
                    <a:pt x="16" y="99"/>
                    <a:pt x="16" y="104"/>
                  </a:cubicBezTo>
                  <a:close/>
                </a:path>
              </a:pathLst>
            </a:custGeom>
            <a:solidFill>
              <a:srgbClr val="000000"/>
            </a:solidFill>
            <a:ln w="17463" cap="flat" cmpd="sng">
              <a:solidFill>
                <a:srgbClr val="000000"/>
              </a:solidFill>
              <a:prstDash val="solid"/>
              <a:bevel/>
              <a:headEnd type="none" w="med" len="med"/>
              <a:tailEnd type="none" w="med" len="med"/>
            </a:ln>
          </p:spPr>
          <p:txBody>
            <a:bodyPr/>
            <a:p>
              <a:endParaRPr lang="zh-CN" altLang="en-US" dirty="0">
                <a:latin typeface="Times New Roman" panose="02020603050405020304" pitchFamily="18" charset="0"/>
              </a:endParaRPr>
            </a:p>
          </p:txBody>
        </p:sp>
      </p:grpSp>
      <p:grpSp>
        <p:nvGrpSpPr>
          <p:cNvPr id="35851" name="Group 64"/>
          <p:cNvGrpSpPr/>
          <p:nvPr/>
        </p:nvGrpSpPr>
        <p:grpSpPr>
          <a:xfrm>
            <a:off x="2098675" y="5149850"/>
            <a:ext cx="4794250" cy="655638"/>
            <a:chOff x="1322" y="2483"/>
            <a:chExt cx="3020" cy="413"/>
          </a:xfrm>
        </p:grpSpPr>
        <p:sp>
          <p:nvSpPr>
            <p:cNvPr id="35881" name="Freeform 65"/>
            <p:cNvSpPr/>
            <p:nvPr/>
          </p:nvSpPr>
          <p:spPr>
            <a:xfrm>
              <a:off x="3992" y="2521"/>
              <a:ext cx="350" cy="350"/>
            </a:xfrm>
            <a:custGeom>
              <a:avLst/>
              <a:gdLst>
                <a:gd name="txL" fmla="*/ 0 w 350"/>
                <a:gd name="txT" fmla="*/ 0 h 350"/>
                <a:gd name="txR" fmla="*/ 350 w 350"/>
                <a:gd name="txB" fmla="*/ 350 h 350"/>
              </a:gdLst>
              <a:ahLst/>
              <a:cxnLst>
                <a:cxn ang="0">
                  <a:pos x="0" y="176"/>
                </a:cxn>
                <a:cxn ang="0">
                  <a:pos x="174" y="0"/>
                </a:cxn>
                <a:cxn ang="0">
                  <a:pos x="350" y="176"/>
                </a:cxn>
                <a:cxn ang="0">
                  <a:pos x="350" y="176"/>
                </a:cxn>
                <a:cxn ang="0">
                  <a:pos x="174" y="350"/>
                </a:cxn>
                <a:cxn ang="0">
                  <a:pos x="0" y="176"/>
                </a:cxn>
              </a:cxnLst>
              <a:rect l="txL" t="txT" r="txR" b="txB"/>
              <a:pathLst>
                <a:path w="350" h="350">
                  <a:moveTo>
                    <a:pt x="0" y="176"/>
                  </a:moveTo>
                  <a:cubicBezTo>
                    <a:pt x="0" y="78"/>
                    <a:pt x="78" y="0"/>
                    <a:pt x="174" y="0"/>
                  </a:cubicBezTo>
                  <a:cubicBezTo>
                    <a:pt x="272" y="0"/>
                    <a:pt x="350" y="78"/>
                    <a:pt x="350" y="176"/>
                  </a:cubicBezTo>
                  <a:cubicBezTo>
                    <a:pt x="350" y="176"/>
                    <a:pt x="350" y="176"/>
                    <a:pt x="350" y="176"/>
                  </a:cubicBezTo>
                  <a:cubicBezTo>
                    <a:pt x="350" y="272"/>
                    <a:pt x="272" y="350"/>
                    <a:pt x="174" y="350"/>
                  </a:cubicBezTo>
                  <a:cubicBezTo>
                    <a:pt x="78" y="350"/>
                    <a:pt x="0" y="272"/>
                    <a:pt x="0" y="176"/>
                  </a:cubicBezTo>
                </a:path>
              </a:pathLst>
            </a:custGeom>
            <a:noFill/>
            <a:ln w="6350" cap="rnd"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35882" name="Rectangle 66"/>
            <p:cNvSpPr/>
            <p:nvPr/>
          </p:nvSpPr>
          <p:spPr>
            <a:xfrm>
              <a:off x="4029" y="2611"/>
              <a:ext cx="279" cy="163"/>
            </a:xfrm>
            <a:prstGeom prst="rect">
              <a:avLst/>
            </a:prstGeom>
            <a:noFill/>
            <a:ln w="9525">
              <a:noFill/>
            </a:ln>
          </p:spPr>
          <p:txBody>
            <a:bodyPr wrap="none" lIns="0" tIns="0" rIns="0" bIns="0">
              <a:spAutoFit/>
            </a:bodyPr>
            <a:p>
              <a:pPr algn="l">
                <a:spcBef>
                  <a:spcPct val="50000"/>
                </a:spcBef>
                <a:buClr>
                  <a:schemeClr val="tx1"/>
                </a:buClr>
              </a:pPr>
              <a:r>
                <a:rPr lang="en-US" altLang="zh-CN" sz="1700" b="1" dirty="0">
                  <a:solidFill>
                    <a:srgbClr val="1A1A1A"/>
                  </a:solidFill>
                  <a:latin typeface="Times New Roman" panose="02020603050405020304" pitchFamily="18" charset="0"/>
                </a:rPr>
                <a:t>CPU</a:t>
              </a:r>
              <a:endParaRPr lang="en-US" altLang="zh-CN" b="1" dirty="0">
                <a:solidFill>
                  <a:schemeClr val="tx1"/>
                </a:solidFill>
                <a:latin typeface="Arial" panose="020B0604020202020204" pitchFamily="34" charset="0"/>
              </a:endParaRPr>
            </a:p>
          </p:txBody>
        </p:sp>
        <p:sp>
          <p:nvSpPr>
            <p:cNvPr id="35883" name="Freeform 67"/>
            <p:cNvSpPr>
              <a:spLocks noEditPoints="1"/>
            </p:cNvSpPr>
            <p:nvPr/>
          </p:nvSpPr>
          <p:spPr>
            <a:xfrm>
              <a:off x="1369" y="2521"/>
              <a:ext cx="2023" cy="325"/>
            </a:xfrm>
            <a:custGeom>
              <a:avLst/>
              <a:gdLst>
                <a:gd name="txL" fmla="*/ 0 w 2023"/>
                <a:gd name="txT" fmla="*/ 0 h 325"/>
                <a:gd name="txR" fmla="*/ 2023 w 2023"/>
                <a:gd name="txB" fmla="*/ 325 h 325"/>
              </a:gdLst>
              <a:ahLst/>
              <a:cxnLst>
                <a:cxn ang="0">
                  <a:pos x="0" y="0"/>
                </a:cxn>
                <a:cxn ang="0">
                  <a:pos x="2023" y="0"/>
                </a:cxn>
                <a:cxn ang="0">
                  <a:pos x="0" y="325"/>
                </a:cxn>
                <a:cxn ang="0">
                  <a:pos x="2023" y="325"/>
                </a:cxn>
              </a:cxnLst>
              <a:rect l="txL" t="txT" r="txR" b="txB"/>
              <a:pathLst>
                <a:path w="2023" h="325">
                  <a:moveTo>
                    <a:pt x="0" y="0"/>
                  </a:moveTo>
                  <a:lnTo>
                    <a:pt x="2023" y="0"/>
                  </a:lnTo>
                  <a:moveTo>
                    <a:pt x="0" y="325"/>
                  </a:moveTo>
                  <a:lnTo>
                    <a:pt x="2023" y="325"/>
                  </a:lnTo>
                </a:path>
              </a:pathLst>
            </a:custGeom>
            <a:noFill/>
            <a:ln w="6350" cap="rnd"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35884" name="Rectangle 68"/>
            <p:cNvSpPr/>
            <p:nvPr/>
          </p:nvSpPr>
          <p:spPr>
            <a:xfrm>
              <a:off x="1639" y="2631"/>
              <a:ext cx="160" cy="192"/>
            </a:xfrm>
            <a:prstGeom prst="rect">
              <a:avLst/>
            </a:prstGeom>
            <a:noFill/>
            <a:ln w="9525">
              <a:noFill/>
            </a:ln>
          </p:spPr>
          <p:txBody>
            <a:bodyPr wrap="none" lIns="0" tIns="0" rIns="0" bIns="0">
              <a:spAutoFit/>
            </a:bodyPr>
            <a:p>
              <a:pPr algn="l">
                <a:spcBef>
                  <a:spcPct val="50000"/>
                </a:spcBef>
                <a:buClr>
                  <a:schemeClr val="tx1"/>
                </a:buClr>
              </a:pPr>
              <a:r>
                <a:rPr lang="zh-CN" altLang="en-US" sz="2000" b="1" dirty="0">
                  <a:solidFill>
                    <a:srgbClr val="1A1A1A"/>
                  </a:solidFill>
                  <a:latin typeface="宋体" panose="02010600030101010101" pitchFamily="2" charset="-122"/>
                </a:rPr>
                <a:t>第</a:t>
              </a:r>
              <a:endParaRPr lang="zh-CN" altLang="en-US" b="1" dirty="0">
                <a:solidFill>
                  <a:schemeClr val="tx1"/>
                </a:solidFill>
                <a:latin typeface="Arial" panose="020B0604020202020204" pitchFamily="34" charset="0"/>
              </a:endParaRPr>
            </a:p>
          </p:txBody>
        </p:sp>
        <p:sp>
          <p:nvSpPr>
            <p:cNvPr id="35885" name="Rectangle 69"/>
            <p:cNvSpPr/>
            <p:nvPr/>
          </p:nvSpPr>
          <p:spPr>
            <a:xfrm>
              <a:off x="1798" y="2631"/>
              <a:ext cx="80" cy="192"/>
            </a:xfrm>
            <a:prstGeom prst="rect">
              <a:avLst/>
            </a:prstGeom>
            <a:noFill/>
            <a:ln w="9525">
              <a:noFill/>
            </a:ln>
          </p:spPr>
          <p:txBody>
            <a:bodyPr wrap="none" lIns="0" tIns="0" rIns="0" bIns="0">
              <a:spAutoFit/>
            </a:bodyPr>
            <a:p>
              <a:pPr algn="l">
                <a:spcBef>
                  <a:spcPct val="50000"/>
                </a:spcBef>
                <a:buClr>
                  <a:schemeClr val="tx1"/>
                </a:buClr>
              </a:pPr>
              <a:r>
                <a:rPr lang="en-US" altLang="zh-CN" sz="2000" b="1" dirty="0">
                  <a:solidFill>
                    <a:srgbClr val="1A1A1A"/>
                  </a:solidFill>
                  <a:latin typeface="宋体" panose="02010600030101010101" pitchFamily="2" charset="-122"/>
                </a:rPr>
                <a:t>n</a:t>
              </a:r>
              <a:endParaRPr lang="en-US" altLang="zh-CN" b="1" dirty="0">
                <a:solidFill>
                  <a:schemeClr val="tx1"/>
                </a:solidFill>
                <a:latin typeface="Arial" panose="020B0604020202020204" pitchFamily="34" charset="0"/>
              </a:endParaRPr>
            </a:p>
          </p:txBody>
        </p:sp>
        <p:sp>
          <p:nvSpPr>
            <p:cNvPr id="35886" name="Rectangle 70"/>
            <p:cNvSpPr/>
            <p:nvPr/>
          </p:nvSpPr>
          <p:spPr>
            <a:xfrm>
              <a:off x="1882" y="2631"/>
              <a:ext cx="805" cy="192"/>
            </a:xfrm>
            <a:prstGeom prst="rect">
              <a:avLst/>
            </a:prstGeom>
            <a:noFill/>
            <a:ln w="9525">
              <a:noFill/>
            </a:ln>
          </p:spPr>
          <p:txBody>
            <a:bodyPr wrap="none" lIns="0" tIns="0" rIns="0" bIns="0">
              <a:spAutoFit/>
            </a:bodyPr>
            <a:p>
              <a:pPr algn="l">
                <a:spcBef>
                  <a:spcPct val="50000"/>
                </a:spcBef>
                <a:buClr>
                  <a:schemeClr val="tx1"/>
                </a:buClr>
              </a:pPr>
              <a:r>
                <a:rPr lang="zh-CN" altLang="en-US" sz="2000" b="1" dirty="0">
                  <a:solidFill>
                    <a:srgbClr val="1A1A1A"/>
                  </a:solidFill>
                  <a:latin typeface="宋体" panose="02010600030101010101" pitchFamily="2" charset="-122"/>
                </a:rPr>
                <a:t>个就绪队列</a:t>
              </a:r>
              <a:endParaRPr lang="zh-CN" altLang="en-US" b="1" dirty="0">
                <a:solidFill>
                  <a:schemeClr val="tx1"/>
                </a:solidFill>
                <a:latin typeface="Arial" panose="020B0604020202020204" pitchFamily="34" charset="0"/>
              </a:endParaRPr>
            </a:p>
          </p:txBody>
        </p:sp>
        <p:sp>
          <p:nvSpPr>
            <p:cNvPr id="35887" name="Rectangle 71"/>
            <p:cNvSpPr/>
            <p:nvPr/>
          </p:nvSpPr>
          <p:spPr>
            <a:xfrm>
              <a:off x="2675" y="2631"/>
              <a:ext cx="160" cy="192"/>
            </a:xfrm>
            <a:prstGeom prst="rect">
              <a:avLst/>
            </a:prstGeom>
            <a:noFill/>
            <a:ln w="9525">
              <a:noFill/>
            </a:ln>
          </p:spPr>
          <p:txBody>
            <a:bodyPr wrap="none" lIns="0" tIns="0" rIns="0" bIns="0">
              <a:spAutoFit/>
            </a:bodyPr>
            <a:p>
              <a:pPr algn="l">
                <a:spcBef>
                  <a:spcPct val="50000"/>
                </a:spcBef>
                <a:buClr>
                  <a:schemeClr val="tx1"/>
                </a:buClr>
              </a:pPr>
              <a:r>
                <a:rPr lang="zh-CN" altLang="en-US" sz="2000" b="1" dirty="0">
                  <a:solidFill>
                    <a:srgbClr val="1A1A1A"/>
                  </a:solidFill>
                  <a:latin typeface="宋体" panose="02010600030101010101" pitchFamily="2" charset="-122"/>
                </a:rPr>
                <a:t>，</a:t>
              </a:r>
              <a:endParaRPr lang="zh-CN" altLang="en-US" b="1" dirty="0">
                <a:solidFill>
                  <a:schemeClr val="tx1"/>
                </a:solidFill>
                <a:latin typeface="Arial" panose="020B0604020202020204" pitchFamily="34" charset="0"/>
              </a:endParaRPr>
            </a:p>
          </p:txBody>
        </p:sp>
        <p:sp>
          <p:nvSpPr>
            <p:cNvPr id="35888" name="Rectangle 72"/>
            <p:cNvSpPr/>
            <p:nvPr/>
          </p:nvSpPr>
          <p:spPr>
            <a:xfrm>
              <a:off x="2834" y="2631"/>
              <a:ext cx="324" cy="192"/>
            </a:xfrm>
            <a:prstGeom prst="rect">
              <a:avLst/>
            </a:prstGeom>
            <a:noFill/>
            <a:ln w="9525">
              <a:noFill/>
            </a:ln>
          </p:spPr>
          <p:txBody>
            <a:bodyPr wrap="none" lIns="0" tIns="0" rIns="0" bIns="0">
              <a:spAutoFit/>
            </a:bodyPr>
            <a:p>
              <a:pPr algn="l">
                <a:spcBef>
                  <a:spcPct val="50000"/>
                </a:spcBef>
                <a:buClr>
                  <a:schemeClr val="tx1"/>
                </a:buClr>
              </a:pPr>
              <a:r>
                <a:rPr lang="en-US" altLang="zh-CN" sz="2000" b="1" dirty="0">
                  <a:solidFill>
                    <a:srgbClr val="1A1A1A"/>
                  </a:solidFill>
                  <a:latin typeface="宋体" panose="02010600030101010101" pitchFamily="2" charset="-122"/>
                </a:rPr>
                <a:t>FCFS</a:t>
              </a:r>
              <a:endParaRPr lang="en-US" altLang="zh-CN" b="1" dirty="0">
                <a:solidFill>
                  <a:schemeClr val="tx1"/>
                </a:solidFill>
                <a:latin typeface="Arial" panose="020B0604020202020204" pitchFamily="34" charset="0"/>
              </a:endParaRPr>
            </a:p>
          </p:txBody>
        </p:sp>
        <p:sp>
          <p:nvSpPr>
            <p:cNvPr id="35889" name="Line 73"/>
            <p:cNvSpPr/>
            <p:nvPr/>
          </p:nvSpPr>
          <p:spPr>
            <a:xfrm>
              <a:off x="3392" y="2521"/>
              <a:ext cx="1" cy="375"/>
            </a:xfrm>
            <a:prstGeom prst="line">
              <a:avLst/>
            </a:prstGeom>
            <a:ln w="6350" cap="rnd" cmpd="sng">
              <a:solidFill>
                <a:srgbClr val="000000"/>
              </a:solidFill>
              <a:prstDash val="solid"/>
              <a:headEnd type="none" w="med" len="med"/>
              <a:tailEnd type="none" w="med" len="med"/>
            </a:ln>
          </p:spPr>
        </p:sp>
        <p:sp>
          <p:nvSpPr>
            <p:cNvPr id="35890" name="Line 74"/>
            <p:cNvSpPr/>
            <p:nvPr/>
          </p:nvSpPr>
          <p:spPr>
            <a:xfrm flipV="1">
              <a:off x="3392" y="2698"/>
              <a:ext cx="515" cy="10"/>
            </a:xfrm>
            <a:prstGeom prst="line">
              <a:avLst/>
            </a:prstGeom>
            <a:ln w="6350" cap="rnd" cmpd="sng">
              <a:solidFill>
                <a:srgbClr val="000000"/>
              </a:solidFill>
              <a:prstDash val="solid"/>
              <a:headEnd type="none" w="med" len="med"/>
              <a:tailEnd type="none" w="med" len="med"/>
            </a:ln>
          </p:spPr>
        </p:sp>
        <p:sp>
          <p:nvSpPr>
            <p:cNvPr id="35891" name="Freeform 75"/>
            <p:cNvSpPr/>
            <p:nvPr/>
          </p:nvSpPr>
          <p:spPr>
            <a:xfrm>
              <a:off x="3893" y="2650"/>
              <a:ext cx="99" cy="97"/>
            </a:xfrm>
            <a:custGeom>
              <a:avLst/>
              <a:gdLst>
                <a:gd name="txL" fmla="*/ 0 w 99"/>
                <a:gd name="txT" fmla="*/ 0 h 97"/>
                <a:gd name="txR" fmla="*/ 99 w 99"/>
                <a:gd name="txB" fmla="*/ 97 h 97"/>
              </a:gdLst>
              <a:ahLst/>
              <a:cxnLst>
                <a:cxn ang="0">
                  <a:pos x="2" y="97"/>
                </a:cxn>
                <a:cxn ang="0">
                  <a:pos x="99" y="47"/>
                </a:cxn>
                <a:cxn ang="0">
                  <a:pos x="0" y="0"/>
                </a:cxn>
                <a:cxn ang="0">
                  <a:pos x="2" y="97"/>
                </a:cxn>
              </a:cxnLst>
              <a:rect l="txL" t="txT" r="txR" b="txB"/>
              <a:pathLst>
                <a:path w="99" h="97">
                  <a:moveTo>
                    <a:pt x="2" y="97"/>
                  </a:moveTo>
                  <a:lnTo>
                    <a:pt x="99" y="47"/>
                  </a:lnTo>
                  <a:lnTo>
                    <a:pt x="0" y="0"/>
                  </a:lnTo>
                  <a:lnTo>
                    <a:pt x="2" y="97"/>
                  </a:lnTo>
                  <a:close/>
                </a:path>
              </a:pathLst>
            </a:custGeom>
            <a:solidFill>
              <a:srgbClr val="000000"/>
            </a:solidFill>
            <a:ln w="9525">
              <a:noFill/>
            </a:ln>
          </p:spPr>
          <p:txBody>
            <a:bodyPr/>
            <a:p>
              <a:endParaRPr lang="zh-CN" altLang="en-US" dirty="0">
                <a:latin typeface="Times New Roman" panose="02020603050405020304" pitchFamily="18" charset="0"/>
              </a:endParaRPr>
            </a:p>
          </p:txBody>
        </p:sp>
        <p:sp>
          <p:nvSpPr>
            <p:cNvPr id="35892" name="Rectangle 76"/>
            <p:cNvSpPr/>
            <p:nvPr/>
          </p:nvSpPr>
          <p:spPr>
            <a:xfrm>
              <a:off x="3638" y="2483"/>
              <a:ext cx="162" cy="192"/>
            </a:xfrm>
            <a:prstGeom prst="rect">
              <a:avLst/>
            </a:prstGeom>
            <a:noFill/>
            <a:ln w="9525">
              <a:noFill/>
            </a:ln>
          </p:spPr>
          <p:txBody>
            <a:bodyPr wrap="none" lIns="0" tIns="0" rIns="0" bIns="0">
              <a:spAutoFit/>
            </a:bodyPr>
            <a:p>
              <a:pPr algn="l">
                <a:spcBef>
                  <a:spcPct val="50000"/>
                </a:spcBef>
                <a:buClr>
                  <a:schemeClr val="tx1"/>
                </a:buClr>
              </a:pPr>
              <a:r>
                <a:rPr lang="en-US" altLang="zh-CN" sz="2000" b="1" dirty="0">
                  <a:solidFill>
                    <a:srgbClr val="1A1A1A"/>
                  </a:solidFill>
                  <a:latin typeface="宋体" panose="02010600030101010101" pitchFamily="2" charset="-122"/>
                </a:rPr>
                <a:t>Sn</a:t>
              </a:r>
              <a:endParaRPr lang="en-US" altLang="zh-CN" b="1" dirty="0">
                <a:solidFill>
                  <a:schemeClr val="tx1"/>
                </a:solidFill>
                <a:latin typeface="Arial" panose="020B0604020202020204" pitchFamily="34" charset="0"/>
              </a:endParaRPr>
            </a:p>
          </p:txBody>
        </p:sp>
        <p:sp>
          <p:nvSpPr>
            <p:cNvPr id="35893" name="Freeform 77"/>
            <p:cNvSpPr/>
            <p:nvPr/>
          </p:nvSpPr>
          <p:spPr>
            <a:xfrm>
              <a:off x="1322" y="2573"/>
              <a:ext cx="97" cy="97"/>
            </a:xfrm>
            <a:custGeom>
              <a:avLst/>
              <a:gdLst>
                <a:gd name="txL" fmla="*/ 0 w 147"/>
                <a:gd name="txT" fmla="*/ 0 h 147"/>
                <a:gd name="txR" fmla="*/ 147 w 147"/>
                <a:gd name="txB" fmla="*/ 147 h 147"/>
              </a:gdLst>
              <a:ahLst/>
              <a:cxnLst>
                <a:cxn ang="0">
                  <a:pos x="97" y="48"/>
                </a:cxn>
                <a:cxn ang="0">
                  <a:pos x="0" y="97"/>
                </a:cxn>
                <a:cxn ang="0">
                  <a:pos x="0" y="0"/>
                </a:cxn>
                <a:cxn ang="0">
                  <a:pos x="97" y="48"/>
                </a:cxn>
              </a:cxnLst>
              <a:rect l="txL" t="txT" r="txR" b="txB"/>
              <a:pathLst>
                <a:path w="147" h="147">
                  <a:moveTo>
                    <a:pt x="147" y="73"/>
                  </a:moveTo>
                  <a:cubicBezTo>
                    <a:pt x="90" y="76"/>
                    <a:pt x="37" y="103"/>
                    <a:pt x="0" y="147"/>
                  </a:cubicBezTo>
                  <a:cubicBezTo>
                    <a:pt x="23" y="100"/>
                    <a:pt x="23" y="46"/>
                    <a:pt x="0" y="0"/>
                  </a:cubicBezTo>
                  <a:cubicBezTo>
                    <a:pt x="37" y="43"/>
                    <a:pt x="90" y="70"/>
                    <a:pt x="147" y="73"/>
                  </a:cubicBezTo>
                </a:path>
              </a:pathLst>
            </a:custGeom>
            <a:solidFill>
              <a:srgbClr val="000000"/>
            </a:solidFill>
            <a:ln w="0"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35894" name="Freeform 78"/>
            <p:cNvSpPr/>
            <p:nvPr/>
          </p:nvSpPr>
          <p:spPr>
            <a:xfrm>
              <a:off x="1322" y="2722"/>
              <a:ext cx="97" cy="98"/>
            </a:xfrm>
            <a:custGeom>
              <a:avLst/>
              <a:gdLst>
                <a:gd name="txL" fmla="*/ 0 w 147"/>
                <a:gd name="txT" fmla="*/ 0 h 148"/>
                <a:gd name="txR" fmla="*/ 147 w 147"/>
                <a:gd name="txB" fmla="*/ 148 h 148"/>
              </a:gdLst>
              <a:ahLst/>
              <a:cxnLst>
                <a:cxn ang="0">
                  <a:pos x="97" y="49"/>
                </a:cxn>
                <a:cxn ang="0">
                  <a:pos x="0" y="98"/>
                </a:cxn>
                <a:cxn ang="0">
                  <a:pos x="0" y="0"/>
                </a:cxn>
                <a:cxn ang="0">
                  <a:pos x="97" y="49"/>
                </a:cxn>
              </a:cxnLst>
              <a:rect l="txL" t="txT" r="txR" b="txB"/>
              <a:pathLst>
                <a:path w="147" h="148">
                  <a:moveTo>
                    <a:pt x="147" y="74"/>
                  </a:moveTo>
                  <a:cubicBezTo>
                    <a:pt x="90" y="77"/>
                    <a:pt x="37" y="104"/>
                    <a:pt x="0" y="148"/>
                  </a:cubicBezTo>
                  <a:cubicBezTo>
                    <a:pt x="23" y="101"/>
                    <a:pt x="23" y="47"/>
                    <a:pt x="0" y="0"/>
                  </a:cubicBezTo>
                  <a:cubicBezTo>
                    <a:pt x="37" y="44"/>
                    <a:pt x="90" y="71"/>
                    <a:pt x="147" y="74"/>
                  </a:cubicBezTo>
                </a:path>
              </a:pathLst>
            </a:custGeom>
            <a:solidFill>
              <a:srgbClr val="000000"/>
            </a:solidFill>
            <a:ln w="0"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grpSp>
      <p:grpSp>
        <p:nvGrpSpPr>
          <p:cNvPr id="10" name="Group 79"/>
          <p:cNvGrpSpPr/>
          <p:nvPr/>
        </p:nvGrpSpPr>
        <p:grpSpPr>
          <a:xfrm>
            <a:off x="1458913" y="5607050"/>
            <a:ext cx="5154612" cy="604838"/>
            <a:chOff x="919" y="2771"/>
            <a:chExt cx="3247" cy="381"/>
          </a:xfrm>
        </p:grpSpPr>
        <p:sp>
          <p:nvSpPr>
            <p:cNvPr id="35876" name="Freeform 80"/>
            <p:cNvSpPr/>
            <p:nvPr/>
          </p:nvSpPr>
          <p:spPr>
            <a:xfrm>
              <a:off x="919" y="2771"/>
              <a:ext cx="3247" cy="175"/>
            </a:xfrm>
            <a:custGeom>
              <a:avLst/>
              <a:gdLst>
                <a:gd name="txL" fmla="*/ 0 w 3247"/>
                <a:gd name="txT" fmla="*/ 0 h 175"/>
                <a:gd name="txR" fmla="*/ 3247 w 3247"/>
                <a:gd name="txB" fmla="*/ 175 h 175"/>
              </a:gdLst>
              <a:ahLst/>
              <a:cxnLst>
                <a:cxn ang="0">
                  <a:pos x="3247" y="100"/>
                </a:cxn>
                <a:cxn ang="0">
                  <a:pos x="3247" y="175"/>
                </a:cxn>
                <a:cxn ang="0">
                  <a:pos x="0" y="175"/>
                </a:cxn>
                <a:cxn ang="0">
                  <a:pos x="0" y="0"/>
                </a:cxn>
              </a:cxnLst>
              <a:rect l="txL" t="txT" r="txR" b="txB"/>
              <a:pathLst>
                <a:path w="3247" h="175">
                  <a:moveTo>
                    <a:pt x="3247" y="100"/>
                  </a:moveTo>
                  <a:lnTo>
                    <a:pt x="3247" y="175"/>
                  </a:lnTo>
                  <a:lnTo>
                    <a:pt x="0" y="175"/>
                  </a:lnTo>
                  <a:lnTo>
                    <a:pt x="0" y="0"/>
                  </a:lnTo>
                </a:path>
              </a:pathLst>
            </a:custGeom>
            <a:noFill/>
            <a:ln w="6350" cap="rnd"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35877" name="Line 81"/>
            <p:cNvSpPr/>
            <p:nvPr/>
          </p:nvSpPr>
          <p:spPr>
            <a:xfrm>
              <a:off x="919" y="2771"/>
              <a:ext cx="425" cy="1"/>
            </a:xfrm>
            <a:prstGeom prst="line">
              <a:avLst/>
            </a:prstGeom>
            <a:ln w="6350" cap="rnd" cmpd="sng">
              <a:solidFill>
                <a:srgbClr val="000000"/>
              </a:solidFill>
              <a:prstDash val="solid"/>
              <a:headEnd type="none" w="med" len="med"/>
              <a:tailEnd type="none" w="med" len="med"/>
            </a:ln>
          </p:spPr>
        </p:sp>
        <p:sp>
          <p:nvSpPr>
            <p:cNvPr id="35878" name="Rectangle 82"/>
            <p:cNvSpPr/>
            <p:nvPr/>
          </p:nvSpPr>
          <p:spPr>
            <a:xfrm>
              <a:off x="1808" y="2960"/>
              <a:ext cx="644" cy="192"/>
            </a:xfrm>
            <a:prstGeom prst="rect">
              <a:avLst/>
            </a:prstGeom>
            <a:noFill/>
            <a:ln w="9525">
              <a:noFill/>
            </a:ln>
          </p:spPr>
          <p:txBody>
            <a:bodyPr wrap="none" lIns="0" tIns="0" rIns="0" bIns="0">
              <a:spAutoFit/>
            </a:bodyPr>
            <a:p>
              <a:pPr algn="l">
                <a:spcBef>
                  <a:spcPct val="50000"/>
                </a:spcBef>
                <a:buClr>
                  <a:schemeClr val="tx1"/>
                </a:buClr>
              </a:pPr>
              <a:r>
                <a:rPr lang="zh-CN" altLang="en-US" sz="2000" b="1" dirty="0">
                  <a:solidFill>
                    <a:srgbClr val="1A1A1A"/>
                  </a:solidFill>
                  <a:latin typeface="宋体" panose="02010600030101010101" pitchFamily="2" charset="-122"/>
                </a:rPr>
                <a:t>时间片到</a:t>
              </a:r>
              <a:endParaRPr lang="zh-CN" altLang="en-US" b="1" dirty="0">
                <a:solidFill>
                  <a:schemeClr val="tx1"/>
                </a:solidFill>
                <a:latin typeface="Arial" panose="020B0604020202020204" pitchFamily="34" charset="0"/>
              </a:endParaRPr>
            </a:p>
          </p:txBody>
        </p:sp>
        <p:sp>
          <p:nvSpPr>
            <p:cNvPr id="35879" name="Rectangle 83"/>
            <p:cNvSpPr/>
            <p:nvPr/>
          </p:nvSpPr>
          <p:spPr>
            <a:xfrm>
              <a:off x="2443" y="2960"/>
              <a:ext cx="160" cy="192"/>
            </a:xfrm>
            <a:prstGeom prst="rect">
              <a:avLst/>
            </a:prstGeom>
            <a:noFill/>
            <a:ln w="9525">
              <a:noFill/>
            </a:ln>
          </p:spPr>
          <p:txBody>
            <a:bodyPr wrap="none" lIns="0" tIns="0" rIns="0" bIns="0">
              <a:spAutoFit/>
            </a:bodyPr>
            <a:p>
              <a:pPr algn="l">
                <a:spcBef>
                  <a:spcPct val="50000"/>
                </a:spcBef>
                <a:buClr>
                  <a:schemeClr val="tx1"/>
                </a:buClr>
              </a:pPr>
              <a:r>
                <a:rPr lang="zh-CN" altLang="en-US" sz="2000" b="1" dirty="0">
                  <a:solidFill>
                    <a:srgbClr val="1A1A1A"/>
                  </a:solidFill>
                  <a:latin typeface="宋体" panose="02010600030101010101" pitchFamily="2" charset="-122"/>
                </a:rPr>
                <a:t>，</a:t>
              </a:r>
              <a:endParaRPr lang="zh-CN" altLang="en-US" b="1" dirty="0">
                <a:solidFill>
                  <a:schemeClr val="tx1"/>
                </a:solidFill>
                <a:latin typeface="Arial" panose="020B0604020202020204" pitchFamily="34" charset="0"/>
              </a:endParaRPr>
            </a:p>
          </p:txBody>
        </p:sp>
        <p:sp>
          <p:nvSpPr>
            <p:cNvPr id="35880" name="Rectangle 84"/>
            <p:cNvSpPr/>
            <p:nvPr/>
          </p:nvSpPr>
          <p:spPr>
            <a:xfrm>
              <a:off x="2601" y="2960"/>
              <a:ext cx="483" cy="192"/>
            </a:xfrm>
            <a:prstGeom prst="rect">
              <a:avLst/>
            </a:prstGeom>
            <a:noFill/>
            <a:ln w="9525">
              <a:noFill/>
            </a:ln>
          </p:spPr>
          <p:txBody>
            <a:bodyPr wrap="none" lIns="0" tIns="0" rIns="0" bIns="0">
              <a:spAutoFit/>
            </a:bodyPr>
            <a:p>
              <a:pPr algn="l">
                <a:spcBef>
                  <a:spcPct val="50000"/>
                </a:spcBef>
                <a:buClr>
                  <a:schemeClr val="tx1"/>
                </a:buClr>
              </a:pPr>
              <a:r>
                <a:rPr lang="zh-CN" altLang="en-US" sz="2000" b="1" dirty="0">
                  <a:solidFill>
                    <a:srgbClr val="1A1A1A"/>
                  </a:solidFill>
                  <a:latin typeface="宋体" panose="02010600030101010101" pitchFamily="2" charset="-122"/>
                </a:rPr>
                <a:t>未完成</a:t>
              </a:r>
              <a:endParaRPr lang="zh-CN" altLang="en-US" b="1" dirty="0">
                <a:solidFill>
                  <a:schemeClr val="tx1"/>
                </a:solidFill>
                <a:latin typeface="Arial" panose="020B0604020202020204" pitchFamily="34" charset="0"/>
              </a:endParaRPr>
            </a:p>
          </p:txBody>
        </p:sp>
      </p:grpSp>
      <p:sp>
        <p:nvSpPr>
          <p:cNvPr id="35853" name="Rectangle 85"/>
          <p:cNvSpPr/>
          <p:nvPr/>
        </p:nvSpPr>
        <p:spPr>
          <a:xfrm>
            <a:off x="2619375" y="6292850"/>
            <a:ext cx="254000" cy="304800"/>
          </a:xfrm>
          <a:prstGeom prst="rect">
            <a:avLst/>
          </a:prstGeom>
          <a:noFill/>
          <a:ln w="9525">
            <a:noFill/>
          </a:ln>
        </p:spPr>
        <p:txBody>
          <a:bodyPr wrap="none" lIns="0" tIns="0" rIns="0" bIns="0">
            <a:spAutoFit/>
          </a:bodyPr>
          <a:p>
            <a:pPr algn="l">
              <a:spcBef>
                <a:spcPct val="50000"/>
              </a:spcBef>
              <a:buClr>
                <a:schemeClr val="tx1"/>
              </a:buClr>
            </a:pPr>
            <a:r>
              <a:rPr lang="zh-CN" altLang="en-US" sz="2000" b="1" dirty="0">
                <a:solidFill>
                  <a:srgbClr val="1A1A1A"/>
                </a:solidFill>
                <a:latin typeface="宋体" panose="02010600030101010101" pitchFamily="2" charset="-122"/>
              </a:rPr>
              <a:t>（</a:t>
            </a:r>
            <a:endParaRPr lang="zh-CN" altLang="en-US" b="1" dirty="0">
              <a:solidFill>
                <a:schemeClr val="tx1"/>
              </a:solidFill>
              <a:latin typeface="Arial" panose="020B0604020202020204" pitchFamily="34" charset="0"/>
            </a:endParaRPr>
          </a:p>
        </p:txBody>
      </p:sp>
      <p:sp>
        <p:nvSpPr>
          <p:cNvPr id="35854" name="Rectangle 86"/>
          <p:cNvSpPr/>
          <p:nvPr/>
        </p:nvSpPr>
        <p:spPr>
          <a:xfrm>
            <a:off x="2870200" y="6292850"/>
            <a:ext cx="766763" cy="304800"/>
          </a:xfrm>
          <a:prstGeom prst="rect">
            <a:avLst/>
          </a:prstGeom>
          <a:noFill/>
          <a:ln w="9525">
            <a:noFill/>
          </a:ln>
        </p:spPr>
        <p:txBody>
          <a:bodyPr wrap="none" lIns="0" tIns="0" rIns="0" bIns="0">
            <a:spAutoFit/>
          </a:bodyPr>
          <a:p>
            <a:pPr algn="l">
              <a:spcBef>
                <a:spcPct val="50000"/>
              </a:spcBef>
              <a:buClr>
                <a:schemeClr val="tx1"/>
              </a:buClr>
            </a:pPr>
            <a:r>
              <a:rPr lang="zh-CN" altLang="en-US" sz="2000" b="1" dirty="0">
                <a:solidFill>
                  <a:srgbClr val="1A1A1A"/>
                </a:solidFill>
                <a:latin typeface="宋体" panose="02010600030101010101" pitchFamily="2" charset="-122"/>
              </a:rPr>
              <a:t>时间片</a:t>
            </a:r>
            <a:endParaRPr lang="zh-CN" altLang="en-US" b="1" dirty="0">
              <a:solidFill>
                <a:schemeClr val="tx1"/>
              </a:solidFill>
              <a:latin typeface="Arial" panose="020B0604020202020204" pitchFamily="34" charset="0"/>
            </a:endParaRPr>
          </a:p>
        </p:txBody>
      </p:sp>
      <p:sp>
        <p:nvSpPr>
          <p:cNvPr id="35855" name="Rectangle 87"/>
          <p:cNvSpPr/>
          <p:nvPr/>
        </p:nvSpPr>
        <p:spPr>
          <a:xfrm>
            <a:off x="3625850" y="6292850"/>
            <a:ext cx="254000" cy="304800"/>
          </a:xfrm>
          <a:prstGeom prst="rect">
            <a:avLst/>
          </a:prstGeom>
          <a:noFill/>
          <a:ln w="9525">
            <a:noFill/>
          </a:ln>
        </p:spPr>
        <p:txBody>
          <a:bodyPr wrap="none" lIns="0" tIns="0" rIns="0" bIns="0">
            <a:spAutoFit/>
          </a:bodyPr>
          <a:p>
            <a:pPr algn="l">
              <a:spcBef>
                <a:spcPct val="50000"/>
              </a:spcBef>
              <a:buClr>
                <a:schemeClr val="tx1"/>
              </a:buClr>
            </a:pPr>
            <a:r>
              <a:rPr lang="zh-CN" altLang="en-US" sz="2000" b="1" dirty="0">
                <a:solidFill>
                  <a:srgbClr val="1A1A1A"/>
                </a:solidFill>
                <a:latin typeface="宋体" panose="02010600030101010101" pitchFamily="2" charset="-122"/>
              </a:rPr>
              <a:t>：</a:t>
            </a:r>
            <a:endParaRPr lang="zh-CN" altLang="en-US" b="1" dirty="0">
              <a:solidFill>
                <a:schemeClr val="tx1"/>
              </a:solidFill>
              <a:latin typeface="Arial" panose="020B0604020202020204" pitchFamily="34" charset="0"/>
            </a:endParaRPr>
          </a:p>
        </p:txBody>
      </p:sp>
      <p:sp>
        <p:nvSpPr>
          <p:cNvPr id="35856" name="Rectangle 88"/>
          <p:cNvSpPr/>
          <p:nvPr/>
        </p:nvSpPr>
        <p:spPr>
          <a:xfrm>
            <a:off x="3878263" y="6292850"/>
            <a:ext cx="127000" cy="304800"/>
          </a:xfrm>
          <a:prstGeom prst="rect">
            <a:avLst/>
          </a:prstGeom>
          <a:noFill/>
          <a:ln w="9525">
            <a:noFill/>
          </a:ln>
        </p:spPr>
        <p:txBody>
          <a:bodyPr wrap="none" lIns="0" tIns="0" rIns="0" bIns="0">
            <a:spAutoFit/>
          </a:bodyPr>
          <a:p>
            <a:pPr algn="l">
              <a:spcBef>
                <a:spcPct val="50000"/>
              </a:spcBef>
              <a:buClr>
                <a:schemeClr val="tx1"/>
              </a:buClr>
            </a:pPr>
            <a:r>
              <a:rPr lang="en-US" altLang="zh-CN" sz="2000" b="1" dirty="0">
                <a:solidFill>
                  <a:srgbClr val="1A1A1A"/>
                </a:solidFill>
                <a:latin typeface="宋体" panose="02010600030101010101" pitchFamily="2" charset="-122"/>
              </a:rPr>
              <a:t>S</a:t>
            </a:r>
            <a:endParaRPr lang="en-US" altLang="zh-CN" b="1" dirty="0">
              <a:solidFill>
                <a:schemeClr val="tx1"/>
              </a:solidFill>
              <a:latin typeface="Arial" panose="020B0604020202020204" pitchFamily="34" charset="0"/>
            </a:endParaRPr>
          </a:p>
        </p:txBody>
      </p:sp>
      <p:sp>
        <p:nvSpPr>
          <p:cNvPr id="35857" name="Rectangle 89"/>
          <p:cNvSpPr/>
          <p:nvPr/>
        </p:nvSpPr>
        <p:spPr>
          <a:xfrm>
            <a:off x="4011613" y="6394450"/>
            <a:ext cx="82550" cy="198438"/>
          </a:xfrm>
          <a:prstGeom prst="rect">
            <a:avLst/>
          </a:prstGeom>
          <a:noFill/>
          <a:ln w="9525">
            <a:noFill/>
          </a:ln>
        </p:spPr>
        <p:txBody>
          <a:bodyPr wrap="none" lIns="0" tIns="0" rIns="0" bIns="0">
            <a:spAutoFit/>
          </a:bodyPr>
          <a:p>
            <a:pPr algn="l">
              <a:spcBef>
                <a:spcPct val="50000"/>
              </a:spcBef>
              <a:buClr>
                <a:schemeClr val="tx1"/>
              </a:buClr>
            </a:pPr>
            <a:r>
              <a:rPr lang="en-US" altLang="zh-CN" sz="1300" b="1" dirty="0">
                <a:solidFill>
                  <a:srgbClr val="1A1A1A"/>
                </a:solidFill>
                <a:latin typeface="宋体" panose="02010600030101010101" pitchFamily="2" charset="-122"/>
              </a:rPr>
              <a:t>1</a:t>
            </a:r>
            <a:endParaRPr lang="en-US" altLang="zh-CN" b="1" dirty="0">
              <a:solidFill>
                <a:schemeClr val="tx1"/>
              </a:solidFill>
              <a:latin typeface="Arial" panose="020B0604020202020204" pitchFamily="34" charset="0"/>
            </a:endParaRPr>
          </a:p>
        </p:txBody>
      </p:sp>
      <p:sp>
        <p:nvSpPr>
          <p:cNvPr id="35858" name="Rectangle 90"/>
          <p:cNvSpPr/>
          <p:nvPr/>
        </p:nvSpPr>
        <p:spPr>
          <a:xfrm>
            <a:off x="4095750" y="6292850"/>
            <a:ext cx="127000" cy="304800"/>
          </a:xfrm>
          <a:prstGeom prst="rect">
            <a:avLst/>
          </a:prstGeom>
          <a:noFill/>
          <a:ln w="9525">
            <a:noFill/>
          </a:ln>
        </p:spPr>
        <p:txBody>
          <a:bodyPr wrap="none" lIns="0" tIns="0" rIns="0" bIns="0">
            <a:spAutoFit/>
          </a:bodyPr>
          <a:p>
            <a:pPr algn="l">
              <a:spcBef>
                <a:spcPct val="50000"/>
              </a:spcBef>
              <a:buClr>
                <a:schemeClr val="tx1"/>
              </a:buClr>
            </a:pPr>
            <a:r>
              <a:rPr lang="en-US" altLang="zh-CN" sz="2000" b="1" dirty="0">
                <a:solidFill>
                  <a:srgbClr val="1A1A1A"/>
                </a:solidFill>
                <a:latin typeface="宋体" panose="02010600030101010101" pitchFamily="2" charset="-122"/>
              </a:rPr>
              <a:t>&lt;</a:t>
            </a:r>
            <a:endParaRPr lang="en-US" altLang="zh-CN" b="1" dirty="0">
              <a:solidFill>
                <a:schemeClr val="tx1"/>
              </a:solidFill>
              <a:latin typeface="Arial" panose="020B0604020202020204" pitchFamily="34" charset="0"/>
            </a:endParaRPr>
          </a:p>
        </p:txBody>
      </p:sp>
      <p:sp>
        <p:nvSpPr>
          <p:cNvPr id="35859" name="Rectangle 91"/>
          <p:cNvSpPr/>
          <p:nvPr/>
        </p:nvSpPr>
        <p:spPr>
          <a:xfrm>
            <a:off x="4213225" y="6292850"/>
            <a:ext cx="127000" cy="304800"/>
          </a:xfrm>
          <a:prstGeom prst="rect">
            <a:avLst/>
          </a:prstGeom>
          <a:noFill/>
          <a:ln w="9525">
            <a:noFill/>
          </a:ln>
        </p:spPr>
        <p:txBody>
          <a:bodyPr wrap="none" lIns="0" tIns="0" rIns="0" bIns="0">
            <a:spAutoFit/>
          </a:bodyPr>
          <a:p>
            <a:pPr algn="l">
              <a:spcBef>
                <a:spcPct val="50000"/>
              </a:spcBef>
              <a:buClr>
                <a:schemeClr val="tx1"/>
              </a:buClr>
            </a:pPr>
            <a:r>
              <a:rPr lang="en-US" altLang="zh-CN" sz="2000" b="1" dirty="0">
                <a:solidFill>
                  <a:srgbClr val="1A1A1A"/>
                </a:solidFill>
                <a:latin typeface="宋体" panose="02010600030101010101" pitchFamily="2" charset="-122"/>
              </a:rPr>
              <a:t>S</a:t>
            </a:r>
            <a:endParaRPr lang="en-US" altLang="zh-CN" b="1" dirty="0">
              <a:solidFill>
                <a:schemeClr val="tx1"/>
              </a:solidFill>
              <a:latin typeface="Arial" panose="020B0604020202020204" pitchFamily="34" charset="0"/>
            </a:endParaRPr>
          </a:p>
        </p:txBody>
      </p:sp>
      <p:sp>
        <p:nvSpPr>
          <p:cNvPr id="35860" name="Rectangle 92"/>
          <p:cNvSpPr/>
          <p:nvPr/>
        </p:nvSpPr>
        <p:spPr>
          <a:xfrm>
            <a:off x="4348163" y="6394450"/>
            <a:ext cx="82550" cy="198438"/>
          </a:xfrm>
          <a:prstGeom prst="rect">
            <a:avLst/>
          </a:prstGeom>
          <a:noFill/>
          <a:ln w="9525">
            <a:noFill/>
          </a:ln>
        </p:spPr>
        <p:txBody>
          <a:bodyPr wrap="none" lIns="0" tIns="0" rIns="0" bIns="0">
            <a:spAutoFit/>
          </a:bodyPr>
          <a:p>
            <a:pPr algn="l">
              <a:spcBef>
                <a:spcPct val="50000"/>
              </a:spcBef>
              <a:buClr>
                <a:schemeClr val="tx1"/>
              </a:buClr>
            </a:pPr>
            <a:r>
              <a:rPr lang="en-US" altLang="zh-CN" sz="1300" b="1" dirty="0">
                <a:solidFill>
                  <a:srgbClr val="1A1A1A"/>
                </a:solidFill>
                <a:latin typeface="宋体" panose="02010600030101010101" pitchFamily="2" charset="-122"/>
              </a:rPr>
              <a:t>2</a:t>
            </a:r>
            <a:endParaRPr lang="en-US" altLang="zh-CN" b="1" dirty="0">
              <a:solidFill>
                <a:schemeClr val="tx1"/>
              </a:solidFill>
              <a:latin typeface="Arial" panose="020B0604020202020204" pitchFamily="34" charset="0"/>
            </a:endParaRPr>
          </a:p>
        </p:txBody>
      </p:sp>
      <p:sp>
        <p:nvSpPr>
          <p:cNvPr id="35861" name="Rectangle 93"/>
          <p:cNvSpPr/>
          <p:nvPr/>
        </p:nvSpPr>
        <p:spPr>
          <a:xfrm>
            <a:off x="4432300" y="6292850"/>
            <a:ext cx="127000" cy="304800"/>
          </a:xfrm>
          <a:prstGeom prst="rect">
            <a:avLst/>
          </a:prstGeom>
          <a:noFill/>
          <a:ln w="9525">
            <a:noFill/>
          </a:ln>
        </p:spPr>
        <p:txBody>
          <a:bodyPr wrap="none" lIns="0" tIns="0" rIns="0" bIns="0">
            <a:spAutoFit/>
          </a:bodyPr>
          <a:p>
            <a:pPr algn="l">
              <a:spcBef>
                <a:spcPct val="50000"/>
              </a:spcBef>
              <a:buClr>
                <a:schemeClr val="tx1"/>
              </a:buClr>
            </a:pPr>
            <a:r>
              <a:rPr lang="en-US" altLang="zh-CN" sz="2000" b="1" dirty="0">
                <a:solidFill>
                  <a:srgbClr val="1A1A1A"/>
                </a:solidFill>
                <a:latin typeface="宋体" panose="02010600030101010101" pitchFamily="2" charset="-122"/>
              </a:rPr>
              <a:t>&lt;</a:t>
            </a:r>
            <a:endParaRPr lang="en-US" altLang="zh-CN" b="1" dirty="0">
              <a:solidFill>
                <a:schemeClr val="tx1"/>
              </a:solidFill>
              <a:latin typeface="Arial" panose="020B0604020202020204" pitchFamily="34" charset="0"/>
            </a:endParaRPr>
          </a:p>
        </p:txBody>
      </p:sp>
      <p:sp>
        <p:nvSpPr>
          <p:cNvPr id="35862" name="Rectangle 94"/>
          <p:cNvSpPr/>
          <p:nvPr/>
        </p:nvSpPr>
        <p:spPr>
          <a:xfrm>
            <a:off x="4549775" y="6292850"/>
            <a:ext cx="257175" cy="304800"/>
          </a:xfrm>
          <a:prstGeom prst="rect">
            <a:avLst/>
          </a:prstGeom>
          <a:noFill/>
          <a:ln w="9525">
            <a:noFill/>
          </a:ln>
        </p:spPr>
        <p:txBody>
          <a:bodyPr wrap="none" lIns="0" tIns="0" rIns="0" bIns="0">
            <a:spAutoFit/>
          </a:bodyPr>
          <a:p>
            <a:pPr algn="l">
              <a:spcBef>
                <a:spcPct val="50000"/>
              </a:spcBef>
              <a:buClr>
                <a:schemeClr val="tx1"/>
              </a:buClr>
            </a:pPr>
            <a:r>
              <a:rPr lang="en-US" altLang="zh-CN" sz="2000" b="1" dirty="0">
                <a:solidFill>
                  <a:srgbClr val="1A1A1A"/>
                </a:solidFill>
                <a:latin typeface="宋体" panose="02010600030101010101" pitchFamily="2" charset="-122"/>
              </a:rPr>
              <a:t>Sn</a:t>
            </a:r>
            <a:endParaRPr lang="en-US" altLang="zh-CN" b="1" dirty="0">
              <a:solidFill>
                <a:schemeClr val="tx1"/>
              </a:solidFill>
              <a:latin typeface="Arial" panose="020B0604020202020204" pitchFamily="34" charset="0"/>
            </a:endParaRPr>
          </a:p>
        </p:txBody>
      </p:sp>
      <p:sp>
        <p:nvSpPr>
          <p:cNvPr id="35863" name="Rectangle 95"/>
          <p:cNvSpPr/>
          <p:nvPr/>
        </p:nvSpPr>
        <p:spPr>
          <a:xfrm>
            <a:off x="4800600" y="6292850"/>
            <a:ext cx="254000" cy="304800"/>
          </a:xfrm>
          <a:prstGeom prst="rect">
            <a:avLst/>
          </a:prstGeom>
          <a:noFill/>
          <a:ln w="9525">
            <a:noFill/>
          </a:ln>
        </p:spPr>
        <p:txBody>
          <a:bodyPr wrap="none" lIns="0" tIns="0" rIns="0" bIns="0">
            <a:spAutoFit/>
          </a:bodyPr>
          <a:p>
            <a:pPr algn="l">
              <a:spcBef>
                <a:spcPct val="50000"/>
              </a:spcBef>
              <a:buClr>
                <a:schemeClr val="tx1"/>
              </a:buClr>
            </a:pPr>
            <a:r>
              <a:rPr lang="zh-CN" altLang="en-US" sz="2000" b="1" dirty="0">
                <a:solidFill>
                  <a:srgbClr val="1A1A1A"/>
                </a:solidFill>
                <a:latin typeface="宋体" panose="02010600030101010101" pitchFamily="2" charset="-122"/>
              </a:rPr>
              <a:t>）</a:t>
            </a:r>
            <a:endParaRPr lang="zh-CN" altLang="en-US" b="1" dirty="0">
              <a:solidFill>
                <a:schemeClr val="tx1"/>
              </a:solidFill>
              <a:latin typeface="Arial" panose="020B0604020202020204" pitchFamily="34" charset="0"/>
            </a:endParaRPr>
          </a:p>
        </p:txBody>
      </p:sp>
      <p:grpSp>
        <p:nvGrpSpPr>
          <p:cNvPr id="35864" name="Group 96"/>
          <p:cNvGrpSpPr/>
          <p:nvPr/>
        </p:nvGrpSpPr>
        <p:grpSpPr>
          <a:xfrm>
            <a:off x="2173288" y="2987675"/>
            <a:ext cx="4719637" cy="555625"/>
            <a:chOff x="1369" y="1121"/>
            <a:chExt cx="2973" cy="350"/>
          </a:xfrm>
        </p:grpSpPr>
        <p:sp>
          <p:nvSpPr>
            <p:cNvPr id="35865" name="Freeform 97"/>
            <p:cNvSpPr/>
            <p:nvPr/>
          </p:nvSpPr>
          <p:spPr>
            <a:xfrm>
              <a:off x="3992" y="1121"/>
              <a:ext cx="350" cy="350"/>
            </a:xfrm>
            <a:custGeom>
              <a:avLst/>
              <a:gdLst>
                <a:gd name="txL" fmla="*/ 0 w 350"/>
                <a:gd name="txT" fmla="*/ 0 h 350"/>
                <a:gd name="txR" fmla="*/ 350 w 350"/>
                <a:gd name="txB" fmla="*/ 350 h 350"/>
              </a:gdLst>
              <a:ahLst/>
              <a:cxnLst>
                <a:cxn ang="0">
                  <a:pos x="0" y="175"/>
                </a:cxn>
                <a:cxn ang="0">
                  <a:pos x="174" y="0"/>
                </a:cxn>
                <a:cxn ang="0">
                  <a:pos x="350" y="175"/>
                </a:cxn>
                <a:cxn ang="0">
                  <a:pos x="350" y="175"/>
                </a:cxn>
                <a:cxn ang="0">
                  <a:pos x="174" y="350"/>
                </a:cxn>
                <a:cxn ang="0">
                  <a:pos x="0" y="175"/>
                </a:cxn>
              </a:cxnLst>
              <a:rect l="txL" t="txT" r="txR" b="txB"/>
              <a:pathLst>
                <a:path w="350" h="350">
                  <a:moveTo>
                    <a:pt x="0" y="175"/>
                  </a:moveTo>
                  <a:cubicBezTo>
                    <a:pt x="0" y="78"/>
                    <a:pt x="78" y="0"/>
                    <a:pt x="174" y="0"/>
                  </a:cubicBezTo>
                  <a:cubicBezTo>
                    <a:pt x="272" y="0"/>
                    <a:pt x="350" y="78"/>
                    <a:pt x="350" y="175"/>
                  </a:cubicBezTo>
                  <a:cubicBezTo>
                    <a:pt x="350" y="175"/>
                    <a:pt x="350" y="175"/>
                    <a:pt x="350" y="175"/>
                  </a:cubicBezTo>
                  <a:cubicBezTo>
                    <a:pt x="350" y="272"/>
                    <a:pt x="272" y="350"/>
                    <a:pt x="174" y="350"/>
                  </a:cubicBezTo>
                  <a:cubicBezTo>
                    <a:pt x="78" y="350"/>
                    <a:pt x="0" y="272"/>
                    <a:pt x="0" y="175"/>
                  </a:cubicBezTo>
                </a:path>
              </a:pathLst>
            </a:custGeom>
            <a:noFill/>
            <a:ln w="6350" cap="rnd"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35866" name="Rectangle 98"/>
            <p:cNvSpPr/>
            <p:nvPr/>
          </p:nvSpPr>
          <p:spPr>
            <a:xfrm>
              <a:off x="4029" y="1213"/>
              <a:ext cx="279" cy="163"/>
            </a:xfrm>
            <a:prstGeom prst="rect">
              <a:avLst/>
            </a:prstGeom>
            <a:noFill/>
            <a:ln w="9525">
              <a:noFill/>
            </a:ln>
          </p:spPr>
          <p:txBody>
            <a:bodyPr wrap="none" lIns="0" tIns="0" rIns="0" bIns="0">
              <a:spAutoFit/>
            </a:bodyPr>
            <a:p>
              <a:pPr algn="l">
                <a:spcBef>
                  <a:spcPct val="50000"/>
                </a:spcBef>
                <a:buClr>
                  <a:schemeClr val="tx1"/>
                </a:buClr>
              </a:pPr>
              <a:r>
                <a:rPr lang="en-US" altLang="zh-CN" sz="1700" b="1" dirty="0">
                  <a:solidFill>
                    <a:srgbClr val="1A1A1A"/>
                  </a:solidFill>
                  <a:latin typeface="Times New Roman" panose="02020603050405020304" pitchFamily="18" charset="0"/>
                </a:rPr>
                <a:t>CPU</a:t>
              </a:r>
              <a:endParaRPr lang="en-US" altLang="zh-CN" b="1" dirty="0">
                <a:solidFill>
                  <a:schemeClr val="tx1"/>
                </a:solidFill>
                <a:latin typeface="Arial" panose="020B0604020202020204" pitchFamily="34" charset="0"/>
              </a:endParaRPr>
            </a:p>
          </p:txBody>
        </p:sp>
        <p:sp>
          <p:nvSpPr>
            <p:cNvPr id="35867" name="Freeform 99"/>
            <p:cNvSpPr>
              <a:spLocks noEditPoints="1"/>
            </p:cNvSpPr>
            <p:nvPr/>
          </p:nvSpPr>
          <p:spPr>
            <a:xfrm>
              <a:off x="1369" y="1146"/>
              <a:ext cx="2023" cy="300"/>
            </a:xfrm>
            <a:custGeom>
              <a:avLst/>
              <a:gdLst>
                <a:gd name="txL" fmla="*/ 0 w 2023"/>
                <a:gd name="txT" fmla="*/ 0 h 300"/>
                <a:gd name="txR" fmla="*/ 2023 w 2023"/>
                <a:gd name="txB" fmla="*/ 300 h 300"/>
              </a:gdLst>
              <a:ahLst/>
              <a:cxnLst>
                <a:cxn ang="0">
                  <a:pos x="0" y="0"/>
                </a:cxn>
                <a:cxn ang="0">
                  <a:pos x="2023" y="0"/>
                </a:cxn>
                <a:cxn ang="0">
                  <a:pos x="0" y="300"/>
                </a:cxn>
                <a:cxn ang="0">
                  <a:pos x="2023" y="300"/>
                </a:cxn>
              </a:cxnLst>
              <a:rect l="txL" t="txT" r="txR" b="txB"/>
              <a:pathLst>
                <a:path w="2023" h="300">
                  <a:moveTo>
                    <a:pt x="0" y="0"/>
                  </a:moveTo>
                  <a:lnTo>
                    <a:pt x="2023" y="0"/>
                  </a:lnTo>
                  <a:moveTo>
                    <a:pt x="0" y="300"/>
                  </a:moveTo>
                  <a:lnTo>
                    <a:pt x="2023" y="300"/>
                  </a:lnTo>
                </a:path>
              </a:pathLst>
            </a:custGeom>
            <a:noFill/>
            <a:ln w="6350" cap="rnd"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35868" name="Rectangle 100"/>
            <p:cNvSpPr/>
            <p:nvPr/>
          </p:nvSpPr>
          <p:spPr>
            <a:xfrm>
              <a:off x="1597" y="1213"/>
              <a:ext cx="1127" cy="192"/>
            </a:xfrm>
            <a:prstGeom prst="rect">
              <a:avLst/>
            </a:prstGeom>
            <a:noFill/>
            <a:ln w="9525">
              <a:noFill/>
            </a:ln>
          </p:spPr>
          <p:txBody>
            <a:bodyPr wrap="none" lIns="0" tIns="0" rIns="0" bIns="0">
              <a:spAutoFit/>
            </a:bodyPr>
            <a:p>
              <a:pPr algn="l">
                <a:spcBef>
                  <a:spcPct val="50000"/>
                </a:spcBef>
                <a:buClr>
                  <a:schemeClr val="tx1"/>
                </a:buClr>
              </a:pPr>
              <a:r>
                <a:rPr lang="zh-CN" altLang="en-US" sz="2000" b="1" dirty="0">
                  <a:solidFill>
                    <a:srgbClr val="1A1A1A"/>
                  </a:solidFill>
                  <a:latin typeface="宋体" panose="02010600030101010101" pitchFamily="2" charset="-122"/>
                </a:rPr>
                <a:t>第一个就绪队列</a:t>
              </a:r>
              <a:endParaRPr lang="zh-CN" altLang="en-US" b="1" dirty="0">
                <a:solidFill>
                  <a:schemeClr val="tx1"/>
                </a:solidFill>
                <a:latin typeface="Arial" panose="020B0604020202020204" pitchFamily="34" charset="0"/>
              </a:endParaRPr>
            </a:p>
          </p:txBody>
        </p:sp>
        <p:sp>
          <p:nvSpPr>
            <p:cNvPr id="35869" name="Rectangle 101"/>
            <p:cNvSpPr/>
            <p:nvPr/>
          </p:nvSpPr>
          <p:spPr>
            <a:xfrm>
              <a:off x="2707" y="1213"/>
              <a:ext cx="160" cy="192"/>
            </a:xfrm>
            <a:prstGeom prst="rect">
              <a:avLst/>
            </a:prstGeom>
            <a:noFill/>
            <a:ln w="9525">
              <a:noFill/>
            </a:ln>
          </p:spPr>
          <p:txBody>
            <a:bodyPr wrap="none" lIns="0" tIns="0" rIns="0" bIns="0">
              <a:spAutoFit/>
            </a:bodyPr>
            <a:p>
              <a:pPr algn="l">
                <a:spcBef>
                  <a:spcPct val="50000"/>
                </a:spcBef>
                <a:buClr>
                  <a:schemeClr val="tx1"/>
                </a:buClr>
              </a:pPr>
              <a:r>
                <a:rPr lang="zh-CN" altLang="en-US" sz="2000" b="1" dirty="0">
                  <a:solidFill>
                    <a:srgbClr val="1A1A1A"/>
                  </a:solidFill>
                  <a:latin typeface="宋体" panose="02010600030101010101" pitchFamily="2" charset="-122"/>
                </a:rPr>
                <a:t>，</a:t>
              </a:r>
              <a:endParaRPr lang="zh-CN" altLang="en-US" b="1" dirty="0">
                <a:solidFill>
                  <a:schemeClr val="tx1"/>
                </a:solidFill>
                <a:latin typeface="Arial" panose="020B0604020202020204" pitchFamily="34" charset="0"/>
              </a:endParaRPr>
            </a:p>
          </p:txBody>
        </p:sp>
        <p:sp>
          <p:nvSpPr>
            <p:cNvPr id="35870" name="Rectangle 102"/>
            <p:cNvSpPr/>
            <p:nvPr/>
          </p:nvSpPr>
          <p:spPr>
            <a:xfrm>
              <a:off x="2866" y="1213"/>
              <a:ext cx="324" cy="192"/>
            </a:xfrm>
            <a:prstGeom prst="rect">
              <a:avLst/>
            </a:prstGeom>
            <a:noFill/>
            <a:ln w="9525">
              <a:noFill/>
            </a:ln>
          </p:spPr>
          <p:txBody>
            <a:bodyPr wrap="none" lIns="0" tIns="0" rIns="0" bIns="0">
              <a:spAutoFit/>
            </a:bodyPr>
            <a:p>
              <a:pPr algn="l">
                <a:spcBef>
                  <a:spcPct val="50000"/>
                </a:spcBef>
                <a:buClr>
                  <a:schemeClr val="tx1"/>
                </a:buClr>
              </a:pPr>
              <a:r>
                <a:rPr lang="en-US" altLang="zh-CN" sz="2000" b="1" dirty="0">
                  <a:solidFill>
                    <a:srgbClr val="1A1A1A"/>
                  </a:solidFill>
                  <a:latin typeface="宋体" panose="02010600030101010101" pitchFamily="2" charset="-122"/>
                </a:rPr>
                <a:t>FCFS</a:t>
              </a:r>
              <a:endParaRPr lang="en-US" altLang="zh-CN" b="1" dirty="0">
                <a:solidFill>
                  <a:schemeClr val="tx1"/>
                </a:solidFill>
                <a:latin typeface="Arial" panose="020B0604020202020204" pitchFamily="34" charset="0"/>
              </a:endParaRPr>
            </a:p>
          </p:txBody>
        </p:sp>
        <p:sp>
          <p:nvSpPr>
            <p:cNvPr id="35871" name="Line 103"/>
            <p:cNvSpPr/>
            <p:nvPr/>
          </p:nvSpPr>
          <p:spPr>
            <a:xfrm>
              <a:off x="3392" y="1146"/>
              <a:ext cx="1" cy="300"/>
            </a:xfrm>
            <a:prstGeom prst="line">
              <a:avLst/>
            </a:prstGeom>
            <a:ln w="6350" cap="rnd" cmpd="sng">
              <a:solidFill>
                <a:srgbClr val="000000"/>
              </a:solidFill>
              <a:prstDash val="solid"/>
              <a:headEnd type="none" w="med" len="med"/>
              <a:tailEnd type="none" w="med" len="med"/>
            </a:ln>
          </p:spPr>
        </p:sp>
        <p:sp>
          <p:nvSpPr>
            <p:cNvPr id="35872" name="Line 104"/>
            <p:cNvSpPr/>
            <p:nvPr/>
          </p:nvSpPr>
          <p:spPr>
            <a:xfrm>
              <a:off x="3392" y="1296"/>
              <a:ext cx="515" cy="1"/>
            </a:xfrm>
            <a:prstGeom prst="line">
              <a:avLst/>
            </a:prstGeom>
            <a:ln w="6350" cap="rnd" cmpd="sng">
              <a:solidFill>
                <a:srgbClr val="000000"/>
              </a:solidFill>
              <a:prstDash val="solid"/>
              <a:headEnd type="none" w="med" len="med"/>
              <a:tailEnd type="none" w="med" len="med"/>
            </a:ln>
          </p:spPr>
        </p:sp>
        <p:sp>
          <p:nvSpPr>
            <p:cNvPr id="35873" name="Freeform 105"/>
            <p:cNvSpPr/>
            <p:nvPr/>
          </p:nvSpPr>
          <p:spPr>
            <a:xfrm>
              <a:off x="3895" y="1247"/>
              <a:ext cx="97" cy="98"/>
            </a:xfrm>
            <a:custGeom>
              <a:avLst/>
              <a:gdLst>
                <a:gd name="txL" fmla="*/ 0 w 97"/>
                <a:gd name="txT" fmla="*/ 0 h 98"/>
                <a:gd name="txR" fmla="*/ 97 w 97"/>
                <a:gd name="txB" fmla="*/ 98 h 98"/>
              </a:gdLst>
              <a:ahLst/>
              <a:cxnLst>
                <a:cxn ang="0">
                  <a:pos x="0" y="0"/>
                </a:cxn>
                <a:cxn ang="0">
                  <a:pos x="97" y="49"/>
                </a:cxn>
                <a:cxn ang="0">
                  <a:pos x="0" y="98"/>
                </a:cxn>
                <a:cxn ang="0">
                  <a:pos x="0" y="0"/>
                </a:cxn>
              </a:cxnLst>
              <a:rect l="txL" t="txT" r="txR" b="txB"/>
              <a:pathLst>
                <a:path w="97" h="98">
                  <a:moveTo>
                    <a:pt x="0" y="0"/>
                  </a:moveTo>
                  <a:lnTo>
                    <a:pt x="97" y="49"/>
                  </a:lnTo>
                  <a:lnTo>
                    <a:pt x="0" y="98"/>
                  </a:lnTo>
                  <a:lnTo>
                    <a:pt x="0" y="0"/>
                  </a:lnTo>
                  <a:close/>
                </a:path>
              </a:pathLst>
            </a:custGeom>
            <a:solidFill>
              <a:srgbClr val="000000"/>
            </a:solidFill>
            <a:ln w="9525">
              <a:noFill/>
            </a:ln>
          </p:spPr>
          <p:txBody>
            <a:bodyPr/>
            <a:p>
              <a:endParaRPr lang="zh-CN" altLang="en-US" dirty="0">
                <a:latin typeface="Times New Roman" panose="02020603050405020304" pitchFamily="18" charset="0"/>
              </a:endParaRPr>
            </a:p>
          </p:txBody>
        </p:sp>
        <p:sp>
          <p:nvSpPr>
            <p:cNvPr id="35874" name="Rectangle 106"/>
            <p:cNvSpPr/>
            <p:nvPr/>
          </p:nvSpPr>
          <p:spPr>
            <a:xfrm>
              <a:off x="3627" y="1128"/>
              <a:ext cx="80" cy="192"/>
            </a:xfrm>
            <a:prstGeom prst="rect">
              <a:avLst/>
            </a:prstGeom>
            <a:noFill/>
            <a:ln w="9525">
              <a:noFill/>
            </a:ln>
          </p:spPr>
          <p:txBody>
            <a:bodyPr wrap="none" lIns="0" tIns="0" rIns="0" bIns="0">
              <a:spAutoFit/>
            </a:bodyPr>
            <a:p>
              <a:pPr algn="l">
                <a:spcBef>
                  <a:spcPct val="50000"/>
                </a:spcBef>
                <a:buClr>
                  <a:schemeClr val="tx1"/>
                </a:buClr>
              </a:pPr>
              <a:r>
                <a:rPr lang="en-US" altLang="zh-CN" sz="2000" b="1" dirty="0">
                  <a:solidFill>
                    <a:srgbClr val="1A1A1A"/>
                  </a:solidFill>
                  <a:latin typeface="宋体" panose="02010600030101010101" pitchFamily="2" charset="-122"/>
                </a:rPr>
                <a:t>S</a:t>
              </a:r>
              <a:endParaRPr lang="en-US" altLang="zh-CN" b="1" dirty="0">
                <a:solidFill>
                  <a:schemeClr val="tx1"/>
                </a:solidFill>
                <a:latin typeface="Arial" panose="020B0604020202020204" pitchFamily="34" charset="0"/>
              </a:endParaRPr>
            </a:p>
          </p:txBody>
        </p:sp>
        <p:sp>
          <p:nvSpPr>
            <p:cNvPr id="35875" name="Rectangle 107"/>
            <p:cNvSpPr/>
            <p:nvPr/>
          </p:nvSpPr>
          <p:spPr>
            <a:xfrm>
              <a:off x="3701" y="1192"/>
              <a:ext cx="52" cy="125"/>
            </a:xfrm>
            <a:prstGeom prst="rect">
              <a:avLst/>
            </a:prstGeom>
            <a:noFill/>
            <a:ln w="9525">
              <a:noFill/>
            </a:ln>
          </p:spPr>
          <p:txBody>
            <a:bodyPr wrap="none" lIns="0" tIns="0" rIns="0" bIns="0">
              <a:spAutoFit/>
            </a:bodyPr>
            <a:p>
              <a:pPr algn="l">
                <a:spcBef>
                  <a:spcPct val="50000"/>
                </a:spcBef>
                <a:buClr>
                  <a:schemeClr val="tx1"/>
                </a:buClr>
              </a:pPr>
              <a:r>
                <a:rPr lang="en-US" altLang="zh-CN" sz="1300" b="1" dirty="0">
                  <a:solidFill>
                    <a:srgbClr val="1A1A1A"/>
                  </a:solidFill>
                  <a:latin typeface="宋体" panose="02010600030101010101" pitchFamily="2" charset="-122"/>
                </a:rPr>
                <a:t>1</a:t>
              </a:r>
              <a:endParaRPr lang="en-US" altLang="zh-CN" b="1" dirty="0">
                <a:solidFill>
                  <a:schemeClr val="tx1"/>
                </a:solidFill>
                <a:latin typeface="Arial" panose="020B0604020202020204" pitchFamily="34"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i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ox(i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ox(i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ox(in)">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noChangeArrowheads="1"/>
          </p:cNvSpPr>
          <p:nvPr>
            <p:ph type="title" idx="4294967295"/>
          </p:nvPr>
        </p:nvSpPr>
        <p:spPr/>
        <p:txBody>
          <a:bodyPr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四、实时调度和多处理机调度</a:t>
            </a:r>
            <a:br>
              <a:rPr kumimoji="0" lang="zh-CN" altLang="en-US" sz="40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br>
            <a:r>
              <a:rPr kumimoji="0" lang="zh-CN" altLang="en-US" sz="40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          </a:t>
            </a:r>
            <a:r>
              <a:rPr kumimoji="0" lang="zh-CN" altLang="en-US" sz="4000" b="1" i="0" u="none" strike="noStrike" kern="0" cap="none" spc="0" normalizeH="0" baseline="0" noProof="0" smtClean="0">
                <a:ln>
                  <a:noFill/>
                </a:ln>
                <a:solidFill>
                  <a:srgbClr val="0000FF"/>
                </a:solidFill>
                <a:effectLst/>
                <a:uLnTx/>
                <a:uFillTx/>
                <a:latin typeface="+mj-lt"/>
                <a:ea typeface="宋体" panose="02010600030101010101" pitchFamily="2" charset="-122"/>
                <a:cs typeface="+mj-cs"/>
              </a:rPr>
              <a:t>（自学）</a:t>
            </a:r>
            <a:endParaRPr kumimoji="0" lang="zh-CN" altLang="en-US" sz="4000" b="1" i="0" u="none" strike="noStrike" kern="0" cap="none" spc="0" normalizeH="0" baseline="0" noProof="0" smtClean="0">
              <a:ln>
                <a:noFill/>
              </a:ln>
              <a:solidFill>
                <a:srgbClr val="0000FF"/>
              </a:solidFill>
              <a:effectLst/>
              <a:uLnTx/>
              <a:uFillTx/>
              <a:latin typeface="+mj-lt"/>
              <a:ea typeface="宋体" panose="02010600030101010101" pitchFamily="2" charset="-122"/>
              <a:cs typeface="+mj-cs"/>
            </a:endParaRPr>
          </a:p>
        </p:txBody>
      </p:sp>
      <p:sp>
        <p:nvSpPr>
          <p:cNvPr id="36867" name="Text Box 38"/>
          <p:cNvSpPr txBox="1"/>
          <p:nvPr/>
        </p:nvSpPr>
        <p:spPr>
          <a:xfrm>
            <a:off x="1295400" y="1630363"/>
            <a:ext cx="4202113" cy="519112"/>
          </a:xfrm>
          <a:prstGeom prst="rect">
            <a:avLst/>
          </a:prstGeom>
          <a:noFill/>
          <a:ln w="9525">
            <a:noFill/>
          </a:ln>
        </p:spPr>
        <p:txBody>
          <a:bodyPr wrap="none">
            <a:spAutoFit/>
          </a:bodyPr>
          <a:p>
            <a:pPr algn="l"/>
            <a:r>
              <a:rPr lang="zh-CN" altLang="en-US" sz="2800" b="1" dirty="0">
                <a:solidFill>
                  <a:schemeClr val="tx1"/>
                </a:solidFill>
                <a:latin typeface="Times New Roman" panose="02020603050405020304" pitchFamily="18" charset="0"/>
              </a:rPr>
              <a:t>实现实时调度的基本条件 </a:t>
            </a:r>
            <a:endParaRPr lang="zh-CN" altLang="en-US" sz="2800" b="1" dirty="0">
              <a:solidFill>
                <a:schemeClr val="tx1"/>
              </a:solidFill>
              <a:latin typeface="Times New Roman" panose="02020603050405020304" pitchFamily="18" charset="0"/>
            </a:endParaRPr>
          </a:p>
        </p:txBody>
      </p:sp>
      <p:sp>
        <p:nvSpPr>
          <p:cNvPr id="36868" name="Text Box 39"/>
          <p:cNvSpPr txBox="1"/>
          <p:nvPr/>
        </p:nvSpPr>
        <p:spPr>
          <a:xfrm>
            <a:off x="1355725" y="2433638"/>
            <a:ext cx="2720975" cy="457200"/>
          </a:xfrm>
          <a:prstGeom prst="rect">
            <a:avLst/>
          </a:prstGeom>
          <a:noFill/>
          <a:ln w="9525">
            <a:noFill/>
          </a:ln>
        </p:spPr>
        <p:txBody>
          <a:bodyPr wrap="none">
            <a:spAutoFit/>
          </a:bodyPr>
          <a:p>
            <a:pPr algn="l"/>
            <a:r>
              <a:rPr lang="en-US" altLang="zh-CN" b="1" dirty="0">
                <a:solidFill>
                  <a:schemeClr val="tx1"/>
                </a:solidFill>
                <a:latin typeface="Times New Roman" panose="02020603050405020304" pitchFamily="18" charset="0"/>
              </a:rPr>
              <a:t>1. </a:t>
            </a:r>
            <a:r>
              <a:rPr lang="zh-CN" altLang="en-US" b="1" dirty="0">
                <a:solidFill>
                  <a:schemeClr val="tx1"/>
                </a:solidFill>
                <a:latin typeface="Times New Roman" panose="02020603050405020304" pitchFamily="18" charset="0"/>
              </a:rPr>
              <a:t>提供必要的信息 </a:t>
            </a:r>
            <a:endParaRPr lang="zh-CN" altLang="en-US" b="1" dirty="0">
              <a:solidFill>
                <a:schemeClr val="tx1"/>
              </a:solidFill>
              <a:latin typeface="Times New Roman" panose="02020603050405020304" pitchFamily="18" charset="0"/>
            </a:endParaRPr>
          </a:p>
        </p:txBody>
      </p:sp>
      <p:sp>
        <p:nvSpPr>
          <p:cNvPr id="36869" name="Text Box 40"/>
          <p:cNvSpPr txBox="1"/>
          <p:nvPr/>
        </p:nvSpPr>
        <p:spPr>
          <a:xfrm>
            <a:off x="1295400" y="2743200"/>
            <a:ext cx="4959350" cy="3743325"/>
          </a:xfrm>
          <a:prstGeom prst="rect">
            <a:avLst/>
          </a:prstGeom>
          <a:noFill/>
          <a:ln w="9525">
            <a:noFill/>
          </a:ln>
        </p:spPr>
        <p:txBody>
          <a:bodyPr wrap="none">
            <a:spAutoFit/>
          </a:bodyPr>
          <a:p>
            <a:pPr marL="457200" indent="-457200" algn="l">
              <a:lnSpc>
                <a:spcPct val="200000"/>
              </a:lnSpc>
              <a:buAutoNum type="arabicParenBoth"/>
            </a:pPr>
            <a:r>
              <a:rPr lang="zh-CN" altLang="en-US" dirty="0">
                <a:solidFill>
                  <a:schemeClr val="tx1"/>
                </a:solidFill>
                <a:latin typeface="Times New Roman" panose="02020603050405020304" pitchFamily="18" charset="0"/>
              </a:rPr>
              <a:t>就绪时间。</a:t>
            </a:r>
            <a:endParaRPr lang="zh-CN" altLang="en-US" dirty="0">
              <a:solidFill>
                <a:schemeClr val="tx1"/>
              </a:solidFill>
              <a:latin typeface="Times New Roman" panose="02020603050405020304" pitchFamily="18" charset="0"/>
            </a:endParaRPr>
          </a:p>
          <a:p>
            <a:pPr marL="457200" indent="-457200" algn="l">
              <a:lnSpc>
                <a:spcPct val="200000"/>
              </a:lnSpc>
            </a:pPr>
            <a:r>
              <a:rPr lang="en-US" altLang="zh-CN" dirty="0">
                <a:solidFill>
                  <a:schemeClr val="tx1"/>
                </a:solidFill>
                <a:latin typeface="Times New Roman" panose="02020603050405020304" pitchFamily="18" charset="0"/>
              </a:rPr>
              <a:t>(2) </a:t>
            </a:r>
            <a:r>
              <a:rPr lang="zh-CN" altLang="en-US" dirty="0">
                <a:solidFill>
                  <a:schemeClr val="tx1"/>
                </a:solidFill>
                <a:latin typeface="Times New Roman" panose="02020603050405020304" pitchFamily="18" charset="0"/>
              </a:rPr>
              <a:t>开始截止时间和完成截止时间。 </a:t>
            </a:r>
            <a:endParaRPr lang="zh-CN" altLang="en-US" dirty="0">
              <a:solidFill>
                <a:schemeClr val="tx1"/>
              </a:solidFill>
              <a:latin typeface="Times New Roman" panose="02020603050405020304" pitchFamily="18" charset="0"/>
            </a:endParaRPr>
          </a:p>
          <a:p>
            <a:pPr marL="457200" indent="-457200" algn="l">
              <a:lnSpc>
                <a:spcPct val="200000"/>
              </a:lnSpc>
            </a:pPr>
            <a:r>
              <a:rPr lang="en-US" altLang="zh-CN" dirty="0">
                <a:solidFill>
                  <a:schemeClr val="tx1"/>
                </a:solidFill>
                <a:latin typeface="Times New Roman" panose="02020603050405020304" pitchFamily="18" charset="0"/>
              </a:rPr>
              <a:t>(3) </a:t>
            </a:r>
            <a:r>
              <a:rPr lang="zh-CN" altLang="en-US" dirty="0">
                <a:solidFill>
                  <a:schemeClr val="tx1"/>
                </a:solidFill>
                <a:latin typeface="Times New Roman" panose="02020603050405020304" pitchFamily="18" charset="0"/>
              </a:rPr>
              <a:t>处理时间。 </a:t>
            </a:r>
            <a:endParaRPr lang="zh-CN" altLang="en-US" dirty="0">
              <a:solidFill>
                <a:schemeClr val="tx1"/>
              </a:solidFill>
              <a:latin typeface="Times New Roman" panose="02020603050405020304" pitchFamily="18" charset="0"/>
            </a:endParaRPr>
          </a:p>
          <a:p>
            <a:pPr marL="457200" indent="-457200" algn="l">
              <a:lnSpc>
                <a:spcPct val="200000"/>
              </a:lnSpc>
            </a:pPr>
            <a:r>
              <a:rPr lang="en-US" altLang="zh-CN" dirty="0">
                <a:solidFill>
                  <a:schemeClr val="tx1"/>
                </a:solidFill>
                <a:latin typeface="Times New Roman" panose="02020603050405020304" pitchFamily="18" charset="0"/>
              </a:rPr>
              <a:t>(4) </a:t>
            </a:r>
            <a:r>
              <a:rPr lang="zh-CN" altLang="en-US" dirty="0">
                <a:solidFill>
                  <a:schemeClr val="tx1"/>
                </a:solidFill>
                <a:latin typeface="Times New Roman" panose="02020603050405020304" pitchFamily="18" charset="0"/>
              </a:rPr>
              <a:t>资源要求。 </a:t>
            </a:r>
            <a:endParaRPr lang="zh-CN" altLang="en-US" dirty="0">
              <a:solidFill>
                <a:schemeClr val="tx1"/>
              </a:solidFill>
              <a:latin typeface="Times New Roman" panose="02020603050405020304" pitchFamily="18" charset="0"/>
            </a:endParaRPr>
          </a:p>
          <a:p>
            <a:pPr marL="457200" indent="-457200" algn="l">
              <a:lnSpc>
                <a:spcPct val="200000"/>
              </a:lnSpc>
            </a:pPr>
            <a:r>
              <a:rPr lang="en-US" altLang="zh-CN" dirty="0">
                <a:solidFill>
                  <a:schemeClr val="tx1"/>
                </a:solidFill>
                <a:latin typeface="Times New Roman" panose="02020603050405020304" pitchFamily="18" charset="0"/>
              </a:rPr>
              <a:t>(5) </a:t>
            </a:r>
            <a:r>
              <a:rPr lang="zh-CN" altLang="en-US" dirty="0">
                <a:solidFill>
                  <a:schemeClr val="tx1"/>
                </a:solidFill>
                <a:latin typeface="Times New Roman" panose="02020603050405020304" pitchFamily="18" charset="0"/>
              </a:rPr>
              <a:t>优先级。  </a:t>
            </a:r>
            <a:endParaRPr lang="zh-CN" altLang="en-US" dirty="0">
              <a:solidFill>
                <a:schemeClr val="tx1"/>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59394"/>
                                        </p:tgtEl>
                                        <p:attrNameLst>
                                          <p:attrName>style.visibility</p:attrName>
                                        </p:attrNameLst>
                                      </p:cBhvr>
                                      <p:to>
                                        <p:strVal val="visible"/>
                                      </p:to>
                                    </p:set>
                                    <p:anim calcmode="lin" valueType="num">
                                      <p:cBhvr>
                                        <p:cTn id="7" dur="500" fill="hold"/>
                                        <p:tgtEl>
                                          <p:spTgt spid="59394"/>
                                        </p:tgtEl>
                                        <p:attrNameLst>
                                          <p:attrName>ppt_x</p:attrName>
                                        </p:attrNameLst>
                                      </p:cBhvr>
                                      <p:tavLst>
                                        <p:tav tm="0">
                                          <p:val>
                                            <p:strVal val="#ppt_x-.2"/>
                                          </p:val>
                                        </p:tav>
                                        <p:tav tm="100000">
                                          <p:val>
                                            <p:strVal val="#ppt_x"/>
                                          </p:val>
                                        </p:tav>
                                      </p:tavLst>
                                    </p:anim>
                                    <p:anim calcmode="lin" valueType="num">
                                      <p:cBhvr>
                                        <p:cTn id="8" dur="500" fill="hold"/>
                                        <p:tgtEl>
                                          <p:spTgt spid="59394"/>
                                        </p:tgtEl>
                                        <p:attrNameLst>
                                          <p:attrName>ppt_y</p:attrName>
                                        </p:attrNameLst>
                                      </p:cBhvr>
                                      <p:tavLst>
                                        <p:tav tm="0">
                                          <p:val>
                                            <p:strVal val="#ppt_y"/>
                                          </p:val>
                                        </p:tav>
                                        <p:tav tm="100000">
                                          <p:val>
                                            <p:strVal val="#ppt_y"/>
                                          </p:val>
                                        </p:tav>
                                      </p:tavLst>
                                    </p:anim>
                                    <p:animEffect transition="in" filter="wipe(right)" prLst="gradientSize: 0.1">
                                      <p:cBhvr>
                                        <p:cTn id="9" dur="500"/>
                                        <p:tgtEl>
                                          <p:spTgt spid="59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5" name="Text Box 3"/>
          <p:cNvSpPr txBox="1"/>
          <p:nvPr/>
        </p:nvSpPr>
        <p:spPr>
          <a:xfrm>
            <a:off x="971550" y="333375"/>
            <a:ext cx="4202113" cy="519113"/>
          </a:xfrm>
          <a:prstGeom prst="rect">
            <a:avLst/>
          </a:prstGeom>
          <a:noFill/>
          <a:ln w="9525">
            <a:noFill/>
          </a:ln>
        </p:spPr>
        <p:txBody>
          <a:bodyPr wrap="none">
            <a:spAutoFit/>
          </a:bodyPr>
          <a:p>
            <a:pPr algn="l"/>
            <a:r>
              <a:rPr lang="zh-CN" altLang="en-US" sz="2800" b="1" dirty="0">
                <a:solidFill>
                  <a:schemeClr val="tx1"/>
                </a:solidFill>
                <a:latin typeface="Times New Roman" panose="02020603050405020304" pitchFamily="18" charset="0"/>
              </a:rPr>
              <a:t>实现实时调度的基本条件 </a:t>
            </a:r>
            <a:endParaRPr lang="zh-CN" altLang="en-US" sz="2800" b="1" dirty="0">
              <a:solidFill>
                <a:schemeClr val="tx1"/>
              </a:solidFill>
              <a:latin typeface="Times New Roman" panose="02020603050405020304" pitchFamily="18" charset="0"/>
            </a:endParaRPr>
          </a:p>
        </p:txBody>
      </p:sp>
      <p:sp>
        <p:nvSpPr>
          <p:cNvPr id="3076" name="Text Box 6"/>
          <p:cNvSpPr txBox="1"/>
          <p:nvPr/>
        </p:nvSpPr>
        <p:spPr>
          <a:xfrm>
            <a:off x="1143000" y="981075"/>
            <a:ext cx="2709863" cy="457200"/>
          </a:xfrm>
          <a:prstGeom prst="rect">
            <a:avLst/>
          </a:prstGeom>
          <a:noFill/>
          <a:ln w="9525">
            <a:noFill/>
          </a:ln>
        </p:spPr>
        <p:txBody>
          <a:bodyPr wrap="none">
            <a:spAutoFit/>
          </a:bodyPr>
          <a:p>
            <a:pPr algn="l"/>
            <a:r>
              <a:rPr lang="en-US" altLang="zh-CN" b="1" dirty="0">
                <a:solidFill>
                  <a:schemeClr val="tx1"/>
                </a:solidFill>
                <a:latin typeface="Times New Roman" panose="02020603050405020304" pitchFamily="18" charset="0"/>
              </a:rPr>
              <a:t>2. </a:t>
            </a:r>
            <a:r>
              <a:rPr lang="zh-CN" altLang="en-US" b="1" dirty="0">
                <a:solidFill>
                  <a:schemeClr val="tx1"/>
                </a:solidFill>
                <a:latin typeface="Times New Roman" panose="02020603050405020304" pitchFamily="18" charset="0"/>
              </a:rPr>
              <a:t>系统处理能力强 </a:t>
            </a:r>
            <a:endParaRPr lang="zh-CN" altLang="en-US" b="1" dirty="0">
              <a:solidFill>
                <a:schemeClr val="tx1"/>
              </a:solidFill>
              <a:latin typeface="Times New Roman" panose="02020603050405020304" pitchFamily="18" charset="0"/>
            </a:endParaRPr>
          </a:p>
        </p:txBody>
      </p:sp>
      <p:sp>
        <p:nvSpPr>
          <p:cNvPr id="3077" name="Text Box 7"/>
          <p:cNvSpPr txBox="1"/>
          <p:nvPr/>
        </p:nvSpPr>
        <p:spPr>
          <a:xfrm>
            <a:off x="609600" y="1666875"/>
            <a:ext cx="8153400" cy="3378200"/>
          </a:xfrm>
          <a:prstGeom prst="rect">
            <a:avLst/>
          </a:prstGeom>
          <a:noFill/>
          <a:ln w="9525">
            <a:noFill/>
          </a:ln>
        </p:spPr>
        <p:txBody>
          <a:bodyPr>
            <a:spAutoFit/>
          </a:bodyPr>
          <a:p>
            <a:pPr algn="just">
              <a:lnSpc>
                <a:spcPct val="150000"/>
              </a:lnSpc>
              <a:spcBef>
                <a:spcPct val="50000"/>
              </a:spcBef>
            </a:pPr>
            <a:r>
              <a:rPr lang="zh-CN" altLang="en-US" dirty="0">
                <a:solidFill>
                  <a:schemeClr val="tx1"/>
                </a:solidFill>
                <a:latin typeface="Times New Roman" panose="02020603050405020304" pitchFamily="18" charset="0"/>
              </a:rPr>
              <a:t>       在实时系统中，通常都有着多个实时任务。若处理机的处理能力不够强，则有可能因处理机忙不过来而使某些实时任务不能得到及时处理，从而导致发生难以预料的后果。假定系统中有</a:t>
            </a:r>
            <a:r>
              <a:rPr lang="en-US" altLang="zh-CN" i="1" dirty="0">
                <a:solidFill>
                  <a:schemeClr val="tx1"/>
                </a:solidFill>
                <a:latin typeface="Times New Roman" panose="02020603050405020304" pitchFamily="18" charset="0"/>
              </a:rPr>
              <a:t>m</a:t>
            </a:r>
            <a:r>
              <a:rPr lang="zh-CN" altLang="en-US" dirty="0">
                <a:solidFill>
                  <a:schemeClr val="tx1"/>
                </a:solidFill>
                <a:latin typeface="Times New Roman" panose="02020603050405020304" pitchFamily="18" charset="0"/>
              </a:rPr>
              <a:t>个周期性的硬实时任务，它们的处理时间可表示为</a:t>
            </a:r>
            <a:r>
              <a:rPr lang="en-US" altLang="zh-CN" i="1" dirty="0">
                <a:solidFill>
                  <a:schemeClr val="tx1"/>
                </a:solidFill>
                <a:latin typeface="Times New Roman" panose="02020603050405020304" pitchFamily="18" charset="0"/>
              </a:rPr>
              <a:t>C</a:t>
            </a:r>
            <a:r>
              <a:rPr lang="en-US" altLang="zh-CN" i="1" baseline="-25000" dirty="0">
                <a:solidFill>
                  <a:schemeClr val="tx1"/>
                </a:solidFill>
                <a:latin typeface="Times New Roman" panose="02020603050405020304" pitchFamily="18" charset="0"/>
              </a:rPr>
              <a:t>i</a:t>
            </a:r>
            <a:r>
              <a:rPr lang="zh-CN" altLang="en-US" dirty="0">
                <a:solidFill>
                  <a:schemeClr val="tx1"/>
                </a:solidFill>
                <a:latin typeface="Times New Roman" panose="02020603050405020304" pitchFamily="18" charset="0"/>
              </a:rPr>
              <a:t>，周期时间表示为</a:t>
            </a:r>
            <a:r>
              <a:rPr lang="en-US" altLang="zh-CN" i="1" dirty="0">
                <a:solidFill>
                  <a:schemeClr val="tx1"/>
                </a:solidFill>
                <a:latin typeface="Times New Roman" panose="02020603050405020304" pitchFamily="18" charset="0"/>
              </a:rPr>
              <a:t>P</a:t>
            </a:r>
            <a:r>
              <a:rPr lang="en-US" altLang="zh-CN" i="1" baseline="-25000" dirty="0">
                <a:solidFill>
                  <a:schemeClr val="tx1"/>
                </a:solidFill>
                <a:latin typeface="Times New Roman" panose="02020603050405020304" pitchFamily="18" charset="0"/>
              </a:rPr>
              <a:t>i</a:t>
            </a:r>
            <a:r>
              <a:rPr lang="zh-CN" altLang="en-US" dirty="0">
                <a:solidFill>
                  <a:schemeClr val="tx1"/>
                </a:solidFill>
                <a:latin typeface="Times New Roman" panose="02020603050405020304" pitchFamily="18" charset="0"/>
              </a:rPr>
              <a:t>，则在单处理机情况下，必须满足下面的限制条件： </a:t>
            </a:r>
            <a:endParaRPr lang="zh-CN" altLang="en-US" dirty="0">
              <a:solidFill>
                <a:schemeClr val="tx1"/>
              </a:solidFill>
              <a:latin typeface="Times New Roman" panose="02020603050405020304" pitchFamily="18" charset="0"/>
            </a:endParaRPr>
          </a:p>
        </p:txBody>
      </p:sp>
      <p:graphicFrame>
        <p:nvGraphicFramePr>
          <p:cNvPr id="3074" name="Object 8"/>
          <p:cNvGraphicFramePr/>
          <p:nvPr/>
        </p:nvGraphicFramePr>
        <p:xfrm>
          <a:off x="3657600" y="5095875"/>
          <a:ext cx="1676400" cy="1247775"/>
        </p:xfrm>
        <a:graphic>
          <a:graphicData uri="http://schemas.openxmlformats.org/presentationml/2006/ole">
            <mc:AlternateContent xmlns:mc="http://schemas.openxmlformats.org/markup-compatibility/2006">
              <mc:Choice xmlns:v="urn:schemas-microsoft-com:vml" Requires="v">
                <p:oleObj spid="_x0000_s3079" name="" r:id="rId1" imgW="596900" imgH="444500" progId="Equation.3">
                  <p:embed/>
                </p:oleObj>
              </mc:Choice>
              <mc:Fallback>
                <p:oleObj name="" r:id="rId1" imgW="596900" imgH="444500" progId="Equation.3">
                  <p:embed/>
                  <p:pic>
                    <p:nvPicPr>
                      <p:cNvPr id="0" name="图片 3078"/>
                      <p:cNvPicPr/>
                      <p:nvPr/>
                    </p:nvPicPr>
                    <p:blipFill>
                      <a:blip r:embed="rId2"/>
                      <a:stretch>
                        <a:fillRect/>
                      </a:stretch>
                    </p:blipFill>
                    <p:spPr>
                      <a:xfrm>
                        <a:off x="3657600" y="5095875"/>
                        <a:ext cx="1676400" cy="1247775"/>
                      </a:xfrm>
                      <a:prstGeom prst="rect">
                        <a:avLst/>
                      </a:prstGeom>
                      <a:noFill/>
                      <a:ln w="38100">
                        <a:noFill/>
                        <a:miter/>
                      </a:ln>
                    </p:spPr>
                  </p:pic>
                </p:oleObj>
              </mc:Fallback>
            </mc:AlternateContent>
          </a:graphicData>
        </a:graphic>
      </p:graphicFrame>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9" name="Text Box 9"/>
          <p:cNvSpPr txBox="1"/>
          <p:nvPr/>
        </p:nvSpPr>
        <p:spPr>
          <a:xfrm>
            <a:off x="457200" y="476250"/>
            <a:ext cx="8077200" cy="4656138"/>
          </a:xfrm>
          <a:prstGeom prst="rect">
            <a:avLst/>
          </a:prstGeom>
          <a:noFill/>
          <a:ln w="9525">
            <a:noFill/>
          </a:ln>
        </p:spPr>
        <p:txBody>
          <a:bodyPr>
            <a:spAutoFit/>
          </a:bodyPr>
          <a:p>
            <a:pPr algn="just">
              <a:lnSpc>
                <a:spcPct val="150000"/>
              </a:lnSpc>
              <a:spcBef>
                <a:spcPct val="50000"/>
              </a:spcBef>
            </a:pPr>
            <a:r>
              <a:rPr lang="zh-CN" altLang="en-US" dirty="0">
                <a:solidFill>
                  <a:schemeClr val="tx1"/>
                </a:solidFill>
                <a:latin typeface="Times New Roman" panose="02020603050405020304" pitchFamily="18" charset="0"/>
              </a:rPr>
              <a:t>       系统才是可调度的。假如系统中有</a:t>
            </a:r>
            <a:r>
              <a:rPr lang="en-US" altLang="zh-CN" dirty="0">
                <a:solidFill>
                  <a:schemeClr val="tx1"/>
                </a:solidFill>
                <a:latin typeface="Times New Roman" panose="02020603050405020304" pitchFamily="18" charset="0"/>
              </a:rPr>
              <a:t>6</a:t>
            </a:r>
            <a:r>
              <a:rPr lang="zh-CN" altLang="en-US" dirty="0">
                <a:solidFill>
                  <a:schemeClr val="tx1"/>
                </a:solidFill>
                <a:latin typeface="Times New Roman" panose="02020603050405020304" pitchFamily="18" charset="0"/>
              </a:rPr>
              <a:t>个硬实时任务，它们的周期时间都是 </a:t>
            </a:r>
            <a:r>
              <a:rPr lang="en-US" altLang="zh-CN" dirty="0">
                <a:solidFill>
                  <a:schemeClr val="tx1"/>
                </a:solidFill>
                <a:latin typeface="Times New Roman" panose="02020603050405020304" pitchFamily="18" charset="0"/>
              </a:rPr>
              <a:t>50 ms</a:t>
            </a:r>
            <a:r>
              <a:rPr lang="zh-CN" altLang="en-US" dirty="0">
                <a:solidFill>
                  <a:schemeClr val="tx1"/>
                </a:solidFill>
                <a:latin typeface="Times New Roman" panose="02020603050405020304" pitchFamily="18" charset="0"/>
              </a:rPr>
              <a:t>，而每次的处理时间为 </a:t>
            </a:r>
            <a:r>
              <a:rPr lang="en-US" altLang="zh-CN" dirty="0">
                <a:solidFill>
                  <a:schemeClr val="tx1"/>
                </a:solidFill>
                <a:latin typeface="Times New Roman" panose="02020603050405020304" pitchFamily="18" charset="0"/>
              </a:rPr>
              <a:t>10 ms</a:t>
            </a:r>
            <a:r>
              <a:rPr lang="zh-CN" altLang="en-US" dirty="0">
                <a:solidFill>
                  <a:schemeClr val="tx1"/>
                </a:solidFill>
                <a:latin typeface="Times New Roman" panose="02020603050405020304" pitchFamily="18" charset="0"/>
              </a:rPr>
              <a:t>，则不难算出，此时是不能满足上式的，因而系统是不可调度的。</a:t>
            </a:r>
            <a:endParaRPr lang="zh-CN" altLang="en-US" dirty="0">
              <a:solidFill>
                <a:schemeClr val="tx1"/>
              </a:solidFill>
              <a:latin typeface="Times New Roman" panose="02020603050405020304" pitchFamily="18" charset="0"/>
            </a:endParaRPr>
          </a:p>
          <a:p>
            <a:pPr algn="just">
              <a:lnSpc>
                <a:spcPct val="150000"/>
              </a:lnSpc>
              <a:spcBef>
                <a:spcPct val="50000"/>
              </a:spcBef>
            </a:pPr>
            <a:r>
              <a:rPr lang="zh-CN" altLang="en-US" dirty="0">
                <a:solidFill>
                  <a:schemeClr val="tx1"/>
                </a:solidFill>
                <a:latin typeface="Times New Roman" panose="02020603050405020304" pitchFamily="18" charset="0"/>
              </a:rPr>
              <a:t>       解决的方法是提高系统的处理能力，其途径有二：其一仍是采用单处理机系统， 但须增强其处理能力， 以显著地减少对每一个任务的处理时间；其二是采用多处理机系统。假定系统中的处理机数为</a:t>
            </a:r>
            <a:r>
              <a:rPr lang="en-US" altLang="zh-CN" dirty="0">
                <a:solidFill>
                  <a:schemeClr val="tx1"/>
                </a:solidFill>
                <a:latin typeface="Times New Roman" panose="02020603050405020304" pitchFamily="18" charset="0"/>
              </a:rPr>
              <a:t>N</a:t>
            </a:r>
            <a:r>
              <a:rPr lang="zh-CN" altLang="en-US" dirty="0">
                <a:solidFill>
                  <a:schemeClr val="tx1"/>
                </a:solidFill>
                <a:latin typeface="Times New Roman" panose="02020603050405020304" pitchFamily="18" charset="0"/>
              </a:rPr>
              <a:t>，则应将上述的限制条件改为： </a:t>
            </a:r>
            <a:endParaRPr lang="zh-CN" altLang="en-US" dirty="0">
              <a:solidFill>
                <a:schemeClr val="tx1"/>
              </a:solidFill>
              <a:latin typeface="Times New Roman" panose="02020603050405020304" pitchFamily="18" charset="0"/>
            </a:endParaRPr>
          </a:p>
        </p:txBody>
      </p:sp>
      <p:graphicFrame>
        <p:nvGraphicFramePr>
          <p:cNvPr id="4098" name="Object 10"/>
          <p:cNvGraphicFramePr/>
          <p:nvPr/>
        </p:nvGraphicFramePr>
        <p:xfrm>
          <a:off x="3475038" y="5276850"/>
          <a:ext cx="1890712" cy="1247775"/>
        </p:xfrm>
        <a:graphic>
          <a:graphicData uri="http://schemas.openxmlformats.org/presentationml/2006/ole">
            <mc:AlternateContent xmlns:mc="http://schemas.openxmlformats.org/markup-compatibility/2006">
              <mc:Choice xmlns:v="urn:schemas-microsoft-com:vml" Requires="v">
                <p:oleObj spid="_x0000_s3080" name="" r:id="rId1" imgW="673100" imgH="444500" progId="Equation.3">
                  <p:embed/>
                </p:oleObj>
              </mc:Choice>
              <mc:Fallback>
                <p:oleObj name="" r:id="rId1" imgW="673100" imgH="444500" progId="Equation.3">
                  <p:embed/>
                  <p:pic>
                    <p:nvPicPr>
                      <p:cNvPr id="0" name="图片 3079"/>
                      <p:cNvPicPr/>
                      <p:nvPr/>
                    </p:nvPicPr>
                    <p:blipFill>
                      <a:blip r:embed="rId2"/>
                      <a:stretch>
                        <a:fillRect/>
                      </a:stretch>
                    </p:blipFill>
                    <p:spPr>
                      <a:xfrm>
                        <a:off x="3475038" y="5276850"/>
                        <a:ext cx="1890712" cy="1247775"/>
                      </a:xfrm>
                      <a:prstGeom prst="rect">
                        <a:avLst/>
                      </a:prstGeom>
                      <a:noFill/>
                      <a:ln w="38100">
                        <a:noFill/>
                        <a:miter/>
                      </a:ln>
                    </p:spPr>
                  </p:pic>
                </p:oleObj>
              </mc:Fallback>
            </mc:AlternateContent>
          </a:graphicData>
        </a:graphic>
      </p:graphicFrame>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noChangeArrowheads="1"/>
          </p:cNvSpPr>
          <p:nvPr>
            <p:ph type="title" idx="4294967295"/>
          </p:nvPr>
        </p:nvSpPr>
        <p:spPr/>
        <p:txBody>
          <a:bodyPr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3.1 </a:t>
            </a:r>
            <a:r>
              <a:rPr kumimoji="0" lang="zh-CN" altLang="en-US" sz="44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处理机调度的层次</a:t>
            </a:r>
            <a:r>
              <a:rPr kumimoji="0" lang="zh-CN" altLang="en-US" sz="4400" b="1" i="0" u="none" strike="noStrike" kern="0" cap="none" spc="0" normalizeH="0" baseline="0" noProof="0" smtClean="0">
                <a:ln>
                  <a:noFill/>
                </a:ln>
                <a:solidFill>
                  <a:schemeClr val="tx2"/>
                </a:solidFill>
                <a:effectLst/>
                <a:uLnTx/>
                <a:uFillTx/>
                <a:latin typeface="+mj-lt"/>
                <a:ea typeface="+mj-ea"/>
                <a:cs typeface="+mj-cs"/>
              </a:rPr>
              <a:t> </a:t>
            </a:r>
            <a:endParaRPr kumimoji="0" lang="zh-CN" altLang="en-US" sz="4400" b="1" i="0" u="none" strike="noStrike" kern="0" cap="none" spc="0" normalizeH="0" baseline="0" noProof="0" smtClean="0">
              <a:ln>
                <a:noFill/>
              </a:ln>
              <a:solidFill>
                <a:schemeClr val="tx2"/>
              </a:solidFill>
              <a:effectLst/>
              <a:uLnTx/>
              <a:uFillTx/>
              <a:latin typeface="+mj-lt"/>
              <a:ea typeface="+mj-ea"/>
              <a:cs typeface="+mj-cs"/>
            </a:endParaRPr>
          </a:p>
        </p:txBody>
      </p:sp>
      <p:sp>
        <p:nvSpPr>
          <p:cNvPr id="6165" name="Rectangle 21"/>
          <p:cNvSpPr/>
          <p:nvPr/>
        </p:nvSpPr>
        <p:spPr>
          <a:xfrm>
            <a:off x="250825" y="1196975"/>
            <a:ext cx="8281988" cy="3744913"/>
          </a:xfrm>
          <a:prstGeom prst="rect">
            <a:avLst/>
          </a:prstGeom>
          <a:noFill/>
          <a:ln w="9525">
            <a:noFill/>
          </a:ln>
        </p:spPr>
        <p:txBody>
          <a:bodyPr anchor="ctr"/>
          <a:p>
            <a:pPr algn="l" eaLnBrk="0" hangingPunct="0"/>
            <a:r>
              <a:rPr lang="zh-CN" altLang="en-US" sz="3600" b="1" dirty="0">
                <a:solidFill>
                  <a:srgbClr val="0000FF"/>
                </a:solidFill>
                <a:latin typeface="Arial" panose="020B0604020202020204" pitchFamily="34" charset="0"/>
                <a:ea typeface="仿宋_GB2312" pitchFamily="49" charset="-122"/>
              </a:rPr>
              <a:t>一、高级调度（作业调度）：</a:t>
            </a:r>
            <a:br>
              <a:rPr lang="zh-CN" altLang="en-US" sz="3200" b="1" dirty="0">
                <a:solidFill>
                  <a:srgbClr val="0000FF"/>
                </a:solidFill>
                <a:latin typeface="Arial" panose="020B0604020202020204" pitchFamily="34" charset="0"/>
                <a:ea typeface="仿宋_GB2312" pitchFamily="49" charset="-122"/>
              </a:rPr>
            </a:br>
            <a:r>
              <a:rPr lang="zh-CN" altLang="en-US" sz="3200" dirty="0">
                <a:solidFill>
                  <a:srgbClr val="FF3300"/>
                </a:solidFill>
                <a:latin typeface="Arial" panose="020B0604020202020204" pitchFamily="34" charset="0"/>
                <a:ea typeface="仿宋_GB2312" pitchFamily="49" charset="-122"/>
              </a:rPr>
              <a:t>    </a:t>
            </a:r>
            <a:r>
              <a:rPr lang="en-US" altLang="zh-CN" sz="3200" b="1" dirty="0">
                <a:solidFill>
                  <a:srgbClr val="FF3300"/>
                </a:solidFill>
                <a:latin typeface="Arial" panose="020B0604020202020204" pitchFamily="34" charset="0"/>
                <a:ea typeface="仿宋_GB2312" pitchFamily="49" charset="-122"/>
              </a:rPr>
              <a:t>1.</a:t>
            </a:r>
            <a:r>
              <a:rPr lang="zh-CN" altLang="en-US" sz="3200" b="1" dirty="0">
                <a:solidFill>
                  <a:srgbClr val="FF3300"/>
                </a:solidFill>
                <a:latin typeface="Arial" panose="020B0604020202020204" pitchFamily="34" charset="0"/>
                <a:ea typeface="仿宋_GB2312" pitchFamily="49" charset="-122"/>
              </a:rPr>
              <a:t>概念：</a:t>
            </a:r>
            <a:br>
              <a:rPr lang="zh-CN" altLang="en-US" sz="3200" b="1" dirty="0">
                <a:solidFill>
                  <a:srgbClr val="FF3300"/>
                </a:solidFill>
                <a:latin typeface="Arial" panose="020B0604020202020204" pitchFamily="34" charset="0"/>
                <a:ea typeface="仿宋_GB2312" pitchFamily="49" charset="-122"/>
              </a:rPr>
            </a:br>
            <a:br>
              <a:rPr lang="zh-CN" altLang="en-US" sz="3200" b="1" dirty="0">
                <a:solidFill>
                  <a:srgbClr val="FF3300"/>
                </a:solidFill>
                <a:latin typeface="Arial" panose="020B0604020202020204" pitchFamily="34" charset="0"/>
                <a:ea typeface="仿宋_GB2312" pitchFamily="49" charset="-122"/>
              </a:rPr>
            </a:br>
            <a:br>
              <a:rPr lang="zh-CN" altLang="en-US" sz="3200" b="1" dirty="0">
                <a:solidFill>
                  <a:srgbClr val="FF3300"/>
                </a:solidFill>
                <a:latin typeface="Arial" panose="020B0604020202020204" pitchFamily="34" charset="0"/>
                <a:ea typeface="仿宋_GB2312" pitchFamily="49" charset="-122"/>
              </a:rPr>
            </a:br>
            <a:br>
              <a:rPr lang="zh-CN" altLang="en-US" sz="3200" b="1" dirty="0">
                <a:solidFill>
                  <a:srgbClr val="FF3300"/>
                </a:solidFill>
                <a:latin typeface="Arial" panose="020B0604020202020204" pitchFamily="34" charset="0"/>
                <a:ea typeface="仿宋_GB2312" pitchFamily="49" charset="-122"/>
              </a:rPr>
            </a:br>
            <a:br>
              <a:rPr lang="zh-CN" altLang="en-US" sz="3200" b="1" dirty="0">
                <a:solidFill>
                  <a:srgbClr val="FF3300"/>
                </a:solidFill>
                <a:latin typeface="Arial" panose="020B0604020202020204" pitchFamily="34" charset="0"/>
                <a:ea typeface="仿宋_GB2312" pitchFamily="49" charset="-122"/>
              </a:rPr>
            </a:br>
            <a:r>
              <a:rPr lang="zh-CN" altLang="en-US" sz="3200" b="1" dirty="0">
                <a:solidFill>
                  <a:srgbClr val="FF3300"/>
                </a:solidFill>
                <a:latin typeface="Arial" panose="020B0604020202020204" pitchFamily="34" charset="0"/>
                <a:ea typeface="仿宋_GB2312" pitchFamily="49" charset="-122"/>
              </a:rPr>
              <a:t>     </a:t>
            </a:r>
            <a:r>
              <a:rPr lang="en-US" altLang="zh-CN" sz="3200" b="1" dirty="0">
                <a:solidFill>
                  <a:srgbClr val="FF3300"/>
                </a:solidFill>
                <a:latin typeface="Arial" panose="020B0604020202020204" pitchFamily="34" charset="0"/>
                <a:ea typeface="仿宋_GB2312" pitchFamily="49" charset="-122"/>
              </a:rPr>
              <a:t>2.</a:t>
            </a:r>
            <a:r>
              <a:rPr lang="zh-CN" altLang="en-US" sz="3200" b="1" dirty="0">
                <a:solidFill>
                  <a:srgbClr val="FF3300"/>
                </a:solidFill>
                <a:latin typeface="Arial" panose="020B0604020202020204" pitchFamily="34" charset="0"/>
                <a:ea typeface="仿宋_GB2312" pitchFamily="49" charset="-122"/>
              </a:rPr>
              <a:t>考虑的问题：</a:t>
            </a:r>
            <a:endParaRPr lang="zh-CN" altLang="en-US" sz="3200" b="1" dirty="0">
              <a:solidFill>
                <a:srgbClr val="FF3300"/>
              </a:solidFill>
              <a:latin typeface="Arial" panose="020B0604020202020204" pitchFamily="34" charset="0"/>
              <a:ea typeface="仿宋_GB2312" pitchFamily="49" charset="-122"/>
            </a:endParaRPr>
          </a:p>
        </p:txBody>
      </p:sp>
      <p:sp>
        <p:nvSpPr>
          <p:cNvPr id="6166" name="Rectangle 22"/>
          <p:cNvSpPr/>
          <p:nvPr/>
        </p:nvSpPr>
        <p:spPr>
          <a:xfrm>
            <a:off x="250825" y="5013325"/>
            <a:ext cx="6481763" cy="1655763"/>
          </a:xfrm>
          <a:prstGeom prst="rect">
            <a:avLst/>
          </a:prstGeom>
          <a:noFill/>
          <a:ln w="9525">
            <a:noFill/>
          </a:ln>
        </p:spPr>
        <p:txBody>
          <a:bodyPr/>
          <a:p>
            <a:pPr marL="342900" indent="-342900" algn="l" eaLnBrk="0" hangingPunct="0">
              <a:lnSpc>
                <a:spcPct val="125000"/>
              </a:lnSpc>
              <a:spcBef>
                <a:spcPct val="20000"/>
              </a:spcBef>
              <a:buChar char="•"/>
            </a:pPr>
            <a:r>
              <a:rPr lang="zh-CN" altLang="en-US" sz="2800" b="1" dirty="0">
                <a:solidFill>
                  <a:srgbClr val="008AF2"/>
                </a:solidFill>
                <a:latin typeface="仿宋_GB2312" pitchFamily="49" charset="-122"/>
                <a:ea typeface="仿宋_GB2312" pitchFamily="49" charset="-122"/>
              </a:rPr>
              <a:t>接纳多少个作业：</a:t>
            </a:r>
            <a:r>
              <a:rPr lang="zh-CN" altLang="en-US" sz="2800" b="1" dirty="0">
                <a:solidFill>
                  <a:schemeClr val="tx1"/>
                </a:solidFill>
                <a:latin typeface="仿宋_GB2312" pitchFamily="49" charset="-122"/>
                <a:ea typeface="仿宋_GB2312" pitchFamily="49" charset="-122"/>
              </a:rPr>
              <a:t>多道程序度</a:t>
            </a:r>
            <a:endParaRPr lang="zh-CN" altLang="en-US" sz="2800" b="1" dirty="0">
              <a:solidFill>
                <a:schemeClr val="tx1"/>
              </a:solidFill>
              <a:latin typeface="仿宋_GB2312" pitchFamily="49" charset="-122"/>
              <a:ea typeface="仿宋_GB2312" pitchFamily="49" charset="-122"/>
            </a:endParaRPr>
          </a:p>
          <a:p>
            <a:pPr marL="342900" indent="-342900" algn="l" eaLnBrk="0" hangingPunct="0">
              <a:lnSpc>
                <a:spcPct val="125000"/>
              </a:lnSpc>
              <a:spcBef>
                <a:spcPct val="20000"/>
              </a:spcBef>
              <a:buChar char="•"/>
            </a:pPr>
            <a:r>
              <a:rPr lang="zh-CN" altLang="en-US" sz="2800" b="1" dirty="0">
                <a:solidFill>
                  <a:srgbClr val="008AF2"/>
                </a:solidFill>
                <a:latin typeface="仿宋_GB2312" pitchFamily="49" charset="-122"/>
                <a:ea typeface="仿宋_GB2312" pitchFamily="49" charset="-122"/>
              </a:rPr>
              <a:t>接纳哪些作业：</a:t>
            </a:r>
            <a:r>
              <a:rPr lang="zh-CN" altLang="en-US" sz="2800" b="1" dirty="0">
                <a:solidFill>
                  <a:schemeClr val="tx1"/>
                </a:solidFill>
                <a:latin typeface="仿宋_GB2312" pitchFamily="49" charset="-122"/>
                <a:ea typeface="仿宋_GB2312" pitchFamily="49" charset="-122"/>
              </a:rPr>
              <a:t>作业调度算法</a:t>
            </a:r>
            <a:endParaRPr lang="zh-CN" altLang="en-US" sz="2800" b="1" dirty="0">
              <a:solidFill>
                <a:schemeClr val="tx1"/>
              </a:solidFill>
              <a:latin typeface="仿宋_GB2312" pitchFamily="49" charset="-122"/>
              <a:ea typeface="仿宋_GB2312" pitchFamily="49" charset="-122"/>
            </a:endParaRPr>
          </a:p>
        </p:txBody>
      </p:sp>
      <p:grpSp>
        <p:nvGrpSpPr>
          <p:cNvPr id="2" name="Group 62"/>
          <p:cNvGrpSpPr/>
          <p:nvPr/>
        </p:nvGrpSpPr>
        <p:grpSpPr>
          <a:xfrm>
            <a:off x="971550" y="2349500"/>
            <a:ext cx="5653088" cy="1704975"/>
            <a:chOff x="612" y="1480"/>
            <a:chExt cx="3561" cy="1074"/>
          </a:xfrm>
        </p:grpSpPr>
        <p:sp>
          <p:nvSpPr>
            <p:cNvPr id="14342" name="Rectangle 63"/>
            <p:cNvSpPr/>
            <p:nvPr/>
          </p:nvSpPr>
          <p:spPr>
            <a:xfrm>
              <a:off x="2434" y="1811"/>
              <a:ext cx="221" cy="349"/>
            </a:xfrm>
            <a:prstGeom prst="rect">
              <a:avLst/>
            </a:prstGeom>
            <a:solidFill>
              <a:srgbClr val="FFFF99"/>
            </a:solidFill>
            <a:ln w="14288"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4343" name="Rectangle 64"/>
            <p:cNvSpPr/>
            <p:nvPr/>
          </p:nvSpPr>
          <p:spPr>
            <a:xfrm>
              <a:off x="2655" y="1811"/>
              <a:ext cx="221" cy="349"/>
            </a:xfrm>
            <a:prstGeom prst="rect">
              <a:avLst/>
            </a:prstGeom>
            <a:solidFill>
              <a:srgbClr val="FFFF99"/>
            </a:solidFill>
            <a:ln w="14288"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4344" name="Rectangle 65"/>
            <p:cNvSpPr/>
            <p:nvPr/>
          </p:nvSpPr>
          <p:spPr>
            <a:xfrm>
              <a:off x="2876" y="1811"/>
              <a:ext cx="211" cy="349"/>
            </a:xfrm>
            <a:prstGeom prst="rect">
              <a:avLst/>
            </a:prstGeom>
            <a:solidFill>
              <a:srgbClr val="FFFF99"/>
            </a:solidFill>
            <a:ln w="14288"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4345" name="Rectangle 66"/>
            <p:cNvSpPr/>
            <p:nvPr/>
          </p:nvSpPr>
          <p:spPr>
            <a:xfrm>
              <a:off x="2922" y="1921"/>
              <a:ext cx="145" cy="173"/>
            </a:xfrm>
            <a:prstGeom prst="rect">
              <a:avLst/>
            </a:prstGeom>
            <a:solidFill>
              <a:srgbClr val="FFFF99"/>
            </a:solid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就</a:t>
              </a:r>
              <a:endParaRPr lang="zh-CN" altLang="en-US" sz="1800" b="1" dirty="0">
                <a:solidFill>
                  <a:schemeClr val="tx1"/>
                </a:solidFill>
                <a:latin typeface="Arial" panose="020B0604020202020204" pitchFamily="34" charset="0"/>
              </a:endParaRPr>
            </a:p>
          </p:txBody>
        </p:sp>
        <p:sp>
          <p:nvSpPr>
            <p:cNvPr id="14346" name="Rectangle 67"/>
            <p:cNvSpPr/>
            <p:nvPr/>
          </p:nvSpPr>
          <p:spPr>
            <a:xfrm>
              <a:off x="3087" y="1811"/>
              <a:ext cx="221" cy="349"/>
            </a:xfrm>
            <a:prstGeom prst="rect">
              <a:avLst/>
            </a:prstGeom>
            <a:solidFill>
              <a:srgbClr val="FFFF99"/>
            </a:solidFill>
            <a:ln w="14288"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4347" name="Rectangle 68"/>
            <p:cNvSpPr/>
            <p:nvPr/>
          </p:nvSpPr>
          <p:spPr>
            <a:xfrm>
              <a:off x="3133" y="1921"/>
              <a:ext cx="145" cy="173"/>
            </a:xfrm>
            <a:prstGeom prst="rect">
              <a:avLst/>
            </a:prstGeom>
            <a:solidFill>
              <a:srgbClr val="FFFF99"/>
            </a:solid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绪</a:t>
              </a:r>
              <a:endParaRPr lang="zh-CN" altLang="en-US" sz="1800" b="1" dirty="0">
                <a:solidFill>
                  <a:schemeClr val="tx1"/>
                </a:solidFill>
                <a:latin typeface="Arial" panose="020B0604020202020204" pitchFamily="34" charset="0"/>
              </a:endParaRPr>
            </a:p>
          </p:txBody>
        </p:sp>
        <p:sp>
          <p:nvSpPr>
            <p:cNvPr id="14348" name="Rectangle 69"/>
            <p:cNvSpPr/>
            <p:nvPr/>
          </p:nvSpPr>
          <p:spPr>
            <a:xfrm>
              <a:off x="3308" y="1811"/>
              <a:ext cx="221" cy="349"/>
            </a:xfrm>
            <a:prstGeom prst="rect">
              <a:avLst/>
            </a:prstGeom>
            <a:solidFill>
              <a:srgbClr val="FFFF99"/>
            </a:solidFill>
            <a:ln w="14288"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4349" name="Rectangle 70"/>
            <p:cNvSpPr/>
            <p:nvPr/>
          </p:nvSpPr>
          <p:spPr>
            <a:xfrm>
              <a:off x="3354" y="1921"/>
              <a:ext cx="145" cy="173"/>
            </a:xfrm>
            <a:prstGeom prst="rect">
              <a:avLst/>
            </a:prstGeom>
            <a:solidFill>
              <a:srgbClr val="FFFF99"/>
            </a:solid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队</a:t>
              </a:r>
              <a:endParaRPr lang="zh-CN" altLang="en-US" sz="1800" b="1" dirty="0">
                <a:solidFill>
                  <a:schemeClr val="tx1"/>
                </a:solidFill>
                <a:latin typeface="Arial" panose="020B0604020202020204" pitchFamily="34" charset="0"/>
              </a:endParaRPr>
            </a:p>
          </p:txBody>
        </p:sp>
        <p:sp>
          <p:nvSpPr>
            <p:cNvPr id="14350" name="Rectangle 71"/>
            <p:cNvSpPr/>
            <p:nvPr/>
          </p:nvSpPr>
          <p:spPr>
            <a:xfrm>
              <a:off x="3529" y="1811"/>
              <a:ext cx="211" cy="349"/>
            </a:xfrm>
            <a:prstGeom prst="rect">
              <a:avLst/>
            </a:prstGeom>
            <a:solidFill>
              <a:srgbClr val="FFFF99"/>
            </a:solidFill>
            <a:ln w="14288"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4351" name="Rectangle 72"/>
            <p:cNvSpPr/>
            <p:nvPr/>
          </p:nvSpPr>
          <p:spPr>
            <a:xfrm>
              <a:off x="3575" y="1921"/>
              <a:ext cx="145" cy="173"/>
            </a:xfrm>
            <a:prstGeom prst="rect">
              <a:avLst/>
            </a:prstGeom>
            <a:solidFill>
              <a:srgbClr val="FFFF99"/>
            </a:solid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列</a:t>
              </a:r>
              <a:endParaRPr lang="zh-CN" altLang="en-US" sz="1800" b="1" dirty="0">
                <a:solidFill>
                  <a:schemeClr val="tx1"/>
                </a:solidFill>
                <a:latin typeface="Arial" panose="020B0604020202020204" pitchFamily="34" charset="0"/>
              </a:endParaRPr>
            </a:p>
          </p:txBody>
        </p:sp>
        <p:sp>
          <p:nvSpPr>
            <p:cNvPr id="14352" name="Rectangle 73"/>
            <p:cNvSpPr/>
            <p:nvPr/>
          </p:nvSpPr>
          <p:spPr>
            <a:xfrm>
              <a:off x="3740" y="1811"/>
              <a:ext cx="221" cy="349"/>
            </a:xfrm>
            <a:prstGeom prst="rect">
              <a:avLst/>
            </a:prstGeom>
            <a:solidFill>
              <a:srgbClr val="FFFF99"/>
            </a:solidFill>
            <a:ln w="14288"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4353" name="Rectangle 74"/>
            <p:cNvSpPr/>
            <p:nvPr/>
          </p:nvSpPr>
          <p:spPr>
            <a:xfrm>
              <a:off x="3961" y="1811"/>
              <a:ext cx="212" cy="349"/>
            </a:xfrm>
            <a:prstGeom prst="rect">
              <a:avLst/>
            </a:prstGeom>
            <a:solidFill>
              <a:srgbClr val="FFFF99"/>
            </a:solidFill>
            <a:ln w="14288"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4354" name="Line 75"/>
            <p:cNvSpPr/>
            <p:nvPr/>
          </p:nvSpPr>
          <p:spPr>
            <a:xfrm>
              <a:off x="2047" y="1811"/>
              <a:ext cx="175" cy="1"/>
            </a:xfrm>
            <a:prstGeom prst="line">
              <a:avLst/>
            </a:prstGeom>
            <a:ln w="14288" cap="flat" cmpd="sng">
              <a:solidFill>
                <a:srgbClr val="000000"/>
              </a:solidFill>
              <a:prstDash val="solid"/>
              <a:headEnd type="none" w="med" len="med"/>
              <a:tailEnd type="none" w="med" len="med"/>
            </a:ln>
          </p:spPr>
        </p:sp>
        <p:sp>
          <p:nvSpPr>
            <p:cNvPr id="14355" name="Line 76"/>
            <p:cNvSpPr/>
            <p:nvPr/>
          </p:nvSpPr>
          <p:spPr>
            <a:xfrm>
              <a:off x="2047" y="2160"/>
              <a:ext cx="175" cy="1"/>
            </a:xfrm>
            <a:prstGeom prst="line">
              <a:avLst/>
            </a:prstGeom>
            <a:ln w="14288" cap="flat" cmpd="sng">
              <a:solidFill>
                <a:srgbClr val="000000"/>
              </a:solidFill>
              <a:prstDash val="solid"/>
              <a:headEnd type="none" w="med" len="med"/>
              <a:tailEnd type="none" w="med" len="med"/>
            </a:ln>
          </p:spPr>
        </p:sp>
        <p:sp>
          <p:nvSpPr>
            <p:cNvPr id="14356" name="Line 77"/>
            <p:cNvSpPr/>
            <p:nvPr/>
          </p:nvSpPr>
          <p:spPr>
            <a:xfrm>
              <a:off x="1486" y="1986"/>
              <a:ext cx="515" cy="1"/>
            </a:xfrm>
            <a:prstGeom prst="line">
              <a:avLst/>
            </a:prstGeom>
            <a:ln w="14288" cap="flat" cmpd="sng">
              <a:solidFill>
                <a:srgbClr val="000000"/>
              </a:solidFill>
              <a:prstDash val="solid"/>
              <a:headEnd type="none" w="med" len="med"/>
              <a:tailEnd type="none" w="med" len="med"/>
            </a:ln>
          </p:spPr>
        </p:sp>
        <p:sp>
          <p:nvSpPr>
            <p:cNvPr id="14357" name="Rectangle 78"/>
            <p:cNvSpPr/>
            <p:nvPr/>
          </p:nvSpPr>
          <p:spPr>
            <a:xfrm>
              <a:off x="1514" y="1480"/>
              <a:ext cx="290" cy="173"/>
            </a:xfrm>
            <a:prstGeom prst="rect">
              <a:avLst/>
            </a:prstGeom>
            <a:no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作业</a:t>
              </a:r>
              <a:endParaRPr lang="zh-CN" altLang="en-US" sz="1800" b="1" dirty="0">
                <a:solidFill>
                  <a:schemeClr val="tx1"/>
                </a:solidFill>
                <a:latin typeface="Arial" panose="020B0604020202020204" pitchFamily="34" charset="0"/>
              </a:endParaRPr>
            </a:p>
          </p:txBody>
        </p:sp>
        <p:sp>
          <p:nvSpPr>
            <p:cNvPr id="14358" name="Rectangle 79"/>
            <p:cNvSpPr/>
            <p:nvPr/>
          </p:nvSpPr>
          <p:spPr>
            <a:xfrm>
              <a:off x="1514" y="1627"/>
              <a:ext cx="290" cy="173"/>
            </a:xfrm>
            <a:prstGeom prst="rect">
              <a:avLst/>
            </a:prstGeom>
            <a:no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调度</a:t>
              </a:r>
              <a:endParaRPr lang="zh-CN" altLang="en-US" sz="1800" b="1" dirty="0">
                <a:solidFill>
                  <a:schemeClr val="tx1"/>
                </a:solidFill>
                <a:latin typeface="Arial" panose="020B0604020202020204" pitchFamily="34" charset="0"/>
              </a:endParaRPr>
            </a:p>
          </p:txBody>
        </p:sp>
        <p:sp>
          <p:nvSpPr>
            <p:cNvPr id="14359" name="Rectangle 80"/>
            <p:cNvSpPr/>
            <p:nvPr/>
          </p:nvSpPr>
          <p:spPr>
            <a:xfrm>
              <a:off x="900" y="2324"/>
              <a:ext cx="386" cy="230"/>
            </a:xfrm>
            <a:prstGeom prst="rect">
              <a:avLst/>
            </a:prstGeom>
            <a:noFill/>
            <a:ln w="9525">
              <a:noFill/>
            </a:ln>
          </p:spPr>
          <p:txBody>
            <a:bodyPr wrap="none" lIns="0" tIns="0" rIns="0" bIns="0">
              <a:spAutoFit/>
            </a:bodyPr>
            <a:p>
              <a:pPr algn="l">
                <a:spcBef>
                  <a:spcPct val="50000"/>
                </a:spcBef>
                <a:buClr>
                  <a:schemeClr val="tx1"/>
                </a:buClr>
              </a:pPr>
              <a:r>
                <a:rPr lang="zh-CN" altLang="en-US" b="1" dirty="0">
                  <a:solidFill>
                    <a:srgbClr val="000000"/>
                  </a:solidFill>
                  <a:latin typeface="宋体" panose="02010600030101010101" pitchFamily="2" charset="-122"/>
                </a:rPr>
                <a:t>外存</a:t>
              </a:r>
              <a:endParaRPr lang="zh-CN" altLang="en-US" b="1" dirty="0">
                <a:solidFill>
                  <a:schemeClr val="tx1"/>
                </a:solidFill>
                <a:latin typeface="Arial" panose="020B0604020202020204" pitchFamily="34" charset="0"/>
              </a:endParaRPr>
            </a:p>
          </p:txBody>
        </p:sp>
        <p:sp>
          <p:nvSpPr>
            <p:cNvPr id="14360" name="Rectangle 81"/>
            <p:cNvSpPr/>
            <p:nvPr/>
          </p:nvSpPr>
          <p:spPr>
            <a:xfrm>
              <a:off x="2222" y="1811"/>
              <a:ext cx="212" cy="349"/>
            </a:xfrm>
            <a:prstGeom prst="rect">
              <a:avLst/>
            </a:prstGeom>
            <a:solidFill>
              <a:srgbClr val="FFFF99"/>
            </a:solidFill>
            <a:ln w="14288"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4361" name="Freeform 82"/>
            <p:cNvSpPr/>
            <p:nvPr/>
          </p:nvSpPr>
          <p:spPr>
            <a:xfrm>
              <a:off x="1974" y="1958"/>
              <a:ext cx="119" cy="46"/>
            </a:xfrm>
            <a:custGeom>
              <a:avLst/>
              <a:gdLst>
                <a:gd name="txL" fmla="*/ 0 w 119"/>
                <a:gd name="txT" fmla="*/ 0 h 46"/>
                <a:gd name="txR" fmla="*/ 119 w 119"/>
                <a:gd name="txB" fmla="*/ 46 h 46"/>
              </a:gdLst>
              <a:ahLst/>
              <a:cxnLst>
                <a:cxn ang="0">
                  <a:pos x="0" y="0"/>
                </a:cxn>
                <a:cxn ang="0">
                  <a:pos x="27" y="28"/>
                </a:cxn>
                <a:cxn ang="0">
                  <a:pos x="0" y="46"/>
                </a:cxn>
                <a:cxn ang="0">
                  <a:pos x="119" y="28"/>
                </a:cxn>
                <a:cxn ang="0">
                  <a:pos x="0" y="0"/>
                </a:cxn>
              </a:cxnLst>
              <a:rect l="txL" t="txT" r="txR" b="txB"/>
              <a:pathLst>
                <a:path w="119" h="46">
                  <a:moveTo>
                    <a:pt x="0" y="0"/>
                  </a:moveTo>
                  <a:lnTo>
                    <a:pt x="27" y="28"/>
                  </a:lnTo>
                  <a:lnTo>
                    <a:pt x="0" y="46"/>
                  </a:lnTo>
                  <a:lnTo>
                    <a:pt x="119" y="28"/>
                  </a:lnTo>
                  <a:lnTo>
                    <a:pt x="0" y="0"/>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4362" name="Rectangle 83"/>
            <p:cNvSpPr/>
            <p:nvPr/>
          </p:nvSpPr>
          <p:spPr>
            <a:xfrm>
              <a:off x="839" y="1811"/>
              <a:ext cx="212" cy="349"/>
            </a:xfrm>
            <a:prstGeom prst="rect">
              <a:avLst/>
            </a:prstGeom>
            <a:solidFill>
              <a:srgbClr val="FFCC00"/>
            </a:solidFill>
            <a:ln w="14288"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4363" name="Rectangle 84"/>
            <p:cNvSpPr/>
            <p:nvPr/>
          </p:nvSpPr>
          <p:spPr>
            <a:xfrm>
              <a:off x="879" y="1921"/>
              <a:ext cx="145" cy="173"/>
            </a:xfrm>
            <a:prstGeom prst="rect">
              <a:avLst/>
            </a:prstGeom>
            <a:solidFill>
              <a:srgbClr val="FFCC00"/>
            </a:solid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备</a:t>
              </a:r>
              <a:endParaRPr lang="zh-CN" altLang="en-US" sz="1800" b="1" dirty="0">
                <a:solidFill>
                  <a:schemeClr val="tx1"/>
                </a:solidFill>
                <a:latin typeface="Arial" panose="020B0604020202020204" pitchFamily="34" charset="0"/>
              </a:endParaRPr>
            </a:p>
          </p:txBody>
        </p:sp>
        <p:sp>
          <p:nvSpPr>
            <p:cNvPr id="14364" name="Rectangle 85"/>
            <p:cNvSpPr/>
            <p:nvPr/>
          </p:nvSpPr>
          <p:spPr>
            <a:xfrm>
              <a:off x="1045" y="1811"/>
              <a:ext cx="220" cy="349"/>
            </a:xfrm>
            <a:prstGeom prst="rect">
              <a:avLst/>
            </a:prstGeom>
            <a:solidFill>
              <a:srgbClr val="FFCC00"/>
            </a:solidFill>
            <a:ln w="14288"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4365" name="Rectangle 86"/>
            <p:cNvSpPr/>
            <p:nvPr/>
          </p:nvSpPr>
          <p:spPr>
            <a:xfrm>
              <a:off x="1091" y="1921"/>
              <a:ext cx="145" cy="173"/>
            </a:xfrm>
            <a:prstGeom prst="rect">
              <a:avLst/>
            </a:prstGeom>
            <a:solidFill>
              <a:srgbClr val="FFCC00"/>
            </a:solid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队</a:t>
              </a:r>
              <a:endParaRPr lang="zh-CN" altLang="en-US" sz="1800" b="1" dirty="0">
                <a:solidFill>
                  <a:schemeClr val="tx1"/>
                </a:solidFill>
                <a:latin typeface="Arial" panose="020B0604020202020204" pitchFamily="34" charset="0"/>
              </a:endParaRPr>
            </a:p>
          </p:txBody>
        </p:sp>
        <p:sp>
          <p:nvSpPr>
            <p:cNvPr id="14366" name="Rectangle 87"/>
            <p:cNvSpPr/>
            <p:nvPr/>
          </p:nvSpPr>
          <p:spPr>
            <a:xfrm>
              <a:off x="1265" y="1811"/>
              <a:ext cx="221" cy="349"/>
            </a:xfrm>
            <a:prstGeom prst="rect">
              <a:avLst/>
            </a:prstGeom>
            <a:solidFill>
              <a:srgbClr val="FFCC00"/>
            </a:solidFill>
            <a:ln w="14288"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4367" name="Rectangle 88"/>
            <p:cNvSpPr/>
            <p:nvPr/>
          </p:nvSpPr>
          <p:spPr>
            <a:xfrm>
              <a:off x="1311" y="1921"/>
              <a:ext cx="145" cy="173"/>
            </a:xfrm>
            <a:prstGeom prst="rect">
              <a:avLst/>
            </a:prstGeom>
            <a:solidFill>
              <a:srgbClr val="FFCC00"/>
            </a:solid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列</a:t>
              </a:r>
              <a:endParaRPr lang="zh-CN" altLang="en-US" sz="1800" b="1" dirty="0">
                <a:solidFill>
                  <a:schemeClr val="tx1"/>
                </a:solidFill>
                <a:latin typeface="Arial" panose="020B0604020202020204" pitchFamily="34" charset="0"/>
              </a:endParaRPr>
            </a:p>
          </p:txBody>
        </p:sp>
        <p:sp>
          <p:nvSpPr>
            <p:cNvPr id="14368" name="Line 89"/>
            <p:cNvSpPr/>
            <p:nvPr/>
          </p:nvSpPr>
          <p:spPr>
            <a:xfrm>
              <a:off x="612" y="1811"/>
              <a:ext cx="221" cy="1"/>
            </a:xfrm>
            <a:prstGeom prst="line">
              <a:avLst/>
            </a:prstGeom>
            <a:ln w="14288" cap="flat" cmpd="sng">
              <a:solidFill>
                <a:srgbClr val="000000"/>
              </a:solidFill>
              <a:prstDash val="solid"/>
              <a:headEnd type="none" w="med" len="med"/>
              <a:tailEnd type="none" w="med" len="med"/>
            </a:ln>
          </p:spPr>
        </p:sp>
        <p:sp>
          <p:nvSpPr>
            <p:cNvPr id="14369" name="Line 90"/>
            <p:cNvSpPr/>
            <p:nvPr/>
          </p:nvSpPr>
          <p:spPr>
            <a:xfrm>
              <a:off x="612" y="2160"/>
              <a:ext cx="221" cy="1"/>
            </a:xfrm>
            <a:prstGeom prst="line">
              <a:avLst/>
            </a:prstGeom>
            <a:ln w="14288" cap="flat" cmpd="sng">
              <a:solidFill>
                <a:srgbClr val="000000"/>
              </a:solidFill>
              <a:prstDash val="solid"/>
              <a:headEnd type="none" w="med" len="med"/>
              <a:tailEnd type="none" w="med" len="med"/>
            </a:ln>
          </p:spPr>
        </p:sp>
        <p:sp>
          <p:nvSpPr>
            <p:cNvPr id="14370" name="Line 91"/>
            <p:cNvSpPr/>
            <p:nvPr/>
          </p:nvSpPr>
          <p:spPr>
            <a:xfrm>
              <a:off x="1652" y="1765"/>
              <a:ext cx="1" cy="221"/>
            </a:xfrm>
            <a:prstGeom prst="line">
              <a:avLst/>
            </a:prstGeom>
            <a:ln w="14288" cap="flat" cmpd="sng">
              <a:solidFill>
                <a:srgbClr val="000000"/>
              </a:solidFill>
              <a:prstDash val="solid"/>
              <a:headEnd type="none" w="med" len="med"/>
              <a:tailEnd type="none" w="med" len="med"/>
            </a:ln>
          </p:spPr>
        </p:sp>
        <p:sp>
          <p:nvSpPr>
            <p:cNvPr id="14371" name="Freeform 92"/>
            <p:cNvSpPr/>
            <p:nvPr/>
          </p:nvSpPr>
          <p:spPr>
            <a:xfrm>
              <a:off x="1633" y="1866"/>
              <a:ext cx="46" cy="120"/>
            </a:xfrm>
            <a:custGeom>
              <a:avLst/>
              <a:gdLst>
                <a:gd name="txL" fmla="*/ 0 w 46"/>
                <a:gd name="txT" fmla="*/ 0 h 120"/>
                <a:gd name="txR" fmla="*/ 46 w 46"/>
                <a:gd name="txB" fmla="*/ 120 h 120"/>
              </a:gdLst>
              <a:ahLst/>
              <a:cxnLst>
                <a:cxn ang="0">
                  <a:pos x="0" y="0"/>
                </a:cxn>
                <a:cxn ang="0">
                  <a:pos x="19" y="28"/>
                </a:cxn>
                <a:cxn ang="0">
                  <a:pos x="46" y="0"/>
                </a:cxn>
                <a:cxn ang="0">
                  <a:pos x="19" y="120"/>
                </a:cxn>
                <a:cxn ang="0">
                  <a:pos x="0" y="0"/>
                </a:cxn>
              </a:cxnLst>
              <a:rect l="txL" t="txT" r="txR" b="txB"/>
              <a:pathLst>
                <a:path w="46" h="120">
                  <a:moveTo>
                    <a:pt x="0" y="0"/>
                  </a:moveTo>
                  <a:lnTo>
                    <a:pt x="19" y="28"/>
                  </a:lnTo>
                  <a:lnTo>
                    <a:pt x="46" y="0"/>
                  </a:lnTo>
                  <a:lnTo>
                    <a:pt x="19" y="120"/>
                  </a:lnTo>
                  <a:lnTo>
                    <a:pt x="0" y="0"/>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4372" name="Rectangle 93"/>
            <p:cNvSpPr/>
            <p:nvPr/>
          </p:nvSpPr>
          <p:spPr>
            <a:xfrm>
              <a:off x="2828" y="2279"/>
              <a:ext cx="386" cy="230"/>
            </a:xfrm>
            <a:prstGeom prst="rect">
              <a:avLst/>
            </a:prstGeom>
            <a:noFill/>
            <a:ln w="9525">
              <a:noFill/>
            </a:ln>
          </p:spPr>
          <p:txBody>
            <a:bodyPr wrap="none" lIns="0" tIns="0" rIns="0" bIns="0">
              <a:spAutoFit/>
            </a:bodyPr>
            <a:p>
              <a:pPr algn="l">
                <a:spcBef>
                  <a:spcPct val="50000"/>
                </a:spcBef>
                <a:buClr>
                  <a:schemeClr val="tx1"/>
                </a:buClr>
              </a:pPr>
              <a:r>
                <a:rPr lang="zh-CN" altLang="en-US" b="1" dirty="0">
                  <a:solidFill>
                    <a:srgbClr val="000000"/>
                  </a:solidFill>
                  <a:latin typeface="宋体" panose="02010600030101010101" pitchFamily="2" charset="-122"/>
                </a:rPr>
                <a:t>内存</a:t>
              </a:r>
              <a:endParaRPr lang="zh-CN" altLang="en-US" b="1" dirty="0">
                <a:solidFill>
                  <a:schemeClr val="tx1"/>
                </a:solidFill>
                <a:latin typeface="Arial" panose="020B0604020202020204" pitchFamily="34" charset="0"/>
              </a:endParaRPr>
            </a:p>
          </p:txBody>
        </p:sp>
        <p:sp>
          <p:nvSpPr>
            <p:cNvPr id="14373" name="Rectangle 94"/>
            <p:cNvSpPr/>
            <p:nvPr/>
          </p:nvSpPr>
          <p:spPr>
            <a:xfrm>
              <a:off x="627" y="1811"/>
              <a:ext cx="212" cy="349"/>
            </a:xfrm>
            <a:prstGeom prst="rect">
              <a:avLst/>
            </a:prstGeom>
            <a:solidFill>
              <a:srgbClr val="FFCC00"/>
            </a:solidFill>
            <a:ln w="14288"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4374" name="Rectangle 95"/>
            <p:cNvSpPr/>
            <p:nvPr/>
          </p:nvSpPr>
          <p:spPr>
            <a:xfrm>
              <a:off x="667" y="1921"/>
              <a:ext cx="145" cy="173"/>
            </a:xfrm>
            <a:prstGeom prst="rect">
              <a:avLst/>
            </a:prstGeom>
            <a:solidFill>
              <a:srgbClr val="FFCC00"/>
            </a:solid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后</a:t>
              </a:r>
              <a:endParaRPr lang="zh-CN" altLang="en-US" sz="1800" b="1" dirty="0">
                <a:solidFill>
                  <a:schemeClr val="tx1"/>
                </a:solidFill>
                <a:latin typeface="Arial" panose="020B0604020202020204" pitchFamily="34"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500" fill="hold"/>
                                        <p:tgtEl>
                                          <p:spTgt spid="6146"/>
                                        </p:tgtEl>
                                        <p:attrNameLst>
                                          <p:attrName>ppt_x</p:attrName>
                                        </p:attrNameLst>
                                      </p:cBhvr>
                                      <p:tavLst>
                                        <p:tav tm="0">
                                          <p:val>
                                            <p:strVal val="#ppt_x-.2"/>
                                          </p:val>
                                        </p:tav>
                                        <p:tav tm="100000">
                                          <p:val>
                                            <p:strVal val="#ppt_x"/>
                                          </p:val>
                                        </p:tav>
                                      </p:tavLst>
                                    </p:anim>
                                    <p:anim calcmode="lin" valueType="num">
                                      <p:cBhvr>
                                        <p:cTn id="8" dur="500" fill="hold"/>
                                        <p:tgtEl>
                                          <p:spTgt spid="6146"/>
                                        </p:tgtEl>
                                        <p:attrNameLst>
                                          <p:attrName>ppt_y</p:attrName>
                                        </p:attrNameLst>
                                      </p:cBhvr>
                                      <p:tavLst>
                                        <p:tav tm="0">
                                          <p:val>
                                            <p:strVal val="#ppt_y"/>
                                          </p:val>
                                        </p:tav>
                                        <p:tav tm="100000">
                                          <p:val>
                                            <p:strVal val="#ppt_y"/>
                                          </p:val>
                                        </p:tav>
                                      </p:tavLst>
                                    </p:anim>
                                    <p:animEffect transition="in" filter="wipe(right)" prLst="gradientSize: 0.1">
                                      <p:cBhvr>
                                        <p:cTn id="9" dur="500"/>
                                        <p:tgtEl>
                                          <p:spTgt spid="6146"/>
                                        </p:tgtEl>
                                      </p:cBhvr>
                                    </p:animEffect>
                                  </p:childTnLst>
                                </p:cTn>
                              </p:par>
                            </p:childTnLst>
                          </p:cTn>
                        </p:par>
                      </p:childTnLst>
                    </p:cTn>
                  </p:par>
                  <p:par>
                    <p:cTn id="10" fill="hold">
                      <p:stCondLst>
                        <p:cond delay="indefinite"/>
                      </p:stCondLst>
                      <p:childTnLst>
                        <p:par>
                          <p:cTn id="11" fill="hold">
                            <p:stCondLst>
                              <p:cond delay="0"/>
                            </p:stCondLst>
                            <p:childTnLst>
                              <p:par>
                                <p:cTn id="12" presetID="4" presetClass="entr" presetSubtype="16" fill="hold" nodeType="clickEffect">
                                  <p:stCondLst>
                                    <p:cond delay="0"/>
                                  </p:stCondLst>
                                  <p:childTnLst>
                                    <p:set>
                                      <p:cBhvr>
                                        <p:cTn id="13" dur="1" fill="hold">
                                          <p:stCondLst>
                                            <p:cond delay="0"/>
                                          </p:stCondLst>
                                        </p:cTn>
                                        <p:tgtEl>
                                          <p:spTgt spid="6165">
                                            <p:txEl>
                                              <p:charRg st="0" end="42"/>
                                            </p:txEl>
                                          </p:spTgt>
                                        </p:tgtEl>
                                        <p:attrNameLst>
                                          <p:attrName>style.visibility</p:attrName>
                                        </p:attrNameLst>
                                      </p:cBhvr>
                                      <p:to>
                                        <p:strVal val="visible"/>
                                      </p:to>
                                    </p:set>
                                    <p:animEffect transition="in" filter="box(in)">
                                      <p:cBhvr>
                                        <p:cTn id="14" dur="500"/>
                                        <p:tgtEl>
                                          <p:spTgt spid="6165">
                                            <p:txEl>
                                              <p:charRg st="0" end="4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ox(in)">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6166">
                                            <p:txEl>
                                              <p:charRg st="0" end="14"/>
                                            </p:txEl>
                                          </p:spTgt>
                                        </p:tgtEl>
                                        <p:attrNameLst>
                                          <p:attrName>style.visibility</p:attrName>
                                        </p:attrNameLst>
                                      </p:cBhvr>
                                      <p:to>
                                        <p:strVal val="visible"/>
                                      </p:to>
                                    </p:set>
                                    <p:animEffect transition="in" filter="box(in)">
                                      <p:cBhvr>
                                        <p:cTn id="24" dur="500"/>
                                        <p:tgtEl>
                                          <p:spTgt spid="6166">
                                            <p:txEl>
                                              <p:charRg st="0" end="1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6166">
                                            <p:txEl>
                                              <p:charRg st="14" end="28"/>
                                            </p:txEl>
                                          </p:spTgt>
                                        </p:tgtEl>
                                        <p:attrNameLst>
                                          <p:attrName>style.visibility</p:attrName>
                                        </p:attrNameLst>
                                      </p:cBhvr>
                                      <p:to>
                                        <p:strVal val="visible"/>
                                      </p:to>
                                    </p:set>
                                    <p:animEffect transition="in" filter="box(in)">
                                      <p:cBhvr>
                                        <p:cTn id="29" dur="500"/>
                                        <p:tgtEl>
                                          <p:spTgt spid="6166">
                                            <p:txEl>
                                              <p:charRg st="14" end="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Text Box 8"/>
          <p:cNvSpPr txBox="1"/>
          <p:nvPr/>
        </p:nvSpPr>
        <p:spPr>
          <a:xfrm>
            <a:off x="1066800" y="306388"/>
            <a:ext cx="3308350" cy="457200"/>
          </a:xfrm>
          <a:prstGeom prst="rect">
            <a:avLst/>
          </a:prstGeom>
          <a:noFill/>
          <a:ln w="9525">
            <a:noFill/>
          </a:ln>
        </p:spPr>
        <p:txBody>
          <a:bodyPr wrap="none">
            <a:spAutoFit/>
          </a:bodyPr>
          <a:p>
            <a:pPr algn="l"/>
            <a:r>
              <a:rPr lang="en-US" altLang="zh-CN" b="1" dirty="0">
                <a:solidFill>
                  <a:schemeClr val="tx1"/>
                </a:solidFill>
                <a:latin typeface="Times New Roman" panose="02020603050405020304" pitchFamily="18" charset="0"/>
              </a:rPr>
              <a:t>3. </a:t>
            </a:r>
            <a:r>
              <a:rPr lang="zh-CN" altLang="en-US" b="1" dirty="0">
                <a:solidFill>
                  <a:schemeClr val="tx1"/>
                </a:solidFill>
                <a:latin typeface="Times New Roman" panose="02020603050405020304" pitchFamily="18" charset="0"/>
              </a:rPr>
              <a:t>采用抢占式调度机制 </a:t>
            </a:r>
            <a:endParaRPr lang="zh-CN" altLang="en-US" b="1" dirty="0">
              <a:solidFill>
                <a:schemeClr val="tx1"/>
              </a:solidFill>
              <a:latin typeface="Times New Roman" panose="02020603050405020304" pitchFamily="18" charset="0"/>
            </a:endParaRPr>
          </a:p>
        </p:txBody>
      </p:sp>
      <p:sp>
        <p:nvSpPr>
          <p:cNvPr id="37891" name="Text Box 9"/>
          <p:cNvSpPr txBox="1"/>
          <p:nvPr/>
        </p:nvSpPr>
        <p:spPr>
          <a:xfrm>
            <a:off x="381000" y="992188"/>
            <a:ext cx="8458200" cy="1573212"/>
          </a:xfrm>
          <a:prstGeom prst="rect">
            <a:avLst/>
          </a:prstGeom>
          <a:noFill/>
          <a:ln w="9525">
            <a:noFill/>
          </a:ln>
        </p:spPr>
        <p:txBody>
          <a:bodyPr>
            <a:spAutoFit/>
          </a:bodyPr>
          <a:p>
            <a:pPr algn="just">
              <a:lnSpc>
                <a:spcPct val="135000"/>
              </a:lnSpc>
              <a:spcBef>
                <a:spcPct val="50000"/>
              </a:spcBef>
            </a:pPr>
            <a:r>
              <a:rPr lang="zh-CN" altLang="en-US" dirty="0">
                <a:solidFill>
                  <a:schemeClr val="tx1"/>
                </a:solidFill>
                <a:latin typeface="Times New Roman" panose="02020603050405020304" pitchFamily="18" charset="0"/>
              </a:rPr>
              <a:t>        当一个优先权更高的任务到达时，允许将当前任务暂时挂起，而令高优先权任务立即投入运行，这样便可满足该硬实时任务对截止时间的要求。但这种调度机制比较复杂。  </a:t>
            </a:r>
            <a:endParaRPr lang="zh-CN" altLang="en-US" dirty="0">
              <a:solidFill>
                <a:schemeClr val="tx1"/>
              </a:solidFill>
              <a:latin typeface="Times New Roman" panose="02020603050405020304" pitchFamily="18" charset="0"/>
            </a:endParaRPr>
          </a:p>
        </p:txBody>
      </p:sp>
      <p:sp>
        <p:nvSpPr>
          <p:cNvPr id="37892" name="Text Box 10"/>
          <p:cNvSpPr txBox="1"/>
          <p:nvPr/>
        </p:nvSpPr>
        <p:spPr>
          <a:xfrm>
            <a:off x="1187450" y="2852738"/>
            <a:ext cx="3003550" cy="457200"/>
          </a:xfrm>
          <a:prstGeom prst="rect">
            <a:avLst/>
          </a:prstGeom>
          <a:noFill/>
          <a:ln w="9525">
            <a:noFill/>
          </a:ln>
        </p:spPr>
        <p:txBody>
          <a:bodyPr wrap="none">
            <a:spAutoFit/>
          </a:bodyPr>
          <a:p>
            <a:pPr algn="l"/>
            <a:r>
              <a:rPr lang="en-US" altLang="zh-CN" b="1" dirty="0">
                <a:solidFill>
                  <a:schemeClr val="tx1"/>
                </a:solidFill>
                <a:latin typeface="Times New Roman" panose="02020603050405020304" pitchFamily="18" charset="0"/>
              </a:rPr>
              <a:t>4. </a:t>
            </a:r>
            <a:r>
              <a:rPr lang="zh-CN" altLang="en-US" b="1" dirty="0">
                <a:solidFill>
                  <a:schemeClr val="tx1"/>
                </a:solidFill>
                <a:latin typeface="Times New Roman" panose="02020603050405020304" pitchFamily="18" charset="0"/>
              </a:rPr>
              <a:t>具有快速切换机制 </a:t>
            </a:r>
            <a:endParaRPr lang="zh-CN" altLang="en-US" b="1" dirty="0">
              <a:solidFill>
                <a:schemeClr val="tx1"/>
              </a:solidFill>
              <a:latin typeface="Times New Roman" panose="02020603050405020304" pitchFamily="18" charset="0"/>
            </a:endParaRPr>
          </a:p>
        </p:txBody>
      </p:sp>
      <p:sp>
        <p:nvSpPr>
          <p:cNvPr id="37893" name="Text Box 11"/>
          <p:cNvSpPr txBox="1"/>
          <p:nvPr/>
        </p:nvSpPr>
        <p:spPr>
          <a:xfrm>
            <a:off x="468313" y="3429000"/>
            <a:ext cx="7848600" cy="1938338"/>
          </a:xfrm>
          <a:prstGeom prst="rect">
            <a:avLst/>
          </a:prstGeom>
          <a:noFill/>
          <a:ln w="9525">
            <a:noFill/>
          </a:ln>
        </p:spPr>
        <p:txBody>
          <a:bodyPr>
            <a:spAutoFit/>
          </a:bodyPr>
          <a:p>
            <a:pPr algn="just">
              <a:lnSpc>
                <a:spcPct val="135000"/>
              </a:lnSpc>
              <a:spcBef>
                <a:spcPct val="50000"/>
              </a:spcBef>
            </a:pPr>
            <a:r>
              <a:rPr lang="zh-CN" altLang="en-US" dirty="0">
                <a:solidFill>
                  <a:schemeClr val="tx1"/>
                </a:solidFill>
                <a:latin typeface="Times New Roman" panose="02020603050405020304" pitchFamily="18" charset="0"/>
              </a:rPr>
              <a:t>        该机制应具有如下两方面的能力：</a:t>
            </a:r>
            <a:endParaRPr lang="zh-CN" altLang="en-US" dirty="0">
              <a:solidFill>
                <a:schemeClr val="tx1"/>
              </a:solidFill>
              <a:latin typeface="Times New Roman" panose="02020603050405020304" pitchFamily="18" charset="0"/>
            </a:endParaRPr>
          </a:p>
          <a:p>
            <a:pPr algn="just">
              <a:lnSpc>
                <a:spcPct val="135000"/>
              </a:lnSpc>
              <a:spcBef>
                <a:spcPct val="50000"/>
              </a:spcBef>
            </a:pPr>
            <a:r>
              <a:rPr lang="zh-CN" altLang="en-US" dirty="0">
                <a:solidFill>
                  <a:schemeClr val="tx1"/>
                </a:solidFill>
                <a:latin typeface="Times New Roman" panose="02020603050405020304" pitchFamily="18" charset="0"/>
              </a:rPr>
              <a:t>        </a:t>
            </a:r>
            <a:r>
              <a:rPr lang="en-US" altLang="zh-CN" dirty="0">
                <a:solidFill>
                  <a:schemeClr val="tx1"/>
                </a:solidFill>
                <a:latin typeface="Times New Roman" panose="02020603050405020304" pitchFamily="18" charset="0"/>
              </a:rPr>
              <a:t>(1) </a:t>
            </a:r>
            <a:r>
              <a:rPr lang="zh-CN" altLang="en-US" dirty="0">
                <a:solidFill>
                  <a:schemeClr val="tx1"/>
                </a:solidFill>
                <a:latin typeface="Times New Roman" panose="02020603050405020304" pitchFamily="18" charset="0"/>
              </a:rPr>
              <a:t>对外部中断的快速响应能力。</a:t>
            </a:r>
            <a:endParaRPr lang="zh-CN" altLang="en-US" dirty="0">
              <a:solidFill>
                <a:schemeClr val="tx1"/>
              </a:solidFill>
              <a:latin typeface="Times New Roman" panose="02020603050405020304" pitchFamily="18" charset="0"/>
            </a:endParaRPr>
          </a:p>
          <a:p>
            <a:pPr algn="just">
              <a:lnSpc>
                <a:spcPct val="135000"/>
              </a:lnSpc>
              <a:spcBef>
                <a:spcPct val="50000"/>
              </a:spcBef>
            </a:pPr>
            <a:r>
              <a:rPr lang="zh-CN" altLang="en-US" dirty="0">
                <a:solidFill>
                  <a:schemeClr val="tx1"/>
                </a:solidFill>
                <a:latin typeface="Times New Roman" panose="02020603050405020304" pitchFamily="18" charset="0"/>
              </a:rPr>
              <a:t>        </a:t>
            </a:r>
            <a:r>
              <a:rPr lang="en-US" altLang="zh-CN" dirty="0">
                <a:solidFill>
                  <a:schemeClr val="tx1"/>
                </a:solidFill>
                <a:latin typeface="Times New Roman" panose="02020603050405020304" pitchFamily="18" charset="0"/>
              </a:rPr>
              <a:t>(2) </a:t>
            </a:r>
            <a:r>
              <a:rPr lang="zh-CN" altLang="en-US" dirty="0">
                <a:solidFill>
                  <a:schemeClr val="tx1"/>
                </a:solidFill>
                <a:latin typeface="Times New Roman" panose="02020603050405020304" pitchFamily="18" charset="0"/>
              </a:rPr>
              <a:t>快速的任务分派能力。</a:t>
            </a:r>
            <a:endParaRPr lang="zh-CN" altLang="en-US" dirty="0">
              <a:solidFill>
                <a:schemeClr val="tx1"/>
              </a:solidFill>
              <a:latin typeface="Times New Roman" panose="02020603050405020304" pitchFamily="18" charset="0"/>
            </a:endParaRP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Grp="1" noChangeArrowheads="1"/>
          </p:cNvSpPr>
          <p:nvPr>
            <p:ph type="title" idx="4294967295"/>
          </p:nvPr>
        </p:nvSpPr>
        <p:spPr>
          <a:xfrm>
            <a:off x="457200" y="325438"/>
            <a:ext cx="8229600" cy="727075"/>
          </a:xfrm>
        </p:spPr>
        <p:txBody>
          <a:bodyPr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smtClean="0">
                <a:ln>
                  <a:noFill/>
                </a:ln>
                <a:solidFill>
                  <a:schemeClr val="tx1"/>
                </a:solidFill>
                <a:effectLst/>
                <a:uLnTx/>
                <a:uFillTx/>
                <a:latin typeface="+mj-lt"/>
                <a:ea typeface="宋体" panose="02010600030101010101" pitchFamily="2" charset="-122"/>
                <a:cs typeface="+mj-cs"/>
              </a:rPr>
              <a:t>实时调度算法</a:t>
            </a:r>
            <a:endParaRPr kumimoji="0" lang="zh-CN" altLang="en-US" sz="3200" b="1" i="0" u="none" strike="noStrike" kern="0" cap="none" spc="0" normalizeH="0" baseline="0" noProof="0" smtClean="0">
              <a:ln>
                <a:noFill/>
              </a:ln>
              <a:solidFill>
                <a:schemeClr val="tx1"/>
              </a:solidFill>
              <a:effectLst/>
              <a:uLnTx/>
              <a:uFillTx/>
              <a:latin typeface="+mj-lt"/>
              <a:ea typeface="宋体" panose="02010600030101010101" pitchFamily="2" charset="-122"/>
              <a:cs typeface="+mj-cs"/>
            </a:endParaRPr>
          </a:p>
        </p:txBody>
      </p:sp>
      <p:sp>
        <p:nvSpPr>
          <p:cNvPr id="38915" name="Text Box 9"/>
          <p:cNvSpPr txBox="1"/>
          <p:nvPr/>
        </p:nvSpPr>
        <p:spPr>
          <a:xfrm>
            <a:off x="1082675" y="1066800"/>
            <a:ext cx="3003550" cy="457200"/>
          </a:xfrm>
          <a:prstGeom prst="rect">
            <a:avLst/>
          </a:prstGeom>
          <a:noFill/>
          <a:ln w="9525">
            <a:noFill/>
          </a:ln>
        </p:spPr>
        <p:txBody>
          <a:bodyPr wrap="none">
            <a:spAutoFit/>
          </a:bodyPr>
          <a:p>
            <a:pPr algn="l"/>
            <a:r>
              <a:rPr lang="en-US" altLang="zh-CN" b="1" dirty="0">
                <a:solidFill>
                  <a:schemeClr val="tx1"/>
                </a:solidFill>
                <a:latin typeface="Times New Roman" panose="02020603050405020304" pitchFamily="18" charset="0"/>
              </a:rPr>
              <a:t>1. </a:t>
            </a:r>
            <a:r>
              <a:rPr lang="zh-CN" altLang="en-US" b="1" dirty="0">
                <a:solidFill>
                  <a:schemeClr val="tx1"/>
                </a:solidFill>
                <a:latin typeface="Times New Roman" panose="02020603050405020304" pitchFamily="18" charset="0"/>
              </a:rPr>
              <a:t>非抢占式调度算法 </a:t>
            </a:r>
            <a:endParaRPr lang="zh-CN" altLang="en-US" b="1" dirty="0">
              <a:solidFill>
                <a:schemeClr val="tx1"/>
              </a:solidFill>
              <a:latin typeface="Times New Roman" panose="02020603050405020304" pitchFamily="18" charset="0"/>
            </a:endParaRPr>
          </a:p>
        </p:txBody>
      </p:sp>
      <p:sp>
        <p:nvSpPr>
          <p:cNvPr id="38916" name="Text Box 10"/>
          <p:cNvSpPr txBox="1"/>
          <p:nvPr/>
        </p:nvSpPr>
        <p:spPr>
          <a:xfrm>
            <a:off x="1006475" y="1341438"/>
            <a:ext cx="4070350" cy="1552575"/>
          </a:xfrm>
          <a:prstGeom prst="rect">
            <a:avLst/>
          </a:prstGeom>
          <a:noFill/>
          <a:ln w="9525">
            <a:noFill/>
          </a:ln>
        </p:spPr>
        <p:txBody>
          <a:bodyPr>
            <a:spAutoFit/>
          </a:bodyPr>
          <a:p>
            <a:pPr marL="457200" indent="-457200" algn="l">
              <a:lnSpc>
                <a:spcPct val="200000"/>
              </a:lnSpc>
              <a:buAutoNum type="arabicParenBoth"/>
            </a:pPr>
            <a:r>
              <a:rPr lang="zh-CN" altLang="en-US" dirty="0">
                <a:solidFill>
                  <a:schemeClr val="tx1"/>
                </a:solidFill>
                <a:latin typeface="Times New Roman" panose="02020603050405020304" pitchFamily="18" charset="0"/>
              </a:rPr>
              <a:t>非抢占式轮转调度算法。 </a:t>
            </a:r>
            <a:endParaRPr lang="zh-CN" altLang="en-US" dirty="0">
              <a:solidFill>
                <a:schemeClr val="tx1"/>
              </a:solidFill>
              <a:latin typeface="Times New Roman" panose="02020603050405020304" pitchFamily="18" charset="0"/>
            </a:endParaRPr>
          </a:p>
          <a:p>
            <a:pPr marL="457200" indent="-457200" algn="l">
              <a:lnSpc>
                <a:spcPct val="200000"/>
              </a:lnSpc>
            </a:pPr>
            <a:r>
              <a:rPr lang="en-US" altLang="zh-CN" dirty="0">
                <a:solidFill>
                  <a:schemeClr val="tx1"/>
                </a:solidFill>
                <a:latin typeface="Times New Roman" panose="02020603050405020304" pitchFamily="18" charset="0"/>
              </a:rPr>
              <a:t>(2) </a:t>
            </a:r>
            <a:r>
              <a:rPr lang="zh-CN" altLang="en-US" dirty="0">
                <a:solidFill>
                  <a:schemeClr val="tx1"/>
                </a:solidFill>
                <a:latin typeface="Times New Roman" panose="02020603050405020304" pitchFamily="18" charset="0"/>
              </a:rPr>
              <a:t>非抢占式优先调度算法。 </a:t>
            </a:r>
            <a:endParaRPr lang="zh-CN" altLang="en-US" dirty="0">
              <a:solidFill>
                <a:schemeClr val="tx1"/>
              </a:solidFill>
              <a:latin typeface="Times New Roman" panose="02020603050405020304" pitchFamily="18" charset="0"/>
            </a:endParaRPr>
          </a:p>
        </p:txBody>
      </p:sp>
      <p:sp>
        <p:nvSpPr>
          <p:cNvPr id="38917" name="Text Box 11"/>
          <p:cNvSpPr txBox="1"/>
          <p:nvPr/>
        </p:nvSpPr>
        <p:spPr>
          <a:xfrm>
            <a:off x="1066800" y="4252913"/>
            <a:ext cx="7713663" cy="1552575"/>
          </a:xfrm>
          <a:prstGeom prst="rect">
            <a:avLst/>
          </a:prstGeom>
          <a:noFill/>
          <a:ln w="9525">
            <a:noFill/>
          </a:ln>
        </p:spPr>
        <p:txBody>
          <a:bodyPr wrap="none">
            <a:spAutoFit/>
          </a:bodyPr>
          <a:p>
            <a:pPr marL="457200" indent="-457200" algn="l">
              <a:lnSpc>
                <a:spcPct val="200000"/>
              </a:lnSpc>
              <a:buAutoNum type="arabicParenBoth"/>
            </a:pPr>
            <a:r>
              <a:rPr lang="zh-CN" altLang="en-US" dirty="0">
                <a:solidFill>
                  <a:schemeClr val="tx1"/>
                </a:solidFill>
                <a:latin typeface="Times New Roman" panose="02020603050405020304" pitchFamily="18" charset="0"/>
              </a:rPr>
              <a:t>基于时钟中断的抢占式优先权调度算法。</a:t>
            </a:r>
            <a:endParaRPr lang="zh-CN" altLang="en-US" dirty="0">
              <a:solidFill>
                <a:schemeClr val="tx1"/>
              </a:solidFill>
              <a:latin typeface="Times New Roman" panose="02020603050405020304" pitchFamily="18" charset="0"/>
            </a:endParaRPr>
          </a:p>
          <a:p>
            <a:pPr marL="457200" indent="-457200" algn="l">
              <a:lnSpc>
                <a:spcPct val="200000"/>
              </a:lnSpc>
            </a:pPr>
            <a:r>
              <a:rPr lang="en-US" altLang="zh-CN" dirty="0">
                <a:solidFill>
                  <a:schemeClr val="tx1"/>
                </a:solidFill>
                <a:latin typeface="Times New Roman" panose="02020603050405020304" pitchFamily="18" charset="0"/>
              </a:rPr>
              <a:t>(2) </a:t>
            </a:r>
            <a:r>
              <a:rPr lang="zh-CN" altLang="en-US" dirty="0">
                <a:solidFill>
                  <a:schemeClr val="tx1"/>
                </a:solidFill>
                <a:latin typeface="Times New Roman" panose="02020603050405020304" pitchFamily="18" charset="0"/>
              </a:rPr>
              <a:t>立即抢占</a:t>
            </a:r>
            <a:r>
              <a:rPr lang="en-US" altLang="zh-CN" dirty="0">
                <a:solidFill>
                  <a:schemeClr val="tx1"/>
                </a:solidFill>
                <a:latin typeface="Times New Roman" panose="02020603050405020304" pitchFamily="18" charset="0"/>
              </a:rPr>
              <a:t>(Immediate Preemption)</a:t>
            </a:r>
            <a:r>
              <a:rPr lang="zh-CN" altLang="en-US" dirty="0">
                <a:solidFill>
                  <a:schemeClr val="tx1"/>
                </a:solidFill>
                <a:latin typeface="Times New Roman" panose="02020603050405020304" pitchFamily="18" charset="0"/>
              </a:rPr>
              <a:t>的优先权调度算法。  </a:t>
            </a:r>
            <a:endParaRPr lang="zh-CN" altLang="en-US" dirty="0">
              <a:solidFill>
                <a:schemeClr val="tx1"/>
              </a:solidFill>
              <a:latin typeface="Times New Roman" panose="02020603050405020304" pitchFamily="18" charset="0"/>
            </a:endParaRPr>
          </a:p>
        </p:txBody>
      </p:sp>
      <p:sp>
        <p:nvSpPr>
          <p:cNvPr id="38918" name="Text Box 12"/>
          <p:cNvSpPr txBox="1"/>
          <p:nvPr/>
        </p:nvSpPr>
        <p:spPr>
          <a:xfrm>
            <a:off x="1143000" y="3692525"/>
            <a:ext cx="2698750" cy="457200"/>
          </a:xfrm>
          <a:prstGeom prst="rect">
            <a:avLst/>
          </a:prstGeom>
          <a:noFill/>
          <a:ln w="9525">
            <a:noFill/>
          </a:ln>
        </p:spPr>
        <p:txBody>
          <a:bodyPr wrap="none">
            <a:spAutoFit/>
          </a:bodyPr>
          <a:p>
            <a:pPr algn="l"/>
            <a:r>
              <a:rPr lang="en-US" altLang="zh-CN" b="1" dirty="0">
                <a:solidFill>
                  <a:schemeClr val="tx1"/>
                </a:solidFill>
                <a:latin typeface="Times New Roman" panose="02020603050405020304" pitchFamily="18" charset="0"/>
              </a:rPr>
              <a:t>2. </a:t>
            </a:r>
            <a:r>
              <a:rPr lang="zh-CN" altLang="en-US" b="1" dirty="0">
                <a:solidFill>
                  <a:schemeClr val="tx1"/>
                </a:solidFill>
                <a:latin typeface="Times New Roman" panose="02020603050405020304" pitchFamily="18" charset="0"/>
              </a:rPr>
              <a:t>抢占式调度算法 </a:t>
            </a:r>
            <a:endParaRPr lang="zh-CN" altLang="en-US" b="1" dirty="0">
              <a:solidFill>
                <a:schemeClr val="tx1"/>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63490"/>
                                        </p:tgtEl>
                                        <p:attrNameLst>
                                          <p:attrName>style.visibility</p:attrName>
                                        </p:attrNameLst>
                                      </p:cBhvr>
                                      <p:to>
                                        <p:strVal val="visible"/>
                                      </p:to>
                                    </p:set>
                                    <p:anim calcmode="lin" valueType="num">
                                      <p:cBhvr>
                                        <p:cTn id="7" dur="500" fill="hold"/>
                                        <p:tgtEl>
                                          <p:spTgt spid="63490"/>
                                        </p:tgtEl>
                                        <p:attrNameLst>
                                          <p:attrName>ppt_x</p:attrName>
                                        </p:attrNameLst>
                                      </p:cBhvr>
                                      <p:tavLst>
                                        <p:tav tm="0">
                                          <p:val>
                                            <p:strVal val="#ppt_x-.2"/>
                                          </p:val>
                                        </p:tav>
                                        <p:tav tm="100000">
                                          <p:val>
                                            <p:strVal val="#ppt_x"/>
                                          </p:val>
                                        </p:tav>
                                      </p:tavLst>
                                    </p:anim>
                                    <p:anim calcmode="lin" valueType="num">
                                      <p:cBhvr>
                                        <p:cTn id="8" dur="500" fill="hold"/>
                                        <p:tgtEl>
                                          <p:spTgt spid="63490"/>
                                        </p:tgtEl>
                                        <p:attrNameLst>
                                          <p:attrName>ppt_y</p:attrName>
                                        </p:attrNameLst>
                                      </p:cBhvr>
                                      <p:tavLst>
                                        <p:tav tm="0">
                                          <p:val>
                                            <p:strVal val="#ppt_y"/>
                                          </p:val>
                                        </p:tav>
                                        <p:tav tm="100000">
                                          <p:val>
                                            <p:strVal val="#ppt_y"/>
                                          </p:val>
                                        </p:tav>
                                      </p:tavLst>
                                    </p:anim>
                                    <p:animEffect transition="in" filter="wipe(right)" prLst="gradientSize: 0.1">
                                      <p:cBhvr>
                                        <p:cTn id="9" dur="500"/>
                                        <p:tgtEl>
                                          <p:spTgt spid="63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122" name="Object 10"/>
          <p:cNvGraphicFramePr/>
          <p:nvPr/>
        </p:nvGraphicFramePr>
        <p:xfrm>
          <a:off x="-628650" y="644525"/>
          <a:ext cx="9677400" cy="5389563"/>
        </p:xfrm>
        <a:graphic>
          <a:graphicData uri="http://schemas.openxmlformats.org/presentationml/2006/ole">
            <mc:AlternateContent xmlns:mc="http://schemas.openxmlformats.org/markup-compatibility/2006">
              <mc:Choice xmlns:v="urn:schemas-microsoft-com:vml" Requires="v">
                <p:oleObj spid="_x0000_s3081" name="" r:id="rId1" imgW="5608320" imgH="2369820" progId="Visio.Drawing.4">
                  <p:embed/>
                </p:oleObj>
              </mc:Choice>
              <mc:Fallback>
                <p:oleObj name="" r:id="rId1" imgW="5608320" imgH="2369820" progId="Visio.Drawing.4">
                  <p:embed/>
                  <p:pic>
                    <p:nvPicPr>
                      <p:cNvPr id="0" name="图片 3080"/>
                      <p:cNvPicPr/>
                      <p:nvPr/>
                    </p:nvPicPr>
                    <p:blipFill>
                      <a:blip r:embed="rId2"/>
                      <a:stretch>
                        <a:fillRect/>
                      </a:stretch>
                    </p:blipFill>
                    <p:spPr>
                      <a:xfrm>
                        <a:off x="-628650" y="644525"/>
                        <a:ext cx="9677400" cy="5389563"/>
                      </a:xfrm>
                      <a:prstGeom prst="rect">
                        <a:avLst/>
                      </a:prstGeom>
                      <a:noFill/>
                      <a:ln w="38100">
                        <a:noFill/>
                        <a:miter/>
                      </a:ln>
                    </p:spPr>
                  </p:pic>
                </p:oleObj>
              </mc:Fallback>
            </mc:AlternateContent>
          </a:graphicData>
        </a:graphic>
      </p:graphicFrame>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7" name="Text Box 5"/>
          <p:cNvSpPr txBox="1"/>
          <p:nvPr/>
        </p:nvSpPr>
        <p:spPr>
          <a:xfrm>
            <a:off x="611188" y="214313"/>
            <a:ext cx="4645025" cy="573087"/>
          </a:xfrm>
          <a:prstGeom prst="rect">
            <a:avLst/>
          </a:prstGeom>
          <a:noFill/>
          <a:ln w="9525">
            <a:noFill/>
          </a:ln>
        </p:spPr>
        <p:txBody>
          <a:bodyPr wrap="none" lIns="87273" tIns="43636" rIns="87273" bIns="43636">
            <a:spAutoFit/>
          </a:bodyPr>
          <a:p>
            <a:pPr algn="l" defTabSz="873125"/>
            <a:r>
              <a:rPr lang="zh-CN" altLang="en-US" sz="3200" b="1" dirty="0">
                <a:solidFill>
                  <a:schemeClr val="tx1"/>
                </a:solidFill>
                <a:latin typeface="Arial" panose="020B0604020202020204" pitchFamily="34" charset="0"/>
              </a:rPr>
              <a:t>常用的几种实时调度算法</a:t>
            </a:r>
            <a:endParaRPr lang="zh-CN" altLang="en-US" sz="3200" b="1" dirty="0">
              <a:solidFill>
                <a:schemeClr val="tx1"/>
              </a:solidFill>
              <a:latin typeface="Arial" panose="020B0604020202020204" pitchFamily="34" charset="0"/>
            </a:endParaRPr>
          </a:p>
        </p:txBody>
      </p:sp>
      <p:sp>
        <p:nvSpPr>
          <p:cNvPr id="6148" name="Text Box 9"/>
          <p:cNvSpPr txBox="1"/>
          <p:nvPr/>
        </p:nvSpPr>
        <p:spPr>
          <a:xfrm>
            <a:off x="1143000" y="1676400"/>
            <a:ext cx="7708900" cy="457200"/>
          </a:xfrm>
          <a:prstGeom prst="rect">
            <a:avLst/>
          </a:prstGeom>
          <a:noFill/>
          <a:ln w="9525">
            <a:noFill/>
          </a:ln>
        </p:spPr>
        <p:txBody>
          <a:bodyPr wrap="none">
            <a:spAutoFit/>
          </a:bodyPr>
          <a:p>
            <a:pPr algn="l"/>
            <a:r>
              <a:rPr lang="en-US" altLang="zh-CN" b="1" dirty="0">
                <a:solidFill>
                  <a:schemeClr val="tx1"/>
                </a:solidFill>
                <a:latin typeface="Times New Roman" panose="02020603050405020304" pitchFamily="18" charset="0"/>
              </a:rPr>
              <a:t>1. </a:t>
            </a:r>
            <a:r>
              <a:rPr lang="zh-CN" altLang="en-US" b="1" dirty="0">
                <a:solidFill>
                  <a:schemeClr val="tx1"/>
                </a:solidFill>
                <a:latin typeface="Times New Roman" panose="02020603050405020304" pitchFamily="18" charset="0"/>
              </a:rPr>
              <a:t>最早截止时间优先即</a:t>
            </a:r>
            <a:r>
              <a:rPr lang="en-US" altLang="zh-CN" b="1" dirty="0">
                <a:solidFill>
                  <a:schemeClr val="tx1"/>
                </a:solidFill>
                <a:latin typeface="Times New Roman" panose="02020603050405020304" pitchFamily="18" charset="0"/>
              </a:rPr>
              <a:t>EDF(Earliest Deadline First)</a:t>
            </a:r>
            <a:r>
              <a:rPr lang="zh-CN" altLang="en-US" b="1" dirty="0">
                <a:solidFill>
                  <a:schemeClr val="tx1"/>
                </a:solidFill>
                <a:latin typeface="Times New Roman" panose="02020603050405020304" pitchFamily="18" charset="0"/>
              </a:rPr>
              <a:t>算法 </a:t>
            </a:r>
            <a:endParaRPr lang="zh-CN" altLang="en-US" b="1" dirty="0">
              <a:solidFill>
                <a:schemeClr val="tx1"/>
              </a:solidFill>
              <a:latin typeface="Times New Roman" panose="02020603050405020304" pitchFamily="18" charset="0"/>
            </a:endParaRPr>
          </a:p>
        </p:txBody>
      </p:sp>
      <p:graphicFrame>
        <p:nvGraphicFramePr>
          <p:cNvPr id="6146" name="Object 10"/>
          <p:cNvGraphicFramePr/>
          <p:nvPr/>
        </p:nvGraphicFramePr>
        <p:xfrm>
          <a:off x="0" y="2590800"/>
          <a:ext cx="9144000" cy="2927350"/>
        </p:xfrm>
        <a:graphic>
          <a:graphicData uri="http://schemas.openxmlformats.org/presentationml/2006/ole">
            <mc:AlternateContent xmlns:mc="http://schemas.openxmlformats.org/markup-compatibility/2006">
              <mc:Choice xmlns:v="urn:schemas-microsoft-com:vml" Requires="v">
                <p:oleObj spid="_x0000_s3083" name="" r:id="rId1" imgW="3573780" imgH="1143000" progId="Visio.Drawing.4">
                  <p:embed/>
                </p:oleObj>
              </mc:Choice>
              <mc:Fallback>
                <p:oleObj name="" r:id="rId1" imgW="3573780" imgH="1143000" progId="Visio.Drawing.4">
                  <p:embed/>
                  <p:pic>
                    <p:nvPicPr>
                      <p:cNvPr id="0" name="图片 3082"/>
                      <p:cNvPicPr/>
                      <p:nvPr/>
                    </p:nvPicPr>
                    <p:blipFill>
                      <a:blip r:embed="rId2"/>
                      <a:stretch>
                        <a:fillRect/>
                      </a:stretch>
                    </p:blipFill>
                    <p:spPr>
                      <a:xfrm>
                        <a:off x="0" y="2590800"/>
                        <a:ext cx="9144000" cy="2927350"/>
                      </a:xfrm>
                      <a:prstGeom prst="rect">
                        <a:avLst/>
                      </a:prstGeom>
                      <a:noFill/>
                      <a:ln w="38100">
                        <a:noFill/>
                        <a:miter/>
                      </a:ln>
                    </p:spPr>
                  </p:pic>
                </p:oleObj>
              </mc:Fallback>
            </mc:AlternateContent>
          </a:graphicData>
        </a:graphic>
      </p:graphicFrame>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1" name="Text Box 2"/>
          <p:cNvSpPr txBox="1"/>
          <p:nvPr/>
        </p:nvSpPr>
        <p:spPr>
          <a:xfrm>
            <a:off x="611188" y="214313"/>
            <a:ext cx="4645025" cy="573087"/>
          </a:xfrm>
          <a:prstGeom prst="rect">
            <a:avLst/>
          </a:prstGeom>
          <a:noFill/>
          <a:ln w="9525">
            <a:noFill/>
          </a:ln>
        </p:spPr>
        <p:txBody>
          <a:bodyPr wrap="none" lIns="87273" tIns="43636" rIns="87273" bIns="43636">
            <a:spAutoFit/>
          </a:bodyPr>
          <a:p>
            <a:pPr algn="l" defTabSz="873125"/>
            <a:r>
              <a:rPr lang="zh-CN" altLang="en-US" sz="3200" b="1" dirty="0">
                <a:solidFill>
                  <a:schemeClr val="tx1"/>
                </a:solidFill>
                <a:latin typeface="Arial" panose="020B0604020202020204" pitchFamily="34" charset="0"/>
              </a:rPr>
              <a:t>常用的几种实时调度算法</a:t>
            </a:r>
            <a:endParaRPr lang="zh-CN" altLang="en-US" sz="3200" b="1" dirty="0">
              <a:solidFill>
                <a:schemeClr val="tx1"/>
              </a:solidFill>
              <a:latin typeface="Arial" panose="020B0604020202020204" pitchFamily="34" charset="0"/>
            </a:endParaRPr>
          </a:p>
        </p:txBody>
      </p:sp>
      <p:sp>
        <p:nvSpPr>
          <p:cNvPr id="7172" name="Text Box 3"/>
          <p:cNvSpPr txBox="1"/>
          <p:nvPr/>
        </p:nvSpPr>
        <p:spPr>
          <a:xfrm>
            <a:off x="1066800" y="995363"/>
            <a:ext cx="6743700" cy="457200"/>
          </a:xfrm>
          <a:prstGeom prst="rect">
            <a:avLst/>
          </a:prstGeom>
          <a:noFill/>
          <a:ln w="9525">
            <a:noFill/>
          </a:ln>
        </p:spPr>
        <p:txBody>
          <a:bodyPr wrap="none">
            <a:spAutoFit/>
          </a:bodyPr>
          <a:p>
            <a:pPr algn="l"/>
            <a:r>
              <a:rPr lang="en-US" altLang="zh-CN" b="1" dirty="0">
                <a:solidFill>
                  <a:schemeClr val="tx1"/>
                </a:solidFill>
                <a:latin typeface="Times New Roman" panose="02020603050405020304" pitchFamily="18" charset="0"/>
              </a:rPr>
              <a:t>2. </a:t>
            </a:r>
            <a:r>
              <a:rPr lang="zh-CN" altLang="en-US" b="1" dirty="0">
                <a:solidFill>
                  <a:schemeClr val="tx1"/>
                </a:solidFill>
                <a:latin typeface="Times New Roman" panose="02020603050405020304" pitchFamily="18" charset="0"/>
              </a:rPr>
              <a:t>最低松弛度优先即</a:t>
            </a:r>
            <a:r>
              <a:rPr lang="en-US" altLang="zh-CN" b="1" dirty="0">
                <a:solidFill>
                  <a:schemeClr val="tx1"/>
                </a:solidFill>
                <a:latin typeface="Times New Roman" panose="02020603050405020304" pitchFamily="18" charset="0"/>
              </a:rPr>
              <a:t>LLF(Least Laxity First)</a:t>
            </a:r>
            <a:r>
              <a:rPr lang="zh-CN" altLang="en-US" b="1" dirty="0">
                <a:solidFill>
                  <a:schemeClr val="tx1"/>
                </a:solidFill>
                <a:latin typeface="Times New Roman" panose="02020603050405020304" pitchFamily="18" charset="0"/>
              </a:rPr>
              <a:t>算法 </a:t>
            </a:r>
            <a:endParaRPr lang="zh-CN" altLang="en-US" b="1" dirty="0">
              <a:solidFill>
                <a:schemeClr val="tx1"/>
              </a:solidFill>
              <a:latin typeface="Times New Roman" panose="02020603050405020304" pitchFamily="18" charset="0"/>
            </a:endParaRPr>
          </a:p>
        </p:txBody>
      </p:sp>
      <p:sp>
        <p:nvSpPr>
          <p:cNvPr id="7173" name="Text Box 4"/>
          <p:cNvSpPr txBox="1"/>
          <p:nvPr/>
        </p:nvSpPr>
        <p:spPr>
          <a:xfrm>
            <a:off x="381000" y="1528763"/>
            <a:ext cx="8382000" cy="1406525"/>
          </a:xfrm>
          <a:prstGeom prst="rect">
            <a:avLst/>
          </a:prstGeom>
          <a:noFill/>
          <a:ln w="9525">
            <a:noFill/>
          </a:ln>
        </p:spPr>
        <p:txBody>
          <a:bodyPr>
            <a:spAutoFit/>
          </a:bodyPr>
          <a:p>
            <a:pPr algn="just">
              <a:lnSpc>
                <a:spcPct val="120000"/>
              </a:lnSpc>
              <a:spcBef>
                <a:spcPct val="50000"/>
              </a:spcBef>
            </a:pPr>
            <a:r>
              <a:rPr lang="zh-CN" altLang="en-US" dirty="0">
                <a:solidFill>
                  <a:schemeClr val="tx1"/>
                </a:solidFill>
                <a:latin typeface="Times New Roman" panose="02020603050405020304" pitchFamily="18" charset="0"/>
              </a:rPr>
              <a:t>        该算法是根据任务紧急</a:t>
            </a:r>
            <a:r>
              <a:rPr lang="en-US" altLang="zh-CN" dirty="0">
                <a:solidFill>
                  <a:schemeClr val="tx1"/>
                </a:solidFill>
                <a:latin typeface="Times New Roman" panose="02020603050405020304" pitchFamily="18" charset="0"/>
              </a:rPr>
              <a:t>(</a:t>
            </a:r>
            <a:r>
              <a:rPr lang="zh-CN" altLang="en-US" dirty="0">
                <a:solidFill>
                  <a:schemeClr val="tx1"/>
                </a:solidFill>
                <a:latin typeface="Times New Roman" panose="02020603050405020304" pitchFamily="18" charset="0"/>
              </a:rPr>
              <a:t>或松弛</a:t>
            </a:r>
            <a:r>
              <a:rPr lang="en-US" altLang="zh-CN" dirty="0">
                <a:solidFill>
                  <a:schemeClr val="tx1"/>
                </a:solidFill>
                <a:latin typeface="Times New Roman" panose="02020603050405020304" pitchFamily="18" charset="0"/>
              </a:rPr>
              <a:t>)</a:t>
            </a:r>
            <a:r>
              <a:rPr lang="zh-CN" altLang="en-US" dirty="0">
                <a:solidFill>
                  <a:schemeClr val="tx1"/>
                </a:solidFill>
                <a:latin typeface="Times New Roman" panose="02020603050405020304" pitchFamily="18" charset="0"/>
              </a:rPr>
              <a:t>的程度，来确定任务的优先级。任务的紧急程度愈高，为该任务所赋予的优先级就愈高， 以使之优先执行。         </a:t>
            </a:r>
            <a:endParaRPr lang="zh-CN" altLang="en-US" dirty="0">
              <a:solidFill>
                <a:schemeClr val="tx1"/>
              </a:solidFill>
              <a:latin typeface="Times New Roman" panose="02020603050405020304" pitchFamily="18" charset="0"/>
            </a:endParaRPr>
          </a:p>
        </p:txBody>
      </p:sp>
      <p:graphicFrame>
        <p:nvGraphicFramePr>
          <p:cNvPr id="7170" name="Object 5"/>
          <p:cNvGraphicFramePr/>
          <p:nvPr/>
        </p:nvGraphicFramePr>
        <p:xfrm>
          <a:off x="0" y="3041650"/>
          <a:ext cx="9144000" cy="2474913"/>
        </p:xfrm>
        <a:graphic>
          <a:graphicData uri="http://schemas.openxmlformats.org/presentationml/2006/ole">
            <mc:AlternateContent xmlns:mc="http://schemas.openxmlformats.org/markup-compatibility/2006">
              <mc:Choice xmlns:v="urn:schemas-microsoft-com:vml" Requires="v">
                <p:oleObj spid="_x0000_s3082" name="" r:id="rId1" imgW="3451860" imgH="937260" progId="Visio.Drawing.4">
                  <p:embed/>
                </p:oleObj>
              </mc:Choice>
              <mc:Fallback>
                <p:oleObj name="" r:id="rId1" imgW="3451860" imgH="937260" progId="Visio.Drawing.4">
                  <p:embed/>
                  <p:pic>
                    <p:nvPicPr>
                      <p:cNvPr id="0" name="图片 3081"/>
                      <p:cNvPicPr/>
                      <p:nvPr/>
                    </p:nvPicPr>
                    <p:blipFill>
                      <a:blip r:embed="rId2"/>
                      <a:stretch>
                        <a:fillRect/>
                      </a:stretch>
                    </p:blipFill>
                    <p:spPr>
                      <a:xfrm>
                        <a:off x="0" y="3041650"/>
                        <a:ext cx="9144000" cy="2474913"/>
                      </a:xfrm>
                      <a:prstGeom prst="rect">
                        <a:avLst/>
                      </a:prstGeom>
                      <a:noFill/>
                      <a:ln w="38100">
                        <a:noFill/>
                        <a:miter/>
                      </a:ln>
                    </p:spPr>
                  </p:pic>
                </p:oleObj>
              </mc:Fallback>
            </mc:AlternateContent>
          </a:graphicData>
        </a:graphic>
      </p:graphicFrame>
      <p:sp>
        <p:nvSpPr>
          <p:cNvPr id="136198" name="Text Box 6"/>
          <p:cNvSpPr txBox="1">
            <a:spLocks noChangeArrowheads="1"/>
          </p:cNvSpPr>
          <p:nvPr/>
        </p:nvSpPr>
        <p:spPr bwMode="auto">
          <a:xfrm>
            <a:off x="1835150" y="5661025"/>
            <a:ext cx="5905500"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spcBef>
                <a:spcPct val="50000"/>
              </a:spcBef>
              <a:buClr>
                <a:schemeClr val="tx1"/>
              </a:buClr>
              <a:buSzTx/>
              <a:buFontTx/>
              <a:buNone/>
              <a:defRPr/>
            </a:pPr>
            <a:r>
              <a:rPr kumimoji="1" lang="en-US" altLang="zh-CN" b="1" kern="1200" cap="none" spc="0" normalizeH="0" baseline="0" noProof="0">
                <a:solidFill>
                  <a:schemeClr val="tx1"/>
                </a:solidFill>
                <a:latin typeface="Arial" panose="020B0604020202020204" pitchFamily="34" charset="0"/>
                <a:ea typeface="宋体" panose="02010600030101010101" pitchFamily="2" charset="-122"/>
                <a:cs typeface="+mn-cs"/>
              </a:rPr>
              <a:t>A</a:t>
            </a:r>
            <a:r>
              <a:rPr kumimoji="1" lang="zh-CN" altLang="en-US" b="1" kern="1200" cap="none" spc="0" normalizeH="0" baseline="0" noProof="0">
                <a:solidFill>
                  <a:schemeClr val="tx1"/>
                </a:solidFill>
                <a:latin typeface="Arial" panose="020B0604020202020204" pitchFamily="34" charset="0"/>
                <a:ea typeface="宋体" panose="02010600030101010101" pitchFamily="2" charset="-122"/>
                <a:cs typeface="+mn-cs"/>
              </a:rPr>
              <a:t>和</a:t>
            </a:r>
            <a:r>
              <a:rPr kumimoji="1" lang="en-US" altLang="zh-CN" b="1" kern="1200" cap="none" spc="0" normalizeH="0" baseline="0" noProof="0">
                <a:solidFill>
                  <a:schemeClr val="tx1"/>
                </a:solidFill>
                <a:latin typeface="Arial" panose="020B0604020202020204" pitchFamily="34" charset="0"/>
                <a:ea typeface="宋体" panose="02010600030101010101" pitchFamily="2" charset="-122"/>
                <a:cs typeface="+mn-cs"/>
              </a:rPr>
              <a:t>B</a:t>
            </a:r>
            <a:r>
              <a:rPr kumimoji="1" lang="zh-CN" altLang="en-US" b="1" kern="1200" cap="none" spc="0" normalizeH="0" baseline="0" noProof="0">
                <a:solidFill>
                  <a:schemeClr val="tx1"/>
                </a:solidFill>
                <a:latin typeface="Arial" panose="020B0604020202020204" pitchFamily="34" charset="0"/>
                <a:ea typeface="宋体" panose="02010600030101010101" pitchFamily="2" charset="-122"/>
                <a:cs typeface="+mn-cs"/>
              </a:rPr>
              <a:t>任务每次必须完成的时间</a:t>
            </a:r>
            <a:endParaRPr kumimoji="1" lang="zh-CN" altLang="en-US" b="1"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Text Box 2"/>
          <p:cNvSpPr txBox="1"/>
          <p:nvPr/>
        </p:nvSpPr>
        <p:spPr>
          <a:xfrm>
            <a:off x="611188" y="214313"/>
            <a:ext cx="4645025" cy="573087"/>
          </a:xfrm>
          <a:prstGeom prst="rect">
            <a:avLst/>
          </a:prstGeom>
          <a:noFill/>
          <a:ln w="9525">
            <a:noFill/>
          </a:ln>
        </p:spPr>
        <p:txBody>
          <a:bodyPr wrap="none" lIns="87273" tIns="43636" rIns="87273" bIns="43636">
            <a:spAutoFit/>
          </a:bodyPr>
          <a:p>
            <a:pPr algn="l" defTabSz="873125"/>
            <a:r>
              <a:rPr lang="zh-CN" altLang="en-US" sz="3200" b="1" dirty="0">
                <a:solidFill>
                  <a:schemeClr val="tx1"/>
                </a:solidFill>
                <a:latin typeface="Arial" panose="020B0604020202020204" pitchFamily="34" charset="0"/>
              </a:rPr>
              <a:t>常用的几种实时调度算法</a:t>
            </a:r>
            <a:endParaRPr lang="zh-CN" altLang="en-US" sz="3200" b="1" dirty="0">
              <a:solidFill>
                <a:schemeClr val="tx1"/>
              </a:solidFill>
              <a:latin typeface="Arial" panose="020B0604020202020204" pitchFamily="34" charset="0"/>
            </a:endParaRPr>
          </a:p>
        </p:txBody>
      </p:sp>
      <p:sp>
        <p:nvSpPr>
          <p:cNvPr id="39939" name="Text Box 4"/>
          <p:cNvSpPr txBox="1"/>
          <p:nvPr/>
        </p:nvSpPr>
        <p:spPr>
          <a:xfrm>
            <a:off x="381000" y="908050"/>
            <a:ext cx="8382000" cy="1406525"/>
          </a:xfrm>
          <a:prstGeom prst="rect">
            <a:avLst/>
          </a:prstGeom>
          <a:noFill/>
          <a:ln w="9525">
            <a:noFill/>
          </a:ln>
        </p:spPr>
        <p:txBody>
          <a:bodyPr>
            <a:spAutoFit/>
          </a:bodyPr>
          <a:p>
            <a:pPr algn="just">
              <a:lnSpc>
                <a:spcPct val="120000"/>
              </a:lnSpc>
              <a:spcBef>
                <a:spcPct val="50000"/>
              </a:spcBef>
            </a:pPr>
            <a:r>
              <a:rPr lang="zh-CN" altLang="en-US" dirty="0">
                <a:solidFill>
                  <a:schemeClr val="tx1"/>
                </a:solidFill>
                <a:latin typeface="Times New Roman" panose="02020603050405020304" pitchFamily="18" charset="0"/>
              </a:rPr>
              <a:t>        假如在一个实时系统中，有两个周期性实时任务</a:t>
            </a:r>
            <a:r>
              <a:rPr lang="en-US" altLang="zh-CN" dirty="0">
                <a:solidFill>
                  <a:schemeClr val="tx1"/>
                </a:solidFill>
                <a:latin typeface="Times New Roman" panose="02020603050405020304" pitchFamily="18" charset="0"/>
              </a:rPr>
              <a:t>A</a:t>
            </a:r>
            <a:r>
              <a:rPr lang="zh-CN" altLang="en-US" dirty="0">
                <a:solidFill>
                  <a:schemeClr val="tx1"/>
                </a:solidFill>
                <a:latin typeface="Times New Roman" panose="02020603050405020304" pitchFamily="18" charset="0"/>
              </a:rPr>
              <a:t>和</a:t>
            </a:r>
            <a:r>
              <a:rPr lang="en-US" altLang="zh-CN" dirty="0">
                <a:solidFill>
                  <a:schemeClr val="tx1"/>
                </a:solidFill>
                <a:latin typeface="Times New Roman" panose="02020603050405020304" pitchFamily="18" charset="0"/>
              </a:rPr>
              <a:t>B</a:t>
            </a:r>
            <a:r>
              <a:rPr lang="zh-CN" altLang="en-US" dirty="0">
                <a:solidFill>
                  <a:schemeClr val="tx1"/>
                </a:solidFill>
                <a:latin typeface="Times New Roman" panose="02020603050405020304" pitchFamily="18" charset="0"/>
              </a:rPr>
              <a:t>，任务</a:t>
            </a:r>
            <a:r>
              <a:rPr lang="en-US" altLang="zh-CN" dirty="0">
                <a:solidFill>
                  <a:schemeClr val="tx1"/>
                </a:solidFill>
                <a:latin typeface="Times New Roman" panose="02020603050405020304" pitchFamily="18" charset="0"/>
              </a:rPr>
              <a:t>A</a:t>
            </a:r>
            <a:r>
              <a:rPr lang="zh-CN" altLang="en-US" dirty="0">
                <a:solidFill>
                  <a:schemeClr val="tx1"/>
                </a:solidFill>
                <a:latin typeface="Times New Roman" panose="02020603050405020304" pitchFamily="18" charset="0"/>
              </a:rPr>
              <a:t>要求每 </a:t>
            </a:r>
            <a:r>
              <a:rPr lang="en-US" altLang="zh-CN" dirty="0">
                <a:solidFill>
                  <a:schemeClr val="tx1"/>
                </a:solidFill>
                <a:latin typeface="Times New Roman" panose="02020603050405020304" pitchFamily="18" charset="0"/>
              </a:rPr>
              <a:t>20 ms</a:t>
            </a:r>
            <a:r>
              <a:rPr lang="zh-CN" altLang="en-US" dirty="0">
                <a:solidFill>
                  <a:schemeClr val="tx1"/>
                </a:solidFill>
                <a:latin typeface="Times New Roman" panose="02020603050405020304" pitchFamily="18" charset="0"/>
              </a:rPr>
              <a:t>执行一次，执行时间为 </a:t>
            </a:r>
            <a:r>
              <a:rPr lang="en-US" altLang="zh-CN" dirty="0">
                <a:solidFill>
                  <a:schemeClr val="tx1"/>
                </a:solidFill>
                <a:latin typeface="Times New Roman" panose="02020603050405020304" pitchFamily="18" charset="0"/>
              </a:rPr>
              <a:t>10 ms</a:t>
            </a:r>
            <a:r>
              <a:rPr lang="zh-CN" altLang="en-US" dirty="0">
                <a:solidFill>
                  <a:schemeClr val="tx1"/>
                </a:solidFill>
                <a:latin typeface="Times New Roman" panose="02020603050405020304" pitchFamily="18" charset="0"/>
              </a:rPr>
              <a:t>；任务</a:t>
            </a:r>
            <a:r>
              <a:rPr lang="en-US" altLang="zh-CN" dirty="0">
                <a:solidFill>
                  <a:schemeClr val="tx1"/>
                </a:solidFill>
                <a:latin typeface="Times New Roman" panose="02020603050405020304" pitchFamily="18" charset="0"/>
              </a:rPr>
              <a:t>B</a:t>
            </a:r>
            <a:r>
              <a:rPr lang="zh-CN" altLang="en-US" dirty="0">
                <a:solidFill>
                  <a:schemeClr val="tx1"/>
                </a:solidFill>
                <a:latin typeface="Times New Roman" panose="02020603050405020304" pitchFamily="18" charset="0"/>
              </a:rPr>
              <a:t>只要求每</a:t>
            </a:r>
            <a:r>
              <a:rPr lang="en-US" altLang="zh-CN" dirty="0">
                <a:solidFill>
                  <a:schemeClr val="tx1"/>
                </a:solidFill>
                <a:latin typeface="Times New Roman" panose="02020603050405020304" pitchFamily="18" charset="0"/>
              </a:rPr>
              <a:t>50 ms</a:t>
            </a:r>
            <a:r>
              <a:rPr lang="zh-CN" altLang="en-US" dirty="0">
                <a:solidFill>
                  <a:schemeClr val="tx1"/>
                </a:solidFill>
                <a:latin typeface="Times New Roman" panose="02020603050405020304" pitchFamily="18" charset="0"/>
              </a:rPr>
              <a:t>执行一次，执行时间为 </a:t>
            </a:r>
            <a:r>
              <a:rPr lang="en-US" altLang="zh-CN" dirty="0">
                <a:solidFill>
                  <a:schemeClr val="tx1"/>
                </a:solidFill>
                <a:latin typeface="Times New Roman" panose="02020603050405020304" pitchFamily="18" charset="0"/>
              </a:rPr>
              <a:t>25 ms</a:t>
            </a:r>
            <a:r>
              <a:rPr lang="zh-CN" altLang="en-US" dirty="0">
                <a:solidFill>
                  <a:schemeClr val="tx1"/>
                </a:solidFill>
                <a:latin typeface="Times New Roman" panose="02020603050405020304" pitchFamily="18" charset="0"/>
              </a:rPr>
              <a:t>。 </a:t>
            </a:r>
            <a:endParaRPr lang="zh-CN" altLang="en-US" dirty="0">
              <a:solidFill>
                <a:schemeClr val="tx1"/>
              </a:solidFill>
              <a:latin typeface="Times New Roman" panose="02020603050405020304" pitchFamily="18" charset="0"/>
            </a:endParaRPr>
          </a:p>
        </p:txBody>
      </p:sp>
      <p:sp>
        <p:nvSpPr>
          <p:cNvPr id="39940" name="Text Box 5"/>
          <p:cNvSpPr txBox="1"/>
          <p:nvPr/>
        </p:nvSpPr>
        <p:spPr>
          <a:xfrm>
            <a:off x="539750" y="2244725"/>
            <a:ext cx="8077200" cy="4424363"/>
          </a:xfrm>
          <a:prstGeom prst="rect">
            <a:avLst/>
          </a:prstGeom>
          <a:noFill/>
          <a:ln w="9525">
            <a:noFill/>
          </a:ln>
        </p:spPr>
        <p:txBody>
          <a:bodyPr>
            <a:spAutoFit/>
          </a:bodyPr>
          <a:p>
            <a:pPr algn="just">
              <a:lnSpc>
                <a:spcPct val="155000"/>
              </a:lnSpc>
              <a:spcBef>
                <a:spcPct val="50000"/>
              </a:spcBef>
            </a:pPr>
            <a:r>
              <a:rPr lang="zh-CN" altLang="en-US" dirty="0">
                <a:solidFill>
                  <a:schemeClr val="tx1"/>
                </a:solidFill>
                <a:latin typeface="Times New Roman" panose="02020603050405020304" pitchFamily="18" charset="0"/>
              </a:rPr>
              <a:t>      在刚开始时</a:t>
            </a:r>
            <a:r>
              <a:rPr lang="en-US" altLang="zh-CN" dirty="0">
                <a:solidFill>
                  <a:schemeClr val="tx1"/>
                </a:solidFill>
                <a:latin typeface="Times New Roman" panose="02020603050405020304" pitchFamily="18" charset="0"/>
              </a:rPr>
              <a:t>(</a:t>
            </a:r>
            <a:r>
              <a:rPr lang="en-US" altLang="zh-CN" i="1" dirty="0">
                <a:solidFill>
                  <a:schemeClr val="tx1"/>
                </a:solidFill>
                <a:latin typeface="Times New Roman" panose="02020603050405020304" pitchFamily="18" charset="0"/>
              </a:rPr>
              <a:t>t</a:t>
            </a:r>
            <a:r>
              <a:rPr lang="en-US" altLang="zh-CN" baseline="-25000" dirty="0">
                <a:solidFill>
                  <a:schemeClr val="tx1"/>
                </a:solidFill>
                <a:latin typeface="Times New Roman" panose="02020603050405020304" pitchFamily="18" charset="0"/>
              </a:rPr>
              <a:t>1</a:t>
            </a:r>
            <a:r>
              <a:rPr lang="en-US" altLang="zh-CN" dirty="0">
                <a:solidFill>
                  <a:schemeClr val="tx1"/>
                </a:solidFill>
                <a:latin typeface="Times New Roman" panose="02020603050405020304" pitchFamily="18" charset="0"/>
              </a:rPr>
              <a:t>=0)</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A</a:t>
            </a:r>
            <a:r>
              <a:rPr lang="en-US" altLang="zh-CN" baseline="-25000" dirty="0">
                <a:solidFill>
                  <a:schemeClr val="tx1"/>
                </a:solidFill>
                <a:latin typeface="Times New Roman" panose="02020603050405020304" pitchFamily="18" charset="0"/>
              </a:rPr>
              <a:t>1</a:t>
            </a:r>
            <a:r>
              <a:rPr lang="zh-CN" altLang="en-US" dirty="0">
                <a:solidFill>
                  <a:schemeClr val="tx1"/>
                </a:solidFill>
                <a:latin typeface="Times New Roman" panose="02020603050405020304" pitchFamily="18" charset="0"/>
              </a:rPr>
              <a:t>必须在</a:t>
            </a:r>
            <a:r>
              <a:rPr lang="en-US" altLang="zh-CN" dirty="0">
                <a:solidFill>
                  <a:schemeClr val="tx1"/>
                </a:solidFill>
                <a:latin typeface="Times New Roman" panose="02020603050405020304" pitchFamily="18" charset="0"/>
              </a:rPr>
              <a:t>20ms</a:t>
            </a:r>
            <a:r>
              <a:rPr lang="zh-CN" altLang="en-US" dirty="0">
                <a:solidFill>
                  <a:schemeClr val="tx1"/>
                </a:solidFill>
                <a:latin typeface="Times New Roman" panose="02020603050405020304" pitchFamily="18" charset="0"/>
              </a:rPr>
              <a:t>时完成，而它本身运行又需 </a:t>
            </a:r>
            <a:r>
              <a:rPr lang="en-US" altLang="zh-CN" dirty="0">
                <a:solidFill>
                  <a:schemeClr val="tx1"/>
                </a:solidFill>
                <a:latin typeface="Times New Roman" panose="02020603050405020304" pitchFamily="18" charset="0"/>
              </a:rPr>
              <a:t>10 ms</a:t>
            </a:r>
            <a:r>
              <a:rPr lang="zh-CN" altLang="en-US" dirty="0">
                <a:solidFill>
                  <a:schemeClr val="tx1"/>
                </a:solidFill>
                <a:latin typeface="Times New Roman" panose="02020603050405020304" pitchFamily="18" charset="0"/>
              </a:rPr>
              <a:t>，可算出</a:t>
            </a:r>
            <a:r>
              <a:rPr lang="en-US" altLang="zh-CN" dirty="0">
                <a:solidFill>
                  <a:schemeClr val="tx1"/>
                </a:solidFill>
                <a:latin typeface="Times New Roman" panose="02020603050405020304" pitchFamily="18" charset="0"/>
              </a:rPr>
              <a:t>A</a:t>
            </a:r>
            <a:r>
              <a:rPr lang="en-US" altLang="zh-CN" baseline="-25000" dirty="0">
                <a:solidFill>
                  <a:schemeClr val="tx1"/>
                </a:solidFill>
                <a:latin typeface="Times New Roman" panose="02020603050405020304" pitchFamily="18" charset="0"/>
              </a:rPr>
              <a:t>1</a:t>
            </a:r>
            <a:r>
              <a:rPr lang="zh-CN" altLang="en-US" dirty="0">
                <a:solidFill>
                  <a:schemeClr val="tx1"/>
                </a:solidFill>
                <a:latin typeface="Times New Roman" panose="02020603050405020304" pitchFamily="18" charset="0"/>
              </a:rPr>
              <a:t>的松弛度为</a:t>
            </a:r>
            <a:r>
              <a:rPr lang="en-US" altLang="zh-CN" dirty="0">
                <a:solidFill>
                  <a:schemeClr val="tx1"/>
                </a:solidFill>
                <a:latin typeface="Times New Roman" panose="02020603050405020304" pitchFamily="18" charset="0"/>
              </a:rPr>
              <a:t>10ms</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B</a:t>
            </a:r>
            <a:r>
              <a:rPr lang="en-US" altLang="zh-CN" baseline="-25000" dirty="0">
                <a:solidFill>
                  <a:schemeClr val="tx1"/>
                </a:solidFill>
                <a:latin typeface="Times New Roman" panose="02020603050405020304" pitchFamily="18" charset="0"/>
              </a:rPr>
              <a:t>1</a:t>
            </a:r>
            <a:r>
              <a:rPr lang="zh-CN" altLang="en-US" dirty="0">
                <a:solidFill>
                  <a:schemeClr val="tx1"/>
                </a:solidFill>
                <a:latin typeface="Times New Roman" panose="02020603050405020304" pitchFamily="18" charset="0"/>
              </a:rPr>
              <a:t>必须在</a:t>
            </a:r>
            <a:r>
              <a:rPr lang="en-US" altLang="zh-CN" dirty="0">
                <a:solidFill>
                  <a:schemeClr val="tx1"/>
                </a:solidFill>
                <a:latin typeface="Times New Roman" panose="02020603050405020304" pitchFamily="18" charset="0"/>
              </a:rPr>
              <a:t>50ms</a:t>
            </a:r>
            <a:r>
              <a:rPr lang="zh-CN" altLang="en-US" dirty="0">
                <a:solidFill>
                  <a:schemeClr val="tx1"/>
                </a:solidFill>
                <a:latin typeface="Times New Roman" panose="02020603050405020304" pitchFamily="18" charset="0"/>
              </a:rPr>
              <a:t>时完成， 而它本身运行就需</a:t>
            </a:r>
            <a:r>
              <a:rPr lang="en-US" altLang="zh-CN" dirty="0">
                <a:solidFill>
                  <a:schemeClr val="tx1"/>
                </a:solidFill>
                <a:latin typeface="Times New Roman" panose="02020603050405020304" pitchFamily="18" charset="0"/>
              </a:rPr>
              <a:t>25 ms</a:t>
            </a:r>
            <a:r>
              <a:rPr lang="zh-CN" altLang="en-US" dirty="0">
                <a:solidFill>
                  <a:schemeClr val="tx1"/>
                </a:solidFill>
                <a:latin typeface="Times New Roman" panose="02020603050405020304" pitchFamily="18" charset="0"/>
              </a:rPr>
              <a:t>，可算出</a:t>
            </a:r>
            <a:r>
              <a:rPr lang="en-US" altLang="zh-CN" dirty="0">
                <a:solidFill>
                  <a:schemeClr val="tx1"/>
                </a:solidFill>
                <a:latin typeface="Times New Roman" panose="02020603050405020304" pitchFamily="18" charset="0"/>
              </a:rPr>
              <a:t>B</a:t>
            </a:r>
            <a:r>
              <a:rPr lang="en-US" altLang="zh-CN" baseline="-25000" dirty="0">
                <a:solidFill>
                  <a:schemeClr val="tx1"/>
                </a:solidFill>
                <a:latin typeface="Times New Roman" panose="02020603050405020304" pitchFamily="18" charset="0"/>
              </a:rPr>
              <a:t>1</a:t>
            </a:r>
            <a:r>
              <a:rPr lang="zh-CN" altLang="en-US" dirty="0">
                <a:solidFill>
                  <a:schemeClr val="tx1"/>
                </a:solidFill>
                <a:latin typeface="Times New Roman" panose="02020603050405020304" pitchFamily="18" charset="0"/>
              </a:rPr>
              <a:t>的松弛度为</a:t>
            </a:r>
            <a:r>
              <a:rPr lang="en-US" altLang="zh-CN" dirty="0">
                <a:solidFill>
                  <a:schemeClr val="tx1"/>
                </a:solidFill>
                <a:latin typeface="Times New Roman" panose="02020603050405020304" pitchFamily="18" charset="0"/>
              </a:rPr>
              <a:t>25 ms</a:t>
            </a:r>
            <a:r>
              <a:rPr lang="zh-CN" altLang="en-US" dirty="0">
                <a:solidFill>
                  <a:schemeClr val="tx1"/>
                </a:solidFill>
                <a:latin typeface="Times New Roman" panose="02020603050405020304" pitchFamily="18" charset="0"/>
              </a:rPr>
              <a:t>，故调度程序应先调度</a:t>
            </a:r>
            <a:r>
              <a:rPr lang="en-US" altLang="zh-CN" dirty="0">
                <a:solidFill>
                  <a:schemeClr val="tx1"/>
                </a:solidFill>
                <a:latin typeface="Times New Roman" panose="02020603050405020304" pitchFamily="18" charset="0"/>
              </a:rPr>
              <a:t>A</a:t>
            </a:r>
            <a:r>
              <a:rPr lang="en-US" altLang="zh-CN" baseline="-25000" dirty="0">
                <a:solidFill>
                  <a:schemeClr val="tx1"/>
                </a:solidFill>
                <a:latin typeface="Times New Roman" panose="02020603050405020304" pitchFamily="18" charset="0"/>
              </a:rPr>
              <a:t>1</a:t>
            </a:r>
            <a:r>
              <a:rPr lang="zh-CN" altLang="en-US" dirty="0">
                <a:solidFill>
                  <a:schemeClr val="tx1"/>
                </a:solidFill>
                <a:latin typeface="Times New Roman" panose="02020603050405020304" pitchFamily="18" charset="0"/>
              </a:rPr>
              <a:t>执行。在</a:t>
            </a:r>
            <a:r>
              <a:rPr lang="en-US" altLang="zh-CN" i="1" dirty="0">
                <a:solidFill>
                  <a:schemeClr val="tx1"/>
                </a:solidFill>
                <a:latin typeface="Times New Roman" panose="02020603050405020304" pitchFamily="18" charset="0"/>
              </a:rPr>
              <a:t>t</a:t>
            </a:r>
            <a:r>
              <a:rPr lang="en-US" altLang="zh-CN" baseline="-25000" dirty="0">
                <a:solidFill>
                  <a:schemeClr val="tx1"/>
                </a:solidFill>
                <a:latin typeface="Times New Roman" panose="02020603050405020304" pitchFamily="18" charset="0"/>
              </a:rPr>
              <a:t>2</a:t>
            </a:r>
            <a:r>
              <a:rPr lang="en-US" altLang="zh-CN" dirty="0">
                <a:solidFill>
                  <a:schemeClr val="tx1"/>
                </a:solidFill>
                <a:latin typeface="Times New Roman" panose="02020603050405020304" pitchFamily="18" charset="0"/>
              </a:rPr>
              <a:t>=10 ms</a:t>
            </a:r>
            <a:r>
              <a:rPr lang="zh-CN" altLang="en-US" dirty="0">
                <a:solidFill>
                  <a:schemeClr val="tx1"/>
                </a:solidFill>
                <a:latin typeface="Times New Roman" panose="02020603050405020304" pitchFamily="18" charset="0"/>
              </a:rPr>
              <a:t>时，</a:t>
            </a:r>
            <a:r>
              <a:rPr lang="en-US" altLang="zh-CN" dirty="0">
                <a:solidFill>
                  <a:schemeClr val="tx1"/>
                </a:solidFill>
                <a:latin typeface="Times New Roman" panose="02020603050405020304" pitchFamily="18" charset="0"/>
              </a:rPr>
              <a:t>A</a:t>
            </a:r>
            <a:r>
              <a:rPr lang="en-US" altLang="zh-CN" baseline="-25000" dirty="0">
                <a:solidFill>
                  <a:schemeClr val="tx1"/>
                </a:solidFill>
                <a:latin typeface="Times New Roman" panose="02020603050405020304" pitchFamily="18" charset="0"/>
              </a:rPr>
              <a:t>2</a:t>
            </a:r>
            <a:r>
              <a:rPr lang="zh-CN" altLang="en-US" dirty="0">
                <a:solidFill>
                  <a:schemeClr val="tx1"/>
                </a:solidFill>
                <a:latin typeface="Times New Roman" panose="02020603050405020304" pitchFamily="18" charset="0"/>
              </a:rPr>
              <a:t>的松弛度可按下式算出：</a:t>
            </a:r>
            <a:endParaRPr lang="zh-CN" altLang="en-US" dirty="0">
              <a:solidFill>
                <a:schemeClr val="tx1"/>
              </a:solidFill>
              <a:latin typeface="Times New Roman" panose="02020603050405020304" pitchFamily="18" charset="0"/>
            </a:endParaRPr>
          </a:p>
          <a:p>
            <a:pPr algn="just">
              <a:lnSpc>
                <a:spcPct val="155000"/>
              </a:lnSpc>
              <a:spcBef>
                <a:spcPct val="50000"/>
              </a:spcBef>
            </a:pPr>
            <a:r>
              <a:rPr lang="zh-CN" altLang="en-US" dirty="0">
                <a:solidFill>
                  <a:schemeClr val="tx1"/>
                </a:solidFill>
                <a:latin typeface="Times New Roman" panose="02020603050405020304" pitchFamily="18" charset="0"/>
              </a:rPr>
              <a:t>  </a:t>
            </a:r>
            <a:r>
              <a:rPr lang="en-US" altLang="zh-CN" dirty="0">
                <a:solidFill>
                  <a:schemeClr val="tx1"/>
                </a:solidFill>
                <a:latin typeface="Times New Roman" panose="02020603050405020304" pitchFamily="18" charset="0"/>
              </a:rPr>
              <a:t>A</a:t>
            </a:r>
            <a:r>
              <a:rPr lang="en-US" altLang="zh-CN" baseline="-25000" dirty="0">
                <a:solidFill>
                  <a:schemeClr val="tx1"/>
                </a:solidFill>
                <a:latin typeface="Times New Roman" panose="02020603050405020304" pitchFamily="18" charset="0"/>
              </a:rPr>
              <a:t>2</a:t>
            </a:r>
            <a:r>
              <a:rPr lang="zh-CN" altLang="en-US" dirty="0">
                <a:solidFill>
                  <a:schemeClr val="tx1"/>
                </a:solidFill>
                <a:latin typeface="Times New Roman" panose="02020603050405020304" pitchFamily="18" charset="0"/>
              </a:rPr>
              <a:t>的松弛度</a:t>
            </a:r>
            <a:r>
              <a:rPr lang="en-US" altLang="zh-CN" dirty="0">
                <a:solidFill>
                  <a:schemeClr val="tx1"/>
                </a:solidFill>
                <a:latin typeface="Times New Roman" panose="02020603050405020304" pitchFamily="18" charset="0"/>
              </a:rPr>
              <a:t>=</a:t>
            </a:r>
            <a:r>
              <a:rPr lang="zh-CN" altLang="en-US" dirty="0">
                <a:solidFill>
                  <a:schemeClr val="tx1"/>
                </a:solidFill>
                <a:latin typeface="Times New Roman" panose="02020603050405020304" pitchFamily="18" charset="0"/>
              </a:rPr>
              <a:t>必须完成时间</a:t>
            </a:r>
            <a:r>
              <a:rPr lang="en-US" altLang="zh-CN" dirty="0">
                <a:solidFill>
                  <a:schemeClr val="tx1"/>
                </a:solidFill>
                <a:latin typeface="Times New Roman" panose="02020603050405020304" pitchFamily="18" charset="0"/>
              </a:rPr>
              <a:t>-</a:t>
            </a:r>
            <a:r>
              <a:rPr lang="zh-CN" altLang="en-US" dirty="0">
                <a:solidFill>
                  <a:schemeClr val="tx1"/>
                </a:solidFill>
                <a:latin typeface="Times New Roman" panose="02020603050405020304" pitchFamily="18" charset="0"/>
              </a:rPr>
              <a:t>其本身的运行时间</a:t>
            </a:r>
            <a:r>
              <a:rPr lang="en-US" altLang="zh-CN" dirty="0">
                <a:solidFill>
                  <a:schemeClr val="tx1"/>
                </a:solidFill>
                <a:latin typeface="Times New Roman" panose="02020603050405020304" pitchFamily="18" charset="0"/>
              </a:rPr>
              <a:t>-</a:t>
            </a:r>
            <a:r>
              <a:rPr lang="zh-CN" altLang="en-US" dirty="0">
                <a:solidFill>
                  <a:schemeClr val="tx1"/>
                </a:solidFill>
                <a:latin typeface="Times New Roman" panose="02020603050405020304" pitchFamily="18" charset="0"/>
              </a:rPr>
              <a:t>当前时间 </a:t>
            </a:r>
            <a:endParaRPr lang="zh-CN" altLang="en-US" dirty="0">
              <a:solidFill>
                <a:schemeClr val="tx1"/>
              </a:solidFill>
              <a:latin typeface="Times New Roman" panose="02020603050405020304" pitchFamily="18" charset="0"/>
            </a:endParaRPr>
          </a:p>
          <a:p>
            <a:pPr algn="just">
              <a:lnSpc>
                <a:spcPct val="155000"/>
              </a:lnSpc>
              <a:spcBef>
                <a:spcPct val="50000"/>
              </a:spcBef>
            </a:pPr>
            <a:r>
              <a:rPr lang="zh-CN" altLang="en-US" dirty="0">
                <a:solidFill>
                  <a:schemeClr val="tx1"/>
                </a:solidFill>
                <a:latin typeface="Times New Roman" panose="02020603050405020304" pitchFamily="18" charset="0"/>
              </a:rPr>
              <a:t>                          </a:t>
            </a:r>
            <a:r>
              <a:rPr lang="en-US" altLang="zh-CN" dirty="0">
                <a:solidFill>
                  <a:schemeClr val="tx1"/>
                </a:solidFill>
                <a:latin typeface="Times New Roman" panose="02020603050405020304" pitchFamily="18" charset="0"/>
              </a:rPr>
              <a:t>=2*20 ms-10 ms-10 ms=20 ms </a:t>
            </a:r>
            <a:endParaRPr lang="en-US" altLang="zh-CN" dirty="0">
              <a:solidFill>
                <a:schemeClr val="tx1"/>
              </a:solidFill>
              <a:latin typeface="Times New Roman" panose="02020603050405020304" pitchFamily="18" charset="0"/>
            </a:endParaRP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Text Box 2"/>
          <p:cNvSpPr txBox="1"/>
          <p:nvPr/>
        </p:nvSpPr>
        <p:spPr>
          <a:xfrm>
            <a:off x="611188" y="214313"/>
            <a:ext cx="4645025" cy="573087"/>
          </a:xfrm>
          <a:prstGeom prst="rect">
            <a:avLst/>
          </a:prstGeom>
          <a:noFill/>
          <a:ln w="9525">
            <a:noFill/>
          </a:ln>
        </p:spPr>
        <p:txBody>
          <a:bodyPr wrap="none" lIns="87273" tIns="43636" rIns="87273" bIns="43636">
            <a:spAutoFit/>
          </a:bodyPr>
          <a:p>
            <a:pPr algn="l" defTabSz="873125"/>
            <a:r>
              <a:rPr lang="zh-CN" altLang="en-US" sz="3200" b="1" dirty="0">
                <a:solidFill>
                  <a:schemeClr val="tx1"/>
                </a:solidFill>
                <a:latin typeface="Arial" panose="020B0604020202020204" pitchFamily="34" charset="0"/>
              </a:rPr>
              <a:t>常用的几种实时调度算法</a:t>
            </a:r>
            <a:endParaRPr lang="zh-CN" altLang="en-US" sz="3200" b="1" dirty="0">
              <a:solidFill>
                <a:schemeClr val="tx1"/>
              </a:solidFill>
              <a:latin typeface="Arial" panose="020B0604020202020204" pitchFamily="34" charset="0"/>
            </a:endParaRPr>
          </a:p>
        </p:txBody>
      </p:sp>
      <p:sp>
        <p:nvSpPr>
          <p:cNvPr id="40963" name="Text Box 3"/>
          <p:cNvSpPr txBox="1"/>
          <p:nvPr/>
        </p:nvSpPr>
        <p:spPr>
          <a:xfrm>
            <a:off x="381000" y="1092200"/>
            <a:ext cx="8458200" cy="4035425"/>
          </a:xfrm>
          <a:prstGeom prst="rect">
            <a:avLst/>
          </a:prstGeom>
          <a:noFill/>
          <a:ln w="9525">
            <a:noFill/>
          </a:ln>
        </p:spPr>
        <p:txBody>
          <a:bodyPr>
            <a:spAutoFit/>
          </a:bodyPr>
          <a:p>
            <a:pPr algn="just">
              <a:lnSpc>
                <a:spcPct val="180000"/>
              </a:lnSpc>
              <a:spcBef>
                <a:spcPct val="50000"/>
              </a:spcBef>
            </a:pPr>
            <a:r>
              <a:rPr lang="zh-CN" altLang="en-US" dirty="0">
                <a:solidFill>
                  <a:schemeClr val="tx1"/>
                </a:solidFill>
                <a:latin typeface="Times New Roman" panose="02020603050405020304" pitchFamily="18" charset="0"/>
              </a:rPr>
              <a:t>       类似地，可算出</a:t>
            </a:r>
            <a:r>
              <a:rPr lang="en-US" altLang="zh-CN" dirty="0">
                <a:solidFill>
                  <a:schemeClr val="tx1"/>
                </a:solidFill>
                <a:latin typeface="Times New Roman" panose="02020603050405020304" pitchFamily="18" charset="0"/>
              </a:rPr>
              <a:t>B</a:t>
            </a:r>
            <a:r>
              <a:rPr lang="en-US" altLang="zh-CN" baseline="-25000" dirty="0">
                <a:solidFill>
                  <a:schemeClr val="tx1"/>
                </a:solidFill>
                <a:latin typeface="Times New Roman" panose="02020603050405020304" pitchFamily="18" charset="0"/>
              </a:rPr>
              <a:t>1</a:t>
            </a:r>
            <a:r>
              <a:rPr lang="zh-CN" altLang="en-US" dirty="0">
                <a:solidFill>
                  <a:schemeClr val="tx1"/>
                </a:solidFill>
                <a:latin typeface="Times New Roman" panose="02020603050405020304" pitchFamily="18" charset="0"/>
              </a:rPr>
              <a:t>的松弛度为</a:t>
            </a:r>
            <a:r>
              <a:rPr lang="en-US" altLang="zh-CN" dirty="0">
                <a:solidFill>
                  <a:schemeClr val="tx1"/>
                </a:solidFill>
                <a:latin typeface="Times New Roman" panose="02020603050405020304" pitchFamily="18" charset="0"/>
              </a:rPr>
              <a:t>15ms</a:t>
            </a:r>
            <a:r>
              <a:rPr lang="zh-CN" altLang="en-US" dirty="0">
                <a:solidFill>
                  <a:schemeClr val="tx1"/>
                </a:solidFill>
                <a:latin typeface="Times New Roman" panose="02020603050405020304" pitchFamily="18" charset="0"/>
              </a:rPr>
              <a:t>，故调度程序应选择</a:t>
            </a:r>
            <a:r>
              <a:rPr lang="en-US" altLang="zh-CN" dirty="0">
                <a:solidFill>
                  <a:schemeClr val="tx1"/>
                </a:solidFill>
                <a:latin typeface="Times New Roman" panose="02020603050405020304" pitchFamily="18" charset="0"/>
              </a:rPr>
              <a:t>A</a:t>
            </a:r>
            <a:r>
              <a:rPr lang="en-US" altLang="zh-CN" baseline="-25000" dirty="0">
                <a:solidFill>
                  <a:schemeClr val="tx1"/>
                </a:solidFill>
                <a:latin typeface="Times New Roman" panose="02020603050405020304" pitchFamily="18" charset="0"/>
              </a:rPr>
              <a:t>2</a:t>
            </a:r>
            <a:r>
              <a:rPr lang="zh-CN" altLang="en-US" dirty="0">
                <a:solidFill>
                  <a:schemeClr val="tx1"/>
                </a:solidFill>
                <a:latin typeface="Times New Roman" panose="02020603050405020304" pitchFamily="18" charset="0"/>
              </a:rPr>
              <a:t>运行。在</a:t>
            </a:r>
            <a:r>
              <a:rPr lang="en-US" altLang="zh-CN" i="1" dirty="0">
                <a:solidFill>
                  <a:schemeClr val="tx1"/>
                </a:solidFill>
                <a:latin typeface="Times New Roman" panose="02020603050405020304" pitchFamily="18" charset="0"/>
              </a:rPr>
              <a:t>t</a:t>
            </a:r>
            <a:r>
              <a:rPr lang="en-US" altLang="zh-CN" baseline="-25000" dirty="0">
                <a:solidFill>
                  <a:schemeClr val="tx1"/>
                </a:solidFill>
                <a:latin typeface="Times New Roman" panose="02020603050405020304" pitchFamily="18" charset="0"/>
              </a:rPr>
              <a:t>3</a:t>
            </a:r>
            <a:r>
              <a:rPr lang="en-US" altLang="zh-CN" dirty="0">
                <a:solidFill>
                  <a:schemeClr val="tx1"/>
                </a:solidFill>
                <a:latin typeface="Times New Roman" panose="02020603050405020304" pitchFamily="18" charset="0"/>
              </a:rPr>
              <a:t>=30 ms</a:t>
            </a:r>
            <a:r>
              <a:rPr lang="zh-CN" altLang="en-US" dirty="0">
                <a:solidFill>
                  <a:schemeClr val="tx1"/>
                </a:solidFill>
                <a:latin typeface="Times New Roman" panose="02020603050405020304" pitchFamily="18" charset="0"/>
              </a:rPr>
              <a:t>时，</a:t>
            </a:r>
            <a:r>
              <a:rPr lang="en-US" altLang="zh-CN" dirty="0">
                <a:solidFill>
                  <a:schemeClr val="tx1"/>
                </a:solidFill>
                <a:latin typeface="Times New Roman" panose="02020603050405020304" pitchFamily="18" charset="0"/>
              </a:rPr>
              <a:t>A</a:t>
            </a:r>
            <a:r>
              <a:rPr lang="en-US" altLang="zh-CN" baseline="-25000" dirty="0">
                <a:solidFill>
                  <a:schemeClr val="tx1"/>
                </a:solidFill>
                <a:latin typeface="Times New Roman" panose="02020603050405020304" pitchFamily="18" charset="0"/>
              </a:rPr>
              <a:t>2</a:t>
            </a:r>
            <a:r>
              <a:rPr lang="zh-CN" altLang="en-US" dirty="0">
                <a:solidFill>
                  <a:schemeClr val="tx1"/>
                </a:solidFill>
                <a:latin typeface="Times New Roman" panose="02020603050405020304" pitchFamily="18" charset="0"/>
              </a:rPr>
              <a:t>的松弛度已减为</a:t>
            </a:r>
            <a:r>
              <a:rPr lang="en-US" altLang="zh-CN" dirty="0">
                <a:solidFill>
                  <a:schemeClr val="tx1"/>
                </a:solidFill>
                <a:latin typeface="Times New Roman" panose="02020603050405020304" pitchFamily="18" charset="0"/>
              </a:rPr>
              <a:t>0(</a:t>
            </a:r>
            <a:r>
              <a:rPr lang="zh-CN" altLang="en-US" dirty="0">
                <a:solidFill>
                  <a:schemeClr val="tx1"/>
                </a:solidFill>
                <a:latin typeface="Times New Roman" panose="02020603050405020304" pitchFamily="18" charset="0"/>
              </a:rPr>
              <a:t>即</a:t>
            </a:r>
            <a:r>
              <a:rPr lang="en-US" altLang="zh-CN" dirty="0">
                <a:solidFill>
                  <a:schemeClr val="tx1"/>
                </a:solidFill>
                <a:latin typeface="Times New Roman" panose="02020603050405020304" pitchFamily="18" charset="0"/>
              </a:rPr>
              <a:t>40-10-30)</a:t>
            </a:r>
            <a:r>
              <a:rPr lang="zh-CN" altLang="en-US" dirty="0">
                <a:solidFill>
                  <a:schemeClr val="tx1"/>
                </a:solidFill>
                <a:latin typeface="Times New Roman" panose="02020603050405020304" pitchFamily="18" charset="0"/>
              </a:rPr>
              <a:t>，而</a:t>
            </a:r>
            <a:r>
              <a:rPr lang="en-US" altLang="zh-CN" dirty="0">
                <a:solidFill>
                  <a:schemeClr val="tx1"/>
                </a:solidFill>
                <a:latin typeface="Times New Roman" panose="02020603050405020304" pitchFamily="18" charset="0"/>
              </a:rPr>
              <a:t>B</a:t>
            </a:r>
            <a:r>
              <a:rPr lang="en-US" altLang="zh-CN" baseline="-25000" dirty="0">
                <a:solidFill>
                  <a:schemeClr val="tx1"/>
                </a:solidFill>
                <a:latin typeface="Times New Roman" panose="02020603050405020304" pitchFamily="18" charset="0"/>
              </a:rPr>
              <a:t>1</a:t>
            </a:r>
            <a:r>
              <a:rPr lang="zh-CN" altLang="en-US" dirty="0">
                <a:solidFill>
                  <a:schemeClr val="tx1"/>
                </a:solidFill>
                <a:latin typeface="Times New Roman" panose="02020603050405020304" pitchFamily="18" charset="0"/>
              </a:rPr>
              <a:t>的松弛度为</a:t>
            </a:r>
            <a:r>
              <a:rPr lang="en-US" altLang="zh-CN" dirty="0">
                <a:solidFill>
                  <a:schemeClr val="tx1"/>
                </a:solidFill>
                <a:latin typeface="Times New Roman" panose="02020603050405020304" pitchFamily="18" charset="0"/>
              </a:rPr>
              <a:t>15 ms(</a:t>
            </a:r>
            <a:r>
              <a:rPr lang="zh-CN" altLang="en-US" dirty="0">
                <a:solidFill>
                  <a:schemeClr val="tx1"/>
                </a:solidFill>
                <a:latin typeface="Times New Roman" panose="02020603050405020304" pitchFamily="18" charset="0"/>
              </a:rPr>
              <a:t>即</a:t>
            </a:r>
            <a:r>
              <a:rPr lang="en-US" altLang="zh-CN" dirty="0">
                <a:solidFill>
                  <a:schemeClr val="tx1"/>
                </a:solidFill>
                <a:latin typeface="Times New Roman" panose="02020603050405020304" pitchFamily="18" charset="0"/>
              </a:rPr>
              <a:t>50-5-30)</a:t>
            </a:r>
            <a:r>
              <a:rPr lang="zh-CN" altLang="en-US" dirty="0">
                <a:solidFill>
                  <a:schemeClr val="tx1"/>
                </a:solidFill>
                <a:latin typeface="Times New Roman" panose="02020603050405020304" pitchFamily="18" charset="0"/>
              </a:rPr>
              <a:t>，于是调度程序应抢占</a:t>
            </a:r>
            <a:r>
              <a:rPr lang="en-US" altLang="zh-CN" dirty="0">
                <a:solidFill>
                  <a:schemeClr val="tx1"/>
                </a:solidFill>
                <a:latin typeface="Times New Roman" panose="02020603050405020304" pitchFamily="18" charset="0"/>
              </a:rPr>
              <a:t>B</a:t>
            </a:r>
            <a:r>
              <a:rPr lang="en-US" altLang="zh-CN" baseline="-25000" dirty="0">
                <a:solidFill>
                  <a:schemeClr val="tx1"/>
                </a:solidFill>
                <a:latin typeface="Times New Roman" panose="02020603050405020304" pitchFamily="18" charset="0"/>
              </a:rPr>
              <a:t>1</a:t>
            </a:r>
            <a:r>
              <a:rPr lang="zh-CN" altLang="en-US" dirty="0">
                <a:solidFill>
                  <a:schemeClr val="tx1"/>
                </a:solidFill>
                <a:latin typeface="Times New Roman" panose="02020603050405020304" pitchFamily="18" charset="0"/>
              </a:rPr>
              <a:t>的处理机而调度</a:t>
            </a:r>
            <a:r>
              <a:rPr lang="en-US" altLang="zh-CN" dirty="0">
                <a:solidFill>
                  <a:schemeClr val="tx1"/>
                </a:solidFill>
                <a:latin typeface="Times New Roman" panose="02020603050405020304" pitchFamily="18" charset="0"/>
              </a:rPr>
              <a:t>A</a:t>
            </a:r>
            <a:r>
              <a:rPr lang="en-US" altLang="zh-CN" baseline="-25000" dirty="0">
                <a:solidFill>
                  <a:schemeClr val="tx1"/>
                </a:solidFill>
                <a:latin typeface="Times New Roman" panose="02020603050405020304" pitchFamily="18" charset="0"/>
              </a:rPr>
              <a:t>2</a:t>
            </a:r>
            <a:r>
              <a:rPr lang="zh-CN" altLang="en-US" dirty="0">
                <a:solidFill>
                  <a:schemeClr val="tx1"/>
                </a:solidFill>
                <a:latin typeface="Times New Roman" panose="02020603050405020304" pitchFamily="18" charset="0"/>
              </a:rPr>
              <a:t>运行。在</a:t>
            </a:r>
            <a:r>
              <a:rPr lang="en-US" altLang="zh-CN" dirty="0">
                <a:solidFill>
                  <a:schemeClr val="tx1"/>
                </a:solidFill>
                <a:latin typeface="Times New Roman" panose="02020603050405020304" pitchFamily="18" charset="0"/>
              </a:rPr>
              <a:t>t</a:t>
            </a:r>
            <a:r>
              <a:rPr lang="en-US" altLang="zh-CN" baseline="-25000" dirty="0">
                <a:solidFill>
                  <a:schemeClr val="tx1"/>
                </a:solidFill>
                <a:latin typeface="Times New Roman" panose="02020603050405020304" pitchFamily="18" charset="0"/>
              </a:rPr>
              <a:t>4</a:t>
            </a:r>
            <a:r>
              <a:rPr lang="en-US" altLang="zh-CN" dirty="0">
                <a:solidFill>
                  <a:schemeClr val="tx1"/>
                </a:solidFill>
                <a:latin typeface="Times New Roman" panose="02020603050405020304" pitchFamily="18" charset="0"/>
              </a:rPr>
              <a:t>=40 ms</a:t>
            </a:r>
            <a:r>
              <a:rPr lang="zh-CN" altLang="en-US" dirty="0">
                <a:solidFill>
                  <a:schemeClr val="tx1"/>
                </a:solidFill>
                <a:latin typeface="Times New Roman" panose="02020603050405020304" pitchFamily="18" charset="0"/>
              </a:rPr>
              <a:t>时，</a:t>
            </a:r>
            <a:r>
              <a:rPr lang="en-US" altLang="zh-CN" dirty="0">
                <a:solidFill>
                  <a:schemeClr val="tx1"/>
                </a:solidFill>
                <a:latin typeface="Times New Roman" panose="02020603050405020304" pitchFamily="18" charset="0"/>
              </a:rPr>
              <a:t>A</a:t>
            </a:r>
            <a:r>
              <a:rPr lang="en-US" altLang="zh-CN" baseline="-25000" dirty="0">
                <a:solidFill>
                  <a:schemeClr val="tx1"/>
                </a:solidFill>
                <a:latin typeface="Times New Roman" panose="02020603050405020304" pitchFamily="18" charset="0"/>
              </a:rPr>
              <a:t>3</a:t>
            </a:r>
            <a:r>
              <a:rPr lang="zh-CN" altLang="en-US" dirty="0">
                <a:solidFill>
                  <a:schemeClr val="tx1"/>
                </a:solidFill>
                <a:latin typeface="Times New Roman" panose="02020603050405020304" pitchFamily="18" charset="0"/>
              </a:rPr>
              <a:t>的松弛度为</a:t>
            </a:r>
            <a:r>
              <a:rPr lang="en-US" altLang="zh-CN" dirty="0">
                <a:solidFill>
                  <a:schemeClr val="tx1"/>
                </a:solidFill>
                <a:latin typeface="Times New Roman" panose="02020603050405020304" pitchFamily="18" charset="0"/>
              </a:rPr>
              <a:t>10 ms(</a:t>
            </a:r>
            <a:r>
              <a:rPr lang="zh-CN" altLang="en-US" dirty="0">
                <a:solidFill>
                  <a:schemeClr val="tx1"/>
                </a:solidFill>
                <a:latin typeface="Times New Roman" panose="02020603050405020304" pitchFamily="18" charset="0"/>
              </a:rPr>
              <a:t>即</a:t>
            </a:r>
            <a:r>
              <a:rPr lang="en-US" altLang="zh-CN" dirty="0">
                <a:solidFill>
                  <a:schemeClr val="tx1"/>
                </a:solidFill>
                <a:latin typeface="Times New Roman" panose="02020603050405020304" pitchFamily="18" charset="0"/>
              </a:rPr>
              <a:t>60-10-40)</a:t>
            </a:r>
            <a:r>
              <a:rPr lang="zh-CN" altLang="en-US" dirty="0">
                <a:solidFill>
                  <a:schemeClr val="tx1"/>
                </a:solidFill>
                <a:latin typeface="Times New Roman" panose="02020603050405020304" pitchFamily="18" charset="0"/>
              </a:rPr>
              <a:t>，而</a:t>
            </a:r>
            <a:r>
              <a:rPr lang="en-US" altLang="zh-CN" dirty="0">
                <a:solidFill>
                  <a:schemeClr val="tx1"/>
                </a:solidFill>
                <a:latin typeface="Times New Roman" panose="02020603050405020304" pitchFamily="18" charset="0"/>
              </a:rPr>
              <a:t>B</a:t>
            </a:r>
            <a:r>
              <a:rPr lang="en-US" altLang="zh-CN" baseline="-25000" dirty="0">
                <a:solidFill>
                  <a:schemeClr val="tx1"/>
                </a:solidFill>
                <a:latin typeface="Times New Roman" panose="02020603050405020304" pitchFamily="18" charset="0"/>
              </a:rPr>
              <a:t>1</a:t>
            </a:r>
            <a:r>
              <a:rPr lang="zh-CN" altLang="en-US" dirty="0">
                <a:solidFill>
                  <a:schemeClr val="tx1"/>
                </a:solidFill>
                <a:latin typeface="Times New Roman" panose="02020603050405020304" pitchFamily="18" charset="0"/>
              </a:rPr>
              <a:t>的松弛度仅为</a:t>
            </a:r>
            <a:r>
              <a:rPr lang="en-US" altLang="zh-CN" dirty="0">
                <a:solidFill>
                  <a:schemeClr val="tx1"/>
                </a:solidFill>
                <a:latin typeface="Times New Roman" panose="02020603050405020304" pitchFamily="18" charset="0"/>
              </a:rPr>
              <a:t>5 ms(</a:t>
            </a:r>
            <a:r>
              <a:rPr lang="zh-CN" altLang="en-US" dirty="0">
                <a:solidFill>
                  <a:schemeClr val="tx1"/>
                </a:solidFill>
                <a:latin typeface="Times New Roman" panose="02020603050405020304" pitchFamily="18" charset="0"/>
              </a:rPr>
              <a:t>即</a:t>
            </a:r>
            <a:r>
              <a:rPr lang="en-US" altLang="zh-CN" dirty="0">
                <a:solidFill>
                  <a:schemeClr val="tx1"/>
                </a:solidFill>
                <a:latin typeface="Times New Roman" panose="02020603050405020304" pitchFamily="18" charset="0"/>
              </a:rPr>
              <a:t>50-5-40)</a:t>
            </a:r>
            <a:r>
              <a:rPr lang="zh-CN" altLang="en-US" dirty="0">
                <a:solidFill>
                  <a:schemeClr val="tx1"/>
                </a:solidFill>
                <a:latin typeface="Times New Roman" panose="02020603050405020304" pitchFamily="18" charset="0"/>
              </a:rPr>
              <a:t>，故又应重新调度</a:t>
            </a:r>
            <a:r>
              <a:rPr lang="en-US" altLang="zh-CN" dirty="0">
                <a:solidFill>
                  <a:schemeClr val="tx1"/>
                </a:solidFill>
                <a:latin typeface="Times New Roman" panose="02020603050405020304" pitchFamily="18" charset="0"/>
              </a:rPr>
              <a:t>B</a:t>
            </a:r>
            <a:r>
              <a:rPr lang="en-US" altLang="zh-CN" baseline="-25000" dirty="0">
                <a:solidFill>
                  <a:schemeClr val="tx1"/>
                </a:solidFill>
                <a:latin typeface="Times New Roman" panose="02020603050405020304" pitchFamily="18" charset="0"/>
              </a:rPr>
              <a:t>1</a:t>
            </a:r>
            <a:r>
              <a:rPr lang="zh-CN" altLang="en-US" dirty="0">
                <a:solidFill>
                  <a:schemeClr val="tx1"/>
                </a:solidFill>
                <a:latin typeface="Times New Roman" panose="02020603050405020304" pitchFamily="18" charset="0"/>
              </a:rPr>
              <a:t>执行。</a:t>
            </a:r>
            <a:endParaRPr lang="zh-CN" altLang="en-US" dirty="0">
              <a:solidFill>
                <a:schemeClr val="tx1"/>
              </a:solidFill>
              <a:latin typeface="Times New Roman" panose="02020603050405020304" pitchFamily="18" charset="0"/>
            </a:endParaRP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Text Box 2"/>
          <p:cNvSpPr txBox="1"/>
          <p:nvPr/>
        </p:nvSpPr>
        <p:spPr>
          <a:xfrm>
            <a:off x="611188" y="214313"/>
            <a:ext cx="4645025" cy="573087"/>
          </a:xfrm>
          <a:prstGeom prst="rect">
            <a:avLst/>
          </a:prstGeom>
          <a:noFill/>
          <a:ln w="9525">
            <a:noFill/>
          </a:ln>
        </p:spPr>
        <p:txBody>
          <a:bodyPr wrap="none" lIns="87273" tIns="43636" rIns="87273" bIns="43636">
            <a:spAutoFit/>
          </a:bodyPr>
          <a:p>
            <a:pPr algn="l" defTabSz="873125"/>
            <a:r>
              <a:rPr lang="zh-CN" altLang="en-US" sz="3200" b="1" dirty="0">
                <a:solidFill>
                  <a:schemeClr val="tx1"/>
                </a:solidFill>
                <a:latin typeface="Arial" panose="020B0604020202020204" pitchFamily="34" charset="0"/>
              </a:rPr>
              <a:t>常用的几种实时调度算法</a:t>
            </a:r>
            <a:endParaRPr lang="zh-CN" altLang="en-US" sz="3200" b="1" dirty="0">
              <a:solidFill>
                <a:schemeClr val="tx1"/>
              </a:solidFill>
              <a:latin typeface="Arial" panose="020B0604020202020204" pitchFamily="34" charset="0"/>
            </a:endParaRPr>
          </a:p>
        </p:txBody>
      </p:sp>
      <p:sp>
        <p:nvSpPr>
          <p:cNvPr id="41987" name="Text Box 3"/>
          <p:cNvSpPr txBox="1"/>
          <p:nvPr/>
        </p:nvSpPr>
        <p:spPr>
          <a:xfrm>
            <a:off x="381000" y="1092200"/>
            <a:ext cx="8458200" cy="4035425"/>
          </a:xfrm>
          <a:prstGeom prst="rect">
            <a:avLst/>
          </a:prstGeom>
          <a:noFill/>
          <a:ln w="9525">
            <a:noFill/>
          </a:ln>
        </p:spPr>
        <p:txBody>
          <a:bodyPr>
            <a:spAutoFit/>
          </a:bodyPr>
          <a:p>
            <a:pPr algn="just">
              <a:lnSpc>
                <a:spcPct val="180000"/>
              </a:lnSpc>
              <a:spcBef>
                <a:spcPct val="50000"/>
              </a:spcBef>
            </a:pPr>
            <a:r>
              <a:rPr lang="zh-CN" altLang="en-US" dirty="0">
                <a:solidFill>
                  <a:schemeClr val="tx1"/>
                </a:solidFill>
                <a:latin typeface="Times New Roman" panose="02020603050405020304" pitchFamily="18" charset="0"/>
              </a:rPr>
              <a:t>     在</a:t>
            </a:r>
            <a:r>
              <a:rPr lang="en-US" altLang="zh-CN" dirty="0">
                <a:solidFill>
                  <a:schemeClr val="tx1"/>
                </a:solidFill>
                <a:latin typeface="Times New Roman" panose="02020603050405020304" pitchFamily="18" charset="0"/>
              </a:rPr>
              <a:t>t</a:t>
            </a:r>
            <a:r>
              <a:rPr lang="en-US" altLang="zh-CN" baseline="-25000" dirty="0">
                <a:solidFill>
                  <a:schemeClr val="tx1"/>
                </a:solidFill>
                <a:latin typeface="Times New Roman" panose="02020603050405020304" pitchFamily="18" charset="0"/>
              </a:rPr>
              <a:t>5</a:t>
            </a:r>
            <a:r>
              <a:rPr lang="en-US" altLang="zh-CN" dirty="0">
                <a:solidFill>
                  <a:schemeClr val="tx1"/>
                </a:solidFill>
                <a:latin typeface="Times New Roman" panose="02020603050405020304" pitchFamily="18" charset="0"/>
              </a:rPr>
              <a:t>=45 ms</a:t>
            </a:r>
            <a:r>
              <a:rPr lang="zh-CN" altLang="en-US" dirty="0">
                <a:solidFill>
                  <a:schemeClr val="tx1"/>
                </a:solidFill>
                <a:latin typeface="Times New Roman" panose="02020603050405020304" pitchFamily="18" charset="0"/>
              </a:rPr>
              <a:t>时，</a:t>
            </a:r>
            <a:r>
              <a:rPr lang="en-US" altLang="zh-CN" dirty="0">
                <a:solidFill>
                  <a:schemeClr val="tx1"/>
                </a:solidFill>
                <a:latin typeface="Times New Roman" panose="02020603050405020304" pitchFamily="18" charset="0"/>
              </a:rPr>
              <a:t>B</a:t>
            </a:r>
            <a:r>
              <a:rPr lang="en-US" altLang="zh-CN" baseline="-25000" dirty="0">
                <a:solidFill>
                  <a:schemeClr val="tx1"/>
                </a:solidFill>
                <a:latin typeface="Times New Roman" panose="02020603050405020304" pitchFamily="18" charset="0"/>
              </a:rPr>
              <a:t>1</a:t>
            </a:r>
            <a:r>
              <a:rPr lang="zh-CN" altLang="en-US" dirty="0">
                <a:solidFill>
                  <a:schemeClr val="tx1"/>
                </a:solidFill>
                <a:latin typeface="Times New Roman" panose="02020603050405020304" pitchFamily="18" charset="0"/>
              </a:rPr>
              <a:t>执行完成，而此时</a:t>
            </a:r>
            <a:r>
              <a:rPr lang="en-US" altLang="zh-CN" dirty="0">
                <a:solidFill>
                  <a:schemeClr val="tx1"/>
                </a:solidFill>
                <a:latin typeface="Times New Roman" panose="02020603050405020304" pitchFamily="18" charset="0"/>
              </a:rPr>
              <a:t>A</a:t>
            </a:r>
            <a:r>
              <a:rPr lang="en-US" altLang="zh-CN" baseline="-25000" dirty="0">
                <a:solidFill>
                  <a:schemeClr val="tx1"/>
                </a:solidFill>
                <a:latin typeface="Times New Roman" panose="02020603050405020304" pitchFamily="18" charset="0"/>
              </a:rPr>
              <a:t>3</a:t>
            </a:r>
            <a:r>
              <a:rPr lang="zh-CN" altLang="en-US" dirty="0">
                <a:solidFill>
                  <a:schemeClr val="tx1"/>
                </a:solidFill>
                <a:latin typeface="Times New Roman" panose="02020603050405020304" pitchFamily="18" charset="0"/>
              </a:rPr>
              <a:t>的松弛度已减为</a:t>
            </a:r>
            <a:r>
              <a:rPr lang="en-US" altLang="zh-CN" dirty="0">
                <a:solidFill>
                  <a:schemeClr val="tx1"/>
                </a:solidFill>
                <a:latin typeface="Times New Roman" panose="02020603050405020304" pitchFamily="18" charset="0"/>
              </a:rPr>
              <a:t>5 ms(</a:t>
            </a:r>
            <a:r>
              <a:rPr lang="zh-CN" altLang="en-US" dirty="0">
                <a:solidFill>
                  <a:schemeClr val="tx1"/>
                </a:solidFill>
                <a:latin typeface="Times New Roman" panose="02020603050405020304" pitchFamily="18" charset="0"/>
              </a:rPr>
              <a:t>即</a:t>
            </a:r>
            <a:r>
              <a:rPr lang="en-US" altLang="zh-CN" dirty="0">
                <a:solidFill>
                  <a:schemeClr val="tx1"/>
                </a:solidFill>
                <a:latin typeface="Times New Roman" panose="02020603050405020304" pitchFamily="18" charset="0"/>
              </a:rPr>
              <a:t>60-10-45)</a:t>
            </a:r>
            <a:r>
              <a:rPr lang="zh-CN" altLang="en-US" dirty="0">
                <a:solidFill>
                  <a:schemeClr val="tx1"/>
                </a:solidFill>
                <a:latin typeface="Times New Roman" panose="02020603050405020304" pitchFamily="18" charset="0"/>
              </a:rPr>
              <a:t>，而</a:t>
            </a:r>
            <a:r>
              <a:rPr lang="en-US" altLang="zh-CN" dirty="0">
                <a:solidFill>
                  <a:schemeClr val="tx1"/>
                </a:solidFill>
                <a:latin typeface="Times New Roman" panose="02020603050405020304" pitchFamily="18" charset="0"/>
              </a:rPr>
              <a:t>B</a:t>
            </a:r>
            <a:r>
              <a:rPr lang="en-US" altLang="zh-CN" baseline="-25000" dirty="0">
                <a:solidFill>
                  <a:schemeClr val="tx1"/>
                </a:solidFill>
                <a:latin typeface="Times New Roman" panose="02020603050405020304" pitchFamily="18" charset="0"/>
              </a:rPr>
              <a:t>2</a:t>
            </a:r>
            <a:r>
              <a:rPr lang="zh-CN" altLang="en-US" dirty="0">
                <a:solidFill>
                  <a:schemeClr val="tx1"/>
                </a:solidFill>
                <a:latin typeface="Times New Roman" panose="02020603050405020304" pitchFamily="18" charset="0"/>
              </a:rPr>
              <a:t>的松弛度为</a:t>
            </a:r>
            <a:r>
              <a:rPr lang="en-US" altLang="zh-CN" dirty="0">
                <a:solidFill>
                  <a:schemeClr val="tx1"/>
                </a:solidFill>
                <a:latin typeface="Times New Roman" panose="02020603050405020304" pitchFamily="18" charset="0"/>
              </a:rPr>
              <a:t>30 ms(</a:t>
            </a:r>
            <a:r>
              <a:rPr lang="zh-CN" altLang="en-US" dirty="0">
                <a:solidFill>
                  <a:schemeClr val="tx1"/>
                </a:solidFill>
                <a:latin typeface="Times New Roman" panose="02020603050405020304" pitchFamily="18" charset="0"/>
              </a:rPr>
              <a:t>即</a:t>
            </a:r>
            <a:r>
              <a:rPr lang="en-US" altLang="zh-CN" dirty="0">
                <a:solidFill>
                  <a:schemeClr val="tx1"/>
                </a:solidFill>
                <a:latin typeface="Times New Roman" panose="02020603050405020304" pitchFamily="18" charset="0"/>
              </a:rPr>
              <a:t>100-25-45)</a:t>
            </a:r>
            <a:r>
              <a:rPr lang="zh-CN" altLang="en-US" dirty="0">
                <a:solidFill>
                  <a:schemeClr val="tx1"/>
                </a:solidFill>
                <a:latin typeface="Times New Roman" panose="02020603050405020304" pitchFamily="18" charset="0"/>
              </a:rPr>
              <a:t>，于是又应调度</a:t>
            </a:r>
            <a:r>
              <a:rPr lang="en-US" altLang="zh-CN" dirty="0">
                <a:solidFill>
                  <a:schemeClr val="tx1"/>
                </a:solidFill>
                <a:latin typeface="Times New Roman" panose="02020603050405020304" pitchFamily="18" charset="0"/>
              </a:rPr>
              <a:t>A</a:t>
            </a:r>
            <a:r>
              <a:rPr lang="en-US" altLang="zh-CN" baseline="-25000" dirty="0">
                <a:solidFill>
                  <a:schemeClr val="tx1"/>
                </a:solidFill>
                <a:latin typeface="Times New Roman" panose="02020603050405020304" pitchFamily="18" charset="0"/>
              </a:rPr>
              <a:t>3</a:t>
            </a:r>
            <a:r>
              <a:rPr lang="zh-CN" altLang="en-US" dirty="0">
                <a:solidFill>
                  <a:schemeClr val="tx1"/>
                </a:solidFill>
                <a:latin typeface="Times New Roman" panose="02020603050405020304" pitchFamily="18" charset="0"/>
              </a:rPr>
              <a:t>执行。在</a:t>
            </a:r>
            <a:r>
              <a:rPr lang="en-US" altLang="zh-CN" dirty="0">
                <a:solidFill>
                  <a:schemeClr val="tx1"/>
                </a:solidFill>
                <a:latin typeface="Times New Roman" panose="02020603050405020304" pitchFamily="18" charset="0"/>
              </a:rPr>
              <a:t>t</a:t>
            </a:r>
            <a:r>
              <a:rPr lang="en-US" altLang="zh-CN" baseline="-25000" dirty="0">
                <a:solidFill>
                  <a:schemeClr val="tx1"/>
                </a:solidFill>
                <a:latin typeface="Times New Roman" panose="02020603050405020304" pitchFamily="18" charset="0"/>
              </a:rPr>
              <a:t>6</a:t>
            </a:r>
            <a:r>
              <a:rPr lang="en-US" altLang="zh-CN" dirty="0">
                <a:solidFill>
                  <a:schemeClr val="tx1"/>
                </a:solidFill>
                <a:latin typeface="Times New Roman" panose="02020603050405020304" pitchFamily="18" charset="0"/>
              </a:rPr>
              <a:t>=55ms</a:t>
            </a:r>
            <a:r>
              <a:rPr lang="zh-CN" altLang="en-US" dirty="0">
                <a:solidFill>
                  <a:schemeClr val="tx1"/>
                </a:solidFill>
                <a:latin typeface="Times New Roman" panose="02020603050405020304" pitchFamily="18" charset="0"/>
              </a:rPr>
              <a:t>时，任务</a:t>
            </a:r>
            <a:r>
              <a:rPr lang="en-US" altLang="zh-CN" dirty="0">
                <a:solidFill>
                  <a:schemeClr val="tx1"/>
                </a:solidFill>
                <a:latin typeface="Times New Roman" panose="02020603050405020304" pitchFamily="18" charset="0"/>
              </a:rPr>
              <a:t>A</a:t>
            </a:r>
            <a:r>
              <a:rPr lang="zh-CN" altLang="en-US" dirty="0">
                <a:solidFill>
                  <a:schemeClr val="tx1"/>
                </a:solidFill>
                <a:latin typeface="Times New Roman" panose="02020603050405020304" pitchFamily="18" charset="0"/>
              </a:rPr>
              <a:t>尚未进入第</a:t>
            </a:r>
            <a:r>
              <a:rPr lang="en-US" altLang="zh-CN" dirty="0">
                <a:solidFill>
                  <a:schemeClr val="tx1"/>
                </a:solidFill>
                <a:latin typeface="Times New Roman" panose="02020603050405020304" pitchFamily="18" charset="0"/>
              </a:rPr>
              <a:t>4</a:t>
            </a:r>
            <a:r>
              <a:rPr lang="zh-CN" altLang="en-US" dirty="0">
                <a:solidFill>
                  <a:schemeClr val="tx1"/>
                </a:solidFill>
                <a:latin typeface="Times New Roman" panose="02020603050405020304" pitchFamily="18" charset="0"/>
              </a:rPr>
              <a:t>周期，而任务</a:t>
            </a:r>
            <a:r>
              <a:rPr lang="en-US" altLang="zh-CN" dirty="0">
                <a:solidFill>
                  <a:schemeClr val="tx1"/>
                </a:solidFill>
                <a:latin typeface="Times New Roman" panose="02020603050405020304" pitchFamily="18" charset="0"/>
              </a:rPr>
              <a:t>B</a:t>
            </a:r>
            <a:r>
              <a:rPr lang="zh-CN" altLang="en-US" dirty="0">
                <a:solidFill>
                  <a:schemeClr val="tx1"/>
                </a:solidFill>
                <a:latin typeface="Times New Roman" panose="02020603050405020304" pitchFamily="18" charset="0"/>
              </a:rPr>
              <a:t>已进入第</a:t>
            </a:r>
            <a:r>
              <a:rPr lang="en-US" altLang="zh-CN" dirty="0">
                <a:solidFill>
                  <a:schemeClr val="tx1"/>
                </a:solidFill>
                <a:latin typeface="Times New Roman" panose="02020603050405020304" pitchFamily="18" charset="0"/>
              </a:rPr>
              <a:t>2</a:t>
            </a:r>
            <a:r>
              <a:rPr lang="zh-CN" altLang="en-US" dirty="0">
                <a:solidFill>
                  <a:schemeClr val="tx1"/>
                </a:solidFill>
                <a:latin typeface="Times New Roman" panose="02020603050405020304" pitchFamily="18" charset="0"/>
              </a:rPr>
              <a:t>周期，故再调度</a:t>
            </a:r>
            <a:r>
              <a:rPr lang="en-US" altLang="zh-CN" dirty="0">
                <a:solidFill>
                  <a:schemeClr val="tx1"/>
                </a:solidFill>
                <a:latin typeface="Times New Roman" panose="02020603050405020304" pitchFamily="18" charset="0"/>
              </a:rPr>
              <a:t>B</a:t>
            </a:r>
            <a:r>
              <a:rPr lang="en-US" altLang="zh-CN" baseline="-25000" dirty="0">
                <a:solidFill>
                  <a:schemeClr val="tx1"/>
                </a:solidFill>
                <a:latin typeface="Times New Roman" panose="02020603050405020304" pitchFamily="18" charset="0"/>
              </a:rPr>
              <a:t>2</a:t>
            </a:r>
            <a:r>
              <a:rPr lang="zh-CN" altLang="en-US" dirty="0">
                <a:solidFill>
                  <a:schemeClr val="tx1"/>
                </a:solidFill>
                <a:latin typeface="Times New Roman" panose="02020603050405020304" pitchFamily="18" charset="0"/>
              </a:rPr>
              <a:t>执行。在</a:t>
            </a:r>
            <a:r>
              <a:rPr lang="en-US" altLang="zh-CN" dirty="0">
                <a:solidFill>
                  <a:schemeClr val="tx1"/>
                </a:solidFill>
                <a:latin typeface="Times New Roman" panose="02020603050405020304" pitchFamily="18" charset="0"/>
              </a:rPr>
              <a:t>t</a:t>
            </a:r>
            <a:r>
              <a:rPr lang="en-US" altLang="zh-CN" baseline="-25000" dirty="0">
                <a:solidFill>
                  <a:schemeClr val="tx1"/>
                </a:solidFill>
                <a:latin typeface="Times New Roman" panose="02020603050405020304" pitchFamily="18" charset="0"/>
              </a:rPr>
              <a:t>7</a:t>
            </a:r>
            <a:r>
              <a:rPr lang="en-US" altLang="zh-CN" dirty="0">
                <a:solidFill>
                  <a:schemeClr val="tx1"/>
                </a:solidFill>
                <a:latin typeface="Times New Roman" panose="02020603050405020304" pitchFamily="18" charset="0"/>
              </a:rPr>
              <a:t>=70 ms</a:t>
            </a:r>
            <a:r>
              <a:rPr lang="zh-CN" altLang="en-US" dirty="0">
                <a:solidFill>
                  <a:schemeClr val="tx1"/>
                </a:solidFill>
                <a:latin typeface="Times New Roman" panose="02020603050405020304" pitchFamily="18" charset="0"/>
              </a:rPr>
              <a:t>时，</a:t>
            </a:r>
            <a:r>
              <a:rPr lang="en-US" altLang="zh-CN" dirty="0">
                <a:solidFill>
                  <a:schemeClr val="tx1"/>
                </a:solidFill>
                <a:latin typeface="Times New Roman" panose="02020603050405020304" pitchFamily="18" charset="0"/>
              </a:rPr>
              <a:t>A</a:t>
            </a:r>
            <a:r>
              <a:rPr lang="en-US" altLang="zh-CN" baseline="-25000" dirty="0">
                <a:solidFill>
                  <a:schemeClr val="tx1"/>
                </a:solidFill>
                <a:latin typeface="Times New Roman" panose="02020603050405020304" pitchFamily="18" charset="0"/>
              </a:rPr>
              <a:t>4</a:t>
            </a:r>
            <a:r>
              <a:rPr lang="zh-CN" altLang="en-US" dirty="0">
                <a:solidFill>
                  <a:schemeClr val="tx1"/>
                </a:solidFill>
                <a:latin typeface="Times New Roman" panose="02020603050405020304" pitchFamily="18" charset="0"/>
              </a:rPr>
              <a:t>的松弛度已减至</a:t>
            </a:r>
            <a:r>
              <a:rPr lang="en-US" altLang="zh-CN" dirty="0">
                <a:solidFill>
                  <a:schemeClr val="tx1"/>
                </a:solidFill>
                <a:latin typeface="Times New Roman" panose="02020603050405020304" pitchFamily="18" charset="0"/>
              </a:rPr>
              <a:t>0 ms(</a:t>
            </a:r>
            <a:r>
              <a:rPr lang="zh-CN" altLang="en-US" dirty="0">
                <a:solidFill>
                  <a:schemeClr val="tx1"/>
                </a:solidFill>
                <a:latin typeface="Times New Roman" panose="02020603050405020304" pitchFamily="18" charset="0"/>
              </a:rPr>
              <a:t>即</a:t>
            </a:r>
            <a:r>
              <a:rPr lang="en-US" altLang="zh-CN" dirty="0">
                <a:solidFill>
                  <a:schemeClr val="tx1"/>
                </a:solidFill>
                <a:latin typeface="Times New Roman" panose="02020603050405020304" pitchFamily="18" charset="0"/>
              </a:rPr>
              <a:t>80-10-70)</a:t>
            </a:r>
            <a:r>
              <a:rPr lang="zh-CN" altLang="en-US" dirty="0">
                <a:solidFill>
                  <a:schemeClr val="tx1"/>
                </a:solidFill>
                <a:latin typeface="Times New Roman" panose="02020603050405020304" pitchFamily="18" charset="0"/>
              </a:rPr>
              <a:t>，而</a:t>
            </a:r>
            <a:r>
              <a:rPr lang="en-US" altLang="zh-CN" dirty="0">
                <a:solidFill>
                  <a:schemeClr val="tx1"/>
                </a:solidFill>
                <a:latin typeface="Times New Roman" panose="02020603050405020304" pitchFamily="18" charset="0"/>
              </a:rPr>
              <a:t>B</a:t>
            </a:r>
            <a:r>
              <a:rPr lang="en-US" altLang="zh-CN" baseline="-25000" dirty="0">
                <a:solidFill>
                  <a:schemeClr val="tx1"/>
                </a:solidFill>
                <a:latin typeface="Times New Roman" panose="02020603050405020304" pitchFamily="18" charset="0"/>
              </a:rPr>
              <a:t>2</a:t>
            </a:r>
            <a:r>
              <a:rPr lang="zh-CN" altLang="en-US" dirty="0">
                <a:solidFill>
                  <a:schemeClr val="tx1"/>
                </a:solidFill>
                <a:latin typeface="Times New Roman" panose="02020603050405020304" pitchFamily="18" charset="0"/>
              </a:rPr>
              <a:t>的松弛度为</a:t>
            </a:r>
            <a:r>
              <a:rPr lang="en-US" altLang="zh-CN" dirty="0">
                <a:solidFill>
                  <a:schemeClr val="tx1"/>
                </a:solidFill>
                <a:latin typeface="Times New Roman" panose="02020603050405020304" pitchFamily="18" charset="0"/>
              </a:rPr>
              <a:t>20 ms(</a:t>
            </a:r>
            <a:r>
              <a:rPr lang="zh-CN" altLang="en-US" dirty="0">
                <a:solidFill>
                  <a:schemeClr val="tx1"/>
                </a:solidFill>
                <a:latin typeface="Times New Roman" panose="02020603050405020304" pitchFamily="18" charset="0"/>
              </a:rPr>
              <a:t>即</a:t>
            </a:r>
            <a:r>
              <a:rPr lang="en-US" altLang="zh-CN" dirty="0">
                <a:solidFill>
                  <a:schemeClr val="tx1"/>
                </a:solidFill>
                <a:latin typeface="Times New Roman" panose="02020603050405020304" pitchFamily="18" charset="0"/>
              </a:rPr>
              <a:t>100-10-70)</a:t>
            </a:r>
            <a:r>
              <a:rPr lang="zh-CN" altLang="en-US" dirty="0">
                <a:solidFill>
                  <a:schemeClr val="tx1"/>
                </a:solidFill>
                <a:latin typeface="Times New Roman" panose="02020603050405020304" pitchFamily="18" charset="0"/>
              </a:rPr>
              <a:t>，故此时调度又应抢占</a:t>
            </a:r>
            <a:r>
              <a:rPr lang="en-US" altLang="zh-CN" dirty="0">
                <a:solidFill>
                  <a:schemeClr val="tx1"/>
                </a:solidFill>
                <a:latin typeface="Times New Roman" panose="02020603050405020304" pitchFamily="18" charset="0"/>
              </a:rPr>
              <a:t>B</a:t>
            </a:r>
            <a:r>
              <a:rPr lang="en-US" altLang="zh-CN" baseline="-25000" dirty="0">
                <a:solidFill>
                  <a:schemeClr val="tx1"/>
                </a:solidFill>
                <a:latin typeface="Times New Roman" panose="02020603050405020304" pitchFamily="18" charset="0"/>
              </a:rPr>
              <a:t>2</a:t>
            </a:r>
            <a:r>
              <a:rPr lang="zh-CN" altLang="en-US" dirty="0">
                <a:solidFill>
                  <a:schemeClr val="tx1"/>
                </a:solidFill>
                <a:latin typeface="Times New Roman" panose="02020603050405020304" pitchFamily="18" charset="0"/>
              </a:rPr>
              <a:t>的处理机而调度</a:t>
            </a:r>
            <a:r>
              <a:rPr lang="en-US" altLang="zh-CN" dirty="0">
                <a:solidFill>
                  <a:schemeClr val="tx1"/>
                </a:solidFill>
                <a:latin typeface="Times New Roman" panose="02020603050405020304" pitchFamily="18" charset="0"/>
              </a:rPr>
              <a:t>A</a:t>
            </a:r>
            <a:r>
              <a:rPr lang="en-US" altLang="zh-CN" baseline="-25000" dirty="0">
                <a:solidFill>
                  <a:schemeClr val="tx1"/>
                </a:solidFill>
                <a:latin typeface="Times New Roman" panose="02020603050405020304" pitchFamily="18" charset="0"/>
              </a:rPr>
              <a:t>4</a:t>
            </a:r>
            <a:r>
              <a:rPr lang="zh-CN" altLang="en-US" dirty="0">
                <a:solidFill>
                  <a:schemeClr val="tx1"/>
                </a:solidFill>
                <a:latin typeface="Times New Roman" panose="02020603050405020304" pitchFamily="18" charset="0"/>
              </a:rPr>
              <a:t>执行。 </a:t>
            </a:r>
            <a:endParaRPr lang="zh-CN" altLang="en-US" dirty="0">
              <a:solidFill>
                <a:schemeClr val="tx1"/>
              </a:solidFill>
              <a:latin typeface="Times New Roman" panose="02020603050405020304" pitchFamily="18" charset="0"/>
            </a:endParaRP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3010" name="Group 7"/>
          <p:cNvGrpSpPr/>
          <p:nvPr/>
        </p:nvGrpSpPr>
        <p:grpSpPr>
          <a:xfrm>
            <a:off x="444500" y="981075"/>
            <a:ext cx="8677275" cy="2182813"/>
            <a:chOff x="192" y="879"/>
            <a:chExt cx="5466" cy="1375"/>
          </a:xfrm>
        </p:grpSpPr>
        <p:sp>
          <p:nvSpPr>
            <p:cNvPr id="43055" name="Line 8"/>
            <p:cNvSpPr/>
            <p:nvPr/>
          </p:nvSpPr>
          <p:spPr>
            <a:xfrm>
              <a:off x="288" y="1571"/>
              <a:ext cx="5136" cy="0"/>
            </a:xfrm>
            <a:prstGeom prst="line">
              <a:avLst/>
            </a:prstGeom>
            <a:ln w="28575" cap="flat" cmpd="sng">
              <a:solidFill>
                <a:schemeClr val="tx1"/>
              </a:solidFill>
              <a:prstDash val="solid"/>
              <a:miter/>
              <a:headEnd type="none" w="med" len="med"/>
              <a:tailEnd type="stealth" w="lg" len="lg"/>
            </a:ln>
          </p:spPr>
        </p:sp>
        <p:sp>
          <p:nvSpPr>
            <p:cNvPr id="43056" name="Line 9"/>
            <p:cNvSpPr/>
            <p:nvPr/>
          </p:nvSpPr>
          <p:spPr>
            <a:xfrm flipV="1">
              <a:off x="288" y="1523"/>
              <a:ext cx="0" cy="48"/>
            </a:xfrm>
            <a:prstGeom prst="line">
              <a:avLst/>
            </a:prstGeom>
            <a:ln w="28575" cap="flat" cmpd="sng">
              <a:solidFill>
                <a:schemeClr val="tx1"/>
              </a:solidFill>
              <a:prstDash val="solid"/>
              <a:miter/>
              <a:headEnd type="none" w="med" len="med"/>
              <a:tailEnd type="none" w="med" len="med"/>
            </a:ln>
          </p:spPr>
        </p:sp>
        <p:sp>
          <p:nvSpPr>
            <p:cNvPr id="43057" name="Line 10"/>
            <p:cNvSpPr/>
            <p:nvPr/>
          </p:nvSpPr>
          <p:spPr>
            <a:xfrm flipV="1">
              <a:off x="576" y="1523"/>
              <a:ext cx="0" cy="48"/>
            </a:xfrm>
            <a:prstGeom prst="line">
              <a:avLst/>
            </a:prstGeom>
            <a:ln w="28575" cap="flat" cmpd="sng">
              <a:solidFill>
                <a:schemeClr val="tx1"/>
              </a:solidFill>
              <a:prstDash val="solid"/>
              <a:miter/>
              <a:headEnd type="none" w="med" len="med"/>
              <a:tailEnd type="none" w="med" len="med"/>
            </a:ln>
          </p:spPr>
        </p:sp>
        <p:sp>
          <p:nvSpPr>
            <p:cNvPr id="43058" name="Line 11"/>
            <p:cNvSpPr/>
            <p:nvPr/>
          </p:nvSpPr>
          <p:spPr>
            <a:xfrm flipV="1">
              <a:off x="4032" y="1523"/>
              <a:ext cx="0" cy="48"/>
            </a:xfrm>
            <a:prstGeom prst="line">
              <a:avLst/>
            </a:prstGeom>
            <a:ln w="28575" cap="flat" cmpd="sng">
              <a:solidFill>
                <a:schemeClr val="tx1"/>
              </a:solidFill>
              <a:prstDash val="solid"/>
              <a:miter/>
              <a:headEnd type="none" w="med" len="med"/>
              <a:tailEnd type="none" w="med" len="med"/>
            </a:ln>
          </p:spPr>
        </p:sp>
        <p:sp>
          <p:nvSpPr>
            <p:cNvPr id="43059" name="Line 12"/>
            <p:cNvSpPr/>
            <p:nvPr/>
          </p:nvSpPr>
          <p:spPr>
            <a:xfrm flipV="1">
              <a:off x="864" y="1523"/>
              <a:ext cx="0" cy="48"/>
            </a:xfrm>
            <a:prstGeom prst="line">
              <a:avLst/>
            </a:prstGeom>
            <a:ln w="28575" cap="flat" cmpd="sng">
              <a:solidFill>
                <a:schemeClr val="tx1"/>
              </a:solidFill>
              <a:prstDash val="solid"/>
              <a:miter/>
              <a:headEnd type="none" w="med" len="med"/>
              <a:tailEnd type="none" w="med" len="med"/>
            </a:ln>
          </p:spPr>
        </p:sp>
        <p:sp>
          <p:nvSpPr>
            <p:cNvPr id="43060" name="Line 13"/>
            <p:cNvSpPr/>
            <p:nvPr/>
          </p:nvSpPr>
          <p:spPr>
            <a:xfrm flipV="1">
              <a:off x="1200" y="1523"/>
              <a:ext cx="0" cy="48"/>
            </a:xfrm>
            <a:prstGeom prst="line">
              <a:avLst/>
            </a:prstGeom>
            <a:ln w="28575" cap="flat" cmpd="sng">
              <a:solidFill>
                <a:schemeClr val="tx1"/>
              </a:solidFill>
              <a:prstDash val="solid"/>
              <a:miter/>
              <a:headEnd type="none" w="med" len="med"/>
              <a:tailEnd type="none" w="med" len="med"/>
            </a:ln>
          </p:spPr>
        </p:sp>
        <p:sp>
          <p:nvSpPr>
            <p:cNvPr id="43061" name="Line 14"/>
            <p:cNvSpPr/>
            <p:nvPr/>
          </p:nvSpPr>
          <p:spPr>
            <a:xfrm flipV="1">
              <a:off x="4320" y="1523"/>
              <a:ext cx="0" cy="48"/>
            </a:xfrm>
            <a:prstGeom prst="line">
              <a:avLst/>
            </a:prstGeom>
            <a:ln w="28575" cap="flat" cmpd="sng">
              <a:solidFill>
                <a:schemeClr val="tx1"/>
              </a:solidFill>
              <a:prstDash val="solid"/>
              <a:miter/>
              <a:headEnd type="none" w="med" len="med"/>
              <a:tailEnd type="none" w="med" len="med"/>
            </a:ln>
          </p:spPr>
        </p:sp>
        <p:sp>
          <p:nvSpPr>
            <p:cNvPr id="43062" name="Line 15"/>
            <p:cNvSpPr/>
            <p:nvPr/>
          </p:nvSpPr>
          <p:spPr>
            <a:xfrm flipV="1">
              <a:off x="1488" y="1523"/>
              <a:ext cx="0" cy="48"/>
            </a:xfrm>
            <a:prstGeom prst="line">
              <a:avLst/>
            </a:prstGeom>
            <a:ln w="28575" cap="flat" cmpd="sng">
              <a:solidFill>
                <a:schemeClr val="tx1"/>
              </a:solidFill>
              <a:prstDash val="solid"/>
              <a:miter/>
              <a:headEnd type="none" w="med" len="med"/>
              <a:tailEnd type="none" w="med" len="med"/>
            </a:ln>
          </p:spPr>
        </p:sp>
        <p:sp>
          <p:nvSpPr>
            <p:cNvPr id="43063" name="Line 16"/>
            <p:cNvSpPr/>
            <p:nvPr/>
          </p:nvSpPr>
          <p:spPr>
            <a:xfrm flipV="1">
              <a:off x="5280" y="1523"/>
              <a:ext cx="0" cy="48"/>
            </a:xfrm>
            <a:prstGeom prst="line">
              <a:avLst/>
            </a:prstGeom>
            <a:ln w="28575" cap="flat" cmpd="sng">
              <a:solidFill>
                <a:schemeClr val="tx1"/>
              </a:solidFill>
              <a:prstDash val="solid"/>
              <a:miter/>
              <a:headEnd type="none" w="med" len="med"/>
              <a:tailEnd type="none" w="med" len="med"/>
            </a:ln>
          </p:spPr>
        </p:sp>
        <p:sp>
          <p:nvSpPr>
            <p:cNvPr id="43064" name="Line 17"/>
            <p:cNvSpPr/>
            <p:nvPr/>
          </p:nvSpPr>
          <p:spPr>
            <a:xfrm flipV="1">
              <a:off x="1824" y="1523"/>
              <a:ext cx="0" cy="48"/>
            </a:xfrm>
            <a:prstGeom prst="line">
              <a:avLst/>
            </a:prstGeom>
            <a:ln w="28575" cap="flat" cmpd="sng">
              <a:solidFill>
                <a:schemeClr val="tx1"/>
              </a:solidFill>
              <a:prstDash val="solid"/>
              <a:miter/>
              <a:headEnd type="none" w="med" len="med"/>
              <a:tailEnd type="none" w="med" len="med"/>
            </a:ln>
          </p:spPr>
        </p:sp>
        <p:sp>
          <p:nvSpPr>
            <p:cNvPr id="43065" name="Line 18"/>
            <p:cNvSpPr/>
            <p:nvPr/>
          </p:nvSpPr>
          <p:spPr>
            <a:xfrm flipV="1">
              <a:off x="2112" y="1523"/>
              <a:ext cx="0" cy="48"/>
            </a:xfrm>
            <a:prstGeom prst="line">
              <a:avLst/>
            </a:prstGeom>
            <a:ln w="28575" cap="flat" cmpd="sng">
              <a:solidFill>
                <a:schemeClr val="tx1"/>
              </a:solidFill>
              <a:prstDash val="solid"/>
              <a:miter/>
              <a:headEnd type="none" w="med" len="med"/>
              <a:tailEnd type="none" w="med" len="med"/>
            </a:ln>
          </p:spPr>
        </p:sp>
        <p:sp>
          <p:nvSpPr>
            <p:cNvPr id="43066" name="Line 19"/>
            <p:cNvSpPr/>
            <p:nvPr/>
          </p:nvSpPr>
          <p:spPr>
            <a:xfrm flipV="1">
              <a:off x="2400" y="1523"/>
              <a:ext cx="0" cy="48"/>
            </a:xfrm>
            <a:prstGeom prst="line">
              <a:avLst/>
            </a:prstGeom>
            <a:ln w="28575" cap="flat" cmpd="sng">
              <a:solidFill>
                <a:schemeClr val="tx1"/>
              </a:solidFill>
              <a:prstDash val="solid"/>
              <a:miter/>
              <a:headEnd type="none" w="med" len="med"/>
              <a:tailEnd type="none" w="med" len="med"/>
            </a:ln>
          </p:spPr>
        </p:sp>
        <p:sp>
          <p:nvSpPr>
            <p:cNvPr id="43067" name="Line 20"/>
            <p:cNvSpPr/>
            <p:nvPr/>
          </p:nvSpPr>
          <p:spPr>
            <a:xfrm flipV="1">
              <a:off x="4608" y="1523"/>
              <a:ext cx="0" cy="48"/>
            </a:xfrm>
            <a:prstGeom prst="line">
              <a:avLst/>
            </a:prstGeom>
            <a:ln w="28575" cap="flat" cmpd="sng">
              <a:solidFill>
                <a:schemeClr val="tx1"/>
              </a:solidFill>
              <a:prstDash val="solid"/>
              <a:miter/>
              <a:headEnd type="none" w="med" len="med"/>
              <a:tailEnd type="none" w="med" len="med"/>
            </a:ln>
          </p:spPr>
        </p:sp>
        <p:sp>
          <p:nvSpPr>
            <p:cNvPr id="43068" name="Line 21"/>
            <p:cNvSpPr/>
            <p:nvPr/>
          </p:nvSpPr>
          <p:spPr>
            <a:xfrm flipV="1">
              <a:off x="2688" y="1523"/>
              <a:ext cx="0" cy="48"/>
            </a:xfrm>
            <a:prstGeom prst="line">
              <a:avLst/>
            </a:prstGeom>
            <a:ln w="28575" cap="flat" cmpd="sng">
              <a:solidFill>
                <a:schemeClr val="tx1"/>
              </a:solidFill>
              <a:prstDash val="solid"/>
              <a:miter/>
              <a:headEnd type="none" w="med" len="med"/>
              <a:tailEnd type="none" w="med" len="med"/>
            </a:ln>
          </p:spPr>
        </p:sp>
        <p:sp>
          <p:nvSpPr>
            <p:cNvPr id="43069" name="Line 22"/>
            <p:cNvSpPr/>
            <p:nvPr/>
          </p:nvSpPr>
          <p:spPr>
            <a:xfrm flipV="1">
              <a:off x="3024" y="1523"/>
              <a:ext cx="0" cy="48"/>
            </a:xfrm>
            <a:prstGeom prst="line">
              <a:avLst/>
            </a:prstGeom>
            <a:ln w="28575" cap="flat" cmpd="sng">
              <a:solidFill>
                <a:schemeClr val="tx1"/>
              </a:solidFill>
              <a:prstDash val="solid"/>
              <a:miter/>
              <a:headEnd type="none" w="med" len="med"/>
              <a:tailEnd type="none" w="med" len="med"/>
            </a:ln>
          </p:spPr>
        </p:sp>
        <p:sp>
          <p:nvSpPr>
            <p:cNvPr id="43070" name="Line 23"/>
            <p:cNvSpPr/>
            <p:nvPr/>
          </p:nvSpPr>
          <p:spPr>
            <a:xfrm flipV="1">
              <a:off x="3360" y="1523"/>
              <a:ext cx="0" cy="48"/>
            </a:xfrm>
            <a:prstGeom prst="line">
              <a:avLst/>
            </a:prstGeom>
            <a:ln w="28575" cap="flat" cmpd="sng">
              <a:solidFill>
                <a:schemeClr val="tx1"/>
              </a:solidFill>
              <a:prstDash val="solid"/>
              <a:miter/>
              <a:headEnd type="none" w="med" len="med"/>
              <a:tailEnd type="none" w="med" len="med"/>
            </a:ln>
          </p:spPr>
        </p:sp>
        <p:sp>
          <p:nvSpPr>
            <p:cNvPr id="43071" name="Line 24"/>
            <p:cNvSpPr/>
            <p:nvPr/>
          </p:nvSpPr>
          <p:spPr>
            <a:xfrm flipV="1">
              <a:off x="3696" y="1523"/>
              <a:ext cx="0" cy="48"/>
            </a:xfrm>
            <a:prstGeom prst="line">
              <a:avLst/>
            </a:prstGeom>
            <a:ln w="28575" cap="flat" cmpd="sng">
              <a:solidFill>
                <a:schemeClr val="tx1"/>
              </a:solidFill>
              <a:prstDash val="solid"/>
              <a:miter/>
              <a:headEnd type="none" w="med" len="med"/>
              <a:tailEnd type="none" w="med" len="med"/>
            </a:ln>
          </p:spPr>
        </p:sp>
        <p:sp>
          <p:nvSpPr>
            <p:cNvPr id="43072" name="Line 25"/>
            <p:cNvSpPr/>
            <p:nvPr/>
          </p:nvSpPr>
          <p:spPr>
            <a:xfrm flipV="1">
              <a:off x="4944" y="1523"/>
              <a:ext cx="0" cy="48"/>
            </a:xfrm>
            <a:prstGeom prst="line">
              <a:avLst/>
            </a:prstGeom>
            <a:ln w="28575" cap="flat" cmpd="sng">
              <a:solidFill>
                <a:schemeClr val="tx1"/>
              </a:solidFill>
              <a:prstDash val="solid"/>
              <a:miter/>
              <a:headEnd type="none" w="med" len="med"/>
              <a:tailEnd type="none" w="med" len="med"/>
            </a:ln>
          </p:spPr>
        </p:sp>
        <p:sp>
          <p:nvSpPr>
            <p:cNvPr id="43073" name="Text Box 26"/>
            <p:cNvSpPr txBox="1"/>
            <p:nvPr/>
          </p:nvSpPr>
          <p:spPr>
            <a:xfrm>
              <a:off x="240" y="879"/>
              <a:ext cx="5232" cy="212"/>
            </a:xfrm>
            <a:prstGeom prst="rect">
              <a:avLst/>
            </a:prstGeom>
            <a:noFill/>
            <a:ln w="28575">
              <a:noFill/>
            </a:ln>
          </p:spPr>
          <p:txBody>
            <a:bodyPr>
              <a:spAutoFit/>
            </a:bodyPr>
            <a:p>
              <a:pPr algn="l"/>
              <a:r>
                <a:rPr lang="zh-CN" altLang="en-US" sz="1600" dirty="0">
                  <a:solidFill>
                    <a:schemeClr val="tx1"/>
                  </a:solidFill>
                  <a:latin typeface="Tahoma" panose="020B0604030504040204" pitchFamily="34" charset="0"/>
                </a:rPr>
                <a:t>  </a:t>
              </a:r>
              <a:r>
                <a:rPr lang="en-US" altLang="zh-CN" sz="1600" dirty="0">
                  <a:solidFill>
                    <a:schemeClr val="tx1"/>
                  </a:solidFill>
                  <a:latin typeface="Tahoma" panose="020B0604030504040204" pitchFamily="34" charset="0"/>
                </a:rPr>
                <a:t>A1(10)       A2(30)       A3(50)     A4(70)     A5(90)     A6(110)    A7(130)       A8       </a:t>
              </a:r>
              <a:endParaRPr lang="en-US" altLang="zh-CN" sz="1600" b="1" dirty="0">
                <a:solidFill>
                  <a:schemeClr val="tx1"/>
                </a:solidFill>
                <a:latin typeface="Tahoma" panose="020B0604030504040204" pitchFamily="34" charset="0"/>
              </a:endParaRPr>
            </a:p>
          </p:txBody>
        </p:sp>
        <p:sp>
          <p:nvSpPr>
            <p:cNvPr id="43074" name="Text Box 27"/>
            <p:cNvSpPr txBox="1"/>
            <p:nvPr/>
          </p:nvSpPr>
          <p:spPr>
            <a:xfrm>
              <a:off x="192" y="1619"/>
              <a:ext cx="5391" cy="231"/>
            </a:xfrm>
            <a:prstGeom prst="rect">
              <a:avLst/>
            </a:prstGeom>
            <a:noFill/>
            <a:ln w="28575">
              <a:noFill/>
            </a:ln>
          </p:spPr>
          <p:txBody>
            <a:bodyPr wrap="none">
              <a:spAutoFit/>
            </a:bodyPr>
            <a:p>
              <a:pPr algn="l"/>
              <a:r>
                <a:rPr lang="en-US" altLang="zh-CN" sz="1800" dirty="0">
                  <a:solidFill>
                    <a:schemeClr val="tx1"/>
                  </a:solidFill>
                  <a:latin typeface="Tahoma" panose="020B0604030504040204" pitchFamily="34" charset="0"/>
                </a:rPr>
                <a:t>0    10   20    30   40    50   60  70   80    90   100  110   120  130 140  150  160  </a:t>
              </a:r>
              <a:endParaRPr lang="en-US" altLang="zh-CN" sz="1800" dirty="0">
                <a:solidFill>
                  <a:schemeClr val="tx1"/>
                </a:solidFill>
                <a:latin typeface="Tahoma" panose="020B0604030504040204" pitchFamily="34" charset="0"/>
              </a:endParaRPr>
            </a:p>
          </p:txBody>
        </p:sp>
        <p:sp>
          <p:nvSpPr>
            <p:cNvPr id="43075" name="Text Box 28"/>
            <p:cNvSpPr txBox="1"/>
            <p:nvPr/>
          </p:nvSpPr>
          <p:spPr>
            <a:xfrm>
              <a:off x="5462" y="1400"/>
              <a:ext cx="196" cy="288"/>
            </a:xfrm>
            <a:prstGeom prst="rect">
              <a:avLst/>
            </a:prstGeom>
            <a:noFill/>
            <a:ln w="28575">
              <a:noFill/>
            </a:ln>
          </p:spPr>
          <p:txBody>
            <a:bodyPr wrap="none">
              <a:spAutoFit/>
            </a:bodyPr>
            <a:p>
              <a:pPr algn="l"/>
              <a:r>
                <a:rPr lang="en-US" altLang="zh-CN" b="1" dirty="0">
                  <a:solidFill>
                    <a:schemeClr val="tx1"/>
                  </a:solidFill>
                  <a:latin typeface="Tahoma" panose="020B0604030504040204" pitchFamily="34" charset="0"/>
                </a:rPr>
                <a:t>t</a:t>
              </a:r>
              <a:endParaRPr lang="en-US" altLang="zh-CN" b="1" dirty="0">
                <a:solidFill>
                  <a:schemeClr val="tx1"/>
                </a:solidFill>
                <a:latin typeface="Tahoma" panose="020B0604030504040204" pitchFamily="34" charset="0"/>
              </a:endParaRPr>
            </a:p>
          </p:txBody>
        </p:sp>
        <p:sp>
          <p:nvSpPr>
            <p:cNvPr id="43076" name="Line 29"/>
            <p:cNvSpPr/>
            <p:nvPr/>
          </p:nvSpPr>
          <p:spPr>
            <a:xfrm flipV="1">
              <a:off x="576" y="1091"/>
              <a:ext cx="0" cy="432"/>
            </a:xfrm>
            <a:prstGeom prst="line">
              <a:avLst/>
            </a:prstGeom>
            <a:ln w="28575" cap="flat" cmpd="sng">
              <a:solidFill>
                <a:schemeClr val="tx1"/>
              </a:solidFill>
              <a:prstDash val="solid"/>
              <a:miter/>
              <a:headEnd type="none" w="med" len="med"/>
              <a:tailEnd type="triangle" w="med" len="med"/>
            </a:ln>
          </p:spPr>
        </p:sp>
        <p:sp>
          <p:nvSpPr>
            <p:cNvPr id="43077" name="Line 30"/>
            <p:cNvSpPr/>
            <p:nvPr/>
          </p:nvSpPr>
          <p:spPr>
            <a:xfrm flipV="1">
              <a:off x="1200" y="1139"/>
              <a:ext cx="0" cy="432"/>
            </a:xfrm>
            <a:prstGeom prst="line">
              <a:avLst/>
            </a:prstGeom>
            <a:ln w="28575" cap="flat" cmpd="sng">
              <a:solidFill>
                <a:schemeClr val="tx1"/>
              </a:solidFill>
              <a:prstDash val="solid"/>
              <a:miter/>
              <a:headEnd type="none" w="med" len="med"/>
              <a:tailEnd type="triangle" w="med" len="med"/>
            </a:ln>
          </p:spPr>
        </p:sp>
        <p:sp>
          <p:nvSpPr>
            <p:cNvPr id="43078" name="Line 31"/>
            <p:cNvSpPr/>
            <p:nvPr/>
          </p:nvSpPr>
          <p:spPr>
            <a:xfrm flipV="1">
              <a:off x="1824" y="1139"/>
              <a:ext cx="0" cy="432"/>
            </a:xfrm>
            <a:prstGeom prst="line">
              <a:avLst/>
            </a:prstGeom>
            <a:ln w="28575" cap="flat" cmpd="sng">
              <a:solidFill>
                <a:schemeClr val="tx1"/>
              </a:solidFill>
              <a:prstDash val="solid"/>
              <a:miter/>
              <a:headEnd type="none" w="med" len="med"/>
              <a:tailEnd type="triangle" w="med" len="med"/>
            </a:ln>
          </p:spPr>
        </p:sp>
        <p:sp>
          <p:nvSpPr>
            <p:cNvPr id="43079" name="Line 32"/>
            <p:cNvSpPr/>
            <p:nvPr/>
          </p:nvSpPr>
          <p:spPr>
            <a:xfrm flipV="1">
              <a:off x="2400" y="1139"/>
              <a:ext cx="0" cy="432"/>
            </a:xfrm>
            <a:prstGeom prst="line">
              <a:avLst/>
            </a:prstGeom>
            <a:ln w="28575" cap="flat" cmpd="sng">
              <a:solidFill>
                <a:schemeClr val="tx1"/>
              </a:solidFill>
              <a:prstDash val="solid"/>
              <a:miter/>
              <a:headEnd type="none" w="med" len="med"/>
              <a:tailEnd type="triangle" w="med" len="med"/>
            </a:ln>
          </p:spPr>
        </p:sp>
        <p:sp>
          <p:nvSpPr>
            <p:cNvPr id="43080" name="Line 33"/>
            <p:cNvSpPr/>
            <p:nvPr/>
          </p:nvSpPr>
          <p:spPr>
            <a:xfrm flipV="1">
              <a:off x="3024" y="1139"/>
              <a:ext cx="0" cy="432"/>
            </a:xfrm>
            <a:prstGeom prst="line">
              <a:avLst/>
            </a:prstGeom>
            <a:ln w="28575" cap="flat" cmpd="sng">
              <a:solidFill>
                <a:schemeClr val="tx1"/>
              </a:solidFill>
              <a:prstDash val="solid"/>
              <a:miter/>
              <a:headEnd type="none" w="med" len="med"/>
              <a:tailEnd type="triangle" w="med" len="med"/>
            </a:ln>
          </p:spPr>
        </p:sp>
        <p:sp>
          <p:nvSpPr>
            <p:cNvPr id="43081" name="Line 34"/>
            <p:cNvSpPr/>
            <p:nvPr/>
          </p:nvSpPr>
          <p:spPr>
            <a:xfrm flipV="1">
              <a:off x="3696" y="1139"/>
              <a:ext cx="0" cy="432"/>
            </a:xfrm>
            <a:prstGeom prst="line">
              <a:avLst/>
            </a:prstGeom>
            <a:ln w="28575" cap="flat" cmpd="sng">
              <a:solidFill>
                <a:schemeClr val="tx1"/>
              </a:solidFill>
              <a:prstDash val="solid"/>
              <a:miter/>
              <a:headEnd type="none" w="med" len="med"/>
              <a:tailEnd type="triangle" w="med" len="med"/>
            </a:ln>
          </p:spPr>
        </p:sp>
        <p:sp>
          <p:nvSpPr>
            <p:cNvPr id="43082" name="Line 35"/>
            <p:cNvSpPr/>
            <p:nvPr/>
          </p:nvSpPr>
          <p:spPr>
            <a:xfrm flipV="1">
              <a:off x="4320" y="1139"/>
              <a:ext cx="0" cy="432"/>
            </a:xfrm>
            <a:prstGeom prst="line">
              <a:avLst/>
            </a:prstGeom>
            <a:ln w="28575" cap="flat" cmpd="sng">
              <a:solidFill>
                <a:schemeClr val="tx1"/>
              </a:solidFill>
              <a:prstDash val="solid"/>
              <a:miter/>
              <a:headEnd type="none" w="med" len="med"/>
              <a:tailEnd type="triangle" w="med" len="med"/>
            </a:ln>
          </p:spPr>
        </p:sp>
        <p:sp>
          <p:nvSpPr>
            <p:cNvPr id="43083" name="Line 36"/>
            <p:cNvSpPr/>
            <p:nvPr/>
          </p:nvSpPr>
          <p:spPr>
            <a:xfrm flipV="1">
              <a:off x="4944" y="1139"/>
              <a:ext cx="0" cy="432"/>
            </a:xfrm>
            <a:prstGeom prst="line">
              <a:avLst/>
            </a:prstGeom>
            <a:ln w="28575" cap="flat" cmpd="sng">
              <a:solidFill>
                <a:schemeClr val="tx1"/>
              </a:solidFill>
              <a:prstDash val="solid"/>
              <a:miter/>
              <a:headEnd type="none" w="med" len="med"/>
              <a:tailEnd type="triangle" w="med" len="med"/>
            </a:ln>
          </p:spPr>
        </p:sp>
        <p:sp>
          <p:nvSpPr>
            <p:cNvPr id="43084" name="Line 37"/>
            <p:cNvSpPr/>
            <p:nvPr/>
          </p:nvSpPr>
          <p:spPr>
            <a:xfrm flipV="1">
              <a:off x="1008" y="1571"/>
              <a:ext cx="0" cy="432"/>
            </a:xfrm>
            <a:prstGeom prst="line">
              <a:avLst/>
            </a:prstGeom>
            <a:ln w="28575" cap="flat" cmpd="sng">
              <a:solidFill>
                <a:schemeClr val="tx1"/>
              </a:solidFill>
              <a:prstDash val="solid"/>
              <a:miter/>
              <a:headEnd type="triangle" w="med" len="med"/>
              <a:tailEnd type="none" w="med" len="med"/>
            </a:ln>
          </p:spPr>
        </p:sp>
        <p:sp>
          <p:nvSpPr>
            <p:cNvPr id="43085" name="Line 38"/>
            <p:cNvSpPr/>
            <p:nvPr/>
          </p:nvSpPr>
          <p:spPr>
            <a:xfrm flipV="1">
              <a:off x="2544" y="1571"/>
              <a:ext cx="0" cy="432"/>
            </a:xfrm>
            <a:prstGeom prst="line">
              <a:avLst/>
            </a:prstGeom>
            <a:ln w="28575" cap="flat" cmpd="sng">
              <a:solidFill>
                <a:schemeClr val="tx1"/>
              </a:solidFill>
              <a:prstDash val="solid"/>
              <a:miter/>
              <a:headEnd type="triangle" w="med" len="med"/>
              <a:tailEnd type="none" w="med" len="med"/>
            </a:ln>
          </p:spPr>
        </p:sp>
        <p:sp>
          <p:nvSpPr>
            <p:cNvPr id="43086" name="Line 39"/>
            <p:cNvSpPr/>
            <p:nvPr/>
          </p:nvSpPr>
          <p:spPr>
            <a:xfrm flipV="1">
              <a:off x="4176" y="1571"/>
              <a:ext cx="0" cy="432"/>
            </a:xfrm>
            <a:prstGeom prst="line">
              <a:avLst/>
            </a:prstGeom>
            <a:ln w="28575" cap="flat" cmpd="sng">
              <a:solidFill>
                <a:schemeClr val="tx1"/>
              </a:solidFill>
              <a:prstDash val="solid"/>
              <a:miter/>
              <a:headEnd type="triangle" w="med" len="med"/>
              <a:tailEnd type="none" w="med" len="med"/>
            </a:ln>
          </p:spPr>
        </p:sp>
        <p:sp>
          <p:nvSpPr>
            <p:cNvPr id="43087" name="Text Box 40"/>
            <p:cNvSpPr txBox="1"/>
            <p:nvPr/>
          </p:nvSpPr>
          <p:spPr>
            <a:xfrm>
              <a:off x="710" y="2023"/>
              <a:ext cx="3921" cy="231"/>
            </a:xfrm>
            <a:prstGeom prst="rect">
              <a:avLst/>
            </a:prstGeom>
            <a:noFill/>
            <a:ln w="28575">
              <a:noFill/>
            </a:ln>
          </p:spPr>
          <p:txBody>
            <a:bodyPr wrap="none">
              <a:spAutoFit/>
            </a:bodyPr>
            <a:p>
              <a:pPr algn="l"/>
              <a:r>
                <a:rPr lang="en-US" altLang="zh-CN" sz="1800" dirty="0">
                  <a:solidFill>
                    <a:schemeClr val="tx1"/>
                  </a:solidFill>
                  <a:latin typeface="Tahoma" panose="020B0604030504040204" pitchFamily="34" charset="0"/>
                </a:rPr>
                <a:t>B1(25)                          B2(75)                            B3(125)</a:t>
              </a:r>
              <a:endParaRPr lang="en-US" altLang="zh-CN" sz="1800" dirty="0">
                <a:solidFill>
                  <a:schemeClr val="tx1"/>
                </a:solidFill>
                <a:latin typeface="Tahoma" panose="020B0604030504040204" pitchFamily="34" charset="0"/>
              </a:endParaRPr>
            </a:p>
          </p:txBody>
        </p:sp>
      </p:grpSp>
      <p:sp>
        <p:nvSpPr>
          <p:cNvPr id="43011" name="Line 41"/>
          <p:cNvSpPr/>
          <p:nvPr/>
        </p:nvSpPr>
        <p:spPr>
          <a:xfrm>
            <a:off x="673100" y="4629150"/>
            <a:ext cx="8153400" cy="0"/>
          </a:xfrm>
          <a:prstGeom prst="line">
            <a:avLst/>
          </a:prstGeom>
          <a:ln w="28575" cap="flat" cmpd="sng">
            <a:solidFill>
              <a:schemeClr val="tx1"/>
            </a:solidFill>
            <a:prstDash val="solid"/>
            <a:miter/>
            <a:headEnd type="none" w="med" len="med"/>
            <a:tailEnd type="stealth" w="lg" len="lg"/>
          </a:ln>
        </p:spPr>
      </p:sp>
      <p:sp>
        <p:nvSpPr>
          <p:cNvPr id="43012" name="Line 42"/>
          <p:cNvSpPr/>
          <p:nvPr/>
        </p:nvSpPr>
        <p:spPr>
          <a:xfrm flipV="1">
            <a:off x="673100" y="4552950"/>
            <a:ext cx="0" cy="76200"/>
          </a:xfrm>
          <a:prstGeom prst="line">
            <a:avLst/>
          </a:prstGeom>
          <a:ln w="28575" cap="flat" cmpd="sng">
            <a:solidFill>
              <a:schemeClr val="tx1"/>
            </a:solidFill>
            <a:prstDash val="solid"/>
            <a:miter/>
            <a:headEnd type="none" w="med" len="med"/>
            <a:tailEnd type="none" w="med" len="med"/>
          </a:ln>
        </p:spPr>
      </p:sp>
      <p:sp>
        <p:nvSpPr>
          <p:cNvPr id="43013" name="Line 43"/>
          <p:cNvSpPr/>
          <p:nvPr/>
        </p:nvSpPr>
        <p:spPr>
          <a:xfrm flipV="1">
            <a:off x="1130300" y="4552950"/>
            <a:ext cx="0" cy="76200"/>
          </a:xfrm>
          <a:prstGeom prst="line">
            <a:avLst/>
          </a:prstGeom>
          <a:ln w="28575" cap="flat" cmpd="sng">
            <a:solidFill>
              <a:schemeClr val="tx1"/>
            </a:solidFill>
            <a:prstDash val="solid"/>
            <a:miter/>
            <a:headEnd type="none" w="med" len="med"/>
            <a:tailEnd type="none" w="med" len="med"/>
          </a:ln>
        </p:spPr>
      </p:sp>
      <p:sp>
        <p:nvSpPr>
          <p:cNvPr id="43014" name="Line 44"/>
          <p:cNvSpPr/>
          <p:nvPr/>
        </p:nvSpPr>
        <p:spPr>
          <a:xfrm flipV="1">
            <a:off x="6616700" y="4552950"/>
            <a:ext cx="0" cy="76200"/>
          </a:xfrm>
          <a:prstGeom prst="line">
            <a:avLst/>
          </a:prstGeom>
          <a:ln w="28575" cap="flat" cmpd="sng">
            <a:solidFill>
              <a:schemeClr val="tx1"/>
            </a:solidFill>
            <a:prstDash val="solid"/>
            <a:miter/>
            <a:headEnd type="none" w="med" len="med"/>
            <a:tailEnd type="none" w="med" len="med"/>
          </a:ln>
        </p:spPr>
      </p:sp>
      <p:sp>
        <p:nvSpPr>
          <p:cNvPr id="43015" name="Line 45"/>
          <p:cNvSpPr/>
          <p:nvPr/>
        </p:nvSpPr>
        <p:spPr>
          <a:xfrm flipV="1">
            <a:off x="1587500" y="4552950"/>
            <a:ext cx="0" cy="76200"/>
          </a:xfrm>
          <a:prstGeom prst="line">
            <a:avLst/>
          </a:prstGeom>
          <a:ln w="28575" cap="flat" cmpd="sng">
            <a:solidFill>
              <a:schemeClr val="tx1"/>
            </a:solidFill>
            <a:prstDash val="solid"/>
            <a:miter/>
            <a:headEnd type="none" w="med" len="med"/>
            <a:tailEnd type="none" w="med" len="med"/>
          </a:ln>
        </p:spPr>
      </p:sp>
      <p:sp>
        <p:nvSpPr>
          <p:cNvPr id="43016" name="Line 46"/>
          <p:cNvSpPr/>
          <p:nvPr/>
        </p:nvSpPr>
        <p:spPr>
          <a:xfrm flipV="1">
            <a:off x="2120900" y="4552950"/>
            <a:ext cx="0" cy="76200"/>
          </a:xfrm>
          <a:prstGeom prst="line">
            <a:avLst/>
          </a:prstGeom>
          <a:ln w="28575" cap="flat" cmpd="sng">
            <a:solidFill>
              <a:schemeClr val="tx1"/>
            </a:solidFill>
            <a:prstDash val="solid"/>
            <a:miter/>
            <a:headEnd type="none" w="med" len="med"/>
            <a:tailEnd type="none" w="med" len="med"/>
          </a:ln>
        </p:spPr>
      </p:sp>
      <p:sp>
        <p:nvSpPr>
          <p:cNvPr id="43017" name="Line 47"/>
          <p:cNvSpPr/>
          <p:nvPr/>
        </p:nvSpPr>
        <p:spPr>
          <a:xfrm flipV="1">
            <a:off x="7073900" y="4552950"/>
            <a:ext cx="0" cy="76200"/>
          </a:xfrm>
          <a:prstGeom prst="line">
            <a:avLst/>
          </a:prstGeom>
          <a:ln w="28575" cap="flat" cmpd="sng">
            <a:solidFill>
              <a:schemeClr val="tx1"/>
            </a:solidFill>
            <a:prstDash val="solid"/>
            <a:miter/>
            <a:headEnd type="none" w="med" len="med"/>
            <a:tailEnd type="none" w="med" len="med"/>
          </a:ln>
        </p:spPr>
      </p:sp>
      <p:sp>
        <p:nvSpPr>
          <p:cNvPr id="43018" name="Line 48"/>
          <p:cNvSpPr/>
          <p:nvPr/>
        </p:nvSpPr>
        <p:spPr>
          <a:xfrm flipV="1">
            <a:off x="2578100" y="4552950"/>
            <a:ext cx="0" cy="76200"/>
          </a:xfrm>
          <a:prstGeom prst="line">
            <a:avLst/>
          </a:prstGeom>
          <a:ln w="28575" cap="flat" cmpd="sng">
            <a:solidFill>
              <a:schemeClr val="tx1"/>
            </a:solidFill>
            <a:prstDash val="solid"/>
            <a:miter/>
            <a:headEnd type="none" w="med" len="med"/>
            <a:tailEnd type="none" w="med" len="med"/>
          </a:ln>
        </p:spPr>
      </p:sp>
      <p:sp>
        <p:nvSpPr>
          <p:cNvPr id="43019" name="Line 49"/>
          <p:cNvSpPr/>
          <p:nvPr/>
        </p:nvSpPr>
        <p:spPr>
          <a:xfrm flipV="1">
            <a:off x="8597900" y="4552950"/>
            <a:ext cx="0" cy="76200"/>
          </a:xfrm>
          <a:prstGeom prst="line">
            <a:avLst/>
          </a:prstGeom>
          <a:ln w="28575" cap="flat" cmpd="sng">
            <a:solidFill>
              <a:schemeClr val="tx1"/>
            </a:solidFill>
            <a:prstDash val="solid"/>
            <a:miter/>
            <a:headEnd type="none" w="med" len="med"/>
            <a:tailEnd type="none" w="med" len="med"/>
          </a:ln>
        </p:spPr>
      </p:sp>
      <p:sp>
        <p:nvSpPr>
          <p:cNvPr id="43020" name="Line 50"/>
          <p:cNvSpPr/>
          <p:nvPr/>
        </p:nvSpPr>
        <p:spPr>
          <a:xfrm flipV="1">
            <a:off x="3111500" y="4552950"/>
            <a:ext cx="0" cy="76200"/>
          </a:xfrm>
          <a:prstGeom prst="line">
            <a:avLst/>
          </a:prstGeom>
          <a:ln w="28575" cap="flat" cmpd="sng">
            <a:solidFill>
              <a:schemeClr val="tx1"/>
            </a:solidFill>
            <a:prstDash val="solid"/>
            <a:miter/>
            <a:headEnd type="none" w="med" len="med"/>
            <a:tailEnd type="none" w="med" len="med"/>
          </a:ln>
        </p:spPr>
      </p:sp>
      <p:sp>
        <p:nvSpPr>
          <p:cNvPr id="43021" name="Line 51"/>
          <p:cNvSpPr/>
          <p:nvPr/>
        </p:nvSpPr>
        <p:spPr>
          <a:xfrm flipV="1">
            <a:off x="3568700" y="4552950"/>
            <a:ext cx="0" cy="76200"/>
          </a:xfrm>
          <a:prstGeom prst="line">
            <a:avLst/>
          </a:prstGeom>
          <a:ln w="28575" cap="flat" cmpd="sng">
            <a:solidFill>
              <a:schemeClr val="tx1"/>
            </a:solidFill>
            <a:prstDash val="solid"/>
            <a:miter/>
            <a:headEnd type="none" w="med" len="med"/>
            <a:tailEnd type="none" w="med" len="med"/>
          </a:ln>
        </p:spPr>
      </p:sp>
      <p:sp>
        <p:nvSpPr>
          <p:cNvPr id="43022" name="Line 52"/>
          <p:cNvSpPr/>
          <p:nvPr/>
        </p:nvSpPr>
        <p:spPr>
          <a:xfrm flipV="1">
            <a:off x="4025900" y="4552950"/>
            <a:ext cx="0" cy="76200"/>
          </a:xfrm>
          <a:prstGeom prst="line">
            <a:avLst/>
          </a:prstGeom>
          <a:ln w="28575" cap="flat" cmpd="sng">
            <a:solidFill>
              <a:schemeClr val="tx1"/>
            </a:solidFill>
            <a:prstDash val="solid"/>
            <a:miter/>
            <a:headEnd type="none" w="med" len="med"/>
            <a:tailEnd type="none" w="med" len="med"/>
          </a:ln>
        </p:spPr>
      </p:sp>
      <p:sp>
        <p:nvSpPr>
          <p:cNvPr id="43023" name="Line 53"/>
          <p:cNvSpPr/>
          <p:nvPr/>
        </p:nvSpPr>
        <p:spPr>
          <a:xfrm flipV="1">
            <a:off x="7531100" y="4552950"/>
            <a:ext cx="0" cy="76200"/>
          </a:xfrm>
          <a:prstGeom prst="line">
            <a:avLst/>
          </a:prstGeom>
          <a:ln w="28575" cap="flat" cmpd="sng">
            <a:solidFill>
              <a:schemeClr val="tx1"/>
            </a:solidFill>
            <a:prstDash val="solid"/>
            <a:miter/>
            <a:headEnd type="none" w="med" len="med"/>
            <a:tailEnd type="none" w="med" len="med"/>
          </a:ln>
        </p:spPr>
      </p:sp>
      <p:sp>
        <p:nvSpPr>
          <p:cNvPr id="43024" name="Line 54"/>
          <p:cNvSpPr/>
          <p:nvPr/>
        </p:nvSpPr>
        <p:spPr>
          <a:xfrm flipV="1">
            <a:off x="4483100" y="4552950"/>
            <a:ext cx="0" cy="76200"/>
          </a:xfrm>
          <a:prstGeom prst="line">
            <a:avLst/>
          </a:prstGeom>
          <a:ln w="28575" cap="flat" cmpd="sng">
            <a:solidFill>
              <a:schemeClr val="tx1"/>
            </a:solidFill>
            <a:prstDash val="solid"/>
            <a:miter/>
            <a:headEnd type="none" w="med" len="med"/>
            <a:tailEnd type="none" w="med" len="med"/>
          </a:ln>
        </p:spPr>
      </p:sp>
      <p:sp>
        <p:nvSpPr>
          <p:cNvPr id="43025" name="Line 55"/>
          <p:cNvSpPr/>
          <p:nvPr/>
        </p:nvSpPr>
        <p:spPr>
          <a:xfrm flipV="1">
            <a:off x="5016500" y="4552950"/>
            <a:ext cx="0" cy="76200"/>
          </a:xfrm>
          <a:prstGeom prst="line">
            <a:avLst/>
          </a:prstGeom>
          <a:ln w="28575" cap="flat" cmpd="sng">
            <a:solidFill>
              <a:schemeClr val="tx1"/>
            </a:solidFill>
            <a:prstDash val="solid"/>
            <a:miter/>
            <a:headEnd type="none" w="med" len="med"/>
            <a:tailEnd type="none" w="med" len="med"/>
          </a:ln>
        </p:spPr>
      </p:sp>
      <p:sp>
        <p:nvSpPr>
          <p:cNvPr id="43026" name="Line 56"/>
          <p:cNvSpPr/>
          <p:nvPr/>
        </p:nvSpPr>
        <p:spPr>
          <a:xfrm flipV="1">
            <a:off x="5549900" y="4552950"/>
            <a:ext cx="0" cy="76200"/>
          </a:xfrm>
          <a:prstGeom prst="line">
            <a:avLst/>
          </a:prstGeom>
          <a:ln w="28575" cap="flat" cmpd="sng">
            <a:solidFill>
              <a:schemeClr val="tx1"/>
            </a:solidFill>
            <a:prstDash val="solid"/>
            <a:miter/>
            <a:headEnd type="none" w="med" len="med"/>
            <a:tailEnd type="none" w="med" len="med"/>
          </a:ln>
        </p:spPr>
      </p:sp>
      <p:sp>
        <p:nvSpPr>
          <p:cNvPr id="43027" name="Line 57"/>
          <p:cNvSpPr/>
          <p:nvPr/>
        </p:nvSpPr>
        <p:spPr>
          <a:xfrm flipV="1">
            <a:off x="6083300" y="4552950"/>
            <a:ext cx="0" cy="76200"/>
          </a:xfrm>
          <a:prstGeom prst="line">
            <a:avLst/>
          </a:prstGeom>
          <a:ln w="28575" cap="flat" cmpd="sng">
            <a:solidFill>
              <a:schemeClr val="tx1"/>
            </a:solidFill>
            <a:prstDash val="solid"/>
            <a:miter/>
            <a:headEnd type="none" w="med" len="med"/>
            <a:tailEnd type="none" w="med" len="med"/>
          </a:ln>
        </p:spPr>
      </p:sp>
      <p:sp>
        <p:nvSpPr>
          <p:cNvPr id="43028" name="Line 58"/>
          <p:cNvSpPr/>
          <p:nvPr/>
        </p:nvSpPr>
        <p:spPr>
          <a:xfrm flipV="1">
            <a:off x="8064500" y="4552950"/>
            <a:ext cx="0" cy="76200"/>
          </a:xfrm>
          <a:prstGeom prst="line">
            <a:avLst/>
          </a:prstGeom>
          <a:ln w="28575" cap="flat" cmpd="sng">
            <a:solidFill>
              <a:schemeClr val="tx1"/>
            </a:solidFill>
            <a:prstDash val="solid"/>
            <a:miter/>
            <a:headEnd type="none" w="med" len="med"/>
            <a:tailEnd type="none" w="med" len="med"/>
          </a:ln>
        </p:spPr>
      </p:sp>
      <p:sp>
        <p:nvSpPr>
          <p:cNvPr id="43029" name="Text Box 59"/>
          <p:cNvSpPr txBox="1"/>
          <p:nvPr/>
        </p:nvSpPr>
        <p:spPr>
          <a:xfrm>
            <a:off x="520700" y="4629150"/>
            <a:ext cx="7535863" cy="366713"/>
          </a:xfrm>
          <a:prstGeom prst="rect">
            <a:avLst/>
          </a:prstGeom>
          <a:noFill/>
          <a:ln w="28575">
            <a:noFill/>
          </a:ln>
        </p:spPr>
        <p:txBody>
          <a:bodyPr wrap="none">
            <a:spAutoFit/>
          </a:bodyPr>
          <a:p>
            <a:pPr algn="l"/>
            <a:r>
              <a:rPr lang="en-US" altLang="zh-CN" sz="1800" dirty="0">
                <a:solidFill>
                  <a:schemeClr val="tx1"/>
                </a:solidFill>
                <a:latin typeface="Tahoma" panose="020B0604030504040204" pitchFamily="34" charset="0"/>
              </a:rPr>
              <a:t>0   10           30 40    45   55       70   80    90   100   110        130  140</a:t>
            </a:r>
            <a:endParaRPr lang="en-US" altLang="zh-CN" sz="1800" dirty="0">
              <a:solidFill>
                <a:schemeClr val="tx1"/>
              </a:solidFill>
              <a:latin typeface="Tahoma" panose="020B0604030504040204" pitchFamily="34" charset="0"/>
            </a:endParaRPr>
          </a:p>
        </p:txBody>
      </p:sp>
      <p:sp>
        <p:nvSpPr>
          <p:cNvPr id="43030" name="Line 60"/>
          <p:cNvSpPr/>
          <p:nvPr/>
        </p:nvSpPr>
        <p:spPr>
          <a:xfrm flipV="1">
            <a:off x="673100" y="4248150"/>
            <a:ext cx="0" cy="381000"/>
          </a:xfrm>
          <a:prstGeom prst="line">
            <a:avLst/>
          </a:prstGeom>
          <a:ln w="28575" cap="flat" cmpd="sng">
            <a:solidFill>
              <a:schemeClr val="tx1"/>
            </a:solidFill>
            <a:prstDash val="solid"/>
            <a:miter/>
            <a:headEnd type="none" w="med" len="med"/>
            <a:tailEnd type="none" w="med" len="med"/>
          </a:ln>
        </p:spPr>
      </p:sp>
      <p:sp>
        <p:nvSpPr>
          <p:cNvPr id="43031" name="Line 61"/>
          <p:cNvSpPr/>
          <p:nvPr/>
        </p:nvSpPr>
        <p:spPr>
          <a:xfrm>
            <a:off x="673100" y="4248150"/>
            <a:ext cx="457200" cy="0"/>
          </a:xfrm>
          <a:prstGeom prst="line">
            <a:avLst/>
          </a:prstGeom>
          <a:ln w="28575" cap="flat" cmpd="sng">
            <a:solidFill>
              <a:schemeClr val="tx1"/>
            </a:solidFill>
            <a:prstDash val="solid"/>
            <a:miter/>
            <a:headEnd type="none" w="med" len="med"/>
            <a:tailEnd type="none" w="med" len="med"/>
          </a:ln>
        </p:spPr>
      </p:sp>
      <p:sp>
        <p:nvSpPr>
          <p:cNvPr id="43032" name="Line 62"/>
          <p:cNvSpPr/>
          <p:nvPr/>
        </p:nvSpPr>
        <p:spPr>
          <a:xfrm>
            <a:off x="1130300" y="4248150"/>
            <a:ext cx="0" cy="838200"/>
          </a:xfrm>
          <a:prstGeom prst="line">
            <a:avLst/>
          </a:prstGeom>
          <a:ln w="28575" cap="flat" cmpd="sng">
            <a:solidFill>
              <a:schemeClr val="tx1"/>
            </a:solidFill>
            <a:prstDash val="solid"/>
            <a:miter/>
            <a:headEnd type="none" w="med" len="med"/>
            <a:tailEnd type="none" w="med" len="med"/>
          </a:ln>
        </p:spPr>
      </p:sp>
      <p:sp>
        <p:nvSpPr>
          <p:cNvPr id="43033" name="Line 63"/>
          <p:cNvSpPr/>
          <p:nvPr/>
        </p:nvSpPr>
        <p:spPr>
          <a:xfrm>
            <a:off x="1130300" y="5086350"/>
            <a:ext cx="990600" cy="0"/>
          </a:xfrm>
          <a:prstGeom prst="line">
            <a:avLst/>
          </a:prstGeom>
          <a:ln w="28575" cap="flat" cmpd="sng">
            <a:solidFill>
              <a:schemeClr val="tx1"/>
            </a:solidFill>
            <a:prstDash val="solid"/>
            <a:miter/>
            <a:headEnd type="none" w="med" len="med"/>
            <a:tailEnd type="none" w="med" len="med"/>
          </a:ln>
        </p:spPr>
      </p:sp>
      <p:sp>
        <p:nvSpPr>
          <p:cNvPr id="43034" name="Line 64"/>
          <p:cNvSpPr/>
          <p:nvPr/>
        </p:nvSpPr>
        <p:spPr>
          <a:xfrm flipV="1">
            <a:off x="2120900" y="4248150"/>
            <a:ext cx="0" cy="838200"/>
          </a:xfrm>
          <a:prstGeom prst="line">
            <a:avLst/>
          </a:prstGeom>
          <a:ln w="28575" cap="flat" cmpd="sng">
            <a:solidFill>
              <a:schemeClr val="tx1"/>
            </a:solidFill>
            <a:prstDash val="solid"/>
            <a:miter/>
            <a:headEnd type="none" w="med" len="med"/>
            <a:tailEnd type="none" w="med" len="med"/>
          </a:ln>
        </p:spPr>
      </p:sp>
      <p:sp>
        <p:nvSpPr>
          <p:cNvPr id="43035" name="Line 65"/>
          <p:cNvSpPr/>
          <p:nvPr/>
        </p:nvSpPr>
        <p:spPr>
          <a:xfrm>
            <a:off x="2120900" y="4248150"/>
            <a:ext cx="457200" cy="0"/>
          </a:xfrm>
          <a:prstGeom prst="line">
            <a:avLst/>
          </a:prstGeom>
          <a:ln w="28575" cap="flat" cmpd="sng">
            <a:solidFill>
              <a:schemeClr val="tx1"/>
            </a:solidFill>
            <a:prstDash val="solid"/>
            <a:miter/>
            <a:headEnd type="none" w="med" len="med"/>
            <a:tailEnd type="none" w="med" len="med"/>
          </a:ln>
        </p:spPr>
      </p:sp>
      <p:sp>
        <p:nvSpPr>
          <p:cNvPr id="43036" name="Line 66"/>
          <p:cNvSpPr/>
          <p:nvPr/>
        </p:nvSpPr>
        <p:spPr>
          <a:xfrm>
            <a:off x="2578100" y="4248150"/>
            <a:ext cx="0" cy="838200"/>
          </a:xfrm>
          <a:prstGeom prst="line">
            <a:avLst/>
          </a:prstGeom>
          <a:ln w="28575" cap="flat" cmpd="sng">
            <a:solidFill>
              <a:schemeClr val="tx1"/>
            </a:solidFill>
            <a:prstDash val="solid"/>
            <a:miter/>
            <a:headEnd type="none" w="med" len="med"/>
            <a:tailEnd type="none" w="med" len="med"/>
          </a:ln>
        </p:spPr>
      </p:sp>
      <p:sp>
        <p:nvSpPr>
          <p:cNvPr id="43037" name="Freeform 67"/>
          <p:cNvSpPr/>
          <p:nvPr/>
        </p:nvSpPr>
        <p:spPr>
          <a:xfrm>
            <a:off x="2578100" y="5086350"/>
            <a:ext cx="211138" cy="1588"/>
          </a:xfrm>
          <a:custGeom>
            <a:avLst/>
            <a:gdLst>
              <a:gd name="txL" fmla="*/ 0 w 133"/>
              <a:gd name="txT" fmla="*/ 0 h 1"/>
              <a:gd name="txR" fmla="*/ 133 w 133"/>
              <a:gd name="txB" fmla="*/ 1 h 1"/>
            </a:gdLst>
            <a:ahLst/>
            <a:cxnLst>
              <a:cxn ang="0">
                <a:pos x="0" y="0"/>
              </a:cxn>
              <a:cxn ang="0">
                <a:pos x="211138" y="0"/>
              </a:cxn>
            </a:cxnLst>
            <a:rect l="txL" t="txT" r="txR" b="txB"/>
            <a:pathLst>
              <a:path w="133" h="1">
                <a:moveTo>
                  <a:pt x="0" y="0"/>
                </a:moveTo>
                <a:lnTo>
                  <a:pt x="133" y="0"/>
                </a:lnTo>
              </a:path>
            </a:pathLst>
          </a:custGeom>
          <a:noFill/>
          <a:ln w="28575" cap="flat" cmpd="sng">
            <a:solidFill>
              <a:schemeClr val="tx1"/>
            </a:solidFill>
            <a:prstDash val="solid"/>
            <a:miter/>
            <a:headEnd type="none" w="med" len="med"/>
            <a:tailEnd type="none" w="med" len="med"/>
          </a:ln>
        </p:spPr>
        <p:txBody>
          <a:bodyPr wrap="none"/>
          <a:p>
            <a:endParaRPr lang="zh-CN" altLang="en-US" dirty="0">
              <a:latin typeface="Times New Roman" panose="02020603050405020304" pitchFamily="18" charset="0"/>
            </a:endParaRPr>
          </a:p>
        </p:txBody>
      </p:sp>
      <p:sp>
        <p:nvSpPr>
          <p:cNvPr id="43038" name="Line 68"/>
          <p:cNvSpPr/>
          <p:nvPr/>
        </p:nvSpPr>
        <p:spPr>
          <a:xfrm flipV="1">
            <a:off x="2806700" y="4248150"/>
            <a:ext cx="0" cy="838200"/>
          </a:xfrm>
          <a:prstGeom prst="line">
            <a:avLst/>
          </a:prstGeom>
          <a:ln w="28575" cap="flat" cmpd="sng">
            <a:solidFill>
              <a:schemeClr val="tx1"/>
            </a:solidFill>
            <a:prstDash val="solid"/>
            <a:miter/>
            <a:headEnd type="none" w="med" len="med"/>
            <a:tailEnd type="none" w="med" len="med"/>
          </a:ln>
        </p:spPr>
      </p:sp>
      <p:sp>
        <p:nvSpPr>
          <p:cNvPr id="43039" name="Line 69"/>
          <p:cNvSpPr/>
          <p:nvPr/>
        </p:nvSpPr>
        <p:spPr>
          <a:xfrm>
            <a:off x="2806700" y="4248150"/>
            <a:ext cx="457200" cy="0"/>
          </a:xfrm>
          <a:prstGeom prst="line">
            <a:avLst/>
          </a:prstGeom>
          <a:ln w="28575" cap="flat" cmpd="sng">
            <a:solidFill>
              <a:schemeClr val="tx1"/>
            </a:solidFill>
            <a:prstDash val="solid"/>
            <a:miter/>
            <a:headEnd type="none" w="med" len="med"/>
            <a:tailEnd type="none" w="med" len="med"/>
          </a:ln>
        </p:spPr>
      </p:sp>
      <p:sp>
        <p:nvSpPr>
          <p:cNvPr id="43040" name="Line 70"/>
          <p:cNvSpPr/>
          <p:nvPr/>
        </p:nvSpPr>
        <p:spPr>
          <a:xfrm>
            <a:off x="3263900" y="4248150"/>
            <a:ext cx="0" cy="838200"/>
          </a:xfrm>
          <a:prstGeom prst="line">
            <a:avLst/>
          </a:prstGeom>
          <a:ln w="28575" cap="flat" cmpd="sng">
            <a:solidFill>
              <a:schemeClr val="tx1"/>
            </a:solidFill>
            <a:prstDash val="solid"/>
            <a:miter/>
            <a:headEnd type="none" w="med" len="med"/>
            <a:tailEnd type="none" w="med" len="med"/>
          </a:ln>
        </p:spPr>
      </p:sp>
      <p:sp>
        <p:nvSpPr>
          <p:cNvPr id="43041" name="Line 71"/>
          <p:cNvSpPr/>
          <p:nvPr/>
        </p:nvSpPr>
        <p:spPr>
          <a:xfrm>
            <a:off x="3263900" y="5086350"/>
            <a:ext cx="762000" cy="0"/>
          </a:xfrm>
          <a:prstGeom prst="line">
            <a:avLst/>
          </a:prstGeom>
          <a:ln w="28575" cap="flat" cmpd="sng">
            <a:solidFill>
              <a:schemeClr val="tx1"/>
            </a:solidFill>
            <a:prstDash val="solid"/>
            <a:miter/>
            <a:headEnd type="none" w="med" len="med"/>
            <a:tailEnd type="none" w="med" len="med"/>
          </a:ln>
        </p:spPr>
      </p:sp>
      <p:sp>
        <p:nvSpPr>
          <p:cNvPr id="43042" name="Line 72"/>
          <p:cNvSpPr/>
          <p:nvPr/>
        </p:nvSpPr>
        <p:spPr>
          <a:xfrm flipV="1">
            <a:off x="4025900" y="4248150"/>
            <a:ext cx="0" cy="838200"/>
          </a:xfrm>
          <a:prstGeom prst="line">
            <a:avLst/>
          </a:prstGeom>
          <a:ln w="28575" cap="flat" cmpd="sng">
            <a:solidFill>
              <a:schemeClr val="tx1"/>
            </a:solidFill>
            <a:prstDash val="solid"/>
            <a:miter/>
            <a:headEnd type="none" w="med" len="med"/>
            <a:tailEnd type="none" w="med" len="med"/>
          </a:ln>
        </p:spPr>
      </p:sp>
      <p:sp>
        <p:nvSpPr>
          <p:cNvPr id="43043" name="Line 73"/>
          <p:cNvSpPr/>
          <p:nvPr/>
        </p:nvSpPr>
        <p:spPr>
          <a:xfrm>
            <a:off x="4025900" y="4248150"/>
            <a:ext cx="457200" cy="0"/>
          </a:xfrm>
          <a:prstGeom prst="line">
            <a:avLst/>
          </a:prstGeom>
          <a:ln w="28575" cap="flat" cmpd="sng">
            <a:solidFill>
              <a:schemeClr val="tx1"/>
            </a:solidFill>
            <a:prstDash val="solid"/>
            <a:miter/>
            <a:headEnd type="none" w="med" len="med"/>
            <a:tailEnd type="none" w="med" len="med"/>
          </a:ln>
        </p:spPr>
      </p:sp>
      <p:sp>
        <p:nvSpPr>
          <p:cNvPr id="43044" name="Line 74"/>
          <p:cNvSpPr/>
          <p:nvPr/>
        </p:nvSpPr>
        <p:spPr>
          <a:xfrm>
            <a:off x="4483100" y="4248150"/>
            <a:ext cx="0" cy="838200"/>
          </a:xfrm>
          <a:prstGeom prst="line">
            <a:avLst/>
          </a:prstGeom>
          <a:ln w="28575" cap="flat" cmpd="sng">
            <a:solidFill>
              <a:schemeClr val="tx1"/>
            </a:solidFill>
            <a:prstDash val="solid"/>
            <a:miter/>
            <a:headEnd type="none" w="med" len="med"/>
            <a:tailEnd type="none" w="med" len="med"/>
          </a:ln>
        </p:spPr>
      </p:sp>
      <p:sp>
        <p:nvSpPr>
          <p:cNvPr id="43045" name="Line 75"/>
          <p:cNvSpPr/>
          <p:nvPr/>
        </p:nvSpPr>
        <p:spPr>
          <a:xfrm>
            <a:off x="4483100" y="5086350"/>
            <a:ext cx="533400" cy="0"/>
          </a:xfrm>
          <a:prstGeom prst="line">
            <a:avLst/>
          </a:prstGeom>
          <a:ln w="28575" cap="flat" cmpd="sng">
            <a:solidFill>
              <a:schemeClr val="tx1"/>
            </a:solidFill>
            <a:prstDash val="solid"/>
            <a:miter/>
            <a:headEnd type="none" w="med" len="med"/>
            <a:tailEnd type="none" w="med" len="med"/>
          </a:ln>
        </p:spPr>
      </p:sp>
      <p:sp>
        <p:nvSpPr>
          <p:cNvPr id="43046" name="Freeform 76"/>
          <p:cNvSpPr/>
          <p:nvPr/>
        </p:nvSpPr>
        <p:spPr>
          <a:xfrm>
            <a:off x="5019675" y="4265613"/>
            <a:ext cx="9525" cy="820737"/>
          </a:xfrm>
          <a:custGeom>
            <a:avLst/>
            <a:gdLst>
              <a:gd name="txL" fmla="*/ 0 w 6"/>
              <a:gd name="txT" fmla="*/ 0 h 517"/>
              <a:gd name="txR" fmla="*/ 6 w 6"/>
              <a:gd name="txB" fmla="*/ 517 h 517"/>
            </a:gdLst>
            <a:ahLst/>
            <a:cxnLst>
              <a:cxn ang="0">
                <a:pos x="0" y="820737"/>
              </a:cxn>
              <a:cxn ang="0">
                <a:pos x="9525" y="0"/>
              </a:cxn>
            </a:cxnLst>
            <a:rect l="txL" t="txT" r="txR" b="txB"/>
            <a:pathLst>
              <a:path w="6" h="517">
                <a:moveTo>
                  <a:pt x="0" y="517"/>
                </a:moveTo>
                <a:lnTo>
                  <a:pt x="6" y="0"/>
                </a:lnTo>
              </a:path>
            </a:pathLst>
          </a:custGeom>
          <a:noFill/>
          <a:ln w="28575" cap="flat" cmpd="sng">
            <a:solidFill>
              <a:schemeClr val="tx1"/>
            </a:solidFill>
            <a:prstDash val="solid"/>
            <a:miter/>
            <a:headEnd type="none" w="med" len="med"/>
            <a:tailEnd type="none" w="med" len="med"/>
          </a:ln>
        </p:spPr>
        <p:txBody>
          <a:bodyPr wrap="none"/>
          <a:p>
            <a:endParaRPr lang="zh-CN" altLang="en-US" dirty="0">
              <a:latin typeface="Times New Roman" panose="02020603050405020304" pitchFamily="18" charset="0"/>
            </a:endParaRPr>
          </a:p>
        </p:txBody>
      </p:sp>
      <p:sp>
        <p:nvSpPr>
          <p:cNvPr id="43047" name="Freeform 77"/>
          <p:cNvSpPr/>
          <p:nvPr/>
        </p:nvSpPr>
        <p:spPr>
          <a:xfrm>
            <a:off x="5048250" y="4259263"/>
            <a:ext cx="1025525" cy="1587"/>
          </a:xfrm>
          <a:custGeom>
            <a:avLst/>
            <a:gdLst>
              <a:gd name="txL" fmla="*/ 0 w 646"/>
              <a:gd name="txT" fmla="*/ 0 h 1"/>
              <a:gd name="txR" fmla="*/ 646 w 646"/>
              <a:gd name="txB" fmla="*/ 1 h 1"/>
            </a:gdLst>
            <a:ahLst/>
            <a:cxnLst>
              <a:cxn ang="0">
                <a:pos x="0" y="0"/>
              </a:cxn>
              <a:cxn ang="0">
                <a:pos x="1025525" y="0"/>
              </a:cxn>
            </a:cxnLst>
            <a:rect l="txL" t="txT" r="txR" b="txB"/>
            <a:pathLst>
              <a:path w="646" h="1">
                <a:moveTo>
                  <a:pt x="0" y="0"/>
                </a:moveTo>
                <a:lnTo>
                  <a:pt x="646" y="0"/>
                </a:lnTo>
              </a:path>
            </a:pathLst>
          </a:custGeom>
          <a:noFill/>
          <a:ln w="28575" cap="flat" cmpd="sng">
            <a:solidFill>
              <a:schemeClr val="tx1"/>
            </a:solidFill>
            <a:prstDash val="solid"/>
            <a:miter/>
            <a:headEnd type="none" w="med" len="med"/>
            <a:tailEnd type="none" w="med" len="med"/>
          </a:ln>
        </p:spPr>
        <p:txBody>
          <a:bodyPr wrap="none"/>
          <a:p>
            <a:endParaRPr lang="zh-CN" altLang="en-US" dirty="0">
              <a:latin typeface="Times New Roman" panose="02020603050405020304" pitchFamily="18" charset="0"/>
            </a:endParaRPr>
          </a:p>
        </p:txBody>
      </p:sp>
      <p:sp>
        <p:nvSpPr>
          <p:cNvPr id="43048" name="Line 78"/>
          <p:cNvSpPr/>
          <p:nvPr/>
        </p:nvSpPr>
        <p:spPr>
          <a:xfrm>
            <a:off x="6083300" y="4248150"/>
            <a:ext cx="0" cy="838200"/>
          </a:xfrm>
          <a:prstGeom prst="line">
            <a:avLst/>
          </a:prstGeom>
          <a:ln w="28575" cap="flat" cmpd="sng">
            <a:solidFill>
              <a:schemeClr val="tx1"/>
            </a:solidFill>
            <a:prstDash val="solid"/>
            <a:miter/>
            <a:headEnd type="none" w="med" len="med"/>
            <a:tailEnd type="none" w="med" len="med"/>
          </a:ln>
        </p:spPr>
      </p:sp>
      <p:sp>
        <p:nvSpPr>
          <p:cNvPr id="43049" name="Freeform 79"/>
          <p:cNvSpPr/>
          <p:nvPr/>
        </p:nvSpPr>
        <p:spPr>
          <a:xfrm>
            <a:off x="6083300" y="5086350"/>
            <a:ext cx="998538" cy="1588"/>
          </a:xfrm>
          <a:custGeom>
            <a:avLst/>
            <a:gdLst>
              <a:gd name="txL" fmla="*/ 0 w 629"/>
              <a:gd name="txT" fmla="*/ 0 h 1"/>
              <a:gd name="txR" fmla="*/ 629 w 629"/>
              <a:gd name="txB" fmla="*/ 1 h 1"/>
            </a:gdLst>
            <a:ahLst/>
            <a:cxnLst>
              <a:cxn ang="0">
                <a:pos x="0" y="0"/>
              </a:cxn>
              <a:cxn ang="0">
                <a:pos x="998538" y="0"/>
              </a:cxn>
            </a:cxnLst>
            <a:rect l="txL" t="txT" r="txR" b="txB"/>
            <a:pathLst>
              <a:path w="629" h="1">
                <a:moveTo>
                  <a:pt x="0" y="0"/>
                </a:moveTo>
                <a:lnTo>
                  <a:pt x="629" y="0"/>
                </a:lnTo>
              </a:path>
            </a:pathLst>
          </a:custGeom>
          <a:noFill/>
          <a:ln w="28575" cap="flat" cmpd="sng">
            <a:solidFill>
              <a:schemeClr val="tx1"/>
            </a:solidFill>
            <a:prstDash val="solid"/>
            <a:miter/>
            <a:headEnd type="none" w="med" len="med"/>
            <a:tailEnd type="none" w="med" len="med"/>
          </a:ln>
        </p:spPr>
        <p:txBody>
          <a:bodyPr wrap="none"/>
          <a:p>
            <a:endParaRPr lang="zh-CN" altLang="en-US" dirty="0">
              <a:latin typeface="Times New Roman" panose="02020603050405020304" pitchFamily="18" charset="0"/>
            </a:endParaRPr>
          </a:p>
        </p:txBody>
      </p:sp>
      <p:sp>
        <p:nvSpPr>
          <p:cNvPr id="43050" name="Line 80"/>
          <p:cNvSpPr/>
          <p:nvPr/>
        </p:nvSpPr>
        <p:spPr>
          <a:xfrm flipV="1">
            <a:off x="7073900" y="4248150"/>
            <a:ext cx="0" cy="838200"/>
          </a:xfrm>
          <a:prstGeom prst="line">
            <a:avLst/>
          </a:prstGeom>
          <a:ln w="28575" cap="flat" cmpd="sng">
            <a:solidFill>
              <a:schemeClr val="tx1"/>
            </a:solidFill>
            <a:prstDash val="solid"/>
            <a:miter/>
            <a:headEnd type="none" w="med" len="med"/>
            <a:tailEnd type="none" w="med" len="med"/>
          </a:ln>
        </p:spPr>
      </p:sp>
      <p:sp>
        <p:nvSpPr>
          <p:cNvPr id="43051" name="Freeform 81"/>
          <p:cNvSpPr/>
          <p:nvPr/>
        </p:nvSpPr>
        <p:spPr>
          <a:xfrm>
            <a:off x="7081838" y="4240213"/>
            <a:ext cx="411162" cy="6350"/>
          </a:xfrm>
          <a:custGeom>
            <a:avLst/>
            <a:gdLst>
              <a:gd name="txL" fmla="*/ 0 w 259"/>
              <a:gd name="txT" fmla="*/ 0 h 4"/>
              <a:gd name="txR" fmla="*/ 259 w 259"/>
              <a:gd name="txB" fmla="*/ 4 h 4"/>
            </a:gdLst>
            <a:ahLst/>
            <a:cxnLst>
              <a:cxn ang="0">
                <a:pos x="0" y="6350"/>
              </a:cxn>
              <a:cxn ang="0">
                <a:pos x="411162" y="0"/>
              </a:cxn>
            </a:cxnLst>
            <a:rect l="txL" t="txT" r="txR" b="txB"/>
            <a:pathLst>
              <a:path w="259" h="4">
                <a:moveTo>
                  <a:pt x="0" y="4"/>
                </a:moveTo>
                <a:lnTo>
                  <a:pt x="259" y="0"/>
                </a:lnTo>
              </a:path>
            </a:pathLst>
          </a:custGeom>
          <a:noFill/>
          <a:ln w="28575" cap="flat" cmpd="sng">
            <a:solidFill>
              <a:schemeClr val="tx1"/>
            </a:solidFill>
            <a:prstDash val="solid"/>
            <a:miter/>
            <a:headEnd type="none" w="med" len="med"/>
            <a:tailEnd type="none" w="med" len="med"/>
          </a:ln>
        </p:spPr>
        <p:txBody>
          <a:bodyPr wrap="none"/>
          <a:p>
            <a:endParaRPr lang="zh-CN" altLang="en-US" dirty="0">
              <a:latin typeface="Times New Roman" panose="02020603050405020304" pitchFamily="18" charset="0"/>
            </a:endParaRPr>
          </a:p>
        </p:txBody>
      </p:sp>
      <p:sp>
        <p:nvSpPr>
          <p:cNvPr id="43052" name="Line 82"/>
          <p:cNvSpPr/>
          <p:nvPr/>
        </p:nvSpPr>
        <p:spPr>
          <a:xfrm>
            <a:off x="7524750" y="4248150"/>
            <a:ext cx="0" cy="381000"/>
          </a:xfrm>
          <a:prstGeom prst="line">
            <a:avLst/>
          </a:prstGeom>
          <a:ln w="28575" cap="flat" cmpd="sng">
            <a:solidFill>
              <a:schemeClr val="tx1"/>
            </a:solidFill>
            <a:prstDash val="solid"/>
            <a:miter/>
            <a:headEnd type="none" w="med" len="med"/>
            <a:tailEnd type="none" w="med" len="med"/>
          </a:ln>
        </p:spPr>
      </p:sp>
      <p:sp>
        <p:nvSpPr>
          <p:cNvPr id="43053" name="Text Box 83"/>
          <p:cNvSpPr txBox="1"/>
          <p:nvPr/>
        </p:nvSpPr>
        <p:spPr>
          <a:xfrm>
            <a:off x="749300" y="3867150"/>
            <a:ext cx="6946900" cy="366713"/>
          </a:xfrm>
          <a:prstGeom prst="rect">
            <a:avLst/>
          </a:prstGeom>
          <a:noFill/>
          <a:ln w="28575">
            <a:noFill/>
          </a:ln>
        </p:spPr>
        <p:txBody>
          <a:bodyPr wrap="none">
            <a:spAutoFit/>
          </a:bodyPr>
          <a:p>
            <a:pPr algn="l"/>
            <a:r>
              <a:rPr lang="en-US" altLang="zh-CN" sz="1800" dirty="0">
                <a:solidFill>
                  <a:schemeClr val="tx1"/>
                </a:solidFill>
                <a:latin typeface="Tahoma" panose="020B0604030504040204" pitchFamily="34" charset="0"/>
              </a:rPr>
              <a:t>A1                A2      A3              A4          A5     A6                 A7 </a:t>
            </a:r>
            <a:endParaRPr lang="en-US" altLang="zh-CN" sz="1800" dirty="0">
              <a:solidFill>
                <a:schemeClr val="tx1"/>
              </a:solidFill>
              <a:latin typeface="Tahoma" panose="020B0604030504040204" pitchFamily="34" charset="0"/>
            </a:endParaRPr>
          </a:p>
        </p:txBody>
      </p:sp>
      <p:sp>
        <p:nvSpPr>
          <p:cNvPr id="43054" name="Text Box 84"/>
          <p:cNvSpPr txBox="1"/>
          <p:nvPr/>
        </p:nvSpPr>
        <p:spPr>
          <a:xfrm>
            <a:off x="1511300" y="5162550"/>
            <a:ext cx="5345113" cy="366713"/>
          </a:xfrm>
          <a:prstGeom prst="rect">
            <a:avLst/>
          </a:prstGeom>
          <a:noFill/>
          <a:ln w="28575">
            <a:noFill/>
          </a:ln>
        </p:spPr>
        <p:txBody>
          <a:bodyPr wrap="none">
            <a:spAutoFit/>
          </a:bodyPr>
          <a:p>
            <a:pPr algn="l"/>
            <a:r>
              <a:rPr lang="en-US" altLang="zh-CN" sz="1800" dirty="0">
                <a:solidFill>
                  <a:schemeClr val="tx1"/>
                </a:solidFill>
                <a:latin typeface="Tahoma" panose="020B0604030504040204" pitchFamily="34" charset="0"/>
              </a:rPr>
              <a:t>B1(20)   B1(5)   B2(15)        B2(10)            B3(20)</a:t>
            </a:r>
            <a:endParaRPr lang="en-US" altLang="zh-CN" sz="1800" dirty="0">
              <a:solidFill>
                <a:schemeClr val="tx1"/>
              </a:solidFill>
              <a:latin typeface="Tahoma" panose="020B0604030504040204" pitchFamily="34" charset="0"/>
            </a:endParaRP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Text Box 2"/>
          <p:cNvSpPr txBox="1"/>
          <p:nvPr/>
        </p:nvSpPr>
        <p:spPr>
          <a:xfrm>
            <a:off x="1243013" y="636588"/>
            <a:ext cx="4254500" cy="573087"/>
          </a:xfrm>
          <a:prstGeom prst="rect">
            <a:avLst/>
          </a:prstGeom>
          <a:noFill/>
          <a:ln w="9525">
            <a:noFill/>
          </a:ln>
        </p:spPr>
        <p:txBody>
          <a:bodyPr wrap="none" lIns="87273" tIns="43636" rIns="87273" bIns="43636">
            <a:spAutoFit/>
          </a:bodyPr>
          <a:p>
            <a:pPr algn="l" defTabSz="873125"/>
            <a:r>
              <a:rPr lang="zh-CN" altLang="en-US" sz="3200" b="1" dirty="0">
                <a:solidFill>
                  <a:schemeClr val="tx1"/>
                </a:solidFill>
                <a:latin typeface="Arial" panose="020B0604020202020204" pitchFamily="34" charset="0"/>
              </a:rPr>
              <a:t>多处理机系统中的调度</a:t>
            </a:r>
            <a:endParaRPr lang="zh-CN" altLang="en-US" sz="3200" b="1" dirty="0">
              <a:solidFill>
                <a:schemeClr val="tx1"/>
              </a:solidFill>
              <a:latin typeface="Arial" panose="020B0604020202020204" pitchFamily="34" charset="0"/>
            </a:endParaRPr>
          </a:p>
        </p:txBody>
      </p:sp>
      <p:sp>
        <p:nvSpPr>
          <p:cNvPr id="71684" name="Rectangle 4"/>
          <p:cNvSpPr>
            <a:spLocks noChangeArrowheads="1"/>
          </p:cNvSpPr>
          <p:nvPr/>
        </p:nvSpPr>
        <p:spPr bwMode="auto">
          <a:xfrm>
            <a:off x="1403350" y="1431925"/>
            <a:ext cx="3398838" cy="5191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wrap="none">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1" lang="zh-CN" altLang="en-US" sz="2800" b="1" i="0" u="none" strike="noStrike" kern="1200" cap="none" spc="0" normalizeH="0" baseline="0" noProof="0">
                <a:ln>
                  <a:noFill/>
                </a:ln>
                <a:solidFill>
                  <a:srgbClr val="CC3300"/>
                </a:solidFill>
                <a:effectLst/>
                <a:uLnTx/>
                <a:uFillTx/>
                <a:latin typeface="Arial" panose="020B0604020202020204" pitchFamily="34" charset="0"/>
                <a:ea typeface="宋体" panose="02010600030101010101" pitchFamily="2" charset="-122"/>
                <a:cs typeface="+mn-cs"/>
              </a:rPr>
              <a:t>多处理器系统的类型</a:t>
            </a:r>
            <a:endParaRPr kumimoji="1" lang="zh-CN" altLang="en-US" sz="2800" b="1" i="0" u="none" strike="noStrike" kern="1200" cap="none" spc="0" normalizeH="0" baseline="0" noProof="0">
              <a:ln>
                <a:noFill/>
              </a:ln>
              <a:solidFill>
                <a:srgbClr val="CC3300"/>
              </a:solidFill>
              <a:effectLst/>
              <a:uLnTx/>
              <a:uFillTx/>
              <a:latin typeface="Arial" panose="020B0604020202020204" pitchFamily="34" charset="0"/>
              <a:ea typeface="宋体" panose="02010600030101010101" pitchFamily="2" charset="-122"/>
              <a:cs typeface="+mn-cs"/>
            </a:endParaRPr>
          </a:p>
        </p:txBody>
      </p:sp>
      <p:sp>
        <p:nvSpPr>
          <p:cNvPr id="44036" name="Text Box 5"/>
          <p:cNvSpPr txBox="1"/>
          <p:nvPr/>
        </p:nvSpPr>
        <p:spPr>
          <a:xfrm>
            <a:off x="533400" y="2205038"/>
            <a:ext cx="8077200" cy="2047875"/>
          </a:xfrm>
          <a:prstGeom prst="rect">
            <a:avLst/>
          </a:prstGeom>
          <a:noFill/>
          <a:ln w="9525">
            <a:noFill/>
          </a:ln>
        </p:spPr>
        <p:txBody>
          <a:bodyPr>
            <a:spAutoFit/>
          </a:bodyPr>
          <a:p>
            <a:pPr algn="just">
              <a:lnSpc>
                <a:spcPct val="145000"/>
              </a:lnSpc>
              <a:spcBef>
                <a:spcPct val="50000"/>
              </a:spcBef>
            </a:pPr>
            <a:r>
              <a:rPr lang="zh-CN" altLang="en-US" dirty="0">
                <a:solidFill>
                  <a:schemeClr val="tx1"/>
                </a:solidFill>
                <a:latin typeface="Times New Roman" panose="02020603050405020304" pitchFamily="18" charset="0"/>
              </a:rPr>
              <a:t>       </a:t>
            </a:r>
            <a:r>
              <a:rPr lang="en-US" altLang="zh-CN" dirty="0">
                <a:solidFill>
                  <a:schemeClr val="tx1"/>
                </a:solidFill>
                <a:latin typeface="Times New Roman" panose="02020603050405020304" pitchFamily="18" charset="0"/>
              </a:rPr>
              <a:t>(1) </a:t>
            </a:r>
            <a:r>
              <a:rPr lang="zh-CN" altLang="en-US" dirty="0">
                <a:solidFill>
                  <a:schemeClr val="tx1"/>
                </a:solidFill>
                <a:latin typeface="Times New Roman" panose="02020603050405020304" pitchFamily="18" charset="0"/>
              </a:rPr>
              <a:t>紧密耦合</a:t>
            </a:r>
            <a:r>
              <a:rPr lang="en-US" altLang="zh-CN" dirty="0">
                <a:solidFill>
                  <a:schemeClr val="tx1"/>
                </a:solidFill>
                <a:latin typeface="Arial" panose="020B0604020202020204" pitchFamily="34" charset="0"/>
              </a:rPr>
              <a:t>(Tightly Coupted)MPS</a:t>
            </a:r>
            <a:r>
              <a:rPr lang="zh-CN" altLang="en-US" dirty="0">
                <a:solidFill>
                  <a:schemeClr val="tx1"/>
                </a:solidFill>
                <a:latin typeface="Times New Roman" panose="02020603050405020304" pitchFamily="18" charset="0"/>
              </a:rPr>
              <a:t> </a:t>
            </a:r>
            <a:endParaRPr lang="zh-CN" altLang="en-US" dirty="0">
              <a:solidFill>
                <a:schemeClr val="tx1"/>
              </a:solidFill>
              <a:latin typeface="Times New Roman" panose="02020603050405020304" pitchFamily="18" charset="0"/>
            </a:endParaRPr>
          </a:p>
          <a:p>
            <a:pPr algn="just">
              <a:lnSpc>
                <a:spcPct val="145000"/>
              </a:lnSpc>
              <a:spcBef>
                <a:spcPct val="50000"/>
              </a:spcBef>
            </a:pPr>
            <a:r>
              <a:rPr lang="en-US" altLang="zh-CN" dirty="0">
                <a:solidFill>
                  <a:schemeClr val="tx1"/>
                </a:solidFill>
                <a:latin typeface="Arial" panose="020B0604020202020204" pitchFamily="34" charset="0"/>
              </a:rPr>
              <a:t>      (2) </a:t>
            </a:r>
            <a:r>
              <a:rPr lang="zh-CN" altLang="en-US" dirty="0">
                <a:solidFill>
                  <a:schemeClr val="tx1"/>
                </a:solidFill>
                <a:latin typeface="Arial" panose="020B0604020202020204" pitchFamily="34" charset="0"/>
              </a:rPr>
              <a:t>松散耦合</a:t>
            </a:r>
            <a:r>
              <a:rPr lang="en-US" altLang="zh-CN" dirty="0">
                <a:solidFill>
                  <a:schemeClr val="tx1"/>
                </a:solidFill>
                <a:latin typeface="Arial" panose="020B0604020202020204" pitchFamily="34" charset="0"/>
              </a:rPr>
              <a:t>(Loosely Coupled)MPS</a:t>
            </a:r>
            <a:endParaRPr lang="zh-CN" altLang="en-US" dirty="0">
              <a:solidFill>
                <a:schemeClr val="tx1"/>
              </a:solidFill>
              <a:latin typeface="Times New Roman" panose="02020603050405020304" pitchFamily="18" charset="0"/>
            </a:endParaRPr>
          </a:p>
          <a:p>
            <a:pPr algn="just">
              <a:lnSpc>
                <a:spcPct val="145000"/>
              </a:lnSpc>
              <a:spcBef>
                <a:spcPct val="50000"/>
              </a:spcBef>
            </a:pPr>
            <a:r>
              <a:rPr lang="zh-CN" altLang="en-US" dirty="0">
                <a:solidFill>
                  <a:schemeClr val="tx1"/>
                </a:solidFill>
                <a:latin typeface="Times New Roman" panose="02020603050405020304" pitchFamily="18" charset="0"/>
              </a:rPr>
              <a:t>        </a:t>
            </a:r>
            <a:endParaRPr lang="zh-CN" altLang="en-US" dirty="0">
              <a:solidFill>
                <a:schemeClr val="tx1"/>
              </a:solidFill>
              <a:latin typeface="Times New Roman" panose="02020603050405020304" pitchFamily="18" charset="0"/>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3"/>
          <p:cNvSpPr/>
          <p:nvPr/>
        </p:nvSpPr>
        <p:spPr>
          <a:xfrm>
            <a:off x="250825" y="188913"/>
            <a:ext cx="7345363" cy="719137"/>
          </a:xfrm>
          <a:prstGeom prst="rect">
            <a:avLst/>
          </a:prstGeom>
          <a:noFill/>
          <a:ln w="9525">
            <a:noFill/>
          </a:ln>
        </p:spPr>
        <p:txBody>
          <a:bodyPr anchor="ctr"/>
          <a:p>
            <a:pPr algn="l" eaLnBrk="0" hangingPunct="0"/>
            <a:r>
              <a:rPr lang="zh-CN" altLang="en-US" sz="3600" b="1" dirty="0">
                <a:solidFill>
                  <a:srgbClr val="FF3300"/>
                </a:solidFill>
                <a:latin typeface="Arial" panose="020B0604020202020204" pitchFamily="34" charset="0"/>
              </a:rPr>
              <a:t>二、低级调度（进程调度）</a:t>
            </a:r>
            <a:r>
              <a:rPr lang="zh-CN" altLang="en-US" sz="4000" dirty="0">
                <a:solidFill>
                  <a:srgbClr val="FF3300"/>
                </a:solidFill>
                <a:latin typeface="Arial" panose="020B0604020202020204" pitchFamily="34" charset="0"/>
                <a:ea typeface="仿宋_GB2312" pitchFamily="49" charset="-122"/>
              </a:rPr>
              <a:t>：</a:t>
            </a:r>
            <a:endParaRPr lang="zh-CN" altLang="en-US" sz="4000" dirty="0">
              <a:solidFill>
                <a:srgbClr val="FF3300"/>
              </a:solidFill>
              <a:latin typeface="Arial" panose="020B0604020202020204" pitchFamily="34" charset="0"/>
              <a:ea typeface="仿宋_GB2312" pitchFamily="49" charset="-122"/>
            </a:endParaRPr>
          </a:p>
        </p:txBody>
      </p:sp>
      <p:sp>
        <p:nvSpPr>
          <p:cNvPr id="183303" name="Rectangle 7"/>
          <p:cNvSpPr>
            <a:spLocks noChangeArrowheads="1"/>
          </p:cNvSpPr>
          <p:nvPr/>
        </p:nvSpPr>
        <p:spPr bwMode="auto">
          <a:xfrm>
            <a:off x="250825" y="981075"/>
            <a:ext cx="8604250" cy="4910138"/>
          </a:xfrm>
          <a:prstGeom prst="rect">
            <a:avLst/>
          </a:prstGeom>
          <a:noFill/>
          <a:ln w="9525" algn="ctr">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Char char="§"/>
              <a:defRPr/>
            </a:pPr>
            <a:r>
              <a:rPr kumimoji="1" lang="zh-CN" altLang="en-US" sz="3200" b="1" i="0" u="none" strike="noStrike" kern="1200" cap="none" spc="0" normalizeH="0" baseline="0" noProof="0">
                <a:ln>
                  <a:noFill/>
                </a:ln>
                <a:solidFill>
                  <a:srgbClr val="CC3300"/>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sym typeface="Wingdings" panose="05000000000000000000" pitchFamily="2" charset="2"/>
              </a:rPr>
              <a:t>概念：</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Wingdings" panose="05000000000000000000" pitchFamily="2" charset="2"/>
              </a:rPr>
              <a:t>选择一个进程到</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Wingdings" panose="05000000000000000000" pitchFamily="2" charset="2"/>
              </a:rPr>
              <a:t>CPU</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Wingdings" panose="05000000000000000000" pitchFamily="2" charset="2"/>
              </a:rPr>
              <a:t>上参加运行</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Wingdings" panose="05000000000000000000" pitchFamily="2" charset="2"/>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Char char="§"/>
              <a:defRPr/>
            </a:pP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Wingdings" panose="05000000000000000000" pitchFamily="2" charset="2"/>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Char char="§"/>
              <a:defRPr/>
            </a:pPr>
            <a:r>
              <a:rPr kumimoji="1" lang="zh-CN" altLang="en-US" sz="3200" b="1" i="0" u="none" strike="noStrike" kern="1200" cap="none" spc="0" normalizeH="0" baseline="0" noProof="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可能的进程调度时机</a:t>
            </a:r>
            <a:r>
              <a:rPr kumimoji="1" lang="en-US" altLang="zh-CN" sz="3200" b="1" i="0" u="none" strike="noStrike" kern="1200" cap="none" spc="0" normalizeH="0" baseline="0" noProof="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a:t>
            </a:r>
            <a:endParaRPr kumimoji="1" lang="en-US" altLang="zh-CN" sz="3200" b="1" i="0" u="none" strike="noStrike" kern="1200" cap="none" spc="0" normalizeH="0" baseline="0" noProof="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1</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）分时系统中时间片用完；</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2</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）当前进程本身状态发生转换：</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     进程终止；进程阻塞</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3</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）进程从系统调用中返回用户态；</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4</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）系统从中断处理中返回用户态；</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5</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）就绪队列中出现比当前进程优先级更高的进程；</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6</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）就绪队列中增加新进程。</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endParaRPr kumimoji="1" lang="en-US" altLang="zh-CN" sz="28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3303">
                                            <p:txEl>
                                              <p:charRg st="20" end="31"/>
                                            </p:txEl>
                                          </p:spTgt>
                                        </p:tgtEl>
                                        <p:attrNameLst>
                                          <p:attrName>style.visibility</p:attrName>
                                        </p:attrNameLst>
                                      </p:cBhvr>
                                      <p:to>
                                        <p:strVal val="visible"/>
                                      </p:to>
                                    </p:set>
                                    <p:animEffect transition="in" filter="box(in)">
                                      <p:cBhvr>
                                        <p:cTn id="7" dur="500"/>
                                        <p:tgtEl>
                                          <p:spTgt spid="183303">
                                            <p:txEl>
                                              <p:charRg st="20" end="3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83303">
                                            <p:txEl>
                                              <p:charRg st="31" end="46"/>
                                            </p:txEl>
                                          </p:spTgt>
                                        </p:tgtEl>
                                        <p:attrNameLst>
                                          <p:attrName>style.visibility</p:attrName>
                                        </p:attrNameLst>
                                      </p:cBhvr>
                                      <p:to>
                                        <p:strVal val="visible"/>
                                      </p:to>
                                    </p:set>
                                    <p:animEffect transition="in" filter="box(in)">
                                      <p:cBhvr>
                                        <p:cTn id="12" dur="500"/>
                                        <p:tgtEl>
                                          <p:spTgt spid="183303">
                                            <p:txEl>
                                              <p:charRg st="31" end="46"/>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183303">
                                            <p:txEl>
                                              <p:charRg st="46" end="63"/>
                                            </p:txEl>
                                          </p:spTgt>
                                        </p:tgtEl>
                                        <p:attrNameLst>
                                          <p:attrName>style.visibility</p:attrName>
                                        </p:attrNameLst>
                                      </p:cBhvr>
                                      <p:to>
                                        <p:strVal val="visible"/>
                                      </p:to>
                                    </p:set>
                                    <p:animEffect transition="in" filter="box(in)">
                                      <p:cBhvr>
                                        <p:cTn id="15" dur="500"/>
                                        <p:tgtEl>
                                          <p:spTgt spid="183303">
                                            <p:txEl>
                                              <p:charRg st="46" end="6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83303">
                                            <p:txEl>
                                              <p:charRg st="63" end="78"/>
                                            </p:txEl>
                                          </p:spTgt>
                                        </p:tgtEl>
                                        <p:attrNameLst>
                                          <p:attrName>style.visibility</p:attrName>
                                        </p:attrNameLst>
                                      </p:cBhvr>
                                      <p:to>
                                        <p:strVal val="visible"/>
                                      </p:to>
                                    </p:set>
                                    <p:animEffect transition="in" filter="box(in)">
                                      <p:cBhvr>
                                        <p:cTn id="18" dur="500"/>
                                        <p:tgtEl>
                                          <p:spTgt spid="183303">
                                            <p:txEl>
                                              <p:charRg st="63" end="78"/>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183303">
                                            <p:txEl>
                                              <p:charRg st="78" end="96"/>
                                            </p:txEl>
                                          </p:spTgt>
                                        </p:tgtEl>
                                        <p:attrNameLst>
                                          <p:attrName>style.visibility</p:attrName>
                                        </p:attrNameLst>
                                      </p:cBhvr>
                                      <p:to>
                                        <p:strVal val="visible"/>
                                      </p:to>
                                    </p:set>
                                    <p:animEffect transition="in" filter="box(in)">
                                      <p:cBhvr>
                                        <p:cTn id="21" dur="500"/>
                                        <p:tgtEl>
                                          <p:spTgt spid="183303">
                                            <p:txEl>
                                              <p:charRg st="78" end="96"/>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183303">
                                            <p:txEl>
                                              <p:charRg st="96" end="114"/>
                                            </p:txEl>
                                          </p:spTgt>
                                        </p:tgtEl>
                                        <p:attrNameLst>
                                          <p:attrName>style.visibility</p:attrName>
                                        </p:attrNameLst>
                                      </p:cBhvr>
                                      <p:to>
                                        <p:strVal val="visible"/>
                                      </p:to>
                                    </p:set>
                                    <p:animEffect transition="in" filter="box(in)">
                                      <p:cBhvr>
                                        <p:cTn id="24" dur="500"/>
                                        <p:tgtEl>
                                          <p:spTgt spid="183303">
                                            <p:txEl>
                                              <p:charRg st="96" end="114"/>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183303">
                                            <p:txEl>
                                              <p:charRg st="114" end="139"/>
                                            </p:txEl>
                                          </p:spTgt>
                                        </p:tgtEl>
                                        <p:attrNameLst>
                                          <p:attrName>style.visibility</p:attrName>
                                        </p:attrNameLst>
                                      </p:cBhvr>
                                      <p:to>
                                        <p:strVal val="visible"/>
                                      </p:to>
                                    </p:set>
                                    <p:animEffect transition="in" filter="box(in)">
                                      <p:cBhvr>
                                        <p:cTn id="27" dur="500"/>
                                        <p:tgtEl>
                                          <p:spTgt spid="183303">
                                            <p:txEl>
                                              <p:charRg st="114" end="139"/>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183303">
                                            <p:txEl>
                                              <p:charRg st="139" end="154"/>
                                            </p:txEl>
                                          </p:spTgt>
                                        </p:tgtEl>
                                        <p:attrNameLst>
                                          <p:attrName>style.visibility</p:attrName>
                                        </p:attrNameLst>
                                      </p:cBhvr>
                                      <p:to>
                                        <p:strVal val="visible"/>
                                      </p:to>
                                    </p:set>
                                    <p:animEffect transition="in" filter="box(in)">
                                      <p:cBhvr>
                                        <p:cTn id="30" dur="500"/>
                                        <p:tgtEl>
                                          <p:spTgt spid="183303">
                                            <p:txEl>
                                              <p:charRg st="139" end="15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Text Box 10"/>
          <p:cNvSpPr txBox="1"/>
          <p:nvPr/>
        </p:nvSpPr>
        <p:spPr>
          <a:xfrm>
            <a:off x="1219200" y="549275"/>
            <a:ext cx="3368675" cy="519113"/>
          </a:xfrm>
          <a:prstGeom prst="rect">
            <a:avLst/>
          </a:prstGeom>
          <a:noFill/>
          <a:ln w="9525">
            <a:noFill/>
          </a:ln>
        </p:spPr>
        <p:txBody>
          <a:bodyPr wrap="none">
            <a:spAutoFit/>
          </a:bodyPr>
          <a:p>
            <a:pPr algn="l"/>
            <a:r>
              <a:rPr lang="zh-CN" altLang="en-US" sz="2800" b="1" dirty="0">
                <a:solidFill>
                  <a:srgbClr val="CC3300"/>
                </a:solidFill>
                <a:latin typeface="Arial" panose="020B0604020202020204" pitchFamily="34" charset="0"/>
              </a:rPr>
              <a:t>进程</a:t>
            </a:r>
            <a:r>
              <a:rPr lang="en-US" altLang="zh-CN" sz="2800" b="1" dirty="0">
                <a:solidFill>
                  <a:srgbClr val="CC3300"/>
                </a:solidFill>
                <a:latin typeface="Arial" panose="020B0604020202020204" pitchFamily="34" charset="0"/>
              </a:rPr>
              <a:t>(</a:t>
            </a:r>
            <a:r>
              <a:rPr lang="zh-CN" altLang="en-US" sz="2800" b="1" dirty="0">
                <a:solidFill>
                  <a:srgbClr val="CC3300"/>
                </a:solidFill>
                <a:latin typeface="Arial" panose="020B0604020202020204" pitchFamily="34" charset="0"/>
              </a:rPr>
              <a:t>线程</a:t>
            </a:r>
            <a:r>
              <a:rPr lang="en-US" altLang="zh-CN" sz="2800" b="1" dirty="0">
                <a:solidFill>
                  <a:srgbClr val="CC3300"/>
                </a:solidFill>
                <a:latin typeface="Arial" panose="020B0604020202020204" pitchFamily="34" charset="0"/>
              </a:rPr>
              <a:t>)</a:t>
            </a:r>
            <a:r>
              <a:rPr lang="zh-CN" altLang="en-US" sz="2800" b="1" dirty="0">
                <a:solidFill>
                  <a:srgbClr val="CC3300"/>
                </a:solidFill>
                <a:latin typeface="Arial" panose="020B0604020202020204" pitchFamily="34" charset="0"/>
              </a:rPr>
              <a:t>调度方式</a:t>
            </a:r>
            <a:r>
              <a:rPr lang="zh-CN" altLang="en-US" sz="2800" b="1" dirty="0">
                <a:solidFill>
                  <a:schemeClr val="tx1"/>
                </a:solidFill>
                <a:latin typeface="Times New Roman" panose="02020603050405020304" pitchFamily="18" charset="0"/>
              </a:rPr>
              <a:t> </a:t>
            </a:r>
            <a:endParaRPr lang="zh-CN" altLang="en-US" sz="2800" b="1" dirty="0">
              <a:solidFill>
                <a:schemeClr val="tx1"/>
              </a:solidFill>
              <a:latin typeface="Times New Roman" panose="02020603050405020304" pitchFamily="18" charset="0"/>
            </a:endParaRPr>
          </a:p>
        </p:txBody>
      </p:sp>
      <p:sp>
        <p:nvSpPr>
          <p:cNvPr id="45059" name="Text Box 11"/>
          <p:cNvSpPr txBox="1"/>
          <p:nvPr/>
        </p:nvSpPr>
        <p:spPr>
          <a:xfrm>
            <a:off x="609600" y="1235075"/>
            <a:ext cx="8153400" cy="4406900"/>
          </a:xfrm>
          <a:prstGeom prst="rect">
            <a:avLst/>
          </a:prstGeom>
          <a:noFill/>
          <a:ln w="9525">
            <a:noFill/>
          </a:ln>
        </p:spPr>
        <p:txBody>
          <a:bodyPr>
            <a:spAutoFit/>
          </a:bodyPr>
          <a:p>
            <a:pPr algn="just">
              <a:lnSpc>
                <a:spcPct val="135000"/>
              </a:lnSpc>
              <a:spcBef>
                <a:spcPct val="50000"/>
              </a:spcBef>
            </a:pPr>
            <a:r>
              <a:rPr lang="zh-CN" altLang="en-US" dirty="0">
                <a:solidFill>
                  <a:schemeClr val="tx1"/>
                </a:solidFill>
                <a:latin typeface="Times New Roman" panose="02020603050405020304" pitchFamily="18" charset="0"/>
              </a:rPr>
              <a:t>        </a:t>
            </a:r>
            <a:r>
              <a:rPr lang="en-US" altLang="zh-CN" b="1" dirty="0">
                <a:solidFill>
                  <a:schemeClr val="tx1"/>
                </a:solidFill>
                <a:latin typeface="Times New Roman" panose="02020603050405020304" pitchFamily="18" charset="0"/>
              </a:rPr>
              <a:t>1. </a:t>
            </a:r>
            <a:r>
              <a:rPr lang="zh-CN" altLang="en-US" b="1" dirty="0">
                <a:solidFill>
                  <a:schemeClr val="tx1"/>
                </a:solidFill>
                <a:latin typeface="Times New Roman" panose="02020603050405020304" pitchFamily="18" charset="0"/>
              </a:rPr>
              <a:t>自调度</a:t>
            </a:r>
            <a:r>
              <a:rPr lang="en-US" altLang="zh-CN" b="1" dirty="0">
                <a:solidFill>
                  <a:schemeClr val="tx1"/>
                </a:solidFill>
                <a:latin typeface="Times New Roman" panose="02020603050405020304" pitchFamily="18" charset="0"/>
              </a:rPr>
              <a:t>(Self-Scheduling)</a:t>
            </a:r>
            <a:r>
              <a:rPr lang="zh-CN" altLang="en-US" b="1" dirty="0">
                <a:solidFill>
                  <a:schemeClr val="tx1"/>
                </a:solidFill>
                <a:latin typeface="Times New Roman" panose="02020603050405020304" pitchFamily="18" charset="0"/>
              </a:rPr>
              <a:t>方式</a:t>
            </a:r>
            <a:endParaRPr lang="zh-CN" altLang="en-US" b="1" dirty="0">
              <a:solidFill>
                <a:schemeClr val="tx1"/>
              </a:solidFill>
              <a:latin typeface="Times New Roman" panose="02020603050405020304" pitchFamily="18" charset="0"/>
            </a:endParaRPr>
          </a:p>
          <a:p>
            <a:pPr algn="just">
              <a:lnSpc>
                <a:spcPct val="135000"/>
              </a:lnSpc>
              <a:spcBef>
                <a:spcPct val="50000"/>
              </a:spcBef>
            </a:pPr>
            <a:r>
              <a:rPr lang="zh-CN" altLang="en-US" dirty="0">
                <a:solidFill>
                  <a:schemeClr val="tx1"/>
                </a:solidFill>
                <a:latin typeface="Times New Roman" panose="02020603050405020304" pitchFamily="18" charset="0"/>
              </a:rPr>
              <a:t>        </a:t>
            </a:r>
            <a:r>
              <a:rPr lang="en-US" altLang="zh-CN" dirty="0">
                <a:solidFill>
                  <a:schemeClr val="tx1"/>
                </a:solidFill>
                <a:latin typeface="Times New Roman" panose="02020603050405020304" pitchFamily="18" charset="0"/>
              </a:rPr>
              <a:t>1) </a:t>
            </a:r>
            <a:r>
              <a:rPr lang="zh-CN" altLang="en-US" dirty="0">
                <a:solidFill>
                  <a:schemeClr val="tx1"/>
                </a:solidFill>
                <a:latin typeface="Times New Roman" panose="02020603050405020304" pitchFamily="18" charset="0"/>
              </a:rPr>
              <a:t>自调度机制</a:t>
            </a:r>
            <a:endParaRPr lang="zh-CN" altLang="en-US" dirty="0">
              <a:solidFill>
                <a:schemeClr val="tx1"/>
              </a:solidFill>
              <a:latin typeface="Times New Roman" panose="02020603050405020304" pitchFamily="18" charset="0"/>
            </a:endParaRPr>
          </a:p>
          <a:p>
            <a:pPr algn="just">
              <a:lnSpc>
                <a:spcPct val="135000"/>
              </a:lnSpc>
              <a:spcBef>
                <a:spcPct val="50000"/>
              </a:spcBef>
            </a:pPr>
            <a:r>
              <a:rPr lang="zh-CN" altLang="en-US" dirty="0">
                <a:solidFill>
                  <a:schemeClr val="tx1"/>
                </a:solidFill>
                <a:latin typeface="Times New Roman" panose="02020603050405020304" pitchFamily="18" charset="0"/>
              </a:rPr>
              <a:t>        直接由单处理机环境下的调度方式演变而来的。 在系统中设置有一个公共的进程或线程就绪队列，所有的处理器在空闲时，都可自己到该队列中取得一进程</a:t>
            </a:r>
            <a:r>
              <a:rPr lang="en-US" altLang="zh-CN" dirty="0">
                <a:solidFill>
                  <a:schemeClr val="tx1"/>
                </a:solidFill>
                <a:latin typeface="Times New Roman" panose="02020603050405020304" pitchFamily="18" charset="0"/>
              </a:rPr>
              <a:t>(</a:t>
            </a:r>
            <a:r>
              <a:rPr lang="zh-CN" altLang="en-US" dirty="0">
                <a:solidFill>
                  <a:schemeClr val="tx1"/>
                </a:solidFill>
                <a:latin typeface="Times New Roman" panose="02020603050405020304" pitchFamily="18" charset="0"/>
              </a:rPr>
              <a:t>或线程</a:t>
            </a:r>
            <a:r>
              <a:rPr lang="en-US" altLang="zh-CN" dirty="0">
                <a:solidFill>
                  <a:schemeClr val="tx1"/>
                </a:solidFill>
                <a:latin typeface="Times New Roman" panose="02020603050405020304" pitchFamily="18" charset="0"/>
              </a:rPr>
              <a:t>)</a:t>
            </a:r>
            <a:r>
              <a:rPr lang="zh-CN" altLang="en-US" dirty="0">
                <a:solidFill>
                  <a:schemeClr val="tx1"/>
                </a:solidFill>
                <a:latin typeface="Times New Roman" panose="02020603050405020304" pitchFamily="18" charset="0"/>
              </a:rPr>
              <a:t>来运行。在自调度方式中，可采用在单处理机环境下所用的调度算法，如先来先服务</a:t>
            </a:r>
            <a:r>
              <a:rPr lang="en-US" altLang="zh-CN" dirty="0">
                <a:solidFill>
                  <a:schemeClr val="tx1"/>
                </a:solidFill>
                <a:latin typeface="Times New Roman" panose="02020603050405020304" pitchFamily="18" charset="0"/>
              </a:rPr>
              <a:t>(FCFS)</a:t>
            </a:r>
            <a:r>
              <a:rPr lang="zh-CN" altLang="en-US" dirty="0">
                <a:solidFill>
                  <a:schemeClr val="tx1"/>
                </a:solidFill>
                <a:latin typeface="Times New Roman" panose="02020603050405020304" pitchFamily="18" charset="0"/>
              </a:rPr>
              <a:t>调度算法、最高优先权优先</a:t>
            </a:r>
            <a:r>
              <a:rPr lang="en-US" altLang="zh-CN" dirty="0">
                <a:solidFill>
                  <a:schemeClr val="tx1"/>
                </a:solidFill>
                <a:latin typeface="Times New Roman" panose="02020603050405020304" pitchFamily="18" charset="0"/>
              </a:rPr>
              <a:t>(FPF)</a:t>
            </a:r>
            <a:r>
              <a:rPr lang="zh-CN" altLang="en-US" dirty="0">
                <a:solidFill>
                  <a:schemeClr val="tx1"/>
                </a:solidFill>
                <a:latin typeface="Times New Roman" panose="02020603050405020304" pitchFamily="18" charset="0"/>
              </a:rPr>
              <a:t>调度算法和抢占式最高优先权优先调度算法等。 </a:t>
            </a:r>
            <a:endParaRPr lang="zh-CN" altLang="en-US" dirty="0">
              <a:solidFill>
                <a:schemeClr val="tx1"/>
              </a:solidFill>
              <a:latin typeface="Times New Roman" panose="02020603050405020304" pitchFamily="18" charset="0"/>
            </a:endParaRP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Text Box 14"/>
          <p:cNvSpPr txBox="1"/>
          <p:nvPr/>
        </p:nvSpPr>
        <p:spPr>
          <a:xfrm>
            <a:off x="685800" y="838200"/>
            <a:ext cx="8001000" cy="4881563"/>
          </a:xfrm>
          <a:prstGeom prst="rect">
            <a:avLst/>
          </a:prstGeom>
          <a:noFill/>
          <a:ln w="9525">
            <a:noFill/>
          </a:ln>
        </p:spPr>
        <p:txBody>
          <a:bodyPr>
            <a:spAutoFit/>
          </a:bodyPr>
          <a:p>
            <a:pPr algn="just">
              <a:lnSpc>
                <a:spcPct val="145000"/>
              </a:lnSpc>
              <a:spcBef>
                <a:spcPct val="50000"/>
              </a:spcBef>
            </a:pPr>
            <a:r>
              <a:rPr lang="zh-CN" altLang="en-US" dirty="0">
                <a:solidFill>
                  <a:schemeClr val="tx1"/>
                </a:solidFill>
                <a:latin typeface="Times New Roman" panose="02020603050405020304" pitchFamily="18" charset="0"/>
              </a:rPr>
              <a:t>        </a:t>
            </a:r>
            <a:r>
              <a:rPr lang="en-US" altLang="zh-CN" dirty="0">
                <a:solidFill>
                  <a:schemeClr val="tx1"/>
                </a:solidFill>
                <a:latin typeface="Times New Roman" panose="02020603050405020304" pitchFamily="18" charset="0"/>
              </a:rPr>
              <a:t>2) </a:t>
            </a:r>
            <a:r>
              <a:rPr lang="zh-CN" altLang="en-US" dirty="0">
                <a:solidFill>
                  <a:schemeClr val="tx1"/>
                </a:solidFill>
                <a:latin typeface="Times New Roman" panose="02020603050405020304" pitchFamily="18" charset="0"/>
              </a:rPr>
              <a:t>自调度方式的优点</a:t>
            </a:r>
            <a:endParaRPr lang="zh-CN" altLang="en-US" dirty="0">
              <a:solidFill>
                <a:schemeClr val="tx1"/>
              </a:solidFill>
              <a:latin typeface="Times New Roman" panose="02020603050405020304" pitchFamily="18" charset="0"/>
            </a:endParaRPr>
          </a:p>
          <a:p>
            <a:pPr algn="just">
              <a:lnSpc>
                <a:spcPct val="145000"/>
              </a:lnSpc>
              <a:spcBef>
                <a:spcPct val="50000"/>
              </a:spcBef>
            </a:pPr>
            <a:r>
              <a:rPr lang="zh-CN" altLang="en-US" dirty="0">
                <a:solidFill>
                  <a:schemeClr val="tx1"/>
                </a:solidFill>
                <a:latin typeface="Times New Roman" panose="02020603050405020304" pitchFamily="18" charset="0"/>
              </a:rPr>
              <a:t>       自调度方式的主要优点表现为：</a:t>
            </a:r>
            <a:endParaRPr lang="zh-CN" altLang="en-US" dirty="0">
              <a:solidFill>
                <a:schemeClr val="tx1"/>
              </a:solidFill>
              <a:latin typeface="Times New Roman" panose="02020603050405020304" pitchFamily="18" charset="0"/>
            </a:endParaRPr>
          </a:p>
          <a:p>
            <a:pPr algn="just">
              <a:lnSpc>
                <a:spcPct val="145000"/>
              </a:lnSpc>
              <a:spcBef>
                <a:spcPct val="50000"/>
              </a:spcBef>
            </a:pPr>
            <a:r>
              <a:rPr lang="en-US" altLang="zh-CN" dirty="0">
                <a:solidFill>
                  <a:schemeClr val="tx1"/>
                </a:solidFill>
                <a:latin typeface="Times New Roman" panose="02020603050405020304" pitchFamily="18" charset="0"/>
              </a:rPr>
              <a:t>1)</a:t>
            </a:r>
            <a:r>
              <a:rPr lang="zh-CN" altLang="en-US" dirty="0">
                <a:solidFill>
                  <a:schemeClr val="tx1"/>
                </a:solidFill>
                <a:latin typeface="Times New Roman" panose="02020603050405020304" pitchFamily="18" charset="0"/>
              </a:rPr>
              <a:t>系统中的公共就绪队列可按照单处理机系统中所采用的各种方式加以组织；其调度算法也可沿用单处理机系统所用的算法。</a:t>
            </a:r>
            <a:endParaRPr lang="zh-CN" altLang="en-US" dirty="0">
              <a:solidFill>
                <a:schemeClr val="tx1"/>
              </a:solidFill>
              <a:latin typeface="Times New Roman" panose="02020603050405020304" pitchFamily="18" charset="0"/>
            </a:endParaRPr>
          </a:p>
          <a:p>
            <a:pPr algn="just">
              <a:lnSpc>
                <a:spcPct val="145000"/>
              </a:lnSpc>
              <a:spcBef>
                <a:spcPct val="50000"/>
              </a:spcBef>
            </a:pPr>
            <a:r>
              <a:rPr lang="en-US" altLang="zh-CN" dirty="0">
                <a:solidFill>
                  <a:schemeClr val="tx1"/>
                </a:solidFill>
                <a:latin typeface="Times New Roman" panose="02020603050405020304" pitchFamily="18" charset="0"/>
              </a:rPr>
              <a:t>2) </a:t>
            </a:r>
            <a:r>
              <a:rPr lang="zh-CN" altLang="en-US" dirty="0">
                <a:solidFill>
                  <a:schemeClr val="tx1"/>
                </a:solidFill>
                <a:latin typeface="Times New Roman" panose="02020603050405020304" pitchFamily="18" charset="0"/>
              </a:rPr>
              <a:t>只要系统中有任务</a:t>
            </a:r>
            <a:r>
              <a:rPr lang="en-US" altLang="zh-CN" dirty="0">
                <a:solidFill>
                  <a:schemeClr val="tx1"/>
                </a:solidFill>
                <a:latin typeface="Times New Roman" panose="02020603050405020304" pitchFamily="18" charset="0"/>
              </a:rPr>
              <a:t>(</a:t>
            </a:r>
            <a:r>
              <a:rPr lang="zh-CN" altLang="en-US" dirty="0">
                <a:solidFill>
                  <a:schemeClr val="tx1"/>
                </a:solidFill>
                <a:latin typeface="Times New Roman" panose="02020603050405020304" pitchFamily="18" charset="0"/>
              </a:rPr>
              <a:t>只要公共就绪队列不空</a:t>
            </a:r>
            <a:r>
              <a:rPr lang="en-US" altLang="zh-CN" dirty="0">
                <a:solidFill>
                  <a:schemeClr val="tx1"/>
                </a:solidFill>
                <a:latin typeface="Times New Roman" panose="02020603050405020304" pitchFamily="18" charset="0"/>
              </a:rPr>
              <a:t>)</a:t>
            </a:r>
            <a:r>
              <a:rPr lang="zh-CN" altLang="en-US" dirty="0">
                <a:solidFill>
                  <a:schemeClr val="tx1"/>
                </a:solidFill>
                <a:latin typeface="Times New Roman" panose="02020603050405020304" pitchFamily="18" charset="0"/>
              </a:rPr>
              <a:t>，就不会出现处理机空闲的情况，也不会发生处理器忙闲不均的现象，因而有利于提高处理器的利用率。 </a:t>
            </a:r>
            <a:endParaRPr lang="zh-CN" altLang="en-US" dirty="0">
              <a:solidFill>
                <a:schemeClr val="tx1"/>
              </a:solidFill>
              <a:latin typeface="Times New Roman" panose="02020603050405020304" pitchFamily="18" charset="0"/>
            </a:endParaRP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Text Box 10"/>
          <p:cNvSpPr txBox="1"/>
          <p:nvPr/>
        </p:nvSpPr>
        <p:spPr>
          <a:xfrm>
            <a:off x="2133600" y="990600"/>
            <a:ext cx="3028950" cy="457200"/>
          </a:xfrm>
          <a:prstGeom prst="rect">
            <a:avLst/>
          </a:prstGeom>
          <a:noFill/>
          <a:ln w="9525">
            <a:noFill/>
          </a:ln>
        </p:spPr>
        <p:txBody>
          <a:bodyPr wrap="none">
            <a:spAutoFit/>
          </a:bodyPr>
          <a:p>
            <a:pPr algn="l"/>
            <a:r>
              <a:rPr lang="en-US" altLang="zh-CN" dirty="0">
                <a:solidFill>
                  <a:schemeClr val="tx1"/>
                </a:solidFill>
                <a:latin typeface="Times New Roman" panose="02020603050405020304" pitchFamily="18" charset="0"/>
              </a:rPr>
              <a:t>3)  </a:t>
            </a:r>
            <a:r>
              <a:rPr lang="zh-CN" altLang="en-US" dirty="0">
                <a:solidFill>
                  <a:schemeClr val="tx1"/>
                </a:solidFill>
                <a:latin typeface="Times New Roman" panose="02020603050405020304" pitchFamily="18" charset="0"/>
              </a:rPr>
              <a:t>自调度方式的缺点</a:t>
            </a:r>
            <a:endParaRPr lang="zh-CN" altLang="en-US" dirty="0">
              <a:solidFill>
                <a:schemeClr val="tx1"/>
              </a:solidFill>
              <a:latin typeface="Times New Roman" panose="02020603050405020304" pitchFamily="18" charset="0"/>
            </a:endParaRPr>
          </a:p>
        </p:txBody>
      </p:sp>
      <p:sp>
        <p:nvSpPr>
          <p:cNvPr id="47107" name="Text Box 11"/>
          <p:cNvSpPr txBox="1"/>
          <p:nvPr/>
        </p:nvSpPr>
        <p:spPr>
          <a:xfrm>
            <a:off x="2133600" y="1524000"/>
            <a:ext cx="2825750" cy="2282825"/>
          </a:xfrm>
          <a:prstGeom prst="rect">
            <a:avLst/>
          </a:prstGeom>
          <a:noFill/>
          <a:ln w="9525">
            <a:noFill/>
          </a:ln>
        </p:spPr>
        <p:txBody>
          <a:bodyPr wrap="none">
            <a:spAutoFit/>
          </a:bodyPr>
          <a:p>
            <a:pPr marL="457200" indent="-457200" algn="l">
              <a:lnSpc>
                <a:spcPct val="200000"/>
              </a:lnSpc>
              <a:buAutoNum type="arabicParenBoth"/>
            </a:pPr>
            <a:r>
              <a:rPr lang="zh-CN" altLang="en-US" dirty="0">
                <a:solidFill>
                  <a:schemeClr val="tx1"/>
                </a:solidFill>
                <a:latin typeface="Times New Roman" panose="02020603050405020304" pitchFamily="18" charset="0"/>
              </a:rPr>
              <a:t>瓶颈问题。 </a:t>
            </a:r>
            <a:endParaRPr lang="zh-CN" altLang="en-US" dirty="0">
              <a:solidFill>
                <a:schemeClr val="tx1"/>
              </a:solidFill>
              <a:latin typeface="Times New Roman" panose="02020603050405020304" pitchFamily="18" charset="0"/>
            </a:endParaRPr>
          </a:p>
          <a:p>
            <a:pPr marL="457200" indent="-457200" algn="l">
              <a:lnSpc>
                <a:spcPct val="200000"/>
              </a:lnSpc>
            </a:pPr>
            <a:r>
              <a:rPr lang="en-US" altLang="zh-CN" dirty="0">
                <a:solidFill>
                  <a:schemeClr val="tx1"/>
                </a:solidFill>
                <a:latin typeface="Times New Roman" panose="02020603050405020304" pitchFamily="18" charset="0"/>
              </a:rPr>
              <a:t>(2) </a:t>
            </a:r>
            <a:r>
              <a:rPr lang="zh-CN" altLang="en-US" dirty="0">
                <a:solidFill>
                  <a:schemeClr val="tx1"/>
                </a:solidFill>
                <a:latin typeface="Times New Roman" panose="02020603050405020304" pitchFamily="18" charset="0"/>
              </a:rPr>
              <a:t>低效性。 </a:t>
            </a:r>
            <a:endParaRPr lang="zh-CN" altLang="en-US" dirty="0">
              <a:solidFill>
                <a:schemeClr val="tx1"/>
              </a:solidFill>
              <a:latin typeface="Times New Roman" panose="02020603050405020304" pitchFamily="18" charset="0"/>
            </a:endParaRPr>
          </a:p>
          <a:p>
            <a:pPr marL="457200" indent="-457200" algn="l">
              <a:lnSpc>
                <a:spcPct val="200000"/>
              </a:lnSpc>
            </a:pPr>
            <a:r>
              <a:rPr lang="en-US" altLang="zh-CN" dirty="0">
                <a:solidFill>
                  <a:schemeClr val="tx1"/>
                </a:solidFill>
                <a:latin typeface="Times New Roman" panose="02020603050405020304" pitchFamily="18" charset="0"/>
              </a:rPr>
              <a:t>(3) </a:t>
            </a:r>
            <a:r>
              <a:rPr lang="zh-CN" altLang="en-US" dirty="0">
                <a:solidFill>
                  <a:schemeClr val="tx1"/>
                </a:solidFill>
                <a:latin typeface="Times New Roman" panose="02020603050405020304" pitchFamily="18" charset="0"/>
              </a:rPr>
              <a:t>线程切换频繁。 </a:t>
            </a:r>
            <a:endParaRPr lang="zh-CN" altLang="en-US" dirty="0">
              <a:solidFill>
                <a:schemeClr val="tx1"/>
              </a:solidFill>
              <a:latin typeface="Times New Roman" panose="02020603050405020304" pitchFamily="18" charset="0"/>
            </a:endParaRPr>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Text Box 6"/>
          <p:cNvSpPr txBox="1"/>
          <p:nvPr/>
        </p:nvSpPr>
        <p:spPr>
          <a:xfrm>
            <a:off x="1143000" y="476250"/>
            <a:ext cx="5140325" cy="457200"/>
          </a:xfrm>
          <a:prstGeom prst="rect">
            <a:avLst/>
          </a:prstGeom>
          <a:noFill/>
          <a:ln w="9525">
            <a:noFill/>
          </a:ln>
        </p:spPr>
        <p:txBody>
          <a:bodyPr wrap="none">
            <a:spAutoFit/>
          </a:bodyPr>
          <a:p>
            <a:pPr algn="l"/>
            <a:r>
              <a:rPr lang="en-US" altLang="zh-CN" b="1" dirty="0">
                <a:solidFill>
                  <a:schemeClr val="tx1"/>
                </a:solidFill>
                <a:latin typeface="Times New Roman" panose="02020603050405020304" pitchFamily="18" charset="0"/>
              </a:rPr>
              <a:t>2. </a:t>
            </a:r>
            <a:r>
              <a:rPr lang="zh-CN" altLang="en-US" b="1" dirty="0">
                <a:solidFill>
                  <a:schemeClr val="tx1"/>
                </a:solidFill>
                <a:latin typeface="Times New Roman" panose="02020603050405020304" pitchFamily="18" charset="0"/>
              </a:rPr>
              <a:t>成组调度</a:t>
            </a:r>
            <a:r>
              <a:rPr lang="en-US" altLang="zh-CN" b="1" dirty="0">
                <a:solidFill>
                  <a:schemeClr val="tx1"/>
                </a:solidFill>
                <a:latin typeface="Times New Roman" panose="02020603050405020304" pitchFamily="18" charset="0"/>
              </a:rPr>
              <a:t>(Gang Scheduling)</a:t>
            </a:r>
            <a:r>
              <a:rPr lang="zh-CN" altLang="en-US" b="1" dirty="0">
                <a:solidFill>
                  <a:schemeClr val="tx1"/>
                </a:solidFill>
                <a:latin typeface="Times New Roman" panose="02020603050405020304" pitchFamily="18" charset="0"/>
              </a:rPr>
              <a:t>方式 </a:t>
            </a:r>
            <a:endParaRPr lang="zh-CN" altLang="en-US" b="1" dirty="0">
              <a:solidFill>
                <a:schemeClr val="tx1"/>
              </a:solidFill>
              <a:latin typeface="Times New Roman" panose="02020603050405020304" pitchFamily="18" charset="0"/>
            </a:endParaRPr>
          </a:p>
        </p:txBody>
      </p:sp>
      <p:sp>
        <p:nvSpPr>
          <p:cNvPr id="48131" name="Text Box 7"/>
          <p:cNvSpPr txBox="1"/>
          <p:nvPr/>
        </p:nvSpPr>
        <p:spPr>
          <a:xfrm>
            <a:off x="533400" y="1085850"/>
            <a:ext cx="8229600" cy="1771650"/>
          </a:xfrm>
          <a:prstGeom prst="rect">
            <a:avLst/>
          </a:prstGeom>
          <a:noFill/>
          <a:ln w="9525">
            <a:noFill/>
          </a:ln>
        </p:spPr>
        <p:txBody>
          <a:bodyPr>
            <a:spAutoFit/>
          </a:bodyPr>
          <a:p>
            <a:pPr algn="just">
              <a:lnSpc>
                <a:spcPct val="120000"/>
              </a:lnSpc>
              <a:spcBef>
                <a:spcPct val="50000"/>
              </a:spcBef>
            </a:pPr>
            <a:r>
              <a:rPr lang="zh-CN" altLang="en-US" dirty="0">
                <a:solidFill>
                  <a:schemeClr val="tx1"/>
                </a:solidFill>
                <a:latin typeface="Times New Roman" panose="02020603050405020304" pitchFamily="18" charset="0"/>
              </a:rPr>
              <a:t>       在成组调度时，如何为应用程序分配处理器时间， </a:t>
            </a:r>
            <a:endParaRPr lang="zh-CN" altLang="en-US" dirty="0">
              <a:solidFill>
                <a:schemeClr val="tx1"/>
              </a:solidFill>
              <a:latin typeface="Times New Roman" panose="02020603050405020304" pitchFamily="18" charset="0"/>
            </a:endParaRPr>
          </a:p>
          <a:p>
            <a:pPr algn="just">
              <a:lnSpc>
                <a:spcPct val="120000"/>
              </a:lnSpc>
              <a:spcBef>
                <a:spcPct val="50000"/>
              </a:spcBef>
            </a:pPr>
            <a:r>
              <a:rPr lang="zh-CN" altLang="en-US" dirty="0">
                <a:solidFill>
                  <a:schemeClr val="tx1"/>
                </a:solidFill>
                <a:latin typeface="Times New Roman" panose="02020603050405020304" pitchFamily="18" charset="0"/>
              </a:rPr>
              <a:t>       </a:t>
            </a:r>
            <a:r>
              <a:rPr lang="en-US" altLang="zh-CN" dirty="0">
                <a:solidFill>
                  <a:schemeClr val="tx1"/>
                </a:solidFill>
                <a:latin typeface="Times New Roman" panose="02020603050405020304" pitchFamily="18" charset="0"/>
              </a:rPr>
              <a:t>1) </a:t>
            </a:r>
            <a:r>
              <a:rPr lang="zh-CN" altLang="en-US" dirty="0">
                <a:solidFill>
                  <a:schemeClr val="tx1"/>
                </a:solidFill>
                <a:latin typeface="Times New Roman" panose="02020603050405020304" pitchFamily="18" charset="0"/>
              </a:rPr>
              <a:t>面向所有应用程序平均分配处理器时间</a:t>
            </a:r>
            <a:endParaRPr lang="zh-CN" altLang="en-US" dirty="0">
              <a:solidFill>
                <a:schemeClr val="tx1"/>
              </a:solidFill>
              <a:latin typeface="Times New Roman" panose="02020603050405020304" pitchFamily="18" charset="0"/>
            </a:endParaRPr>
          </a:p>
          <a:p>
            <a:pPr algn="just">
              <a:lnSpc>
                <a:spcPct val="120000"/>
              </a:lnSpc>
              <a:spcBef>
                <a:spcPct val="50000"/>
              </a:spcBef>
            </a:pPr>
            <a:r>
              <a:rPr lang="zh-CN" altLang="en-US" dirty="0">
                <a:solidFill>
                  <a:schemeClr val="tx1"/>
                </a:solidFill>
                <a:latin typeface="Times New Roman" panose="02020603050405020304" pitchFamily="18" charset="0"/>
              </a:rPr>
              <a:t>       </a:t>
            </a:r>
            <a:r>
              <a:rPr lang="en-US" altLang="zh-CN" dirty="0">
                <a:solidFill>
                  <a:schemeClr val="tx1"/>
                </a:solidFill>
                <a:latin typeface="Times New Roman" panose="02020603050405020304" pitchFamily="18" charset="0"/>
              </a:rPr>
              <a:t>2) </a:t>
            </a:r>
            <a:r>
              <a:rPr lang="zh-CN" altLang="en-US" dirty="0">
                <a:solidFill>
                  <a:schemeClr val="tx1"/>
                </a:solidFill>
                <a:latin typeface="Times New Roman" panose="02020603050405020304" pitchFamily="18" charset="0"/>
              </a:rPr>
              <a:t>面向所有线程平均分配处理器时间 </a:t>
            </a:r>
            <a:endParaRPr lang="zh-CN" altLang="en-US" dirty="0">
              <a:solidFill>
                <a:schemeClr val="tx1"/>
              </a:solidFill>
              <a:latin typeface="Times New Roman" panose="02020603050405020304" pitchFamily="18" charset="0"/>
            </a:endParaRPr>
          </a:p>
        </p:txBody>
      </p:sp>
      <p:sp>
        <p:nvSpPr>
          <p:cNvPr id="48132" name="Text Box 8"/>
          <p:cNvSpPr txBox="1"/>
          <p:nvPr/>
        </p:nvSpPr>
        <p:spPr>
          <a:xfrm>
            <a:off x="2362200" y="6191250"/>
            <a:ext cx="3917950" cy="457200"/>
          </a:xfrm>
          <a:prstGeom prst="rect">
            <a:avLst/>
          </a:prstGeom>
          <a:noFill/>
          <a:ln w="9525">
            <a:noFill/>
          </a:ln>
        </p:spPr>
        <p:txBody>
          <a:bodyPr wrap="none">
            <a:spAutoFit/>
          </a:bodyPr>
          <a:p>
            <a:pPr algn="l"/>
            <a:r>
              <a:rPr lang="zh-CN" altLang="en-US" dirty="0">
                <a:solidFill>
                  <a:schemeClr val="tx1"/>
                </a:solidFill>
                <a:latin typeface="Times New Roman" panose="02020603050405020304" pitchFamily="18" charset="0"/>
              </a:rPr>
              <a:t>两种分配处理器时间的方法 </a:t>
            </a:r>
            <a:endParaRPr lang="zh-CN" altLang="en-US" dirty="0">
              <a:solidFill>
                <a:schemeClr val="tx1"/>
              </a:solidFill>
              <a:latin typeface="Times New Roman" panose="02020603050405020304" pitchFamily="18" charset="0"/>
            </a:endParaRPr>
          </a:p>
        </p:txBody>
      </p:sp>
      <p:pic>
        <p:nvPicPr>
          <p:cNvPr id="48133" name="Picture 9" descr="未标题-1 拷贝"/>
          <p:cNvPicPr>
            <a:picLocks noChangeAspect="1"/>
          </p:cNvPicPr>
          <p:nvPr/>
        </p:nvPicPr>
        <p:blipFill>
          <a:blip r:embed="rId1"/>
          <a:stretch>
            <a:fillRect/>
          </a:stretch>
        </p:blipFill>
        <p:spPr>
          <a:xfrm>
            <a:off x="0" y="2838450"/>
            <a:ext cx="8982075" cy="3381375"/>
          </a:xfrm>
          <a:prstGeom prst="rect">
            <a:avLst/>
          </a:prstGeom>
          <a:noFill/>
          <a:ln w="9525">
            <a:noFill/>
          </a:ln>
        </p:spPr>
      </p:pic>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5" name="Text Box 11"/>
          <p:cNvSpPr txBox="1"/>
          <p:nvPr/>
        </p:nvSpPr>
        <p:spPr>
          <a:xfrm>
            <a:off x="822325" y="803275"/>
            <a:ext cx="7748588" cy="457200"/>
          </a:xfrm>
          <a:prstGeom prst="rect">
            <a:avLst/>
          </a:prstGeom>
          <a:noFill/>
          <a:ln w="9525">
            <a:noFill/>
          </a:ln>
        </p:spPr>
        <p:txBody>
          <a:bodyPr wrap="none">
            <a:spAutoFit/>
          </a:bodyPr>
          <a:p>
            <a:pPr algn="l"/>
            <a:r>
              <a:rPr lang="en-US" altLang="zh-CN" b="1" dirty="0">
                <a:solidFill>
                  <a:schemeClr val="tx1"/>
                </a:solidFill>
                <a:latin typeface="Times New Roman" panose="02020603050405020304" pitchFamily="18" charset="0"/>
              </a:rPr>
              <a:t>3. </a:t>
            </a:r>
            <a:r>
              <a:rPr lang="zh-CN" altLang="en-US" b="1" dirty="0">
                <a:solidFill>
                  <a:schemeClr val="tx1"/>
                </a:solidFill>
                <a:latin typeface="Times New Roman" panose="02020603050405020304" pitchFamily="18" charset="0"/>
              </a:rPr>
              <a:t>专用处理器分配</a:t>
            </a:r>
            <a:r>
              <a:rPr lang="en-US" altLang="zh-CN" b="1" dirty="0">
                <a:solidFill>
                  <a:schemeClr val="tx1"/>
                </a:solidFill>
                <a:latin typeface="Times New Roman" panose="02020603050405020304" pitchFamily="18" charset="0"/>
              </a:rPr>
              <a:t>(Dedicated Processor Assigement)</a:t>
            </a:r>
            <a:r>
              <a:rPr lang="zh-CN" altLang="en-US" b="1" dirty="0">
                <a:solidFill>
                  <a:schemeClr val="tx1"/>
                </a:solidFill>
                <a:latin typeface="Times New Roman" panose="02020603050405020304" pitchFamily="18" charset="0"/>
              </a:rPr>
              <a:t>方式 </a:t>
            </a:r>
            <a:endParaRPr lang="zh-CN" altLang="en-US" b="1" dirty="0">
              <a:solidFill>
                <a:schemeClr val="tx1"/>
              </a:solidFill>
              <a:latin typeface="Times New Roman" panose="02020603050405020304" pitchFamily="18" charset="0"/>
            </a:endParaRPr>
          </a:p>
        </p:txBody>
      </p:sp>
      <p:sp>
        <p:nvSpPr>
          <p:cNvPr id="8196" name="Text Box 12"/>
          <p:cNvSpPr txBox="1"/>
          <p:nvPr/>
        </p:nvSpPr>
        <p:spPr>
          <a:xfrm>
            <a:off x="2743200" y="6019800"/>
            <a:ext cx="3308350" cy="457200"/>
          </a:xfrm>
          <a:prstGeom prst="rect">
            <a:avLst/>
          </a:prstGeom>
          <a:noFill/>
          <a:ln w="9525">
            <a:noFill/>
          </a:ln>
        </p:spPr>
        <p:txBody>
          <a:bodyPr wrap="none">
            <a:spAutoFit/>
          </a:bodyPr>
          <a:p>
            <a:pPr algn="l"/>
            <a:r>
              <a:rPr lang="zh-CN" altLang="en-US" dirty="0">
                <a:solidFill>
                  <a:schemeClr val="tx1"/>
                </a:solidFill>
                <a:latin typeface="Times New Roman" panose="02020603050405020304" pitchFamily="18" charset="0"/>
              </a:rPr>
              <a:t>线程数对加速比的影响 </a:t>
            </a:r>
            <a:endParaRPr lang="zh-CN" altLang="en-US" dirty="0">
              <a:solidFill>
                <a:schemeClr val="tx1"/>
              </a:solidFill>
              <a:latin typeface="Times New Roman" panose="02020603050405020304" pitchFamily="18" charset="0"/>
            </a:endParaRPr>
          </a:p>
        </p:txBody>
      </p:sp>
      <p:sp>
        <p:nvSpPr>
          <p:cNvPr id="8197" name="AutoShape 13">
            <a:hlinkClick r:id="" action="ppaction://hlinkshowjump?jump=firstslide"/>
          </p:cNvPr>
          <p:cNvSpPr/>
          <p:nvPr/>
        </p:nvSpPr>
        <p:spPr>
          <a:xfrm>
            <a:off x="8382000" y="6394450"/>
            <a:ext cx="762000" cy="457200"/>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aphicFrame>
        <p:nvGraphicFramePr>
          <p:cNvPr id="8194" name="Object 14"/>
          <p:cNvGraphicFramePr/>
          <p:nvPr/>
        </p:nvGraphicFramePr>
        <p:xfrm>
          <a:off x="0" y="1752600"/>
          <a:ext cx="9144000" cy="4054475"/>
        </p:xfrm>
        <a:graphic>
          <a:graphicData uri="http://schemas.openxmlformats.org/presentationml/2006/ole">
            <mc:AlternateContent xmlns:mc="http://schemas.openxmlformats.org/markup-compatibility/2006">
              <mc:Choice xmlns:v="urn:schemas-microsoft-com:vml" Requires="v">
                <p:oleObj spid="_x0000_s3084" name="" r:id="rId1" imgW="4533900" imgH="2011680" progId="Visio.Drawing.4">
                  <p:embed/>
                </p:oleObj>
              </mc:Choice>
              <mc:Fallback>
                <p:oleObj name="" r:id="rId1" imgW="4533900" imgH="2011680" progId="Visio.Drawing.4">
                  <p:embed/>
                  <p:pic>
                    <p:nvPicPr>
                      <p:cNvPr id="0" name="图片 3083"/>
                      <p:cNvPicPr/>
                      <p:nvPr/>
                    </p:nvPicPr>
                    <p:blipFill>
                      <a:blip r:embed="rId2"/>
                      <a:stretch>
                        <a:fillRect/>
                      </a:stretch>
                    </p:blipFill>
                    <p:spPr>
                      <a:xfrm>
                        <a:off x="0" y="1752600"/>
                        <a:ext cx="9144000" cy="4054475"/>
                      </a:xfrm>
                      <a:prstGeom prst="rect">
                        <a:avLst/>
                      </a:prstGeom>
                      <a:noFill/>
                      <a:ln w="38100">
                        <a:noFill/>
                        <a:miter/>
                      </a:ln>
                    </p:spPr>
                  </p:pic>
                </p:oleObj>
              </mc:Fallback>
            </mc:AlternateContent>
          </a:graphicData>
        </a:graphic>
      </p:graphicFrame>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Rectangle 2"/>
          <p:cNvSpPr>
            <a:spLocks noChangeArrowheads="1"/>
          </p:cNvSpPr>
          <p:nvPr/>
        </p:nvSpPr>
        <p:spPr bwMode="auto">
          <a:xfrm>
            <a:off x="827088" y="2133600"/>
            <a:ext cx="7489825" cy="297656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1371600" marR="0" lvl="2" indent="-457200" algn="l" defTabSz="914400" rtl="0" eaLnBrk="1" fontAlgn="base" latinLnBrk="0" hangingPunct="1">
              <a:lnSpc>
                <a:spcPct val="160000"/>
              </a:lnSpc>
              <a:spcBef>
                <a:spcPct val="50000"/>
              </a:spcBef>
              <a:spcAft>
                <a:spcPct val="0"/>
              </a:spcAft>
              <a:buClr>
                <a:schemeClr val="tx1"/>
              </a:buClr>
              <a:buSzTx/>
              <a:buFontTx/>
              <a:buNone/>
              <a:defRPr/>
            </a:pPr>
            <a:r>
              <a:rPr kumimoji="1" lang="en-US" altLang="zh-CN"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1</a:t>
            </a:r>
            <a:r>
              <a:rPr kumimoji="1"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）在一个应用程序的执行期间，专门为该应用程序分 </a:t>
            </a:r>
            <a:endParaRPr kumimoji="1"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2" indent="-457200" algn="l" defTabSz="914400" rtl="0" eaLnBrk="1" fontAlgn="base" latinLnBrk="0" hangingPunct="1">
              <a:lnSpc>
                <a:spcPct val="160000"/>
              </a:lnSpc>
              <a:spcBef>
                <a:spcPct val="50000"/>
              </a:spcBef>
              <a:spcAft>
                <a:spcPct val="0"/>
              </a:spcAft>
              <a:buClr>
                <a:schemeClr val="tx1"/>
              </a:buClr>
              <a:buSzTx/>
              <a:buFontTx/>
              <a:buNone/>
              <a:defRPr/>
            </a:pPr>
            <a:r>
              <a:rPr kumimoji="1"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配一组处理器，每一个线程一个处理器</a:t>
            </a:r>
            <a:endParaRPr kumimoji="1"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2" indent="-457200" algn="l" defTabSz="914400" rtl="0" eaLnBrk="1" fontAlgn="base" latinLnBrk="0" hangingPunct="1">
              <a:lnSpc>
                <a:spcPct val="160000"/>
              </a:lnSpc>
              <a:spcBef>
                <a:spcPct val="50000"/>
              </a:spcBef>
              <a:spcAft>
                <a:spcPct val="0"/>
              </a:spcAft>
              <a:buClr>
                <a:schemeClr val="tx1"/>
              </a:buClr>
              <a:buSzTx/>
              <a:buFontTx/>
              <a:buNone/>
              <a:defRPr/>
            </a:pPr>
            <a:r>
              <a:rPr kumimoji="1" lang="en-US" altLang="zh-CN"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a:t>
            </a:r>
            <a:r>
              <a:rPr kumimoji="1"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）线程的总和不应超过系统中的处理机数目</a:t>
            </a:r>
            <a:endParaRPr kumimoji="1"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2" indent="-457200" algn="l" defTabSz="914400" rtl="0" eaLnBrk="1" fontAlgn="base" latinLnBrk="0" hangingPunct="1">
              <a:lnSpc>
                <a:spcPct val="160000"/>
              </a:lnSpc>
              <a:spcBef>
                <a:spcPct val="50000"/>
              </a:spcBef>
              <a:spcAft>
                <a:spcPct val="0"/>
              </a:spcAft>
              <a:buClr>
                <a:schemeClr val="tx1"/>
              </a:buClr>
              <a:buSzTx/>
              <a:buFontTx/>
              <a:buNone/>
              <a:defRPr/>
            </a:pPr>
            <a:endParaRPr kumimoji="1"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9155" name="Text Box 3"/>
          <p:cNvSpPr txBox="1"/>
          <p:nvPr/>
        </p:nvSpPr>
        <p:spPr>
          <a:xfrm>
            <a:off x="822325" y="803275"/>
            <a:ext cx="7748588" cy="457200"/>
          </a:xfrm>
          <a:prstGeom prst="rect">
            <a:avLst/>
          </a:prstGeom>
          <a:noFill/>
          <a:ln w="9525">
            <a:noFill/>
          </a:ln>
        </p:spPr>
        <p:txBody>
          <a:bodyPr wrap="none">
            <a:spAutoFit/>
          </a:bodyPr>
          <a:p>
            <a:pPr algn="l"/>
            <a:r>
              <a:rPr lang="en-US" altLang="zh-CN" b="1" dirty="0">
                <a:solidFill>
                  <a:schemeClr val="tx1"/>
                </a:solidFill>
                <a:latin typeface="Times New Roman" panose="02020603050405020304" pitchFamily="18" charset="0"/>
              </a:rPr>
              <a:t>3. </a:t>
            </a:r>
            <a:r>
              <a:rPr lang="zh-CN" altLang="en-US" b="1" dirty="0">
                <a:solidFill>
                  <a:schemeClr val="tx1"/>
                </a:solidFill>
                <a:latin typeface="Times New Roman" panose="02020603050405020304" pitchFamily="18" charset="0"/>
              </a:rPr>
              <a:t>专用处理器分配</a:t>
            </a:r>
            <a:r>
              <a:rPr lang="en-US" altLang="zh-CN" b="1" dirty="0">
                <a:solidFill>
                  <a:schemeClr val="tx1"/>
                </a:solidFill>
                <a:latin typeface="Times New Roman" panose="02020603050405020304" pitchFamily="18" charset="0"/>
              </a:rPr>
              <a:t>(Dedicated Processor Assigement)</a:t>
            </a:r>
            <a:r>
              <a:rPr lang="zh-CN" altLang="en-US" b="1" dirty="0">
                <a:solidFill>
                  <a:schemeClr val="tx1"/>
                </a:solidFill>
                <a:latin typeface="Times New Roman" panose="02020603050405020304" pitchFamily="18" charset="0"/>
              </a:rPr>
              <a:t>方式 </a:t>
            </a:r>
            <a:endParaRPr lang="zh-CN" altLang="en-US" b="1" dirty="0">
              <a:solidFill>
                <a:schemeClr val="tx1"/>
              </a:solidFill>
              <a:latin typeface="Times New Roman" panose="02020603050405020304" pitchFamily="18" charset="0"/>
            </a:endParaRPr>
          </a:p>
        </p:txBody>
      </p:sp>
      <p:sp>
        <p:nvSpPr>
          <p:cNvPr id="49156" name="AutoShape 5">
            <a:hlinkClick r:id="" action="ppaction://hlinkshowjump?jump=firstslide"/>
          </p:cNvPr>
          <p:cNvSpPr/>
          <p:nvPr/>
        </p:nvSpPr>
        <p:spPr>
          <a:xfrm>
            <a:off x="8382000" y="6394450"/>
            <a:ext cx="762000" cy="457200"/>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43" name="Rectangle 2"/>
          <p:cNvSpPr>
            <a:spLocks noChangeArrowheads="1"/>
          </p:cNvSpPr>
          <p:nvPr/>
        </p:nvSpPr>
        <p:spPr bwMode="auto">
          <a:xfrm>
            <a:off x="323850" y="476250"/>
            <a:ext cx="8229600" cy="927100"/>
          </a:xfrm>
          <a:prstGeom prst="rect">
            <a:avLst/>
          </a:prstGeom>
          <a:noFill/>
          <a:ln w="9525">
            <a:noFill/>
            <a:miter lim="800000"/>
          </a:ln>
          <a:effectLst>
            <a:outerShdw dist="35921" dir="2700000" algn="ctr" rotWithShape="0">
              <a:srgbClr val="FFFFFF">
                <a:alpha val="73000"/>
              </a:srgbClr>
            </a:outerShdw>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3.5 </a:t>
            </a:r>
            <a:r>
              <a:rPr kumimoji="0" lang="zh-CN" altLang="en-US" sz="44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产生死锁的原因和必要条件</a:t>
            </a:r>
            <a:r>
              <a:rPr kumimoji="0" lang="zh-CN" altLang="en-US" sz="4400" b="1" i="0" u="none" strike="noStrike" kern="1200" cap="none" spc="0" normalizeH="0" baseline="0" noProof="0">
                <a:ln>
                  <a:noFill/>
                </a:ln>
                <a:solidFill>
                  <a:schemeClr val="tx2"/>
                </a:solidFill>
                <a:effectLst/>
                <a:uLnTx/>
                <a:uFillTx/>
                <a:latin typeface="Arial" panose="020B0604020202020204" pitchFamily="34" charset="0"/>
                <a:ea typeface="MS PGothic" panose="020B0600070205080204" pitchFamily="34" charset="-128"/>
                <a:cs typeface="+mn-cs"/>
              </a:rPr>
              <a:t> </a:t>
            </a:r>
            <a:endParaRPr kumimoji="0" lang="zh-CN" altLang="en-US" sz="4400" b="1" i="0" u="none" strike="noStrike" kern="1200" cap="none" spc="0" normalizeH="0" baseline="0" noProof="0">
              <a:ln>
                <a:noFill/>
              </a:ln>
              <a:solidFill>
                <a:schemeClr val="tx2"/>
              </a:solidFill>
              <a:effectLst/>
              <a:uLnTx/>
              <a:uFillTx/>
              <a:latin typeface="Arial" panose="020B0604020202020204" pitchFamily="34" charset="0"/>
              <a:ea typeface="MS PGothic" panose="020B0600070205080204" pitchFamily="34" charset="-128"/>
              <a:cs typeface="+mn-cs"/>
            </a:endParaRPr>
          </a:p>
        </p:txBody>
      </p:sp>
      <p:sp>
        <p:nvSpPr>
          <p:cNvPr id="91146" name="Rectangle 10"/>
          <p:cNvSpPr>
            <a:spLocks noChangeArrowheads="1"/>
          </p:cNvSpPr>
          <p:nvPr/>
        </p:nvSpPr>
        <p:spPr bwMode="auto">
          <a:xfrm>
            <a:off x="0" y="3101975"/>
            <a:ext cx="9144000" cy="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graphicFrame>
        <p:nvGraphicFramePr>
          <p:cNvPr id="91145" name="Object 9"/>
          <p:cNvGraphicFramePr/>
          <p:nvPr/>
        </p:nvGraphicFramePr>
        <p:xfrm>
          <a:off x="827088" y="2565400"/>
          <a:ext cx="7921625" cy="2366963"/>
        </p:xfrm>
        <a:graphic>
          <a:graphicData uri="http://schemas.openxmlformats.org/presentationml/2006/ole">
            <mc:AlternateContent xmlns:mc="http://schemas.openxmlformats.org/markup-compatibility/2006">
              <mc:Choice xmlns:v="urn:schemas-microsoft-com:vml" Requires="v">
                <p:oleObj spid="_x0000_s3085" name="" r:id="rId1" imgW="3251200" imgH="982345" progId="Visio.Drawing.11">
                  <p:embed/>
                </p:oleObj>
              </mc:Choice>
              <mc:Fallback>
                <p:oleObj name="" r:id="rId1" imgW="3251200" imgH="982345" progId="Visio.Drawing.11">
                  <p:embed/>
                  <p:pic>
                    <p:nvPicPr>
                      <p:cNvPr id="0" name="图片 3084"/>
                      <p:cNvPicPr/>
                      <p:nvPr/>
                    </p:nvPicPr>
                    <p:blipFill>
                      <a:blip r:embed="rId2"/>
                      <a:stretch>
                        <a:fillRect/>
                      </a:stretch>
                    </p:blipFill>
                    <p:spPr>
                      <a:xfrm>
                        <a:off x="827088" y="2565400"/>
                        <a:ext cx="7921625" cy="2366963"/>
                      </a:xfrm>
                      <a:prstGeom prst="rect">
                        <a:avLst/>
                      </a:prstGeom>
                      <a:noFill/>
                      <a:ln w="38100">
                        <a:noFill/>
                        <a:miter/>
                      </a:ln>
                    </p:spPr>
                  </p:pic>
                </p:oleObj>
              </mc:Fallback>
            </mc:AlternateContent>
          </a:graphicData>
        </a:graphic>
      </p:graphicFrame>
      <p:sp>
        <p:nvSpPr>
          <p:cNvPr id="91147" name="Text Box 11"/>
          <p:cNvSpPr txBox="1">
            <a:spLocks noChangeArrowheads="1"/>
          </p:cNvSpPr>
          <p:nvPr/>
        </p:nvSpPr>
        <p:spPr bwMode="auto">
          <a:xfrm>
            <a:off x="1403350" y="1557338"/>
            <a:ext cx="518477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spcBef>
                <a:spcPct val="50000"/>
              </a:spcBef>
              <a:buClr>
                <a:schemeClr val="tx1"/>
              </a:buClr>
              <a:buSzTx/>
              <a:buFontTx/>
              <a:buNone/>
              <a:defRPr/>
            </a:pPr>
            <a:r>
              <a:rPr kumimoji="0" lang="zh-CN" altLang="en-US" b="1" kern="1200" cap="none" spc="0" normalizeH="0" baseline="0" noProof="0">
                <a:solidFill>
                  <a:schemeClr val="tx1"/>
                </a:solidFill>
                <a:latin typeface="Arial" panose="020B0604020202020204" pitchFamily="34" charset="0"/>
                <a:ea typeface="宋体" panose="02010600030101010101" pitchFamily="2" charset="-122"/>
                <a:cs typeface="+mn-cs"/>
              </a:rPr>
              <a:t>例</a:t>
            </a:r>
            <a:r>
              <a:rPr kumimoji="0" lang="en-US" altLang="zh-CN" b="1" kern="1200" cap="none" spc="0" normalizeH="0" baseline="0" noProof="0">
                <a:solidFill>
                  <a:schemeClr val="tx1"/>
                </a:solidFill>
                <a:latin typeface="Arial" panose="020B0604020202020204" pitchFamily="34" charset="0"/>
                <a:ea typeface="宋体" panose="02010600030101010101" pitchFamily="2" charset="-122"/>
                <a:cs typeface="+mn-cs"/>
              </a:rPr>
              <a:t>1</a:t>
            </a:r>
            <a:r>
              <a:rPr kumimoji="0" lang="zh-CN" altLang="en-US" b="1" kern="1200" cap="none" spc="0" normalizeH="0" baseline="0" noProof="0">
                <a:solidFill>
                  <a:schemeClr val="tx1"/>
                </a:solidFill>
                <a:latin typeface="Arial" panose="020B0604020202020204" pitchFamily="34" charset="0"/>
                <a:ea typeface="宋体" panose="02010600030101010101" pitchFamily="2" charset="-122"/>
                <a:cs typeface="+mn-cs"/>
              </a:rPr>
              <a:t>：两辆车过单车道桥的僵局：</a:t>
            </a:r>
            <a:endParaRPr kumimoji="0" lang="zh-CN" altLang="en-US" b="1"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1145"/>
                                        </p:tgtEl>
                                        <p:attrNameLst>
                                          <p:attrName>style.visibility</p:attrName>
                                        </p:attrNameLst>
                                      </p:cBhvr>
                                      <p:to>
                                        <p:strVal val="visible"/>
                                      </p:to>
                                    </p:set>
                                    <p:animEffect transition="in" filter="box(in)">
                                      <p:cBhvr>
                                        <p:cTn id="7" dur="500"/>
                                        <p:tgtEl>
                                          <p:spTgt spid="91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Text Box 2"/>
          <p:cNvSpPr txBox="1"/>
          <p:nvPr/>
        </p:nvSpPr>
        <p:spPr>
          <a:xfrm>
            <a:off x="700088" y="1143000"/>
            <a:ext cx="7834312" cy="939800"/>
          </a:xfrm>
          <a:prstGeom prst="rect">
            <a:avLst/>
          </a:prstGeom>
          <a:noFill/>
          <a:ln w="9525">
            <a:noFill/>
          </a:ln>
        </p:spPr>
        <p:txBody>
          <a:bodyPr lIns="87273" tIns="43636" rIns="87273" bIns="43636">
            <a:spAutoFit/>
          </a:bodyPr>
          <a:p>
            <a:pPr marL="814705" indent="-814705" algn="l" defTabSz="873125">
              <a:spcBef>
                <a:spcPct val="50000"/>
              </a:spcBef>
            </a:pPr>
            <a:r>
              <a:rPr lang="zh-CN" altLang="en-US" sz="2800" b="1" dirty="0">
                <a:latin typeface="Times New Roman" panose="02020603050405020304" pitchFamily="18" charset="0"/>
              </a:rPr>
              <a:t>例</a:t>
            </a:r>
            <a:r>
              <a:rPr lang="en-US" altLang="zh-CN" sz="2800" b="1" dirty="0">
                <a:latin typeface="Times New Roman" panose="02020603050405020304" pitchFamily="18" charset="0"/>
              </a:rPr>
              <a:t>2.</a:t>
            </a:r>
            <a:r>
              <a:rPr lang="en-US" altLang="zh-CN" sz="2800" b="1" dirty="0">
                <a:solidFill>
                  <a:schemeClr val="tx1"/>
                </a:solidFill>
                <a:latin typeface="Times New Roman" panose="02020603050405020304" pitchFamily="18" charset="0"/>
              </a:rPr>
              <a:t>  </a:t>
            </a:r>
            <a:r>
              <a:rPr lang="zh-CN" altLang="en-US" sz="2800" b="1" dirty="0">
                <a:solidFill>
                  <a:schemeClr val="tx1"/>
                </a:solidFill>
                <a:latin typeface="Times New Roman" panose="02020603050405020304" pitchFamily="18" charset="0"/>
              </a:rPr>
              <a:t>竞争外部设备。设系统中有打印机、扫描仪各一台，进程</a:t>
            </a:r>
            <a:r>
              <a:rPr lang="en-US" altLang="zh-CN" sz="2800" b="1" dirty="0">
                <a:solidFill>
                  <a:schemeClr val="tx1"/>
                </a:solidFill>
                <a:latin typeface="Times New Roman" panose="02020603050405020304" pitchFamily="18" charset="0"/>
              </a:rPr>
              <a:t>A</a:t>
            </a:r>
            <a:r>
              <a:rPr lang="zh-CN" altLang="en-US" sz="2800" b="1" dirty="0">
                <a:solidFill>
                  <a:schemeClr val="tx1"/>
                </a:solidFill>
                <a:latin typeface="Times New Roman" panose="02020603050405020304" pitchFamily="18" charset="0"/>
              </a:rPr>
              <a:t>、</a:t>
            </a:r>
            <a:r>
              <a:rPr lang="en-US" altLang="zh-CN" sz="2800" b="1" dirty="0">
                <a:solidFill>
                  <a:schemeClr val="tx1"/>
                </a:solidFill>
                <a:latin typeface="Times New Roman" panose="02020603050405020304" pitchFamily="18" charset="0"/>
              </a:rPr>
              <a:t>B</a:t>
            </a:r>
            <a:r>
              <a:rPr lang="zh-CN" altLang="zh-CN" sz="2800" b="1" dirty="0">
                <a:solidFill>
                  <a:schemeClr val="tx1"/>
                </a:solidFill>
                <a:latin typeface="Times New Roman" panose="02020603050405020304" pitchFamily="18" charset="0"/>
              </a:rPr>
              <a:t>的申请如下</a:t>
            </a:r>
            <a:r>
              <a:rPr lang="zh-CN" altLang="en-US" sz="2800" b="1" dirty="0">
                <a:solidFill>
                  <a:schemeClr val="tx1"/>
                </a:solidFill>
                <a:latin typeface="Times New Roman" panose="02020603050405020304" pitchFamily="18" charset="0"/>
              </a:rPr>
              <a:t>：</a:t>
            </a:r>
            <a:endParaRPr lang="zh-CN" altLang="en-US" sz="2800" b="1" dirty="0">
              <a:solidFill>
                <a:schemeClr val="tx1"/>
              </a:solidFill>
              <a:latin typeface="Times New Roman" panose="02020603050405020304" pitchFamily="18" charset="0"/>
            </a:endParaRPr>
          </a:p>
        </p:txBody>
      </p:sp>
      <p:sp>
        <p:nvSpPr>
          <p:cNvPr id="237571" name="Rectangle 3"/>
          <p:cNvSpPr/>
          <p:nvPr/>
        </p:nvSpPr>
        <p:spPr>
          <a:xfrm>
            <a:off x="5195888" y="4419600"/>
            <a:ext cx="1295400" cy="685800"/>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r>
              <a:rPr lang="zh-CN" altLang="en-US" sz="2800" b="1" dirty="0">
                <a:solidFill>
                  <a:srgbClr val="9900FF"/>
                </a:solidFill>
                <a:latin typeface="Times New Roman" panose="02020603050405020304" pitchFamily="18" charset="0"/>
              </a:rPr>
              <a:t>扫描仪</a:t>
            </a:r>
            <a:endParaRPr lang="zh-CN" altLang="en-US" sz="2800" b="1" dirty="0">
              <a:solidFill>
                <a:srgbClr val="9900FF"/>
              </a:solidFill>
              <a:latin typeface="Times New Roman" panose="02020603050405020304" pitchFamily="18" charset="0"/>
            </a:endParaRPr>
          </a:p>
        </p:txBody>
      </p:sp>
      <p:sp>
        <p:nvSpPr>
          <p:cNvPr id="237572" name="Oval 4"/>
          <p:cNvSpPr/>
          <p:nvPr/>
        </p:nvSpPr>
        <p:spPr>
          <a:xfrm>
            <a:off x="2376488" y="2438400"/>
            <a:ext cx="990600" cy="1066800"/>
          </a:xfrm>
          <a:prstGeom prst="ellipse">
            <a:avLst/>
          </a:prstGeom>
          <a:solidFill>
            <a:srgbClr val="00FF99"/>
          </a:solidFill>
          <a:ln w="9525" cap="flat" cmpd="sng">
            <a:solidFill>
              <a:srgbClr val="FF0000"/>
            </a:solidFill>
            <a:prstDash val="solid"/>
            <a:headEnd type="none" w="med" len="med"/>
            <a:tailEnd type="none" w="med" len="med"/>
          </a:ln>
        </p:spPr>
        <p:txBody>
          <a:bodyPr wrap="none" anchor="ctr"/>
          <a:p>
            <a:r>
              <a:rPr lang="zh-CN" altLang="en-US" b="1" dirty="0">
                <a:solidFill>
                  <a:srgbClr val="0000FF"/>
                </a:solidFill>
                <a:latin typeface="Times New Roman" panose="02020603050405020304" pitchFamily="18" charset="0"/>
              </a:rPr>
              <a:t>进程</a:t>
            </a:r>
            <a:endParaRPr lang="zh-CN" altLang="en-US" b="1" dirty="0">
              <a:solidFill>
                <a:srgbClr val="0000FF"/>
              </a:solidFill>
              <a:latin typeface="Times New Roman" panose="02020603050405020304" pitchFamily="18" charset="0"/>
            </a:endParaRPr>
          </a:p>
          <a:p>
            <a:r>
              <a:rPr lang="en-US" altLang="zh-CN" b="1" dirty="0">
                <a:solidFill>
                  <a:srgbClr val="0000FF"/>
                </a:solidFill>
                <a:latin typeface="Times New Roman" panose="02020603050405020304" pitchFamily="18" charset="0"/>
              </a:rPr>
              <a:t>A</a:t>
            </a:r>
            <a:endParaRPr lang="en-US" altLang="zh-CN" b="1" dirty="0">
              <a:solidFill>
                <a:srgbClr val="0000FF"/>
              </a:solidFill>
              <a:latin typeface="Times New Roman" panose="02020603050405020304" pitchFamily="18" charset="0"/>
            </a:endParaRPr>
          </a:p>
        </p:txBody>
      </p:sp>
      <p:sp>
        <p:nvSpPr>
          <p:cNvPr id="237573" name="Oval 5"/>
          <p:cNvSpPr/>
          <p:nvPr/>
        </p:nvSpPr>
        <p:spPr>
          <a:xfrm>
            <a:off x="5348288" y="2438400"/>
            <a:ext cx="990600" cy="1066800"/>
          </a:xfrm>
          <a:prstGeom prst="ellipse">
            <a:avLst/>
          </a:prstGeom>
          <a:solidFill>
            <a:srgbClr val="00FF99"/>
          </a:solidFill>
          <a:ln w="9525" cap="flat" cmpd="sng">
            <a:solidFill>
              <a:srgbClr val="FF0000"/>
            </a:solidFill>
            <a:prstDash val="solid"/>
            <a:headEnd type="none" w="med" len="med"/>
            <a:tailEnd type="none" w="med" len="med"/>
          </a:ln>
        </p:spPr>
        <p:txBody>
          <a:bodyPr wrap="none" anchor="ctr"/>
          <a:p>
            <a:r>
              <a:rPr lang="zh-CN" altLang="en-US" b="1" dirty="0">
                <a:solidFill>
                  <a:srgbClr val="0000FF"/>
                </a:solidFill>
                <a:latin typeface="Times New Roman" panose="02020603050405020304" pitchFamily="18" charset="0"/>
              </a:rPr>
              <a:t>进程</a:t>
            </a:r>
            <a:endParaRPr lang="zh-CN" altLang="en-US" b="1" dirty="0">
              <a:solidFill>
                <a:srgbClr val="0000FF"/>
              </a:solidFill>
              <a:latin typeface="Times New Roman" panose="02020603050405020304" pitchFamily="18" charset="0"/>
            </a:endParaRPr>
          </a:p>
          <a:p>
            <a:r>
              <a:rPr lang="en-US" altLang="zh-CN" b="1" dirty="0">
                <a:solidFill>
                  <a:srgbClr val="0000FF"/>
                </a:solidFill>
                <a:latin typeface="Times New Roman" panose="02020603050405020304" pitchFamily="18" charset="0"/>
              </a:rPr>
              <a:t>B</a:t>
            </a:r>
            <a:endParaRPr lang="en-US" altLang="zh-CN" b="1" dirty="0">
              <a:solidFill>
                <a:srgbClr val="0000FF"/>
              </a:solidFill>
              <a:latin typeface="Times New Roman" panose="02020603050405020304" pitchFamily="18" charset="0"/>
            </a:endParaRPr>
          </a:p>
        </p:txBody>
      </p:sp>
      <p:grpSp>
        <p:nvGrpSpPr>
          <p:cNvPr id="2" name="Group 6"/>
          <p:cNvGrpSpPr/>
          <p:nvPr/>
        </p:nvGrpSpPr>
        <p:grpSpPr>
          <a:xfrm>
            <a:off x="2124075" y="3500438"/>
            <a:ext cx="685800" cy="914400"/>
            <a:chOff x="1632" y="2160"/>
            <a:chExt cx="384" cy="480"/>
          </a:xfrm>
        </p:grpSpPr>
        <p:sp>
          <p:nvSpPr>
            <p:cNvPr id="50203" name="Line 7"/>
            <p:cNvSpPr/>
            <p:nvPr/>
          </p:nvSpPr>
          <p:spPr>
            <a:xfrm>
              <a:off x="2016" y="2160"/>
              <a:ext cx="0" cy="480"/>
            </a:xfrm>
            <a:prstGeom prst="line">
              <a:avLst/>
            </a:prstGeom>
            <a:ln w="28575" cap="flat" cmpd="sng">
              <a:solidFill>
                <a:srgbClr val="0000FF"/>
              </a:solidFill>
              <a:prstDash val="solid"/>
              <a:headEnd type="none" w="med" len="med"/>
              <a:tailEnd type="triangle" w="med" len="med"/>
            </a:ln>
          </p:spPr>
        </p:sp>
        <p:sp>
          <p:nvSpPr>
            <p:cNvPr id="50204" name="Rectangle 8"/>
            <p:cNvSpPr/>
            <p:nvPr/>
          </p:nvSpPr>
          <p:spPr>
            <a:xfrm>
              <a:off x="1632" y="2304"/>
              <a:ext cx="288" cy="288"/>
            </a:xfrm>
            <a:prstGeom prst="rect">
              <a:avLst/>
            </a:prstGeom>
            <a:noFill/>
            <a:ln w="9525">
              <a:noFill/>
            </a:ln>
          </p:spPr>
          <p:txBody>
            <a:bodyPr wrap="none" anchor="ctr"/>
            <a:p>
              <a:r>
                <a:rPr lang="zh-CN" altLang="en-US" sz="2000" dirty="0">
                  <a:solidFill>
                    <a:schemeClr val="tx1"/>
                  </a:solidFill>
                  <a:latin typeface="Times New Roman" panose="02020603050405020304" pitchFamily="18" charset="0"/>
                  <a:ea typeface="隶书" pitchFamily="49" charset="-122"/>
                </a:rPr>
                <a:t>占用</a:t>
              </a:r>
              <a:endParaRPr lang="zh-CN" altLang="en-US" dirty="0">
                <a:solidFill>
                  <a:schemeClr val="tx1"/>
                </a:solidFill>
                <a:latin typeface="Times New Roman" panose="02020603050405020304" pitchFamily="18" charset="0"/>
              </a:endParaRPr>
            </a:p>
          </p:txBody>
        </p:sp>
      </p:grpSp>
      <p:grpSp>
        <p:nvGrpSpPr>
          <p:cNvPr id="3" name="Group 9"/>
          <p:cNvGrpSpPr/>
          <p:nvPr/>
        </p:nvGrpSpPr>
        <p:grpSpPr>
          <a:xfrm>
            <a:off x="5724525" y="3500438"/>
            <a:ext cx="457200" cy="914400"/>
            <a:chOff x="3792" y="2160"/>
            <a:chExt cx="288" cy="480"/>
          </a:xfrm>
        </p:grpSpPr>
        <p:sp>
          <p:nvSpPr>
            <p:cNvPr id="50201" name="Line 10"/>
            <p:cNvSpPr/>
            <p:nvPr/>
          </p:nvSpPr>
          <p:spPr>
            <a:xfrm>
              <a:off x="3792" y="2160"/>
              <a:ext cx="0" cy="480"/>
            </a:xfrm>
            <a:prstGeom prst="line">
              <a:avLst/>
            </a:prstGeom>
            <a:ln w="28575" cap="flat" cmpd="sng">
              <a:solidFill>
                <a:srgbClr val="0000FF"/>
              </a:solidFill>
              <a:prstDash val="solid"/>
              <a:headEnd type="none" w="med" len="med"/>
              <a:tailEnd type="triangle" w="med" len="med"/>
            </a:ln>
          </p:spPr>
        </p:sp>
        <p:sp>
          <p:nvSpPr>
            <p:cNvPr id="50202" name="Rectangle 11"/>
            <p:cNvSpPr/>
            <p:nvPr/>
          </p:nvSpPr>
          <p:spPr>
            <a:xfrm>
              <a:off x="3792" y="2304"/>
              <a:ext cx="288" cy="288"/>
            </a:xfrm>
            <a:prstGeom prst="rect">
              <a:avLst/>
            </a:prstGeom>
            <a:noFill/>
            <a:ln w="28575">
              <a:noFill/>
            </a:ln>
          </p:spPr>
          <p:txBody>
            <a:bodyPr wrap="none" anchor="ctr"/>
            <a:p>
              <a:r>
                <a:rPr lang="zh-CN" altLang="en-US" sz="2000" dirty="0">
                  <a:solidFill>
                    <a:schemeClr val="tx1"/>
                  </a:solidFill>
                  <a:latin typeface="Times New Roman" panose="02020603050405020304" pitchFamily="18" charset="0"/>
                  <a:ea typeface="隶书" pitchFamily="49" charset="-122"/>
                </a:rPr>
                <a:t>占用</a:t>
              </a:r>
              <a:endParaRPr lang="zh-CN" altLang="en-US" dirty="0">
                <a:solidFill>
                  <a:schemeClr val="tx1"/>
                </a:solidFill>
                <a:latin typeface="Times New Roman" panose="02020603050405020304" pitchFamily="18" charset="0"/>
              </a:endParaRPr>
            </a:p>
          </p:txBody>
        </p:sp>
      </p:grpSp>
      <p:grpSp>
        <p:nvGrpSpPr>
          <p:cNvPr id="4" name="Group 12"/>
          <p:cNvGrpSpPr/>
          <p:nvPr/>
        </p:nvGrpSpPr>
        <p:grpSpPr>
          <a:xfrm>
            <a:off x="2987675" y="3500438"/>
            <a:ext cx="2209800" cy="1219200"/>
            <a:chOff x="2112" y="2064"/>
            <a:chExt cx="1296" cy="720"/>
          </a:xfrm>
        </p:grpSpPr>
        <p:sp>
          <p:nvSpPr>
            <p:cNvPr id="50199" name="Line 13"/>
            <p:cNvSpPr/>
            <p:nvPr/>
          </p:nvSpPr>
          <p:spPr>
            <a:xfrm>
              <a:off x="2160" y="2064"/>
              <a:ext cx="1248" cy="720"/>
            </a:xfrm>
            <a:prstGeom prst="line">
              <a:avLst/>
            </a:prstGeom>
            <a:ln w="28575" cap="flat" cmpd="sng">
              <a:solidFill>
                <a:srgbClr val="9900FF"/>
              </a:solidFill>
              <a:prstDash val="solid"/>
              <a:headEnd type="none" w="med" len="med"/>
              <a:tailEnd type="triangle" w="med" len="med"/>
            </a:ln>
          </p:spPr>
        </p:sp>
        <p:sp>
          <p:nvSpPr>
            <p:cNvPr id="50200" name="Rectangle 14"/>
            <p:cNvSpPr/>
            <p:nvPr/>
          </p:nvSpPr>
          <p:spPr>
            <a:xfrm>
              <a:off x="2112" y="2112"/>
              <a:ext cx="288" cy="288"/>
            </a:xfrm>
            <a:prstGeom prst="rect">
              <a:avLst/>
            </a:prstGeom>
            <a:noFill/>
            <a:ln w="28575">
              <a:noFill/>
            </a:ln>
          </p:spPr>
          <p:txBody>
            <a:bodyPr wrap="none" anchor="ctr"/>
            <a:p>
              <a:r>
                <a:rPr lang="zh-CN" altLang="en-US" sz="2000" dirty="0">
                  <a:solidFill>
                    <a:schemeClr val="tx2"/>
                  </a:solidFill>
                  <a:latin typeface="Times New Roman" panose="02020603050405020304" pitchFamily="18" charset="0"/>
                  <a:ea typeface="隶书" pitchFamily="49" charset="-122"/>
                </a:rPr>
                <a:t>请求</a:t>
              </a:r>
              <a:endParaRPr lang="zh-CN" altLang="en-US" dirty="0">
                <a:solidFill>
                  <a:schemeClr val="tx2"/>
                </a:solidFill>
                <a:latin typeface="Times New Roman" panose="02020603050405020304" pitchFamily="18" charset="0"/>
              </a:endParaRPr>
            </a:p>
          </p:txBody>
        </p:sp>
      </p:grpSp>
      <p:grpSp>
        <p:nvGrpSpPr>
          <p:cNvPr id="5" name="Group 15"/>
          <p:cNvGrpSpPr/>
          <p:nvPr/>
        </p:nvGrpSpPr>
        <p:grpSpPr>
          <a:xfrm>
            <a:off x="3276600" y="3429000"/>
            <a:ext cx="2362200" cy="1219200"/>
            <a:chOff x="2304" y="2064"/>
            <a:chExt cx="1344" cy="720"/>
          </a:xfrm>
        </p:grpSpPr>
        <p:sp>
          <p:nvSpPr>
            <p:cNvPr id="50197" name="Line 16"/>
            <p:cNvSpPr/>
            <p:nvPr/>
          </p:nvSpPr>
          <p:spPr>
            <a:xfrm flipH="1">
              <a:off x="2304" y="2064"/>
              <a:ext cx="1296" cy="720"/>
            </a:xfrm>
            <a:prstGeom prst="line">
              <a:avLst/>
            </a:prstGeom>
            <a:ln w="28575" cap="flat" cmpd="sng">
              <a:solidFill>
                <a:srgbClr val="9900FF"/>
              </a:solidFill>
              <a:prstDash val="solid"/>
              <a:headEnd type="none" w="med" len="med"/>
              <a:tailEnd type="triangle" w="med" len="med"/>
            </a:ln>
          </p:spPr>
        </p:sp>
        <p:sp>
          <p:nvSpPr>
            <p:cNvPr id="50198" name="Rectangle 17"/>
            <p:cNvSpPr/>
            <p:nvPr/>
          </p:nvSpPr>
          <p:spPr>
            <a:xfrm>
              <a:off x="3360" y="2112"/>
              <a:ext cx="288" cy="288"/>
            </a:xfrm>
            <a:prstGeom prst="rect">
              <a:avLst/>
            </a:prstGeom>
            <a:noFill/>
            <a:ln w="28575">
              <a:noFill/>
            </a:ln>
          </p:spPr>
          <p:txBody>
            <a:bodyPr wrap="none" anchor="ctr"/>
            <a:p>
              <a:r>
                <a:rPr lang="zh-CN" altLang="en-US" sz="2000" dirty="0">
                  <a:solidFill>
                    <a:schemeClr val="tx2"/>
                  </a:solidFill>
                  <a:latin typeface="Times New Roman" panose="02020603050405020304" pitchFamily="18" charset="0"/>
                  <a:ea typeface="隶书" pitchFamily="49" charset="-122"/>
                </a:rPr>
                <a:t>请求</a:t>
              </a:r>
              <a:endParaRPr lang="zh-CN" altLang="en-US" dirty="0">
                <a:solidFill>
                  <a:schemeClr val="tx1"/>
                </a:solidFill>
                <a:latin typeface="Times New Roman" panose="02020603050405020304" pitchFamily="18" charset="0"/>
              </a:endParaRPr>
            </a:p>
          </p:txBody>
        </p:sp>
      </p:grpSp>
      <p:grpSp>
        <p:nvGrpSpPr>
          <p:cNvPr id="6" name="Group 18"/>
          <p:cNvGrpSpPr/>
          <p:nvPr/>
        </p:nvGrpSpPr>
        <p:grpSpPr>
          <a:xfrm>
            <a:off x="3492500" y="4437063"/>
            <a:ext cx="457200" cy="762000"/>
            <a:chOff x="2400" y="2640"/>
            <a:chExt cx="288" cy="480"/>
          </a:xfrm>
        </p:grpSpPr>
        <p:sp>
          <p:nvSpPr>
            <p:cNvPr id="50195" name="Line 19"/>
            <p:cNvSpPr/>
            <p:nvPr/>
          </p:nvSpPr>
          <p:spPr>
            <a:xfrm flipH="1">
              <a:off x="2544" y="2640"/>
              <a:ext cx="0" cy="288"/>
            </a:xfrm>
            <a:prstGeom prst="line">
              <a:avLst/>
            </a:prstGeom>
            <a:ln w="28575" cap="rnd" cmpd="sng">
              <a:solidFill>
                <a:srgbClr val="FF0000"/>
              </a:solidFill>
              <a:prstDash val="sysDot"/>
              <a:headEnd type="none" w="med" len="med"/>
              <a:tailEnd type="none" w="med" len="med"/>
            </a:ln>
          </p:spPr>
        </p:sp>
        <p:sp>
          <p:nvSpPr>
            <p:cNvPr id="50196" name="Rectangle 20"/>
            <p:cNvSpPr/>
            <p:nvPr/>
          </p:nvSpPr>
          <p:spPr>
            <a:xfrm>
              <a:off x="2400" y="2832"/>
              <a:ext cx="288" cy="288"/>
            </a:xfrm>
            <a:prstGeom prst="rect">
              <a:avLst/>
            </a:prstGeom>
            <a:noFill/>
            <a:ln w="28575">
              <a:noFill/>
            </a:ln>
          </p:spPr>
          <p:txBody>
            <a:bodyPr wrap="none" anchor="ctr"/>
            <a:p>
              <a:r>
                <a:rPr lang="zh-CN" altLang="en-US" sz="2000" dirty="0">
                  <a:solidFill>
                    <a:schemeClr val="tx1"/>
                  </a:solidFill>
                  <a:latin typeface="Times New Roman" panose="02020603050405020304" pitchFamily="18" charset="0"/>
                  <a:ea typeface="隶书" pitchFamily="49" charset="-122"/>
                </a:rPr>
                <a:t>阻塞</a:t>
              </a:r>
              <a:endParaRPr lang="zh-CN" altLang="en-US" dirty="0">
                <a:solidFill>
                  <a:schemeClr val="tx1"/>
                </a:solidFill>
                <a:latin typeface="Times New Roman" panose="02020603050405020304" pitchFamily="18" charset="0"/>
              </a:endParaRPr>
            </a:p>
          </p:txBody>
        </p:sp>
      </p:grpSp>
      <p:grpSp>
        <p:nvGrpSpPr>
          <p:cNvPr id="7" name="Group 21"/>
          <p:cNvGrpSpPr/>
          <p:nvPr/>
        </p:nvGrpSpPr>
        <p:grpSpPr>
          <a:xfrm>
            <a:off x="4500563" y="4437063"/>
            <a:ext cx="457200" cy="762000"/>
            <a:chOff x="3024" y="2640"/>
            <a:chExt cx="288" cy="480"/>
          </a:xfrm>
        </p:grpSpPr>
        <p:sp>
          <p:nvSpPr>
            <p:cNvPr id="50193" name="Line 22"/>
            <p:cNvSpPr/>
            <p:nvPr/>
          </p:nvSpPr>
          <p:spPr>
            <a:xfrm flipH="1">
              <a:off x="3168" y="2640"/>
              <a:ext cx="0" cy="288"/>
            </a:xfrm>
            <a:prstGeom prst="line">
              <a:avLst/>
            </a:prstGeom>
            <a:ln w="28575" cap="rnd" cmpd="sng">
              <a:solidFill>
                <a:srgbClr val="FF0000"/>
              </a:solidFill>
              <a:prstDash val="sysDot"/>
              <a:headEnd type="none" w="med" len="med"/>
              <a:tailEnd type="none" w="med" len="med"/>
            </a:ln>
          </p:spPr>
        </p:sp>
        <p:sp>
          <p:nvSpPr>
            <p:cNvPr id="50194" name="Rectangle 23"/>
            <p:cNvSpPr/>
            <p:nvPr/>
          </p:nvSpPr>
          <p:spPr>
            <a:xfrm>
              <a:off x="3024" y="2832"/>
              <a:ext cx="288" cy="288"/>
            </a:xfrm>
            <a:prstGeom prst="rect">
              <a:avLst/>
            </a:prstGeom>
            <a:noFill/>
            <a:ln w="28575">
              <a:noFill/>
            </a:ln>
          </p:spPr>
          <p:txBody>
            <a:bodyPr wrap="none" anchor="ctr"/>
            <a:p>
              <a:r>
                <a:rPr lang="zh-CN" altLang="en-US" sz="2000" dirty="0">
                  <a:solidFill>
                    <a:schemeClr val="tx1"/>
                  </a:solidFill>
                  <a:latin typeface="Times New Roman" panose="02020603050405020304" pitchFamily="18" charset="0"/>
                  <a:ea typeface="隶书" pitchFamily="49" charset="-122"/>
                </a:rPr>
                <a:t>阻塞</a:t>
              </a:r>
              <a:endParaRPr lang="zh-CN" altLang="en-US" dirty="0">
                <a:solidFill>
                  <a:schemeClr val="tx1"/>
                </a:solidFill>
                <a:latin typeface="Times New Roman" panose="02020603050405020304" pitchFamily="18" charset="0"/>
              </a:endParaRPr>
            </a:p>
          </p:txBody>
        </p:sp>
      </p:grpSp>
      <p:grpSp>
        <p:nvGrpSpPr>
          <p:cNvPr id="8" name="Group 24"/>
          <p:cNvGrpSpPr/>
          <p:nvPr/>
        </p:nvGrpSpPr>
        <p:grpSpPr>
          <a:xfrm>
            <a:off x="3779838" y="5084763"/>
            <a:ext cx="990600" cy="914400"/>
            <a:chOff x="2544" y="3072"/>
            <a:chExt cx="528" cy="480"/>
          </a:xfrm>
        </p:grpSpPr>
        <p:sp>
          <p:nvSpPr>
            <p:cNvPr id="50190" name="Rectangle 25"/>
            <p:cNvSpPr/>
            <p:nvPr/>
          </p:nvSpPr>
          <p:spPr>
            <a:xfrm>
              <a:off x="2640" y="3264"/>
              <a:ext cx="288" cy="288"/>
            </a:xfrm>
            <a:prstGeom prst="rect">
              <a:avLst/>
            </a:prstGeom>
            <a:noFill/>
            <a:ln w="28575">
              <a:noFill/>
            </a:ln>
          </p:spPr>
          <p:txBody>
            <a:bodyPr wrap="none" anchor="ctr"/>
            <a:p>
              <a:r>
                <a:rPr lang="zh-CN" altLang="en-US" dirty="0">
                  <a:latin typeface="Times New Roman" panose="02020603050405020304" pitchFamily="18" charset="0"/>
                  <a:ea typeface="隶书" pitchFamily="49" charset="-122"/>
                </a:rPr>
                <a:t>死锁</a:t>
              </a:r>
              <a:endParaRPr lang="zh-CN" altLang="en-US" sz="2800" dirty="0">
                <a:latin typeface="Times New Roman" panose="02020603050405020304" pitchFamily="18" charset="0"/>
              </a:endParaRPr>
            </a:p>
          </p:txBody>
        </p:sp>
        <p:sp>
          <p:nvSpPr>
            <p:cNvPr id="50191" name="Line 26"/>
            <p:cNvSpPr/>
            <p:nvPr/>
          </p:nvSpPr>
          <p:spPr>
            <a:xfrm>
              <a:off x="2544" y="3072"/>
              <a:ext cx="240" cy="240"/>
            </a:xfrm>
            <a:prstGeom prst="line">
              <a:avLst/>
            </a:prstGeom>
            <a:ln w="28575" cap="flat" cmpd="sng">
              <a:solidFill>
                <a:srgbClr val="FF33CC"/>
              </a:solidFill>
              <a:prstDash val="solid"/>
              <a:headEnd type="none" w="med" len="med"/>
              <a:tailEnd type="triangle" w="med" len="med"/>
            </a:ln>
          </p:spPr>
        </p:sp>
        <p:sp>
          <p:nvSpPr>
            <p:cNvPr id="50192" name="Line 27"/>
            <p:cNvSpPr/>
            <p:nvPr/>
          </p:nvSpPr>
          <p:spPr>
            <a:xfrm flipH="1">
              <a:off x="2832" y="3072"/>
              <a:ext cx="240" cy="240"/>
            </a:xfrm>
            <a:prstGeom prst="line">
              <a:avLst/>
            </a:prstGeom>
            <a:ln w="28575" cap="flat" cmpd="sng">
              <a:solidFill>
                <a:srgbClr val="FF33CC"/>
              </a:solidFill>
              <a:prstDash val="solid"/>
              <a:headEnd type="none" w="med" len="med"/>
              <a:tailEnd type="triangle" w="med" len="med"/>
            </a:ln>
          </p:spPr>
        </p:sp>
      </p:grpSp>
      <p:sp>
        <p:nvSpPr>
          <p:cNvPr id="237596" name="Rectangle 28"/>
          <p:cNvSpPr/>
          <p:nvPr/>
        </p:nvSpPr>
        <p:spPr>
          <a:xfrm>
            <a:off x="1995488" y="4419600"/>
            <a:ext cx="1371600" cy="609600"/>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r>
              <a:rPr lang="zh-CN" altLang="en-US" sz="2800" b="1" dirty="0">
                <a:solidFill>
                  <a:srgbClr val="9900FF"/>
                </a:solidFill>
                <a:latin typeface="Times New Roman" panose="02020603050405020304" pitchFamily="18" charset="0"/>
              </a:rPr>
              <a:t>打印机</a:t>
            </a:r>
            <a:endParaRPr lang="zh-CN" altLang="en-US" sz="2800" b="1" dirty="0">
              <a:solidFill>
                <a:srgbClr val="9900FF"/>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7572"/>
                                        </p:tgtEl>
                                        <p:attrNameLst>
                                          <p:attrName>style.visibility</p:attrName>
                                        </p:attrNameLst>
                                      </p:cBhvr>
                                      <p:to>
                                        <p:strVal val="visible"/>
                                      </p:to>
                                    </p:set>
                                    <p:animEffect transition="in" filter="blinds(horizontal)">
                                      <p:cBhvr>
                                        <p:cTn id="7" dur="500"/>
                                        <p:tgtEl>
                                          <p:spTgt spid="23757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7596"/>
                                        </p:tgtEl>
                                        <p:attrNameLst>
                                          <p:attrName>style.visibility</p:attrName>
                                        </p:attrNameLst>
                                      </p:cBhvr>
                                      <p:to>
                                        <p:strVal val="visible"/>
                                      </p:to>
                                    </p:set>
                                    <p:animEffect transition="in" filter="blinds(horizontal)">
                                      <p:cBhvr>
                                        <p:cTn id="17" dur="500"/>
                                        <p:tgtEl>
                                          <p:spTgt spid="23759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7573"/>
                                        </p:tgtEl>
                                        <p:attrNameLst>
                                          <p:attrName>style.visibility</p:attrName>
                                        </p:attrNameLst>
                                      </p:cBhvr>
                                      <p:to>
                                        <p:strVal val="visible"/>
                                      </p:to>
                                    </p:set>
                                    <p:animEffect transition="in" filter="blinds(horizontal)">
                                      <p:cBhvr>
                                        <p:cTn id="22" dur="500"/>
                                        <p:tgtEl>
                                          <p:spTgt spid="23757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7571"/>
                                        </p:tgtEl>
                                        <p:attrNameLst>
                                          <p:attrName>style.visibility</p:attrName>
                                        </p:attrNameLst>
                                      </p:cBhvr>
                                      <p:to>
                                        <p:strVal val="visible"/>
                                      </p:to>
                                    </p:set>
                                    <p:animEffect transition="in" filter="blinds(horizontal)">
                                      <p:cBhvr>
                                        <p:cTn id="32" dur="500"/>
                                        <p:tgtEl>
                                          <p:spTgt spid="23757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linds(horizontal)">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linds(horizontal)">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blinds(horizontal)">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blinds(horizontal)">
                                      <p:cBhvr>
                                        <p:cTn id="5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animBg="1"/>
      <p:bldP spid="237572" grpId="0" animBg="1"/>
      <p:bldP spid="237573" grpId="0" animBg="1"/>
      <p:bldP spid="23759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6"/>
          <p:cNvSpPr/>
          <p:nvPr/>
        </p:nvSpPr>
        <p:spPr>
          <a:xfrm>
            <a:off x="609600" y="609600"/>
            <a:ext cx="8166100" cy="1860550"/>
          </a:xfrm>
          <a:prstGeom prst="rect">
            <a:avLst/>
          </a:prstGeom>
          <a:noFill/>
          <a:ln w="9525">
            <a:noFill/>
          </a:ln>
        </p:spPr>
        <p:txBody>
          <a:bodyPr>
            <a:spAutoFit/>
          </a:bodyPr>
          <a:p>
            <a:pPr algn="l">
              <a:spcBef>
                <a:spcPct val="20000"/>
              </a:spcBef>
            </a:pPr>
            <a:r>
              <a:rPr lang="zh-CN" altLang="en-US" sz="2800" b="1" dirty="0">
                <a:solidFill>
                  <a:srgbClr val="0000D0"/>
                </a:solidFill>
                <a:latin typeface="Times New Roman" panose="02020603050405020304" pitchFamily="18" charset="0"/>
              </a:rPr>
              <a:t>        </a:t>
            </a:r>
            <a:r>
              <a:rPr lang="zh-CN" altLang="en-US" sz="2800" b="1" dirty="0">
                <a:latin typeface="Times New Roman" panose="02020603050405020304" pitchFamily="18" charset="0"/>
              </a:rPr>
              <a:t>死锁</a:t>
            </a:r>
            <a:r>
              <a:rPr lang="en-US" altLang="zh-CN" sz="2800" b="1" dirty="0">
                <a:solidFill>
                  <a:schemeClr val="tx1"/>
                </a:solidFill>
                <a:latin typeface="Times New Roman" panose="02020603050405020304" pitchFamily="18" charset="0"/>
              </a:rPr>
              <a:t>(</a:t>
            </a:r>
            <a:r>
              <a:rPr lang="en-US" altLang="zh-CN" sz="3200" b="1" dirty="0">
                <a:solidFill>
                  <a:schemeClr val="tx1"/>
                </a:solidFill>
                <a:latin typeface="Times New Roman" panose="02020603050405020304" pitchFamily="18" charset="0"/>
                <a:ea typeface="楷体_GB2312" pitchFamily="49" charset="-122"/>
              </a:rPr>
              <a:t>Deadlock)</a:t>
            </a:r>
            <a:r>
              <a:rPr lang="zh-CN" altLang="en-US" sz="2800" b="1" dirty="0">
                <a:latin typeface="Times New Roman" panose="02020603050405020304" pitchFamily="18" charset="0"/>
              </a:rPr>
              <a:t>的定义</a:t>
            </a:r>
            <a:r>
              <a:rPr lang="zh-CN" altLang="en-US" sz="2800" b="1" dirty="0">
                <a:solidFill>
                  <a:srgbClr val="0000D0"/>
                </a:solidFill>
                <a:latin typeface="Times New Roman" panose="02020603050405020304" pitchFamily="18" charset="0"/>
              </a:rPr>
              <a:t>：</a:t>
            </a:r>
            <a:r>
              <a:rPr lang="zh-CN" altLang="en-US" sz="2800" b="1" dirty="0">
                <a:solidFill>
                  <a:schemeClr val="tx1"/>
                </a:solidFill>
                <a:latin typeface="Times New Roman" panose="02020603050405020304" pitchFamily="18" charset="0"/>
              </a:rPr>
              <a:t>一组进程中，每个进程都无限等待被该组进程中另一进程所占有的且永远无法释放的资源，这种现象称为进程</a:t>
            </a:r>
            <a:r>
              <a:rPr lang="zh-CN" altLang="en-US" sz="2800" b="1" dirty="0">
                <a:latin typeface="Times New Roman" panose="02020603050405020304" pitchFamily="18" charset="0"/>
              </a:rPr>
              <a:t>死锁</a:t>
            </a:r>
            <a:r>
              <a:rPr lang="zh-CN" altLang="en-US" sz="2800" b="1" dirty="0">
                <a:solidFill>
                  <a:schemeClr val="tx1"/>
                </a:solidFill>
                <a:latin typeface="Times New Roman" panose="02020603050405020304" pitchFamily="18" charset="0"/>
              </a:rPr>
              <a:t>，这一组进程就称为</a:t>
            </a:r>
            <a:r>
              <a:rPr lang="zh-CN" altLang="en-US" sz="2800" b="1" dirty="0">
                <a:solidFill>
                  <a:srgbClr val="9900FF"/>
                </a:solidFill>
                <a:latin typeface="Times New Roman" panose="02020603050405020304" pitchFamily="18" charset="0"/>
              </a:rPr>
              <a:t>死锁进程</a:t>
            </a:r>
            <a:r>
              <a:rPr lang="zh-CN" altLang="en-US" sz="2800" b="1" dirty="0">
                <a:solidFill>
                  <a:schemeClr val="tx1"/>
                </a:solidFill>
                <a:latin typeface="Times New Roman" panose="02020603050405020304" pitchFamily="18" charset="0"/>
              </a:rPr>
              <a:t>。</a:t>
            </a:r>
            <a:endParaRPr lang="zh-CN" altLang="en-US" sz="2800" b="1" dirty="0">
              <a:solidFill>
                <a:schemeClr val="tx1"/>
              </a:solidFill>
              <a:latin typeface="Times New Roman" panose="02020603050405020304" pitchFamily="18" charset="0"/>
            </a:endParaRPr>
          </a:p>
        </p:txBody>
      </p:sp>
      <p:sp>
        <p:nvSpPr>
          <p:cNvPr id="100359" name="Rectangle 7"/>
          <p:cNvSpPr/>
          <p:nvPr/>
        </p:nvSpPr>
        <p:spPr>
          <a:xfrm>
            <a:off x="468313" y="2895600"/>
            <a:ext cx="8229600" cy="3629025"/>
          </a:xfrm>
          <a:prstGeom prst="rect">
            <a:avLst/>
          </a:prstGeom>
          <a:noFill/>
          <a:ln w="9525">
            <a:noFill/>
          </a:ln>
        </p:spPr>
        <p:txBody>
          <a:bodyPr lIns="91431" tIns="45716" rIns="91431" bIns="45716"/>
          <a:p>
            <a:pPr marL="342900" indent="-342900" algn="l">
              <a:spcBef>
                <a:spcPct val="10000"/>
              </a:spcBef>
            </a:pPr>
            <a:r>
              <a:rPr lang="zh-CN" altLang="en-US" sz="2800" b="1" dirty="0">
                <a:solidFill>
                  <a:srgbClr val="0000D0"/>
                </a:solidFill>
                <a:latin typeface="楷体_GB2312" pitchFamily="49" charset="-122"/>
              </a:rPr>
              <a:t>关于死锁的一些结论：</a:t>
            </a:r>
            <a:r>
              <a:rPr lang="zh-CN" altLang="en-US" sz="2800" dirty="0">
                <a:solidFill>
                  <a:srgbClr val="0000D0"/>
                </a:solidFill>
                <a:latin typeface="楷体_GB2312" pitchFamily="49" charset="-122"/>
              </a:rPr>
              <a:t> </a:t>
            </a:r>
            <a:endParaRPr lang="zh-CN" altLang="en-US" sz="2800" dirty="0">
              <a:solidFill>
                <a:srgbClr val="0000D0"/>
              </a:solidFill>
              <a:latin typeface="楷体_GB2312" pitchFamily="49" charset="-122"/>
            </a:endParaRPr>
          </a:p>
          <a:p>
            <a:pPr marL="342900" indent="-342900" algn="l">
              <a:spcBef>
                <a:spcPct val="10000"/>
              </a:spcBef>
              <a:buFont typeface="Wingdings" panose="05000000000000000000" pitchFamily="2" charset="2"/>
              <a:buChar char="Ø"/>
            </a:pPr>
            <a:r>
              <a:rPr lang="zh-CN" altLang="en-US" sz="2800" dirty="0">
                <a:solidFill>
                  <a:schemeClr val="tx1"/>
                </a:solidFill>
                <a:latin typeface="楷体_GB2312" pitchFamily="49" charset="-122"/>
              </a:rPr>
              <a:t>参与死锁的进程最少是两个</a:t>
            </a:r>
            <a:endParaRPr lang="zh-CN" altLang="en-US" sz="2800" dirty="0">
              <a:solidFill>
                <a:schemeClr val="tx1"/>
              </a:solidFill>
              <a:latin typeface="楷体_GB2312" pitchFamily="49" charset="-122"/>
            </a:endParaRPr>
          </a:p>
          <a:p>
            <a:pPr marL="342900" indent="-342900" algn="l">
              <a:spcBef>
                <a:spcPct val="10000"/>
              </a:spcBef>
              <a:buFont typeface="Wingdings" panose="05000000000000000000" pitchFamily="2" charset="2"/>
              <a:buChar char="Ø"/>
            </a:pPr>
            <a:r>
              <a:rPr lang="zh-CN" altLang="en-US" sz="2800" dirty="0">
                <a:solidFill>
                  <a:schemeClr val="tx1"/>
                </a:solidFill>
                <a:latin typeface="楷体_GB2312" pitchFamily="49" charset="-122"/>
              </a:rPr>
              <a:t>参与死锁的进程至少有两个已经占有资源</a:t>
            </a:r>
            <a:endParaRPr lang="zh-CN" altLang="en-US" sz="2800" dirty="0">
              <a:solidFill>
                <a:schemeClr val="tx1"/>
              </a:solidFill>
              <a:latin typeface="楷体_GB2312" pitchFamily="49" charset="-122"/>
            </a:endParaRPr>
          </a:p>
          <a:p>
            <a:pPr marL="342900" indent="-342900" algn="l">
              <a:spcBef>
                <a:spcPct val="10000"/>
              </a:spcBef>
              <a:buFont typeface="Wingdings" panose="05000000000000000000" pitchFamily="2" charset="2"/>
              <a:buChar char="Ø"/>
            </a:pPr>
            <a:r>
              <a:rPr lang="zh-CN" altLang="en-US" sz="2800" dirty="0">
                <a:solidFill>
                  <a:schemeClr val="tx1"/>
                </a:solidFill>
                <a:latin typeface="楷体_GB2312" pitchFamily="49" charset="-122"/>
              </a:rPr>
              <a:t>参与死锁的所有进程都在等待资源</a:t>
            </a:r>
            <a:endParaRPr lang="zh-CN" altLang="en-US" sz="2800" dirty="0">
              <a:solidFill>
                <a:schemeClr val="tx1"/>
              </a:solidFill>
              <a:latin typeface="楷体_GB2312" pitchFamily="49" charset="-122"/>
            </a:endParaRPr>
          </a:p>
          <a:p>
            <a:pPr marL="342900" indent="-342900" algn="l">
              <a:spcBef>
                <a:spcPct val="10000"/>
              </a:spcBef>
              <a:buFont typeface="Wingdings" panose="05000000000000000000" pitchFamily="2" charset="2"/>
              <a:buChar char="Ø"/>
            </a:pPr>
            <a:r>
              <a:rPr lang="zh-CN" altLang="en-US" sz="2800" dirty="0">
                <a:solidFill>
                  <a:schemeClr val="tx1"/>
                </a:solidFill>
                <a:latin typeface="楷体_GB2312" pitchFamily="49" charset="-122"/>
              </a:rPr>
              <a:t>参与死锁的进程是当前系统中所有进程的子集</a:t>
            </a:r>
            <a:endParaRPr lang="zh-CN" altLang="en-US" sz="2800" dirty="0">
              <a:solidFill>
                <a:schemeClr val="tx1"/>
              </a:solidFill>
              <a:latin typeface="楷体_GB2312" pitchFamily="49" charset="-122"/>
            </a:endParaRPr>
          </a:p>
          <a:p>
            <a:pPr marL="342900" indent="-342900" algn="l">
              <a:spcBef>
                <a:spcPct val="10000"/>
              </a:spcBef>
            </a:pPr>
            <a:r>
              <a:rPr lang="zh-CN" altLang="en-US" sz="2800" b="1" dirty="0">
                <a:solidFill>
                  <a:srgbClr val="0000D0"/>
                </a:solidFill>
                <a:latin typeface="楷体_GB2312" pitchFamily="49" charset="-122"/>
              </a:rPr>
              <a:t>注：</a:t>
            </a:r>
            <a:r>
              <a:rPr lang="zh-CN" altLang="en-US" sz="2800" b="1" dirty="0">
                <a:solidFill>
                  <a:schemeClr val="tx1"/>
                </a:solidFill>
                <a:latin typeface="楷体_GB2312" pitchFamily="49" charset="-122"/>
              </a:rPr>
              <a:t>如果死锁发生，会浪费大量系统资源，甚至导致系统崩溃</a:t>
            </a:r>
            <a:r>
              <a:rPr lang="zh-CN" altLang="en-US" sz="2800" dirty="0">
                <a:solidFill>
                  <a:schemeClr val="tx1"/>
                </a:solidFill>
                <a:latin typeface="楷体_GB2312" pitchFamily="49" charset="-122"/>
              </a:rPr>
              <a:t>。</a:t>
            </a:r>
            <a:endParaRPr lang="zh-CN" altLang="en-US" sz="2800" dirty="0">
              <a:solidFill>
                <a:schemeClr val="tx1"/>
              </a:solidFill>
              <a:latin typeface="楷体_GB2312"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0359"/>
                                        </p:tgtEl>
                                        <p:attrNameLst>
                                          <p:attrName>style.visibility</p:attrName>
                                        </p:attrNameLst>
                                      </p:cBhvr>
                                      <p:to>
                                        <p:strVal val="visible"/>
                                      </p:to>
                                    </p:set>
                                    <p:animEffect transition="in" filter="box(in)">
                                      <p:cBhvr>
                                        <p:cTn id="7" dur="500"/>
                                        <p:tgtEl>
                                          <p:spTgt spid="100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Text Box 6"/>
          <p:cNvSpPr txBox="1"/>
          <p:nvPr/>
        </p:nvSpPr>
        <p:spPr>
          <a:xfrm>
            <a:off x="539750" y="373063"/>
            <a:ext cx="4197350" cy="641350"/>
          </a:xfrm>
          <a:prstGeom prst="rect">
            <a:avLst/>
          </a:prstGeom>
          <a:noFill/>
          <a:ln w="9525">
            <a:noFill/>
          </a:ln>
        </p:spPr>
        <p:txBody>
          <a:bodyPr wrap="none">
            <a:spAutoFit/>
          </a:bodyPr>
          <a:p>
            <a:pPr algn="l"/>
            <a:r>
              <a:rPr lang="zh-CN" altLang="en-US" sz="3600" b="1" dirty="0">
                <a:solidFill>
                  <a:srgbClr val="CC3300"/>
                </a:solidFill>
                <a:latin typeface="Times New Roman" panose="02020603050405020304" pitchFamily="18" charset="0"/>
              </a:rPr>
              <a:t>一</a:t>
            </a:r>
            <a:r>
              <a:rPr lang="en-US" altLang="zh-CN" sz="3600" b="1" dirty="0">
                <a:solidFill>
                  <a:srgbClr val="CC3300"/>
                </a:solidFill>
                <a:latin typeface="Times New Roman" panose="02020603050405020304" pitchFamily="18" charset="0"/>
              </a:rPr>
              <a:t>. </a:t>
            </a:r>
            <a:r>
              <a:rPr lang="zh-CN" altLang="en-US" sz="3600" b="1" dirty="0">
                <a:solidFill>
                  <a:srgbClr val="CC3300"/>
                </a:solidFill>
                <a:latin typeface="Times New Roman" panose="02020603050405020304" pitchFamily="18" charset="0"/>
              </a:rPr>
              <a:t>产生死锁的原因</a:t>
            </a:r>
            <a:r>
              <a:rPr lang="zh-CN" altLang="en-US" sz="3600" b="1" dirty="0">
                <a:solidFill>
                  <a:srgbClr val="0000FF"/>
                </a:solidFill>
                <a:latin typeface="Times New Roman" panose="02020603050405020304" pitchFamily="18" charset="0"/>
              </a:rPr>
              <a:t> </a:t>
            </a:r>
            <a:endParaRPr lang="zh-CN" altLang="en-US" sz="3600" b="1" dirty="0">
              <a:solidFill>
                <a:srgbClr val="0000FF"/>
              </a:solidFill>
              <a:latin typeface="Times New Roman" panose="02020603050405020304" pitchFamily="18" charset="0"/>
            </a:endParaRPr>
          </a:p>
        </p:txBody>
      </p:sp>
      <p:sp>
        <p:nvSpPr>
          <p:cNvPr id="99335" name="Rectangle 7"/>
          <p:cNvSpPr/>
          <p:nvPr/>
        </p:nvSpPr>
        <p:spPr>
          <a:xfrm>
            <a:off x="457200" y="990600"/>
            <a:ext cx="8229600" cy="4502150"/>
          </a:xfrm>
          <a:prstGeom prst="rect">
            <a:avLst/>
          </a:prstGeom>
          <a:noFill/>
          <a:ln w="9525">
            <a:noFill/>
          </a:ln>
        </p:spPr>
        <p:txBody>
          <a:bodyPr>
            <a:spAutoFit/>
          </a:bodyPr>
          <a:p>
            <a:pPr algn="l">
              <a:lnSpc>
                <a:spcPct val="200000"/>
              </a:lnSpc>
            </a:pPr>
            <a:r>
              <a:rPr lang="zh-CN" altLang="en-US" b="1" dirty="0">
                <a:solidFill>
                  <a:schemeClr val="tx1"/>
                </a:solidFill>
                <a:latin typeface="宋体" panose="02010600030101010101" pitchFamily="2" charset="-122"/>
              </a:rPr>
              <a:t>产生死锁的原因有两点：</a:t>
            </a:r>
            <a:endParaRPr lang="zh-CN" altLang="en-US" b="1" dirty="0">
              <a:solidFill>
                <a:schemeClr val="tx1"/>
              </a:solidFill>
              <a:latin typeface="宋体" panose="02010600030101010101" pitchFamily="2" charset="-122"/>
            </a:endParaRPr>
          </a:p>
          <a:p>
            <a:pPr algn="l">
              <a:lnSpc>
                <a:spcPct val="200000"/>
              </a:lnSpc>
            </a:pPr>
            <a:r>
              <a:rPr lang="zh-CN" altLang="en-US" b="1" dirty="0">
                <a:solidFill>
                  <a:schemeClr val="tx1"/>
                </a:solidFill>
                <a:latin typeface="宋体" panose="02010600030101010101" pitchFamily="2" charset="-122"/>
              </a:rPr>
              <a:t>    </a:t>
            </a:r>
            <a:r>
              <a:rPr lang="en-US" altLang="zh-CN" sz="2800" b="1" dirty="0">
                <a:solidFill>
                  <a:srgbClr val="0000FF"/>
                </a:solidFill>
                <a:latin typeface="宋体" panose="02010600030101010101" pitchFamily="2" charset="-122"/>
              </a:rPr>
              <a:t>(1)</a:t>
            </a:r>
            <a:r>
              <a:rPr lang="zh-CN" altLang="en-US" sz="2800" b="1" dirty="0">
                <a:solidFill>
                  <a:srgbClr val="0000FF"/>
                </a:solidFill>
                <a:latin typeface="宋体" panose="02010600030101010101" pitchFamily="2" charset="-122"/>
              </a:rPr>
              <a:t>竞争资源：</a:t>
            </a:r>
            <a:r>
              <a:rPr lang="zh-CN" altLang="en-US" b="1" dirty="0">
                <a:solidFill>
                  <a:schemeClr val="tx1"/>
                </a:solidFill>
                <a:latin typeface="宋体" panose="02010600030101010101" pitchFamily="2" charset="-122"/>
              </a:rPr>
              <a:t>为多个进程所共享的资源不够，引起它们对资源的竞争而产生死锁；</a:t>
            </a:r>
            <a:endParaRPr lang="zh-CN" altLang="en-US" b="1" dirty="0">
              <a:solidFill>
                <a:schemeClr val="tx1"/>
              </a:solidFill>
              <a:latin typeface="宋体" panose="02010600030101010101" pitchFamily="2" charset="-122"/>
            </a:endParaRPr>
          </a:p>
          <a:p>
            <a:pPr algn="l">
              <a:lnSpc>
                <a:spcPct val="200000"/>
              </a:lnSpc>
            </a:pPr>
            <a:r>
              <a:rPr lang="zh-CN" altLang="en-US" sz="2800" b="1" dirty="0">
                <a:solidFill>
                  <a:schemeClr val="tx1"/>
                </a:solidFill>
                <a:latin typeface="宋体" panose="02010600030101010101" pitchFamily="2" charset="-122"/>
              </a:rPr>
              <a:t>    </a:t>
            </a:r>
            <a:r>
              <a:rPr lang="en-US" altLang="zh-CN" sz="2800" b="1" dirty="0">
                <a:solidFill>
                  <a:srgbClr val="0000FF"/>
                </a:solidFill>
                <a:latin typeface="宋体" panose="02010600030101010101" pitchFamily="2" charset="-122"/>
              </a:rPr>
              <a:t>(2)</a:t>
            </a:r>
            <a:r>
              <a:rPr lang="zh-CN" altLang="en-US" sz="2800" b="1" dirty="0">
                <a:solidFill>
                  <a:srgbClr val="0000FF"/>
                </a:solidFill>
                <a:latin typeface="宋体" panose="02010600030101010101" pitchFamily="2" charset="-122"/>
              </a:rPr>
              <a:t>进程推进顺序不当：</a:t>
            </a:r>
            <a:r>
              <a:rPr lang="zh-CN" altLang="en-US" b="1" dirty="0">
                <a:solidFill>
                  <a:schemeClr val="tx1"/>
                </a:solidFill>
                <a:latin typeface="宋体" panose="02010600030101010101" pitchFamily="2" charset="-122"/>
              </a:rPr>
              <a:t>在进程运行过程中，请求资源和释放资源的顺序不当，也会产生死锁。</a:t>
            </a:r>
            <a:endParaRPr lang="zh-CN" altLang="en-US" b="1" dirty="0">
              <a:solidFill>
                <a:schemeClr val="tx1"/>
              </a:solidFill>
              <a:latin typeface="宋体" panose="02010600030101010101" pitchFamily="2" charset="-122"/>
            </a:endParaRPr>
          </a:p>
          <a:p>
            <a:pPr algn="l">
              <a:lnSpc>
                <a:spcPct val="140000"/>
              </a:lnSpc>
            </a:pPr>
            <a:endParaRPr lang="zh-CN" altLang="en-US" b="1" dirty="0">
              <a:solidFill>
                <a:schemeClr val="tx1"/>
              </a:solidFill>
              <a:latin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9335">
                                            <p:txEl>
                                              <p:charRg st="0" end="12"/>
                                            </p:txEl>
                                          </p:spTgt>
                                        </p:tgtEl>
                                        <p:attrNameLst>
                                          <p:attrName>style.visibility</p:attrName>
                                        </p:attrNameLst>
                                      </p:cBhvr>
                                      <p:to>
                                        <p:strVal val="visible"/>
                                      </p:to>
                                    </p:set>
                                    <p:animEffect transition="in" filter="slide(fromBottom)">
                                      <p:cBhvr>
                                        <p:cTn id="7" dur="500"/>
                                        <p:tgtEl>
                                          <p:spTgt spid="99335">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9335">
                                            <p:txEl>
                                              <p:charRg st="12" end="55"/>
                                            </p:txEl>
                                          </p:spTgt>
                                        </p:tgtEl>
                                        <p:attrNameLst>
                                          <p:attrName>style.visibility</p:attrName>
                                        </p:attrNameLst>
                                      </p:cBhvr>
                                      <p:to>
                                        <p:strVal val="visible"/>
                                      </p:to>
                                    </p:set>
                                    <p:animEffect transition="in" filter="slide(fromBottom)">
                                      <p:cBhvr>
                                        <p:cTn id="12" dur="500"/>
                                        <p:tgtEl>
                                          <p:spTgt spid="99335">
                                            <p:txEl>
                                              <p:charRg st="12" end="5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99335">
                                            <p:txEl>
                                              <p:charRg st="55" end="103"/>
                                            </p:txEl>
                                          </p:spTgt>
                                        </p:tgtEl>
                                        <p:attrNameLst>
                                          <p:attrName>style.visibility</p:attrName>
                                        </p:attrNameLst>
                                      </p:cBhvr>
                                      <p:to>
                                        <p:strVal val="visible"/>
                                      </p:to>
                                    </p:set>
                                    <p:animEffect transition="in" filter="slide(fromBottom)">
                                      <p:cBhvr>
                                        <p:cTn id="17" dur="500"/>
                                        <p:tgtEl>
                                          <p:spTgt spid="99335">
                                            <p:txEl>
                                              <p:charRg st="55" end="10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p:nvPr/>
        </p:nvSpPr>
        <p:spPr>
          <a:xfrm>
            <a:off x="250825" y="188913"/>
            <a:ext cx="7345363" cy="719137"/>
          </a:xfrm>
          <a:prstGeom prst="rect">
            <a:avLst/>
          </a:prstGeom>
          <a:noFill/>
          <a:ln w="9525">
            <a:noFill/>
          </a:ln>
        </p:spPr>
        <p:txBody>
          <a:bodyPr anchor="ctr"/>
          <a:p>
            <a:pPr algn="l" eaLnBrk="0" hangingPunct="0"/>
            <a:r>
              <a:rPr lang="zh-CN" altLang="en-US" sz="3600" b="1" dirty="0">
                <a:solidFill>
                  <a:srgbClr val="FF3300"/>
                </a:solidFill>
                <a:latin typeface="Arial" panose="020B0604020202020204" pitchFamily="34" charset="0"/>
              </a:rPr>
              <a:t>二、低级调度（进程调度）</a:t>
            </a:r>
            <a:r>
              <a:rPr lang="zh-CN" altLang="en-US" sz="4000" dirty="0">
                <a:solidFill>
                  <a:srgbClr val="FF3300"/>
                </a:solidFill>
                <a:latin typeface="Arial" panose="020B0604020202020204" pitchFamily="34" charset="0"/>
                <a:ea typeface="仿宋_GB2312" pitchFamily="49" charset="-122"/>
              </a:rPr>
              <a:t>：</a:t>
            </a:r>
            <a:endParaRPr lang="zh-CN" altLang="en-US" sz="4000" dirty="0">
              <a:solidFill>
                <a:srgbClr val="FF3300"/>
              </a:solidFill>
              <a:latin typeface="Arial" panose="020B0604020202020204" pitchFamily="34" charset="0"/>
              <a:ea typeface="仿宋_GB2312" pitchFamily="49" charset="-122"/>
            </a:endParaRPr>
          </a:p>
        </p:txBody>
      </p:sp>
      <p:sp>
        <p:nvSpPr>
          <p:cNvPr id="322563" name="Rectangle 3"/>
          <p:cNvSpPr/>
          <p:nvPr/>
        </p:nvSpPr>
        <p:spPr>
          <a:xfrm>
            <a:off x="539750" y="2060575"/>
            <a:ext cx="8351838" cy="4392613"/>
          </a:xfrm>
          <a:prstGeom prst="rect">
            <a:avLst/>
          </a:prstGeom>
          <a:noFill/>
          <a:ln w="9525">
            <a:noFill/>
          </a:ln>
        </p:spPr>
        <p:txBody>
          <a:bodyPr/>
          <a:p>
            <a:pPr marL="342900" indent="-342900" algn="l" eaLnBrk="0" hangingPunct="0">
              <a:lnSpc>
                <a:spcPct val="125000"/>
              </a:lnSpc>
              <a:spcBef>
                <a:spcPct val="20000"/>
              </a:spcBef>
              <a:buChar char="•"/>
            </a:pPr>
            <a:r>
              <a:rPr lang="zh-CN" altLang="en-US" sz="2800" b="1" dirty="0">
                <a:solidFill>
                  <a:srgbClr val="017DED"/>
                </a:solidFill>
                <a:latin typeface="仿宋_GB2312" pitchFamily="49" charset="-122"/>
                <a:ea typeface="仿宋_GB2312" pitchFamily="49" charset="-122"/>
              </a:rPr>
              <a:t>非抢占方式：</a:t>
            </a:r>
            <a:r>
              <a:rPr lang="zh-CN" altLang="en-US" sz="2800" b="1" dirty="0">
                <a:solidFill>
                  <a:schemeClr val="tx1"/>
                </a:solidFill>
                <a:latin typeface="仿宋_GB2312" pitchFamily="49" charset="-122"/>
                <a:ea typeface="仿宋_GB2312" pitchFamily="49" charset="-122"/>
              </a:rPr>
              <a:t>一旦进程占用</a:t>
            </a:r>
            <a:r>
              <a:rPr lang="en-US" altLang="zh-CN" sz="2800" b="1" dirty="0">
                <a:solidFill>
                  <a:schemeClr val="tx1"/>
                </a:solidFill>
                <a:latin typeface="仿宋_GB2312" pitchFamily="49" charset="-122"/>
                <a:ea typeface="仿宋_GB2312" pitchFamily="49" charset="-122"/>
              </a:rPr>
              <a:t>CPU</a:t>
            </a:r>
            <a:r>
              <a:rPr lang="zh-CN" altLang="en-US" sz="2800" b="1" dirty="0">
                <a:solidFill>
                  <a:schemeClr val="tx1"/>
                </a:solidFill>
                <a:latin typeface="仿宋_GB2312" pitchFamily="49" charset="-122"/>
                <a:ea typeface="仿宋_GB2312" pitchFamily="49" charset="-122"/>
              </a:rPr>
              <a:t>就一直运行，直到终止或阻塞。</a:t>
            </a:r>
            <a:endParaRPr lang="zh-CN" altLang="en-US" sz="2800" b="1" dirty="0">
              <a:solidFill>
                <a:schemeClr val="tx1"/>
              </a:solidFill>
              <a:latin typeface="仿宋_GB2312" pitchFamily="49" charset="-122"/>
              <a:ea typeface="仿宋_GB2312" pitchFamily="49" charset="-122"/>
            </a:endParaRPr>
          </a:p>
          <a:p>
            <a:pPr marL="342900" indent="-342900" algn="l" eaLnBrk="0" hangingPunct="0">
              <a:lnSpc>
                <a:spcPct val="125000"/>
              </a:lnSpc>
              <a:spcBef>
                <a:spcPct val="20000"/>
              </a:spcBef>
              <a:buChar char="•"/>
            </a:pPr>
            <a:r>
              <a:rPr lang="zh-CN" altLang="en-US" sz="2800" b="1" dirty="0">
                <a:solidFill>
                  <a:srgbClr val="017DED"/>
                </a:solidFill>
                <a:latin typeface="仿宋_GB2312" pitchFamily="49" charset="-122"/>
                <a:ea typeface="仿宋_GB2312" pitchFamily="49" charset="-122"/>
              </a:rPr>
              <a:t>抢占方式：</a:t>
            </a:r>
            <a:r>
              <a:rPr lang="zh-CN" altLang="en-US" sz="2800" b="1" dirty="0">
                <a:solidFill>
                  <a:schemeClr val="tx1"/>
                </a:solidFill>
                <a:latin typeface="仿宋_GB2312" pitchFamily="49" charset="-122"/>
                <a:ea typeface="仿宋_GB2312" pitchFamily="49" charset="-122"/>
              </a:rPr>
              <a:t>系统强行剥夺已分配给现运行进程的</a:t>
            </a:r>
            <a:r>
              <a:rPr lang="en-US" altLang="zh-CN" sz="2800" b="1" dirty="0">
                <a:solidFill>
                  <a:schemeClr val="tx1"/>
                </a:solidFill>
                <a:latin typeface="仿宋_GB2312" pitchFamily="49" charset="-122"/>
                <a:ea typeface="仿宋_GB2312" pitchFamily="49" charset="-122"/>
              </a:rPr>
              <a:t>CPU</a:t>
            </a:r>
            <a:r>
              <a:rPr lang="zh-CN" altLang="en-US" sz="2800" b="1" dirty="0">
                <a:solidFill>
                  <a:schemeClr val="tx1"/>
                </a:solidFill>
                <a:latin typeface="仿宋_GB2312" pitchFamily="49" charset="-122"/>
                <a:ea typeface="仿宋_GB2312" pitchFamily="49" charset="-122"/>
              </a:rPr>
              <a:t>，而重新分配给其他进程运行。</a:t>
            </a:r>
            <a:endParaRPr lang="zh-CN" altLang="en-US" sz="2800" b="1" dirty="0">
              <a:solidFill>
                <a:schemeClr val="tx1"/>
              </a:solidFill>
              <a:latin typeface="仿宋_GB2312" pitchFamily="49" charset="-122"/>
              <a:ea typeface="仿宋_GB2312" pitchFamily="49" charset="-122"/>
            </a:endParaRPr>
          </a:p>
          <a:p>
            <a:pPr marL="342900" indent="-342900" algn="l" eaLnBrk="0" hangingPunct="0">
              <a:lnSpc>
                <a:spcPct val="125000"/>
              </a:lnSpc>
              <a:spcBef>
                <a:spcPct val="20000"/>
              </a:spcBef>
            </a:pPr>
            <a:r>
              <a:rPr lang="zh-CN" altLang="en-US" sz="2800" b="1" dirty="0">
                <a:solidFill>
                  <a:schemeClr val="tx1"/>
                </a:solidFill>
                <a:latin typeface="仿宋_GB2312" pitchFamily="49" charset="-122"/>
                <a:ea typeface="仿宋_GB2312" pitchFamily="49" charset="-122"/>
              </a:rPr>
              <a:t>   </a:t>
            </a:r>
            <a:r>
              <a:rPr lang="zh-CN" altLang="en-US" sz="2800" b="1" dirty="0">
                <a:solidFill>
                  <a:schemeClr val="hlink"/>
                </a:solidFill>
                <a:latin typeface="仿宋_GB2312" pitchFamily="49" charset="-122"/>
                <a:ea typeface="仿宋_GB2312" pitchFamily="49" charset="-122"/>
              </a:rPr>
              <a:t>抢占原则：</a:t>
            </a:r>
            <a:r>
              <a:rPr lang="zh-CN" altLang="en-US" sz="2800" b="1" dirty="0">
                <a:solidFill>
                  <a:schemeClr val="tx1"/>
                </a:solidFill>
                <a:latin typeface="仿宋_GB2312" pitchFamily="49" charset="-122"/>
                <a:ea typeface="仿宋_GB2312" pitchFamily="49" charset="-122"/>
              </a:rPr>
              <a:t>时间片原则；</a:t>
            </a:r>
            <a:endParaRPr lang="zh-CN" altLang="en-US" sz="2800" b="1" dirty="0">
              <a:solidFill>
                <a:schemeClr val="tx1"/>
              </a:solidFill>
              <a:latin typeface="仿宋_GB2312" pitchFamily="49" charset="-122"/>
              <a:ea typeface="仿宋_GB2312" pitchFamily="49" charset="-122"/>
            </a:endParaRPr>
          </a:p>
          <a:p>
            <a:pPr marL="342900" indent="-342900" algn="l" eaLnBrk="0" hangingPunct="0">
              <a:lnSpc>
                <a:spcPct val="125000"/>
              </a:lnSpc>
              <a:spcBef>
                <a:spcPct val="20000"/>
              </a:spcBef>
            </a:pPr>
            <a:r>
              <a:rPr lang="zh-CN" altLang="en-US" sz="2800" b="1" dirty="0">
                <a:solidFill>
                  <a:schemeClr val="tx1"/>
                </a:solidFill>
                <a:latin typeface="仿宋_GB2312" pitchFamily="49" charset="-122"/>
                <a:ea typeface="仿宋_GB2312" pitchFamily="49" charset="-122"/>
              </a:rPr>
              <a:t>             优先权原则；</a:t>
            </a:r>
            <a:endParaRPr lang="zh-CN" altLang="en-US" sz="2800" b="1" dirty="0">
              <a:solidFill>
                <a:schemeClr val="tx1"/>
              </a:solidFill>
              <a:latin typeface="仿宋_GB2312" pitchFamily="49" charset="-122"/>
              <a:ea typeface="仿宋_GB2312" pitchFamily="49" charset="-122"/>
            </a:endParaRPr>
          </a:p>
          <a:p>
            <a:pPr marL="342900" indent="-342900" algn="l" eaLnBrk="0" hangingPunct="0">
              <a:lnSpc>
                <a:spcPct val="125000"/>
              </a:lnSpc>
              <a:spcBef>
                <a:spcPct val="20000"/>
              </a:spcBef>
            </a:pPr>
            <a:r>
              <a:rPr lang="zh-CN" altLang="en-US" sz="2800" b="1" dirty="0">
                <a:solidFill>
                  <a:schemeClr val="tx1"/>
                </a:solidFill>
                <a:latin typeface="仿宋_GB2312" pitchFamily="49" charset="-122"/>
                <a:ea typeface="仿宋_GB2312" pitchFamily="49" charset="-122"/>
              </a:rPr>
              <a:t>             短作业（进程）优先原则。</a:t>
            </a:r>
            <a:endParaRPr lang="zh-CN" altLang="en-US" sz="2800" b="1" dirty="0">
              <a:solidFill>
                <a:schemeClr val="tx1"/>
              </a:solidFill>
              <a:latin typeface="仿宋_GB2312" pitchFamily="49" charset="-122"/>
              <a:ea typeface="仿宋_GB2312" pitchFamily="49" charset="-122"/>
            </a:endParaRPr>
          </a:p>
        </p:txBody>
      </p:sp>
      <p:sp>
        <p:nvSpPr>
          <p:cNvPr id="322564" name="Rectangle 4"/>
          <p:cNvSpPr>
            <a:spLocks noChangeArrowheads="1"/>
          </p:cNvSpPr>
          <p:nvPr/>
        </p:nvSpPr>
        <p:spPr bwMode="auto">
          <a:xfrm>
            <a:off x="539750" y="981075"/>
            <a:ext cx="7993063" cy="944563"/>
          </a:xfrm>
          <a:prstGeom prst="rect">
            <a:avLst/>
          </a:prstGeom>
          <a:noFill/>
          <a:ln w="9525" algn="ctr">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Char char="§"/>
              <a:defRPr/>
            </a:pPr>
            <a:r>
              <a:rPr kumimoji="1" lang="zh-CN" altLang="en-US" sz="3200" b="1" i="0" u="none" strike="noStrike" kern="1200" cap="none" spc="0" normalizeH="0" baseline="0" noProof="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进程调度方式</a:t>
            </a:r>
            <a:r>
              <a:rPr kumimoji="1" lang="en-US" altLang="zh-CN" sz="3200" b="1" i="0" u="none" strike="noStrike" kern="1200" cap="none" spc="0" normalizeH="0" baseline="0" noProof="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a:t>
            </a:r>
            <a:endParaRPr kumimoji="1" lang="en-US" altLang="zh-CN" sz="3200" b="1" i="0" u="none" strike="noStrike" kern="1200" cap="none" spc="0" normalizeH="0" baseline="0" noProof="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1"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按分配处理器的方式，进程调度有两种方式：</a:t>
            </a:r>
            <a:endParaRPr kumimoji="1" lang="en-US"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22564">
                                            <p:txEl>
                                              <p:charRg st="0" end="8"/>
                                            </p:txEl>
                                          </p:spTgt>
                                        </p:tgtEl>
                                        <p:attrNameLst>
                                          <p:attrName>style.visibility</p:attrName>
                                        </p:attrNameLst>
                                      </p:cBhvr>
                                      <p:to>
                                        <p:strVal val="visible"/>
                                      </p:to>
                                    </p:set>
                                    <p:animEffect transition="in" filter="box(in)">
                                      <p:cBhvr>
                                        <p:cTn id="7" dur="500"/>
                                        <p:tgtEl>
                                          <p:spTgt spid="322564">
                                            <p:txEl>
                                              <p:charRg st="0" end="8"/>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22564">
                                            <p:txEl>
                                              <p:charRg st="8" end="29"/>
                                            </p:txEl>
                                          </p:spTgt>
                                        </p:tgtEl>
                                        <p:attrNameLst>
                                          <p:attrName>style.visibility</p:attrName>
                                        </p:attrNameLst>
                                      </p:cBhvr>
                                      <p:to>
                                        <p:strVal val="visible"/>
                                      </p:to>
                                    </p:set>
                                    <p:animEffect transition="in" filter="box(in)">
                                      <p:cBhvr>
                                        <p:cTn id="10" dur="500"/>
                                        <p:tgtEl>
                                          <p:spTgt spid="322564">
                                            <p:txEl>
                                              <p:charRg st="8" end="29"/>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22563">
                                            <p:txEl>
                                              <p:charRg st="0" end="30"/>
                                            </p:txEl>
                                          </p:spTgt>
                                        </p:tgtEl>
                                        <p:attrNameLst>
                                          <p:attrName>style.visibility</p:attrName>
                                        </p:attrNameLst>
                                      </p:cBhvr>
                                      <p:to>
                                        <p:strVal val="visible"/>
                                      </p:to>
                                    </p:set>
                                    <p:animEffect transition="in" filter="box(in)">
                                      <p:cBhvr>
                                        <p:cTn id="15" dur="500"/>
                                        <p:tgtEl>
                                          <p:spTgt spid="322563">
                                            <p:txEl>
                                              <p:charRg st="0" end="3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322563">
                                            <p:txEl>
                                              <p:charRg st="30" end="69"/>
                                            </p:txEl>
                                          </p:spTgt>
                                        </p:tgtEl>
                                        <p:attrNameLst>
                                          <p:attrName>style.visibility</p:attrName>
                                        </p:attrNameLst>
                                      </p:cBhvr>
                                      <p:to>
                                        <p:strVal val="visible"/>
                                      </p:to>
                                    </p:set>
                                    <p:animEffect transition="in" filter="box(in)">
                                      <p:cBhvr>
                                        <p:cTn id="20" dur="500"/>
                                        <p:tgtEl>
                                          <p:spTgt spid="322563">
                                            <p:txEl>
                                              <p:charRg st="30" end="69"/>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322563">
                                            <p:txEl>
                                              <p:charRg st="69" end="84"/>
                                            </p:txEl>
                                          </p:spTgt>
                                        </p:tgtEl>
                                        <p:attrNameLst>
                                          <p:attrName>style.visibility</p:attrName>
                                        </p:attrNameLst>
                                      </p:cBhvr>
                                      <p:to>
                                        <p:strVal val="visible"/>
                                      </p:to>
                                    </p:set>
                                    <p:animEffect transition="in" filter="box(in)">
                                      <p:cBhvr>
                                        <p:cTn id="25" dur="500"/>
                                        <p:tgtEl>
                                          <p:spTgt spid="322563">
                                            <p:txEl>
                                              <p:charRg st="69" end="8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322563">
                                            <p:txEl>
                                              <p:charRg st="84" end="104"/>
                                            </p:txEl>
                                          </p:spTgt>
                                        </p:tgtEl>
                                        <p:attrNameLst>
                                          <p:attrName>style.visibility</p:attrName>
                                        </p:attrNameLst>
                                      </p:cBhvr>
                                      <p:to>
                                        <p:strVal val="visible"/>
                                      </p:to>
                                    </p:set>
                                    <p:animEffect transition="in" filter="box(in)">
                                      <p:cBhvr>
                                        <p:cTn id="30" dur="500"/>
                                        <p:tgtEl>
                                          <p:spTgt spid="322563">
                                            <p:txEl>
                                              <p:charRg st="84" end="104"/>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322563">
                                            <p:txEl>
                                              <p:charRg st="104" end="130"/>
                                            </p:txEl>
                                          </p:spTgt>
                                        </p:tgtEl>
                                        <p:attrNameLst>
                                          <p:attrName>style.visibility</p:attrName>
                                        </p:attrNameLst>
                                      </p:cBhvr>
                                      <p:to>
                                        <p:strVal val="visible"/>
                                      </p:to>
                                    </p:set>
                                    <p:animEffect transition="in" filter="box(in)">
                                      <p:cBhvr>
                                        <p:cTn id="33" dur="500"/>
                                        <p:tgtEl>
                                          <p:spTgt spid="322563">
                                            <p:txEl>
                                              <p:charRg st="104" end="1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Text Box 2"/>
          <p:cNvSpPr txBox="1"/>
          <p:nvPr/>
        </p:nvSpPr>
        <p:spPr>
          <a:xfrm>
            <a:off x="539750" y="373063"/>
            <a:ext cx="4159250" cy="641350"/>
          </a:xfrm>
          <a:prstGeom prst="rect">
            <a:avLst/>
          </a:prstGeom>
          <a:noFill/>
          <a:ln w="9525">
            <a:noFill/>
          </a:ln>
        </p:spPr>
        <p:txBody>
          <a:bodyPr wrap="none">
            <a:spAutoFit/>
          </a:bodyPr>
          <a:p>
            <a:pPr algn="l"/>
            <a:r>
              <a:rPr lang="zh-CN" altLang="en-US" sz="3600" b="1" dirty="0">
                <a:solidFill>
                  <a:srgbClr val="CC3300"/>
                </a:solidFill>
                <a:latin typeface="Times New Roman" panose="02020603050405020304" pitchFamily="18" charset="0"/>
              </a:rPr>
              <a:t>一</a:t>
            </a:r>
            <a:r>
              <a:rPr lang="en-US" altLang="zh-CN" sz="3600" b="1" dirty="0">
                <a:solidFill>
                  <a:srgbClr val="CC3300"/>
                </a:solidFill>
                <a:latin typeface="Times New Roman" panose="02020603050405020304" pitchFamily="18" charset="0"/>
              </a:rPr>
              <a:t>. </a:t>
            </a:r>
            <a:r>
              <a:rPr lang="zh-CN" altLang="en-US" sz="3600" b="1" dirty="0">
                <a:solidFill>
                  <a:srgbClr val="CC3300"/>
                </a:solidFill>
                <a:latin typeface="Times New Roman" panose="02020603050405020304" pitchFamily="18" charset="0"/>
              </a:rPr>
              <a:t>产生死锁的原因</a:t>
            </a:r>
            <a:r>
              <a:rPr lang="zh-CN" altLang="en-US" sz="2800" b="1" dirty="0">
                <a:solidFill>
                  <a:srgbClr val="0000FF"/>
                </a:solidFill>
                <a:latin typeface="Times New Roman" panose="02020603050405020304" pitchFamily="18" charset="0"/>
              </a:rPr>
              <a:t> </a:t>
            </a:r>
            <a:endParaRPr lang="zh-CN" altLang="en-US" sz="2800" b="1" dirty="0">
              <a:solidFill>
                <a:srgbClr val="0000FF"/>
              </a:solidFill>
              <a:latin typeface="Times New Roman" panose="02020603050405020304" pitchFamily="18" charset="0"/>
            </a:endParaRPr>
          </a:p>
        </p:txBody>
      </p:sp>
      <p:sp>
        <p:nvSpPr>
          <p:cNvPr id="171011" name="Rectangle 3"/>
          <p:cNvSpPr/>
          <p:nvPr/>
        </p:nvSpPr>
        <p:spPr>
          <a:xfrm>
            <a:off x="468313" y="836613"/>
            <a:ext cx="8229600" cy="5448300"/>
          </a:xfrm>
          <a:prstGeom prst="rect">
            <a:avLst/>
          </a:prstGeom>
          <a:noFill/>
          <a:ln w="9525">
            <a:noFill/>
          </a:ln>
        </p:spPr>
        <p:txBody>
          <a:bodyPr>
            <a:spAutoFit/>
          </a:bodyPr>
          <a:p>
            <a:pPr algn="l">
              <a:lnSpc>
                <a:spcPct val="200000"/>
              </a:lnSpc>
            </a:pPr>
            <a:r>
              <a:rPr lang="en-US" altLang="zh-CN" sz="3200" b="1" dirty="0">
                <a:solidFill>
                  <a:srgbClr val="FF33CC"/>
                </a:solidFill>
                <a:latin typeface="宋体" panose="02010600030101010101" pitchFamily="2" charset="-122"/>
              </a:rPr>
              <a:t>1</a:t>
            </a:r>
            <a:r>
              <a:rPr lang="zh-CN" altLang="en-US" sz="3200" b="1" dirty="0">
                <a:solidFill>
                  <a:srgbClr val="FF33CC"/>
                </a:solidFill>
                <a:latin typeface="宋体" panose="02010600030101010101" pitchFamily="2" charset="-122"/>
              </a:rPr>
              <a:t>、竞争资源引起的死锁</a:t>
            </a:r>
            <a:endParaRPr lang="zh-CN" altLang="en-US" sz="3200" b="1" dirty="0">
              <a:solidFill>
                <a:schemeClr val="tx1"/>
              </a:solidFill>
              <a:latin typeface="宋体" panose="02010600030101010101" pitchFamily="2" charset="-122"/>
            </a:endParaRPr>
          </a:p>
          <a:p>
            <a:pPr algn="l">
              <a:lnSpc>
                <a:spcPct val="200000"/>
              </a:lnSpc>
            </a:pPr>
            <a:r>
              <a:rPr lang="zh-CN" altLang="en-US" b="1" dirty="0">
                <a:solidFill>
                  <a:srgbClr val="9900FF"/>
                </a:solidFill>
                <a:latin typeface="宋体" panose="02010600030101010101" pitchFamily="2" charset="-122"/>
              </a:rPr>
              <a:t>可剥夺性资源：</a:t>
            </a:r>
            <a:r>
              <a:rPr lang="zh-CN" altLang="en-US" b="1" dirty="0">
                <a:solidFill>
                  <a:schemeClr val="tx1"/>
                </a:solidFill>
                <a:latin typeface="宋体" panose="02010600030101010101" pitchFamily="2" charset="-122"/>
              </a:rPr>
              <a:t>是指系统中那些已被进程占用但又可被其它进程所抢占的系统资源。</a:t>
            </a:r>
            <a:endParaRPr lang="zh-CN" altLang="en-US" b="1" dirty="0">
              <a:solidFill>
                <a:schemeClr val="tx1"/>
              </a:solidFill>
              <a:latin typeface="宋体" panose="02010600030101010101" pitchFamily="2" charset="-122"/>
            </a:endParaRPr>
          </a:p>
          <a:p>
            <a:pPr algn="l">
              <a:lnSpc>
                <a:spcPct val="200000"/>
              </a:lnSpc>
            </a:pPr>
            <a:r>
              <a:rPr lang="zh-CN" altLang="en-US" b="1" dirty="0">
                <a:solidFill>
                  <a:schemeClr val="tx1"/>
                </a:solidFill>
                <a:latin typeface="宋体" panose="02010600030101010101" pitchFamily="2" charset="-122"/>
              </a:rPr>
              <a:t>          如处理机、内存区等。</a:t>
            </a:r>
            <a:endParaRPr lang="zh-CN" altLang="en-US" b="1" dirty="0">
              <a:solidFill>
                <a:schemeClr val="tx1"/>
              </a:solidFill>
              <a:latin typeface="宋体" panose="02010600030101010101" pitchFamily="2" charset="-122"/>
            </a:endParaRPr>
          </a:p>
          <a:p>
            <a:pPr algn="l">
              <a:lnSpc>
                <a:spcPct val="200000"/>
              </a:lnSpc>
            </a:pPr>
            <a:r>
              <a:rPr lang="zh-CN" altLang="en-US" b="1" dirty="0">
                <a:solidFill>
                  <a:srgbClr val="9900FF"/>
                </a:solidFill>
                <a:latin typeface="宋体" panose="02010600030101010101" pitchFamily="2" charset="-122"/>
              </a:rPr>
              <a:t>非剥夺性资源：</a:t>
            </a:r>
            <a:r>
              <a:rPr lang="zh-CN" altLang="en-US" b="1" dirty="0">
                <a:solidFill>
                  <a:schemeClr val="tx1"/>
                </a:solidFill>
                <a:latin typeface="宋体" panose="02010600030101010101" pitchFamily="2" charset="-122"/>
              </a:rPr>
              <a:t>是指系统中那些已被进程占用后便不能被其它进程所抢占的系统资源。</a:t>
            </a:r>
            <a:endParaRPr lang="zh-CN" altLang="en-US" b="1" dirty="0">
              <a:solidFill>
                <a:schemeClr val="tx1"/>
              </a:solidFill>
              <a:latin typeface="宋体" panose="02010600030101010101" pitchFamily="2" charset="-122"/>
            </a:endParaRPr>
          </a:p>
          <a:p>
            <a:pPr algn="l">
              <a:lnSpc>
                <a:spcPct val="200000"/>
              </a:lnSpc>
            </a:pPr>
            <a:r>
              <a:rPr lang="zh-CN" altLang="en-US" b="1" dirty="0">
                <a:solidFill>
                  <a:schemeClr val="tx1"/>
                </a:solidFill>
                <a:latin typeface="宋体" panose="02010600030101010101" pitchFamily="2" charset="-122"/>
              </a:rPr>
              <a:t>          如：打印机、扫描仪等。</a:t>
            </a:r>
            <a:endParaRPr lang="zh-CN" altLang="en-US" b="1" dirty="0">
              <a:solidFill>
                <a:schemeClr val="tx1"/>
              </a:solidFill>
              <a:latin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1011">
                                            <p:txEl>
                                              <p:charRg st="0" end="12"/>
                                            </p:txEl>
                                          </p:spTgt>
                                        </p:tgtEl>
                                        <p:attrNameLst>
                                          <p:attrName>style.visibility</p:attrName>
                                        </p:attrNameLst>
                                      </p:cBhvr>
                                      <p:to>
                                        <p:strVal val="visible"/>
                                      </p:to>
                                    </p:set>
                                    <p:animEffect transition="in" filter="slide(fromBottom)">
                                      <p:cBhvr>
                                        <p:cTn id="7" dur="500"/>
                                        <p:tgtEl>
                                          <p:spTgt spid="171011">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71011">
                                            <p:txEl>
                                              <p:charRg st="12" end="50"/>
                                            </p:txEl>
                                          </p:spTgt>
                                        </p:tgtEl>
                                        <p:attrNameLst>
                                          <p:attrName>style.visibility</p:attrName>
                                        </p:attrNameLst>
                                      </p:cBhvr>
                                      <p:to>
                                        <p:strVal val="visible"/>
                                      </p:to>
                                    </p:set>
                                    <p:animEffect transition="in" filter="slide(fromBottom)">
                                      <p:cBhvr>
                                        <p:cTn id="12" dur="500"/>
                                        <p:tgtEl>
                                          <p:spTgt spid="171011">
                                            <p:txEl>
                                              <p:charRg st="12" end="5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71011">
                                            <p:txEl>
                                              <p:charRg st="50" end="71"/>
                                            </p:txEl>
                                          </p:spTgt>
                                        </p:tgtEl>
                                        <p:attrNameLst>
                                          <p:attrName>style.visibility</p:attrName>
                                        </p:attrNameLst>
                                      </p:cBhvr>
                                      <p:to>
                                        <p:strVal val="visible"/>
                                      </p:to>
                                    </p:set>
                                    <p:animEffect transition="in" filter="slide(fromBottom)">
                                      <p:cBhvr>
                                        <p:cTn id="17" dur="500"/>
                                        <p:tgtEl>
                                          <p:spTgt spid="171011">
                                            <p:txEl>
                                              <p:charRg st="50" end="7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71011">
                                            <p:txEl>
                                              <p:charRg st="71" end="110"/>
                                            </p:txEl>
                                          </p:spTgt>
                                        </p:tgtEl>
                                        <p:attrNameLst>
                                          <p:attrName>style.visibility</p:attrName>
                                        </p:attrNameLst>
                                      </p:cBhvr>
                                      <p:to>
                                        <p:strVal val="visible"/>
                                      </p:to>
                                    </p:set>
                                    <p:animEffect transition="in" filter="slide(fromBottom)">
                                      <p:cBhvr>
                                        <p:cTn id="22" dur="500"/>
                                        <p:tgtEl>
                                          <p:spTgt spid="171011">
                                            <p:txEl>
                                              <p:charRg st="71" end="1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71011">
                                            <p:txEl>
                                              <p:charRg st="110" end="132"/>
                                            </p:txEl>
                                          </p:spTgt>
                                        </p:tgtEl>
                                        <p:attrNameLst>
                                          <p:attrName>style.visibility</p:attrName>
                                        </p:attrNameLst>
                                      </p:cBhvr>
                                      <p:to>
                                        <p:strVal val="visible"/>
                                      </p:to>
                                    </p:set>
                                    <p:animEffect transition="in" filter="slide(fromBottom)">
                                      <p:cBhvr>
                                        <p:cTn id="27" dur="500"/>
                                        <p:tgtEl>
                                          <p:spTgt spid="171011">
                                            <p:txEl>
                                              <p:charRg st="110" end="1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67" name="Picture 7" descr="tu101"/>
          <p:cNvPicPr>
            <a:picLocks noChangeAspect="1"/>
          </p:cNvPicPr>
          <p:nvPr/>
        </p:nvPicPr>
        <p:blipFill>
          <a:blip r:embed="rId1"/>
          <a:stretch>
            <a:fillRect/>
          </a:stretch>
        </p:blipFill>
        <p:spPr>
          <a:xfrm>
            <a:off x="2066925" y="1600200"/>
            <a:ext cx="4352925" cy="3636963"/>
          </a:xfrm>
          <a:prstGeom prst="rect">
            <a:avLst/>
          </a:prstGeom>
          <a:noFill/>
          <a:ln w="9525">
            <a:noFill/>
          </a:ln>
        </p:spPr>
      </p:pic>
      <p:sp>
        <p:nvSpPr>
          <p:cNvPr id="92168" name="Text Box 8"/>
          <p:cNvSpPr txBox="1"/>
          <p:nvPr/>
        </p:nvSpPr>
        <p:spPr>
          <a:xfrm>
            <a:off x="1068388" y="1143000"/>
            <a:ext cx="7048500" cy="512763"/>
          </a:xfrm>
          <a:prstGeom prst="rect">
            <a:avLst/>
          </a:prstGeom>
          <a:noFill/>
          <a:ln w="9525">
            <a:noFill/>
          </a:ln>
        </p:spPr>
        <p:txBody>
          <a:bodyPr wrap="none" lIns="87273" tIns="43636" rIns="87273" bIns="43636">
            <a:spAutoFit/>
          </a:bodyPr>
          <a:p>
            <a:pPr algn="l" defTabSz="873125"/>
            <a:r>
              <a:rPr lang="zh-CN" altLang="en-US" sz="2800" b="1" dirty="0">
                <a:latin typeface="Times New Roman" panose="02020603050405020304" pitchFamily="18" charset="0"/>
              </a:rPr>
              <a:t>例</a:t>
            </a:r>
            <a:r>
              <a:rPr lang="en-US" altLang="zh-CN" sz="2800" b="1" dirty="0">
                <a:latin typeface="Times New Roman" panose="02020603050405020304" pitchFamily="18" charset="0"/>
              </a:rPr>
              <a:t>1.</a:t>
            </a:r>
            <a:r>
              <a:rPr lang="en-US" altLang="zh-CN" sz="2800" b="1" dirty="0">
                <a:solidFill>
                  <a:schemeClr val="tx1"/>
                </a:solidFill>
                <a:latin typeface="Times New Roman" panose="02020603050405020304" pitchFamily="18" charset="0"/>
              </a:rPr>
              <a:t>  </a:t>
            </a:r>
            <a:r>
              <a:rPr lang="zh-CN" altLang="en-US" sz="2800" b="1" dirty="0">
                <a:solidFill>
                  <a:schemeClr val="tx1"/>
                </a:solidFill>
                <a:latin typeface="Times New Roman" panose="02020603050405020304" pitchFamily="18" charset="0"/>
              </a:rPr>
              <a:t>日常生活中常有许多有关死锁的事件。</a:t>
            </a:r>
            <a:endParaRPr lang="zh-CN" altLang="en-US" sz="2800" b="1" dirty="0">
              <a:solidFill>
                <a:schemeClr val="tx1"/>
              </a:solidFill>
              <a:latin typeface="Times New Roman" panose="02020603050405020304" pitchFamily="18" charset="0"/>
            </a:endParaRPr>
          </a:p>
        </p:txBody>
      </p:sp>
      <p:sp>
        <p:nvSpPr>
          <p:cNvPr id="92169" name="Text Box 9"/>
          <p:cNvSpPr txBox="1"/>
          <p:nvPr/>
        </p:nvSpPr>
        <p:spPr>
          <a:xfrm>
            <a:off x="457200" y="5257800"/>
            <a:ext cx="8553450" cy="1366838"/>
          </a:xfrm>
          <a:prstGeom prst="rect">
            <a:avLst/>
          </a:prstGeom>
          <a:noFill/>
          <a:ln w="9525">
            <a:noFill/>
          </a:ln>
        </p:spPr>
        <p:txBody>
          <a:bodyPr lIns="87273" tIns="43636" rIns="87273" bIns="43636">
            <a:spAutoFit/>
          </a:bodyPr>
          <a:p>
            <a:pPr indent="725805" algn="just" defTabSz="873125">
              <a:spcBef>
                <a:spcPct val="50000"/>
              </a:spcBef>
            </a:pPr>
            <a:r>
              <a:rPr lang="zh-CN" altLang="en-US" sz="2800" b="1" dirty="0">
                <a:solidFill>
                  <a:schemeClr val="tx1"/>
                </a:solidFill>
                <a:latin typeface="Times New Roman" panose="02020603050405020304" pitchFamily="18" charset="0"/>
              </a:rPr>
              <a:t>当然，各路车队等待的事件都不会发生</a:t>
            </a:r>
            <a:r>
              <a:rPr lang="en-US" altLang="zh-CN" sz="2800" b="1" dirty="0">
                <a:solidFill>
                  <a:schemeClr val="tx1"/>
                </a:solidFill>
                <a:latin typeface="Times New Roman" panose="02020603050405020304" pitchFamily="18" charset="0"/>
              </a:rPr>
              <a:t>(</a:t>
            </a:r>
            <a:r>
              <a:rPr lang="zh-CN" altLang="en-US" sz="2800" b="1" dirty="0">
                <a:solidFill>
                  <a:schemeClr val="tx1"/>
                </a:solidFill>
                <a:latin typeface="Times New Roman" panose="02020603050405020304" pitchFamily="18" charset="0"/>
              </a:rPr>
              <a:t>假设它们都不改变行车方向</a:t>
            </a:r>
            <a:r>
              <a:rPr lang="en-US" altLang="zh-CN" sz="2800" b="1" dirty="0">
                <a:solidFill>
                  <a:schemeClr val="tx1"/>
                </a:solidFill>
                <a:latin typeface="Times New Roman" panose="02020603050405020304" pitchFamily="18" charset="0"/>
              </a:rPr>
              <a:t>)</a:t>
            </a:r>
            <a:r>
              <a:rPr lang="zh-CN" altLang="en-US" sz="2800" b="1" dirty="0">
                <a:solidFill>
                  <a:schemeClr val="tx1"/>
                </a:solidFill>
                <a:latin typeface="Times New Roman" panose="02020603050405020304" pitchFamily="18" charset="0"/>
              </a:rPr>
              <a:t>。这样若不采用特殊方法，它们将永远停留在这“井”字形的路上，而处于死锁状态。</a:t>
            </a:r>
            <a:endParaRPr lang="zh-CN" altLang="en-US" sz="2800" b="1" dirty="0">
              <a:solidFill>
                <a:schemeClr val="tx1"/>
              </a:solidFill>
              <a:latin typeface="Times New Roman" panose="02020603050405020304" pitchFamily="18" charset="0"/>
            </a:endParaRPr>
          </a:p>
        </p:txBody>
      </p:sp>
      <p:sp>
        <p:nvSpPr>
          <p:cNvPr id="54277" name="Rectangle 10"/>
          <p:cNvSpPr/>
          <p:nvPr/>
        </p:nvSpPr>
        <p:spPr>
          <a:xfrm>
            <a:off x="552450" y="476250"/>
            <a:ext cx="8077200" cy="579438"/>
          </a:xfrm>
          <a:prstGeom prst="rect">
            <a:avLst/>
          </a:prstGeom>
          <a:noFill/>
          <a:ln w="9525">
            <a:noFill/>
          </a:ln>
        </p:spPr>
        <p:txBody>
          <a:bodyPr>
            <a:spAutoFit/>
          </a:bodyPr>
          <a:p>
            <a:pPr algn="l"/>
            <a:r>
              <a:rPr lang="en-US" altLang="zh-CN" sz="3200" b="1" dirty="0">
                <a:solidFill>
                  <a:srgbClr val="9900FF"/>
                </a:solidFill>
                <a:latin typeface="Times New Roman" panose="02020603050405020304" pitchFamily="18" charset="0"/>
              </a:rPr>
              <a:t>(1)</a:t>
            </a:r>
            <a:r>
              <a:rPr lang="zh-CN" altLang="en-US" sz="3200" b="1" dirty="0">
                <a:solidFill>
                  <a:srgbClr val="9900FF"/>
                </a:solidFill>
                <a:latin typeface="Times New Roman" panose="02020603050405020304" pitchFamily="18" charset="0"/>
              </a:rPr>
              <a:t>竞争非剥夺性资源的例子 </a:t>
            </a:r>
            <a:endParaRPr lang="zh-CN" altLang="en-US" sz="3200" b="1" dirty="0">
              <a:solidFill>
                <a:srgbClr val="9900FF"/>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68">
                                            <p:txEl>
                                              <p:charRg st="0" end="23"/>
                                            </p:txEl>
                                          </p:spTgt>
                                        </p:tgtEl>
                                        <p:attrNameLst>
                                          <p:attrName>style.visibility</p:attrName>
                                        </p:attrNameLst>
                                      </p:cBhvr>
                                      <p:to>
                                        <p:strVal val="visible"/>
                                      </p:to>
                                    </p:set>
                                    <p:animEffect transition="in" filter="wipe(left)">
                                      <p:cBhvr>
                                        <p:cTn id="7" dur="500"/>
                                        <p:tgtEl>
                                          <p:spTgt spid="92168">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2167"/>
                                        </p:tgtEl>
                                        <p:attrNameLst>
                                          <p:attrName>style.visibility</p:attrName>
                                        </p:attrNameLst>
                                      </p:cBhvr>
                                      <p:to>
                                        <p:strVal val="visible"/>
                                      </p:to>
                                    </p:set>
                                    <p:animEffect transition="in" filter="box(in)">
                                      <p:cBhvr>
                                        <p:cTn id="12" dur="500"/>
                                        <p:tgtEl>
                                          <p:spTgt spid="92167"/>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92169"/>
                                        </p:tgtEl>
                                        <p:attrNameLst>
                                          <p:attrName>style.visibility</p:attrName>
                                        </p:attrNameLst>
                                      </p:cBhvr>
                                      <p:to>
                                        <p:strVal val="visible"/>
                                      </p:to>
                                    </p:set>
                                    <p:anim calcmode="lin" valueType="num">
                                      <p:cBhvr>
                                        <p:cTn id="17" dur="500" fill="hold"/>
                                        <p:tgtEl>
                                          <p:spTgt spid="92169"/>
                                        </p:tgtEl>
                                        <p:attrNameLst>
                                          <p:attrName>ppt_w</p:attrName>
                                        </p:attrNameLst>
                                      </p:cBhvr>
                                      <p:tavLst>
                                        <p:tav tm="0">
                                          <p:val>
                                            <p:fltVal val="0.000000"/>
                                          </p:val>
                                        </p:tav>
                                        <p:tav tm="100000">
                                          <p:val>
                                            <p:strVal val="#ppt_w"/>
                                          </p:val>
                                        </p:tav>
                                      </p:tavLst>
                                    </p:anim>
                                    <p:anim calcmode="lin" valueType="num">
                                      <p:cBhvr>
                                        <p:cTn id="18" dur="500" fill="hold"/>
                                        <p:tgtEl>
                                          <p:spTgt spid="9216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8" grpId="0" build="p"/>
      <p:bldP spid="9216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Text Box 8"/>
          <p:cNvSpPr txBox="1"/>
          <p:nvPr/>
        </p:nvSpPr>
        <p:spPr>
          <a:xfrm>
            <a:off x="700088" y="1143000"/>
            <a:ext cx="7834312" cy="939800"/>
          </a:xfrm>
          <a:prstGeom prst="rect">
            <a:avLst/>
          </a:prstGeom>
          <a:noFill/>
          <a:ln w="9525">
            <a:noFill/>
          </a:ln>
        </p:spPr>
        <p:txBody>
          <a:bodyPr lIns="87273" tIns="43636" rIns="87273" bIns="43636">
            <a:spAutoFit/>
          </a:bodyPr>
          <a:p>
            <a:pPr marL="814705" indent="-814705" algn="l" defTabSz="873125">
              <a:spcBef>
                <a:spcPct val="50000"/>
              </a:spcBef>
            </a:pPr>
            <a:r>
              <a:rPr lang="zh-CN" altLang="en-US" sz="2800" b="1" dirty="0">
                <a:latin typeface="Times New Roman" panose="02020603050405020304" pitchFamily="18" charset="0"/>
              </a:rPr>
              <a:t>例</a:t>
            </a:r>
            <a:r>
              <a:rPr lang="en-US" altLang="zh-CN" sz="2800" b="1" dirty="0">
                <a:latin typeface="Times New Roman" panose="02020603050405020304" pitchFamily="18" charset="0"/>
              </a:rPr>
              <a:t>2.</a:t>
            </a:r>
            <a:r>
              <a:rPr lang="en-US" altLang="zh-CN" sz="2800" b="1" dirty="0">
                <a:solidFill>
                  <a:schemeClr val="tx1"/>
                </a:solidFill>
                <a:latin typeface="Times New Roman" panose="02020603050405020304" pitchFamily="18" charset="0"/>
              </a:rPr>
              <a:t>  </a:t>
            </a:r>
            <a:r>
              <a:rPr lang="zh-CN" altLang="en-US" sz="2800" b="1" dirty="0">
                <a:solidFill>
                  <a:schemeClr val="tx1"/>
                </a:solidFill>
                <a:latin typeface="Times New Roman" panose="02020603050405020304" pitchFamily="18" charset="0"/>
              </a:rPr>
              <a:t>竞争外部设备。设系统中有打印机、扫描仪各一台，进程</a:t>
            </a:r>
            <a:r>
              <a:rPr lang="en-US" altLang="zh-CN" sz="2800" b="1" dirty="0">
                <a:solidFill>
                  <a:schemeClr val="tx1"/>
                </a:solidFill>
                <a:latin typeface="Times New Roman" panose="02020603050405020304" pitchFamily="18" charset="0"/>
              </a:rPr>
              <a:t>A</a:t>
            </a:r>
            <a:r>
              <a:rPr lang="zh-CN" altLang="en-US" sz="2800" b="1" dirty="0">
                <a:solidFill>
                  <a:schemeClr val="tx1"/>
                </a:solidFill>
                <a:latin typeface="Times New Roman" panose="02020603050405020304" pitchFamily="18" charset="0"/>
              </a:rPr>
              <a:t>、</a:t>
            </a:r>
            <a:r>
              <a:rPr lang="en-US" altLang="zh-CN" sz="2800" b="1" dirty="0">
                <a:solidFill>
                  <a:schemeClr val="tx1"/>
                </a:solidFill>
                <a:latin typeface="Times New Roman" panose="02020603050405020304" pitchFamily="18" charset="0"/>
              </a:rPr>
              <a:t>B</a:t>
            </a:r>
            <a:r>
              <a:rPr lang="zh-CN" altLang="zh-CN" sz="2800" b="1" dirty="0">
                <a:solidFill>
                  <a:schemeClr val="tx1"/>
                </a:solidFill>
                <a:latin typeface="Times New Roman" panose="02020603050405020304" pitchFamily="18" charset="0"/>
              </a:rPr>
              <a:t>的申请如下</a:t>
            </a:r>
            <a:r>
              <a:rPr lang="zh-CN" altLang="en-US" sz="2800" b="1" dirty="0">
                <a:solidFill>
                  <a:schemeClr val="tx1"/>
                </a:solidFill>
                <a:latin typeface="Times New Roman" panose="02020603050405020304" pitchFamily="18" charset="0"/>
              </a:rPr>
              <a:t>：</a:t>
            </a:r>
            <a:endParaRPr lang="zh-CN" altLang="en-US" sz="2800" b="1" dirty="0">
              <a:solidFill>
                <a:schemeClr val="tx1"/>
              </a:solidFill>
              <a:latin typeface="Times New Roman" panose="02020603050405020304" pitchFamily="18" charset="0"/>
            </a:endParaRPr>
          </a:p>
        </p:txBody>
      </p:sp>
      <p:sp>
        <p:nvSpPr>
          <p:cNvPr id="55299" name="Rectangle 9"/>
          <p:cNvSpPr/>
          <p:nvPr/>
        </p:nvSpPr>
        <p:spPr>
          <a:xfrm>
            <a:off x="5195888" y="4419600"/>
            <a:ext cx="1295400" cy="685800"/>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r>
              <a:rPr lang="zh-CN" altLang="en-US" sz="2800" b="1" dirty="0">
                <a:solidFill>
                  <a:srgbClr val="9900FF"/>
                </a:solidFill>
                <a:latin typeface="Times New Roman" panose="02020603050405020304" pitchFamily="18" charset="0"/>
              </a:rPr>
              <a:t>扫描仪</a:t>
            </a:r>
            <a:endParaRPr lang="zh-CN" altLang="en-US" sz="2800" b="1" dirty="0">
              <a:solidFill>
                <a:srgbClr val="9900FF"/>
              </a:solidFill>
              <a:latin typeface="Times New Roman" panose="02020603050405020304" pitchFamily="18" charset="0"/>
            </a:endParaRPr>
          </a:p>
        </p:txBody>
      </p:sp>
      <p:sp>
        <p:nvSpPr>
          <p:cNvPr id="55300" name="Oval 10"/>
          <p:cNvSpPr/>
          <p:nvPr/>
        </p:nvSpPr>
        <p:spPr>
          <a:xfrm>
            <a:off x="2376488" y="2438400"/>
            <a:ext cx="990600" cy="1066800"/>
          </a:xfrm>
          <a:prstGeom prst="ellipse">
            <a:avLst/>
          </a:prstGeom>
          <a:solidFill>
            <a:srgbClr val="00FF99"/>
          </a:solidFill>
          <a:ln w="9525" cap="flat" cmpd="sng">
            <a:solidFill>
              <a:srgbClr val="FF0000"/>
            </a:solidFill>
            <a:prstDash val="solid"/>
            <a:headEnd type="none" w="med" len="med"/>
            <a:tailEnd type="none" w="med" len="med"/>
          </a:ln>
        </p:spPr>
        <p:txBody>
          <a:bodyPr wrap="none" anchor="ctr"/>
          <a:p>
            <a:r>
              <a:rPr lang="zh-CN" altLang="en-US" b="1" dirty="0">
                <a:solidFill>
                  <a:srgbClr val="0000FF"/>
                </a:solidFill>
                <a:latin typeface="Times New Roman" panose="02020603050405020304" pitchFamily="18" charset="0"/>
              </a:rPr>
              <a:t>进程</a:t>
            </a:r>
            <a:endParaRPr lang="zh-CN" altLang="en-US" b="1" dirty="0">
              <a:solidFill>
                <a:srgbClr val="0000FF"/>
              </a:solidFill>
              <a:latin typeface="Times New Roman" panose="02020603050405020304" pitchFamily="18" charset="0"/>
            </a:endParaRPr>
          </a:p>
          <a:p>
            <a:r>
              <a:rPr lang="en-US" altLang="zh-CN" b="1" dirty="0">
                <a:solidFill>
                  <a:srgbClr val="0000FF"/>
                </a:solidFill>
                <a:latin typeface="Times New Roman" panose="02020603050405020304" pitchFamily="18" charset="0"/>
              </a:rPr>
              <a:t>A</a:t>
            </a:r>
            <a:endParaRPr lang="en-US" altLang="zh-CN" b="1" dirty="0">
              <a:solidFill>
                <a:srgbClr val="0000FF"/>
              </a:solidFill>
              <a:latin typeface="Times New Roman" panose="02020603050405020304" pitchFamily="18" charset="0"/>
            </a:endParaRPr>
          </a:p>
        </p:txBody>
      </p:sp>
      <p:sp>
        <p:nvSpPr>
          <p:cNvPr id="55301" name="Oval 11"/>
          <p:cNvSpPr/>
          <p:nvPr/>
        </p:nvSpPr>
        <p:spPr>
          <a:xfrm>
            <a:off x="5348288" y="2438400"/>
            <a:ext cx="990600" cy="1066800"/>
          </a:xfrm>
          <a:prstGeom prst="ellipse">
            <a:avLst/>
          </a:prstGeom>
          <a:solidFill>
            <a:srgbClr val="00FF99"/>
          </a:solidFill>
          <a:ln w="9525" cap="flat" cmpd="sng">
            <a:solidFill>
              <a:srgbClr val="FF0000"/>
            </a:solidFill>
            <a:prstDash val="solid"/>
            <a:headEnd type="none" w="med" len="med"/>
            <a:tailEnd type="none" w="med" len="med"/>
          </a:ln>
        </p:spPr>
        <p:txBody>
          <a:bodyPr wrap="none" anchor="ctr"/>
          <a:p>
            <a:r>
              <a:rPr lang="zh-CN" altLang="en-US" b="1" dirty="0">
                <a:solidFill>
                  <a:srgbClr val="0000FF"/>
                </a:solidFill>
                <a:latin typeface="Times New Roman" panose="02020603050405020304" pitchFamily="18" charset="0"/>
              </a:rPr>
              <a:t>进程</a:t>
            </a:r>
            <a:endParaRPr lang="zh-CN" altLang="en-US" b="1" dirty="0">
              <a:solidFill>
                <a:srgbClr val="0000FF"/>
              </a:solidFill>
              <a:latin typeface="Times New Roman" panose="02020603050405020304" pitchFamily="18" charset="0"/>
            </a:endParaRPr>
          </a:p>
          <a:p>
            <a:r>
              <a:rPr lang="en-US" altLang="zh-CN" b="1" dirty="0">
                <a:solidFill>
                  <a:srgbClr val="0000FF"/>
                </a:solidFill>
                <a:latin typeface="Times New Roman" panose="02020603050405020304" pitchFamily="18" charset="0"/>
              </a:rPr>
              <a:t>B</a:t>
            </a:r>
            <a:endParaRPr lang="en-US" altLang="zh-CN" b="1" dirty="0">
              <a:solidFill>
                <a:srgbClr val="0000FF"/>
              </a:solidFill>
              <a:latin typeface="Times New Roman" panose="02020603050405020304" pitchFamily="18" charset="0"/>
            </a:endParaRPr>
          </a:p>
        </p:txBody>
      </p:sp>
      <p:grpSp>
        <p:nvGrpSpPr>
          <p:cNvPr id="55302" name="Group 12"/>
          <p:cNvGrpSpPr/>
          <p:nvPr/>
        </p:nvGrpSpPr>
        <p:grpSpPr>
          <a:xfrm>
            <a:off x="2147888" y="3505200"/>
            <a:ext cx="685800" cy="914400"/>
            <a:chOff x="1632" y="2160"/>
            <a:chExt cx="384" cy="480"/>
          </a:xfrm>
        </p:grpSpPr>
        <p:sp>
          <p:nvSpPr>
            <p:cNvPr id="55323" name="Line 13"/>
            <p:cNvSpPr/>
            <p:nvPr/>
          </p:nvSpPr>
          <p:spPr>
            <a:xfrm>
              <a:off x="2016" y="2160"/>
              <a:ext cx="0" cy="480"/>
            </a:xfrm>
            <a:prstGeom prst="line">
              <a:avLst/>
            </a:prstGeom>
            <a:ln w="9525" cap="flat" cmpd="sng">
              <a:solidFill>
                <a:srgbClr val="0000FF"/>
              </a:solidFill>
              <a:prstDash val="solid"/>
              <a:headEnd type="none" w="med" len="med"/>
              <a:tailEnd type="triangle" w="med" len="med"/>
            </a:ln>
          </p:spPr>
        </p:sp>
        <p:sp>
          <p:nvSpPr>
            <p:cNvPr id="55324" name="Rectangle 14"/>
            <p:cNvSpPr/>
            <p:nvPr/>
          </p:nvSpPr>
          <p:spPr>
            <a:xfrm>
              <a:off x="1632" y="2304"/>
              <a:ext cx="288" cy="288"/>
            </a:xfrm>
            <a:prstGeom prst="rect">
              <a:avLst/>
            </a:prstGeom>
            <a:noFill/>
            <a:ln w="9525">
              <a:noFill/>
            </a:ln>
          </p:spPr>
          <p:txBody>
            <a:bodyPr wrap="none" anchor="ctr"/>
            <a:p>
              <a:r>
                <a:rPr lang="zh-CN" altLang="en-US" sz="2000" dirty="0">
                  <a:solidFill>
                    <a:schemeClr val="tx1"/>
                  </a:solidFill>
                  <a:latin typeface="Times New Roman" panose="02020603050405020304" pitchFamily="18" charset="0"/>
                  <a:ea typeface="隶书" pitchFamily="49" charset="-122"/>
                </a:rPr>
                <a:t>占用</a:t>
              </a:r>
              <a:endParaRPr lang="zh-CN" altLang="en-US" dirty="0">
                <a:solidFill>
                  <a:schemeClr val="tx1"/>
                </a:solidFill>
                <a:latin typeface="Times New Roman" panose="02020603050405020304" pitchFamily="18" charset="0"/>
              </a:endParaRPr>
            </a:p>
          </p:txBody>
        </p:sp>
      </p:grpSp>
      <p:grpSp>
        <p:nvGrpSpPr>
          <p:cNvPr id="55303" name="Group 15"/>
          <p:cNvGrpSpPr/>
          <p:nvPr/>
        </p:nvGrpSpPr>
        <p:grpSpPr>
          <a:xfrm>
            <a:off x="5729288" y="3505200"/>
            <a:ext cx="457200" cy="914400"/>
            <a:chOff x="3792" y="2160"/>
            <a:chExt cx="288" cy="480"/>
          </a:xfrm>
        </p:grpSpPr>
        <p:sp>
          <p:nvSpPr>
            <p:cNvPr id="55321" name="Line 16"/>
            <p:cNvSpPr/>
            <p:nvPr/>
          </p:nvSpPr>
          <p:spPr>
            <a:xfrm>
              <a:off x="3792" y="2160"/>
              <a:ext cx="0" cy="480"/>
            </a:xfrm>
            <a:prstGeom prst="line">
              <a:avLst/>
            </a:prstGeom>
            <a:ln w="9525" cap="flat" cmpd="sng">
              <a:solidFill>
                <a:srgbClr val="0000FF"/>
              </a:solidFill>
              <a:prstDash val="solid"/>
              <a:headEnd type="none" w="med" len="med"/>
              <a:tailEnd type="triangle" w="med" len="med"/>
            </a:ln>
          </p:spPr>
        </p:sp>
        <p:sp>
          <p:nvSpPr>
            <p:cNvPr id="55322" name="Rectangle 17"/>
            <p:cNvSpPr/>
            <p:nvPr/>
          </p:nvSpPr>
          <p:spPr>
            <a:xfrm>
              <a:off x="3792" y="2304"/>
              <a:ext cx="288" cy="288"/>
            </a:xfrm>
            <a:prstGeom prst="rect">
              <a:avLst/>
            </a:prstGeom>
            <a:noFill/>
            <a:ln w="9525">
              <a:noFill/>
            </a:ln>
          </p:spPr>
          <p:txBody>
            <a:bodyPr wrap="none" anchor="ctr"/>
            <a:p>
              <a:r>
                <a:rPr lang="zh-CN" altLang="en-US" sz="2000" dirty="0">
                  <a:solidFill>
                    <a:schemeClr val="tx1"/>
                  </a:solidFill>
                  <a:latin typeface="Times New Roman" panose="02020603050405020304" pitchFamily="18" charset="0"/>
                  <a:ea typeface="隶书" pitchFamily="49" charset="-122"/>
                </a:rPr>
                <a:t>占用</a:t>
              </a:r>
              <a:endParaRPr lang="zh-CN" altLang="en-US" dirty="0">
                <a:solidFill>
                  <a:schemeClr val="tx1"/>
                </a:solidFill>
                <a:latin typeface="Times New Roman" panose="02020603050405020304" pitchFamily="18" charset="0"/>
              </a:endParaRPr>
            </a:p>
          </p:txBody>
        </p:sp>
      </p:grpSp>
      <p:grpSp>
        <p:nvGrpSpPr>
          <p:cNvPr id="55304" name="Group 18"/>
          <p:cNvGrpSpPr/>
          <p:nvPr/>
        </p:nvGrpSpPr>
        <p:grpSpPr>
          <a:xfrm>
            <a:off x="2987675" y="3500438"/>
            <a:ext cx="2209800" cy="1219200"/>
            <a:chOff x="2112" y="2064"/>
            <a:chExt cx="1296" cy="720"/>
          </a:xfrm>
        </p:grpSpPr>
        <p:sp>
          <p:nvSpPr>
            <p:cNvPr id="55319" name="Line 19"/>
            <p:cNvSpPr/>
            <p:nvPr/>
          </p:nvSpPr>
          <p:spPr>
            <a:xfrm>
              <a:off x="2160" y="2064"/>
              <a:ext cx="1248" cy="720"/>
            </a:xfrm>
            <a:prstGeom prst="line">
              <a:avLst/>
            </a:prstGeom>
            <a:ln w="9525" cap="flat" cmpd="sng">
              <a:solidFill>
                <a:srgbClr val="9900FF"/>
              </a:solidFill>
              <a:prstDash val="solid"/>
              <a:headEnd type="none" w="med" len="med"/>
              <a:tailEnd type="triangle" w="med" len="med"/>
            </a:ln>
          </p:spPr>
        </p:sp>
        <p:sp>
          <p:nvSpPr>
            <p:cNvPr id="55320" name="Rectangle 20"/>
            <p:cNvSpPr/>
            <p:nvPr/>
          </p:nvSpPr>
          <p:spPr>
            <a:xfrm>
              <a:off x="2112" y="2112"/>
              <a:ext cx="288" cy="288"/>
            </a:xfrm>
            <a:prstGeom prst="rect">
              <a:avLst/>
            </a:prstGeom>
            <a:noFill/>
            <a:ln w="9525">
              <a:noFill/>
            </a:ln>
          </p:spPr>
          <p:txBody>
            <a:bodyPr wrap="none" anchor="ctr"/>
            <a:p>
              <a:r>
                <a:rPr lang="zh-CN" altLang="en-US" sz="2000" dirty="0">
                  <a:solidFill>
                    <a:schemeClr val="tx2"/>
                  </a:solidFill>
                  <a:latin typeface="Times New Roman" panose="02020603050405020304" pitchFamily="18" charset="0"/>
                  <a:ea typeface="隶书" pitchFamily="49" charset="-122"/>
                </a:rPr>
                <a:t>请求</a:t>
              </a:r>
              <a:endParaRPr lang="zh-CN" altLang="en-US" dirty="0">
                <a:solidFill>
                  <a:schemeClr val="tx2"/>
                </a:solidFill>
                <a:latin typeface="Times New Roman" panose="02020603050405020304" pitchFamily="18" charset="0"/>
              </a:endParaRPr>
            </a:p>
          </p:txBody>
        </p:sp>
      </p:grpSp>
      <p:grpSp>
        <p:nvGrpSpPr>
          <p:cNvPr id="55305" name="Group 21"/>
          <p:cNvGrpSpPr/>
          <p:nvPr/>
        </p:nvGrpSpPr>
        <p:grpSpPr>
          <a:xfrm>
            <a:off x="3290888" y="3429000"/>
            <a:ext cx="2362200" cy="1219200"/>
            <a:chOff x="2304" y="2064"/>
            <a:chExt cx="1344" cy="720"/>
          </a:xfrm>
        </p:grpSpPr>
        <p:sp>
          <p:nvSpPr>
            <p:cNvPr id="55317" name="Line 22"/>
            <p:cNvSpPr/>
            <p:nvPr/>
          </p:nvSpPr>
          <p:spPr>
            <a:xfrm flipH="1">
              <a:off x="2304" y="2064"/>
              <a:ext cx="1296" cy="720"/>
            </a:xfrm>
            <a:prstGeom prst="line">
              <a:avLst/>
            </a:prstGeom>
            <a:ln w="9525" cap="flat" cmpd="sng">
              <a:solidFill>
                <a:srgbClr val="9900FF"/>
              </a:solidFill>
              <a:prstDash val="solid"/>
              <a:headEnd type="none" w="med" len="med"/>
              <a:tailEnd type="triangle" w="med" len="med"/>
            </a:ln>
          </p:spPr>
        </p:sp>
        <p:sp>
          <p:nvSpPr>
            <p:cNvPr id="55318" name="Rectangle 23"/>
            <p:cNvSpPr/>
            <p:nvPr/>
          </p:nvSpPr>
          <p:spPr>
            <a:xfrm>
              <a:off x="3360" y="2112"/>
              <a:ext cx="288" cy="288"/>
            </a:xfrm>
            <a:prstGeom prst="rect">
              <a:avLst/>
            </a:prstGeom>
            <a:noFill/>
            <a:ln w="9525">
              <a:noFill/>
            </a:ln>
          </p:spPr>
          <p:txBody>
            <a:bodyPr wrap="none" anchor="ctr"/>
            <a:p>
              <a:r>
                <a:rPr lang="zh-CN" altLang="en-US" sz="2000" dirty="0">
                  <a:solidFill>
                    <a:schemeClr val="tx2"/>
                  </a:solidFill>
                  <a:latin typeface="Times New Roman" panose="02020603050405020304" pitchFamily="18" charset="0"/>
                  <a:ea typeface="隶书" pitchFamily="49" charset="-122"/>
                </a:rPr>
                <a:t>请求</a:t>
              </a:r>
              <a:endParaRPr lang="zh-CN" altLang="en-US" dirty="0">
                <a:solidFill>
                  <a:schemeClr val="tx1"/>
                </a:solidFill>
                <a:latin typeface="Times New Roman" panose="02020603050405020304" pitchFamily="18" charset="0"/>
              </a:endParaRPr>
            </a:p>
          </p:txBody>
        </p:sp>
      </p:grpSp>
      <p:grpSp>
        <p:nvGrpSpPr>
          <p:cNvPr id="55306" name="Group 24"/>
          <p:cNvGrpSpPr/>
          <p:nvPr/>
        </p:nvGrpSpPr>
        <p:grpSpPr>
          <a:xfrm>
            <a:off x="3519488" y="4419600"/>
            <a:ext cx="457200" cy="762000"/>
            <a:chOff x="2400" y="2640"/>
            <a:chExt cx="288" cy="480"/>
          </a:xfrm>
        </p:grpSpPr>
        <p:sp>
          <p:nvSpPr>
            <p:cNvPr id="55315" name="Line 25"/>
            <p:cNvSpPr/>
            <p:nvPr/>
          </p:nvSpPr>
          <p:spPr>
            <a:xfrm flipH="1">
              <a:off x="2544" y="2640"/>
              <a:ext cx="0" cy="288"/>
            </a:xfrm>
            <a:prstGeom prst="line">
              <a:avLst/>
            </a:prstGeom>
            <a:ln w="9525" cap="rnd" cmpd="sng">
              <a:solidFill>
                <a:srgbClr val="FF0000"/>
              </a:solidFill>
              <a:prstDash val="sysDot"/>
              <a:headEnd type="none" w="med" len="med"/>
              <a:tailEnd type="none" w="med" len="med"/>
            </a:ln>
          </p:spPr>
        </p:sp>
        <p:sp>
          <p:nvSpPr>
            <p:cNvPr id="55316" name="Rectangle 26"/>
            <p:cNvSpPr/>
            <p:nvPr/>
          </p:nvSpPr>
          <p:spPr>
            <a:xfrm>
              <a:off x="2400" y="2832"/>
              <a:ext cx="288" cy="288"/>
            </a:xfrm>
            <a:prstGeom prst="rect">
              <a:avLst/>
            </a:prstGeom>
            <a:noFill/>
            <a:ln w="9525">
              <a:noFill/>
            </a:ln>
          </p:spPr>
          <p:txBody>
            <a:bodyPr wrap="none" anchor="ctr"/>
            <a:p>
              <a:r>
                <a:rPr lang="zh-CN" altLang="en-US" sz="2000" dirty="0">
                  <a:solidFill>
                    <a:schemeClr val="tx1"/>
                  </a:solidFill>
                  <a:latin typeface="Times New Roman" panose="02020603050405020304" pitchFamily="18" charset="0"/>
                  <a:ea typeface="隶书" pitchFamily="49" charset="-122"/>
                </a:rPr>
                <a:t>阻塞</a:t>
              </a:r>
              <a:endParaRPr lang="zh-CN" altLang="en-US" dirty="0">
                <a:solidFill>
                  <a:schemeClr val="tx1"/>
                </a:solidFill>
                <a:latin typeface="Times New Roman" panose="02020603050405020304" pitchFamily="18" charset="0"/>
              </a:endParaRPr>
            </a:p>
          </p:txBody>
        </p:sp>
      </p:grpSp>
      <p:grpSp>
        <p:nvGrpSpPr>
          <p:cNvPr id="55307" name="Group 27"/>
          <p:cNvGrpSpPr/>
          <p:nvPr/>
        </p:nvGrpSpPr>
        <p:grpSpPr>
          <a:xfrm>
            <a:off x="4510088" y="4419600"/>
            <a:ext cx="457200" cy="762000"/>
            <a:chOff x="3024" y="2640"/>
            <a:chExt cx="288" cy="480"/>
          </a:xfrm>
        </p:grpSpPr>
        <p:sp>
          <p:nvSpPr>
            <p:cNvPr id="55313" name="Line 28"/>
            <p:cNvSpPr/>
            <p:nvPr/>
          </p:nvSpPr>
          <p:spPr>
            <a:xfrm flipH="1">
              <a:off x="3168" y="2640"/>
              <a:ext cx="0" cy="288"/>
            </a:xfrm>
            <a:prstGeom prst="line">
              <a:avLst/>
            </a:prstGeom>
            <a:ln w="9525" cap="rnd" cmpd="sng">
              <a:solidFill>
                <a:srgbClr val="FF0000"/>
              </a:solidFill>
              <a:prstDash val="sysDot"/>
              <a:headEnd type="none" w="med" len="med"/>
              <a:tailEnd type="none" w="med" len="med"/>
            </a:ln>
          </p:spPr>
        </p:sp>
        <p:sp>
          <p:nvSpPr>
            <p:cNvPr id="55314" name="Rectangle 29"/>
            <p:cNvSpPr/>
            <p:nvPr/>
          </p:nvSpPr>
          <p:spPr>
            <a:xfrm>
              <a:off x="3024" y="2832"/>
              <a:ext cx="288" cy="288"/>
            </a:xfrm>
            <a:prstGeom prst="rect">
              <a:avLst/>
            </a:prstGeom>
            <a:noFill/>
            <a:ln w="9525">
              <a:noFill/>
            </a:ln>
          </p:spPr>
          <p:txBody>
            <a:bodyPr wrap="none" anchor="ctr"/>
            <a:p>
              <a:r>
                <a:rPr lang="zh-CN" altLang="en-US" sz="2000" dirty="0">
                  <a:solidFill>
                    <a:schemeClr val="tx1"/>
                  </a:solidFill>
                  <a:latin typeface="Times New Roman" panose="02020603050405020304" pitchFamily="18" charset="0"/>
                  <a:ea typeface="隶书" pitchFamily="49" charset="-122"/>
                </a:rPr>
                <a:t>阻塞</a:t>
              </a:r>
              <a:endParaRPr lang="zh-CN" altLang="en-US" dirty="0">
                <a:solidFill>
                  <a:schemeClr val="tx1"/>
                </a:solidFill>
                <a:latin typeface="Times New Roman" panose="02020603050405020304" pitchFamily="18" charset="0"/>
              </a:endParaRPr>
            </a:p>
          </p:txBody>
        </p:sp>
      </p:grpSp>
      <p:grpSp>
        <p:nvGrpSpPr>
          <p:cNvPr id="55308" name="Group 30"/>
          <p:cNvGrpSpPr/>
          <p:nvPr/>
        </p:nvGrpSpPr>
        <p:grpSpPr>
          <a:xfrm>
            <a:off x="3748088" y="5105400"/>
            <a:ext cx="990600" cy="914400"/>
            <a:chOff x="2544" y="3072"/>
            <a:chExt cx="528" cy="480"/>
          </a:xfrm>
        </p:grpSpPr>
        <p:sp>
          <p:nvSpPr>
            <p:cNvPr id="55310" name="Rectangle 31"/>
            <p:cNvSpPr/>
            <p:nvPr/>
          </p:nvSpPr>
          <p:spPr>
            <a:xfrm>
              <a:off x="2640" y="3264"/>
              <a:ext cx="288" cy="288"/>
            </a:xfrm>
            <a:prstGeom prst="rect">
              <a:avLst/>
            </a:prstGeom>
            <a:noFill/>
            <a:ln w="9525">
              <a:noFill/>
            </a:ln>
          </p:spPr>
          <p:txBody>
            <a:bodyPr wrap="none" anchor="ctr"/>
            <a:p>
              <a:r>
                <a:rPr lang="zh-CN" altLang="en-US" dirty="0">
                  <a:latin typeface="Times New Roman" panose="02020603050405020304" pitchFamily="18" charset="0"/>
                  <a:ea typeface="隶书" pitchFamily="49" charset="-122"/>
                </a:rPr>
                <a:t>死锁</a:t>
              </a:r>
              <a:endParaRPr lang="zh-CN" altLang="en-US" sz="2800" dirty="0">
                <a:latin typeface="Times New Roman" panose="02020603050405020304" pitchFamily="18" charset="0"/>
              </a:endParaRPr>
            </a:p>
          </p:txBody>
        </p:sp>
        <p:sp>
          <p:nvSpPr>
            <p:cNvPr id="55311" name="Line 32"/>
            <p:cNvSpPr/>
            <p:nvPr/>
          </p:nvSpPr>
          <p:spPr>
            <a:xfrm>
              <a:off x="2544" y="3072"/>
              <a:ext cx="240" cy="240"/>
            </a:xfrm>
            <a:prstGeom prst="line">
              <a:avLst/>
            </a:prstGeom>
            <a:ln w="9525" cap="flat" cmpd="sng">
              <a:solidFill>
                <a:srgbClr val="FF33CC"/>
              </a:solidFill>
              <a:prstDash val="solid"/>
              <a:headEnd type="none" w="med" len="med"/>
              <a:tailEnd type="triangle" w="med" len="med"/>
            </a:ln>
          </p:spPr>
        </p:sp>
        <p:sp>
          <p:nvSpPr>
            <p:cNvPr id="55312" name="Line 33"/>
            <p:cNvSpPr/>
            <p:nvPr/>
          </p:nvSpPr>
          <p:spPr>
            <a:xfrm flipH="1">
              <a:off x="2832" y="3072"/>
              <a:ext cx="240" cy="240"/>
            </a:xfrm>
            <a:prstGeom prst="line">
              <a:avLst/>
            </a:prstGeom>
            <a:ln w="9525" cap="flat" cmpd="sng">
              <a:solidFill>
                <a:srgbClr val="FF33CC"/>
              </a:solidFill>
              <a:prstDash val="solid"/>
              <a:headEnd type="none" w="med" len="med"/>
              <a:tailEnd type="triangle" w="med" len="med"/>
            </a:ln>
          </p:spPr>
        </p:sp>
      </p:grpSp>
      <p:sp>
        <p:nvSpPr>
          <p:cNvPr id="55309" name="Rectangle 34"/>
          <p:cNvSpPr/>
          <p:nvPr/>
        </p:nvSpPr>
        <p:spPr>
          <a:xfrm>
            <a:off x="1995488" y="4419600"/>
            <a:ext cx="1371600" cy="609600"/>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r>
              <a:rPr lang="zh-CN" altLang="en-US" sz="2800" b="1" dirty="0">
                <a:solidFill>
                  <a:srgbClr val="9900FF"/>
                </a:solidFill>
                <a:latin typeface="Times New Roman" panose="02020603050405020304" pitchFamily="18" charset="0"/>
              </a:rPr>
              <a:t>打印机</a:t>
            </a:r>
            <a:endParaRPr lang="zh-CN" altLang="en-US" sz="2800" b="1" dirty="0">
              <a:solidFill>
                <a:srgbClr val="9900FF"/>
              </a:solidFill>
              <a:latin typeface="Times New Roman" panose="02020603050405020304" pitchFamily="18" charset="0"/>
            </a:endParaRPr>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3"/>
          <p:cNvSpPr/>
          <p:nvPr/>
        </p:nvSpPr>
        <p:spPr>
          <a:xfrm>
            <a:off x="360363" y="115888"/>
            <a:ext cx="8604250" cy="1903412"/>
          </a:xfrm>
          <a:prstGeom prst="rect">
            <a:avLst/>
          </a:prstGeom>
          <a:noFill/>
          <a:ln w="9525">
            <a:noFill/>
          </a:ln>
        </p:spPr>
        <p:txBody>
          <a:bodyPr>
            <a:spAutoFit/>
          </a:bodyPr>
          <a:p>
            <a:pPr algn="l">
              <a:spcBef>
                <a:spcPct val="10000"/>
              </a:spcBef>
            </a:pPr>
            <a:r>
              <a:rPr lang="en-US" altLang="zh-CN" sz="3200" b="1" dirty="0">
                <a:solidFill>
                  <a:srgbClr val="0000FF"/>
                </a:solidFill>
                <a:latin typeface="Times New Roman" panose="02020603050405020304" pitchFamily="18" charset="0"/>
              </a:rPr>
              <a:t>(2)</a:t>
            </a:r>
            <a:r>
              <a:rPr lang="zh-CN" altLang="en-US" sz="3200" b="1" dirty="0">
                <a:solidFill>
                  <a:srgbClr val="0000FF"/>
                </a:solidFill>
                <a:latin typeface="Times New Roman" panose="02020603050405020304" pitchFamily="18" charset="0"/>
              </a:rPr>
              <a:t>竞争临时性资源</a:t>
            </a:r>
            <a:r>
              <a:rPr lang="zh-CN" altLang="en-US" sz="2800" b="1" dirty="0">
                <a:solidFill>
                  <a:srgbClr val="0000FF"/>
                </a:solidFill>
                <a:latin typeface="Times New Roman" panose="02020603050405020304" pitchFamily="18" charset="0"/>
              </a:rPr>
              <a:t>：</a:t>
            </a:r>
            <a:endParaRPr lang="zh-CN" altLang="en-US" sz="2800" b="1" dirty="0">
              <a:solidFill>
                <a:srgbClr val="0000FF"/>
              </a:solidFill>
              <a:latin typeface="Times New Roman" panose="02020603050405020304" pitchFamily="18" charset="0"/>
            </a:endParaRPr>
          </a:p>
          <a:p>
            <a:pPr algn="l">
              <a:spcBef>
                <a:spcPct val="10000"/>
              </a:spcBef>
            </a:pPr>
            <a:r>
              <a:rPr lang="zh-CN" altLang="en-US" sz="2800" b="1" dirty="0">
                <a:solidFill>
                  <a:schemeClr val="hlink"/>
                </a:solidFill>
                <a:latin typeface="Times New Roman" panose="02020603050405020304" pitchFamily="18" charset="0"/>
              </a:rPr>
              <a:t>        </a:t>
            </a:r>
            <a:r>
              <a:rPr lang="zh-CN" altLang="en-US" sz="2800" b="1" dirty="0">
                <a:solidFill>
                  <a:srgbClr val="FF33CC"/>
                </a:solidFill>
                <a:latin typeface="Times New Roman" panose="02020603050405020304" pitchFamily="18" charset="0"/>
              </a:rPr>
              <a:t>临时性资源</a:t>
            </a:r>
            <a:r>
              <a:rPr lang="zh-CN" altLang="en-US" sz="2800" b="1" dirty="0">
                <a:solidFill>
                  <a:schemeClr val="tx1"/>
                </a:solidFill>
                <a:latin typeface="Times New Roman" panose="02020603050405020304" pitchFamily="18" charset="0"/>
              </a:rPr>
              <a:t>是指由一个进程产生的被另一进程使用一短暂时间后便无用的资源。也称</a:t>
            </a:r>
            <a:r>
              <a:rPr lang="zh-CN" altLang="en-US" sz="2800" b="1" dirty="0">
                <a:solidFill>
                  <a:srgbClr val="FF33CC"/>
                </a:solidFill>
                <a:latin typeface="Times New Roman" panose="02020603050405020304" pitchFamily="18" charset="0"/>
                <a:ea typeface="黑体" panose="02010609060101010101" pitchFamily="49" charset="-122"/>
              </a:rPr>
              <a:t>消耗性资源</a:t>
            </a:r>
            <a:r>
              <a:rPr lang="zh-CN" altLang="en-US" sz="2800" b="1" dirty="0">
                <a:solidFill>
                  <a:schemeClr val="tx1"/>
                </a:solidFill>
                <a:latin typeface="Times New Roman" panose="02020603050405020304" pitchFamily="18" charset="0"/>
              </a:rPr>
              <a:t>。</a:t>
            </a:r>
            <a:r>
              <a:rPr lang="zh-CN" altLang="en-US" sz="2800" b="1" dirty="0">
                <a:solidFill>
                  <a:srgbClr val="0000D0"/>
                </a:solidFill>
                <a:latin typeface="楷体_GB2312" pitchFamily="49" charset="-122"/>
                <a:ea typeface="楷体_GB2312" pitchFamily="49" charset="-122"/>
              </a:rPr>
              <a:t>如消息</a:t>
            </a:r>
            <a:r>
              <a:rPr lang="en-US" altLang="zh-CN" sz="2800" b="1" dirty="0">
                <a:solidFill>
                  <a:srgbClr val="0000D0"/>
                </a:solidFill>
                <a:latin typeface="楷体_GB2312" pitchFamily="49" charset="-122"/>
                <a:ea typeface="楷体_GB2312" pitchFamily="49" charset="-122"/>
              </a:rPr>
              <a:t>,</a:t>
            </a:r>
            <a:r>
              <a:rPr lang="zh-CN" altLang="en-US" sz="2800" b="1" dirty="0">
                <a:solidFill>
                  <a:srgbClr val="0000D0"/>
                </a:solidFill>
                <a:latin typeface="楷体_GB2312" pitchFamily="49" charset="-122"/>
                <a:ea typeface="楷体_GB2312" pitchFamily="49" charset="-122"/>
              </a:rPr>
              <a:t>中断信号，同步信号等</a:t>
            </a:r>
            <a:endParaRPr lang="zh-CN" altLang="en-US" sz="2800" b="1" dirty="0">
              <a:solidFill>
                <a:srgbClr val="0000D0"/>
              </a:solidFill>
              <a:latin typeface="楷体_GB2312" pitchFamily="49" charset="-122"/>
              <a:ea typeface="楷体_GB2312" pitchFamily="49" charset="-122"/>
            </a:endParaRPr>
          </a:p>
        </p:txBody>
      </p:sp>
      <p:grpSp>
        <p:nvGrpSpPr>
          <p:cNvPr id="2" name="Group 30"/>
          <p:cNvGrpSpPr/>
          <p:nvPr/>
        </p:nvGrpSpPr>
        <p:grpSpPr>
          <a:xfrm>
            <a:off x="179388" y="2185988"/>
            <a:ext cx="8208962" cy="4411662"/>
            <a:chOff x="884" y="663"/>
            <a:chExt cx="3744" cy="2779"/>
          </a:xfrm>
        </p:grpSpPr>
        <p:sp>
          <p:nvSpPr>
            <p:cNvPr id="56346" name="Oval 31"/>
            <p:cNvSpPr/>
            <p:nvPr/>
          </p:nvSpPr>
          <p:spPr>
            <a:xfrm>
              <a:off x="3696" y="2795"/>
              <a:ext cx="932" cy="604"/>
            </a:xfrm>
            <a:prstGeom prst="ellipse">
              <a:avLst/>
            </a:prstGeom>
            <a:solidFill>
              <a:srgbClr val="FFFF00"/>
            </a:solidFill>
            <a:ln w="9525" cap="flat" cmpd="sng">
              <a:solidFill>
                <a:srgbClr val="FF0000"/>
              </a:solidFill>
              <a:prstDash val="solid"/>
              <a:headEnd type="none" w="med" len="med"/>
              <a:tailEnd type="none" w="med" len="med"/>
            </a:ln>
          </p:spPr>
          <p:txBody>
            <a:bodyPr wrap="none" anchor="ctr"/>
            <a:p>
              <a:r>
                <a:rPr lang="zh-CN" altLang="en-US" b="1" dirty="0">
                  <a:solidFill>
                    <a:srgbClr val="9900FF"/>
                  </a:solidFill>
                  <a:latin typeface="Times New Roman" panose="02020603050405020304" pitchFamily="18" charset="0"/>
                </a:rPr>
                <a:t>进程</a:t>
              </a:r>
              <a:endParaRPr lang="zh-CN" altLang="en-US" b="1" dirty="0">
                <a:solidFill>
                  <a:srgbClr val="9900FF"/>
                </a:solidFill>
                <a:latin typeface="Times New Roman" panose="02020603050405020304" pitchFamily="18" charset="0"/>
              </a:endParaRPr>
            </a:p>
            <a:p>
              <a:r>
                <a:rPr lang="en-US" altLang="zh-CN" b="1" dirty="0">
                  <a:solidFill>
                    <a:srgbClr val="9900FF"/>
                  </a:solidFill>
                  <a:latin typeface="Times New Roman" panose="02020603050405020304" pitchFamily="18" charset="0"/>
                </a:rPr>
                <a:t>P2</a:t>
              </a:r>
              <a:endParaRPr lang="en-US" altLang="zh-CN" b="1" dirty="0">
                <a:solidFill>
                  <a:srgbClr val="9900FF"/>
                </a:solidFill>
                <a:latin typeface="Times New Roman" panose="02020603050405020304" pitchFamily="18" charset="0"/>
              </a:endParaRPr>
            </a:p>
          </p:txBody>
        </p:sp>
        <p:sp>
          <p:nvSpPr>
            <p:cNvPr id="56347" name="Oval 32"/>
            <p:cNvSpPr/>
            <p:nvPr/>
          </p:nvSpPr>
          <p:spPr>
            <a:xfrm>
              <a:off x="884" y="2840"/>
              <a:ext cx="952" cy="602"/>
            </a:xfrm>
            <a:prstGeom prst="ellipse">
              <a:avLst/>
            </a:prstGeom>
            <a:solidFill>
              <a:srgbClr val="FFFF00"/>
            </a:solidFill>
            <a:ln w="9525" cap="flat" cmpd="sng">
              <a:solidFill>
                <a:srgbClr val="FF0000"/>
              </a:solidFill>
              <a:prstDash val="solid"/>
              <a:headEnd type="none" w="med" len="med"/>
              <a:tailEnd type="none" w="med" len="med"/>
            </a:ln>
          </p:spPr>
          <p:txBody>
            <a:bodyPr wrap="none" anchor="ctr"/>
            <a:p>
              <a:r>
                <a:rPr lang="zh-CN" altLang="en-US" b="1" dirty="0">
                  <a:solidFill>
                    <a:srgbClr val="9900FF"/>
                  </a:solidFill>
                  <a:latin typeface="Times New Roman" panose="02020603050405020304" pitchFamily="18" charset="0"/>
                </a:rPr>
                <a:t>进程</a:t>
              </a:r>
              <a:endParaRPr lang="zh-CN" altLang="en-US" b="1" dirty="0">
                <a:solidFill>
                  <a:srgbClr val="9900FF"/>
                </a:solidFill>
                <a:latin typeface="Times New Roman" panose="02020603050405020304" pitchFamily="18" charset="0"/>
              </a:endParaRPr>
            </a:p>
            <a:p>
              <a:r>
                <a:rPr lang="en-US" altLang="zh-CN" b="1" dirty="0">
                  <a:solidFill>
                    <a:srgbClr val="9900FF"/>
                  </a:solidFill>
                  <a:latin typeface="Times New Roman" panose="02020603050405020304" pitchFamily="18" charset="0"/>
                </a:rPr>
                <a:t>P3</a:t>
              </a:r>
              <a:endParaRPr lang="en-US" altLang="zh-CN" b="1" dirty="0">
                <a:solidFill>
                  <a:srgbClr val="9900FF"/>
                </a:solidFill>
                <a:latin typeface="Times New Roman" panose="02020603050405020304" pitchFamily="18" charset="0"/>
              </a:endParaRPr>
            </a:p>
          </p:txBody>
        </p:sp>
        <p:sp>
          <p:nvSpPr>
            <p:cNvPr id="56348" name="Oval 33"/>
            <p:cNvSpPr/>
            <p:nvPr/>
          </p:nvSpPr>
          <p:spPr>
            <a:xfrm>
              <a:off x="2287" y="663"/>
              <a:ext cx="911" cy="635"/>
            </a:xfrm>
            <a:prstGeom prst="ellipse">
              <a:avLst/>
            </a:prstGeom>
            <a:solidFill>
              <a:srgbClr val="FFFF00"/>
            </a:solidFill>
            <a:ln w="9525" cap="flat" cmpd="sng">
              <a:solidFill>
                <a:srgbClr val="FF0000"/>
              </a:solidFill>
              <a:prstDash val="solid"/>
              <a:headEnd type="none" w="med" len="med"/>
              <a:tailEnd type="none" w="med" len="med"/>
            </a:ln>
          </p:spPr>
          <p:txBody>
            <a:bodyPr wrap="none" anchor="ctr"/>
            <a:p>
              <a:r>
                <a:rPr lang="zh-CN" altLang="en-US" b="1" dirty="0">
                  <a:solidFill>
                    <a:srgbClr val="9900FF"/>
                  </a:solidFill>
                  <a:latin typeface="Times New Roman" panose="02020603050405020304" pitchFamily="18" charset="0"/>
                </a:rPr>
                <a:t>进程</a:t>
              </a:r>
              <a:endParaRPr lang="zh-CN" altLang="en-US" b="1" dirty="0">
                <a:solidFill>
                  <a:srgbClr val="9900FF"/>
                </a:solidFill>
                <a:latin typeface="Times New Roman" panose="02020603050405020304" pitchFamily="18" charset="0"/>
              </a:endParaRPr>
            </a:p>
            <a:p>
              <a:r>
                <a:rPr lang="en-US" altLang="zh-CN" b="1" dirty="0">
                  <a:solidFill>
                    <a:srgbClr val="9900FF"/>
                  </a:solidFill>
                  <a:latin typeface="Times New Roman" panose="02020603050405020304" pitchFamily="18" charset="0"/>
                </a:rPr>
                <a:t>P1</a:t>
              </a:r>
              <a:endParaRPr lang="en-US" altLang="zh-CN" b="1" dirty="0">
                <a:solidFill>
                  <a:srgbClr val="9900FF"/>
                </a:solidFill>
                <a:latin typeface="Times New Roman" panose="02020603050405020304" pitchFamily="18" charset="0"/>
              </a:endParaRPr>
            </a:p>
          </p:txBody>
        </p:sp>
      </p:grpSp>
      <p:grpSp>
        <p:nvGrpSpPr>
          <p:cNvPr id="3" name="Group 40"/>
          <p:cNvGrpSpPr/>
          <p:nvPr/>
        </p:nvGrpSpPr>
        <p:grpSpPr>
          <a:xfrm>
            <a:off x="1403350" y="3860800"/>
            <a:ext cx="5545138" cy="2736850"/>
            <a:chOff x="884" y="2432"/>
            <a:chExt cx="3493" cy="1724"/>
          </a:xfrm>
        </p:grpSpPr>
        <p:sp>
          <p:nvSpPr>
            <p:cNvPr id="56343" name="Rectangle 34"/>
            <p:cNvSpPr/>
            <p:nvPr/>
          </p:nvSpPr>
          <p:spPr>
            <a:xfrm>
              <a:off x="884" y="2432"/>
              <a:ext cx="953" cy="499"/>
            </a:xfrm>
            <a:prstGeom prst="rect">
              <a:avLst/>
            </a:prstGeom>
            <a:solidFill>
              <a:srgbClr val="CCFFFF"/>
            </a:solidFill>
            <a:ln w="9525" cap="flat" cmpd="sng">
              <a:solidFill>
                <a:srgbClr val="9900FF"/>
              </a:solidFill>
              <a:prstDash val="solid"/>
              <a:miter/>
              <a:headEnd type="none" w="med" len="med"/>
              <a:tailEnd type="none" w="med" len="med"/>
            </a:ln>
          </p:spPr>
          <p:txBody>
            <a:bodyPr wrap="none" anchor="ctr"/>
            <a:p>
              <a:r>
                <a:rPr lang="zh-CN" altLang="en-US" sz="2800" dirty="0">
                  <a:latin typeface="隶书" pitchFamily="49" charset="-122"/>
                  <a:ea typeface="隶书" pitchFamily="49" charset="-122"/>
                </a:rPr>
                <a:t>临时性</a:t>
              </a:r>
              <a:endParaRPr lang="zh-CN" altLang="en-US" sz="2800" dirty="0">
                <a:latin typeface="隶书" pitchFamily="49" charset="-122"/>
                <a:ea typeface="隶书" pitchFamily="49" charset="-122"/>
              </a:endParaRPr>
            </a:p>
            <a:p>
              <a:r>
                <a:rPr lang="zh-CN" altLang="en-US" sz="2800" dirty="0">
                  <a:latin typeface="隶书" pitchFamily="49" charset="-122"/>
                  <a:ea typeface="隶书" pitchFamily="49" charset="-122"/>
                </a:rPr>
                <a:t>资源</a:t>
              </a:r>
              <a:r>
                <a:rPr lang="en-US" altLang="zh-CN" sz="2800" dirty="0">
                  <a:latin typeface="隶书" pitchFamily="49" charset="-122"/>
                  <a:ea typeface="隶书" pitchFamily="49" charset="-122"/>
                </a:rPr>
                <a:t>S3</a:t>
              </a:r>
              <a:endParaRPr lang="en-US" altLang="zh-CN" sz="2800" dirty="0">
                <a:latin typeface="Times New Roman" panose="02020603050405020304" pitchFamily="18" charset="0"/>
              </a:endParaRPr>
            </a:p>
          </p:txBody>
        </p:sp>
        <p:sp>
          <p:nvSpPr>
            <p:cNvPr id="56344" name="Rectangle 35"/>
            <p:cNvSpPr/>
            <p:nvPr/>
          </p:nvSpPr>
          <p:spPr>
            <a:xfrm>
              <a:off x="3424" y="2523"/>
              <a:ext cx="953" cy="499"/>
            </a:xfrm>
            <a:prstGeom prst="rect">
              <a:avLst/>
            </a:prstGeom>
            <a:solidFill>
              <a:srgbClr val="CCFFFF"/>
            </a:solidFill>
            <a:ln w="9525" cap="flat" cmpd="sng">
              <a:solidFill>
                <a:srgbClr val="9900FF"/>
              </a:solidFill>
              <a:prstDash val="solid"/>
              <a:miter/>
              <a:headEnd type="none" w="med" len="med"/>
              <a:tailEnd type="none" w="med" len="med"/>
            </a:ln>
          </p:spPr>
          <p:txBody>
            <a:bodyPr wrap="none" anchor="ctr"/>
            <a:p>
              <a:r>
                <a:rPr lang="zh-CN" altLang="en-US" sz="2800" dirty="0">
                  <a:latin typeface="隶书" pitchFamily="49" charset="-122"/>
                  <a:ea typeface="隶书" pitchFamily="49" charset="-122"/>
                </a:rPr>
                <a:t>临时性</a:t>
              </a:r>
              <a:endParaRPr lang="zh-CN" altLang="en-US" sz="2800" dirty="0">
                <a:latin typeface="隶书" pitchFamily="49" charset="-122"/>
                <a:ea typeface="隶书" pitchFamily="49" charset="-122"/>
              </a:endParaRPr>
            </a:p>
            <a:p>
              <a:r>
                <a:rPr lang="zh-CN" altLang="en-US" sz="2800" dirty="0">
                  <a:latin typeface="隶书" pitchFamily="49" charset="-122"/>
                  <a:ea typeface="隶书" pitchFamily="49" charset="-122"/>
                </a:rPr>
                <a:t>资源</a:t>
              </a:r>
              <a:r>
                <a:rPr lang="en-US" altLang="zh-CN" sz="2800" dirty="0">
                  <a:latin typeface="隶书" pitchFamily="49" charset="-122"/>
                  <a:ea typeface="隶书" pitchFamily="49" charset="-122"/>
                </a:rPr>
                <a:t>S1</a:t>
              </a:r>
              <a:endParaRPr lang="en-US" altLang="zh-CN" sz="2800" dirty="0">
                <a:latin typeface="Times New Roman" panose="02020603050405020304" pitchFamily="18" charset="0"/>
              </a:endParaRPr>
            </a:p>
          </p:txBody>
        </p:sp>
        <p:sp>
          <p:nvSpPr>
            <p:cNvPr id="56345" name="Rectangle 36"/>
            <p:cNvSpPr/>
            <p:nvPr/>
          </p:nvSpPr>
          <p:spPr>
            <a:xfrm>
              <a:off x="2245" y="3612"/>
              <a:ext cx="953" cy="544"/>
            </a:xfrm>
            <a:prstGeom prst="rect">
              <a:avLst/>
            </a:prstGeom>
            <a:solidFill>
              <a:srgbClr val="CCFFFF"/>
            </a:solidFill>
            <a:ln w="9525" cap="flat" cmpd="sng">
              <a:solidFill>
                <a:srgbClr val="9900FF"/>
              </a:solidFill>
              <a:prstDash val="solid"/>
              <a:miter/>
              <a:headEnd type="none" w="med" len="med"/>
              <a:tailEnd type="none" w="med" len="med"/>
            </a:ln>
          </p:spPr>
          <p:txBody>
            <a:bodyPr wrap="none" anchor="ctr"/>
            <a:p>
              <a:r>
                <a:rPr lang="zh-CN" altLang="en-US" sz="2800" dirty="0">
                  <a:latin typeface="隶书" pitchFamily="49" charset="-122"/>
                  <a:ea typeface="隶书" pitchFamily="49" charset="-122"/>
                </a:rPr>
                <a:t>临时性</a:t>
              </a:r>
              <a:endParaRPr lang="zh-CN" altLang="en-US" sz="2800" dirty="0">
                <a:latin typeface="隶书" pitchFamily="49" charset="-122"/>
                <a:ea typeface="隶书" pitchFamily="49" charset="-122"/>
              </a:endParaRPr>
            </a:p>
            <a:p>
              <a:r>
                <a:rPr lang="zh-CN" altLang="en-US" sz="2800" dirty="0">
                  <a:latin typeface="隶书" pitchFamily="49" charset="-122"/>
                  <a:ea typeface="隶书" pitchFamily="49" charset="-122"/>
                </a:rPr>
                <a:t>资源</a:t>
              </a:r>
              <a:r>
                <a:rPr lang="en-US" altLang="zh-CN" sz="2800" dirty="0">
                  <a:latin typeface="隶书" pitchFamily="49" charset="-122"/>
                  <a:ea typeface="隶书" pitchFamily="49" charset="-122"/>
                </a:rPr>
                <a:t>S2</a:t>
              </a:r>
              <a:endParaRPr lang="en-US" altLang="zh-CN" sz="2800" dirty="0">
                <a:latin typeface="Times New Roman" panose="02020603050405020304" pitchFamily="18" charset="0"/>
              </a:endParaRPr>
            </a:p>
          </p:txBody>
        </p:sp>
      </p:grpSp>
      <p:grpSp>
        <p:nvGrpSpPr>
          <p:cNvPr id="4" name="Group 37"/>
          <p:cNvGrpSpPr/>
          <p:nvPr/>
        </p:nvGrpSpPr>
        <p:grpSpPr>
          <a:xfrm>
            <a:off x="2124075" y="2781300"/>
            <a:ext cx="1066800" cy="1066800"/>
            <a:chOff x="3456" y="1968"/>
            <a:chExt cx="672" cy="672"/>
          </a:xfrm>
        </p:grpSpPr>
        <p:sp>
          <p:nvSpPr>
            <p:cNvPr id="56341" name="Line 38"/>
            <p:cNvSpPr/>
            <p:nvPr/>
          </p:nvSpPr>
          <p:spPr>
            <a:xfrm flipH="1">
              <a:off x="3456" y="1968"/>
              <a:ext cx="672" cy="672"/>
            </a:xfrm>
            <a:prstGeom prst="line">
              <a:avLst/>
            </a:prstGeom>
            <a:ln w="28575" cap="flat" cmpd="sng">
              <a:solidFill>
                <a:schemeClr val="tx1"/>
              </a:solidFill>
              <a:prstDash val="solid"/>
              <a:headEnd type="none" w="med" len="med"/>
              <a:tailEnd type="triangle" w="med" len="med"/>
            </a:ln>
          </p:spPr>
        </p:sp>
        <p:sp>
          <p:nvSpPr>
            <p:cNvPr id="56342" name="Rectangle 39"/>
            <p:cNvSpPr/>
            <p:nvPr/>
          </p:nvSpPr>
          <p:spPr>
            <a:xfrm>
              <a:off x="3456" y="2064"/>
              <a:ext cx="288" cy="288"/>
            </a:xfrm>
            <a:prstGeom prst="rect">
              <a:avLst/>
            </a:prstGeom>
            <a:noFill/>
            <a:ln w="28575">
              <a:noFill/>
            </a:ln>
          </p:spPr>
          <p:txBody>
            <a:bodyPr wrap="none" anchor="ctr"/>
            <a:p>
              <a:r>
                <a:rPr lang="zh-CN" altLang="en-US" sz="2800" dirty="0">
                  <a:solidFill>
                    <a:schemeClr val="tx2"/>
                  </a:solidFill>
                  <a:latin typeface="Times New Roman" panose="02020603050405020304" pitchFamily="18" charset="0"/>
                  <a:ea typeface="隶书" pitchFamily="49" charset="-122"/>
                </a:rPr>
                <a:t>请求</a:t>
              </a:r>
              <a:endParaRPr lang="zh-CN" altLang="en-US" sz="2800" dirty="0">
                <a:solidFill>
                  <a:schemeClr val="tx1"/>
                </a:solidFill>
                <a:latin typeface="Times New Roman" panose="02020603050405020304" pitchFamily="18" charset="0"/>
              </a:endParaRPr>
            </a:p>
          </p:txBody>
        </p:sp>
      </p:grpSp>
      <p:grpSp>
        <p:nvGrpSpPr>
          <p:cNvPr id="5" name="Group 41"/>
          <p:cNvGrpSpPr/>
          <p:nvPr/>
        </p:nvGrpSpPr>
        <p:grpSpPr>
          <a:xfrm>
            <a:off x="5219700" y="2852738"/>
            <a:ext cx="1219200" cy="1143000"/>
            <a:chOff x="4224" y="1968"/>
            <a:chExt cx="720" cy="672"/>
          </a:xfrm>
        </p:grpSpPr>
        <p:sp>
          <p:nvSpPr>
            <p:cNvPr id="56339" name="Line 42"/>
            <p:cNvSpPr/>
            <p:nvPr/>
          </p:nvSpPr>
          <p:spPr>
            <a:xfrm flipH="1" flipV="1">
              <a:off x="4224" y="1968"/>
              <a:ext cx="672" cy="672"/>
            </a:xfrm>
            <a:prstGeom prst="line">
              <a:avLst/>
            </a:prstGeom>
            <a:ln w="28575" cap="flat" cmpd="sng">
              <a:solidFill>
                <a:srgbClr val="FF33CC"/>
              </a:solidFill>
              <a:prstDash val="solid"/>
              <a:headEnd type="none" w="med" len="med"/>
              <a:tailEnd type="triangle" w="med" len="med"/>
            </a:ln>
          </p:spPr>
        </p:sp>
        <p:sp>
          <p:nvSpPr>
            <p:cNvPr id="56340" name="Rectangle 43"/>
            <p:cNvSpPr/>
            <p:nvPr/>
          </p:nvSpPr>
          <p:spPr>
            <a:xfrm>
              <a:off x="4656" y="2112"/>
              <a:ext cx="288" cy="288"/>
            </a:xfrm>
            <a:prstGeom prst="rect">
              <a:avLst/>
            </a:prstGeom>
            <a:noFill/>
            <a:ln w="28575">
              <a:noFill/>
            </a:ln>
          </p:spPr>
          <p:txBody>
            <a:bodyPr wrap="none" anchor="ctr"/>
            <a:p>
              <a:r>
                <a:rPr lang="zh-CN" altLang="en-US" sz="2800" dirty="0">
                  <a:solidFill>
                    <a:schemeClr val="tx1"/>
                  </a:solidFill>
                  <a:latin typeface="Times New Roman" panose="02020603050405020304" pitchFamily="18" charset="0"/>
                  <a:ea typeface="隶书" pitchFamily="49" charset="-122"/>
                </a:rPr>
                <a:t>产生</a:t>
              </a:r>
              <a:endParaRPr lang="zh-CN" altLang="en-US" sz="2800" dirty="0">
                <a:solidFill>
                  <a:schemeClr val="tx1"/>
                </a:solidFill>
                <a:latin typeface="Times New Roman" panose="02020603050405020304" pitchFamily="18" charset="0"/>
              </a:endParaRPr>
            </a:p>
          </p:txBody>
        </p:sp>
      </p:grpSp>
      <p:grpSp>
        <p:nvGrpSpPr>
          <p:cNvPr id="6" name="Group 44"/>
          <p:cNvGrpSpPr/>
          <p:nvPr/>
        </p:nvGrpSpPr>
        <p:grpSpPr>
          <a:xfrm>
            <a:off x="1258888" y="4652963"/>
            <a:ext cx="720725" cy="1008062"/>
            <a:chOff x="2592" y="2976"/>
            <a:chExt cx="768" cy="768"/>
          </a:xfrm>
        </p:grpSpPr>
        <p:sp>
          <p:nvSpPr>
            <p:cNvPr id="56337" name="Line 45"/>
            <p:cNvSpPr/>
            <p:nvPr/>
          </p:nvSpPr>
          <p:spPr>
            <a:xfrm flipH="1">
              <a:off x="2592" y="2976"/>
              <a:ext cx="768" cy="768"/>
            </a:xfrm>
            <a:prstGeom prst="line">
              <a:avLst/>
            </a:prstGeom>
            <a:ln w="28575" cap="flat" cmpd="sng">
              <a:solidFill>
                <a:schemeClr val="accent1"/>
              </a:solidFill>
              <a:prstDash val="solid"/>
              <a:headEnd type="none" w="med" len="med"/>
              <a:tailEnd type="triangle" w="med" len="med"/>
            </a:ln>
          </p:spPr>
        </p:sp>
        <p:sp>
          <p:nvSpPr>
            <p:cNvPr id="56338" name="Rectangle 46"/>
            <p:cNvSpPr/>
            <p:nvPr/>
          </p:nvSpPr>
          <p:spPr>
            <a:xfrm>
              <a:off x="2736" y="3120"/>
              <a:ext cx="288" cy="288"/>
            </a:xfrm>
            <a:prstGeom prst="rect">
              <a:avLst/>
            </a:prstGeom>
            <a:noFill/>
            <a:ln w="28575">
              <a:noFill/>
            </a:ln>
          </p:spPr>
          <p:txBody>
            <a:bodyPr wrap="none" anchor="ctr"/>
            <a:p>
              <a:r>
                <a:rPr lang="zh-CN" altLang="en-US" sz="2800" dirty="0">
                  <a:solidFill>
                    <a:schemeClr val="tx1"/>
                  </a:solidFill>
                  <a:latin typeface="Times New Roman" panose="02020603050405020304" pitchFamily="18" charset="0"/>
                  <a:ea typeface="隶书" pitchFamily="49" charset="-122"/>
                </a:rPr>
                <a:t>产生</a:t>
              </a:r>
              <a:endParaRPr lang="zh-CN" altLang="en-US" sz="2800" dirty="0">
                <a:solidFill>
                  <a:schemeClr val="tx1"/>
                </a:solidFill>
                <a:latin typeface="Times New Roman" panose="02020603050405020304" pitchFamily="18" charset="0"/>
              </a:endParaRPr>
            </a:p>
          </p:txBody>
        </p:sp>
      </p:grpSp>
      <p:grpSp>
        <p:nvGrpSpPr>
          <p:cNvPr id="7" name="Group 47"/>
          <p:cNvGrpSpPr/>
          <p:nvPr/>
        </p:nvGrpSpPr>
        <p:grpSpPr>
          <a:xfrm>
            <a:off x="2268538" y="5734050"/>
            <a:ext cx="1295400" cy="457200"/>
            <a:chOff x="2832" y="3792"/>
            <a:chExt cx="1104" cy="288"/>
          </a:xfrm>
        </p:grpSpPr>
        <p:sp>
          <p:nvSpPr>
            <p:cNvPr id="56335" name="Line 48"/>
            <p:cNvSpPr/>
            <p:nvPr/>
          </p:nvSpPr>
          <p:spPr>
            <a:xfrm>
              <a:off x="2832" y="4032"/>
              <a:ext cx="1104" cy="0"/>
            </a:xfrm>
            <a:prstGeom prst="line">
              <a:avLst/>
            </a:prstGeom>
            <a:ln w="28575" cap="flat" cmpd="sng">
              <a:solidFill>
                <a:schemeClr val="tx1"/>
              </a:solidFill>
              <a:prstDash val="solid"/>
              <a:headEnd type="none" w="med" len="med"/>
              <a:tailEnd type="triangle" w="med" len="med"/>
            </a:ln>
          </p:spPr>
        </p:sp>
        <p:sp>
          <p:nvSpPr>
            <p:cNvPr id="56336" name="Rectangle 49"/>
            <p:cNvSpPr/>
            <p:nvPr/>
          </p:nvSpPr>
          <p:spPr>
            <a:xfrm>
              <a:off x="3216" y="3792"/>
              <a:ext cx="288" cy="288"/>
            </a:xfrm>
            <a:prstGeom prst="rect">
              <a:avLst/>
            </a:prstGeom>
            <a:noFill/>
            <a:ln w="28575">
              <a:noFill/>
            </a:ln>
          </p:spPr>
          <p:txBody>
            <a:bodyPr wrap="none" anchor="ctr"/>
            <a:p>
              <a:r>
                <a:rPr lang="zh-CN" altLang="en-US" sz="2800" dirty="0">
                  <a:solidFill>
                    <a:schemeClr val="tx2"/>
                  </a:solidFill>
                  <a:latin typeface="Times New Roman" panose="02020603050405020304" pitchFamily="18" charset="0"/>
                  <a:ea typeface="隶书" pitchFamily="49" charset="-122"/>
                </a:rPr>
                <a:t>请求</a:t>
              </a:r>
              <a:endParaRPr lang="zh-CN" altLang="en-US" sz="2800" dirty="0">
                <a:solidFill>
                  <a:schemeClr val="tx1"/>
                </a:solidFill>
                <a:latin typeface="Times New Roman" panose="02020603050405020304" pitchFamily="18" charset="0"/>
              </a:endParaRPr>
            </a:p>
          </p:txBody>
        </p:sp>
      </p:grpSp>
      <p:grpSp>
        <p:nvGrpSpPr>
          <p:cNvPr id="8" name="Group 50"/>
          <p:cNvGrpSpPr/>
          <p:nvPr/>
        </p:nvGrpSpPr>
        <p:grpSpPr>
          <a:xfrm>
            <a:off x="5076825" y="5734050"/>
            <a:ext cx="1295400" cy="457200"/>
            <a:chOff x="4320" y="3792"/>
            <a:chExt cx="912" cy="288"/>
          </a:xfrm>
        </p:grpSpPr>
        <p:sp>
          <p:nvSpPr>
            <p:cNvPr id="56333" name="Line 51"/>
            <p:cNvSpPr/>
            <p:nvPr/>
          </p:nvSpPr>
          <p:spPr>
            <a:xfrm flipV="1">
              <a:off x="4320" y="4032"/>
              <a:ext cx="912" cy="0"/>
            </a:xfrm>
            <a:prstGeom prst="line">
              <a:avLst/>
            </a:prstGeom>
            <a:ln w="28575" cap="flat" cmpd="sng">
              <a:solidFill>
                <a:srgbClr val="FF33CC"/>
              </a:solidFill>
              <a:prstDash val="solid"/>
              <a:headEnd type="none" w="med" len="med"/>
              <a:tailEnd type="triangle" w="med" len="med"/>
            </a:ln>
          </p:spPr>
        </p:sp>
        <p:sp>
          <p:nvSpPr>
            <p:cNvPr id="56334" name="Rectangle 52"/>
            <p:cNvSpPr/>
            <p:nvPr/>
          </p:nvSpPr>
          <p:spPr>
            <a:xfrm>
              <a:off x="4608" y="3792"/>
              <a:ext cx="288" cy="288"/>
            </a:xfrm>
            <a:prstGeom prst="rect">
              <a:avLst/>
            </a:prstGeom>
            <a:noFill/>
            <a:ln w="28575">
              <a:noFill/>
            </a:ln>
          </p:spPr>
          <p:txBody>
            <a:bodyPr wrap="none" anchor="ctr"/>
            <a:p>
              <a:r>
                <a:rPr lang="zh-CN" altLang="en-US" sz="2800" dirty="0">
                  <a:solidFill>
                    <a:schemeClr val="tx1"/>
                  </a:solidFill>
                  <a:latin typeface="Times New Roman" panose="02020603050405020304" pitchFamily="18" charset="0"/>
                  <a:ea typeface="隶书" pitchFamily="49" charset="-122"/>
                </a:rPr>
                <a:t>产生</a:t>
              </a:r>
              <a:endParaRPr lang="zh-CN" altLang="en-US" sz="2800" dirty="0">
                <a:solidFill>
                  <a:schemeClr val="tx1"/>
                </a:solidFill>
                <a:latin typeface="Times New Roman" panose="02020603050405020304" pitchFamily="18" charset="0"/>
              </a:endParaRPr>
            </a:p>
          </p:txBody>
        </p:sp>
      </p:grpSp>
      <p:grpSp>
        <p:nvGrpSpPr>
          <p:cNvPr id="9" name="Group 53"/>
          <p:cNvGrpSpPr/>
          <p:nvPr/>
        </p:nvGrpSpPr>
        <p:grpSpPr>
          <a:xfrm>
            <a:off x="6300788" y="4797425"/>
            <a:ext cx="792162" cy="792163"/>
            <a:chOff x="4848" y="2928"/>
            <a:chExt cx="816" cy="816"/>
          </a:xfrm>
        </p:grpSpPr>
        <p:sp>
          <p:nvSpPr>
            <p:cNvPr id="56331" name="Line 54"/>
            <p:cNvSpPr/>
            <p:nvPr/>
          </p:nvSpPr>
          <p:spPr>
            <a:xfrm flipH="1" flipV="1">
              <a:off x="4848" y="2928"/>
              <a:ext cx="816" cy="816"/>
            </a:xfrm>
            <a:prstGeom prst="line">
              <a:avLst/>
            </a:prstGeom>
            <a:ln w="28575" cap="flat" cmpd="sng">
              <a:solidFill>
                <a:schemeClr val="tx1"/>
              </a:solidFill>
              <a:prstDash val="solid"/>
              <a:headEnd type="none" w="med" len="med"/>
              <a:tailEnd type="triangle" w="med" len="med"/>
            </a:ln>
          </p:spPr>
        </p:sp>
        <p:sp>
          <p:nvSpPr>
            <p:cNvPr id="56332" name="Rectangle 55"/>
            <p:cNvSpPr/>
            <p:nvPr/>
          </p:nvSpPr>
          <p:spPr>
            <a:xfrm>
              <a:off x="5232" y="3120"/>
              <a:ext cx="288" cy="288"/>
            </a:xfrm>
            <a:prstGeom prst="rect">
              <a:avLst/>
            </a:prstGeom>
            <a:noFill/>
            <a:ln w="9525">
              <a:noFill/>
            </a:ln>
          </p:spPr>
          <p:txBody>
            <a:bodyPr wrap="none" anchor="ctr"/>
            <a:p>
              <a:r>
                <a:rPr lang="zh-CN" altLang="en-US" sz="2800" dirty="0">
                  <a:solidFill>
                    <a:schemeClr val="tx2"/>
                  </a:solidFill>
                  <a:latin typeface="Times New Roman" panose="02020603050405020304" pitchFamily="18" charset="0"/>
                  <a:ea typeface="隶书" pitchFamily="49" charset="-122"/>
                </a:rPr>
                <a:t>请求</a:t>
              </a:r>
              <a:endParaRPr lang="zh-CN" altLang="en-US" sz="2800" dirty="0">
                <a:solidFill>
                  <a:schemeClr val="tx1"/>
                </a:solidFill>
                <a:latin typeface="Times New Roman" panose="02020603050405020304" pitchFamily="18"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0-#ppt_w/2"/>
                                          </p:val>
                                        </p:tav>
                                        <p:tav tm="100000">
                                          <p:val>
                                            <p:strVal val="#ppt_x"/>
                                          </p:val>
                                        </p:tav>
                                      </p:tavLst>
                                    </p:anim>
                                    <p:anim calcmode="lin" valueType="num">
                                      <p:cBhvr additive="base">
                                        <p:cTn id="3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0-#ppt_w/2"/>
                                          </p:val>
                                        </p:tav>
                                        <p:tav tm="100000">
                                          <p:val>
                                            <p:strVal val="#ppt_x"/>
                                          </p:val>
                                        </p:tav>
                                      </p:tavLst>
                                    </p:anim>
                                    <p:anim calcmode="lin" valueType="num">
                                      <p:cBhvr additive="base">
                                        <p:cTn id="3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0-#ppt_w/2"/>
                                          </p:val>
                                        </p:tav>
                                        <p:tav tm="100000">
                                          <p:val>
                                            <p:strVal val="#ppt_x"/>
                                          </p:val>
                                        </p:tav>
                                      </p:tavLst>
                                    </p:anim>
                                    <p:anim calcmode="lin" valueType="num">
                                      <p:cBhvr additive="base">
                                        <p:cTn id="4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0-#ppt_w/2"/>
                                          </p:val>
                                        </p:tav>
                                        <p:tav tm="100000">
                                          <p:val>
                                            <p:strVal val="#ppt_x"/>
                                          </p:val>
                                        </p:tav>
                                      </p:tavLst>
                                    </p:anim>
                                    <p:anim calcmode="lin" valueType="num">
                                      <p:cBhvr additive="base">
                                        <p:cTn id="4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7" name="Rectangle 5"/>
          <p:cNvSpPr/>
          <p:nvPr/>
        </p:nvSpPr>
        <p:spPr>
          <a:xfrm>
            <a:off x="533400" y="476250"/>
            <a:ext cx="6096000" cy="5311775"/>
          </a:xfrm>
          <a:prstGeom prst="rect">
            <a:avLst/>
          </a:prstGeom>
          <a:noFill/>
          <a:ln w="9525">
            <a:noFill/>
          </a:ln>
        </p:spPr>
        <p:txBody>
          <a:bodyPr>
            <a:spAutoFit/>
          </a:bodyPr>
          <a:p>
            <a:pPr algn="l">
              <a:lnSpc>
                <a:spcPct val="95000"/>
              </a:lnSpc>
            </a:pPr>
            <a:r>
              <a:rPr lang="zh-CN" altLang="en-US" sz="2800" b="1" dirty="0">
                <a:solidFill>
                  <a:schemeClr val="tx1"/>
                </a:solidFill>
                <a:latin typeface="Times New Roman" panose="02020603050405020304" pitchFamily="18" charset="0"/>
              </a:rPr>
              <a:t>若按下列顺序进行：</a:t>
            </a:r>
            <a:endParaRPr lang="zh-CN" altLang="en-US" sz="2800" b="1" dirty="0">
              <a:solidFill>
                <a:schemeClr val="tx1"/>
              </a:solidFill>
              <a:latin typeface="Times New Roman" panose="02020603050405020304" pitchFamily="18" charset="0"/>
            </a:endParaRPr>
          </a:p>
          <a:p>
            <a:pPr algn="l">
              <a:lnSpc>
                <a:spcPct val="95000"/>
              </a:lnSpc>
            </a:pPr>
            <a:r>
              <a:rPr lang="en-US" altLang="zh-CN" b="1" dirty="0">
                <a:solidFill>
                  <a:schemeClr val="tx2"/>
                </a:solidFill>
                <a:latin typeface="Times New Roman" panose="02020603050405020304" pitchFamily="18" charset="0"/>
              </a:rPr>
              <a:t>P</a:t>
            </a:r>
            <a:r>
              <a:rPr lang="en-US" altLang="zh-CN" b="1" baseline="-25000" dirty="0">
                <a:solidFill>
                  <a:schemeClr val="tx2"/>
                </a:solidFill>
                <a:latin typeface="Times New Roman" panose="02020603050405020304" pitchFamily="18" charset="0"/>
              </a:rPr>
              <a:t>1</a:t>
            </a:r>
            <a:r>
              <a:rPr lang="en-US" altLang="zh-CN" b="1" dirty="0">
                <a:solidFill>
                  <a:schemeClr val="tx2"/>
                </a:solidFill>
                <a:latin typeface="Times New Roman" panose="02020603050405020304" pitchFamily="18" charset="0"/>
              </a:rPr>
              <a:t>: … Release(S</a:t>
            </a:r>
            <a:r>
              <a:rPr lang="en-US" altLang="zh-CN" b="1" baseline="-25000" dirty="0">
                <a:solidFill>
                  <a:schemeClr val="tx2"/>
                </a:solidFill>
                <a:latin typeface="Times New Roman" panose="02020603050405020304" pitchFamily="18" charset="0"/>
              </a:rPr>
              <a:t>1</a:t>
            </a:r>
            <a:r>
              <a:rPr lang="en-US" altLang="zh-CN" b="1" dirty="0">
                <a:solidFill>
                  <a:schemeClr val="tx2"/>
                </a:solidFill>
                <a:latin typeface="Times New Roman" panose="02020603050405020304" pitchFamily="18" charset="0"/>
              </a:rPr>
              <a:t>);Request(S</a:t>
            </a:r>
            <a:r>
              <a:rPr lang="en-US" altLang="zh-CN" b="1" baseline="-25000" dirty="0">
                <a:solidFill>
                  <a:schemeClr val="tx2"/>
                </a:solidFill>
                <a:latin typeface="Times New Roman" panose="02020603050405020304" pitchFamily="18" charset="0"/>
              </a:rPr>
              <a:t>3</a:t>
            </a:r>
            <a:r>
              <a:rPr lang="en-US" altLang="zh-CN" b="1" dirty="0">
                <a:solidFill>
                  <a:schemeClr val="tx2"/>
                </a:solidFill>
                <a:latin typeface="Times New Roman" panose="02020603050405020304" pitchFamily="18" charset="0"/>
              </a:rPr>
              <a:t>);…</a:t>
            </a:r>
            <a:endParaRPr lang="en-US" altLang="zh-CN" b="1" dirty="0">
              <a:solidFill>
                <a:schemeClr val="tx2"/>
              </a:solidFill>
              <a:latin typeface="Times New Roman" panose="02020603050405020304" pitchFamily="18" charset="0"/>
            </a:endParaRPr>
          </a:p>
          <a:p>
            <a:pPr algn="l">
              <a:lnSpc>
                <a:spcPct val="95000"/>
              </a:lnSpc>
            </a:pPr>
            <a:r>
              <a:rPr lang="en-US" altLang="zh-CN" b="1" dirty="0">
                <a:solidFill>
                  <a:schemeClr val="tx2"/>
                </a:solidFill>
                <a:latin typeface="Times New Roman" panose="02020603050405020304" pitchFamily="18" charset="0"/>
              </a:rPr>
              <a:t>P</a:t>
            </a:r>
            <a:r>
              <a:rPr lang="en-US" altLang="zh-CN" b="1" baseline="-25000" dirty="0">
                <a:solidFill>
                  <a:schemeClr val="tx2"/>
                </a:solidFill>
                <a:latin typeface="Times New Roman" panose="02020603050405020304" pitchFamily="18" charset="0"/>
              </a:rPr>
              <a:t>2</a:t>
            </a:r>
            <a:r>
              <a:rPr lang="en-US" altLang="zh-CN" b="1" dirty="0">
                <a:solidFill>
                  <a:schemeClr val="tx2"/>
                </a:solidFill>
                <a:latin typeface="Times New Roman" panose="02020603050405020304" pitchFamily="18" charset="0"/>
              </a:rPr>
              <a:t>: … Release(S</a:t>
            </a:r>
            <a:r>
              <a:rPr lang="en-US" altLang="zh-CN" b="1" baseline="-25000" dirty="0">
                <a:solidFill>
                  <a:schemeClr val="tx2"/>
                </a:solidFill>
                <a:latin typeface="Times New Roman" panose="02020603050405020304" pitchFamily="18" charset="0"/>
              </a:rPr>
              <a:t>2</a:t>
            </a:r>
            <a:r>
              <a:rPr lang="en-US" altLang="zh-CN" b="1" dirty="0">
                <a:solidFill>
                  <a:schemeClr val="tx2"/>
                </a:solidFill>
                <a:latin typeface="Times New Roman" panose="02020603050405020304" pitchFamily="18" charset="0"/>
              </a:rPr>
              <a:t>);Request(S</a:t>
            </a:r>
            <a:r>
              <a:rPr lang="en-US" altLang="zh-CN" b="1" baseline="-25000" dirty="0">
                <a:solidFill>
                  <a:schemeClr val="tx2"/>
                </a:solidFill>
                <a:latin typeface="Times New Roman" panose="02020603050405020304" pitchFamily="18" charset="0"/>
              </a:rPr>
              <a:t>1</a:t>
            </a:r>
            <a:r>
              <a:rPr lang="en-US" altLang="zh-CN" b="1" dirty="0">
                <a:solidFill>
                  <a:schemeClr val="tx2"/>
                </a:solidFill>
                <a:latin typeface="Times New Roman" panose="02020603050405020304" pitchFamily="18" charset="0"/>
              </a:rPr>
              <a:t>);… </a:t>
            </a:r>
            <a:endParaRPr lang="en-US" altLang="zh-CN" b="1" dirty="0">
              <a:solidFill>
                <a:schemeClr val="tx2"/>
              </a:solidFill>
              <a:latin typeface="Times New Roman" panose="02020603050405020304" pitchFamily="18" charset="0"/>
            </a:endParaRPr>
          </a:p>
          <a:p>
            <a:pPr algn="l">
              <a:lnSpc>
                <a:spcPct val="95000"/>
              </a:lnSpc>
            </a:pPr>
            <a:r>
              <a:rPr lang="en-US" altLang="zh-CN" b="1" dirty="0">
                <a:solidFill>
                  <a:schemeClr val="tx2"/>
                </a:solidFill>
                <a:latin typeface="Times New Roman" panose="02020603050405020304" pitchFamily="18" charset="0"/>
              </a:rPr>
              <a:t>P</a:t>
            </a:r>
            <a:r>
              <a:rPr lang="en-US" altLang="zh-CN" b="1" baseline="-25000" dirty="0">
                <a:solidFill>
                  <a:schemeClr val="tx2"/>
                </a:solidFill>
                <a:latin typeface="Times New Roman" panose="02020603050405020304" pitchFamily="18" charset="0"/>
              </a:rPr>
              <a:t>3</a:t>
            </a:r>
            <a:r>
              <a:rPr lang="en-US" altLang="zh-CN" b="1" dirty="0">
                <a:solidFill>
                  <a:schemeClr val="tx2"/>
                </a:solidFill>
                <a:latin typeface="Times New Roman" panose="02020603050405020304" pitchFamily="18" charset="0"/>
              </a:rPr>
              <a:t>: … Release(S</a:t>
            </a:r>
            <a:r>
              <a:rPr lang="en-US" altLang="zh-CN" b="1" baseline="-25000" dirty="0">
                <a:solidFill>
                  <a:schemeClr val="tx2"/>
                </a:solidFill>
                <a:latin typeface="Times New Roman" panose="02020603050405020304" pitchFamily="18" charset="0"/>
              </a:rPr>
              <a:t>3</a:t>
            </a:r>
            <a:r>
              <a:rPr lang="en-US" altLang="zh-CN" b="1" dirty="0">
                <a:solidFill>
                  <a:schemeClr val="tx2"/>
                </a:solidFill>
                <a:latin typeface="Times New Roman" panose="02020603050405020304" pitchFamily="18" charset="0"/>
              </a:rPr>
              <a:t>);Request(S</a:t>
            </a:r>
            <a:r>
              <a:rPr lang="en-US" altLang="zh-CN" b="1" baseline="-25000" dirty="0">
                <a:solidFill>
                  <a:schemeClr val="tx2"/>
                </a:solidFill>
                <a:latin typeface="Times New Roman" panose="02020603050405020304" pitchFamily="18" charset="0"/>
              </a:rPr>
              <a:t>2</a:t>
            </a:r>
            <a:r>
              <a:rPr lang="en-US" altLang="zh-CN" b="1" dirty="0">
                <a:solidFill>
                  <a:schemeClr val="tx2"/>
                </a:solidFill>
                <a:latin typeface="Times New Roman" panose="02020603050405020304" pitchFamily="18" charset="0"/>
              </a:rPr>
              <a:t>);…</a:t>
            </a:r>
            <a:r>
              <a:rPr lang="en-US" altLang="zh-CN" sz="2800" b="1" dirty="0">
                <a:solidFill>
                  <a:schemeClr val="tx2"/>
                </a:solidFill>
                <a:latin typeface="Times New Roman" panose="02020603050405020304" pitchFamily="18" charset="0"/>
              </a:rPr>
              <a:t> </a:t>
            </a:r>
            <a:endParaRPr lang="en-US" altLang="zh-CN" sz="2800" b="1" dirty="0">
              <a:solidFill>
                <a:schemeClr val="tx2"/>
              </a:solidFill>
              <a:latin typeface="Times New Roman" panose="02020603050405020304" pitchFamily="18" charset="0"/>
            </a:endParaRPr>
          </a:p>
          <a:p>
            <a:pPr algn="l">
              <a:lnSpc>
                <a:spcPct val="95000"/>
              </a:lnSpc>
            </a:pPr>
            <a:r>
              <a:rPr lang="zh-CN" altLang="en-US" sz="2800" b="1" dirty="0">
                <a:solidFill>
                  <a:schemeClr val="tx1"/>
                </a:solidFill>
                <a:latin typeface="Times New Roman" panose="02020603050405020304" pitchFamily="18" charset="0"/>
              </a:rPr>
              <a:t>则不会产生“</a:t>
            </a:r>
            <a:r>
              <a:rPr lang="zh-CN" altLang="en-US" sz="2800" b="1" dirty="0">
                <a:latin typeface="Times New Roman" panose="02020603050405020304" pitchFamily="18" charset="0"/>
              </a:rPr>
              <a:t>死锁</a:t>
            </a:r>
            <a:r>
              <a:rPr lang="zh-CN" altLang="en-US" sz="2800" b="1" dirty="0">
                <a:solidFill>
                  <a:schemeClr val="tx1"/>
                </a:solidFill>
                <a:latin typeface="Times New Roman" panose="02020603050405020304" pitchFamily="18" charset="0"/>
              </a:rPr>
              <a:t>”。</a:t>
            </a:r>
            <a:endParaRPr lang="zh-CN" altLang="en-US" sz="2800" b="1" dirty="0">
              <a:solidFill>
                <a:schemeClr val="tx1"/>
              </a:solidFill>
              <a:latin typeface="Times New Roman" panose="02020603050405020304" pitchFamily="18" charset="0"/>
            </a:endParaRPr>
          </a:p>
          <a:p>
            <a:pPr algn="l">
              <a:lnSpc>
                <a:spcPct val="95000"/>
              </a:lnSpc>
            </a:pPr>
            <a:endParaRPr lang="zh-CN" altLang="en-US" sz="2800" b="1" dirty="0">
              <a:solidFill>
                <a:schemeClr val="tx1"/>
              </a:solidFill>
              <a:latin typeface="Times New Roman" panose="02020603050405020304" pitchFamily="18" charset="0"/>
            </a:endParaRPr>
          </a:p>
          <a:p>
            <a:pPr algn="l">
              <a:lnSpc>
                <a:spcPct val="95000"/>
              </a:lnSpc>
            </a:pPr>
            <a:r>
              <a:rPr lang="zh-CN" altLang="en-US" sz="2800" b="1" dirty="0">
                <a:solidFill>
                  <a:schemeClr val="tx1"/>
                </a:solidFill>
                <a:latin typeface="Times New Roman" panose="02020603050405020304" pitchFamily="18" charset="0"/>
              </a:rPr>
              <a:t>若按下列顺序进行：</a:t>
            </a:r>
            <a:endParaRPr lang="zh-CN" altLang="en-US" sz="2800" b="1" dirty="0">
              <a:solidFill>
                <a:schemeClr val="tx1"/>
              </a:solidFill>
              <a:latin typeface="Times New Roman" panose="02020603050405020304" pitchFamily="18" charset="0"/>
            </a:endParaRPr>
          </a:p>
          <a:p>
            <a:pPr algn="l">
              <a:lnSpc>
                <a:spcPct val="95000"/>
              </a:lnSpc>
            </a:pPr>
            <a:r>
              <a:rPr lang="en-US" altLang="zh-CN" b="1" dirty="0">
                <a:solidFill>
                  <a:schemeClr val="tx2"/>
                </a:solidFill>
                <a:latin typeface="Times New Roman" panose="02020603050405020304" pitchFamily="18" charset="0"/>
              </a:rPr>
              <a:t>P</a:t>
            </a:r>
            <a:r>
              <a:rPr lang="en-US" altLang="zh-CN" b="1" baseline="-25000" dirty="0">
                <a:solidFill>
                  <a:schemeClr val="tx2"/>
                </a:solidFill>
                <a:latin typeface="Times New Roman" panose="02020603050405020304" pitchFamily="18" charset="0"/>
              </a:rPr>
              <a:t>1</a:t>
            </a:r>
            <a:r>
              <a:rPr lang="en-US" altLang="zh-CN" b="1" dirty="0">
                <a:solidFill>
                  <a:schemeClr val="tx2"/>
                </a:solidFill>
                <a:latin typeface="Times New Roman" panose="02020603050405020304" pitchFamily="18" charset="0"/>
              </a:rPr>
              <a:t>: …Request(S</a:t>
            </a:r>
            <a:r>
              <a:rPr lang="en-US" altLang="zh-CN" b="1" baseline="-25000" dirty="0">
                <a:solidFill>
                  <a:schemeClr val="tx2"/>
                </a:solidFill>
                <a:latin typeface="Times New Roman" panose="02020603050405020304" pitchFamily="18" charset="0"/>
              </a:rPr>
              <a:t>3</a:t>
            </a:r>
            <a:r>
              <a:rPr lang="en-US" altLang="zh-CN" b="1" dirty="0">
                <a:solidFill>
                  <a:schemeClr val="tx2"/>
                </a:solidFill>
                <a:latin typeface="Times New Roman" panose="02020603050405020304" pitchFamily="18" charset="0"/>
              </a:rPr>
              <a:t>);</a:t>
            </a:r>
            <a:endParaRPr lang="en-US" altLang="zh-CN" b="1" dirty="0">
              <a:solidFill>
                <a:schemeClr val="tx2"/>
              </a:solidFill>
              <a:latin typeface="Times New Roman" panose="02020603050405020304" pitchFamily="18" charset="0"/>
            </a:endParaRPr>
          </a:p>
          <a:p>
            <a:pPr algn="l">
              <a:lnSpc>
                <a:spcPct val="95000"/>
              </a:lnSpc>
            </a:pPr>
            <a:r>
              <a:rPr lang="en-US" altLang="zh-CN" b="1" dirty="0">
                <a:solidFill>
                  <a:schemeClr val="tx2"/>
                </a:solidFill>
                <a:latin typeface="Times New Roman" panose="02020603050405020304" pitchFamily="18" charset="0"/>
              </a:rPr>
              <a:t>      Release(S</a:t>
            </a:r>
            <a:r>
              <a:rPr lang="en-US" altLang="zh-CN" b="1" baseline="-25000" dirty="0">
                <a:solidFill>
                  <a:schemeClr val="tx2"/>
                </a:solidFill>
                <a:latin typeface="Times New Roman" panose="02020603050405020304" pitchFamily="18" charset="0"/>
              </a:rPr>
              <a:t>1</a:t>
            </a:r>
            <a:r>
              <a:rPr lang="en-US" altLang="zh-CN" b="1" dirty="0">
                <a:solidFill>
                  <a:schemeClr val="tx2"/>
                </a:solidFill>
                <a:latin typeface="Times New Roman" panose="02020603050405020304" pitchFamily="18" charset="0"/>
              </a:rPr>
              <a:t>); …</a:t>
            </a:r>
            <a:endParaRPr lang="en-US" altLang="zh-CN" b="1" dirty="0">
              <a:solidFill>
                <a:schemeClr val="tx2"/>
              </a:solidFill>
              <a:latin typeface="Times New Roman" panose="02020603050405020304" pitchFamily="18" charset="0"/>
            </a:endParaRPr>
          </a:p>
          <a:p>
            <a:pPr algn="l">
              <a:lnSpc>
                <a:spcPct val="95000"/>
              </a:lnSpc>
            </a:pPr>
            <a:r>
              <a:rPr lang="en-US" altLang="zh-CN" b="1" dirty="0">
                <a:solidFill>
                  <a:schemeClr val="tx2"/>
                </a:solidFill>
                <a:latin typeface="Times New Roman" panose="02020603050405020304" pitchFamily="18" charset="0"/>
              </a:rPr>
              <a:t>P</a:t>
            </a:r>
            <a:r>
              <a:rPr lang="en-US" altLang="zh-CN" b="1" baseline="-25000" dirty="0">
                <a:solidFill>
                  <a:schemeClr val="tx2"/>
                </a:solidFill>
                <a:latin typeface="Times New Roman" panose="02020603050405020304" pitchFamily="18" charset="0"/>
              </a:rPr>
              <a:t>2</a:t>
            </a:r>
            <a:r>
              <a:rPr lang="en-US" altLang="zh-CN" b="1" dirty="0">
                <a:solidFill>
                  <a:schemeClr val="tx2"/>
                </a:solidFill>
                <a:latin typeface="Times New Roman" panose="02020603050405020304" pitchFamily="18" charset="0"/>
              </a:rPr>
              <a:t>: …Request(S</a:t>
            </a:r>
            <a:r>
              <a:rPr lang="en-US" altLang="zh-CN" b="1" baseline="-25000" dirty="0">
                <a:solidFill>
                  <a:schemeClr val="tx2"/>
                </a:solidFill>
                <a:latin typeface="Times New Roman" panose="02020603050405020304" pitchFamily="18" charset="0"/>
              </a:rPr>
              <a:t>1</a:t>
            </a:r>
            <a:r>
              <a:rPr lang="en-US" altLang="zh-CN" b="1" dirty="0">
                <a:solidFill>
                  <a:schemeClr val="tx2"/>
                </a:solidFill>
                <a:latin typeface="Times New Roman" panose="02020603050405020304" pitchFamily="18" charset="0"/>
              </a:rPr>
              <a:t>);</a:t>
            </a:r>
            <a:endParaRPr lang="en-US" altLang="zh-CN" b="1" dirty="0">
              <a:solidFill>
                <a:schemeClr val="tx2"/>
              </a:solidFill>
              <a:latin typeface="Times New Roman" panose="02020603050405020304" pitchFamily="18" charset="0"/>
            </a:endParaRPr>
          </a:p>
          <a:p>
            <a:pPr algn="l">
              <a:lnSpc>
                <a:spcPct val="95000"/>
              </a:lnSpc>
            </a:pPr>
            <a:r>
              <a:rPr lang="en-US" altLang="zh-CN" b="1" dirty="0">
                <a:solidFill>
                  <a:schemeClr val="tx2"/>
                </a:solidFill>
                <a:latin typeface="Times New Roman" panose="02020603050405020304" pitchFamily="18" charset="0"/>
              </a:rPr>
              <a:t>      Release(S</a:t>
            </a:r>
            <a:r>
              <a:rPr lang="en-US" altLang="zh-CN" b="1" baseline="-25000" dirty="0">
                <a:solidFill>
                  <a:schemeClr val="tx2"/>
                </a:solidFill>
                <a:latin typeface="Times New Roman" panose="02020603050405020304" pitchFamily="18" charset="0"/>
              </a:rPr>
              <a:t>2</a:t>
            </a:r>
            <a:r>
              <a:rPr lang="en-US" altLang="zh-CN" b="1" dirty="0">
                <a:solidFill>
                  <a:schemeClr val="tx2"/>
                </a:solidFill>
                <a:latin typeface="Times New Roman" panose="02020603050405020304" pitchFamily="18" charset="0"/>
              </a:rPr>
              <a:t>); …</a:t>
            </a:r>
            <a:endParaRPr lang="en-US" altLang="zh-CN" b="1" dirty="0">
              <a:solidFill>
                <a:schemeClr val="tx2"/>
              </a:solidFill>
              <a:latin typeface="Times New Roman" panose="02020603050405020304" pitchFamily="18" charset="0"/>
            </a:endParaRPr>
          </a:p>
          <a:p>
            <a:pPr algn="l">
              <a:lnSpc>
                <a:spcPct val="95000"/>
              </a:lnSpc>
            </a:pPr>
            <a:r>
              <a:rPr lang="en-US" altLang="zh-CN" b="1" dirty="0">
                <a:solidFill>
                  <a:schemeClr val="tx2"/>
                </a:solidFill>
                <a:latin typeface="Times New Roman" panose="02020603050405020304" pitchFamily="18" charset="0"/>
              </a:rPr>
              <a:t>P</a:t>
            </a:r>
            <a:r>
              <a:rPr lang="en-US" altLang="zh-CN" b="1" baseline="-25000" dirty="0">
                <a:solidFill>
                  <a:schemeClr val="tx2"/>
                </a:solidFill>
                <a:latin typeface="Times New Roman" panose="02020603050405020304" pitchFamily="18" charset="0"/>
              </a:rPr>
              <a:t>3</a:t>
            </a:r>
            <a:r>
              <a:rPr lang="en-US" altLang="zh-CN" b="1" dirty="0">
                <a:solidFill>
                  <a:schemeClr val="tx2"/>
                </a:solidFill>
                <a:latin typeface="Times New Roman" panose="02020603050405020304" pitchFamily="18" charset="0"/>
              </a:rPr>
              <a:t>: …Request(S</a:t>
            </a:r>
            <a:r>
              <a:rPr lang="en-US" altLang="zh-CN" b="1" baseline="-25000" dirty="0">
                <a:solidFill>
                  <a:schemeClr val="tx2"/>
                </a:solidFill>
                <a:latin typeface="Times New Roman" panose="02020603050405020304" pitchFamily="18" charset="0"/>
              </a:rPr>
              <a:t>2</a:t>
            </a:r>
            <a:r>
              <a:rPr lang="en-US" altLang="zh-CN" b="1" dirty="0">
                <a:solidFill>
                  <a:schemeClr val="tx2"/>
                </a:solidFill>
                <a:latin typeface="Times New Roman" panose="02020603050405020304" pitchFamily="18" charset="0"/>
              </a:rPr>
              <a:t>);</a:t>
            </a:r>
            <a:endParaRPr lang="en-US" altLang="zh-CN" b="1" dirty="0">
              <a:solidFill>
                <a:schemeClr val="tx2"/>
              </a:solidFill>
              <a:latin typeface="Times New Roman" panose="02020603050405020304" pitchFamily="18" charset="0"/>
            </a:endParaRPr>
          </a:p>
          <a:p>
            <a:pPr algn="l">
              <a:lnSpc>
                <a:spcPct val="95000"/>
              </a:lnSpc>
            </a:pPr>
            <a:r>
              <a:rPr lang="en-US" altLang="zh-CN" b="1" dirty="0">
                <a:solidFill>
                  <a:schemeClr val="tx2"/>
                </a:solidFill>
                <a:latin typeface="Times New Roman" panose="02020603050405020304" pitchFamily="18" charset="0"/>
              </a:rPr>
              <a:t>      Release(S</a:t>
            </a:r>
            <a:r>
              <a:rPr lang="en-US" altLang="zh-CN" b="1" baseline="-25000" dirty="0">
                <a:solidFill>
                  <a:schemeClr val="tx2"/>
                </a:solidFill>
                <a:latin typeface="Times New Roman" panose="02020603050405020304" pitchFamily="18" charset="0"/>
              </a:rPr>
              <a:t>3</a:t>
            </a:r>
            <a:r>
              <a:rPr lang="en-US" altLang="zh-CN" b="1" dirty="0">
                <a:solidFill>
                  <a:schemeClr val="tx2"/>
                </a:solidFill>
                <a:latin typeface="Times New Roman" panose="02020603050405020304" pitchFamily="18" charset="0"/>
              </a:rPr>
              <a:t>); …</a:t>
            </a:r>
            <a:endParaRPr lang="en-US" altLang="zh-CN" b="1" dirty="0">
              <a:solidFill>
                <a:schemeClr val="tx2"/>
              </a:solidFill>
              <a:latin typeface="Times New Roman" panose="02020603050405020304" pitchFamily="18" charset="0"/>
            </a:endParaRPr>
          </a:p>
          <a:p>
            <a:pPr algn="l">
              <a:lnSpc>
                <a:spcPct val="95000"/>
              </a:lnSpc>
            </a:pPr>
            <a:r>
              <a:rPr lang="zh-CN" altLang="en-US" sz="2800" b="1" dirty="0">
                <a:solidFill>
                  <a:schemeClr val="tx1"/>
                </a:solidFill>
                <a:latin typeface="Times New Roman" panose="02020603050405020304" pitchFamily="18" charset="0"/>
              </a:rPr>
              <a:t>则很可能发生“</a:t>
            </a:r>
            <a:r>
              <a:rPr lang="zh-CN" altLang="en-US" sz="2800" b="1" dirty="0">
                <a:latin typeface="Times New Roman" panose="02020603050405020304" pitchFamily="18" charset="0"/>
              </a:rPr>
              <a:t>死锁</a:t>
            </a:r>
            <a:r>
              <a:rPr lang="zh-CN" altLang="en-US" sz="2800" b="1" dirty="0">
                <a:solidFill>
                  <a:schemeClr val="tx1"/>
                </a:solidFill>
                <a:latin typeface="Times New Roman" panose="02020603050405020304" pitchFamily="18" charset="0"/>
              </a:rPr>
              <a:t>”。</a:t>
            </a:r>
            <a:endParaRPr lang="zh-CN" altLang="en-US" sz="2800" b="1" dirty="0">
              <a:solidFill>
                <a:schemeClr val="tx1"/>
              </a:solidFill>
              <a:latin typeface="Times New Roman" panose="02020603050405020304" pitchFamily="18" charset="0"/>
            </a:endParaRPr>
          </a:p>
        </p:txBody>
      </p:sp>
      <p:grpSp>
        <p:nvGrpSpPr>
          <p:cNvPr id="57347" name="Group 31"/>
          <p:cNvGrpSpPr/>
          <p:nvPr/>
        </p:nvGrpSpPr>
        <p:grpSpPr>
          <a:xfrm>
            <a:off x="3959225" y="1484313"/>
            <a:ext cx="5184775" cy="3887787"/>
            <a:chOff x="204" y="754"/>
            <a:chExt cx="5171" cy="2779"/>
          </a:xfrm>
        </p:grpSpPr>
        <p:grpSp>
          <p:nvGrpSpPr>
            <p:cNvPr id="57348" name="Group 32"/>
            <p:cNvGrpSpPr/>
            <p:nvPr/>
          </p:nvGrpSpPr>
          <p:grpSpPr>
            <a:xfrm>
              <a:off x="204" y="754"/>
              <a:ext cx="5171" cy="2779"/>
              <a:chOff x="884" y="663"/>
              <a:chExt cx="3744" cy="2779"/>
            </a:xfrm>
          </p:grpSpPr>
          <p:sp>
            <p:nvSpPr>
              <p:cNvPr id="57371" name="Oval 33"/>
              <p:cNvSpPr/>
              <p:nvPr/>
            </p:nvSpPr>
            <p:spPr>
              <a:xfrm>
                <a:off x="3696" y="2795"/>
                <a:ext cx="932" cy="604"/>
              </a:xfrm>
              <a:prstGeom prst="ellipse">
                <a:avLst/>
              </a:prstGeom>
              <a:solidFill>
                <a:srgbClr val="FFFF00"/>
              </a:solidFill>
              <a:ln w="9525" cap="flat" cmpd="sng">
                <a:solidFill>
                  <a:srgbClr val="FF0000"/>
                </a:solidFill>
                <a:prstDash val="solid"/>
                <a:headEnd type="none" w="med" len="med"/>
                <a:tailEnd type="none" w="med" len="med"/>
              </a:ln>
            </p:spPr>
            <p:txBody>
              <a:bodyPr wrap="none" anchor="ctr"/>
              <a:p>
                <a:r>
                  <a:rPr lang="zh-CN" altLang="en-US" b="1" dirty="0">
                    <a:solidFill>
                      <a:srgbClr val="9900FF"/>
                    </a:solidFill>
                    <a:latin typeface="Times New Roman" panose="02020603050405020304" pitchFamily="18" charset="0"/>
                  </a:rPr>
                  <a:t>进程</a:t>
                </a:r>
                <a:endParaRPr lang="zh-CN" altLang="en-US" b="1" dirty="0">
                  <a:solidFill>
                    <a:srgbClr val="9900FF"/>
                  </a:solidFill>
                  <a:latin typeface="Times New Roman" panose="02020603050405020304" pitchFamily="18" charset="0"/>
                </a:endParaRPr>
              </a:p>
              <a:p>
                <a:r>
                  <a:rPr lang="en-US" altLang="zh-CN" b="1" dirty="0">
                    <a:solidFill>
                      <a:srgbClr val="9900FF"/>
                    </a:solidFill>
                    <a:latin typeface="Times New Roman" panose="02020603050405020304" pitchFamily="18" charset="0"/>
                  </a:rPr>
                  <a:t>P2</a:t>
                </a:r>
                <a:endParaRPr lang="en-US" altLang="zh-CN" b="1" dirty="0">
                  <a:solidFill>
                    <a:srgbClr val="9900FF"/>
                  </a:solidFill>
                  <a:latin typeface="Times New Roman" panose="02020603050405020304" pitchFamily="18" charset="0"/>
                </a:endParaRPr>
              </a:p>
            </p:txBody>
          </p:sp>
          <p:sp>
            <p:nvSpPr>
              <p:cNvPr id="57372" name="Oval 34"/>
              <p:cNvSpPr/>
              <p:nvPr/>
            </p:nvSpPr>
            <p:spPr>
              <a:xfrm>
                <a:off x="884" y="2840"/>
                <a:ext cx="952" cy="602"/>
              </a:xfrm>
              <a:prstGeom prst="ellipse">
                <a:avLst/>
              </a:prstGeom>
              <a:solidFill>
                <a:srgbClr val="FFFF00"/>
              </a:solidFill>
              <a:ln w="9525" cap="flat" cmpd="sng">
                <a:solidFill>
                  <a:srgbClr val="FF0000"/>
                </a:solidFill>
                <a:prstDash val="solid"/>
                <a:headEnd type="none" w="med" len="med"/>
                <a:tailEnd type="none" w="med" len="med"/>
              </a:ln>
            </p:spPr>
            <p:txBody>
              <a:bodyPr wrap="none" anchor="ctr"/>
              <a:p>
                <a:r>
                  <a:rPr lang="zh-CN" altLang="en-US" b="1" dirty="0">
                    <a:solidFill>
                      <a:srgbClr val="9900FF"/>
                    </a:solidFill>
                    <a:latin typeface="Times New Roman" panose="02020603050405020304" pitchFamily="18" charset="0"/>
                  </a:rPr>
                  <a:t>进程</a:t>
                </a:r>
                <a:endParaRPr lang="zh-CN" altLang="en-US" b="1" dirty="0">
                  <a:solidFill>
                    <a:srgbClr val="9900FF"/>
                  </a:solidFill>
                  <a:latin typeface="Times New Roman" panose="02020603050405020304" pitchFamily="18" charset="0"/>
                </a:endParaRPr>
              </a:p>
              <a:p>
                <a:r>
                  <a:rPr lang="en-US" altLang="zh-CN" b="1" dirty="0">
                    <a:solidFill>
                      <a:srgbClr val="9900FF"/>
                    </a:solidFill>
                    <a:latin typeface="Times New Roman" panose="02020603050405020304" pitchFamily="18" charset="0"/>
                  </a:rPr>
                  <a:t>P3</a:t>
                </a:r>
                <a:endParaRPr lang="en-US" altLang="zh-CN" b="1" dirty="0">
                  <a:solidFill>
                    <a:srgbClr val="9900FF"/>
                  </a:solidFill>
                  <a:latin typeface="Times New Roman" panose="02020603050405020304" pitchFamily="18" charset="0"/>
                </a:endParaRPr>
              </a:p>
            </p:txBody>
          </p:sp>
          <p:sp>
            <p:nvSpPr>
              <p:cNvPr id="57373" name="Oval 35"/>
              <p:cNvSpPr/>
              <p:nvPr/>
            </p:nvSpPr>
            <p:spPr>
              <a:xfrm>
                <a:off x="2287" y="663"/>
                <a:ext cx="911" cy="635"/>
              </a:xfrm>
              <a:prstGeom prst="ellipse">
                <a:avLst/>
              </a:prstGeom>
              <a:solidFill>
                <a:srgbClr val="FFFF00"/>
              </a:solidFill>
              <a:ln w="9525" cap="flat" cmpd="sng">
                <a:solidFill>
                  <a:srgbClr val="FF0000"/>
                </a:solidFill>
                <a:prstDash val="solid"/>
                <a:headEnd type="none" w="med" len="med"/>
                <a:tailEnd type="none" w="med" len="med"/>
              </a:ln>
            </p:spPr>
            <p:txBody>
              <a:bodyPr wrap="none" anchor="ctr"/>
              <a:p>
                <a:r>
                  <a:rPr lang="zh-CN" altLang="en-US" b="1" dirty="0">
                    <a:solidFill>
                      <a:srgbClr val="9900FF"/>
                    </a:solidFill>
                    <a:latin typeface="Times New Roman" panose="02020603050405020304" pitchFamily="18" charset="0"/>
                  </a:rPr>
                  <a:t>进程</a:t>
                </a:r>
                <a:endParaRPr lang="zh-CN" altLang="en-US" b="1" dirty="0">
                  <a:solidFill>
                    <a:srgbClr val="9900FF"/>
                  </a:solidFill>
                  <a:latin typeface="Times New Roman" panose="02020603050405020304" pitchFamily="18" charset="0"/>
                </a:endParaRPr>
              </a:p>
              <a:p>
                <a:r>
                  <a:rPr lang="en-US" altLang="zh-CN" b="1" dirty="0">
                    <a:solidFill>
                      <a:srgbClr val="9900FF"/>
                    </a:solidFill>
                    <a:latin typeface="Times New Roman" panose="02020603050405020304" pitchFamily="18" charset="0"/>
                  </a:rPr>
                  <a:t>P1</a:t>
                </a:r>
                <a:endParaRPr lang="en-US" altLang="zh-CN" b="1" dirty="0">
                  <a:solidFill>
                    <a:srgbClr val="9900FF"/>
                  </a:solidFill>
                  <a:latin typeface="Times New Roman" panose="02020603050405020304" pitchFamily="18" charset="0"/>
                </a:endParaRPr>
              </a:p>
            </p:txBody>
          </p:sp>
        </p:grpSp>
        <p:grpSp>
          <p:nvGrpSpPr>
            <p:cNvPr id="57349" name="Group 36"/>
            <p:cNvGrpSpPr/>
            <p:nvPr/>
          </p:nvGrpSpPr>
          <p:grpSpPr>
            <a:xfrm>
              <a:off x="975" y="1809"/>
              <a:ext cx="3493" cy="1724"/>
              <a:chOff x="884" y="2432"/>
              <a:chExt cx="3493" cy="1724"/>
            </a:xfrm>
          </p:grpSpPr>
          <p:sp>
            <p:nvSpPr>
              <p:cNvPr id="57368" name="Rectangle 37"/>
              <p:cNvSpPr/>
              <p:nvPr/>
            </p:nvSpPr>
            <p:spPr>
              <a:xfrm>
                <a:off x="884" y="2432"/>
                <a:ext cx="953" cy="499"/>
              </a:xfrm>
              <a:prstGeom prst="rect">
                <a:avLst/>
              </a:prstGeom>
              <a:solidFill>
                <a:srgbClr val="CCFFFF"/>
              </a:solidFill>
              <a:ln w="9525" cap="flat" cmpd="sng">
                <a:solidFill>
                  <a:srgbClr val="9900FF"/>
                </a:solidFill>
                <a:prstDash val="solid"/>
                <a:miter/>
                <a:headEnd type="none" w="med" len="med"/>
                <a:tailEnd type="none" w="med" len="med"/>
              </a:ln>
            </p:spPr>
            <p:txBody>
              <a:bodyPr wrap="none" anchor="ctr"/>
              <a:p>
                <a:r>
                  <a:rPr lang="zh-CN" altLang="en-US" dirty="0">
                    <a:latin typeface="隶书" pitchFamily="49" charset="-122"/>
                    <a:ea typeface="隶书" pitchFamily="49" charset="-122"/>
                  </a:rPr>
                  <a:t>临时性</a:t>
                </a:r>
                <a:endParaRPr lang="zh-CN" altLang="en-US" dirty="0">
                  <a:latin typeface="隶书" pitchFamily="49" charset="-122"/>
                  <a:ea typeface="隶书" pitchFamily="49" charset="-122"/>
                </a:endParaRPr>
              </a:p>
              <a:p>
                <a:r>
                  <a:rPr lang="zh-CN" altLang="en-US" dirty="0">
                    <a:latin typeface="隶书" pitchFamily="49" charset="-122"/>
                    <a:ea typeface="隶书" pitchFamily="49" charset="-122"/>
                  </a:rPr>
                  <a:t>资源</a:t>
                </a:r>
                <a:r>
                  <a:rPr lang="en-US" altLang="zh-CN" dirty="0">
                    <a:latin typeface="隶书" pitchFamily="49" charset="-122"/>
                    <a:ea typeface="隶书" pitchFamily="49" charset="-122"/>
                  </a:rPr>
                  <a:t>S3</a:t>
                </a:r>
                <a:endParaRPr lang="en-US" altLang="zh-CN" dirty="0">
                  <a:latin typeface="Times New Roman" panose="02020603050405020304" pitchFamily="18" charset="0"/>
                </a:endParaRPr>
              </a:p>
            </p:txBody>
          </p:sp>
          <p:sp>
            <p:nvSpPr>
              <p:cNvPr id="57369" name="Rectangle 38"/>
              <p:cNvSpPr/>
              <p:nvPr/>
            </p:nvSpPr>
            <p:spPr>
              <a:xfrm>
                <a:off x="3424" y="2523"/>
                <a:ext cx="953" cy="499"/>
              </a:xfrm>
              <a:prstGeom prst="rect">
                <a:avLst/>
              </a:prstGeom>
              <a:solidFill>
                <a:srgbClr val="CCFFFF"/>
              </a:solidFill>
              <a:ln w="9525" cap="flat" cmpd="sng">
                <a:solidFill>
                  <a:srgbClr val="9900FF"/>
                </a:solidFill>
                <a:prstDash val="solid"/>
                <a:miter/>
                <a:headEnd type="none" w="med" len="med"/>
                <a:tailEnd type="none" w="med" len="med"/>
              </a:ln>
            </p:spPr>
            <p:txBody>
              <a:bodyPr wrap="none" anchor="ctr"/>
              <a:p>
                <a:r>
                  <a:rPr lang="zh-CN" altLang="en-US" dirty="0">
                    <a:latin typeface="隶书" pitchFamily="49" charset="-122"/>
                    <a:ea typeface="隶书" pitchFamily="49" charset="-122"/>
                  </a:rPr>
                  <a:t>临时性</a:t>
                </a:r>
                <a:endParaRPr lang="zh-CN" altLang="en-US" dirty="0">
                  <a:latin typeface="隶书" pitchFamily="49" charset="-122"/>
                  <a:ea typeface="隶书" pitchFamily="49" charset="-122"/>
                </a:endParaRPr>
              </a:p>
              <a:p>
                <a:r>
                  <a:rPr lang="zh-CN" altLang="en-US" dirty="0">
                    <a:latin typeface="隶书" pitchFamily="49" charset="-122"/>
                    <a:ea typeface="隶书" pitchFamily="49" charset="-122"/>
                  </a:rPr>
                  <a:t>资源</a:t>
                </a:r>
                <a:r>
                  <a:rPr lang="en-US" altLang="zh-CN" dirty="0">
                    <a:latin typeface="隶书" pitchFamily="49" charset="-122"/>
                    <a:ea typeface="隶书" pitchFamily="49" charset="-122"/>
                  </a:rPr>
                  <a:t>S1</a:t>
                </a:r>
                <a:endParaRPr lang="en-US" altLang="zh-CN" dirty="0">
                  <a:latin typeface="Times New Roman" panose="02020603050405020304" pitchFamily="18" charset="0"/>
                </a:endParaRPr>
              </a:p>
            </p:txBody>
          </p:sp>
          <p:sp>
            <p:nvSpPr>
              <p:cNvPr id="57370" name="Rectangle 39"/>
              <p:cNvSpPr/>
              <p:nvPr/>
            </p:nvSpPr>
            <p:spPr>
              <a:xfrm>
                <a:off x="2245" y="3612"/>
                <a:ext cx="953" cy="544"/>
              </a:xfrm>
              <a:prstGeom prst="rect">
                <a:avLst/>
              </a:prstGeom>
              <a:solidFill>
                <a:srgbClr val="CCFFFF"/>
              </a:solidFill>
              <a:ln w="9525" cap="flat" cmpd="sng">
                <a:solidFill>
                  <a:srgbClr val="9900FF"/>
                </a:solidFill>
                <a:prstDash val="solid"/>
                <a:miter/>
                <a:headEnd type="none" w="med" len="med"/>
                <a:tailEnd type="none" w="med" len="med"/>
              </a:ln>
            </p:spPr>
            <p:txBody>
              <a:bodyPr wrap="none" anchor="ctr"/>
              <a:p>
                <a:r>
                  <a:rPr lang="zh-CN" altLang="en-US" dirty="0">
                    <a:latin typeface="隶书" pitchFamily="49" charset="-122"/>
                    <a:ea typeface="隶书" pitchFamily="49" charset="-122"/>
                  </a:rPr>
                  <a:t>临时性</a:t>
                </a:r>
                <a:endParaRPr lang="zh-CN" altLang="en-US" dirty="0">
                  <a:latin typeface="隶书" pitchFamily="49" charset="-122"/>
                  <a:ea typeface="隶书" pitchFamily="49" charset="-122"/>
                </a:endParaRPr>
              </a:p>
              <a:p>
                <a:r>
                  <a:rPr lang="zh-CN" altLang="en-US" dirty="0">
                    <a:latin typeface="隶书" pitchFamily="49" charset="-122"/>
                    <a:ea typeface="隶书" pitchFamily="49" charset="-122"/>
                  </a:rPr>
                  <a:t>资源</a:t>
                </a:r>
                <a:r>
                  <a:rPr lang="en-US" altLang="zh-CN" dirty="0">
                    <a:latin typeface="隶书" pitchFamily="49" charset="-122"/>
                    <a:ea typeface="隶书" pitchFamily="49" charset="-122"/>
                  </a:rPr>
                  <a:t>S2</a:t>
                </a:r>
                <a:endParaRPr lang="en-US" altLang="zh-CN" dirty="0">
                  <a:latin typeface="Times New Roman" panose="02020603050405020304" pitchFamily="18" charset="0"/>
                </a:endParaRPr>
              </a:p>
            </p:txBody>
          </p:sp>
        </p:grpSp>
        <p:grpSp>
          <p:nvGrpSpPr>
            <p:cNvPr id="57350" name="Group 40"/>
            <p:cNvGrpSpPr/>
            <p:nvPr/>
          </p:nvGrpSpPr>
          <p:grpSpPr>
            <a:xfrm>
              <a:off x="1429" y="1129"/>
              <a:ext cx="672" cy="672"/>
              <a:chOff x="3456" y="1968"/>
              <a:chExt cx="672" cy="672"/>
            </a:xfrm>
          </p:grpSpPr>
          <p:sp>
            <p:nvSpPr>
              <p:cNvPr id="57366" name="Line 41"/>
              <p:cNvSpPr/>
              <p:nvPr/>
            </p:nvSpPr>
            <p:spPr>
              <a:xfrm flipH="1">
                <a:off x="3456" y="1968"/>
                <a:ext cx="672" cy="672"/>
              </a:xfrm>
              <a:prstGeom prst="line">
                <a:avLst/>
              </a:prstGeom>
              <a:ln w="28575" cap="flat" cmpd="sng">
                <a:solidFill>
                  <a:schemeClr val="tx1"/>
                </a:solidFill>
                <a:prstDash val="solid"/>
                <a:headEnd type="none" w="med" len="med"/>
                <a:tailEnd type="triangle" w="med" len="med"/>
              </a:ln>
            </p:spPr>
          </p:sp>
          <p:sp>
            <p:nvSpPr>
              <p:cNvPr id="57367" name="Rectangle 42"/>
              <p:cNvSpPr/>
              <p:nvPr/>
            </p:nvSpPr>
            <p:spPr>
              <a:xfrm>
                <a:off x="3456" y="2064"/>
                <a:ext cx="288" cy="288"/>
              </a:xfrm>
              <a:prstGeom prst="rect">
                <a:avLst/>
              </a:prstGeom>
              <a:noFill/>
              <a:ln w="28575">
                <a:noFill/>
              </a:ln>
            </p:spPr>
            <p:txBody>
              <a:bodyPr wrap="none" anchor="ctr"/>
              <a:p>
                <a:r>
                  <a:rPr lang="zh-CN" altLang="en-US" sz="2800" dirty="0">
                    <a:solidFill>
                      <a:schemeClr val="tx2"/>
                    </a:solidFill>
                    <a:latin typeface="Times New Roman" panose="02020603050405020304" pitchFamily="18" charset="0"/>
                    <a:ea typeface="隶书" pitchFamily="49" charset="-122"/>
                  </a:rPr>
                  <a:t>请求</a:t>
                </a:r>
                <a:endParaRPr lang="zh-CN" altLang="en-US" sz="2800" dirty="0">
                  <a:solidFill>
                    <a:schemeClr val="tx1"/>
                  </a:solidFill>
                  <a:latin typeface="Times New Roman" panose="02020603050405020304" pitchFamily="18" charset="0"/>
                </a:endParaRPr>
              </a:p>
            </p:txBody>
          </p:sp>
        </p:grpSp>
        <p:grpSp>
          <p:nvGrpSpPr>
            <p:cNvPr id="57351" name="Group 43"/>
            <p:cNvGrpSpPr/>
            <p:nvPr/>
          </p:nvGrpSpPr>
          <p:grpSpPr>
            <a:xfrm>
              <a:off x="3379" y="1174"/>
              <a:ext cx="768" cy="720"/>
              <a:chOff x="4224" y="1968"/>
              <a:chExt cx="720" cy="672"/>
            </a:xfrm>
          </p:grpSpPr>
          <p:sp>
            <p:nvSpPr>
              <p:cNvPr id="57364" name="Line 44"/>
              <p:cNvSpPr/>
              <p:nvPr/>
            </p:nvSpPr>
            <p:spPr>
              <a:xfrm flipH="1" flipV="1">
                <a:off x="4224" y="1968"/>
                <a:ext cx="672" cy="672"/>
              </a:xfrm>
              <a:prstGeom prst="line">
                <a:avLst/>
              </a:prstGeom>
              <a:ln w="28575" cap="flat" cmpd="sng">
                <a:solidFill>
                  <a:srgbClr val="FF33CC"/>
                </a:solidFill>
                <a:prstDash val="solid"/>
                <a:headEnd type="none" w="med" len="med"/>
                <a:tailEnd type="triangle" w="med" len="med"/>
              </a:ln>
            </p:spPr>
          </p:sp>
          <p:sp>
            <p:nvSpPr>
              <p:cNvPr id="57365" name="Rectangle 45"/>
              <p:cNvSpPr/>
              <p:nvPr/>
            </p:nvSpPr>
            <p:spPr>
              <a:xfrm>
                <a:off x="4656" y="2112"/>
                <a:ext cx="288" cy="288"/>
              </a:xfrm>
              <a:prstGeom prst="rect">
                <a:avLst/>
              </a:prstGeom>
              <a:noFill/>
              <a:ln w="28575">
                <a:noFill/>
              </a:ln>
            </p:spPr>
            <p:txBody>
              <a:bodyPr wrap="none" anchor="ctr"/>
              <a:p>
                <a:r>
                  <a:rPr lang="zh-CN" altLang="en-US" sz="2800" dirty="0">
                    <a:solidFill>
                      <a:schemeClr val="tx1"/>
                    </a:solidFill>
                    <a:latin typeface="Times New Roman" panose="02020603050405020304" pitchFamily="18" charset="0"/>
                    <a:ea typeface="隶书" pitchFamily="49" charset="-122"/>
                  </a:rPr>
                  <a:t>产生</a:t>
                </a:r>
                <a:endParaRPr lang="zh-CN" altLang="en-US" sz="2800" dirty="0">
                  <a:solidFill>
                    <a:schemeClr val="tx1"/>
                  </a:solidFill>
                  <a:latin typeface="Times New Roman" panose="02020603050405020304" pitchFamily="18" charset="0"/>
                </a:endParaRPr>
              </a:p>
            </p:txBody>
          </p:sp>
        </p:grpSp>
        <p:grpSp>
          <p:nvGrpSpPr>
            <p:cNvPr id="57352" name="Group 46"/>
            <p:cNvGrpSpPr/>
            <p:nvPr/>
          </p:nvGrpSpPr>
          <p:grpSpPr>
            <a:xfrm>
              <a:off x="884" y="2308"/>
              <a:ext cx="454" cy="635"/>
              <a:chOff x="2592" y="2976"/>
              <a:chExt cx="768" cy="768"/>
            </a:xfrm>
          </p:grpSpPr>
          <p:sp>
            <p:nvSpPr>
              <p:cNvPr id="57362" name="Line 47"/>
              <p:cNvSpPr/>
              <p:nvPr/>
            </p:nvSpPr>
            <p:spPr>
              <a:xfrm flipH="1">
                <a:off x="2592" y="2976"/>
                <a:ext cx="768" cy="768"/>
              </a:xfrm>
              <a:prstGeom prst="line">
                <a:avLst/>
              </a:prstGeom>
              <a:ln w="28575" cap="flat" cmpd="sng">
                <a:solidFill>
                  <a:schemeClr val="accent1"/>
                </a:solidFill>
                <a:prstDash val="solid"/>
                <a:headEnd type="none" w="med" len="med"/>
                <a:tailEnd type="triangle" w="med" len="med"/>
              </a:ln>
            </p:spPr>
          </p:sp>
          <p:sp>
            <p:nvSpPr>
              <p:cNvPr id="57363" name="Rectangle 48"/>
              <p:cNvSpPr/>
              <p:nvPr/>
            </p:nvSpPr>
            <p:spPr>
              <a:xfrm>
                <a:off x="2736" y="3120"/>
                <a:ext cx="288" cy="288"/>
              </a:xfrm>
              <a:prstGeom prst="rect">
                <a:avLst/>
              </a:prstGeom>
              <a:noFill/>
              <a:ln w="28575">
                <a:noFill/>
              </a:ln>
            </p:spPr>
            <p:txBody>
              <a:bodyPr wrap="none" anchor="ctr"/>
              <a:p>
                <a:r>
                  <a:rPr lang="zh-CN" altLang="en-US" sz="2800" dirty="0">
                    <a:solidFill>
                      <a:schemeClr val="tx1"/>
                    </a:solidFill>
                    <a:latin typeface="Times New Roman" panose="02020603050405020304" pitchFamily="18" charset="0"/>
                    <a:ea typeface="隶书" pitchFamily="49" charset="-122"/>
                  </a:rPr>
                  <a:t>产生</a:t>
                </a:r>
                <a:endParaRPr lang="zh-CN" altLang="en-US" sz="2800" dirty="0">
                  <a:solidFill>
                    <a:schemeClr val="tx1"/>
                  </a:solidFill>
                  <a:latin typeface="Times New Roman" panose="02020603050405020304" pitchFamily="18" charset="0"/>
                </a:endParaRPr>
              </a:p>
            </p:txBody>
          </p:sp>
        </p:grpSp>
        <p:grpSp>
          <p:nvGrpSpPr>
            <p:cNvPr id="57353" name="Group 49"/>
            <p:cNvGrpSpPr/>
            <p:nvPr/>
          </p:nvGrpSpPr>
          <p:grpSpPr>
            <a:xfrm>
              <a:off x="1520" y="2989"/>
              <a:ext cx="816" cy="288"/>
              <a:chOff x="2832" y="3792"/>
              <a:chExt cx="1104" cy="288"/>
            </a:xfrm>
          </p:grpSpPr>
          <p:sp>
            <p:nvSpPr>
              <p:cNvPr id="57360" name="Line 50"/>
              <p:cNvSpPr/>
              <p:nvPr/>
            </p:nvSpPr>
            <p:spPr>
              <a:xfrm>
                <a:off x="2832" y="4032"/>
                <a:ext cx="1104" cy="0"/>
              </a:xfrm>
              <a:prstGeom prst="line">
                <a:avLst/>
              </a:prstGeom>
              <a:ln w="28575" cap="flat" cmpd="sng">
                <a:solidFill>
                  <a:schemeClr val="tx1"/>
                </a:solidFill>
                <a:prstDash val="solid"/>
                <a:headEnd type="none" w="med" len="med"/>
                <a:tailEnd type="triangle" w="med" len="med"/>
              </a:ln>
            </p:spPr>
          </p:sp>
          <p:sp>
            <p:nvSpPr>
              <p:cNvPr id="57361" name="Rectangle 51"/>
              <p:cNvSpPr/>
              <p:nvPr/>
            </p:nvSpPr>
            <p:spPr>
              <a:xfrm>
                <a:off x="3216" y="3792"/>
                <a:ext cx="288" cy="288"/>
              </a:xfrm>
              <a:prstGeom prst="rect">
                <a:avLst/>
              </a:prstGeom>
              <a:noFill/>
              <a:ln w="28575">
                <a:noFill/>
              </a:ln>
            </p:spPr>
            <p:txBody>
              <a:bodyPr wrap="none" anchor="ctr"/>
              <a:p>
                <a:r>
                  <a:rPr lang="zh-CN" altLang="en-US" sz="2800" dirty="0">
                    <a:solidFill>
                      <a:schemeClr val="tx2"/>
                    </a:solidFill>
                    <a:latin typeface="Times New Roman" panose="02020603050405020304" pitchFamily="18" charset="0"/>
                    <a:ea typeface="隶书" pitchFamily="49" charset="-122"/>
                  </a:rPr>
                  <a:t>请求</a:t>
                </a:r>
                <a:endParaRPr lang="zh-CN" altLang="en-US" sz="2800" dirty="0">
                  <a:solidFill>
                    <a:schemeClr val="tx1"/>
                  </a:solidFill>
                  <a:latin typeface="Times New Roman" panose="02020603050405020304" pitchFamily="18" charset="0"/>
                </a:endParaRPr>
              </a:p>
            </p:txBody>
          </p:sp>
        </p:grpSp>
        <p:grpSp>
          <p:nvGrpSpPr>
            <p:cNvPr id="57354" name="Group 52"/>
            <p:cNvGrpSpPr/>
            <p:nvPr/>
          </p:nvGrpSpPr>
          <p:grpSpPr>
            <a:xfrm>
              <a:off x="3289" y="2989"/>
              <a:ext cx="816" cy="288"/>
              <a:chOff x="4320" y="3792"/>
              <a:chExt cx="912" cy="288"/>
            </a:xfrm>
          </p:grpSpPr>
          <p:sp>
            <p:nvSpPr>
              <p:cNvPr id="57358" name="Line 53"/>
              <p:cNvSpPr/>
              <p:nvPr/>
            </p:nvSpPr>
            <p:spPr>
              <a:xfrm flipV="1">
                <a:off x="4320" y="4032"/>
                <a:ext cx="912" cy="0"/>
              </a:xfrm>
              <a:prstGeom prst="line">
                <a:avLst/>
              </a:prstGeom>
              <a:ln w="28575" cap="flat" cmpd="sng">
                <a:solidFill>
                  <a:srgbClr val="FF33CC"/>
                </a:solidFill>
                <a:prstDash val="solid"/>
                <a:headEnd type="none" w="med" len="med"/>
                <a:tailEnd type="triangle" w="med" len="med"/>
              </a:ln>
            </p:spPr>
          </p:sp>
          <p:sp>
            <p:nvSpPr>
              <p:cNvPr id="57359" name="Rectangle 54"/>
              <p:cNvSpPr/>
              <p:nvPr/>
            </p:nvSpPr>
            <p:spPr>
              <a:xfrm>
                <a:off x="4608" y="3792"/>
                <a:ext cx="288" cy="288"/>
              </a:xfrm>
              <a:prstGeom prst="rect">
                <a:avLst/>
              </a:prstGeom>
              <a:noFill/>
              <a:ln w="28575">
                <a:noFill/>
              </a:ln>
            </p:spPr>
            <p:txBody>
              <a:bodyPr wrap="none" anchor="ctr"/>
              <a:p>
                <a:r>
                  <a:rPr lang="zh-CN" altLang="en-US" sz="2800" dirty="0">
                    <a:solidFill>
                      <a:schemeClr val="tx1"/>
                    </a:solidFill>
                    <a:latin typeface="Times New Roman" panose="02020603050405020304" pitchFamily="18" charset="0"/>
                    <a:ea typeface="隶书" pitchFamily="49" charset="-122"/>
                  </a:rPr>
                  <a:t>产生</a:t>
                </a:r>
                <a:endParaRPr lang="zh-CN" altLang="en-US" sz="2800" dirty="0">
                  <a:solidFill>
                    <a:schemeClr val="tx1"/>
                  </a:solidFill>
                  <a:latin typeface="Times New Roman" panose="02020603050405020304" pitchFamily="18" charset="0"/>
                </a:endParaRPr>
              </a:p>
            </p:txBody>
          </p:sp>
        </p:grpSp>
        <p:grpSp>
          <p:nvGrpSpPr>
            <p:cNvPr id="57355" name="Group 55"/>
            <p:cNvGrpSpPr/>
            <p:nvPr/>
          </p:nvGrpSpPr>
          <p:grpSpPr>
            <a:xfrm>
              <a:off x="4060" y="2399"/>
              <a:ext cx="499" cy="499"/>
              <a:chOff x="4848" y="2928"/>
              <a:chExt cx="816" cy="816"/>
            </a:xfrm>
          </p:grpSpPr>
          <p:sp>
            <p:nvSpPr>
              <p:cNvPr id="57356" name="Line 56"/>
              <p:cNvSpPr/>
              <p:nvPr/>
            </p:nvSpPr>
            <p:spPr>
              <a:xfrm flipH="1" flipV="1">
                <a:off x="4848" y="2928"/>
                <a:ext cx="816" cy="816"/>
              </a:xfrm>
              <a:prstGeom prst="line">
                <a:avLst/>
              </a:prstGeom>
              <a:ln w="28575" cap="flat" cmpd="sng">
                <a:solidFill>
                  <a:schemeClr val="tx1"/>
                </a:solidFill>
                <a:prstDash val="solid"/>
                <a:headEnd type="none" w="med" len="med"/>
                <a:tailEnd type="triangle" w="med" len="med"/>
              </a:ln>
            </p:spPr>
          </p:sp>
          <p:sp>
            <p:nvSpPr>
              <p:cNvPr id="57357" name="Rectangle 57"/>
              <p:cNvSpPr/>
              <p:nvPr/>
            </p:nvSpPr>
            <p:spPr>
              <a:xfrm>
                <a:off x="5232" y="3120"/>
                <a:ext cx="288" cy="288"/>
              </a:xfrm>
              <a:prstGeom prst="rect">
                <a:avLst/>
              </a:prstGeom>
              <a:noFill/>
              <a:ln w="9525">
                <a:noFill/>
              </a:ln>
            </p:spPr>
            <p:txBody>
              <a:bodyPr wrap="none" anchor="ctr"/>
              <a:p>
                <a:r>
                  <a:rPr lang="zh-CN" altLang="en-US" sz="2800" dirty="0">
                    <a:solidFill>
                      <a:schemeClr val="tx2"/>
                    </a:solidFill>
                    <a:latin typeface="Times New Roman" panose="02020603050405020304" pitchFamily="18" charset="0"/>
                    <a:ea typeface="隶书" pitchFamily="49" charset="-122"/>
                  </a:rPr>
                  <a:t>请求</a:t>
                </a:r>
                <a:endParaRPr lang="zh-CN" altLang="en-US" sz="2800" dirty="0">
                  <a:solidFill>
                    <a:schemeClr val="tx1"/>
                  </a:solidFill>
                  <a:latin typeface="Times New Roman" panose="02020603050405020304" pitchFamily="18" charset="0"/>
                </a:endParaRPr>
              </a:p>
            </p:txBody>
          </p:sp>
        </p:gr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5237">
                                            <p:txEl>
                                              <p:charRg st="0" end="10"/>
                                            </p:txEl>
                                          </p:spTgt>
                                        </p:tgtEl>
                                        <p:attrNameLst>
                                          <p:attrName>style.visibility</p:attrName>
                                        </p:attrNameLst>
                                      </p:cBhvr>
                                      <p:to>
                                        <p:strVal val="visible"/>
                                      </p:to>
                                    </p:set>
                                    <p:animEffect transition="in" filter="blinds(horizontal)">
                                      <p:cBhvr>
                                        <p:cTn id="7" dur="500"/>
                                        <p:tgtEl>
                                          <p:spTgt spid="95237">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5237">
                                            <p:txEl>
                                              <p:charRg st="10" end="42"/>
                                            </p:txEl>
                                          </p:spTgt>
                                        </p:tgtEl>
                                        <p:attrNameLst>
                                          <p:attrName>style.visibility</p:attrName>
                                        </p:attrNameLst>
                                      </p:cBhvr>
                                      <p:to>
                                        <p:strVal val="visible"/>
                                      </p:to>
                                    </p:set>
                                    <p:animEffect transition="in" filter="blinds(horizontal)">
                                      <p:cBhvr>
                                        <p:cTn id="12" dur="500"/>
                                        <p:tgtEl>
                                          <p:spTgt spid="95237">
                                            <p:txEl>
                                              <p:charRg st="10" end="4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5237">
                                            <p:txEl>
                                              <p:charRg st="42" end="75"/>
                                            </p:txEl>
                                          </p:spTgt>
                                        </p:tgtEl>
                                        <p:attrNameLst>
                                          <p:attrName>style.visibility</p:attrName>
                                        </p:attrNameLst>
                                      </p:cBhvr>
                                      <p:to>
                                        <p:strVal val="visible"/>
                                      </p:to>
                                    </p:set>
                                    <p:animEffect transition="in" filter="blinds(horizontal)">
                                      <p:cBhvr>
                                        <p:cTn id="17" dur="500"/>
                                        <p:tgtEl>
                                          <p:spTgt spid="95237">
                                            <p:txEl>
                                              <p:charRg st="42" end="7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5237">
                                            <p:txEl>
                                              <p:charRg st="75" end="108"/>
                                            </p:txEl>
                                          </p:spTgt>
                                        </p:tgtEl>
                                        <p:attrNameLst>
                                          <p:attrName>style.visibility</p:attrName>
                                        </p:attrNameLst>
                                      </p:cBhvr>
                                      <p:to>
                                        <p:strVal val="visible"/>
                                      </p:to>
                                    </p:set>
                                    <p:animEffect transition="in" filter="blinds(horizontal)">
                                      <p:cBhvr>
                                        <p:cTn id="22" dur="500"/>
                                        <p:tgtEl>
                                          <p:spTgt spid="95237">
                                            <p:txEl>
                                              <p:charRg st="75" end="10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5237">
                                            <p:txEl>
                                              <p:charRg st="108" end="119"/>
                                            </p:txEl>
                                          </p:spTgt>
                                        </p:tgtEl>
                                        <p:attrNameLst>
                                          <p:attrName>style.visibility</p:attrName>
                                        </p:attrNameLst>
                                      </p:cBhvr>
                                      <p:to>
                                        <p:strVal val="visible"/>
                                      </p:to>
                                    </p:set>
                                    <p:animEffect transition="in" filter="blinds(horizontal)">
                                      <p:cBhvr>
                                        <p:cTn id="27" dur="500"/>
                                        <p:tgtEl>
                                          <p:spTgt spid="95237">
                                            <p:txEl>
                                              <p:charRg st="108" end="11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5237">
                                            <p:txEl>
                                              <p:charRg st="120" end="130"/>
                                            </p:txEl>
                                          </p:spTgt>
                                        </p:tgtEl>
                                        <p:attrNameLst>
                                          <p:attrName>style.visibility</p:attrName>
                                        </p:attrNameLst>
                                      </p:cBhvr>
                                      <p:to>
                                        <p:strVal val="visible"/>
                                      </p:to>
                                    </p:set>
                                    <p:animEffect transition="in" filter="blinds(horizontal)">
                                      <p:cBhvr>
                                        <p:cTn id="32" dur="500"/>
                                        <p:tgtEl>
                                          <p:spTgt spid="95237">
                                            <p:txEl>
                                              <p:charRg st="120" end="13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5237">
                                            <p:txEl>
                                              <p:charRg st="130" end="148"/>
                                            </p:txEl>
                                          </p:spTgt>
                                        </p:tgtEl>
                                        <p:attrNameLst>
                                          <p:attrName>style.visibility</p:attrName>
                                        </p:attrNameLst>
                                      </p:cBhvr>
                                      <p:to>
                                        <p:strVal val="visible"/>
                                      </p:to>
                                    </p:set>
                                    <p:animEffect transition="in" filter="blinds(horizontal)">
                                      <p:cBhvr>
                                        <p:cTn id="37" dur="500"/>
                                        <p:tgtEl>
                                          <p:spTgt spid="95237">
                                            <p:txEl>
                                              <p:charRg st="130" end="14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5237">
                                            <p:txEl>
                                              <p:charRg st="148" end="169"/>
                                            </p:txEl>
                                          </p:spTgt>
                                        </p:tgtEl>
                                        <p:attrNameLst>
                                          <p:attrName>style.visibility</p:attrName>
                                        </p:attrNameLst>
                                      </p:cBhvr>
                                      <p:to>
                                        <p:strVal val="visible"/>
                                      </p:to>
                                    </p:set>
                                    <p:animEffect transition="in" filter="blinds(horizontal)">
                                      <p:cBhvr>
                                        <p:cTn id="42" dur="500"/>
                                        <p:tgtEl>
                                          <p:spTgt spid="95237">
                                            <p:txEl>
                                              <p:charRg st="148" end="16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5237">
                                            <p:txEl>
                                              <p:charRg st="169" end="187"/>
                                            </p:txEl>
                                          </p:spTgt>
                                        </p:tgtEl>
                                        <p:attrNameLst>
                                          <p:attrName>style.visibility</p:attrName>
                                        </p:attrNameLst>
                                      </p:cBhvr>
                                      <p:to>
                                        <p:strVal val="visible"/>
                                      </p:to>
                                    </p:set>
                                    <p:animEffect transition="in" filter="blinds(horizontal)">
                                      <p:cBhvr>
                                        <p:cTn id="47" dur="500"/>
                                        <p:tgtEl>
                                          <p:spTgt spid="95237">
                                            <p:txEl>
                                              <p:charRg st="169" end="18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95237">
                                            <p:txEl>
                                              <p:charRg st="187" end="208"/>
                                            </p:txEl>
                                          </p:spTgt>
                                        </p:tgtEl>
                                        <p:attrNameLst>
                                          <p:attrName>style.visibility</p:attrName>
                                        </p:attrNameLst>
                                      </p:cBhvr>
                                      <p:to>
                                        <p:strVal val="visible"/>
                                      </p:to>
                                    </p:set>
                                    <p:animEffect transition="in" filter="blinds(horizontal)">
                                      <p:cBhvr>
                                        <p:cTn id="52" dur="500"/>
                                        <p:tgtEl>
                                          <p:spTgt spid="95237">
                                            <p:txEl>
                                              <p:charRg st="187" end="20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95237">
                                            <p:txEl>
                                              <p:charRg st="208" end="226"/>
                                            </p:txEl>
                                          </p:spTgt>
                                        </p:tgtEl>
                                        <p:attrNameLst>
                                          <p:attrName>style.visibility</p:attrName>
                                        </p:attrNameLst>
                                      </p:cBhvr>
                                      <p:to>
                                        <p:strVal val="visible"/>
                                      </p:to>
                                    </p:set>
                                    <p:animEffect transition="in" filter="blinds(horizontal)">
                                      <p:cBhvr>
                                        <p:cTn id="57" dur="500"/>
                                        <p:tgtEl>
                                          <p:spTgt spid="95237">
                                            <p:txEl>
                                              <p:charRg st="208" end="22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95237">
                                            <p:txEl>
                                              <p:charRg st="226" end="247"/>
                                            </p:txEl>
                                          </p:spTgt>
                                        </p:tgtEl>
                                        <p:attrNameLst>
                                          <p:attrName>style.visibility</p:attrName>
                                        </p:attrNameLst>
                                      </p:cBhvr>
                                      <p:to>
                                        <p:strVal val="visible"/>
                                      </p:to>
                                    </p:set>
                                    <p:animEffect transition="in" filter="blinds(horizontal)">
                                      <p:cBhvr>
                                        <p:cTn id="62" dur="500"/>
                                        <p:tgtEl>
                                          <p:spTgt spid="95237">
                                            <p:txEl>
                                              <p:charRg st="226" end="247"/>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95237">
                                            <p:txEl>
                                              <p:charRg st="247" end="259"/>
                                            </p:txEl>
                                          </p:spTgt>
                                        </p:tgtEl>
                                        <p:attrNameLst>
                                          <p:attrName>style.visibility</p:attrName>
                                        </p:attrNameLst>
                                      </p:cBhvr>
                                      <p:to>
                                        <p:strVal val="visible"/>
                                      </p:to>
                                    </p:set>
                                    <p:animEffect transition="in" filter="blinds(horizontal)">
                                      <p:cBhvr>
                                        <p:cTn id="67" dur="500"/>
                                        <p:tgtEl>
                                          <p:spTgt spid="95237">
                                            <p:txEl>
                                              <p:charRg st="247" end="25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4"/>
          <p:cNvSpPr/>
          <p:nvPr/>
        </p:nvSpPr>
        <p:spPr>
          <a:xfrm>
            <a:off x="533400" y="1465263"/>
            <a:ext cx="8305800" cy="4706937"/>
          </a:xfrm>
          <a:prstGeom prst="rect">
            <a:avLst/>
          </a:prstGeom>
          <a:noFill/>
          <a:ln w="9525">
            <a:noFill/>
          </a:ln>
        </p:spPr>
        <p:txBody>
          <a:bodyPr>
            <a:spAutoFit/>
          </a:bodyPr>
          <a:p>
            <a:pPr algn="l">
              <a:lnSpc>
                <a:spcPct val="120000"/>
              </a:lnSpc>
            </a:pPr>
            <a:r>
              <a:rPr lang="zh-CN" altLang="en-US" sz="2800" b="1" dirty="0">
                <a:solidFill>
                  <a:schemeClr val="tx1"/>
                </a:solidFill>
                <a:latin typeface="Times New Roman" panose="02020603050405020304" pitchFamily="18" charset="0"/>
              </a:rPr>
              <a:t>        由于进程具有异步特征，这就使得进程可能按下列两种顺序向前推进：</a:t>
            </a:r>
            <a:endParaRPr lang="zh-CN" altLang="en-US" sz="2800" b="1" dirty="0">
              <a:solidFill>
                <a:schemeClr val="tx1"/>
              </a:solidFill>
              <a:latin typeface="Times New Roman" panose="02020603050405020304" pitchFamily="18" charset="0"/>
            </a:endParaRPr>
          </a:p>
          <a:p>
            <a:pPr algn="l">
              <a:lnSpc>
                <a:spcPct val="120000"/>
              </a:lnSpc>
            </a:pPr>
            <a:r>
              <a:rPr lang="zh-CN" altLang="en-US" sz="2800" b="1" dirty="0">
                <a:solidFill>
                  <a:schemeClr val="tx1"/>
                </a:solidFill>
                <a:latin typeface="Times New Roman" panose="02020603050405020304" pitchFamily="18" charset="0"/>
              </a:rPr>
              <a:t>        </a:t>
            </a:r>
            <a:r>
              <a:rPr lang="en-US" altLang="zh-CN" sz="2800" b="1" dirty="0">
                <a:solidFill>
                  <a:schemeClr val="hlink"/>
                </a:solidFill>
                <a:latin typeface="Times New Roman" panose="02020603050405020304" pitchFamily="18" charset="0"/>
              </a:rPr>
              <a:t>1.</a:t>
            </a:r>
            <a:r>
              <a:rPr lang="zh-CN" altLang="en-US" sz="2800" b="1" dirty="0">
                <a:solidFill>
                  <a:schemeClr val="hlink"/>
                </a:solidFill>
                <a:latin typeface="Times New Roman" panose="02020603050405020304" pitchFamily="18" charset="0"/>
              </a:rPr>
              <a:t>进程推进顺序合法：</a:t>
            </a:r>
            <a:r>
              <a:rPr lang="zh-CN" altLang="en-US" sz="2800" b="1" dirty="0">
                <a:solidFill>
                  <a:schemeClr val="tx1"/>
                </a:solidFill>
                <a:latin typeface="Times New Roman" panose="02020603050405020304" pitchFamily="18" charset="0"/>
              </a:rPr>
              <a:t>进程</a:t>
            </a:r>
            <a:r>
              <a:rPr lang="en-US" altLang="zh-CN" sz="2800" b="1" dirty="0">
                <a:solidFill>
                  <a:schemeClr val="tx1"/>
                </a:solidFill>
                <a:latin typeface="Times New Roman" panose="02020603050405020304" pitchFamily="18" charset="0"/>
              </a:rPr>
              <a:t>P</a:t>
            </a:r>
            <a:r>
              <a:rPr lang="en-US" altLang="zh-CN" sz="2800" b="1" baseline="-25000" dirty="0">
                <a:solidFill>
                  <a:schemeClr val="tx1"/>
                </a:solidFill>
                <a:latin typeface="Times New Roman" panose="02020603050405020304" pitchFamily="18" charset="0"/>
              </a:rPr>
              <a:t>1</a:t>
            </a:r>
            <a:r>
              <a:rPr lang="zh-CN" altLang="en-US" sz="2800" b="1" dirty="0">
                <a:solidFill>
                  <a:schemeClr val="tx1"/>
                </a:solidFill>
                <a:latin typeface="Times New Roman" panose="02020603050405020304" pitchFamily="18" charset="0"/>
              </a:rPr>
              <a:t>和</a:t>
            </a:r>
            <a:r>
              <a:rPr lang="en-US" altLang="zh-CN" sz="2800" b="1" dirty="0">
                <a:solidFill>
                  <a:schemeClr val="tx1"/>
                </a:solidFill>
                <a:latin typeface="Times New Roman" panose="02020603050405020304" pitchFamily="18" charset="0"/>
              </a:rPr>
              <a:t>P</a:t>
            </a:r>
            <a:r>
              <a:rPr lang="en-US" altLang="zh-CN" sz="2800" b="1" baseline="-25000" dirty="0">
                <a:solidFill>
                  <a:schemeClr val="tx1"/>
                </a:solidFill>
                <a:latin typeface="Times New Roman" panose="02020603050405020304" pitchFamily="18" charset="0"/>
              </a:rPr>
              <a:t>2</a:t>
            </a:r>
            <a:r>
              <a:rPr lang="zh-CN" altLang="en-US" sz="2800" b="1" dirty="0">
                <a:solidFill>
                  <a:schemeClr val="tx1"/>
                </a:solidFill>
                <a:latin typeface="Times New Roman" panose="02020603050405020304" pitchFamily="18" charset="0"/>
              </a:rPr>
              <a:t>并发执行时，若按曲线① 即：</a:t>
            </a:r>
            <a:endParaRPr lang="zh-CN" altLang="en-US" sz="2800" b="1" dirty="0">
              <a:solidFill>
                <a:schemeClr val="tx1"/>
              </a:solidFill>
              <a:latin typeface="Times New Roman" panose="02020603050405020304" pitchFamily="18" charset="0"/>
            </a:endParaRPr>
          </a:p>
          <a:p>
            <a:pPr algn="l">
              <a:lnSpc>
                <a:spcPct val="120000"/>
              </a:lnSpc>
            </a:pPr>
            <a:r>
              <a:rPr lang="en-US" altLang="zh-CN" sz="2800" b="1" dirty="0">
                <a:solidFill>
                  <a:schemeClr val="tx2"/>
                </a:solidFill>
                <a:latin typeface="Times New Roman" panose="02020603050405020304" pitchFamily="18" charset="0"/>
              </a:rPr>
              <a:t>P</a:t>
            </a:r>
            <a:r>
              <a:rPr lang="en-US" altLang="zh-CN" sz="2800" b="1" baseline="-25000" dirty="0">
                <a:solidFill>
                  <a:schemeClr val="tx2"/>
                </a:solidFill>
                <a:latin typeface="Times New Roman" panose="02020603050405020304" pitchFamily="18" charset="0"/>
              </a:rPr>
              <a:t>1</a:t>
            </a:r>
            <a:r>
              <a:rPr lang="en-US" altLang="zh-CN" sz="2800" b="1" dirty="0">
                <a:solidFill>
                  <a:schemeClr val="tx2"/>
                </a:solidFill>
                <a:latin typeface="Times New Roman" panose="02020603050405020304" pitchFamily="18" charset="0"/>
              </a:rPr>
              <a:t>:Request(S</a:t>
            </a:r>
            <a:r>
              <a:rPr lang="en-US" altLang="zh-CN" sz="2800" b="1" baseline="-25000" dirty="0">
                <a:solidFill>
                  <a:schemeClr val="tx2"/>
                </a:solidFill>
                <a:latin typeface="Times New Roman" panose="02020603050405020304" pitchFamily="18" charset="0"/>
              </a:rPr>
              <a:t>1</a:t>
            </a:r>
            <a:r>
              <a:rPr lang="en-US" altLang="zh-CN" sz="2800" b="1" dirty="0">
                <a:solidFill>
                  <a:schemeClr val="tx2"/>
                </a:solidFill>
                <a:latin typeface="Times New Roman" panose="02020603050405020304" pitchFamily="18" charset="0"/>
              </a:rPr>
              <a:t>);→P</a:t>
            </a:r>
            <a:r>
              <a:rPr lang="en-US" altLang="zh-CN" sz="2800" b="1" baseline="-25000" dirty="0">
                <a:solidFill>
                  <a:schemeClr val="tx2"/>
                </a:solidFill>
                <a:latin typeface="Times New Roman" panose="02020603050405020304" pitchFamily="18" charset="0"/>
              </a:rPr>
              <a:t>1</a:t>
            </a:r>
            <a:r>
              <a:rPr lang="en-US" altLang="zh-CN" sz="2800" b="1" dirty="0">
                <a:solidFill>
                  <a:schemeClr val="tx2"/>
                </a:solidFill>
                <a:latin typeface="Times New Roman" panose="02020603050405020304" pitchFamily="18" charset="0"/>
              </a:rPr>
              <a:t>:Request(S</a:t>
            </a:r>
            <a:r>
              <a:rPr lang="en-US" altLang="zh-CN" sz="2800" b="1" baseline="-25000" dirty="0">
                <a:solidFill>
                  <a:schemeClr val="tx2"/>
                </a:solidFill>
                <a:latin typeface="Times New Roman" panose="02020603050405020304" pitchFamily="18" charset="0"/>
              </a:rPr>
              <a:t>2</a:t>
            </a:r>
            <a:r>
              <a:rPr lang="en-US" altLang="zh-CN" sz="2800" b="1" dirty="0">
                <a:solidFill>
                  <a:schemeClr val="tx2"/>
                </a:solidFill>
                <a:latin typeface="Times New Roman" panose="02020603050405020304" pitchFamily="18" charset="0"/>
              </a:rPr>
              <a:t>);→P</a:t>
            </a:r>
            <a:r>
              <a:rPr lang="en-US" altLang="zh-CN" sz="2800" b="1" baseline="-25000" dirty="0">
                <a:solidFill>
                  <a:schemeClr val="tx2"/>
                </a:solidFill>
                <a:latin typeface="Times New Roman" panose="02020603050405020304" pitchFamily="18" charset="0"/>
              </a:rPr>
              <a:t>1</a:t>
            </a:r>
            <a:r>
              <a:rPr lang="en-US" altLang="zh-CN" sz="2800" b="1" dirty="0">
                <a:solidFill>
                  <a:schemeClr val="tx2"/>
                </a:solidFill>
                <a:latin typeface="Times New Roman" panose="02020603050405020304" pitchFamily="18" charset="0"/>
              </a:rPr>
              <a:t>:Release(S</a:t>
            </a:r>
            <a:r>
              <a:rPr lang="en-US" altLang="zh-CN" sz="2800" b="1" baseline="-25000" dirty="0">
                <a:solidFill>
                  <a:schemeClr val="tx2"/>
                </a:solidFill>
                <a:latin typeface="Times New Roman" panose="02020603050405020304" pitchFamily="18" charset="0"/>
              </a:rPr>
              <a:t>1</a:t>
            </a:r>
            <a:r>
              <a:rPr lang="en-US" altLang="zh-CN" sz="2800" b="1" dirty="0">
                <a:solidFill>
                  <a:schemeClr val="tx2"/>
                </a:solidFill>
                <a:latin typeface="Times New Roman" panose="02020603050405020304" pitchFamily="18" charset="0"/>
              </a:rPr>
              <a:t>);→Release(S</a:t>
            </a:r>
            <a:r>
              <a:rPr lang="en-US" altLang="zh-CN" sz="2800" b="1" baseline="-25000" dirty="0">
                <a:solidFill>
                  <a:schemeClr val="tx2"/>
                </a:solidFill>
                <a:latin typeface="Times New Roman" panose="02020603050405020304" pitchFamily="18" charset="0"/>
              </a:rPr>
              <a:t>2</a:t>
            </a:r>
            <a:r>
              <a:rPr lang="en-US" altLang="zh-CN" sz="2800" b="1" dirty="0">
                <a:solidFill>
                  <a:schemeClr val="tx2"/>
                </a:solidFill>
                <a:latin typeface="Times New Roman" panose="02020603050405020304" pitchFamily="18" charset="0"/>
              </a:rPr>
              <a:t>);→P</a:t>
            </a:r>
            <a:r>
              <a:rPr lang="en-US" altLang="zh-CN" sz="2800" b="1" baseline="-25000" dirty="0">
                <a:solidFill>
                  <a:schemeClr val="tx2"/>
                </a:solidFill>
                <a:latin typeface="Times New Roman" panose="02020603050405020304" pitchFamily="18" charset="0"/>
              </a:rPr>
              <a:t>2</a:t>
            </a:r>
            <a:r>
              <a:rPr lang="en-US" altLang="zh-CN" sz="2800" b="1" dirty="0">
                <a:solidFill>
                  <a:schemeClr val="tx2"/>
                </a:solidFill>
                <a:latin typeface="Times New Roman" panose="02020603050405020304" pitchFamily="18" charset="0"/>
              </a:rPr>
              <a:t>:Request(S</a:t>
            </a:r>
            <a:r>
              <a:rPr lang="en-US" altLang="zh-CN" sz="2800" b="1" baseline="-25000" dirty="0">
                <a:solidFill>
                  <a:schemeClr val="tx2"/>
                </a:solidFill>
                <a:latin typeface="Times New Roman" panose="02020603050405020304" pitchFamily="18" charset="0"/>
              </a:rPr>
              <a:t>1</a:t>
            </a:r>
            <a:r>
              <a:rPr lang="en-US" altLang="zh-CN" sz="2800" b="1" dirty="0">
                <a:solidFill>
                  <a:schemeClr val="tx2"/>
                </a:solidFill>
                <a:latin typeface="Times New Roman" panose="02020603050405020304" pitchFamily="18" charset="0"/>
              </a:rPr>
              <a:t>);→P</a:t>
            </a:r>
            <a:r>
              <a:rPr lang="en-US" altLang="zh-CN" sz="2800" b="1" baseline="-25000" dirty="0">
                <a:solidFill>
                  <a:schemeClr val="tx2"/>
                </a:solidFill>
                <a:latin typeface="Times New Roman" panose="02020603050405020304" pitchFamily="18" charset="0"/>
              </a:rPr>
              <a:t>2</a:t>
            </a:r>
            <a:r>
              <a:rPr lang="en-US" altLang="zh-CN" sz="2800" b="1" dirty="0">
                <a:solidFill>
                  <a:schemeClr val="tx2"/>
                </a:solidFill>
                <a:latin typeface="Times New Roman" panose="02020603050405020304" pitchFamily="18" charset="0"/>
              </a:rPr>
              <a:t>:Request(S</a:t>
            </a:r>
            <a:r>
              <a:rPr lang="en-US" altLang="zh-CN" sz="2800" b="1" baseline="-25000" dirty="0">
                <a:solidFill>
                  <a:schemeClr val="tx2"/>
                </a:solidFill>
                <a:latin typeface="Times New Roman" panose="02020603050405020304" pitchFamily="18" charset="0"/>
              </a:rPr>
              <a:t>2</a:t>
            </a:r>
            <a:r>
              <a:rPr lang="en-US" altLang="zh-CN" sz="2800" b="1" dirty="0">
                <a:solidFill>
                  <a:schemeClr val="tx2"/>
                </a:solidFill>
                <a:latin typeface="Times New Roman" panose="02020603050405020304" pitchFamily="18" charset="0"/>
              </a:rPr>
              <a:t>);→ P</a:t>
            </a:r>
            <a:r>
              <a:rPr lang="en-US" altLang="zh-CN" sz="2800" b="1" baseline="-25000" dirty="0">
                <a:solidFill>
                  <a:schemeClr val="tx2"/>
                </a:solidFill>
                <a:latin typeface="Times New Roman" panose="02020603050405020304" pitchFamily="18" charset="0"/>
              </a:rPr>
              <a:t>2</a:t>
            </a:r>
            <a:r>
              <a:rPr lang="en-US" altLang="zh-CN" sz="2800" b="1" dirty="0">
                <a:solidFill>
                  <a:schemeClr val="tx2"/>
                </a:solidFill>
                <a:latin typeface="Times New Roman" panose="02020603050405020304" pitchFamily="18" charset="0"/>
              </a:rPr>
              <a:t>:Release(S</a:t>
            </a:r>
            <a:r>
              <a:rPr lang="en-US" altLang="zh-CN" sz="2800" b="1" baseline="-25000" dirty="0">
                <a:solidFill>
                  <a:schemeClr val="tx2"/>
                </a:solidFill>
                <a:latin typeface="Times New Roman" panose="02020603050405020304" pitchFamily="18" charset="0"/>
              </a:rPr>
              <a:t>1</a:t>
            </a:r>
            <a:r>
              <a:rPr lang="en-US" altLang="zh-CN" sz="2800" b="1" dirty="0">
                <a:solidFill>
                  <a:schemeClr val="tx2"/>
                </a:solidFill>
                <a:latin typeface="Times New Roman" panose="02020603050405020304" pitchFamily="18" charset="0"/>
              </a:rPr>
              <a:t>);→Release(S</a:t>
            </a:r>
            <a:r>
              <a:rPr lang="en-US" altLang="zh-CN" sz="2800" b="1" baseline="-25000" dirty="0">
                <a:solidFill>
                  <a:schemeClr val="tx2"/>
                </a:solidFill>
                <a:latin typeface="Times New Roman" panose="02020603050405020304" pitchFamily="18" charset="0"/>
              </a:rPr>
              <a:t>2</a:t>
            </a:r>
            <a:r>
              <a:rPr lang="en-US" altLang="zh-CN" sz="2800" b="1" dirty="0">
                <a:solidFill>
                  <a:schemeClr val="tx2"/>
                </a:solidFill>
                <a:latin typeface="Times New Roman" panose="02020603050405020304" pitchFamily="18" charset="0"/>
              </a:rPr>
              <a:t>)</a:t>
            </a:r>
            <a:r>
              <a:rPr lang="zh-CN" altLang="en-US" sz="2800" b="1" dirty="0">
                <a:solidFill>
                  <a:schemeClr val="tx2"/>
                </a:solidFill>
                <a:latin typeface="Times New Roman" panose="02020603050405020304" pitchFamily="18" charset="0"/>
              </a:rPr>
              <a:t>；</a:t>
            </a:r>
            <a:r>
              <a:rPr lang="zh-CN" altLang="en-US" sz="2800" b="1" dirty="0">
                <a:solidFill>
                  <a:schemeClr val="tx1"/>
                </a:solidFill>
                <a:latin typeface="Times New Roman" panose="02020603050405020304" pitchFamily="18" charset="0"/>
              </a:rPr>
              <a:t>则两个进程可顺利完成，不会产生“</a:t>
            </a:r>
            <a:r>
              <a:rPr lang="zh-CN" altLang="en-US" sz="2800" b="1" dirty="0">
                <a:latin typeface="Times New Roman" panose="02020603050405020304" pitchFamily="18" charset="0"/>
              </a:rPr>
              <a:t>死锁</a:t>
            </a:r>
            <a:r>
              <a:rPr lang="zh-CN" altLang="en-US" sz="2800" b="1" dirty="0">
                <a:solidFill>
                  <a:schemeClr val="tx1"/>
                </a:solidFill>
                <a:latin typeface="Times New Roman" panose="02020603050405020304" pitchFamily="18" charset="0"/>
              </a:rPr>
              <a:t>”。</a:t>
            </a:r>
            <a:endParaRPr lang="zh-CN" altLang="en-US" sz="2800" b="1" dirty="0">
              <a:solidFill>
                <a:schemeClr val="tx1"/>
              </a:solidFill>
              <a:latin typeface="Times New Roman" panose="02020603050405020304" pitchFamily="18" charset="0"/>
            </a:endParaRPr>
          </a:p>
          <a:p>
            <a:pPr algn="l">
              <a:lnSpc>
                <a:spcPct val="120000"/>
              </a:lnSpc>
            </a:pPr>
            <a:r>
              <a:rPr lang="zh-CN" altLang="en-US" sz="2800" b="1" dirty="0">
                <a:solidFill>
                  <a:schemeClr val="tx1"/>
                </a:solidFill>
                <a:latin typeface="Times New Roman" panose="02020603050405020304" pitchFamily="18" charset="0"/>
              </a:rPr>
              <a:t>        类似地，曲线②和曲线③也不会产生“</a:t>
            </a:r>
            <a:r>
              <a:rPr lang="zh-CN" altLang="en-US" sz="2800" b="1" dirty="0">
                <a:latin typeface="Times New Roman" panose="02020603050405020304" pitchFamily="18" charset="0"/>
              </a:rPr>
              <a:t>死锁</a:t>
            </a:r>
            <a:r>
              <a:rPr lang="zh-CN" altLang="en-US" sz="2800" b="1" dirty="0">
                <a:solidFill>
                  <a:schemeClr val="tx1"/>
                </a:solidFill>
                <a:latin typeface="Times New Roman" panose="02020603050405020304" pitchFamily="18" charset="0"/>
              </a:rPr>
              <a:t>”。   </a:t>
            </a:r>
            <a:r>
              <a:rPr lang="zh-CN" altLang="en-US" sz="2800" b="1" dirty="0">
                <a:solidFill>
                  <a:schemeClr val="hlink"/>
                </a:solidFill>
                <a:latin typeface="Times New Roman" panose="02020603050405020304" pitchFamily="18" charset="0"/>
              </a:rPr>
              <a:t> </a:t>
            </a:r>
            <a:endParaRPr lang="zh-CN" altLang="en-US" sz="2800" b="1" dirty="0">
              <a:solidFill>
                <a:schemeClr val="tx1"/>
              </a:solidFill>
              <a:latin typeface="Times New Roman" panose="02020603050405020304" pitchFamily="18" charset="0"/>
            </a:endParaRPr>
          </a:p>
        </p:txBody>
      </p:sp>
      <p:sp>
        <p:nvSpPr>
          <p:cNvPr id="58371" name="Rectangle 5"/>
          <p:cNvSpPr/>
          <p:nvPr/>
        </p:nvSpPr>
        <p:spPr>
          <a:xfrm>
            <a:off x="533400" y="784225"/>
            <a:ext cx="6415088" cy="579438"/>
          </a:xfrm>
          <a:prstGeom prst="rect">
            <a:avLst/>
          </a:prstGeom>
          <a:noFill/>
          <a:ln w="9525">
            <a:noFill/>
          </a:ln>
        </p:spPr>
        <p:txBody>
          <a:bodyPr>
            <a:spAutoFit/>
          </a:bodyPr>
          <a:p>
            <a:pPr algn="l" eaLnBrk="0" hangingPunct="0"/>
            <a:r>
              <a:rPr lang="en-US" altLang="zh-CN" sz="3200" b="1" dirty="0">
                <a:solidFill>
                  <a:srgbClr val="FF33CC"/>
                </a:solidFill>
                <a:latin typeface="Times New Roman" panose="02020603050405020304" pitchFamily="18" charset="0"/>
              </a:rPr>
              <a:t>2. </a:t>
            </a:r>
            <a:r>
              <a:rPr lang="zh-CN" altLang="en-US" sz="3200" b="1" dirty="0">
                <a:solidFill>
                  <a:srgbClr val="FF33CC"/>
                </a:solidFill>
                <a:latin typeface="Times New Roman" panose="02020603050405020304" pitchFamily="18" charset="0"/>
              </a:rPr>
              <a:t>进程推进顺序不当引起的死锁</a:t>
            </a:r>
            <a:endParaRPr lang="zh-CN" altLang="en-US" sz="3200" b="1" dirty="0">
              <a:solidFill>
                <a:srgbClr val="FF33CC"/>
              </a:solidFill>
              <a:latin typeface="Times New Roman" panose="02020603050405020304" pitchFamily="18" charset="0"/>
            </a:endParaRPr>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9394" name="Group 4"/>
          <p:cNvGrpSpPr/>
          <p:nvPr/>
        </p:nvGrpSpPr>
        <p:grpSpPr>
          <a:xfrm>
            <a:off x="323850" y="765175"/>
            <a:ext cx="8610600" cy="5257800"/>
            <a:chOff x="1248" y="1968"/>
            <a:chExt cx="5424" cy="2352"/>
          </a:xfrm>
        </p:grpSpPr>
        <p:sp>
          <p:nvSpPr>
            <p:cNvPr id="59395" name="Line 5"/>
            <p:cNvSpPr/>
            <p:nvPr/>
          </p:nvSpPr>
          <p:spPr>
            <a:xfrm flipV="1">
              <a:off x="1920" y="2016"/>
              <a:ext cx="0" cy="2256"/>
            </a:xfrm>
            <a:prstGeom prst="line">
              <a:avLst/>
            </a:prstGeom>
            <a:ln w="9525" cap="flat" cmpd="sng">
              <a:solidFill>
                <a:schemeClr val="tx1"/>
              </a:solidFill>
              <a:prstDash val="solid"/>
              <a:headEnd type="none" w="med" len="med"/>
              <a:tailEnd type="triangle" w="med" len="med"/>
            </a:ln>
          </p:spPr>
        </p:sp>
        <p:sp>
          <p:nvSpPr>
            <p:cNvPr id="59396" name="Line 6"/>
            <p:cNvSpPr/>
            <p:nvPr/>
          </p:nvSpPr>
          <p:spPr>
            <a:xfrm>
              <a:off x="1248" y="4080"/>
              <a:ext cx="5280" cy="0"/>
            </a:xfrm>
            <a:prstGeom prst="line">
              <a:avLst/>
            </a:prstGeom>
            <a:ln w="9525" cap="flat" cmpd="sng">
              <a:solidFill>
                <a:schemeClr val="tx1"/>
              </a:solidFill>
              <a:prstDash val="solid"/>
              <a:headEnd type="none" w="med" len="med"/>
              <a:tailEnd type="triangle" w="med" len="med"/>
            </a:ln>
          </p:spPr>
        </p:sp>
        <p:sp>
          <p:nvSpPr>
            <p:cNvPr id="59397" name="Line 7"/>
            <p:cNvSpPr/>
            <p:nvPr/>
          </p:nvSpPr>
          <p:spPr>
            <a:xfrm>
              <a:off x="2160" y="3984"/>
              <a:ext cx="4176" cy="0"/>
            </a:xfrm>
            <a:prstGeom prst="line">
              <a:avLst/>
            </a:prstGeom>
            <a:ln w="28575" cap="flat" cmpd="sng">
              <a:solidFill>
                <a:srgbClr val="9900FF"/>
              </a:solidFill>
              <a:prstDash val="solid"/>
              <a:headEnd type="none" w="med" len="med"/>
              <a:tailEnd type="none" w="med" len="med"/>
            </a:ln>
          </p:spPr>
        </p:sp>
        <p:sp>
          <p:nvSpPr>
            <p:cNvPr id="59398" name="Line 8"/>
            <p:cNvSpPr/>
            <p:nvPr/>
          </p:nvSpPr>
          <p:spPr>
            <a:xfrm>
              <a:off x="6336" y="2112"/>
              <a:ext cx="0" cy="1872"/>
            </a:xfrm>
            <a:prstGeom prst="line">
              <a:avLst/>
            </a:prstGeom>
            <a:ln w="28575" cap="flat" cmpd="sng">
              <a:solidFill>
                <a:srgbClr val="9900FF"/>
              </a:solidFill>
              <a:prstDash val="solid"/>
              <a:headEnd type="none" w="med" len="med"/>
              <a:tailEnd type="none" w="med" len="med"/>
            </a:ln>
          </p:spPr>
        </p:sp>
        <p:sp>
          <p:nvSpPr>
            <p:cNvPr id="59399" name="Line 9"/>
            <p:cNvSpPr/>
            <p:nvPr/>
          </p:nvSpPr>
          <p:spPr>
            <a:xfrm>
              <a:off x="2496" y="2208"/>
              <a:ext cx="0" cy="1872"/>
            </a:xfrm>
            <a:prstGeom prst="line">
              <a:avLst/>
            </a:prstGeom>
            <a:ln w="9525" cap="rnd" cmpd="sng">
              <a:solidFill>
                <a:schemeClr val="tx1"/>
              </a:solidFill>
              <a:prstDash val="sysDot"/>
              <a:headEnd type="none" w="med" len="med"/>
              <a:tailEnd type="none" w="med" len="med"/>
            </a:ln>
          </p:spPr>
        </p:sp>
        <p:sp>
          <p:nvSpPr>
            <p:cNvPr id="59400" name="Line 10"/>
            <p:cNvSpPr/>
            <p:nvPr/>
          </p:nvSpPr>
          <p:spPr>
            <a:xfrm>
              <a:off x="3696" y="2208"/>
              <a:ext cx="0" cy="1872"/>
            </a:xfrm>
            <a:prstGeom prst="line">
              <a:avLst/>
            </a:prstGeom>
            <a:ln w="9525" cap="rnd" cmpd="sng">
              <a:solidFill>
                <a:schemeClr val="tx1"/>
              </a:solidFill>
              <a:prstDash val="sysDot"/>
              <a:headEnd type="none" w="med" len="med"/>
              <a:tailEnd type="none" w="med" len="med"/>
            </a:ln>
          </p:spPr>
        </p:sp>
        <p:sp>
          <p:nvSpPr>
            <p:cNvPr id="59401" name="Line 11"/>
            <p:cNvSpPr/>
            <p:nvPr/>
          </p:nvSpPr>
          <p:spPr>
            <a:xfrm>
              <a:off x="1920" y="3648"/>
              <a:ext cx="4608" cy="0"/>
            </a:xfrm>
            <a:prstGeom prst="line">
              <a:avLst/>
            </a:prstGeom>
            <a:ln w="9525" cap="rnd" cmpd="sng">
              <a:solidFill>
                <a:schemeClr val="tx1"/>
              </a:solidFill>
              <a:prstDash val="sysDot"/>
              <a:headEnd type="none" w="med" len="med"/>
              <a:tailEnd type="none" w="med" len="med"/>
            </a:ln>
          </p:spPr>
        </p:sp>
        <p:sp>
          <p:nvSpPr>
            <p:cNvPr id="59402" name="Line 12"/>
            <p:cNvSpPr/>
            <p:nvPr/>
          </p:nvSpPr>
          <p:spPr>
            <a:xfrm>
              <a:off x="1920" y="3216"/>
              <a:ext cx="4656" cy="0"/>
            </a:xfrm>
            <a:prstGeom prst="line">
              <a:avLst/>
            </a:prstGeom>
            <a:ln w="9525" cap="rnd" cmpd="sng">
              <a:solidFill>
                <a:schemeClr val="tx1"/>
              </a:solidFill>
              <a:prstDash val="sysDot"/>
              <a:headEnd type="none" w="med" len="med"/>
              <a:tailEnd type="none" w="med" len="med"/>
            </a:ln>
          </p:spPr>
        </p:sp>
        <p:sp>
          <p:nvSpPr>
            <p:cNvPr id="59403" name="Rectangle 13"/>
            <p:cNvSpPr/>
            <p:nvPr/>
          </p:nvSpPr>
          <p:spPr>
            <a:xfrm>
              <a:off x="6384" y="2304"/>
              <a:ext cx="288" cy="240"/>
            </a:xfrm>
            <a:prstGeom prst="rect">
              <a:avLst/>
            </a:prstGeom>
            <a:noFill/>
            <a:ln w="9525">
              <a:noFill/>
            </a:ln>
          </p:spPr>
          <p:txBody>
            <a:bodyPr wrap="none" anchor="ctr"/>
            <a:p>
              <a:r>
                <a:rPr lang="zh-CN" altLang="en-US" sz="2000" b="1" dirty="0">
                  <a:solidFill>
                    <a:srgbClr val="9900FF"/>
                  </a:solidFill>
                  <a:latin typeface="Times New Roman" panose="02020603050405020304" pitchFamily="18" charset="0"/>
                </a:rPr>
                <a:t>①</a:t>
              </a:r>
              <a:endParaRPr lang="zh-CN" altLang="en-US" b="1" dirty="0">
                <a:solidFill>
                  <a:srgbClr val="9900FF"/>
                </a:solidFill>
                <a:latin typeface="Times New Roman" panose="02020603050405020304" pitchFamily="18" charset="0"/>
              </a:endParaRPr>
            </a:p>
          </p:txBody>
        </p:sp>
        <p:sp>
          <p:nvSpPr>
            <p:cNvPr id="59404" name="Line 14"/>
            <p:cNvSpPr/>
            <p:nvPr/>
          </p:nvSpPr>
          <p:spPr>
            <a:xfrm>
              <a:off x="2208" y="3888"/>
              <a:ext cx="1776" cy="0"/>
            </a:xfrm>
            <a:prstGeom prst="line">
              <a:avLst/>
            </a:prstGeom>
            <a:ln w="28575" cap="flat" cmpd="sng">
              <a:solidFill>
                <a:srgbClr val="CC0000"/>
              </a:solidFill>
              <a:prstDash val="solid"/>
              <a:headEnd type="none" w="med" len="med"/>
              <a:tailEnd type="none" w="med" len="med"/>
            </a:ln>
          </p:spPr>
        </p:sp>
        <p:sp>
          <p:nvSpPr>
            <p:cNvPr id="59405" name="Line 15"/>
            <p:cNvSpPr/>
            <p:nvPr/>
          </p:nvSpPr>
          <p:spPr>
            <a:xfrm flipV="1">
              <a:off x="3984" y="3696"/>
              <a:ext cx="0" cy="192"/>
            </a:xfrm>
            <a:prstGeom prst="line">
              <a:avLst/>
            </a:prstGeom>
            <a:ln w="28575" cap="flat" cmpd="sng">
              <a:solidFill>
                <a:srgbClr val="CC0000"/>
              </a:solidFill>
              <a:prstDash val="solid"/>
              <a:headEnd type="none" w="med" len="med"/>
              <a:tailEnd type="none" w="med" len="med"/>
            </a:ln>
          </p:spPr>
        </p:sp>
        <p:sp>
          <p:nvSpPr>
            <p:cNvPr id="59406" name="Line 16"/>
            <p:cNvSpPr/>
            <p:nvPr/>
          </p:nvSpPr>
          <p:spPr>
            <a:xfrm>
              <a:off x="3984" y="3696"/>
              <a:ext cx="2064" cy="0"/>
            </a:xfrm>
            <a:prstGeom prst="line">
              <a:avLst/>
            </a:prstGeom>
            <a:ln w="28575" cap="flat" cmpd="sng">
              <a:solidFill>
                <a:srgbClr val="CC0000"/>
              </a:solidFill>
              <a:prstDash val="solid"/>
              <a:headEnd type="none" w="med" len="med"/>
              <a:tailEnd type="none" w="med" len="med"/>
            </a:ln>
          </p:spPr>
        </p:sp>
        <p:sp>
          <p:nvSpPr>
            <p:cNvPr id="59407" name="Line 17"/>
            <p:cNvSpPr/>
            <p:nvPr/>
          </p:nvSpPr>
          <p:spPr>
            <a:xfrm flipH="1" flipV="1">
              <a:off x="6048" y="2448"/>
              <a:ext cx="0" cy="1248"/>
            </a:xfrm>
            <a:prstGeom prst="line">
              <a:avLst/>
            </a:prstGeom>
            <a:ln w="28575" cap="flat" cmpd="sng">
              <a:solidFill>
                <a:srgbClr val="CC0000"/>
              </a:solidFill>
              <a:prstDash val="solid"/>
              <a:headEnd type="none" w="med" len="med"/>
              <a:tailEnd type="none" w="med" len="med"/>
            </a:ln>
          </p:spPr>
        </p:sp>
        <p:sp>
          <p:nvSpPr>
            <p:cNvPr id="59408" name="Rectangle 18"/>
            <p:cNvSpPr/>
            <p:nvPr/>
          </p:nvSpPr>
          <p:spPr>
            <a:xfrm>
              <a:off x="5760" y="2592"/>
              <a:ext cx="288" cy="240"/>
            </a:xfrm>
            <a:prstGeom prst="rect">
              <a:avLst/>
            </a:prstGeom>
            <a:noFill/>
            <a:ln w="9525">
              <a:noFill/>
            </a:ln>
          </p:spPr>
          <p:txBody>
            <a:bodyPr wrap="none" anchor="ctr"/>
            <a:p>
              <a:r>
                <a:rPr lang="zh-CN" altLang="en-US" sz="2000" b="1" dirty="0">
                  <a:solidFill>
                    <a:srgbClr val="CC0000"/>
                  </a:solidFill>
                  <a:latin typeface="Times New Roman" panose="02020603050405020304" pitchFamily="18" charset="0"/>
                </a:rPr>
                <a:t>③</a:t>
              </a:r>
              <a:endParaRPr lang="zh-CN" altLang="en-US" b="1" dirty="0">
                <a:solidFill>
                  <a:srgbClr val="CC0000"/>
                </a:solidFill>
                <a:latin typeface="Times New Roman" panose="02020603050405020304" pitchFamily="18" charset="0"/>
              </a:endParaRPr>
            </a:p>
          </p:txBody>
        </p:sp>
        <p:sp>
          <p:nvSpPr>
            <p:cNvPr id="59409" name="Line 19"/>
            <p:cNvSpPr/>
            <p:nvPr/>
          </p:nvSpPr>
          <p:spPr>
            <a:xfrm flipV="1">
              <a:off x="2112" y="2208"/>
              <a:ext cx="0" cy="1776"/>
            </a:xfrm>
            <a:prstGeom prst="line">
              <a:avLst/>
            </a:prstGeom>
            <a:ln w="28575" cap="flat" cmpd="sng">
              <a:solidFill>
                <a:srgbClr val="FF33CC"/>
              </a:solidFill>
              <a:prstDash val="solid"/>
              <a:headEnd type="none" w="med" len="med"/>
              <a:tailEnd type="none" w="med" len="med"/>
            </a:ln>
          </p:spPr>
        </p:sp>
        <p:sp>
          <p:nvSpPr>
            <p:cNvPr id="59410" name="Line 20"/>
            <p:cNvSpPr/>
            <p:nvPr/>
          </p:nvSpPr>
          <p:spPr>
            <a:xfrm>
              <a:off x="2112" y="2208"/>
              <a:ext cx="3984" cy="0"/>
            </a:xfrm>
            <a:prstGeom prst="line">
              <a:avLst/>
            </a:prstGeom>
            <a:ln w="28575" cap="flat" cmpd="sng">
              <a:solidFill>
                <a:srgbClr val="FF33CC"/>
              </a:solidFill>
              <a:prstDash val="solid"/>
              <a:headEnd type="none" w="med" len="med"/>
              <a:tailEnd type="none" w="med" len="med"/>
            </a:ln>
          </p:spPr>
        </p:sp>
        <p:sp>
          <p:nvSpPr>
            <p:cNvPr id="59411" name="Rectangle 21"/>
            <p:cNvSpPr/>
            <p:nvPr/>
          </p:nvSpPr>
          <p:spPr>
            <a:xfrm>
              <a:off x="5616" y="1968"/>
              <a:ext cx="288" cy="240"/>
            </a:xfrm>
            <a:prstGeom prst="rect">
              <a:avLst/>
            </a:prstGeom>
            <a:noFill/>
            <a:ln w="9525">
              <a:noFill/>
            </a:ln>
          </p:spPr>
          <p:txBody>
            <a:bodyPr wrap="none" anchor="ctr"/>
            <a:p>
              <a:r>
                <a:rPr lang="zh-CN" altLang="en-US" sz="2000" b="1" dirty="0">
                  <a:solidFill>
                    <a:srgbClr val="FF33CC"/>
                  </a:solidFill>
                  <a:latin typeface="Times New Roman" panose="02020603050405020304" pitchFamily="18" charset="0"/>
                </a:rPr>
                <a:t>②</a:t>
              </a:r>
              <a:endParaRPr lang="zh-CN" altLang="en-US" b="1" dirty="0">
                <a:solidFill>
                  <a:schemeClr val="tx1"/>
                </a:solidFill>
                <a:latin typeface="Times New Roman" panose="02020603050405020304" pitchFamily="18" charset="0"/>
              </a:endParaRPr>
            </a:p>
          </p:txBody>
        </p:sp>
        <p:sp>
          <p:nvSpPr>
            <p:cNvPr id="59412" name="Rectangle 22"/>
            <p:cNvSpPr/>
            <p:nvPr/>
          </p:nvSpPr>
          <p:spPr>
            <a:xfrm>
              <a:off x="2880" y="3264"/>
              <a:ext cx="480" cy="288"/>
            </a:xfrm>
            <a:prstGeom prst="rect">
              <a:avLst/>
            </a:prstGeom>
            <a:noFill/>
            <a:ln w="9525">
              <a:noFill/>
            </a:ln>
          </p:spPr>
          <p:txBody>
            <a:bodyPr wrap="none" anchor="ctr"/>
            <a:p>
              <a:r>
                <a:rPr lang="en-US" altLang="zh-CN" b="1" dirty="0">
                  <a:solidFill>
                    <a:schemeClr val="accent2"/>
                  </a:solidFill>
                  <a:latin typeface="Times New Roman" panose="02020603050405020304" pitchFamily="18" charset="0"/>
                </a:rPr>
                <a:t>D</a:t>
              </a:r>
              <a:endParaRPr lang="en-US" altLang="zh-CN" b="1" dirty="0">
                <a:solidFill>
                  <a:schemeClr val="tx1"/>
                </a:solidFill>
                <a:latin typeface="Times New Roman" panose="02020603050405020304" pitchFamily="18" charset="0"/>
              </a:endParaRPr>
            </a:p>
          </p:txBody>
        </p:sp>
        <p:sp>
          <p:nvSpPr>
            <p:cNvPr id="59413" name="Rectangle 23"/>
            <p:cNvSpPr/>
            <p:nvPr/>
          </p:nvSpPr>
          <p:spPr>
            <a:xfrm>
              <a:off x="1344" y="3120"/>
              <a:ext cx="624" cy="192"/>
            </a:xfrm>
            <a:prstGeom prst="rect">
              <a:avLst/>
            </a:prstGeom>
            <a:noFill/>
            <a:ln w="9525">
              <a:noFill/>
            </a:ln>
          </p:spPr>
          <p:txBody>
            <a:bodyPr wrap="none" anchor="ctr"/>
            <a:p>
              <a:r>
                <a:rPr lang="en-US" altLang="zh-CN" sz="1600" b="1" dirty="0">
                  <a:solidFill>
                    <a:schemeClr val="tx1"/>
                  </a:solidFill>
                  <a:latin typeface="Times New Roman" panose="02020603050405020304" pitchFamily="18" charset="0"/>
                </a:rPr>
                <a:t>P</a:t>
              </a:r>
              <a:r>
                <a:rPr lang="en-US" altLang="zh-CN" sz="1600" b="1" baseline="-25000" dirty="0">
                  <a:solidFill>
                    <a:schemeClr val="tx1"/>
                  </a:solidFill>
                  <a:latin typeface="Times New Roman" panose="02020603050405020304" pitchFamily="18" charset="0"/>
                </a:rPr>
                <a:t>2</a:t>
              </a:r>
              <a:r>
                <a:rPr lang="en-US" altLang="zh-CN" sz="1600" b="1" dirty="0">
                  <a:solidFill>
                    <a:schemeClr val="tx1"/>
                  </a:solidFill>
                  <a:latin typeface="Times New Roman" panose="02020603050405020304" pitchFamily="18" charset="0"/>
                </a:rPr>
                <a:t>Req(S</a:t>
              </a:r>
              <a:r>
                <a:rPr lang="en-US" altLang="zh-CN" sz="1600" b="1" baseline="-25000" dirty="0">
                  <a:solidFill>
                    <a:schemeClr val="tx1"/>
                  </a:solidFill>
                  <a:latin typeface="Times New Roman" panose="02020603050405020304" pitchFamily="18" charset="0"/>
                </a:rPr>
                <a:t>1</a:t>
              </a:r>
              <a:r>
                <a:rPr lang="en-US" altLang="zh-CN" sz="1600" b="1" dirty="0">
                  <a:solidFill>
                    <a:schemeClr val="tx1"/>
                  </a:solidFill>
                  <a:latin typeface="Times New Roman" panose="02020603050405020304" pitchFamily="18" charset="0"/>
                </a:rPr>
                <a:t>)</a:t>
              </a:r>
              <a:endParaRPr lang="en-US" altLang="zh-CN" b="1" dirty="0">
                <a:solidFill>
                  <a:schemeClr val="tx1"/>
                </a:solidFill>
                <a:latin typeface="Times New Roman" panose="02020603050405020304" pitchFamily="18" charset="0"/>
              </a:endParaRPr>
            </a:p>
          </p:txBody>
        </p:sp>
        <p:sp>
          <p:nvSpPr>
            <p:cNvPr id="59414" name="Rectangle 24"/>
            <p:cNvSpPr/>
            <p:nvPr/>
          </p:nvSpPr>
          <p:spPr>
            <a:xfrm>
              <a:off x="1344" y="3552"/>
              <a:ext cx="624" cy="192"/>
            </a:xfrm>
            <a:prstGeom prst="rect">
              <a:avLst/>
            </a:prstGeom>
            <a:noFill/>
            <a:ln w="9525">
              <a:noFill/>
            </a:ln>
          </p:spPr>
          <p:txBody>
            <a:bodyPr wrap="none" anchor="ctr"/>
            <a:p>
              <a:r>
                <a:rPr lang="en-US" altLang="zh-CN" sz="1600" b="1" dirty="0">
                  <a:solidFill>
                    <a:schemeClr val="tx1"/>
                  </a:solidFill>
                  <a:latin typeface="Times New Roman" panose="02020603050405020304" pitchFamily="18" charset="0"/>
                </a:rPr>
                <a:t>P2Req(S</a:t>
              </a:r>
              <a:r>
                <a:rPr lang="en-US" altLang="zh-CN" sz="1600" b="1" baseline="-25000" dirty="0">
                  <a:solidFill>
                    <a:schemeClr val="tx1"/>
                  </a:solidFill>
                  <a:latin typeface="Times New Roman" panose="02020603050405020304" pitchFamily="18" charset="0"/>
                </a:rPr>
                <a:t>2</a:t>
              </a:r>
              <a:r>
                <a:rPr lang="en-US" altLang="zh-CN" sz="1600" b="1" dirty="0">
                  <a:solidFill>
                    <a:schemeClr val="tx1"/>
                  </a:solidFill>
                  <a:latin typeface="Times New Roman" panose="02020603050405020304" pitchFamily="18" charset="0"/>
                </a:rPr>
                <a:t>)</a:t>
              </a:r>
              <a:endParaRPr lang="en-US" altLang="zh-CN" b="1" dirty="0">
                <a:solidFill>
                  <a:schemeClr val="tx1"/>
                </a:solidFill>
                <a:latin typeface="Times New Roman" panose="02020603050405020304" pitchFamily="18" charset="0"/>
              </a:endParaRPr>
            </a:p>
          </p:txBody>
        </p:sp>
        <p:sp>
          <p:nvSpPr>
            <p:cNvPr id="59415" name="Rectangle 25"/>
            <p:cNvSpPr/>
            <p:nvPr/>
          </p:nvSpPr>
          <p:spPr>
            <a:xfrm>
              <a:off x="3408" y="4128"/>
              <a:ext cx="624" cy="192"/>
            </a:xfrm>
            <a:prstGeom prst="rect">
              <a:avLst/>
            </a:prstGeom>
            <a:noFill/>
            <a:ln w="9525">
              <a:noFill/>
            </a:ln>
          </p:spPr>
          <p:txBody>
            <a:bodyPr wrap="none" anchor="ctr"/>
            <a:p>
              <a:r>
                <a:rPr lang="en-US" altLang="zh-CN" sz="1600" b="1" dirty="0">
                  <a:solidFill>
                    <a:schemeClr val="tx1"/>
                  </a:solidFill>
                  <a:latin typeface="Times New Roman" panose="02020603050405020304" pitchFamily="18" charset="0"/>
                </a:rPr>
                <a:t>P</a:t>
              </a:r>
              <a:r>
                <a:rPr lang="en-US" altLang="zh-CN" sz="1600" b="1" baseline="-25000" dirty="0">
                  <a:solidFill>
                    <a:schemeClr val="tx1"/>
                  </a:solidFill>
                  <a:latin typeface="Times New Roman" panose="02020603050405020304" pitchFamily="18" charset="0"/>
                </a:rPr>
                <a:t>1</a:t>
              </a:r>
              <a:r>
                <a:rPr lang="en-US" altLang="zh-CN" sz="1600" b="1" dirty="0">
                  <a:solidFill>
                    <a:schemeClr val="tx1"/>
                  </a:solidFill>
                  <a:latin typeface="Times New Roman" panose="02020603050405020304" pitchFamily="18" charset="0"/>
                </a:rPr>
                <a:t>Req(S</a:t>
              </a:r>
              <a:r>
                <a:rPr lang="en-US" altLang="zh-CN" sz="1600" b="1" baseline="-25000" dirty="0">
                  <a:solidFill>
                    <a:schemeClr val="tx1"/>
                  </a:solidFill>
                  <a:latin typeface="Times New Roman" panose="02020603050405020304" pitchFamily="18" charset="0"/>
                </a:rPr>
                <a:t>2</a:t>
              </a:r>
              <a:r>
                <a:rPr lang="en-US" altLang="zh-CN" sz="1600" b="1" dirty="0">
                  <a:solidFill>
                    <a:schemeClr val="tx1"/>
                  </a:solidFill>
                  <a:latin typeface="Times New Roman" panose="02020603050405020304" pitchFamily="18" charset="0"/>
                </a:rPr>
                <a:t>)</a:t>
              </a:r>
              <a:endParaRPr lang="en-US" altLang="zh-CN" b="1" dirty="0">
                <a:solidFill>
                  <a:schemeClr val="tx1"/>
                </a:solidFill>
                <a:latin typeface="Times New Roman" panose="02020603050405020304" pitchFamily="18" charset="0"/>
              </a:endParaRPr>
            </a:p>
          </p:txBody>
        </p:sp>
        <p:sp>
          <p:nvSpPr>
            <p:cNvPr id="59416" name="Rectangle 26"/>
            <p:cNvSpPr/>
            <p:nvPr/>
          </p:nvSpPr>
          <p:spPr>
            <a:xfrm>
              <a:off x="2160" y="4128"/>
              <a:ext cx="624" cy="192"/>
            </a:xfrm>
            <a:prstGeom prst="rect">
              <a:avLst/>
            </a:prstGeom>
            <a:noFill/>
            <a:ln w="9525">
              <a:noFill/>
            </a:ln>
          </p:spPr>
          <p:txBody>
            <a:bodyPr wrap="none" anchor="ctr"/>
            <a:p>
              <a:r>
                <a:rPr lang="en-US" altLang="zh-CN" sz="1600" b="1" dirty="0">
                  <a:solidFill>
                    <a:schemeClr val="tx1"/>
                  </a:solidFill>
                  <a:latin typeface="Times New Roman" panose="02020603050405020304" pitchFamily="18" charset="0"/>
                </a:rPr>
                <a:t>P</a:t>
              </a:r>
              <a:r>
                <a:rPr lang="en-US" altLang="zh-CN" sz="1600" b="1" baseline="-25000" dirty="0">
                  <a:solidFill>
                    <a:schemeClr val="tx1"/>
                  </a:solidFill>
                  <a:latin typeface="Times New Roman" panose="02020603050405020304" pitchFamily="18" charset="0"/>
                </a:rPr>
                <a:t>1</a:t>
              </a:r>
              <a:r>
                <a:rPr lang="en-US" altLang="zh-CN" sz="1600" b="1" dirty="0">
                  <a:solidFill>
                    <a:schemeClr val="tx1"/>
                  </a:solidFill>
                  <a:latin typeface="Times New Roman" panose="02020603050405020304" pitchFamily="18" charset="0"/>
                </a:rPr>
                <a:t>Req(S</a:t>
              </a:r>
              <a:r>
                <a:rPr lang="en-US" altLang="zh-CN" sz="1600" b="1" baseline="-25000" dirty="0">
                  <a:solidFill>
                    <a:schemeClr val="tx1"/>
                  </a:solidFill>
                  <a:latin typeface="Times New Roman" panose="02020603050405020304" pitchFamily="18" charset="0"/>
                </a:rPr>
                <a:t>1</a:t>
              </a:r>
              <a:r>
                <a:rPr lang="en-US" altLang="zh-CN" sz="1600" b="1" dirty="0">
                  <a:solidFill>
                    <a:schemeClr val="tx1"/>
                  </a:solidFill>
                  <a:latin typeface="Times New Roman" panose="02020603050405020304" pitchFamily="18" charset="0"/>
                </a:rPr>
                <a:t>)</a:t>
              </a:r>
              <a:endParaRPr lang="en-US" altLang="zh-CN" b="1" dirty="0">
                <a:solidFill>
                  <a:schemeClr val="tx1"/>
                </a:solidFill>
                <a:latin typeface="Times New Roman" panose="02020603050405020304" pitchFamily="18" charset="0"/>
              </a:endParaRPr>
            </a:p>
          </p:txBody>
        </p:sp>
        <p:sp>
          <p:nvSpPr>
            <p:cNvPr id="59417" name="Rectangle 27"/>
            <p:cNvSpPr/>
            <p:nvPr/>
          </p:nvSpPr>
          <p:spPr>
            <a:xfrm>
              <a:off x="5280" y="4128"/>
              <a:ext cx="672" cy="192"/>
            </a:xfrm>
            <a:prstGeom prst="rect">
              <a:avLst/>
            </a:prstGeom>
            <a:noFill/>
            <a:ln w="9525">
              <a:noFill/>
            </a:ln>
          </p:spPr>
          <p:txBody>
            <a:bodyPr wrap="none" anchor="ctr"/>
            <a:p>
              <a:r>
                <a:rPr lang="en-US" altLang="zh-CN" sz="1600" b="1" dirty="0">
                  <a:solidFill>
                    <a:srgbClr val="0000FF"/>
                  </a:solidFill>
                  <a:latin typeface="Times New Roman" panose="02020603050405020304" pitchFamily="18" charset="0"/>
                </a:rPr>
                <a:t>P</a:t>
              </a:r>
              <a:r>
                <a:rPr lang="en-US" altLang="zh-CN" sz="1600" b="1" baseline="-25000" dirty="0">
                  <a:solidFill>
                    <a:srgbClr val="0000FF"/>
                  </a:solidFill>
                  <a:latin typeface="Times New Roman" panose="02020603050405020304" pitchFamily="18" charset="0"/>
                </a:rPr>
                <a:t>1</a:t>
              </a:r>
              <a:r>
                <a:rPr lang="en-US" altLang="zh-CN" sz="1600" b="1" dirty="0">
                  <a:solidFill>
                    <a:srgbClr val="0000FF"/>
                  </a:solidFill>
                  <a:latin typeface="Times New Roman" panose="02020603050405020304" pitchFamily="18" charset="0"/>
                </a:rPr>
                <a:t>Rel(S</a:t>
              </a:r>
              <a:r>
                <a:rPr lang="en-US" altLang="zh-CN" sz="1600" b="1" baseline="-25000" dirty="0">
                  <a:solidFill>
                    <a:srgbClr val="0000FF"/>
                  </a:solidFill>
                  <a:latin typeface="Times New Roman" panose="02020603050405020304" pitchFamily="18" charset="0"/>
                </a:rPr>
                <a:t>2</a:t>
              </a:r>
              <a:r>
                <a:rPr lang="en-US" altLang="zh-CN" sz="1600" b="1" dirty="0">
                  <a:solidFill>
                    <a:srgbClr val="0000FF"/>
                  </a:solidFill>
                  <a:latin typeface="Times New Roman" panose="02020603050405020304" pitchFamily="18" charset="0"/>
                </a:rPr>
                <a:t>)</a:t>
              </a:r>
              <a:endParaRPr lang="en-US" altLang="zh-CN" b="1" dirty="0">
                <a:solidFill>
                  <a:srgbClr val="0000FF"/>
                </a:solidFill>
                <a:latin typeface="Times New Roman" panose="02020603050405020304" pitchFamily="18" charset="0"/>
              </a:endParaRPr>
            </a:p>
          </p:txBody>
        </p:sp>
        <p:sp>
          <p:nvSpPr>
            <p:cNvPr id="59418" name="Line 28"/>
            <p:cNvSpPr/>
            <p:nvPr/>
          </p:nvSpPr>
          <p:spPr>
            <a:xfrm flipH="1">
              <a:off x="4704" y="3888"/>
              <a:ext cx="0" cy="192"/>
            </a:xfrm>
            <a:prstGeom prst="line">
              <a:avLst/>
            </a:prstGeom>
            <a:ln w="9525" cap="flat" cmpd="sng">
              <a:solidFill>
                <a:schemeClr val="tx1"/>
              </a:solidFill>
              <a:prstDash val="solid"/>
              <a:headEnd type="none" w="med" len="med"/>
              <a:tailEnd type="none" w="med" len="med"/>
            </a:ln>
          </p:spPr>
        </p:sp>
        <p:sp>
          <p:nvSpPr>
            <p:cNvPr id="59419" name="Line 29"/>
            <p:cNvSpPr/>
            <p:nvPr/>
          </p:nvSpPr>
          <p:spPr>
            <a:xfrm flipH="1">
              <a:off x="5568" y="3888"/>
              <a:ext cx="0" cy="192"/>
            </a:xfrm>
            <a:prstGeom prst="line">
              <a:avLst/>
            </a:prstGeom>
            <a:ln w="9525" cap="flat" cmpd="sng">
              <a:solidFill>
                <a:schemeClr val="tx1"/>
              </a:solidFill>
              <a:prstDash val="solid"/>
              <a:headEnd type="none" w="med" len="med"/>
              <a:tailEnd type="none" w="med" len="med"/>
            </a:ln>
          </p:spPr>
        </p:sp>
        <p:sp>
          <p:nvSpPr>
            <p:cNvPr id="59420" name="Rectangle 30"/>
            <p:cNvSpPr/>
            <p:nvPr/>
          </p:nvSpPr>
          <p:spPr>
            <a:xfrm>
              <a:off x="4464" y="4128"/>
              <a:ext cx="624" cy="192"/>
            </a:xfrm>
            <a:prstGeom prst="rect">
              <a:avLst/>
            </a:prstGeom>
            <a:noFill/>
            <a:ln w="9525">
              <a:noFill/>
            </a:ln>
          </p:spPr>
          <p:txBody>
            <a:bodyPr wrap="none" anchor="ctr"/>
            <a:p>
              <a:r>
                <a:rPr lang="en-US" altLang="zh-CN" sz="1600" b="1" dirty="0">
                  <a:solidFill>
                    <a:srgbClr val="0000FF"/>
                  </a:solidFill>
                  <a:latin typeface="Times New Roman" panose="02020603050405020304" pitchFamily="18" charset="0"/>
                </a:rPr>
                <a:t>P</a:t>
              </a:r>
              <a:r>
                <a:rPr lang="en-US" altLang="zh-CN" sz="1600" b="1" baseline="-25000" dirty="0">
                  <a:solidFill>
                    <a:srgbClr val="0000FF"/>
                  </a:solidFill>
                  <a:latin typeface="Times New Roman" panose="02020603050405020304" pitchFamily="18" charset="0"/>
                </a:rPr>
                <a:t>1</a:t>
              </a:r>
              <a:r>
                <a:rPr lang="en-US" altLang="zh-CN" sz="1600" b="1" dirty="0">
                  <a:solidFill>
                    <a:srgbClr val="0000FF"/>
                  </a:solidFill>
                  <a:latin typeface="Times New Roman" panose="02020603050405020304" pitchFamily="18" charset="0"/>
                </a:rPr>
                <a:t>Rel(S</a:t>
              </a:r>
              <a:r>
                <a:rPr lang="en-US" altLang="zh-CN" sz="1600" b="1" baseline="-25000" dirty="0">
                  <a:solidFill>
                    <a:srgbClr val="0000FF"/>
                  </a:solidFill>
                  <a:latin typeface="Times New Roman" panose="02020603050405020304" pitchFamily="18" charset="0"/>
                </a:rPr>
                <a:t>1</a:t>
              </a:r>
              <a:r>
                <a:rPr lang="en-US" altLang="zh-CN" sz="1600" b="1" dirty="0">
                  <a:solidFill>
                    <a:srgbClr val="0000FF"/>
                  </a:solidFill>
                  <a:latin typeface="Times New Roman" panose="02020603050405020304" pitchFamily="18" charset="0"/>
                </a:rPr>
                <a:t>)</a:t>
              </a:r>
              <a:endParaRPr lang="en-US" altLang="zh-CN" b="1" dirty="0">
                <a:solidFill>
                  <a:srgbClr val="0000FF"/>
                </a:solidFill>
                <a:latin typeface="Times New Roman" panose="02020603050405020304" pitchFamily="18" charset="0"/>
              </a:endParaRPr>
            </a:p>
          </p:txBody>
        </p:sp>
        <p:sp>
          <p:nvSpPr>
            <p:cNvPr id="59421" name="Rectangle 31"/>
            <p:cNvSpPr/>
            <p:nvPr/>
          </p:nvSpPr>
          <p:spPr>
            <a:xfrm>
              <a:off x="1296" y="2832"/>
              <a:ext cx="624" cy="192"/>
            </a:xfrm>
            <a:prstGeom prst="rect">
              <a:avLst/>
            </a:prstGeom>
            <a:noFill/>
            <a:ln w="9525">
              <a:noFill/>
            </a:ln>
          </p:spPr>
          <p:txBody>
            <a:bodyPr wrap="none" anchor="ctr"/>
            <a:p>
              <a:r>
                <a:rPr lang="en-US" altLang="zh-CN" sz="1600" b="1" dirty="0">
                  <a:solidFill>
                    <a:srgbClr val="0000FF"/>
                  </a:solidFill>
                  <a:latin typeface="Times New Roman" panose="02020603050405020304" pitchFamily="18" charset="0"/>
                </a:rPr>
                <a:t>P</a:t>
              </a:r>
              <a:r>
                <a:rPr lang="en-US" altLang="zh-CN" sz="1600" b="1" baseline="-25000" dirty="0">
                  <a:solidFill>
                    <a:srgbClr val="0000FF"/>
                  </a:solidFill>
                  <a:latin typeface="Times New Roman" panose="02020603050405020304" pitchFamily="18" charset="0"/>
                </a:rPr>
                <a:t>2</a:t>
              </a:r>
              <a:r>
                <a:rPr lang="en-US" altLang="zh-CN" sz="1600" b="1" dirty="0">
                  <a:solidFill>
                    <a:srgbClr val="0000FF"/>
                  </a:solidFill>
                  <a:latin typeface="Times New Roman" panose="02020603050405020304" pitchFamily="18" charset="0"/>
                </a:rPr>
                <a:t>Rel(S</a:t>
              </a:r>
              <a:r>
                <a:rPr lang="en-US" altLang="zh-CN" sz="1600" b="1" baseline="-25000" dirty="0">
                  <a:solidFill>
                    <a:srgbClr val="0000FF"/>
                  </a:solidFill>
                  <a:latin typeface="Times New Roman" panose="02020603050405020304" pitchFamily="18" charset="0"/>
                </a:rPr>
                <a:t>2</a:t>
              </a:r>
              <a:r>
                <a:rPr lang="en-US" altLang="zh-CN" sz="1600" b="1" dirty="0">
                  <a:solidFill>
                    <a:srgbClr val="0000FF"/>
                  </a:solidFill>
                  <a:latin typeface="Times New Roman" panose="02020603050405020304" pitchFamily="18" charset="0"/>
                </a:rPr>
                <a:t>)</a:t>
              </a:r>
              <a:endParaRPr lang="en-US" altLang="zh-CN" b="1" dirty="0">
                <a:solidFill>
                  <a:srgbClr val="0000FF"/>
                </a:solidFill>
                <a:latin typeface="Times New Roman" panose="02020603050405020304" pitchFamily="18" charset="0"/>
              </a:endParaRPr>
            </a:p>
          </p:txBody>
        </p:sp>
        <p:sp>
          <p:nvSpPr>
            <p:cNvPr id="59422" name="Rectangle 32"/>
            <p:cNvSpPr/>
            <p:nvPr/>
          </p:nvSpPr>
          <p:spPr>
            <a:xfrm>
              <a:off x="1296" y="2400"/>
              <a:ext cx="672" cy="192"/>
            </a:xfrm>
            <a:prstGeom prst="rect">
              <a:avLst/>
            </a:prstGeom>
            <a:noFill/>
            <a:ln w="9525">
              <a:noFill/>
            </a:ln>
          </p:spPr>
          <p:txBody>
            <a:bodyPr wrap="none" anchor="ctr"/>
            <a:p>
              <a:r>
                <a:rPr lang="en-US" altLang="zh-CN" sz="1600" b="1" dirty="0">
                  <a:solidFill>
                    <a:srgbClr val="0000FF"/>
                  </a:solidFill>
                  <a:latin typeface="Times New Roman" panose="02020603050405020304" pitchFamily="18" charset="0"/>
                </a:rPr>
                <a:t>P</a:t>
              </a:r>
              <a:r>
                <a:rPr lang="en-US" altLang="zh-CN" sz="1600" b="1" baseline="-25000" dirty="0">
                  <a:solidFill>
                    <a:srgbClr val="0000FF"/>
                  </a:solidFill>
                  <a:latin typeface="Times New Roman" panose="02020603050405020304" pitchFamily="18" charset="0"/>
                </a:rPr>
                <a:t>2</a:t>
              </a:r>
              <a:r>
                <a:rPr lang="en-US" altLang="zh-CN" sz="1600" b="1" dirty="0">
                  <a:solidFill>
                    <a:srgbClr val="0000FF"/>
                  </a:solidFill>
                  <a:latin typeface="Times New Roman" panose="02020603050405020304" pitchFamily="18" charset="0"/>
                </a:rPr>
                <a:t>Rel(S</a:t>
              </a:r>
              <a:r>
                <a:rPr lang="en-US" altLang="zh-CN" sz="1600" b="1" baseline="-25000" dirty="0">
                  <a:solidFill>
                    <a:srgbClr val="0000FF"/>
                  </a:solidFill>
                  <a:latin typeface="Times New Roman" panose="02020603050405020304" pitchFamily="18" charset="0"/>
                </a:rPr>
                <a:t>1</a:t>
              </a:r>
              <a:r>
                <a:rPr lang="en-US" altLang="zh-CN" sz="1600" b="1" dirty="0">
                  <a:solidFill>
                    <a:srgbClr val="0000FF"/>
                  </a:solidFill>
                  <a:latin typeface="Times New Roman" panose="02020603050405020304" pitchFamily="18" charset="0"/>
                </a:rPr>
                <a:t>)</a:t>
              </a:r>
              <a:endParaRPr lang="en-US" altLang="zh-CN" b="1" dirty="0">
                <a:solidFill>
                  <a:srgbClr val="0000FF"/>
                </a:solidFill>
                <a:latin typeface="Times New Roman" panose="02020603050405020304" pitchFamily="18" charset="0"/>
              </a:endParaRPr>
            </a:p>
          </p:txBody>
        </p:sp>
        <p:sp>
          <p:nvSpPr>
            <p:cNvPr id="59423" name="Line 33"/>
            <p:cNvSpPr/>
            <p:nvPr/>
          </p:nvSpPr>
          <p:spPr>
            <a:xfrm flipV="1">
              <a:off x="1920" y="2928"/>
              <a:ext cx="144" cy="0"/>
            </a:xfrm>
            <a:prstGeom prst="line">
              <a:avLst/>
            </a:prstGeom>
            <a:ln w="9525" cap="flat" cmpd="sng">
              <a:solidFill>
                <a:schemeClr val="tx1"/>
              </a:solidFill>
              <a:prstDash val="solid"/>
              <a:headEnd type="none" w="med" len="med"/>
              <a:tailEnd type="none" w="med" len="med"/>
            </a:ln>
          </p:spPr>
        </p:sp>
        <p:sp>
          <p:nvSpPr>
            <p:cNvPr id="59424" name="Line 34"/>
            <p:cNvSpPr/>
            <p:nvPr/>
          </p:nvSpPr>
          <p:spPr>
            <a:xfrm>
              <a:off x="1920" y="2496"/>
              <a:ext cx="144" cy="0"/>
            </a:xfrm>
            <a:prstGeom prst="line">
              <a:avLst/>
            </a:prstGeom>
            <a:ln w="9525" cap="flat" cmpd="sng">
              <a:solidFill>
                <a:schemeClr val="tx1"/>
              </a:solidFill>
              <a:prstDash val="solid"/>
              <a:headEnd type="none" w="med" len="med"/>
              <a:tailEnd type="none" w="med" len="med"/>
            </a:ln>
          </p:spPr>
        </p:sp>
        <p:sp>
          <p:nvSpPr>
            <p:cNvPr id="59425" name="Rectangle 35"/>
            <p:cNvSpPr/>
            <p:nvPr/>
          </p:nvSpPr>
          <p:spPr>
            <a:xfrm>
              <a:off x="2496" y="3216"/>
              <a:ext cx="1200" cy="432"/>
            </a:xfrm>
            <a:prstGeom prst="rect">
              <a:avLst/>
            </a:prstGeom>
            <a:solidFill>
              <a:srgbClr val="99CC00"/>
            </a:solidFill>
            <a:ln w="9525" cap="flat" cmpd="sng">
              <a:solidFill>
                <a:srgbClr val="0000FF"/>
              </a:solidFill>
              <a:prstDash val="solid"/>
              <a:miter/>
              <a:headEnd type="none" w="med" len="med"/>
              <a:tailEnd type="none" w="med" len="med"/>
            </a:ln>
          </p:spPr>
          <p:txBody>
            <a:bodyPr wrap="none" anchor="ctr"/>
            <a:p>
              <a:r>
                <a:rPr lang="en-US" altLang="zh-CN" b="1" dirty="0">
                  <a:solidFill>
                    <a:schemeClr val="bg1"/>
                  </a:solidFill>
                  <a:latin typeface="Times New Roman" panose="02020603050405020304" pitchFamily="18" charset="0"/>
                </a:rPr>
                <a:t>D</a:t>
              </a:r>
              <a:endParaRPr lang="en-US" altLang="zh-CN" b="1" dirty="0">
                <a:solidFill>
                  <a:schemeClr val="bg1"/>
                </a:solidFill>
                <a:latin typeface="Times New Roman" panose="02020603050405020304" pitchFamily="18" charset="0"/>
              </a:endParaRPr>
            </a:p>
          </p:txBody>
        </p:sp>
        <p:sp>
          <p:nvSpPr>
            <p:cNvPr id="59426" name="Rectangle 36"/>
            <p:cNvSpPr/>
            <p:nvPr/>
          </p:nvSpPr>
          <p:spPr>
            <a:xfrm>
              <a:off x="2496" y="2640"/>
              <a:ext cx="1200" cy="576"/>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59427" name="Rectangle 37"/>
            <p:cNvSpPr/>
            <p:nvPr/>
          </p:nvSpPr>
          <p:spPr>
            <a:xfrm>
              <a:off x="3696" y="3216"/>
              <a:ext cx="816" cy="384"/>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59428" name="Rectangle 38"/>
            <p:cNvSpPr/>
            <p:nvPr/>
          </p:nvSpPr>
          <p:spPr>
            <a:xfrm>
              <a:off x="3696" y="2928"/>
              <a:ext cx="384" cy="288"/>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0418" name="Group 6"/>
          <p:cNvGrpSpPr/>
          <p:nvPr/>
        </p:nvGrpSpPr>
        <p:grpSpPr>
          <a:xfrm>
            <a:off x="395288" y="2562225"/>
            <a:ext cx="8610600" cy="3962400"/>
            <a:chOff x="1248" y="1968"/>
            <a:chExt cx="5424" cy="2352"/>
          </a:xfrm>
        </p:grpSpPr>
        <p:sp>
          <p:nvSpPr>
            <p:cNvPr id="60429" name="Line 7"/>
            <p:cNvSpPr/>
            <p:nvPr/>
          </p:nvSpPr>
          <p:spPr>
            <a:xfrm flipV="1">
              <a:off x="1920" y="2016"/>
              <a:ext cx="0" cy="2256"/>
            </a:xfrm>
            <a:prstGeom prst="line">
              <a:avLst/>
            </a:prstGeom>
            <a:ln w="9525" cap="flat" cmpd="sng">
              <a:solidFill>
                <a:schemeClr val="tx1"/>
              </a:solidFill>
              <a:prstDash val="solid"/>
              <a:headEnd type="none" w="med" len="med"/>
              <a:tailEnd type="triangle" w="med" len="med"/>
            </a:ln>
          </p:spPr>
        </p:sp>
        <p:sp>
          <p:nvSpPr>
            <p:cNvPr id="60430" name="Line 8"/>
            <p:cNvSpPr/>
            <p:nvPr/>
          </p:nvSpPr>
          <p:spPr>
            <a:xfrm>
              <a:off x="1248" y="4080"/>
              <a:ext cx="5280" cy="0"/>
            </a:xfrm>
            <a:prstGeom prst="line">
              <a:avLst/>
            </a:prstGeom>
            <a:ln w="9525" cap="flat" cmpd="sng">
              <a:solidFill>
                <a:schemeClr val="tx1"/>
              </a:solidFill>
              <a:prstDash val="solid"/>
              <a:headEnd type="none" w="med" len="med"/>
              <a:tailEnd type="triangle" w="med" len="med"/>
            </a:ln>
          </p:spPr>
        </p:sp>
        <p:sp>
          <p:nvSpPr>
            <p:cNvPr id="60431" name="Line 9"/>
            <p:cNvSpPr/>
            <p:nvPr/>
          </p:nvSpPr>
          <p:spPr>
            <a:xfrm>
              <a:off x="2160" y="3984"/>
              <a:ext cx="4176" cy="0"/>
            </a:xfrm>
            <a:prstGeom prst="line">
              <a:avLst/>
            </a:prstGeom>
            <a:ln w="9525" cap="flat" cmpd="sng">
              <a:solidFill>
                <a:srgbClr val="9900FF"/>
              </a:solidFill>
              <a:prstDash val="solid"/>
              <a:headEnd type="none" w="med" len="med"/>
              <a:tailEnd type="none" w="med" len="med"/>
            </a:ln>
          </p:spPr>
        </p:sp>
        <p:sp>
          <p:nvSpPr>
            <p:cNvPr id="60432" name="Line 10"/>
            <p:cNvSpPr/>
            <p:nvPr/>
          </p:nvSpPr>
          <p:spPr>
            <a:xfrm>
              <a:off x="6336" y="2112"/>
              <a:ext cx="0" cy="1872"/>
            </a:xfrm>
            <a:prstGeom prst="line">
              <a:avLst/>
            </a:prstGeom>
            <a:ln w="9525" cap="flat" cmpd="sng">
              <a:solidFill>
                <a:srgbClr val="9900FF"/>
              </a:solidFill>
              <a:prstDash val="solid"/>
              <a:headEnd type="none" w="med" len="med"/>
              <a:tailEnd type="none" w="med" len="med"/>
            </a:ln>
          </p:spPr>
        </p:sp>
        <p:sp>
          <p:nvSpPr>
            <p:cNvPr id="60433" name="Line 11"/>
            <p:cNvSpPr/>
            <p:nvPr/>
          </p:nvSpPr>
          <p:spPr>
            <a:xfrm>
              <a:off x="2496" y="2208"/>
              <a:ext cx="0" cy="1872"/>
            </a:xfrm>
            <a:prstGeom prst="line">
              <a:avLst/>
            </a:prstGeom>
            <a:ln w="9525" cap="rnd" cmpd="sng">
              <a:solidFill>
                <a:schemeClr val="tx1"/>
              </a:solidFill>
              <a:prstDash val="sysDot"/>
              <a:headEnd type="none" w="med" len="med"/>
              <a:tailEnd type="none" w="med" len="med"/>
            </a:ln>
          </p:spPr>
        </p:sp>
        <p:sp>
          <p:nvSpPr>
            <p:cNvPr id="60434" name="Line 12"/>
            <p:cNvSpPr/>
            <p:nvPr/>
          </p:nvSpPr>
          <p:spPr>
            <a:xfrm>
              <a:off x="3696" y="2208"/>
              <a:ext cx="0" cy="1872"/>
            </a:xfrm>
            <a:prstGeom prst="line">
              <a:avLst/>
            </a:prstGeom>
            <a:ln w="9525" cap="rnd" cmpd="sng">
              <a:solidFill>
                <a:schemeClr val="tx1"/>
              </a:solidFill>
              <a:prstDash val="sysDot"/>
              <a:headEnd type="none" w="med" len="med"/>
              <a:tailEnd type="none" w="med" len="med"/>
            </a:ln>
          </p:spPr>
        </p:sp>
        <p:sp>
          <p:nvSpPr>
            <p:cNvPr id="60435" name="Line 13"/>
            <p:cNvSpPr/>
            <p:nvPr/>
          </p:nvSpPr>
          <p:spPr>
            <a:xfrm>
              <a:off x="1920" y="3648"/>
              <a:ext cx="4608" cy="0"/>
            </a:xfrm>
            <a:prstGeom prst="line">
              <a:avLst/>
            </a:prstGeom>
            <a:ln w="9525" cap="rnd" cmpd="sng">
              <a:solidFill>
                <a:schemeClr val="tx1"/>
              </a:solidFill>
              <a:prstDash val="sysDot"/>
              <a:headEnd type="none" w="med" len="med"/>
              <a:tailEnd type="none" w="med" len="med"/>
            </a:ln>
          </p:spPr>
        </p:sp>
        <p:sp>
          <p:nvSpPr>
            <p:cNvPr id="60436" name="Line 14"/>
            <p:cNvSpPr/>
            <p:nvPr/>
          </p:nvSpPr>
          <p:spPr>
            <a:xfrm>
              <a:off x="1920" y="3216"/>
              <a:ext cx="4656" cy="0"/>
            </a:xfrm>
            <a:prstGeom prst="line">
              <a:avLst/>
            </a:prstGeom>
            <a:ln w="9525" cap="rnd" cmpd="sng">
              <a:solidFill>
                <a:schemeClr val="tx1"/>
              </a:solidFill>
              <a:prstDash val="sysDot"/>
              <a:headEnd type="none" w="med" len="med"/>
              <a:tailEnd type="none" w="med" len="med"/>
            </a:ln>
          </p:spPr>
        </p:sp>
        <p:sp>
          <p:nvSpPr>
            <p:cNvPr id="60437" name="Rectangle 15"/>
            <p:cNvSpPr/>
            <p:nvPr/>
          </p:nvSpPr>
          <p:spPr>
            <a:xfrm>
              <a:off x="6384" y="2304"/>
              <a:ext cx="288" cy="240"/>
            </a:xfrm>
            <a:prstGeom prst="rect">
              <a:avLst/>
            </a:prstGeom>
            <a:noFill/>
            <a:ln w="9525">
              <a:noFill/>
            </a:ln>
          </p:spPr>
          <p:txBody>
            <a:bodyPr wrap="none" anchor="ctr"/>
            <a:p>
              <a:r>
                <a:rPr lang="zh-CN" altLang="en-US" sz="2000" b="1" dirty="0">
                  <a:solidFill>
                    <a:srgbClr val="9900FF"/>
                  </a:solidFill>
                  <a:latin typeface="Times New Roman" panose="02020603050405020304" pitchFamily="18" charset="0"/>
                </a:rPr>
                <a:t>①</a:t>
              </a:r>
              <a:endParaRPr lang="zh-CN" altLang="en-US" b="1" dirty="0">
                <a:solidFill>
                  <a:srgbClr val="9900FF"/>
                </a:solidFill>
                <a:latin typeface="Times New Roman" panose="02020603050405020304" pitchFamily="18" charset="0"/>
              </a:endParaRPr>
            </a:p>
          </p:txBody>
        </p:sp>
        <p:sp>
          <p:nvSpPr>
            <p:cNvPr id="60438" name="Line 16"/>
            <p:cNvSpPr/>
            <p:nvPr/>
          </p:nvSpPr>
          <p:spPr>
            <a:xfrm>
              <a:off x="2208" y="3888"/>
              <a:ext cx="1776" cy="0"/>
            </a:xfrm>
            <a:prstGeom prst="line">
              <a:avLst/>
            </a:prstGeom>
            <a:ln w="9525" cap="flat" cmpd="sng">
              <a:solidFill>
                <a:srgbClr val="CC0000"/>
              </a:solidFill>
              <a:prstDash val="solid"/>
              <a:headEnd type="none" w="med" len="med"/>
              <a:tailEnd type="none" w="med" len="med"/>
            </a:ln>
          </p:spPr>
        </p:sp>
        <p:sp>
          <p:nvSpPr>
            <p:cNvPr id="60439" name="Line 17"/>
            <p:cNvSpPr/>
            <p:nvPr/>
          </p:nvSpPr>
          <p:spPr>
            <a:xfrm flipV="1">
              <a:off x="3984" y="3696"/>
              <a:ext cx="0" cy="192"/>
            </a:xfrm>
            <a:prstGeom prst="line">
              <a:avLst/>
            </a:prstGeom>
            <a:ln w="9525" cap="flat" cmpd="sng">
              <a:solidFill>
                <a:srgbClr val="CC0000"/>
              </a:solidFill>
              <a:prstDash val="solid"/>
              <a:headEnd type="none" w="med" len="med"/>
              <a:tailEnd type="none" w="med" len="med"/>
            </a:ln>
          </p:spPr>
        </p:sp>
        <p:sp>
          <p:nvSpPr>
            <p:cNvPr id="60440" name="Line 18"/>
            <p:cNvSpPr/>
            <p:nvPr/>
          </p:nvSpPr>
          <p:spPr>
            <a:xfrm>
              <a:off x="3984" y="3696"/>
              <a:ext cx="2064" cy="0"/>
            </a:xfrm>
            <a:prstGeom prst="line">
              <a:avLst/>
            </a:prstGeom>
            <a:ln w="9525" cap="flat" cmpd="sng">
              <a:solidFill>
                <a:srgbClr val="CC0000"/>
              </a:solidFill>
              <a:prstDash val="solid"/>
              <a:headEnd type="none" w="med" len="med"/>
              <a:tailEnd type="none" w="med" len="med"/>
            </a:ln>
          </p:spPr>
        </p:sp>
        <p:sp>
          <p:nvSpPr>
            <p:cNvPr id="60441" name="Line 19"/>
            <p:cNvSpPr/>
            <p:nvPr/>
          </p:nvSpPr>
          <p:spPr>
            <a:xfrm flipH="1" flipV="1">
              <a:off x="6048" y="2448"/>
              <a:ext cx="0" cy="1248"/>
            </a:xfrm>
            <a:prstGeom prst="line">
              <a:avLst/>
            </a:prstGeom>
            <a:ln w="9525" cap="flat" cmpd="sng">
              <a:solidFill>
                <a:srgbClr val="CC0000"/>
              </a:solidFill>
              <a:prstDash val="solid"/>
              <a:headEnd type="none" w="med" len="med"/>
              <a:tailEnd type="none" w="med" len="med"/>
            </a:ln>
          </p:spPr>
        </p:sp>
        <p:sp>
          <p:nvSpPr>
            <p:cNvPr id="60442" name="Rectangle 20"/>
            <p:cNvSpPr/>
            <p:nvPr/>
          </p:nvSpPr>
          <p:spPr>
            <a:xfrm>
              <a:off x="5760" y="2592"/>
              <a:ext cx="288" cy="240"/>
            </a:xfrm>
            <a:prstGeom prst="rect">
              <a:avLst/>
            </a:prstGeom>
            <a:noFill/>
            <a:ln w="9525">
              <a:noFill/>
            </a:ln>
          </p:spPr>
          <p:txBody>
            <a:bodyPr wrap="none" anchor="ctr"/>
            <a:p>
              <a:r>
                <a:rPr lang="zh-CN" altLang="en-US" sz="2000" b="1" dirty="0">
                  <a:solidFill>
                    <a:srgbClr val="CC0000"/>
                  </a:solidFill>
                  <a:latin typeface="Times New Roman" panose="02020603050405020304" pitchFamily="18" charset="0"/>
                </a:rPr>
                <a:t>③</a:t>
              </a:r>
              <a:endParaRPr lang="zh-CN" altLang="en-US" b="1" dirty="0">
                <a:solidFill>
                  <a:srgbClr val="CC0000"/>
                </a:solidFill>
                <a:latin typeface="Times New Roman" panose="02020603050405020304" pitchFamily="18" charset="0"/>
              </a:endParaRPr>
            </a:p>
          </p:txBody>
        </p:sp>
        <p:sp>
          <p:nvSpPr>
            <p:cNvPr id="60443" name="Line 21"/>
            <p:cNvSpPr/>
            <p:nvPr/>
          </p:nvSpPr>
          <p:spPr>
            <a:xfrm flipV="1">
              <a:off x="2112" y="2208"/>
              <a:ext cx="0" cy="1776"/>
            </a:xfrm>
            <a:prstGeom prst="line">
              <a:avLst/>
            </a:prstGeom>
            <a:ln w="9525" cap="flat" cmpd="sng">
              <a:solidFill>
                <a:srgbClr val="FF33CC"/>
              </a:solidFill>
              <a:prstDash val="solid"/>
              <a:headEnd type="none" w="med" len="med"/>
              <a:tailEnd type="none" w="med" len="med"/>
            </a:ln>
          </p:spPr>
        </p:sp>
        <p:sp>
          <p:nvSpPr>
            <p:cNvPr id="60444" name="Line 22"/>
            <p:cNvSpPr/>
            <p:nvPr/>
          </p:nvSpPr>
          <p:spPr>
            <a:xfrm>
              <a:off x="2112" y="2208"/>
              <a:ext cx="3984" cy="0"/>
            </a:xfrm>
            <a:prstGeom prst="line">
              <a:avLst/>
            </a:prstGeom>
            <a:ln w="9525" cap="flat" cmpd="sng">
              <a:solidFill>
                <a:srgbClr val="FF33CC"/>
              </a:solidFill>
              <a:prstDash val="solid"/>
              <a:headEnd type="none" w="med" len="med"/>
              <a:tailEnd type="none" w="med" len="med"/>
            </a:ln>
          </p:spPr>
        </p:sp>
        <p:sp>
          <p:nvSpPr>
            <p:cNvPr id="60445" name="Rectangle 23"/>
            <p:cNvSpPr/>
            <p:nvPr/>
          </p:nvSpPr>
          <p:spPr>
            <a:xfrm>
              <a:off x="5616" y="1968"/>
              <a:ext cx="288" cy="240"/>
            </a:xfrm>
            <a:prstGeom prst="rect">
              <a:avLst/>
            </a:prstGeom>
            <a:noFill/>
            <a:ln w="9525">
              <a:noFill/>
            </a:ln>
          </p:spPr>
          <p:txBody>
            <a:bodyPr wrap="none" anchor="ctr"/>
            <a:p>
              <a:r>
                <a:rPr lang="zh-CN" altLang="en-US" sz="2000" b="1" dirty="0">
                  <a:solidFill>
                    <a:srgbClr val="FF33CC"/>
                  </a:solidFill>
                  <a:latin typeface="Times New Roman" panose="02020603050405020304" pitchFamily="18" charset="0"/>
                </a:rPr>
                <a:t>②</a:t>
              </a:r>
              <a:endParaRPr lang="zh-CN" altLang="en-US" b="1" dirty="0">
                <a:solidFill>
                  <a:schemeClr val="tx1"/>
                </a:solidFill>
                <a:latin typeface="Times New Roman" panose="02020603050405020304" pitchFamily="18" charset="0"/>
              </a:endParaRPr>
            </a:p>
          </p:txBody>
        </p:sp>
        <p:sp>
          <p:nvSpPr>
            <p:cNvPr id="60446" name="Rectangle 24"/>
            <p:cNvSpPr/>
            <p:nvPr/>
          </p:nvSpPr>
          <p:spPr>
            <a:xfrm>
              <a:off x="2880" y="3264"/>
              <a:ext cx="480" cy="288"/>
            </a:xfrm>
            <a:prstGeom prst="rect">
              <a:avLst/>
            </a:prstGeom>
            <a:noFill/>
            <a:ln w="9525">
              <a:noFill/>
            </a:ln>
          </p:spPr>
          <p:txBody>
            <a:bodyPr wrap="none" anchor="ctr"/>
            <a:p>
              <a:r>
                <a:rPr lang="en-US" altLang="zh-CN" b="1" dirty="0">
                  <a:solidFill>
                    <a:schemeClr val="accent2"/>
                  </a:solidFill>
                  <a:latin typeface="Times New Roman" panose="02020603050405020304" pitchFamily="18" charset="0"/>
                </a:rPr>
                <a:t>D</a:t>
              </a:r>
              <a:endParaRPr lang="en-US" altLang="zh-CN" b="1" dirty="0">
                <a:solidFill>
                  <a:schemeClr val="tx1"/>
                </a:solidFill>
                <a:latin typeface="Times New Roman" panose="02020603050405020304" pitchFamily="18" charset="0"/>
              </a:endParaRPr>
            </a:p>
          </p:txBody>
        </p:sp>
        <p:sp>
          <p:nvSpPr>
            <p:cNvPr id="60447" name="Rectangle 25"/>
            <p:cNvSpPr/>
            <p:nvPr/>
          </p:nvSpPr>
          <p:spPr>
            <a:xfrm>
              <a:off x="1344" y="3120"/>
              <a:ext cx="624" cy="192"/>
            </a:xfrm>
            <a:prstGeom prst="rect">
              <a:avLst/>
            </a:prstGeom>
            <a:noFill/>
            <a:ln w="9525">
              <a:noFill/>
            </a:ln>
          </p:spPr>
          <p:txBody>
            <a:bodyPr wrap="none" anchor="ctr"/>
            <a:p>
              <a:r>
                <a:rPr lang="en-US" altLang="zh-CN" sz="1600" b="1" dirty="0">
                  <a:solidFill>
                    <a:schemeClr val="tx1"/>
                  </a:solidFill>
                  <a:latin typeface="Times New Roman" panose="02020603050405020304" pitchFamily="18" charset="0"/>
                </a:rPr>
                <a:t>P2Req(S1</a:t>
              </a:r>
              <a:r>
                <a:rPr lang="en-US" altLang="zh-CN" sz="1600" b="1" dirty="0">
                  <a:solidFill>
                    <a:schemeClr val="hlink"/>
                  </a:solidFill>
                  <a:latin typeface="Times New Roman" panose="02020603050405020304" pitchFamily="18" charset="0"/>
                </a:rPr>
                <a:t>)</a:t>
              </a:r>
              <a:endParaRPr lang="en-US" altLang="zh-CN" b="1" dirty="0">
                <a:solidFill>
                  <a:schemeClr val="tx1"/>
                </a:solidFill>
                <a:latin typeface="Times New Roman" panose="02020603050405020304" pitchFamily="18" charset="0"/>
              </a:endParaRPr>
            </a:p>
          </p:txBody>
        </p:sp>
        <p:sp>
          <p:nvSpPr>
            <p:cNvPr id="60448" name="Rectangle 26"/>
            <p:cNvSpPr/>
            <p:nvPr/>
          </p:nvSpPr>
          <p:spPr>
            <a:xfrm>
              <a:off x="1344" y="3552"/>
              <a:ext cx="624" cy="192"/>
            </a:xfrm>
            <a:prstGeom prst="rect">
              <a:avLst/>
            </a:prstGeom>
            <a:noFill/>
            <a:ln w="9525">
              <a:noFill/>
            </a:ln>
          </p:spPr>
          <p:txBody>
            <a:bodyPr wrap="none" anchor="ctr"/>
            <a:p>
              <a:r>
                <a:rPr lang="en-US" altLang="zh-CN" sz="1600" b="1" dirty="0">
                  <a:solidFill>
                    <a:schemeClr val="tx1"/>
                  </a:solidFill>
                  <a:latin typeface="Times New Roman" panose="02020603050405020304" pitchFamily="18" charset="0"/>
                </a:rPr>
                <a:t>P</a:t>
              </a:r>
              <a:r>
                <a:rPr lang="en-US" altLang="zh-CN" sz="1600" b="1" baseline="-25000" dirty="0">
                  <a:solidFill>
                    <a:schemeClr val="tx1"/>
                  </a:solidFill>
                  <a:latin typeface="Times New Roman" panose="02020603050405020304" pitchFamily="18" charset="0"/>
                </a:rPr>
                <a:t>2</a:t>
              </a:r>
              <a:r>
                <a:rPr lang="en-US" altLang="zh-CN" sz="1600" b="1" dirty="0">
                  <a:solidFill>
                    <a:schemeClr val="tx1"/>
                  </a:solidFill>
                  <a:latin typeface="Times New Roman" panose="02020603050405020304" pitchFamily="18" charset="0"/>
                </a:rPr>
                <a:t>Req(S</a:t>
              </a:r>
              <a:r>
                <a:rPr lang="en-US" altLang="zh-CN" sz="1600" b="1" baseline="-25000" dirty="0">
                  <a:solidFill>
                    <a:schemeClr val="tx1"/>
                  </a:solidFill>
                  <a:latin typeface="Times New Roman" panose="02020603050405020304" pitchFamily="18" charset="0"/>
                </a:rPr>
                <a:t>2</a:t>
              </a:r>
              <a:r>
                <a:rPr lang="en-US" altLang="zh-CN" sz="1600" b="1" dirty="0">
                  <a:solidFill>
                    <a:schemeClr val="tx1"/>
                  </a:solidFill>
                  <a:latin typeface="Times New Roman" panose="02020603050405020304" pitchFamily="18" charset="0"/>
                </a:rPr>
                <a:t>)</a:t>
              </a:r>
              <a:endParaRPr lang="en-US" altLang="zh-CN" b="1" dirty="0">
                <a:solidFill>
                  <a:schemeClr val="tx1"/>
                </a:solidFill>
                <a:latin typeface="Times New Roman" panose="02020603050405020304" pitchFamily="18" charset="0"/>
              </a:endParaRPr>
            </a:p>
          </p:txBody>
        </p:sp>
        <p:sp>
          <p:nvSpPr>
            <p:cNvPr id="60449" name="Rectangle 27"/>
            <p:cNvSpPr/>
            <p:nvPr/>
          </p:nvSpPr>
          <p:spPr>
            <a:xfrm>
              <a:off x="3408" y="4128"/>
              <a:ext cx="624" cy="192"/>
            </a:xfrm>
            <a:prstGeom prst="rect">
              <a:avLst/>
            </a:prstGeom>
            <a:noFill/>
            <a:ln w="9525">
              <a:noFill/>
            </a:ln>
          </p:spPr>
          <p:txBody>
            <a:bodyPr wrap="none" anchor="ctr"/>
            <a:p>
              <a:r>
                <a:rPr lang="en-US" altLang="zh-CN" sz="1600" b="1" dirty="0">
                  <a:solidFill>
                    <a:schemeClr val="tx1"/>
                  </a:solidFill>
                  <a:latin typeface="Times New Roman" panose="02020603050405020304" pitchFamily="18" charset="0"/>
                </a:rPr>
                <a:t>P</a:t>
              </a:r>
              <a:r>
                <a:rPr lang="en-US" altLang="zh-CN" sz="1600" b="1" baseline="-25000" dirty="0">
                  <a:solidFill>
                    <a:schemeClr val="tx1"/>
                  </a:solidFill>
                  <a:latin typeface="Times New Roman" panose="02020603050405020304" pitchFamily="18" charset="0"/>
                </a:rPr>
                <a:t>1</a:t>
              </a:r>
              <a:r>
                <a:rPr lang="en-US" altLang="zh-CN" sz="1600" b="1" dirty="0">
                  <a:solidFill>
                    <a:schemeClr val="tx1"/>
                  </a:solidFill>
                  <a:latin typeface="Times New Roman" panose="02020603050405020304" pitchFamily="18" charset="0"/>
                </a:rPr>
                <a:t>Req(S</a:t>
              </a:r>
              <a:r>
                <a:rPr lang="en-US" altLang="zh-CN" sz="1600" b="1" baseline="-25000" dirty="0">
                  <a:solidFill>
                    <a:schemeClr val="tx1"/>
                  </a:solidFill>
                  <a:latin typeface="Times New Roman" panose="02020603050405020304" pitchFamily="18" charset="0"/>
                </a:rPr>
                <a:t>2</a:t>
              </a:r>
              <a:r>
                <a:rPr lang="en-US" altLang="zh-CN" sz="1600" b="1" dirty="0">
                  <a:solidFill>
                    <a:schemeClr val="tx1"/>
                  </a:solidFill>
                  <a:latin typeface="Times New Roman" panose="02020603050405020304" pitchFamily="18" charset="0"/>
                </a:rPr>
                <a:t>)</a:t>
              </a:r>
              <a:endParaRPr lang="en-US" altLang="zh-CN" b="1" dirty="0">
                <a:solidFill>
                  <a:schemeClr val="tx1"/>
                </a:solidFill>
                <a:latin typeface="Times New Roman" panose="02020603050405020304" pitchFamily="18" charset="0"/>
              </a:endParaRPr>
            </a:p>
          </p:txBody>
        </p:sp>
        <p:sp>
          <p:nvSpPr>
            <p:cNvPr id="60450" name="Rectangle 28"/>
            <p:cNvSpPr/>
            <p:nvPr/>
          </p:nvSpPr>
          <p:spPr>
            <a:xfrm>
              <a:off x="2160" y="4128"/>
              <a:ext cx="624" cy="192"/>
            </a:xfrm>
            <a:prstGeom prst="rect">
              <a:avLst/>
            </a:prstGeom>
            <a:noFill/>
            <a:ln w="9525">
              <a:noFill/>
            </a:ln>
          </p:spPr>
          <p:txBody>
            <a:bodyPr wrap="none" anchor="ctr"/>
            <a:p>
              <a:r>
                <a:rPr lang="en-US" altLang="zh-CN" sz="1600" b="1" dirty="0">
                  <a:solidFill>
                    <a:schemeClr val="tx1"/>
                  </a:solidFill>
                  <a:latin typeface="Times New Roman" panose="02020603050405020304" pitchFamily="18" charset="0"/>
                </a:rPr>
                <a:t>P</a:t>
              </a:r>
              <a:r>
                <a:rPr lang="en-US" altLang="zh-CN" sz="1600" b="1" baseline="-25000" dirty="0">
                  <a:solidFill>
                    <a:schemeClr val="tx1"/>
                  </a:solidFill>
                  <a:latin typeface="Times New Roman" panose="02020603050405020304" pitchFamily="18" charset="0"/>
                </a:rPr>
                <a:t>1</a:t>
              </a:r>
              <a:r>
                <a:rPr lang="en-US" altLang="zh-CN" sz="1600" b="1" dirty="0">
                  <a:solidFill>
                    <a:schemeClr val="tx1"/>
                  </a:solidFill>
                  <a:latin typeface="Times New Roman" panose="02020603050405020304" pitchFamily="18" charset="0"/>
                </a:rPr>
                <a:t>Req(S</a:t>
              </a:r>
              <a:r>
                <a:rPr lang="en-US" altLang="zh-CN" sz="1600" b="1" baseline="-25000" dirty="0">
                  <a:solidFill>
                    <a:schemeClr val="tx1"/>
                  </a:solidFill>
                  <a:latin typeface="Times New Roman" panose="02020603050405020304" pitchFamily="18" charset="0"/>
                </a:rPr>
                <a:t>1</a:t>
              </a:r>
              <a:r>
                <a:rPr lang="en-US" altLang="zh-CN" sz="1600" b="1" dirty="0">
                  <a:solidFill>
                    <a:schemeClr val="hlink"/>
                  </a:solidFill>
                  <a:latin typeface="Times New Roman" panose="02020603050405020304" pitchFamily="18" charset="0"/>
                </a:rPr>
                <a:t>)</a:t>
              </a:r>
              <a:endParaRPr lang="en-US" altLang="zh-CN" b="1" dirty="0">
                <a:solidFill>
                  <a:schemeClr val="tx1"/>
                </a:solidFill>
                <a:latin typeface="Times New Roman" panose="02020603050405020304" pitchFamily="18" charset="0"/>
              </a:endParaRPr>
            </a:p>
          </p:txBody>
        </p:sp>
        <p:sp>
          <p:nvSpPr>
            <p:cNvPr id="60451" name="Rectangle 29"/>
            <p:cNvSpPr/>
            <p:nvPr/>
          </p:nvSpPr>
          <p:spPr>
            <a:xfrm>
              <a:off x="5280" y="4128"/>
              <a:ext cx="672" cy="192"/>
            </a:xfrm>
            <a:prstGeom prst="rect">
              <a:avLst/>
            </a:prstGeom>
            <a:noFill/>
            <a:ln w="9525">
              <a:noFill/>
            </a:ln>
          </p:spPr>
          <p:txBody>
            <a:bodyPr wrap="none" anchor="ctr"/>
            <a:p>
              <a:r>
                <a:rPr lang="en-US" altLang="zh-CN" sz="1600" b="1" dirty="0">
                  <a:solidFill>
                    <a:srgbClr val="0000FF"/>
                  </a:solidFill>
                  <a:latin typeface="Times New Roman" panose="02020603050405020304" pitchFamily="18" charset="0"/>
                </a:rPr>
                <a:t>P</a:t>
              </a:r>
              <a:r>
                <a:rPr lang="en-US" altLang="zh-CN" sz="1600" b="1" baseline="-25000" dirty="0">
                  <a:solidFill>
                    <a:srgbClr val="0000FF"/>
                  </a:solidFill>
                  <a:latin typeface="Times New Roman" panose="02020603050405020304" pitchFamily="18" charset="0"/>
                </a:rPr>
                <a:t>1</a:t>
              </a:r>
              <a:r>
                <a:rPr lang="en-US" altLang="zh-CN" sz="1600" b="1" dirty="0">
                  <a:solidFill>
                    <a:srgbClr val="0000FF"/>
                  </a:solidFill>
                  <a:latin typeface="Times New Roman" panose="02020603050405020304" pitchFamily="18" charset="0"/>
                </a:rPr>
                <a:t>Rel(S</a:t>
              </a:r>
              <a:r>
                <a:rPr lang="en-US" altLang="zh-CN" sz="1600" b="1" baseline="-25000" dirty="0">
                  <a:solidFill>
                    <a:srgbClr val="0000FF"/>
                  </a:solidFill>
                  <a:latin typeface="Times New Roman" panose="02020603050405020304" pitchFamily="18" charset="0"/>
                </a:rPr>
                <a:t>2</a:t>
              </a:r>
              <a:r>
                <a:rPr lang="en-US" altLang="zh-CN" sz="1600" b="1" dirty="0">
                  <a:solidFill>
                    <a:srgbClr val="0000FF"/>
                  </a:solidFill>
                  <a:latin typeface="Times New Roman" panose="02020603050405020304" pitchFamily="18" charset="0"/>
                </a:rPr>
                <a:t>)</a:t>
              </a:r>
              <a:endParaRPr lang="en-US" altLang="zh-CN" b="1" dirty="0">
                <a:solidFill>
                  <a:srgbClr val="0000FF"/>
                </a:solidFill>
                <a:latin typeface="Times New Roman" panose="02020603050405020304" pitchFamily="18" charset="0"/>
              </a:endParaRPr>
            </a:p>
          </p:txBody>
        </p:sp>
        <p:sp>
          <p:nvSpPr>
            <p:cNvPr id="60452" name="Line 30"/>
            <p:cNvSpPr/>
            <p:nvPr/>
          </p:nvSpPr>
          <p:spPr>
            <a:xfrm flipH="1">
              <a:off x="4704" y="3888"/>
              <a:ext cx="0" cy="192"/>
            </a:xfrm>
            <a:prstGeom prst="line">
              <a:avLst/>
            </a:prstGeom>
            <a:ln w="9525" cap="flat" cmpd="sng">
              <a:solidFill>
                <a:schemeClr val="tx1"/>
              </a:solidFill>
              <a:prstDash val="solid"/>
              <a:headEnd type="none" w="med" len="med"/>
              <a:tailEnd type="none" w="med" len="med"/>
            </a:ln>
          </p:spPr>
        </p:sp>
        <p:sp>
          <p:nvSpPr>
            <p:cNvPr id="60453" name="Line 31"/>
            <p:cNvSpPr/>
            <p:nvPr/>
          </p:nvSpPr>
          <p:spPr>
            <a:xfrm flipH="1">
              <a:off x="5568" y="3888"/>
              <a:ext cx="0" cy="192"/>
            </a:xfrm>
            <a:prstGeom prst="line">
              <a:avLst/>
            </a:prstGeom>
            <a:ln w="9525" cap="flat" cmpd="sng">
              <a:solidFill>
                <a:schemeClr val="tx1"/>
              </a:solidFill>
              <a:prstDash val="solid"/>
              <a:headEnd type="none" w="med" len="med"/>
              <a:tailEnd type="none" w="med" len="med"/>
            </a:ln>
          </p:spPr>
        </p:sp>
        <p:sp>
          <p:nvSpPr>
            <p:cNvPr id="60454" name="Rectangle 32"/>
            <p:cNvSpPr/>
            <p:nvPr/>
          </p:nvSpPr>
          <p:spPr>
            <a:xfrm>
              <a:off x="4464" y="4128"/>
              <a:ext cx="624" cy="192"/>
            </a:xfrm>
            <a:prstGeom prst="rect">
              <a:avLst/>
            </a:prstGeom>
            <a:noFill/>
            <a:ln w="9525">
              <a:noFill/>
            </a:ln>
          </p:spPr>
          <p:txBody>
            <a:bodyPr wrap="none" anchor="ctr"/>
            <a:p>
              <a:r>
                <a:rPr lang="en-US" altLang="zh-CN" sz="1600" b="1" dirty="0">
                  <a:solidFill>
                    <a:srgbClr val="0000FF"/>
                  </a:solidFill>
                  <a:latin typeface="Times New Roman" panose="02020603050405020304" pitchFamily="18" charset="0"/>
                </a:rPr>
                <a:t>P</a:t>
              </a:r>
              <a:r>
                <a:rPr lang="en-US" altLang="zh-CN" sz="1600" b="1" baseline="-25000" dirty="0">
                  <a:solidFill>
                    <a:srgbClr val="0000FF"/>
                  </a:solidFill>
                  <a:latin typeface="Times New Roman" panose="02020603050405020304" pitchFamily="18" charset="0"/>
                </a:rPr>
                <a:t>1</a:t>
              </a:r>
              <a:r>
                <a:rPr lang="en-US" altLang="zh-CN" sz="1600" b="1" dirty="0">
                  <a:solidFill>
                    <a:srgbClr val="0000FF"/>
                  </a:solidFill>
                  <a:latin typeface="Times New Roman" panose="02020603050405020304" pitchFamily="18" charset="0"/>
                </a:rPr>
                <a:t>Rel(S</a:t>
              </a:r>
              <a:r>
                <a:rPr lang="en-US" altLang="zh-CN" sz="1600" b="1" baseline="-25000" dirty="0">
                  <a:solidFill>
                    <a:srgbClr val="0000FF"/>
                  </a:solidFill>
                  <a:latin typeface="Times New Roman" panose="02020603050405020304" pitchFamily="18" charset="0"/>
                </a:rPr>
                <a:t>1</a:t>
              </a:r>
              <a:r>
                <a:rPr lang="en-US" altLang="zh-CN" sz="1600" b="1" dirty="0">
                  <a:solidFill>
                    <a:srgbClr val="0000FF"/>
                  </a:solidFill>
                  <a:latin typeface="Times New Roman" panose="02020603050405020304" pitchFamily="18" charset="0"/>
                </a:rPr>
                <a:t>)</a:t>
              </a:r>
              <a:endParaRPr lang="en-US" altLang="zh-CN" b="1" dirty="0">
                <a:solidFill>
                  <a:srgbClr val="0000FF"/>
                </a:solidFill>
                <a:latin typeface="Times New Roman" panose="02020603050405020304" pitchFamily="18" charset="0"/>
              </a:endParaRPr>
            </a:p>
          </p:txBody>
        </p:sp>
        <p:sp>
          <p:nvSpPr>
            <p:cNvPr id="60455" name="Rectangle 33"/>
            <p:cNvSpPr/>
            <p:nvPr/>
          </p:nvSpPr>
          <p:spPr>
            <a:xfrm>
              <a:off x="1296" y="2832"/>
              <a:ext cx="624" cy="192"/>
            </a:xfrm>
            <a:prstGeom prst="rect">
              <a:avLst/>
            </a:prstGeom>
            <a:noFill/>
            <a:ln w="9525">
              <a:noFill/>
            </a:ln>
          </p:spPr>
          <p:txBody>
            <a:bodyPr wrap="none" anchor="ctr"/>
            <a:p>
              <a:r>
                <a:rPr lang="en-US" altLang="zh-CN" sz="1600" b="1" dirty="0">
                  <a:solidFill>
                    <a:srgbClr val="0000FF"/>
                  </a:solidFill>
                  <a:latin typeface="Times New Roman" panose="02020603050405020304" pitchFamily="18" charset="0"/>
                </a:rPr>
                <a:t>P</a:t>
              </a:r>
              <a:r>
                <a:rPr lang="en-US" altLang="zh-CN" sz="1600" b="1" baseline="-25000" dirty="0">
                  <a:solidFill>
                    <a:srgbClr val="0000FF"/>
                  </a:solidFill>
                  <a:latin typeface="Times New Roman" panose="02020603050405020304" pitchFamily="18" charset="0"/>
                </a:rPr>
                <a:t>2</a:t>
              </a:r>
              <a:r>
                <a:rPr lang="en-US" altLang="zh-CN" sz="1600" b="1" dirty="0">
                  <a:solidFill>
                    <a:srgbClr val="0000FF"/>
                  </a:solidFill>
                  <a:latin typeface="Times New Roman" panose="02020603050405020304" pitchFamily="18" charset="0"/>
                </a:rPr>
                <a:t>Rel(S</a:t>
              </a:r>
              <a:r>
                <a:rPr lang="en-US" altLang="zh-CN" sz="1600" b="1" baseline="-25000" dirty="0">
                  <a:solidFill>
                    <a:srgbClr val="0000FF"/>
                  </a:solidFill>
                  <a:latin typeface="Times New Roman" panose="02020603050405020304" pitchFamily="18" charset="0"/>
                </a:rPr>
                <a:t>2</a:t>
              </a:r>
              <a:r>
                <a:rPr lang="en-US" altLang="zh-CN" sz="1600" b="1" dirty="0">
                  <a:solidFill>
                    <a:srgbClr val="0000FF"/>
                  </a:solidFill>
                  <a:latin typeface="Times New Roman" panose="02020603050405020304" pitchFamily="18" charset="0"/>
                </a:rPr>
                <a:t>)</a:t>
              </a:r>
              <a:endParaRPr lang="en-US" altLang="zh-CN" b="1" dirty="0">
                <a:solidFill>
                  <a:srgbClr val="0000FF"/>
                </a:solidFill>
                <a:latin typeface="Times New Roman" panose="02020603050405020304" pitchFamily="18" charset="0"/>
              </a:endParaRPr>
            </a:p>
          </p:txBody>
        </p:sp>
        <p:sp>
          <p:nvSpPr>
            <p:cNvPr id="60456" name="Rectangle 34"/>
            <p:cNvSpPr/>
            <p:nvPr/>
          </p:nvSpPr>
          <p:spPr>
            <a:xfrm>
              <a:off x="1296" y="2400"/>
              <a:ext cx="672" cy="192"/>
            </a:xfrm>
            <a:prstGeom prst="rect">
              <a:avLst/>
            </a:prstGeom>
            <a:noFill/>
            <a:ln w="9525">
              <a:noFill/>
            </a:ln>
          </p:spPr>
          <p:txBody>
            <a:bodyPr wrap="none" anchor="ctr"/>
            <a:p>
              <a:r>
                <a:rPr lang="en-US" altLang="zh-CN" sz="1600" b="1" dirty="0">
                  <a:solidFill>
                    <a:srgbClr val="0000FF"/>
                  </a:solidFill>
                  <a:latin typeface="Times New Roman" panose="02020603050405020304" pitchFamily="18" charset="0"/>
                </a:rPr>
                <a:t>P</a:t>
              </a:r>
              <a:r>
                <a:rPr lang="en-US" altLang="zh-CN" sz="1600" b="1" baseline="-25000" dirty="0">
                  <a:solidFill>
                    <a:srgbClr val="0000FF"/>
                  </a:solidFill>
                  <a:latin typeface="Times New Roman" panose="02020603050405020304" pitchFamily="18" charset="0"/>
                </a:rPr>
                <a:t>2</a:t>
              </a:r>
              <a:r>
                <a:rPr lang="en-US" altLang="zh-CN" sz="1600" b="1" dirty="0">
                  <a:solidFill>
                    <a:srgbClr val="0000FF"/>
                  </a:solidFill>
                  <a:latin typeface="Times New Roman" panose="02020603050405020304" pitchFamily="18" charset="0"/>
                </a:rPr>
                <a:t>Rel(S</a:t>
              </a:r>
              <a:r>
                <a:rPr lang="en-US" altLang="zh-CN" sz="1600" b="1" baseline="-25000" dirty="0">
                  <a:solidFill>
                    <a:srgbClr val="0000FF"/>
                  </a:solidFill>
                  <a:latin typeface="Times New Roman" panose="02020603050405020304" pitchFamily="18" charset="0"/>
                </a:rPr>
                <a:t>1</a:t>
              </a:r>
              <a:r>
                <a:rPr lang="en-US" altLang="zh-CN" sz="1600" b="1" dirty="0">
                  <a:solidFill>
                    <a:srgbClr val="0000FF"/>
                  </a:solidFill>
                  <a:latin typeface="Times New Roman" panose="02020603050405020304" pitchFamily="18" charset="0"/>
                </a:rPr>
                <a:t>)</a:t>
              </a:r>
              <a:endParaRPr lang="en-US" altLang="zh-CN" b="1" dirty="0">
                <a:solidFill>
                  <a:srgbClr val="0000FF"/>
                </a:solidFill>
                <a:latin typeface="Times New Roman" panose="02020603050405020304" pitchFamily="18" charset="0"/>
              </a:endParaRPr>
            </a:p>
          </p:txBody>
        </p:sp>
        <p:sp>
          <p:nvSpPr>
            <p:cNvPr id="60457" name="Line 35"/>
            <p:cNvSpPr/>
            <p:nvPr/>
          </p:nvSpPr>
          <p:spPr>
            <a:xfrm flipV="1">
              <a:off x="1920" y="2928"/>
              <a:ext cx="144" cy="0"/>
            </a:xfrm>
            <a:prstGeom prst="line">
              <a:avLst/>
            </a:prstGeom>
            <a:ln w="9525" cap="flat" cmpd="sng">
              <a:solidFill>
                <a:schemeClr val="tx1"/>
              </a:solidFill>
              <a:prstDash val="solid"/>
              <a:headEnd type="none" w="med" len="med"/>
              <a:tailEnd type="none" w="med" len="med"/>
            </a:ln>
          </p:spPr>
        </p:sp>
        <p:sp>
          <p:nvSpPr>
            <p:cNvPr id="60458" name="Line 36"/>
            <p:cNvSpPr/>
            <p:nvPr/>
          </p:nvSpPr>
          <p:spPr>
            <a:xfrm>
              <a:off x="1920" y="2496"/>
              <a:ext cx="144" cy="0"/>
            </a:xfrm>
            <a:prstGeom prst="line">
              <a:avLst/>
            </a:prstGeom>
            <a:ln w="9525" cap="flat" cmpd="sng">
              <a:solidFill>
                <a:schemeClr val="tx1"/>
              </a:solidFill>
              <a:prstDash val="solid"/>
              <a:headEnd type="none" w="med" len="med"/>
              <a:tailEnd type="none" w="med" len="med"/>
            </a:ln>
          </p:spPr>
        </p:sp>
        <p:sp>
          <p:nvSpPr>
            <p:cNvPr id="60459" name="Rectangle 37"/>
            <p:cNvSpPr/>
            <p:nvPr/>
          </p:nvSpPr>
          <p:spPr>
            <a:xfrm>
              <a:off x="2496" y="3216"/>
              <a:ext cx="1200" cy="432"/>
            </a:xfrm>
            <a:prstGeom prst="rect">
              <a:avLst/>
            </a:prstGeom>
            <a:solidFill>
              <a:srgbClr val="99CC00"/>
            </a:solidFill>
            <a:ln w="9525" cap="flat" cmpd="sng">
              <a:solidFill>
                <a:srgbClr val="0000FF"/>
              </a:solidFill>
              <a:prstDash val="solid"/>
              <a:miter/>
              <a:headEnd type="none" w="med" len="med"/>
              <a:tailEnd type="none" w="med" len="med"/>
            </a:ln>
          </p:spPr>
          <p:txBody>
            <a:bodyPr wrap="none" anchor="ctr"/>
            <a:p>
              <a:r>
                <a:rPr lang="en-US" altLang="zh-CN" b="1" dirty="0">
                  <a:solidFill>
                    <a:schemeClr val="bg1"/>
                  </a:solidFill>
                  <a:latin typeface="Times New Roman" panose="02020603050405020304" pitchFamily="18" charset="0"/>
                </a:rPr>
                <a:t>D</a:t>
              </a:r>
              <a:endParaRPr lang="en-US" altLang="zh-CN" b="1" dirty="0">
                <a:solidFill>
                  <a:schemeClr val="bg1"/>
                </a:solidFill>
                <a:latin typeface="Times New Roman" panose="02020603050405020304" pitchFamily="18" charset="0"/>
              </a:endParaRPr>
            </a:p>
          </p:txBody>
        </p:sp>
        <p:sp>
          <p:nvSpPr>
            <p:cNvPr id="60460" name="Rectangle 38"/>
            <p:cNvSpPr/>
            <p:nvPr/>
          </p:nvSpPr>
          <p:spPr>
            <a:xfrm>
              <a:off x="2496" y="2640"/>
              <a:ext cx="1200" cy="576"/>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60461" name="Rectangle 39"/>
            <p:cNvSpPr/>
            <p:nvPr/>
          </p:nvSpPr>
          <p:spPr>
            <a:xfrm>
              <a:off x="3696" y="3216"/>
              <a:ext cx="816" cy="384"/>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60462" name="Rectangle 40"/>
            <p:cNvSpPr/>
            <p:nvPr/>
          </p:nvSpPr>
          <p:spPr>
            <a:xfrm>
              <a:off x="3696" y="2928"/>
              <a:ext cx="384" cy="288"/>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pSp>
      <p:sp>
        <p:nvSpPr>
          <p:cNvPr id="60419" name="Line 42"/>
          <p:cNvSpPr/>
          <p:nvPr/>
        </p:nvSpPr>
        <p:spPr>
          <a:xfrm flipV="1">
            <a:off x="2051050" y="5661025"/>
            <a:ext cx="0" cy="457200"/>
          </a:xfrm>
          <a:prstGeom prst="line">
            <a:avLst/>
          </a:prstGeom>
          <a:ln w="38100" cap="flat" cmpd="sng">
            <a:solidFill>
              <a:srgbClr val="0000FF"/>
            </a:solidFill>
            <a:prstDash val="solid"/>
            <a:headEnd type="none" w="med" len="med"/>
            <a:tailEnd type="none" w="med" len="med"/>
          </a:ln>
        </p:spPr>
      </p:sp>
      <p:sp>
        <p:nvSpPr>
          <p:cNvPr id="60420" name="Line 45"/>
          <p:cNvSpPr/>
          <p:nvPr/>
        </p:nvSpPr>
        <p:spPr>
          <a:xfrm flipV="1">
            <a:off x="2051050" y="5661025"/>
            <a:ext cx="1728788" cy="0"/>
          </a:xfrm>
          <a:prstGeom prst="line">
            <a:avLst/>
          </a:prstGeom>
          <a:ln w="38100" cap="flat" cmpd="sng">
            <a:solidFill>
              <a:srgbClr val="0000FF"/>
            </a:solidFill>
            <a:prstDash val="solid"/>
            <a:headEnd type="none" w="med" len="med"/>
            <a:tailEnd type="none" w="med" len="med"/>
          </a:ln>
        </p:spPr>
      </p:sp>
      <p:sp>
        <p:nvSpPr>
          <p:cNvPr id="60421" name="Line 46"/>
          <p:cNvSpPr/>
          <p:nvPr/>
        </p:nvSpPr>
        <p:spPr>
          <a:xfrm flipH="1" flipV="1">
            <a:off x="3779838" y="4652963"/>
            <a:ext cx="0" cy="1008062"/>
          </a:xfrm>
          <a:prstGeom prst="line">
            <a:avLst/>
          </a:prstGeom>
          <a:ln w="38100" cap="flat" cmpd="sng">
            <a:solidFill>
              <a:srgbClr val="0000FF"/>
            </a:solidFill>
            <a:prstDash val="solid"/>
            <a:headEnd type="none" w="med" len="med"/>
            <a:tailEnd type="none" w="med" len="med"/>
          </a:ln>
        </p:spPr>
      </p:sp>
      <p:sp>
        <p:nvSpPr>
          <p:cNvPr id="98351" name="Rectangle 47"/>
          <p:cNvSpPr/>
          <p:nvPr/>
        </p:nvSpPr>
        <p:spPr>
          <a:xfrm>
            <a:off x="623888" y="404813"/>
            <a:ext cx="8229600" cy="1979612"/>
          </a:xfrm>
          <a:prstGeom prst="rect">
            <a:avLst/>
          </a:prstGeom>
          <a:noFill/>
          <a:ln w="9525">
            <a:noFill/>
          </a:ln>
        </p:spPr>
        <p:txBody>
          <a:bodyPr>
            <a:spAutoFit/>
          </a:bodyPr>
          <a:p>
            <a:pPr algn="l"/>
            <a:r>
              <a:rPr lang="zh-CN" altLang="en-US" sz="2800" b="1" dirty="0">
                <a:solidFill>
                  <a:schemeClr val="hlink"/>
                </a:solidFill>
                <a:latin typeface="Times New Roman" panose="02020603050405020304" pitchFamily="18" charset="0"/>
              </a:rPr>
              <a:t>      </a:t>
            </a:r>
            <a:r>
              <a:rPr lang="en-US" altLang="zh-CN" sz="2800" b="1" dirty="0">
                <a:solidFill>
                  <a:schemeClr val="hlink"/>
                </a:solidFill>
                <a:latin typeface="Times New Roman" panose="02020603050405020304" pitchFamily="18" charset="0"/>
              </a:rPr>
              <a:t>2.</a:t>
            </a:r>
            <a:r>
              <a:rPr lang="zh-CN" altLang="en-US" sz="2800" b="1" dirty="0">
                <a:solidFill>
                  <a:schemeClr val="hlink"/>
                </a:solidFill>
                <a:latin typeface="Times New Roman" panose="02020603050405020304" pitchFamily="18" charset="0"/>
              </a:rPr>
              <a:t>进程推进顺序非法：</a:t>
            </a:r>
            <a:r>
              <a:rPr lang="zh-CN" altLang="en-US" b="1" dirty="0">
                <a:solidFill>
                  <a:schemeClr val="tx1"/>
                </a:solidFill>
                <a:latin typeface="Times New Roman" panose="02020603050405020304" pitchFamily="18" charset="0"/>
              </a:rPr>
              <a:t>进程</a:t>
            </a:r>
            <a:r>
              <a:rPr lang="en-US" altLang="zh-CN" b="1" dirty="0">
                <a:solidFill>
                  <a:schemeClr val="tx1"/>
                </a:solidFill>
                <a:latin typeface="Times New Roman" panose="02020603050405020304" pitchFamily="18" charset="0"/>
              </a:rPr>
              <a:t>P</a:t>
            </a:r>
            <a:r>
              <a:rPr lang="en-US" altLang="zh-CN" b="1" baseline="-25000" dirty="0">
                <a:solidFill>
                  <a:schemeClr val="tx1"/>
                </a:solidFill>
                <a:latin typeface="Times New Roman" panose="02020603050405020304" pitchFamily="18" charset="0"/>
              </a:rPr>
              <a:t>1</a:t>
            </a:r>
            <a:r>
              <a:rPr lang="zh-CN" altLang="en-US" b="1" dirty="0">
                <a:solidFill>
                  <a:schemeClr val="tx1"/>
                </a:solidFill>
                <a:latin typeface="Times New Roman" panose="02020603050405020304" pitchFamily="18" charset="0"/>
              </a:rPr>
              <a:t>和</a:t>
            </a:r>
            <a:r>
              <a:rPr lang="en-US" altLang="zh-CN" b="1" dirty="0">
                <a:solidFill>
                  <a:schemeClr val="tx1"/>
                </a:solidFill>
                <a:latin typeface="Times New Roman" panose="02020603050405020304" pitchFamily="18" charset="0"/>
              </a:rPr>
              <a:t>P</a:t>
            </a:r>
            <a:r>
              <a:rPr lang="en-US" altLang="zh-CN" b="1" baseline="-25000" dirty="0">
                <a:solidFill>
                  <a:schemeClr val="tx1"/>
                </a:solidFill>
                <a:latin typeface="Times New Roman" panose="02020603050405020304" pitchFamily="18" charset="0"/>
              </a:rPr>
              <a:t>2</a:t>
            </a:r>
            <a:r>
              <a:rPr lang="zh-CN" altLang="en-US" b="1" dirty="0">
                <a:solidFill>
                  <a:schemeClr val="tx1"/>
                </a:solidFill>
                <a:latin typeface="Times New Roman" panose="02020603050405020304" pitchFamily="18" charset="0"/>
              </a:rPr>
              <a:t>并发执行时，</a:t>
            </a:r>
            <a:r>
              <a:rPr lang="zh-CN" altLang="en-US" b="1" dirty="0">
                <a:solidFill>
                  <a:schemeClr val="tx1"/>
                </a:solidFill>
                <a:latin typeface="宋体" panose="02010600030101010101" pitchFamily="2" charset="-122"/>
              </a:rPr>
              <a:t>若按曲线④ 即：</a:t>
            </a:r>
            <a:r>
              <a:rPr lang="en-US" altLang="zh-CN" b="1" dirty="0">
                <a:solidFill>
                  <a:schemeClr val="tx2"/>
                </a:solidFill>
                <a:latin typeface="宋体" panose="02010600030101010101" pitchFamily="2" charset="-122"/>
              </a:rPr>
              <a:t>P</a:t>
            </a:r>
            <a:r>
              <a:rPr lang="en-US" altLang="zh-CN" b="1" baseline="-25000" dirty="0">
                <a:solidFill>
                  <a:schemeClr val="tx2"/>
                </a:solidFill>
                <a:latin typeface="宋体" panose="02010600030101010101" pitchFamily="2" charset="-122"/>
              </a:rPr>
              <a:t>1</a:t>
            </a:r>
            <a:r>
              <a:rPr lang="en-US" altLang="zh-CN" b="1" dirty="0">
                <a:solidFill>
                  <a:schemeClr val="tx2"/>
                </a:solidFill>
                <a:latin typeface="宋体" panose="02010600030101010101" pitchFamily="2" charset="-122"/>
              </a:rPr>
              <a:t>:Request(S</a:t>
            </a:r>
            <a:r>
              <a:rPr lang="en-US" altLang="zh-CN" b="1" baseline="-25000" dirty="0">
                <a:solidFill>
                  <a:schemeClr val="tx2"/>
                </a:solidFill>
                <a:latin typeface="宋体" panose="02010600030101010101" pitchFamily="2" charset="-122"/>
              </a:rPr>
              <a:t>1</a:t>
            </a:r>
            <a:r>
              <a:rPr lang="en-US" altLang="zh-CN" b="1" dirty="0">
                <a:solidFill>
                  <a:schemeClr val="tx2"/>
                </a:solidFill>
                <a:latin typeface="宋体" panose="02010600030101010101" pitchFamily="2" charset="-122"/>
              </a:rPr>
              <a:t>);→P</a:t>
            </a:r>
            <a:r>
              <a:rPr lang="en-US" altLang="zh-CN" b="1" baseline="-25000" dirty="0">
                <a:solidFill>
                  <a:schemeClr val="tx2"/>
                </a:solidFill>
                <a:latin typeface="宋体" panose="02010600030101010101" pitchFamily="2" charset="-122"/>
              </a:rPr>
              <a:t>2</a:t>
            </a:r>
            <a:r>
              <a:rPr lang="en-US" altLang="zh-CN" b="1" dirty="0">
                <a:solidFill>
                  <a:schemeClr val="tx2"/>
                </a:solidFill>
                <a:latin typeface="宋体" panose="02010600030101010101" pitchFamily="2" charset="-122"/>
              </a:rPr>
              <a:t>:Request(S</a:t>
            </a:r>
            <a:r>
              <a:rPr lang="en-US" altLang="zh-CN" b="1" baseline="-25000" dirty="0">
                <a:solidFill>
                  <a:schemeClr val="tx2"/>
                </a:solidFill>
                <a:latin typeface="宋体" panose="02010600030101010101" pitchFamily="2" charset="-122"/>
              </a:rPr>
              <a:t>2</a:t>
            </a:r>
            <a:r>
              <a:rPr lang="en-US" altLang="zh-CN" b="1" dirty="0">
                <a:solidFill>
                  <a:schemeClr val="tx2"/>
                </a:solidFill>
                <a:latin typeface="宋体" panose="02010600030101010101" pitchFamily="2" charset="-122"/>
              </a:rPr>
              <a:t>);→ P</a:t>
            </a:r>
            <a:r>
              <a:rPr lang="en-US" altLang="zh-CN" b="1" baseline="-25000" dirty="0">
                <a:solidFill>
                  <a:schemeClr val="tx2"/>
                </a:solidFill>
                <a:latin typeface="宋体" panose="02010600030101010101" pitchFamily="2" charset="-122"/>
              </a:rPr>
              <a:t>1</a:t>
            </a:r>
            <a:r>
              <a:rPr lang="en-US" altLang="zh-CN" b="1" dirty="0">
                <a:solidFill>
                  <a:schemeClr val="tx2"/>
                </a:solidFill>
                <a:latin typeface="宋体" panose="02010600030101010101" pitchFamily="2" charset="-122"/>
              </a:rPr>
              <a:t>:Request(S</a:t>
            </a:r>
            <a:r>
              <a:rPr lang="en-US" altLang="zh-CN" b="1" baseline="-25000" dirty="0">
                <a:solidFill>
                  <a:schemeClr val="tx2"/>
                </a:solidFill>
                <a:latin typeface="宋体" panose="02010600030101010101" pitchFamily="2" charset="-122"/>
              </a:rPr>
              <a:t>2</a:t>
            </a:r>
            <a:r>
              <a:rPr lang="en-US" altLang="zh-CN" b="1" dirty="0">
                <a:solidFill>
                  <a:schemeClr val="tx2"/>
                </a:solidFill>
                <a:latin typeface="宋体" panose="02010600030101010101" pitchFamily="2" charset="-122"/>
              </a:rPr>
              <a:t>); </a:t>
            </a:r>
            <a:r>
              <a:rPr lang="en-US" altLang="zh-CN" b="1" dirty="0">
                <a:solidFill>
                  <a:schemeClr val="hlink"/>
                </a:solidFill>
                <a:latin typeface="宋体" panose="02010600030101010101" pitchFamily="2" charset="-122"/>
              </a:rPr>
              <a:t> </a:t>
            </a:r>
            <a:r>
              <a:rPr lang="zh-CN" altLang="en-US" b="1" dirty="0">
                <a:solidFill>
                  <a:schemeClr val="hlink"/>
                </a:solidFill>
                <a:latin typeface="宋体" panose="02010600030101010101" pitchFamily="2" charset="-122"/>
              </a:rPr>
              <a:t>阻塞</a:t>
            </a:r>
            <a:r>
              <a:rPr lang="zh-CN" altLang="en-US" b="1" dirty="0">
                <a:solidFill>
                  <a:schemeClr val="tx2"/>
                </a:solidFill>
                <a:latin typeface="宋体" panose="02010600030101010101" pitchFamily="2" charset="-122"/>
              </a:rPr>
              <a:t>。→ </a:t>
            </a:r>
            <a:r>
              <a:rPr lang="en-US" altLang="zh-CN" b="1" dirty="0">
                <a:solidFill>
                  <a:schemeClr val="tx2"/>
                </a:solidFill>
                <a:latin typeface="宋体" panose="02010600030101010101" pitchFamily="2" charset="-122"/>
              </a:rPr>
              <a:t>P</a:t>
            </a:r>
            <a:r>
              <a:rPr lang="en-US" altLang="zh-CN" b="1" baseline="-25000" dirty="0">
                <a:solidFill>
                  <a:schemeClr val="tx2"/>
                </a:solidFill>
                <a:latin typeface="宋体" panose="02010600030101010101" pitchFamily="2" charset="-122"/>
              </a:rPr>
              <a:t>2</a:t>
            </a:r>
            <a:r>
              <a:rPr lang="en-US" altLang="zh-CN" b="1" dirty="0">
                <a:solidFill>
                  <a:schemeClr val="tx2"/>
                </a:solidFill>
                <a:latin typeface="宋体" panose="02010600030101010101" pitchFamily="2" charset="-122"/>
              </a:rPr>
              <a:t>:Request(S</a:t>
            </a:r>
            <a:r>
              <a:rPr lang="en-US" altLang="zh-CN" b="1" baseline="-25000" dirty="0">
                <a:solidFill>
                  <a:schemeClr val="tx2"/>
                </a:solidFill>
                <a:latin typeface="宋体" panose="02010600030101010101" pitchFamily="2" charset="-122"/>
              </a:rPr>
              <a:t>1</a:t>
            </a:r>
            <a:r>
              <a:rPr lang="en-US" altLang="zh-CN" b="1" dirty="0">
                <a:solidFill>
                  <a:schemeClr val="tx2"/>
                </a:solidFill>
                <a:latin typeface="宋体" panose="02010600030101010101" pitchFamily="2" charset="-122"/>
              </a:rPr>
              <a:t>); </a:t>
            </a:r>
            <a:r>
              <a:rPr lang="zh-CN" altLang="en-US" b="1" dirty="0">
                <a:solidFill>
                  <a:schemeClr val="hlink"/>
                </a:solidFill>
                <a:latin typeface="宋体" panose="02010600030101010101" pitchFamily="2" charset="-122"/>
              </a:rPr>
              <a:t>阻塞</a:t>
            </a:r>
            <a:r>
              <a:rPr lang="zh-CN" altLang="en-US" b="1" dirty="0">
                <a:solidFill>
                  <a:schemeClr val="tx2"/>
                </a:solidFill>
                <a:latin typeface="宋体" panose="02010600030101010101" pitchFamily="2" charset="-122"/>
              </a:rPr>
              <a:t>。</a:t>
            </a:r>
            <a:endParaRPr lang="zh-CN" altLang="en-US" b="1" dirty="0">
              <a:solidFill>
                <a:schemeClr val="tx2"/>
              </a:solidFill>
              <a:latin typeface="宋体" panose="02010600030101010101" pitchFamily="2" charset="-122"/>
            </a:endParaRPr>
          </a:p>
          <a:p>
            <a:pPr algn="l"/>
            <a:r>
              <a:rPr lang="zh-CN" altLang="en-US" b="1" dirty="0">
                <a:solidFill>
                  <a:schemeClr val="tx1"/>
                </a:solidFill>
                <a:latin typeface="宋体" panose="02010600030101010101" pitchFamily="2" charset="-122"/>
              </a:rPr>
              <a:t>则两个进程间互相产生了阻塞，从而产生“</a:t>
            </a:r>
            <a:r>
              <a:rPr lang="zh-CN" altLang="en-US" b="1" dirty="0">
                <a:latin typeface="宋体" panose="02010600030101010101" pitchFamily="2" charset="-122"/>
              </a:rPr>
              <a:t>死锁</a:t>
            </a:r>
            <a:r>
              <a:rPr lang="zh-CN" altLang="en-US" b="1" dirty="0">
                <a:solidFill>
                  <a:schemeClr val="tx1"/>
                </a:solidFill>
                <a:latin typeface="宋体" panose="02010600030101010101" pitchFamily="2" charset="-122"/>
              </a:rPr>
              <a:t>”。   </a:t>
            </a:r>
            <a:endParaRPr lang="zh-CN" altLang="en-US" b="1" dirty="0">
              <a:solidFill>
                <a:schemeClr val="tx1"/>
              </a:solidFill>
              <a:latin typeface="宋体" panose="02010600030101010101" pitchFamily="2" charset="-122"/>
            </a:endParaRPr>
          </a:p>
          <a:p>
            <a:pPr algn="l"/>
            <a:r>
              <a:rPr lang="zh-CN" altLang="en-US" b="1" dirty="0">
                <a:solidFill>
                  <a:schemeClr val="tx1"/>
                </a:solidFill>
                <a:latin typeface="宋体" panose="02010600030101010101" pitchFamily="2" charset="-122"/>
              </a:rPr>
              <a:t>   </a:t>
            </a:r>
            <a:r>
              <a:rPr lang="zh-CN" altLang="en-US" b="1" dirty="0">
                <a:solidFill>
                  <a:schemeClr val="hlink"/>
                </a:solidFill>
                <a:latin typeface="宋体" panose="02010600030101010101" pitchFamily="2" charset="-122"/>
              </a:rPr>
              <a:t>     </a:t>
            </a:r>
            <a:r>
              <a:rPr lang="zh-CN" altLang="en-US" b="1" dirty="0">
                <a:solidFill>
                  <a:schemeClr val="tx1"/>
                </a:solidFill>
                <a:latin typeface="宋体" panose="02010600030101010101" pitchFamily="2" charset="-122"/>
              </a:rPr>
              <a:t>把区域</a:t>
            </a:r>
            <a:r>
              <a:rPr lang="en-US" altLang="zh-CN" b="1" dirty="0">
                <a:solidFill>
                  <a:schemeClr val="tx1"/>
                </a:solidFill>
                <a:latin typeface="宋体" panose="02010600030101010101" pitchFamily="2" charset="-122"/>
              </a:rPr>
              <a:t>D</a:t>
            </a:r>
            <a:r>
              <a:rPr lang="zh-CN" altLang="en-US" b="1" dirty="0">
                <a:solidFill>
                  <a:schemeClr val="tx1"/>
                </a:solidFill>
                <a:latin typeface="宋体" panose="02010600030101010101" pitchFamily="2" charset="-122"/>
              </a:rPr>
              <a:t>称为是“</a:t>
            </a:r>
            <a:r>
              <a:rPr lang="zh-CN" altLang="en-US" b="1" dirty="0">
                <a:latin typeface="宋体" panose="02010600030101010101" pitchFamily="2" charset="-122"/>
              </a:rPr>
              <a:t>死锁区</a:t>
            </a:r>
            <a:r>
              <a:rPr lang="zh-CN" altLang="en-US" b="1" dirty="0">
                <a:solidFill>
                  <a:schemeClr val="tx1"/>
                </a:solidFill>
                <a:latin typeface="宋体" panose="02010600030101010101" pitchFamily="2" charset="-122"/>
              </a:rPr>
              <a:t>”。</a:t>
            </a:r>
            <a:endParaRPr lang="zh-CN" altLang="en-US" b="1" dirty="0">
              <a:solidFill>
                <a:schemeClr val="tx1"/>
              </a:solidFill>
              <a:latin typeface="宋体" panose="02010600030101010101" pitchFamily="2" charset="-122"/>
            </a:endParaRPr>
          </a:p>
        </p:txBody>
      </p:sp>
      <p:sp>
        <p:nvSpPr>
          <p:cNvPr id="60423" name="Rectangle 48"/>
          <p:cNvSpPr/>
          <p:nvPr/>
        </p:nvSpPr>
        <p:spPr>
          <a:xfrm>
            <a:off x="2771775" y="5229225"/>
            <a:ext cx="492125" cy="457200"/>
          </a:xfrm>
          <a:prstGeom prst="rect">
            <a:avLst/>
          </a:prstGeom>
          <a:noFill/>
          <a:ln w="9525">
            <a:noFill/>
          </a:ln>
        </p:spPr>
        <p:txBody>
          <a:bodyPr wrap="none">
            <a:spAutoFit/>
          </a:bodyPr>
          <a:p>
            <a:pPr algn="l" eaLnBrk="0" hangingPunct="0"/>
            <a:r>
              <a:rPr lang="zh-CN" altLang="en-US" b="1" dirty="0">
                <a:solidFill>
                  <a:schemeClr val="tx1"/>
                </a:solidFill>
                <a:latin typeface="Times New Roman" panose="02020603050405020304" pitchFamily="18" charset="0"/>
              </a:rPr>
              <a:t>④</a:t>
            </a:r>
            <a:endParaRPr lang="zh-CN" altLang="en-US" b="1" dirty="0">
              <a:solidFill>
                <a:schemeClr val="tx1"/>
              </a:solidFill>
              <a:latin typeface="Times New Roman" panose="02020603050405020304" pitchFamily="18" charset="0"/>
            </a:endParaRPr>
          </a:p>
        </p:txBody>
      </p:sp>
      <p:grpSp>
        <p:nvGrpSpPr>
          <p:cNvPr id="3" name="Group 51"/>
          <p:cNvGrpSpPr/>
          <p:nvPr/>
        </p:nvGrpSpPr>
        <p:grpSpPr>
          <a:xfrm>
            <a:off x="4283075" y="3357563"/>
            <a:ext cx="2160588" cy="1295400"/>
            <a:chOff x="2653" y="2160"/>
            <a:chExt cx="1361" cy="816"/>
          </a:xfrm>
        </p:grpSpPr>
        <p:sp>
          <p:nvSpPr>
            <p:cNvPr id="60427" name="Text Box 49"/>
            <p:cNvSpPr txBox="1"/>
            <p:nvPr/>
          </p:nvSpPr>
          <p:spPr>
            <a:xfrm>
              <a:off x="3288" y="2160"/>
              <a:ext cx="726" cy="294"/>
            </a:xfrm>
            <a:prstGeom prst="rect">
              <a:avLst/>
            </a:prstGeom>
            <a:solidFill>
              <a:srgbClr val="FF9900"/>
            </a:solidFill>
            <a:ln w="9525" cap="flat" cmpd="sng">
              <a:solidFill>
                <a:srgbClr val="FF9900"/>
              </a:solidFill>
              <a:prstDash val="solid"/>
              <a:miter/>
              <a:headEnd type="none" w="med" len="med"/>
              <a:tailEnd type="none" w="med" len="med"/>
            </a:ln>
          </p:spPr>
          <p:txBody>
            <a:bodyPr>
              <a:spAutoFit/>
            </a:bodyPr>
            <a:p>
              <a:pPr algn="l">
                <a:spcBef>
                  <a:spcPct val="50000"/>
                </a:spcBef>
                <a:buClr>
                  <a:schemeClr val="tx1"/>
                </a:buClr>
              </a:pPr>
              <a:r>
                <a:rPr lang="zh-CN" altLang="en-US" b="1" dirty="0">
                  <a:solidFill>
                    <a:schemeClr val="tx1"/>
                  </a:solidFill>
                  <a:latin typeface="Arial" panose="020B0604020202020204" pitchFamily="34" charset="0"/>
                </a:rPr>
                <a:t>死锁点</a:t>
              </a:r>
              <a:endParaRPr lang="zh-CN" altLang="en-US" b="1" dirty="0">
                <a:solidFill>
                  <a:schemeClr val="tx1"/>
                </a:solidFill>
                <a:latin typeface="Arial" panose="020B0604020202020204" pitchFamily="34" charset="0"/>
              </a:endParaRPr>
            </a:p>
          </p:txBody>
        </p:sp>
        <p:sp>
          <p:nvSpPr>
            <p:cNvPr id="60428" name="Line 50"/>
            <p:cNvSpPr/>
            <p:nvPr/>
          </p:nvSpPr>
          <p:spPr>
            <a:xfrm flipH="1">
              <a:off x="2653" y="2432"/>
              <a:ext cx="635" cy="544"/>
            </a:xfrm>
            <a:prstGeom prst="line">
              <a:avLst/>
            </a:prstGeom>
            <a:ln w="28575" cap="flat" cmpd="sng">
              <a:solidFill>
                <a:srgbClr val="000000"/>
              </a:solidFill>
              <a:prstDash val="dashDot"/>
              <a:headEnd type="none" w="med" len="med"/>
              <a:tailEnd type="triangle" w="med" len="med"/>
            </a:ln>
          </p:spPr>
        </p:sp>
      </p:grpSp>
      <p:sp>
        <p:nvSpPr>
          <p:cNvPr id="60425" name="Line 52"/>
          <p:cNvSpPr/>
          <p:nvPr/>
        </p:nvSpPr>
        <p:spPr>
          <a:xfrm flipH="1" flipV="1">
            <a:off x="3779838" y="4652963"/>
            <a:ext cx="504825" cy="0"/>
          </a:xfrm>
          <a:prstGeom prst="line">
            <a:avLst/>
          </a:prstGeom>
          <a:ln w="38100" cap="flat" cmpd="sng">
            <a:solidFill>
              <a:srgbClr val="0000FF"/>
            </a:solidFill>
            <a:prstDash val="solid"/>
            <a:headEnd type="none" w="med" len="med"/>
            <a:tailEnd type="none" w="med" len="med"/>
          </a:ln>
        </p:spPr>
      </p:sp>
      <p:sp>
        <p:nvSpPr>
          <p:cNvPr id="60426" name="Oval 54"/>
          <p:cNvSpPr/>
          <p:nvPr/>
        </p:nvSpPr>
        <p:spPr>
          <a:xfrm>
            <a:off x="4140200" y="4581525"/>
            <a:ext cx="217488" cy="215900"/>
          </a:xfrm>
          <a:prstGeom prst="ellipse">
            <a:avLst/>
          </a:prstGeom>
          <a:solidFill>
            <a:schemeClr val="tx1"/>
          </a:solidFill>
          <a:ln w="9525" cap="flat" cmpd="sng">
            <a:solidFill>
              <a:srgbClr val="000000"/>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8351">
                                            <p:txEl>
                                              <p:charRg st="140" end="162"/>
                                            </p:txEl>
                                          </p:spTgt>
                                        </p:tgtEl>
                                        <p:attrNameLst>
                                          <p:attrName>style.visibility</p:attrName>
                                        </p:attrNameLst>
                                      </p:cBhvr>
                                      <p:to>
                                        <p:strVal val="visible"/>
                                      </p:to>
                                    </p:set>
                                    <p:animEffect transition="in" filter="box(in)">
                                      <p:cBhvr>
                                        <p:cTn id="7" dur="500"/>
                                        <p:tgtEl>
                                          <p:spTgt spid="98351">
                                            <p:txEl>
                                              <p:charRg st="140" end="16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Text Box 5"/>
          <p:cNvSpPr txBox="1"/>
          <p:nvPr/>
        </p:nvSpPr>
        <p:spPr>
          <a:xfrm>
            <a:off x="684213" y="609600"/>
            <a:ext cx="6551612" cy="641350"/>
          </a:xfrm>
          <a:prstGeom prst="rect">
            <a:avLst/>
          </a:prstGeom>
          <a:noFill/>
          <a:ln w="9525">
            <a:noFill/>
          </a:ln>
        </p:spPr>
        <p:txBody>
          <a:bodyPr>
            <a:spAutoFit/>
          </a:bodyPr>
          <a:p>
            <a:pPr algn="l"/>
            <a:r>
              <a:rPr lang="zh-CN" altLang="en-US" sz="3600" b="1" dirty="0">
                <a:solidFill>
                  <a:srgbClr val="CC3300"/>
                </a:solidFill>
                <a:latin typeface="Times New Roman" panose="02020603050405020304" pitchFamily="18" charset="0"/>
              </a:rPr>
              <a:t>二</a:t>
            </a:r>
            <a:r>
              <a:rPr lang="en-US" altLang="zh-CN" sz="3600" b="1" dirty="0">
                <a:solidFill>
                  <a:srgbClr val="CC3300"/>
                </a:solidFill>
                <a:latin typeface="Times New Roman" panose="02020603050405020304" pitchFamily="18" charset="0"/>
              </a:rPr>
              <a:t>. </a:t>
            </a:r>
            <a:r>
              <a:rPr lang="zh-CN" altLang="en-US" sz="3600" b="1" dirty="0">
                <a:solidFill>
                  <a:srgbClr val="CC3300"/>
                </a:solidFill>
                <a:latin typeface="Times New Roman" panose="02020603050405020304" pitchFamily="18" charset="0"/>
              </a:rPr>
              <a:t>产生死锁的必要条件</a:t>
            </a:r>
            <a:r>
              <a:rPr lang="zh-CN" altLang="en-US" sz="2800" b="1" dirty="0">
                <a:solidFill>
                  <a:schemeClr val="tx1"/>
                </a:solidFill>
                <a:latin typeface="Times New Roman" panose="02020603050405020304" pitchFamily="18" charset="0"/>
              </a:rPr>
              <a:t> </a:t>
            </a:r>
            <a:endParaRPr lang="zh-CN" altLang="en-US" sz="2800" b="1" dirty="0">
              <a:solidFill>
                <a:schemeClr val="tx1"/>
              </a:solidFill>
              <a:latin typeface="Times New Roman" panose="02020603050405020304" pitchFamily="18" charset="0"/>
            </a:endParaRPr>
          </a:p>
        </p:txBody>
      </p:sp>
      <p:sp>
        <p:nvSpPr>
          <p:cNvPr id="103430" name="Rectangle 6"/>
          <p:cNvSpPr/>
          <p:nvPr/>
        </p:nvSpPr>
        <p:spPr>
          <a:xfrm>
            <a:off x="395288" y="1371600"/>
            <a:ext cx="8229600" cy="3440113"/>
          </a:xfrm>
          <a:prstGeom prst="rect">
            <a:avLst/>
          </a:prstGeom>
          <a:noFill/>
          <a:ln w="9525">
            <a:noFill/>
          </a:ln>
        </p:spPr>
        <p:txBody>
          <a:bodyPr>
            <a:spAutoFit/>
          </a:bodyPr>
          <a:p>
            <a:pPr algn="l">
              <a:spcBef>
                <a:spcPct val="50000"/>
              </a:spcBef>
              <a:buClr>
                <a:schemeClr val="tx1"/>
              </a:buClr>
            </a:pPr>
            <a:r>
              <a:rPr lang="zh-CN" altLang="en-US" sz="2800" b="1" dirty="0">
                <a:solidFill>
                  <a:srgbClr val="017DED"/>
                </a:solidFill>
                <a:latin typeface="Times New Roman" panose="02020603050405020304" pitchFamily="18" charset="0"/>
              </a:rPr>
              <a:t>补：</a:t>
            </a:r>
            <a:r>
              <a:rPr lang="zh-CN" altLang="en-US" b="1" dirty="0">
                <a:latin typeface="Arial" panose="020B0604020202020204" pitchFamily="34" charset="0"/>
              </a:rPr>
              <a:t>充分条件和必要条件：</a:t>
            </a:r>
            <a:endParaRPr lang="zh-CN" altLang="en-US" b="1" dirty="0">
              <a:latin typeface="Arial" panose="020B0604020202020204" pitchFamily="34" charset="0"/>
            </a:endParaRPr>
          </a:p>
          <a:p>
            <a:pPr algn="l">
              <a:spcBef>
                <a:spcPct val="50000"/>
              </a:spcBef>
              <a:buClr>
                <a:schemeClr val="tx1"/>
              </a:buClr>
            </a:pPr>
            <a:r>
              <a:rPr lang="zh-CN" altLang="en-US" b="1" dirty="0">
                <a:latin typeface="Arial" panose="020B0604020202020204" pitchFamily="34" charset="0"/>
              </a:rPr>
              <a:t>　</a:t>
            </a:r>
            <a:r>
              <a:rPr lang="zh-CN" altLang="en-US" b="1" dirty="0">
                <a:solidFill>
                  <a:srgbClr val="0000FF"/>
                </a:solidFill>
                <a:latin typeface="Arial" panose="020B0604020202020204" pitchFamily="34" charset="0"/>
              </a:rPr>
              <a:t>充分条件</a:t>
            </a:r>
            <a:r>
              <a:rPr lang="en-US" altLang="zh-CN" b="1" dirty="0">
                <a:solidFill>
                  <a:srgbClr val="0000FF"/>
                </a:solidFill>
                <a:latin typeface="Arial" panose="020B0604020202020204" pitchFamily="34" charset="0"/>
              </a:rPr>
              <a:t>:</a:t>
            </a:r>
            <a:endParaRPr lang="en-US" altLang="zh-CN" b="1" dirty="0">
              <a:solidFill>
                <a:srgbClr val="0000FF"/>
              </a:solidFill>
              <a:latin typeface="Arial" panose="020B0604020202020204" pitchFamily="34" charset="0"/>
            </a:endParaRPr>
          </a:p>
          <a:p>
            <a:pPr algn="l">
              <a:spcBef>
                <a:spcPct val="50000"/>
              </a:spcBef>
              <a:buClr>
                <a:schemeClr val="tx1"/>
              </a:buClr>
            </a:pPr>
            <a:r>
              <a:rPr lang="zh-CN" altLang="en-US" b="1" dirty="0">
                <a:solidFill>
                  <a:schemeClr val="tx1"/>
                </a:solidFill>
                <a:latin typeface="Arial" panose="020B0604020202020204" pitchFamily="34" charset="0"/>
              </a:rPr>
              <a:t>           如果</a:t>
            </a:r>
            <a:r>
              <a:rPr lang="en-US" altLang="zh-CN" b="1" dirty="0">
                <a:solidFill>
                  <a:schemeClr val="tx1"/>
                </a:solidFill>
                <a:latin typeface="Arial" panose="020B0604020202020204" pitchFamily="34" charset="0"/>
              </a:rPr>
              <a:t>A</a:t>
            </a:r>
            <a:r>
              <a:rPr lang="zh-CN" altLang="en-US" b="1" dirty="0">
                <a:solidFill>
                  <a:schemeClr val="tx1"/>
                </a:solidFill>
                <a:latin typeface="Arial" panose="020B0604020202020204" pitchFamily="34" charset="0"/>
              </a:rPr>
              <a:t>发生必然导致</a:t>
            </a:r>
            <a:r>
              <a:rPr lang="en-US" altLang="zh-CN" b="1" dirty="0">
                <a:solidFill>
                  <a:schemeClr val="tx1"/>
                </a:solidFill>
                <a:latin typeface="Arial" panose="020B0604020202020204" pitchFamily="34" charset="0"/>
              </a:rPr>
              <a:t>B</a:t>
            </a:r>
            <a:r>
              <a:rPr lang="zh-CN" altLang="en-US" b="1" dirty="0">
                <a:solidFill>
                  <a:schemeClr val="tx1"/>
                </a:solidFill>
                <a:latin typeface="Arial" panose="020B0604020202020204" pitchFamily="34" charset="0"/>
              </a:rPr>
              <a:t>发生，则</a:t>
            </a:r>
            <a:r>
              <a:rPr lang="en-US" altLang="zh-CN" b="1" dirty="0">
                <a:solidFill>
                  <a:schemeClr val="tx1"/>
                </a:solidFill>
                <a:latin typeface="Arial" panose="020B0604020202020204" pitchFamily="34" charset="0"/>
              </a:rPr>
              <a:t>A</a:t>
            </a:r>
            <a:r>
              <a:rPr lang="zh-CN" altLang="en-US" b="1" dirty="0">
                <a:solidFill>
                  <a:schemeClr val="tx1"/>
                </a:solidFill>
                <a:latin typeface="Arial" panose="020B0604020202020204" pitchFamily="34" charset="0"/>
              </a:rPr>
              <a:t>为</a:t>
            </a:r>
            <a:r>
              <a:rPr lang="en-US" altLang="zh-CN" b="1" dirty="0">
                <a:solidFill>
                  <a:schemeClr val="tx1"/>
                </a:solidFill>
                <a:latin typeface="Arial" panose="020B0604020202020204" pitchFamily="34" charset="0"/>
              </a:rPr>
              <a:t>B</a:t>
            </a:r>
            <a:r>
              <a:rPr lang="zh-CN" altLang="en-US" b="1" dirty="0">
                <a:solidFill>
                  <a:schemeClr val="tx1"/>
                </a:solidFill>
                <a:latin typeface="Arial" panose="020B0604020202020204" pitchFamily="34" charset="0"/>
              </a:rPr>
              <a:t>的充分条件 。</a:t>
            </a:r>
            <a:endParaRPr lang="zh-CN" altLang="en-US" b="1" dirty="0">
              <a:solidFill>
                <a:schemeClr val="tx1"/>
              </a:solidFill>
              <a:latin typeface="Arial" panose="020B0604020202020204" pitchFamily="34" charset="0"/>
            </a:endParaRPr>
          </a:p>
          <a:p>
            <a:pPr algn="l">
              <a:spcBef>
                <a:spcPct val="50000"/>
              </a:spcBef>
              <a:buClr>
                <a:schemeClr val="tx1"/>
              </a:buClr>
            </a:pPr>
            <a:br>
              <a:rPr lang="zh-CN" altLang="en-US" b="1" dirty="0">
                <a:solidFill>
                  <a:schemeClr val="tx1"/>
                </a:solidFill>
                <a:latin typeface="Arial" panose="020B0604020202020204" pitchFamily="34" charset="0"/>
              </a:rPr>
            </a:br>
            <a:r>
              <a:rPr lang="zh-CN" altLang="en-US" b="1" dirty="0">
                <a:solidFill>
                  <a:schemeClr val="tx1"/>
                </a:solidFill>
                <a:latin typeface="Arial" panose="020B0604020202020204" pitchFamily="34" charset="0"/>
              </a:rPr>
              <a:t>    </a:t>
            </a:r>
            <a:r>
              <a:rPr lang="zh-CN" altLang="en-US" b="1" dirty="0">
                <a:solidFill>
                  <a:srgbClr val="0000FF"/>
                </a:solidFill>
                <a:latin typeface="Arial" panose="020B0604020202020204" pitchFamily="34" charset="0"/>
              </a:rPr>
              <a:t>必要条件</a:t>
            </a:r>
            <a:r>
              <a:rPr lang="en-US" altLang="zh-CN" b="1" dirty="0">
                <a:solidFill>
                  <a:srgbClr val="0000FF"/>
                </a:solidFill>
                <a:latin typeface="Arial" panose="020B0604020202020204" pitchFamily="34" charset="0"/>
              </a:rPr>
              <a:t>:</a:t>
            </a:r>
            <a:endParaRPr lang="en-US" altLang="zh-CN" b="1" dirty="0">
              <a:solidFill>
                <a:srgbClr val="0000FF"/>
              </a:solidFill>
              <a:latin typeface="Arial" panose="020B0604020202020204" pitchFamily="34" charset="0"/>
            </a:endParaRPr>
          </a:p>
          <a:p>
            <a:pPr algn="l">
              <a:spcBef>
                <a:spcPct val="50000"/>
              </a:spcBef>
              <a:buClr>
                <a:schemeClr val="tx1"/>
              </a:buClr>
            </a:pPr>
            <a:r>
              <a:rPr lang="zh-CN" altLang="en-US" b="1" dirty="0">
                <a:solidFill>
                  <a:schemeClr val="tx1"/>
                </a:solidFill>
                <a:latin typeface="Arial" panose="020B0604020202020204" pitchFamily="34" charset="0"/>
              </a:rPr>
              <a:t>          如果</a:t>
            </a:r>
            <a:r>
              <a:rPr lang="en-US" altLang="zh-CN" b="1" dirty="0">
                <a:solidFill>
                  <a:schemeClr val="tx1"/>
                </a:solidFill>
                <a:latin typeface="Arial" panose="020B0604020202020204" pitchFamily="34" charset="0"/>
              </a:rPr>
              <a:t>B</a:t>
            </a:r>
            <a:r>
              <a:rPr lang="zh-CN" altLang="en-US" b="1" dirty="0">
                <a:solidFill>
                  <a:schemeClr val="tx1"/>
                </a:solidFill>
                <a:latin typeface="Arial" panose="020B0604020202020204" pitchFamily="34" charset="0"/>
              </a:rPr>
              <a:t>发生必然导致</a:t>
            </a:r>
            <a:r>
              <a:rPr lang="en-US" altLang="zh-CN" b="1" dirty="0">
                <a:solidFill>
                  <a:schemeClr val="tx1"/>
                </a:solidFill>
                <a:latin typeface="Arial" panose="020B0604020202020204" pitchFamily="34" charset="0"/>
              </a:rPr>
              <a:t>A</a:t>
            </a:r>
            <a:r>
              <a:rPr lang="zh-CN" altLang="en-US" b="1" dirty="0">
                <a:solidFill>
                  <a:schemeClr val="tx1"/>
                </a:solidFill>
                <a:latin typeface="Arial" panose="020B0604020202020204" pitchFamily="34" charset="0"/>
              </a:rPr>
              <a:t>发生</a:t>
            </a:r>
            <a:r>
              <a:rPr lang="en-US" altLang="zh-CN" b="1" dirty="0">
                <a:solidFill>
                  <a:schemeClr val="tx1"/>
                </a:solidFill>
                <a:latin typeface="Arial" panose="020B0604020202020204" pitchFamily="34" charset="0"/>
              </a:rPr>
              <a:t>;</a:t>
            </a:r>
            <a:r>
              <a:rPr lang="zh-CN" altLang="en-US" b="1" dirty="0">
                <a:solidFill>
                  <a:schemeClr val="tx1"/>
                </a:solidFill>
                <a:latin typeface="Arial" panose="020B0604020202020204" pitchFamily="34" charset="0"/>
              </a:rPr>
              <a:t>且如果</a:t>
            </a:r>
            <a:r>
              <a:rPr lang="en-US" altLang="zh-CN" b="1" dirty="0">
                <a:solidFill>
                  <a:schemeClr val="tx1"/>
                </a:solidFill>
                <a:latin typeface="Arial" panose="020B0604020202020204" pitchFamily="34" charset="0"/>
              </a:rPr>
              <a:t>A</a:t>
            </a:r>
            <a:r>
              <a:rPr lang="zh-CN" altLang="en-US" b="1" dirty="0">
                <a:solidFill>
                  <a:schemeClr val="tx1"/>
                </a:solidFill>
                <a:latin typeface="Arial" panose="020B0604020202020204" pitchFamily="34" charset="0"/>
              </a:rPr>
              <a:t>不发生必然导致</a:t>
            </a:r>
            <a:r>
              <a:rPr lang="en-US" altLang="zh-CN" b="1" dirty="0">
                <a:solidFill>
                  <a:schemeClr val="tx1"/>
                </a:solidFill>
                <a:latin typeface="Arial" panose="020B0604020202020204" pitchFamily="34" charset="0"/>
              </a:rPr>
              <a:t>B</a:t>
            </a:r>
            <a:r>
              <a:rPr lang="zh-CN" altLang="en-US" b="1" dirty="0">
                <a:solidFill>
                  <a:schemeClr val="tx1"/>
                </a:solidFill>
                <a:latin typeface="Arial" panose="020B0604020202020204" pitchFamily="34" charset="0"/>
              </a:rPr>
              <a:t>不发生，则</a:t>
            </a:r>
            <a:r>
              <a:rPr lang="en-US" altLang="zh-CN" b="1" dirty="0">
                <a:solidFill>
                  <a:schemeClr val="tx1"/>
                </a:solidFill>
                <a:latin typeface="Arial" panose="020B0604020202020204" pitchFamily="34" charset="0"/>
              </a:rPr>
              <a:t>A</a:t>
            </a:r>
            <a:r>
              <a:rPr lang="zh-CN" altLang="en-US" b="1" dirty="0">
                <a:solidFill>
                  <a:schemeClr val="tx1"/>
                </a:solidFill>
                <a:latin typeface="Arial" panose="020B0604020202020204" pitchFamily="34" charset="0"/>
              </a:rPr>
              <a:t>为</a:t>
            </a:r>
            <a:r>
              <a:rPr lang="en-US" altLang="zh-CN" b="1" dirty="0">
                <a:solidFill>
                  <a:schemeClr val="tx1"/>
                </a:solidFill>
                <a:latin typeface="Arial" panose="020B0604020202020204" pitchFamily="34" charset="0"/>
              </a:rPr>
              <a:t>B</a:t>
            </a:r>
            <a:r>
              <a:rPr lang="zh-CN" altLang="en-US" b="1" dirty="0">
                <a:solidFill>
                  <a:schemeClr val="tx1"/>
                </a:solidFill>
                <a:latin typeface="Arial" panose="020B0604020202020204" pitchFamily="34" charset="0"/>
              </a:rPr>
              <a:t>的必要条件 。</a:t>
            </a:r>
            <a:endParaRPr lang="zh-CN" altLang="en-US" b="1" dirty="0">
              <a:solidFill>
                <a:schemeClr val="tx1"/>
              </a:solidFill>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3430">
                                            <p:txEl>
                                              <p:charRg st="0" end="13"/>
                                            </p:txEl>
                                          </p:spTgt>
                                        </p:tgtEl>
                                        <p:attrNameLst>
                                          <p:attrName>style.visibility</p:attrName>
                                        </p:attrNameLst>
                                      </p:cBhvr>
                                      <p:to>
                                        <p:strVal val="visible"/>
                                      </p:to>
                                    </p:set>
                                    <p:animEffect transition="in" filter="box(out)">
                                      <p:cBhvr>
                                        <p:cTn id="7" dur="500"/>
                                        <p:tgtEl>
                                          <p:spTgt spid="103430">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3430">
                                            <p:txEl>
                                              <p:charRg st="13" end="20"/>
                                            </p:txEl>
                                          </p:spTgt>
                                        </p:tgtEl>
                                        <p:attrNameLst>
                                          <p:attrName>style.visibility</p:attrName>
                                        </p:attrNameLst>
                                      </p:cBhvr>
                                      <p:to>
                                        <p:strVal val="visible"/>
                                      </p:to>
                                    </p:set>
                                    <p:animEffect transition="in" filter="box(out)">
                                      <p:cBhvr>
                                        <p:cTn id="12" dur="500"/>
                                        <p:tgtEl>
                                          <p:spTgt spid="103430">
                                            <p:txEl>
                                              <p:charRg st="13" end="2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3430">
                                            <p:txEl>
                                              <p:charRg st="20" end="56"/>
                                            </p:txEl>
                                          </p:spTgt>
                                        </p:tgtEl>
                                        <p:attrNameLst>
                                          <p:attrName>style.visibility</p:attrName>
                                        </p:attrNameLst>
                                      </p:cBhvr>
                                      <p:to>
                                        <p:strVal val="visible"/>
                                      </p:to>
                                    </p:set>
                                    <p:animEffect transition="in" filter="box(out)">
                                      <p:cBhvr>
                                        <p:cTn id="17" dur="500"/>
                                        <p:tgtEl>
                                          <p:spTgt spid="103430">
                                            <p:txEl>
                                              <p:charRg st="20" end="5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03430">
                                            <p:txEl>
                                              <p:charRg st="56" end="67"/>
                                            </p:txEl>
                                          </p:spTgt>
                                        </p:tgtEl>
                                        <p:attrNameLst>
                                          <p:attrName>style.visibility</p:attrName>
                                        </p:attrNameLst>
                                      </p:cBhvr>
                                      <p:to>
                                        <p:strVal val="visible"/>
                                      </p:to>
                                    </p:set>
                                    <p:animEffect transition="in" filter="box(out)">
                                      <p:cBhvr>
                                        <p:cTn id="22" dur="500"/>
                                        <p:tgtEl>
                                          <p:spTgt spid="103430">
                                            <p:txEl>
                                              <p:charRg st="56" end="6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03430">
                                            <p:txEl>
                                              <p:charRg st="67" end="118"/>
                                            </p:txEl>
                                          </p:spTgt>
                                        </p:tgtEl>
                                        <p:attrNameLst>
                                          <p:attrName>style.visibility</p:attrName>
                                        </p:attrNameLst>
                                      </p:cBhvr>
                                      <p:to>
                                        <p:strVal val="visible"/>
                                      </p:to>
                                    </p:set>
                                    <p:animEffect transition="in" filter="box(out)">
                                      <p:cBhvr>
                                        <p:cTn id="27" dur="500"/>
                                        <p:tgtEl>
                                          <p:spTgt spid="103430">
                                            <p:txEl>
                                              <p:charRg st="67" end="1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0"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Text Box 2"/>
          <p:cNvSpPr txBox="1"/>
          <p:nvPr/>
        </p:nvSpPr>
        <p:spPr>
          <a:xfrm>
            <a:off x="684213" y="609600"/>
            <a:ext cx="6551612" cy="641350"/>
          </a:xfrm>
          <a:prstGeom prst="rect">
            <a:avLst/>
          </a:prstGeom>
          <a:noFill/>
          <a:ln w="9525">
            <a:noFill/>
          </a:ln>
        </p:spPr>
        <p:txBody>
          <a:bodyPr>
            <a:spAutoFit/>
          </a:bodyPr>
          <a:p>
            <a:pPr algn="l"/>
            <a:r>
              <a:rPr lang="zh-CN" altLang="en-US" sz="3600" b="1" dirty="0">
                <a:solidFill>
                  <a:srgbClr val="CC3300"/>
                </a:solidFill>
                <a:latin typeface="Times New Roman" panose="02020603050405020304" pitchFamily="18" charset="0"/>
              </a:rPr>
              <a:t>二</a:t>
            </a:r>
            <a:r>
              <a:rPr lang="en-US" altLang="zh-CN" sz="3600" b="1" dirty="0">
                <a:solidFill>
                  <a:srgbClr val="CC3300"/>
                </a:solidFill>
                <a:latin typeface="Times New Roman" panose="02020603050405020304" pitchFamily="18" charset="0"/>
              </a:rPr>
              <a:t>. </a:t>
            </a:r>
            <a:r>
              <a:rPr lang="zh-CN" altLang="en-US" sz="3600" b="1" dirty="0">
                <a:solidFill>
                  <a:srgbClr val="CC3300"/>
                </a:solidFill>
                <a:latin typeface="Times New Roman" panose="02020603050405020304" pitchFamily="18" charset="0"/>
              </a:rPr>
              <a:t>产生死锁的必要条件</a:t>
            </a:r>
            <a:r>
              <a:rPr lang="zh-CN" altLang="en-US" sz="2800" b="1" dirty="0">
                <a:solidFill>
                  <a:schemeClr val="tx1"/>
                </a:solidFill>
                <a:latin typeface="Times New Roman" panose="02020603050405020304" pitchFamily="18" charset="0"/>
              </a:rPr>
              <a:t> </a:t>
            </a:r>
            <a:endParaRPr lang="zh-CN" altLang="en-US" sz="2800" b="1" dirty="0">
              <a:solidFill>
                <a:schemeClr val="tx1"/>
              </a:solidFill>
              <a:latin typeface="Times New Roman" panose="02020603050405020304" pitchFamily="18" charset="0"/>
            </a:endParaRPr>
          </a:p>
        </p:txBody>
      </p:sp>
      <p:sp>
        <p:nvSpPr>
          <p:cNvPr id="216067" name="Rectangle 3"/>
          <p:cNvSpPr/>
          <p:nvPr/>
        </p:nvSpPr>
        <p:spPr>
          <a:xfrm>
            <a:off x="-541337" y="1412875"/>
            <a:ext cx="5402262" cy="4265613"/>
          </a:xfrm>
          <a:prstGeom prst="rect">
            <a:avLst/>
          </a:prstGeom>
          <a:noFill/>
          <a:ln w="9525">
            <a:noFill/>
          </a:ln>
        </p:spPr>
        <p:txBody>
          <a:bodyPr>
            <a:spAutoFit/>
          </a:bodyPr>
          <a:p>
            <a:pPr algn="l">
              <a:lnSpc>
                <a:spcPct val="120000"/>
              </a:lnSpc>
              <a:spcBef>
                <a:spcPct val="30000"/>
              </a:spcBef>
            </a:pPr>
            <a:r>
              <a:rPr lang="zh-CN" altLang="en-US" sz="2800" b="1" dirty="0">
                <a:solidFill>
                  <a:srgbClr val="017DED"/>
                </a:solidFill>
                <a:latin typeface="Times New Roman" panose="02020603050405020304" pitchFamily="18" charset="0"/>
              </a:rPr>
              <a:t>        </a:t>
            </a:r>
            <a:r>
              <a:rPr lang="en-US" altLang="zh-CN" sz="2800" b="1" dirty="0">
                <a:solidFill>
                  <a:srgbClr val="017DED"/>
                </a:solidFill>
                <a:latin typeface="Times New Roman" panose="02020603050405020304" pitchFamily="18" charset="0"/>
              </a:rPr>
              <a:t>1.</a:t>
            </a:r>
            <a:r>
              <a:rPr lang="zh-CN" altLang="en-US" sz="2800" b="1" dirty="0">
                <a:solidFill>
                  <a:srgbClr val="017DED"/>
                </a:solidFill>
                <a:latin typeface="Times New Roman" panose="02020603050405020304" pitchFamily="18" charset="0"/>
              </a:rPr>
              <a:t>互斥条件：</a:t>
            </a:r>
            <a:endParaRPr lang="zh-CN" altLang="en-US" sz="2800" b="1" dirty="0">
              <a:solidFill>
                <a:srgbClr val="017DED"/>
              </a:solidFill>
              <a:latin typeface="Times New Roman" panose="02020603050405020304" pitchFamily="18" charset="0"/>
            </a:endParaRPr>
          </a:p>
          <a:p>
            <a:pPr algn="l">
              <a:lnSpc>
                <a:spcPct val="120000"/>
              </a:lnSpc>
              <a:spcBef>
                <a:spcPct val="30000"/>
              </a:spcBef>
            </a:pPr>
            <a:r>
              <a:rPr lang="zh-CN" altLang="en-US" sz="2800" b="1" dirty="0">
                <a:solidFill>
                  <a:srgbClr val="017DED"/>
                </a:solidFill>
                <a:latin typeface="Times New Roman" panose="02020603050405020304" pitchFamily="18" charset="0"/>
              </a:rPr>
              <a:t>        </a:t>
            </a:r>
            <a:r>
              <a:rPr lang="en-US" altLang="zh-CN" sz="2800" b="1" dirty="0">
                <a:solidFill>
                  <a:srgbClr val="017DED"/>
                </a:solidFill>
                <a:latin typeface="Times New Roman" panose="02020603050405020304" pitchFamily="18" charset="0"/>
              </a:rPr>
              <a:t>2.</a:t>
            </a:r>
            <a:r>
              <a:rPr lang="zh-CN" altLang="en-US" sz="2800" b="1" dirty="0">
                <a:solidFill>
                  <a:srgbClr val="017DED"/>
                </a:solidFill>
                <a:latin typeface="Times New Roman" panose="02020603050405020304" pitchFamily="18" charset="0"/>
              </a:rPr>
              <a:t>请求和保持</a:t>
            </a:r>
            <a:r>
              <a:rPr lang="zh-CN" altLang="en-US" sz="2800" b="1" dirty="0">
                <a:solidFill>
                  <a:srgbClr val="017DED"/>
                </a:solidFill>
                <a:latin typeface="Arial" panose="020B0604020202020204" pitchFamily="34" charset="0"/>
              </a:rPr>
              <a:t>条件</a:t>
            </a:r>
            <a:r>
              <a:rPr lang="zh-CN" altLang="en-US" sz="2800" b="1" dirty="0">
                <a:solidFill>
                  <a:srgbClr val="017DED"/>
                </a:solidFill>
                <a:latin typeface="Times New Roman" panose="02020603050405020304" pitchFamily="18" charset="0"/>
              </a:rPr>
              <a:t>：</a:t>
            </a:r>
            <a:endParaRPr lang="zh-CN" altLang="en-US" sz="2800" b="1" dirty="0">
              <a:solidFill>
                <a:srgbClr val="017DED"/>
              </a:solidFill>
              <a:latin typeface="Times New Roman" panose="02020603050405020304" pitchFamily="18" charset="0"/>
            </a:endParaRPr>
          </a:p>
          <a:p>
            <a:pPr algn="l">
              <a:lnSpc>
                <a:spcPct val="120000"/>
              </a:lnSpc>
              <a:spcBef>
                <a:spcPct val="30000"/>
              </a:spcBef>
            </a:pPr>
            <a:r>
              <a:rPr lang="en-US" altLang="zh-CN" b="1" dirty="0">
                <a:solidFill>
                  <a:srgbClr val="017DED"/>
                </a:solidFill>
                <a:latin typeface="Arial" panose="020B0604020202020204" pitchFamily="34" charset="0"/>
              </a:rPr>
              <a:t>         </a:t>
            </a:r>
            <a:r>
              <a:rPr lang="en-US" altLang="zh-CN" sz="2800" b="1" dirty="0">
                <a:solidFill>
                  <a:srgbClr val="017DED"/>
                </a:solidFill>
                <a:latin typeface="Times New Roman" panose="02020603050405020304" pitchFamily="18" charset="0"/>
              </a:rPr>
              <a:t>3.</a:t>
            </a:r>
            <a:r>
              <a:rPr lang="zh-CN" altLang="en-US" sz="2800" b="1" dirty="0">
                <a:solidFill>
                  <a:srgbClr val="017DED"/>
                </a:solidFill>
                <a:latin typeface="Times New Roman" panose="02020603050405020304" pitchFamily="18" charset="0"/>
              </a:rPr>
              <a:t>不剥夺</a:t>
            </a:r>
            <a:r>
              <a:rPr lang="zh-CN" altLang="en-US" sz="2800" b="1" dirty="0">
                <a:solidFill>
                  <a:srgbClr val="017DED"/>
                </a:solidFill>
                <a:latin typeface="Arial" panose="020B0604020202020204" pitchFamily="34" charset="0"/>
              </a:rPr>
              <a:t>条件</a:t>
            </a:r>
            <a:r>
              <a:rPr lang="zh-CN" altLang="en-US" sz="2800" b="1" dirty="0">
                <a:solidFill>
                  <a:srgbClr val="017DED"/>
                </a:solidFill>
                <a:latin typeface="Times New Roman" panose="02020603050405020304" pitchFamily="18" charset="0"/>
              </a:rPr>
              <a:t>：</a:t>
            </a:r>
            <a:endParaRPr lang="zh-CN" altLang="en-US" sz="2800" b="1" dirty="0">
              <a:solidFill>
                <a:srgbClr val="017DED"/>
              </a:solidFill>
              <a:latin typeface="Times New Roman" panose="02020603050405020304" pitchFamily="18" charset="0"/>
            </a:endParaRPr>
          </a:p>
          <a:p>
            <a:pPr algn="l">
              <a:lnSpc>
                <a:spcPct val="120000"/>
              </a:lnSpc>
              <a:spcBef>
                <a:spcPct val="30000"/>
              </a:spcBef>
            </a:pPr>
            <a:r>
              <a:rPr lang="zh-CN" altLang="en-US" sz="2800" b="1" dirty="0">
                <a:solidFill>
                  <a:srgbClr val="017DED"/>
                </a:solidFill>
                <a:latin typeface="Times New Roman" panose="02020603050405020304" pitchFamily="18" charset="0"/>
              </a:rPr>
              <a:t>        </a:t>
            </a:r>
            <a:r>
              <a:rPr lang="en-US" altLang="zh-CN" sz="2800" b="1" dirty="0">
                <a:solidFill>
                  <a:srgbClr val="017DED"/>
                </a:solidFill>
                <a:latin typeface="Times New Roman" panose="02020603050405020304" pitchFamily="18" charset="0"/>
              </a:rPr>
              <a:t>4.</a:t>
            </a:r>
            <a:r>
              <a:rPr lang="zh-CN" altLang="en-US" sz="2800" b="1" dirty="0">
                <a:solidFill>
                  <a:srgbClr val="017DED"/>
                </a:solidFill>
                <a:latin typeface="Times New Roman" panose="02020603050405020304" pitchFamily="18" charset="0"/>
              </a:rPr>
              <a:t>环路等待</a:t>
            </a:r>
            <a:r>
              <a:rPr lang="zh-CN" altLang="en-US" sz="2800" b="1" dirty="0">
                <a:solidFill>
                  <a:srgbClr val="017DED"/>
                </a:solidFill>
                <a:latin typeface="Arial" panose="020B0604020202020204" pitchFamily="34" charset="0"/>
              </a:rPr>
              <a:t>条件</a:t>
            </a:r>
            <a:r>
              <a:rPr lang="zh-CN" altLang="en-US" sz="2800" b="1" dirty="0">
                <a:solidFill>
                  <a:srgbClr val="017DED"/>
                </a:solidFill>
                <a:latin typeface="Times New Roman" panose="02020603050405020304" pitchFamily="18" charset="0"/>
              </a:rPr>
              <a:t>：</a:t>
            </a:r>
            <a:r>
              <a:rPr lang="zh-CN" altLang="en-US" b="1" dirty="0">
                <a:solidFill>
                  <a:schemeClr val="accent1"/>
                </a:solidFill>
                <a:latin typeface="Times New Roman" panose="02020603050405020304" pitchFamily="18" charset="0"/>
              </a:rPr>
              <a:t>资源分配图</a:t>
            </a:r>
            <a:endParaRPr lang="zh-CN" altLang="en-US" b="1" dirty="0">
              <a:solidFill>
                <a:schemeClr val="accent1"/>
              </a:solidFill>
              <a:latin typeface="Times New Roman" panose="02020603050405020304" pitchFamily="18" charset="0"/>
            </a:endParaRPr>
          </a:p>
          <a:p>
            <a:pPr algn="l">
              <a:lnSpc>
                <a:spcPct val="120000"/>
              </a:lnSpc>
              <a:spcBef>
                <a:spcPct val="30000"/>
              </a:spcBef>
            </a:pPr>
            <a:r>
              <a:rPr lang="zh-CN" altLang="en-US" b="1" dirty="0">
                <a:solidFill>
                  <a:schemeClr val="tx1"/>
                </a:solidFill>
                <a:latin typeface="Arial" panose="020B0604020202020204" pitchFamily="34" charset="0"/>
              </a:rPr>
              <a:t>        这四个必要条件中只要有一个条</a:t>
            </a:r>
            <a:endParaRPr lang="zh-CN" altLang="en-US" b="1" dirty="0">
              <a:solidFill>
                <a:schemeClr val="tx1"/>
              </a:solidFill>
              <a:latin typeface="Arial" panose="020B0604020202020204" pitchFamily="34" charset="0"/>
            </a:endParaRPr>
          </a:p>
          <a:p>
            <a:pPr algn="l">
              <a:lnSpc>
                <a:spcPct val="120000"/>
              </a:lnSpc>
              <a:spcBef>
                <a:spcPct val="30000"/>
              </a:spcBef>
            </a:pPr>
            <a:r>
              <a:rPr lang="zh-CN" altLang="en-US" b="1" dirty="0">
                <a:solidFill>
                  <a:schemeClr val="tx1"/>
                </a:solidFill>
                <a:latin typeface="Arial" panose="020B0604020202020204" pitchFamily="34" charset="0"/>
              </a:rPr>
              <a:t>        件不满足，都不会形成“</a:t>
            </a:r>
            <a:r>
              <a:rPr lang="zh-CN" altLang="en-US" b="1" dirty="0">
                <a:latin typeface="Arial" panose="020B0604020202020204" pitchFamily="34" charset="0"/>
              </a:rPr>
              <a:t>死锁</a:t>
            </a:r>
            <a:r>
              <a:rPr lang="zh-CN" altLang="en-US" b="1" dirty="0">
                <a:solidFill>
                  <a:schemeClr val="tx1"/>
                </a:solidFill>
                <a:latin typeface="Arial" panose="020B0604020202020204" pitchFamily="34" charset="0"/>
              </a:rPr>
              <a:t>”。</a:t>
            </a:r>
            <a:r>
              <a:rPr lang="zh-CN" altLang="en-US" b="1" dirty="0">
                <a:solidFill>
                  <a:srgbClr val="FF33CC"/>
                </a:solidFill>
                <a:latin typeface="Arial" panose="020B0604020202020204" pitchFamily="34" charset="0"/>
              </a:rPr>
              <a:t>  </a:t>
            </a:r>
            <a:endParaRPr lang="zh-CN" altLang="en-US" b="1" dirty="0">
              <a:solidFill>
                <a:srgbClr val="FF33CC"/>
              </a:solidFill>
              <a:latin typeface="Arial" panose="020B0604020202020204" pitchFamily="34" charset="0"/>
            </a:endParaRPr>
          </a:p>
          <a:p>
            <a:pPr algn="l">
              <a:lnSpc>
                <a:spcPct val="120000"/>
              </a:lnSpc>
              <a:spcBef>
                <a:spcPct val="30000"/>
              </a:spcBef>
            </a:pPr>
            <a:endParaRPr lang="zh-CN" altLang="en-US" sz="2800" b="1" dirty="0">
              <a:solidFill>
                <a:srgbClr val="FF33CC"/>
              </a:solidFill>
              <a:latin typeface="Times New Roman" panose="02020603050405020304" pitchFamily="18" charset="0"/>
            </a:endParaRPr>
          </a:p>
        </p:txBody>
      </p:sp>
      <p:sp>
        <p:nvSpPr>
          <p:cNvPr id="216068" name="Oval 4"/>
          <p:cNvSpPr/>
          <p:nvPr/>
        </p:nvSpPr>
        <p:spPr>
          <a:xfrm>
            <a:off x="6372225" y="1196975"/>
            <a:ext cx="719138" cy="649288"/>
          </a:xfrm>
          <a:prstGeom prst="ellipse">
            <a:avLst/>
          </a:prstGeom>
          <a:solidFill>
            <a:srgbClr val="FF99CC"/>
          </a:solidFill>
          <a:ln w="9525" cap="flat" cmpd="sng">
            <a:solidFill>
              <a:srgbClr val="000000"/>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216069" name="Text Box 5"/>
          <p:cNvSpPr txBox="1"/>
          <p:nvPr/>
        </p:nvSpPr>
        <p:spPr>
          <a:xfrm>
            <a:off x="6445250" y="1316038"/>
            <a:ext cx="719138" cy="457200"/>
          </a:xfrm>
          <a:prstGeom prst="rect">
            <a:avLst/>
          </a:prstGeom>
          <a:noFill/>
          <a:ln w="9525">
            <a:noFill/>
          </a:ln>
        </p:spPr>
        <p:txBody>
          <a:bodyPr>
            <a:spAutoFit/>
          </a:bodyPr>
          <a:p>
            <a:pPr algn="l">
              <a:spcBef>
                <a:spcPct val="50000"/>
              </a:spcBef>
              <a:buClr>
                <a:schemeClr val="tx1"/>
              </a:buClr>
            </a:pPr>
            <a:r>
              <a:rPr lang="en-US" altLang="zh-CN" b="1" dirty="0">
                <a:solidFill>
                  <a:schemeClr val="tx1"/>
                </a:solidFill>
                <a:latin typeface="Arial" panose="020B0604020202020204" pitchFamily="34" charset="0"/>
              </a:rPr>
              <a:t>P1</a:t>
            </a:r>
            <a:endParaRPr lang="en-US" altLang="zh-CN" b="1" dirty="0">
              <a:solidFill>
                <a:schemeClr val="tx1"/>
              </a:solidFill>
              <a:latin typeface="Arial" panose="020B0604020202020204" pitchFamily="34" charset="0"/>
            </a:endParaRPr>
          </a:p>
        </p:txBody>
      </p:sp>
      <p:sp>
        <p:nvSpPr>
          <p:cNvPr id="216070" name="Oval 6"/>
          <p:cNvSpPr/>
          <p:nvPr/>
        </p:nvSpPr>
        <p:spPr>
          <a:xfrm>
            <a:off x="6370638" y="4219575"/>
            <a:ext cx="719137" cy="649288"/>
          </a:xfrm>
          <a:prstGeom prst="ellipse">
            <a:avLst/>
          </a:prstGeom>
          <a:solidFill>
            <a:srgbClr val="FF99CC"/>
          </a:solidFill>
          <a:ln w="9525" cap="flat" cmpd="sng">
            <a:solidFill>
              <a:srgbClr val="000000"/>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216071" name="Text Box 7"/>
          <p:cNvSpPr txBox="1"/>
          <p:nvPr/>
        </p:nvSpPr>
        <p:spPr>
          <a:xfrm>
            <a:off x="6443663" y="4338638"/>
            <a:ext cx="719137" cy="457200"/>
          </a:xfrm>
          <a:prstGeom prst="rect">
            <a:avLst/>
          </a:prstGeom>
          <a:noFill/>
          <a:ln w="9525">
            <a:noFill/>
          </a:ln>
        </p:spPr>
        <p:txBody>
          <a:bodyPr>
            <a:spAutoFit/>
          </a:bodyPr>
          <a:p>
            <a:pPr algn="l">
              <a:spcBef>
                <a:spcPct val="50000"/>
              </a:spcBef>
              <a:buClr>
                <a:schemeClr val="tx1"/>
              </a:buClr>
            </a:pPr>
            <a:r>
              <a:rPr lang="en-US" altLang="zh-CN" b="1" dirty="0">
                <a:solidFill>
                  <a:schemeClr val="tx1"/>
                </a:solidFill>
                <a:latin typeface="Arial" panose="020B0604020202020204" pitchFamily="34" charset="0"/>
              </a:rPr>
              <a:t>P2</a:t>
            </a:r>
            <a:endParaRPr lang="en-US" altLang="zh-CN" b="1" dirty="0">
              <a:solidFill>
                <a:schemeClr val="tx1"/>
              </a:solidFill>
              <a:latin typeface="Arial" panose="020B0604020202020204" pitchFamily="34" charset="0"/>
            </a:endParaRPr>
          </a:p>
        </p:txBody>
      </p:sp>
      <p:sp>
        <p:nvSpPr>
          <p:cNvPr id="216072" name="Rectangle 8"/>
          <p:cNvSpPr/>
          <p:nvPr/>
        </p:nvSpPr>
        <p:spPr>
          <a:xfrm>
            <a:off x="4932363" y="2635250"/>
            <a:ext cx="935037" cy="649288"/>
          </a:xfrm>
          <a:prstGeom prst="rect">
            <a:avLst/>
          </a:prstGeom>
          <a:solidFill>
            <a:srgbClr val="FFCC00"/>
          </a:solidFill>
          <a:ln w="9525" cap="flat" cmpd="sng">
            <a:solidFill>
              <a:srgbClr val="000000"/>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216073" name="Text Box 9"/>
          <p:cNvSpPr txBox="1"/>
          <p:nvPr/>
        </p:nvSpPr>
        <p:spPr>
          <a:xfrm>
            <a:off x="5076825" y="2708275"/>
            <a:ext cx="719138" cy="457200"/>
          </a:xfrm>
          <a:prstGeom prst="rect">
            <a:avLst/>
          </a:prstGeom>
          <a:noFill/>
          <a:ln w="9525">
            <a:noFill/>
          </a:ln>
        </p:spPr>
        <p:txBody>
          <a:bodyPr>
            <a:spAutoFit/>
          </a:bodyPr>
          <a:p>
            <a:pPr algn="l">
              <a:spcBef>
                <a:spcPct val="50000"/>
              </a:spcBef>
              <a:buClr>
                <a:schemeClr val="tx1"/>
              </a:buClr>
            </a:pPr>
            <a:r>
              <a:rPr lang="en-US" altLang="zh-CN" b="1" dirty="0">
                <a:solidFill>
                  <a:schemeClr val="tx1"/>
                </a:solidFill>
                <a:latin typeface="Arial" panose="020B0604020202020204" pitchFamily="34" charset="0"/>
              </a:rPr>
              <a:t>R1</a:t>
            </a:r>
            <a:endParaRPr lang="en-US" altLang="zh-CN" b="1" dirty="0">
              <a:solidFill>
                <a:schemeClr val="tx1"/>
              </a:solidFill>
              <a:latin typeface="Arial" panose="020B0604020202020204" pitchFamily="34" charset="0"/>
            </a:endParaRPr>
          </a:p>
        </p:txBody>
      </p:sp>
      <p:sp>
        <p:nvSpPr>
          <p:cNvPr id="216074" name="Rectangle 10"/>
          <p:cNvSpPr/>
          <p:nvPr/>
        </p:nvSpPr>
        <p:spPr>
          <a:xfrm>
            <a:off x="7813675" y="2563813"/>
            <a:ext cx="935038" cy="649287"/>
          </a:xfrm>
          <a:prstGeom prst="rect">
            <a:avLst/>
          </a:prstGeom>
          <a:solidFill>
            <a:srgbClr val="FFCC00"/>
          </a:solidFill>
          <a:ln w="9525" cap="flat" cmpd="sng">
            <a:solidFill>
              <a:srgbClr val="000000"/>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216075" name="Text Box 11"/>
          <p:cNvSpPr txBox="1"/>
          <p:nvPr/>
        </p:nvSpPr>
        <p:spPr>
          <a:xfrm>
            <a:off x="7958138" y="2636838"/>
            <a:ext cx="719137" cy="457200"/>
          </a:xfrm>
          <a:prstGeom prst="rect">
            <a:avLst/>
          </a:prstGeom>
          <a:noFill/>
          <a:ln w="9525">
            <a:noFill/>
          </a:ln>
        </p:spPr>
        <p:txBody>
          <a:bodyPr>
            <a:spAutoFit/>
          </a:bodyPr>
          <a:p>
            <a:pPr algn="l">
              <a:spcBef>
                <a:spcPct val="50000"/>
              </a:spcBef>
              <a:buClr>
                <a:schemeClr val="tx1"/>
              </a:buClr>
            </a:pPr>
            <a:r>
              <a:rPr lang="en-US" altLang="zh-CN" b="1" dirty="0">
                <a:solidFill>
                  <a:schemeClr val="tx1"/>
                </a:solidFill>
                <a:latin typeface="Arial" panose="020B0604020202020204" pitchFamily="34" charset="0"/>
              </a:rPr>
              <a:t>R2</a:t>
            </a:r>
            <a:endParaRPr lang="en-US" altLang="zh-CN" b="1" dirty="0">
              <a:solidFill>
                <a:schemeClr val="tx1"/>
              </a:solidFill>
              <a:latin typeface="Arial" panose="020B0604020202020204" pitchFamily="34" charset="0"/>
            </a:endParaRPr>
          </a:p>
        </p:txBody>
      </p:sp>
      <p:sp>
        <p:nvSpPr>
          <p:cNvPr id="216076" name="Line 12"/>
          <p:cNvSpPr/>
          <p:nvPr/>
        </p:nvSpPr>
        <p:spPr>
          <a:xfrm flipH="1">
            <a:off x="5292725" y="1700213"/>
            <a:ext cx="1150938" cy="936625"/>
          </a:xfrm>
          <a:prstGeom prst="line">
            <a:avLst/>
          </a:prstGeom>
          <a:ln w="19050" cap="flat" cmpd="sng">
            <a:solidFill>
              <a:srgbClr val="000000"/>
            </a:solidFill>
            <a:prstDash val="solid"/>
            <a:headEnd type="none" w="med" len="med"/>
            <a:tailEnd type="triangle" w="med" len="lg"/>
          </a:ln>
        </p:spPr>
      </p:sp>
      <p:sp>
        <p:nvSpPr>
          <p:cNvPr id="216077" name="Line 13"/>
          <p:cNvSpPr/>
          <p:nvPr/>
        </p:nvSpPr>
        <p:spPr>
          <a:xfrm>
            <a:off x="5435600" y="3284538"/>
            <a:ext cx="936625" cy="1223962"/>
          </a:xfrm>
          <a:prstGeom prst="line">
            <a:avLst/>
          </a:prstGeom>
          <a:ln w="28575" cap="flat" cmpd="sng">
            <a:solidFill>
              <a:srgbClr val="993300"/>
            </a:solidFill>
            <a:prstDash val="solid"/>
            <a:headEnd type="none" w="med" len="med"/>
            <a:tailEnd type="triangle" w="med" len="lg"/>
          </a:ln>
        </p:spPr>
      </p:sp>
      <p:sp>
        <p:nvSpPr>
          <p:cNvPr id="216078" name="Line 14"/>
          <p:cNvSpPr/>
          <p:nvPr/>
        </p:nvSpPr>
        <p:spPr>
          <a:xfrm flipV="1">
            <a:off x="7019925" y="3213100"/>
            <a:ext cx="1296988" cy="1152525"/>
          </a:xfrm>
          <a:prstGeom prst="line">
            <a:avLst/>
          </a:prstGeom>
          <a:ln w="19050" cap="flat" cmpd="sng">
            <a:solidFill>
              <a:srgbClr val="000000"/>
            </a:solidFill>
            <a:prstDash val="solid"/>
            <a:headEnd type="none" w="med" len="med"/>
            <a:tailEnd type="triangle" w="med" len="lg"/>
          </a:ln>
        </p:spPr>
      </p:sp>
      <p:sp>
        <p:nvSpPr>
          <p:cNvPr id="216079" name="Line 15"/>
          <p:cNvSpPr/>
          <p:nvPr/>
        </p:nvSpPr>
        <p:spPr>
          <a:xfrm flipH="1" flipV="1">
            <a:off x="7092950" y="1628775"/>
            <a:ext cx="1223963" cy="936625"/>
          </a:xfrm>
          <a:prstGeom prst="line">
            <a:avLst/>
          </a:prstGeom>
          <a:ln w="28575" cap="flat" cmpd="sng">
            <a:solidFill>
              <a:srgbClr val="993300"/>
            </a:solidFill>
            <a:prstDash val="solid"/>
            <a:headEnd type="none" w="med" len="med"/>
            <a:tailEnd type="triangle" w="med" len="lg"/>
          </a:ln>
        </p:spPr>
      </p:sp>
      <p:sp>
        <p:nvSpPr>
          <p:cNvPr id="216080" name="Text Box 16"/>
          <p:cNvSpPr txBox="1"/>
          <p:nvPr/>
        </p:nvSpPr>
        <p:spPr>
          <a:xfrm>
            <a:off x="7667625" y="3644900"/>
            <a:ext cx="1800225" cy="366713"/>
          </a:xfrm>
          <a:prstGeom prst="rect">
            <a:avLst/>
          </a:prstGeom>
          <a:noFill/>
          <a:ln w="9525">
            <a:noFill/>
          </a:ln>
        </p:spPr>
        <p:txBody>
          <a:bodyPr>
            <a:spAutoFit/>
          </a:bodyPr>
          <a:p>
            <a:pPr algn="l">
              <a:spcBef>
                <a:spcPct val="50000"/>
              </a:spcBef>
              <a:buClr>
                <a:schemeClr val="tx1"/>
              </a:buClr>
            </a:pPr>
            <a:r>
              <a:rPr lang="zh-CN" altLang="en-US" sz="1800" b="1" dirty="0">
                <a:solidFill>
                  <a:schemeClr val="tx1"/>
                </a:solidFill>
                <a:latin typeface="Arial" panose="020B0604020202020204" pitchFamily="34" charset="0"/>
              </a:rPr>
              <a:t>资源请求边</a:t>
            </a:r>
            <a:endParaRPr lang="zh-CN" altLang="en-US" sz="1800" b="1" dirty="0">
              <a:solidFill>
                <a:schemeClr val="tx1"/>
              </a:solidFill>
              <a:latin typeface="Arial" panose="020B0604020202020204" pitchFamily="34" charset="0"/>
            </a:endParaRPr>
          </a:p>
        </p:txBody>
      </p:sp>
      <p:sp>
        <p:nvSpPr>
          <p:cNvPr id="216082" name="Text Box 18"/>
          <p:cNvSpPr txBox="1"/>
          <p:nvPr/>
        </p:nvSpPr>
        <p:spPr>
          <a:xfrm>
            <a:off x="7524750" y="1700213"/>
            <a:ext cx="1800225" cy="366712"/>
          </a:xfrm>
          <a:prstGeom prst="rect">
            <a:avLst/>
          </a:prstGeom>
          <a:noFill/>
          <a:ln w="9525">
            <a:noFill/>
          </a:ln>
        </p:spPr>
        <p:txBody>
          <a:bodyPr>
            <a:spAutoFit/>
          </a:bodyPr>
          <a:p>
            <a:pPr algn="l">
              <a:spcBef>
                <a:spcPct val="50000"/>
              </a:spcBef>
              <a:buClr>
                <a:schemeClr val="tx1"/>
              </a:buClr>
            </a:pPr>
            <a:r>
              <a:rPr lang="zh-CN" altLang="en-US" sz="1800" b="1" dirty="0">
                <a:solidFill>
                  <a:schemeClr val="tx1"/>
                </a:solidFill>
                <a:latin typeface="Arial" panose="020B0604020202020204" pitchFamily="34" charset="0"/>
              </a:rPr>
              <a:t>资源分配边</a:t>
            </a:r>
            <a:endParaRPr lang="zh-CN" altLang="en-US" sz="1800" b="1" dirty="0">
              <a:solidFill>
                <a:schemeClr val="tx1"/>
              </a:solidFill>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16067">
                                            <p:txEl>
                                              <p:charRg st="0" end="16"/>
                                            </p:txEl>
                                          </p:spTgt>
                                        </p:tgtEl>
                                        <p:attrNameLst>
                                          <p:attrName>style.visibility</p:attrName>
                                        </p:attrNameLst>
                                      </p:cBhvr>
                                      <p:to>
                                        <p:strVal val="visible"/>
                                      </p:to>
                                    </p:set>
                                    <p:animEffect transition="in" filter="box(in)">
                                      <p:cBhvr>
                                        <p:cTn id="7" dur="500"/>
                                        <p:tgtEl>
                                          <p:spTgt spid="216067">
                                            <p:txEl>
                                              <p:charRg st="0" end="1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16067">
                                            <p:txEl>
                                              <p:charRg st="16" end="35"/>
                                            </p:txEl>
                                          </p:spTgt>
                                        </p:tgtEl>
                                        <p:attrNameLst>
                                          <p:attrName>style.visibility</p:attrName>
                                        </p:attrNameLst>
                                      </p:cBhvr>
                                      <p:to>
                                        <p:strVal val="visible"/>
                                      </p:to>
                                    </p:set>
                                    <p:animEffect transition="in" filter="box(in)">
                                      <p:cBhvr>
                                        <p:cTn id="12" dur="500"/>
                                        <p:tgtEl>
                                          <p:spTgt spid="216067">
                                            <p:txEl>
                                              <p:charRg st="16" end="3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16067">
                                            <p:txEl>
                                              <p:charRg st="35" end="53"/>
                                            </p:txEl>
                                          </p:spTgt>
                                        </p:tgtEl>
                                        <p:attrNameLst>
                                          <p:attrName>style.visibility</p:attrName>
                                        </p:attrNameLst>
                                      </p:cBhvr>
                                      <p:to>
                                        <p:strVal val="visible"/>
                                      </p:to>
                                    </p:set>
                                    <p:animEffect transition="in" filter="box(in)">
                                      <p:cBhvr>
                                        <p:cTn id="17" dur="500"/>
                                        <p:tgtEl>
                                          <p:spTgt spid="216067">
                                            <p:txEl>
                                              <p:charRg st="35" end="5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16067">
                                            <p:txEl>
                                              <p:charRg st="53" end="76"/>
                                            </p:txEl>
                                          </p:spTgt>
                                        </p:tgtEl>
                                        <p:attrNameLst>
                                          <p:attrName>style.visibility</p:attrName>
                                        </p:attrNameLst>
                                      </p:cBhvr>
                                      <p:to>
                                        <p:strVal val="visible"/>
                                      </p:to>
                                    </p:set>
                                    <p:animEffect transition="in" filter="box(in)">
                                      <p:cBhvr>
                                        <p:cTn id="22" dur="500"/>
                                        <p:tgtEl>
                                          <p:spTgt spid="216067">
                                            <p:txEl>
                                              <p:charRg st="53" end="7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16068"/>
                                        </p:tgtEl>
                                        <p:attrNameLst>
                                          <p:attrName>style.visibility</p:attrName>
                                        </p:attrNameLst>
                                      </p:cBhvr>
                                      <p:to>
                                        <p:strVal val="visible"/>
                                      </p:to>
                                    </p:set>
                                    <p:animEffect transition="in" filter="box(in)">
                                      <p:cBhvr>
                                        <p:cTn id="27" dur="500"/>
                                        <p:tgtEl>
                                          <p:spTgt spid="216068"/>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216069"/>
                                        </p:tgtEl>
                                        <p:attrNameLst>
                                          <p:attrName>style.visibility</p:attrName>
                                        </p:attrNameLst>
                                      </p:cBhvr>
                                      <p:to>
                                        <p:strVal val="visible"/>
                                      </p:to>
                                    </p:set>
                                    <p:animEffect transition="in" filter="box(in)">
                                      <p:cBhvr>
                                        <p:cTn id="30" dur="500"/>
                                        <p:tgtEl>
                                          <p:spTgt spid="216069"/>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216070"/>
                                        </p:tgtEl>
                                        <p:attrNameLst>
                                          <p:attrName>style.visibility</p:attrName>
                                        </p:attrNameLst>
                                      </p:cBhvr>
                                      <p:to>
                                        <p:strVal val="visible"/>
                                      </p:to>
                                    </p:set>
                                    <p:animEffect transition="in" filter="box(in)">
                                      <p:cBhvr>
                                        <p:cTn id="33" dur="500"/>
                                        <p:tgtEl>
                                          <p:spTgt spid="216070"/>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216071"/>
                                        </p:tgtEl>
                                        <p:attrNameLst>
                                          <p:attrName>style.visibility</p:attrName>
                                        </p:attrNameLst>
                                      </p:cBhvr>
                                      <p:to>
                                        <p:strVal val="visible"/>
                                      </p:to>
                                    </p:set>
                                    <p:animEffect transition="in" filter="box(in)">
                                      <p:cBhvr>
                                        <p:cTn id="36" dur="500"/>
                                        <p:tgtEl>
                                          <p:spTgt spid="216071"/>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216072"/>
                                        </p:tgtEl>
                                        <p:attrNameLst>
                                          <p:attrName>style.visibility</p:attrName>
                                        </p:attrNameLst>
                                      </p:cBhvr>
                                      <p:to>
                                        <p:strVal val="visible"/>
                                      </p:to>
                                    </p:set>
                                    <p:animEffect transition="in" filter="box(in)">
                                      <p:cBhvr>
                                        <p:cTn id="39" dur="500"/>
                                        <p:tgtEl>
                                          <p:spTgt spid="216072"/>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216073"/>
                                        </p:tgtEl>
                                        <p:attrNameLst>
                                          <p:attrName>style.visibility</p:attrName>
                                        </p:attrNameLst>
                                      </p:cBhvr>
                                      <p:to>
                                        <p:strVal val="visible"/>
                                      </p:to>
                                    </p:set>
                                    <p:animEffect transition="in" filter="box(in)">
                                      <p:cBhvr>
                                        <p:cTn id="42" dur="500"/>
                                        <p:tgtEl>
                                          <p:spTgt spid="216073"/>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216074"/>
                                        </p:tgtEl>
                                        <p:attrNameLst>
                                          <p:attrName>style.visibility</p:attrName>
                                        </p:attrNameLst>
                                      </p:cBhvr>
                                      <p:to>
                                        <p:strVal val="visible"/>
                                      </p:to>
                                    </p:set>
                                    <p:animEffect transition="in" filter="box(in)">
                                      <p:cBhvr>
                                        <p:cTn id="45" dur="500"/>
                                        <p:tgtEl>
                                          <p:spTgt spid="216074"/>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216075"/>
                                        </p:tgtEl>
                                        <p:attrNameLst>
                                          <p:attrName>style.visibility</p:attrName>
                                        </p:attrNameLst>
                                      </p:cBhvr>
                                      <p:to>
                                        <p:strVal val="visible"/>
                                      </p:to>
                                    </p:set>
                                    <p:animEffect transition="in" filter="box(in)">
                                      <p:cBhvr>
                                        <p:cTn id="48" dur="500"/>
                                        <p:tgtEl>
                                          <p:spTgt spid="216075"/>
                                        </p:tgtEl>
                                      </p:cBhvr>
                                    </p:animEffect>
                                  </p:childTnLst>
                                </p:cTn>
                              </p:par>
                              <p:par>
                                <p:cTn id="49" presetID="4" presetClass="entr" presetSubtype="16" fill="hold" nodeType="withEffect">
                                  <p:stCondLst>
                                    <p:cond delay="0"/>
                                  </p:stCondLst>
                                  <p:childTnLst>
                                    <p:set>
                                      <p:cBhvr>
                                        <p:cTn id="50" dur="1" fill="hold">
                                          <p:stCondLst>
                                            <p:cond delay="0"/>
                                          </p:stCondLst>
                                        </p:cTn>
                                        <p:tgtEl>
                                          <p:spTgt spid="216076"/>
                                        </p:tgtEl>
                                        <p:attrNameLst>
                                          <p:attrName>style.visibility</p:attrName>
                                        </p:attrNameLst>
                                      </p:cBhvr>
                                      <p:to>
                                        <p:strVal val="visible"/>
                                      </p:to>
                                    </p:set>
                                    <p:animEffect transition="in" filter="box(in)">
                                      <p:cBhvr>
                                        <p:cTn id="51" dur="500"/>
                                        <p:tgtEl>
                                          <p:spTgt spid="216076"/>
                                        </p:tgtEl>
                                      </p:cBhvr>
                                    </p:animEffect>
                                  </p:childTnLst>
                                </p:cTn>
                              </p:par>
                              <p:par>
                                <p:cTn id="52" presetID="4" presetClass="entr" presetSubtype="16" fill="hold" nodeType="withEffect">
                                  <p:stCondLst>
                                    <p:cond delay="0"/>
                                  </p:stCondLst>
                                  <p:childTnLst>
                                    <p:set>
                                      <p:cBhvr>
                                        <p:cTn id="53" dur="1" fill="hold">
                                          <p:stCondLst>
                                            <p:cond delay="0"/>
                                          </p:stCondLst>
                                        </p:cTn>
                                        <p:tgtEl>
                                          <p:spTgt spid="216077"/>
                                        </p:tgtEl>
                                        <p:attrNameLst>
                                          <p:attrName>style.visibility</p:attrName>
                                        </p:attrNameLst>
                                      </p:cBhvr>
                                      <p:to>
                                        <p:strVal val="visible"/>
                                      </p:to>
                                    </p:set>
                                    <p:animEffect transition="in" filter="box(in)">
                                      <p:cBhvr>
                                        <p:cTn id="54" dur="500"/>
                                        <p:tgtEl>
                                          <p:spTgt spid="216077"/>
                                        </p:tgtEl>
                                      </p:cBhvr>
                                    </p:animEffect>
                                  </p:childTnLst>
                                </p:cTn>
                              </p:par>
                              <p:par>
                                <p:cTn id="55" presetID="4" presetClass="entr" presetSubtype="16" fill="hold" nodeType="withEffect">
                                  <p:stCondLst>
                                    <p:cond delay="0"/>
                                  </p:stCondLst>
                                  <p:childTnLst>
                                    <p:set>
                                      <p:cBhvr>
                                        <p:cTn id="56" dur="1" fill="hold">
                                          <p:stCondLst>
                                            <p:cond delay="0"/>
                                          </p:stCondLst>
                                        </p:cTn>
                                        <p:tgtEl>
                                          <p:spTgt spid="216078"/>
                                        </p:tgtEl>
                                        <p:attrNameLst>
                                          <p:attrName>style.visibility</p:attrName>
                                        </p:attrNameLst>
                                      </p:cBhvr>
                                      <p:to>
                                        <p:strVal val="visible"/>
                                      </p:to>
                                    </p:set>
                                    <p:animEffect transition="in" filter="box(in)">
                                      <p:cBhvr>
                                        <p:cTn id="57" dur="500"/>
                                        <p:tgtEl>
                                          <p:spTgt spid="216078"/>
                                        </p:tgtEl>
                                      </p:cBhvr>
                                    </p:animEffect>
                                  </p:childTnLst>
                                </p:cTn>
                              </p:par>
                              <p:par>
                                <p:cTn id="58" presetID="4" presetClass="entr" presetSubtype="16" fill="hold" nodeType="withEffect">
                                  <p:stCondLst>
                                    <p:cond delay="0"/>
                                  </p:stCondLst>
                                  <p:childTnLst>
                                    <p:set>
                                      <p:cBhvr>
                                        <p:cTn id="59" dur="1" fill="hold">
                                          <p:stCondLst>
                                            <p:cond delay="0"/>
                                          </p:stCondLst>
                                        </p:cTn>
                                        <p:tgtEl>
                                          <p:spTgt spid="216079"/>
                                        </p:tgtEl>
                                        <p:attrNameLst>
                                          <p:attrName>style.visibility</p:attrName>
                                        </p:attrNameLst>
                                      </p:cBhvr>
                                      <p:to>
                                        <p:strVal val="visible"/>
                                      </p:to>
                                    </p:set>
                                    <p:animEffect transition="in" filter="box(in)">
                                      <p:cBhvr>
                                        <p:cTn id="60" dur="500"/>
                                        <p:tgtEl>
                                          <p:spTgt spid="216079"/>
                                        </p:tgtEl>
                                      </p:cBhvr>
                                    </p:animEffect>
                                  </p:childTnLst>
                                </p:cTn>
                              </p:par>
                              <p:par>
                                <p:cTn id="61" presetID="4" presetClass="entr" presetSubtype="16" fill="hold" grpId="0" nodeType="withEffect">
                                  <p:stCondLst>
                                    <p:cond delay="0"/>
                                  </p:stCondLst>
                                  <p:childTnLst>
                                    <p:set>
                                      <p:cBhvr>
                                        <p:cTn id="62" dur="1" fill="hold">
                                          <p:stCondLst>
                                            <p:cond delay="0"/>
                                          </p:stCondLst>
                                        </p:cTn>
                                        <p:tgtEl>
                                          <p:spTgt spid="216080"/>
                                        </p:tgtEl>
                                        <p:attrNameLst>
                                          <p:attrName>style.visibility</p:attrName>
                                        </p:attrNameLst>
                                      </p:cBhvr>
                                      <p:to>
                                        <p:strVal val="visible"/>
                                      </p:to>
                                    </p:set>
                                    <p:animEffect transition="in" filter="box(in)">
                                      <p:cBhvr>
                                        <p:cTn id="63" dur="500"/>
                                        <p:tgtEl>
                                          <p:spTgt spid="216080"/>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216082"/>
                                        </p:tgtEl>
                                        <p:attrNameLst>
                                          <p:attrName>style.visibility</p:attrName>
                                        </p:attrNameLst>
                                      </p:cBhvr>
                                      <p:to>
                                        <p:strVal val="visible"/>
                                      </p:to>
                                    </p:set>
                                    <p:animEffect transition="in" filter="box(in)">
                                      <p:cBhvr>
                                        <p:cTn id="66" dur="500"/>
                                        <p:tgtEl>
                                          <p:spTgt spid="216082"/>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nodeType="clickEffect">
                                  <p:stCondLst>
                                    <p:cond delay="0"/>
                                  </p:stCondLst>
                                  <p:childTnLst>
                                    <p:set>
                                      <p:cBhvr>
                                        <p:cTn id="70" dur="1" fill="hold">
                                          <p:stCondLst>
                                            <p:cond delay="0"/>
                                          </p:stCondLst>
                                        </p:cTn>
                                        <p:tgtEl>
                                          <p:spTgt spid="216067">
                                            <p:txEl>
                                              <p:charRg st="76" end="99"/>
                                            </p:txEl>
                                          </p:spTgt>
                                        </p:tgtEl>
                                        <p:attrNameLst>
                                          <p:attrName>style.visibility</p:attrName>
                                        </p:attrNameLst>
                                      </p:cBhvr>
                                      <p:to>
                                        <p:strVal val="visible"/>
                                      </p:to>
                                    </p:set>
                                    <p:animEffect transition="in" filter="box(in)">
                                      <p:cBhvr>
                                        <p:cTn id="71" dur="500"/>
                                        <p:tgtEl>
                                          <p:spTgt spid="216067">
                                            <p:txEl>
                                              <p:charRg st="76" end="99"/>
                                            </p:txEl>
                                          </p:spTgt>
                                        </p:tgtEl>
                                      </p:cBhvr>
                                    </p:animEffect>
                                  </p:childTnLst>
                                </p:cTn>
                              </p:par>
                              <p:par>
                                <p:cTn id="72" presetID="4" presetClass="entr" presetSubtype="16" fill="hold" nodeType="withEffect">
                                  <p:stCondLst>
                                    <p:cond delay="0"/>
                                  </p:stCondLst>
                                  <p:childTnLst>
                                    <p:set>
                                      <p:cBhvr>
                                        <p:cTn id="73" dur="1" fill="hold">
                                          <p:stCondLst>
                                            <p:cond delay="0"/>
                                          </p:stCondLst>
                                        </p:cTn>
                                        <p:tgtEl>
                                          <p:spTgt spid="216067">
                                            <p:txEl>
                                              <p:charRg st="99" end="125"/>
                                            </p:txEl>
                                          </p:spTgt>
                                        </p:tgtEl>
                                        <p:attrNameLst>
                                          <p:attrName>style.visibility</p:attrName>
                                        </p:attrNameLst>
                                      </p:cBhvr>
                                      <p:to>
                                        <p:strVal val="visible"/>
                                      </p:to>
                                    </p:set>
                                    <p:animEffect transition="in" filter="box(in)">
                                      <p:cBhvr>
                                        <p:cTn id="74" dur="500"/>
                                        <p:tgtEl>
                                          <p:spTgt spid="216067">
                                            <p:txEl>
                                              <p:charRg st="99" end="1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8" grpId="0" animBg="1"/>
      <p:bldP spid="216069" grpId="0"/>
      <p:bldP spid="216070" grpId="0" animBg="1"/>
      <p:bldP spid="216071" grpId="0"/>
      <p:bldP spid="216072" grpId="0" animBg="1"/>
      <p:bldP spid="216073" grpId="0"/>
      <p:bldP spid="216074" grpId="0" animBg="1"/>
      <p:bldP spid="216075" grpId="0"/>
      <p:bldP spid="216080" grpId="0"/>
      <p:bldP spid="21608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Rectangle 2"/>
          <p:cNvSpPr>
            <a:spLocks noGrp="1" noChangeArrowheads="1"/>
          </p:cNvSpPr>
          <p:nvPr>
            <p:ph type="title" idx="4294967295"/>
          </p:nvPr>
        </p:nvSpPr>
        <p:spPr>
          <a:xfrm>
            <a:off x="303213" y="2141538"/>
            <a:ext cx="8229600" cy="927100"/>
          </a:xfrm>
        </p:spPr>
        <p:txBody>
          <a:bodyPr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三、中级调度（对换）</a:t>
            </a:r>
            <a:r>
              <a:rPr kumimoji="0" lang="zh-CN" altLang="en-US" sz="4400" b="1" i="0" u="none" strike="noStrike" kern="0" cap="none" spc="0" normalizeH="0" baseline="0" noProof="0" smtClean="0">
                <a:ln>
                  <a:noFill/>
                </a:ln>
                <a:solidFill>
                  <a:schemeClr val="tx2"/>
                </a:solidFill>
                <a:effectLst/>
                <a:uLnTx/>
                <a:uFillTx/>
                <a:latin typeface="+mj-lt"/>
                <a:ea typeface="+mj-ea"/>
                <a:cs typeface="+mj-cs"/>
              </a:rPr>
              <a:t> </a:t>
            </a:r>
            <a:endParaRPr kumimoji="0" lang="zh-CN" altLang="en-US" sz="4400" b="1" i="0" u="none" strike="noStrike" kern="0" cap="none" spc="0" normalizeH="0" baseline="0" noProof="0" smtClean="0">
              <a:ln>
                <a:noFill/>
              </a:ln>
              <a:solidFill>
                <a:schemeClr val="tx2"/>
              </a:solidFill>
              <a:effectLst/>
              <a:uLnTx/>
              <a:uFillTx/>
              <a:latin typeface="+mj-lt"/>
              <a:ea typeface="+mj-ea"/>
              <a:cs typeface="+mj-cs"/>
            </a:endParaRPr>
          </a:p>
        </p:txBody>
      </p:sp>
      <p:sp>
        <p:nvSpPr>
          <p:cNvPr id="117768" name="Rectangle 8"/>
          <p:cNvSpPr>
            <a:spLocks noChangeArrowheads="1"/>
          </p:cNvSpPr>
          <p:nvPr/>
        </p:nvSpPr>
        <p:spPr bwMode="auto">
          <a:xfrm>
            <a:off x="250825" y="5157788"/>
            <a:ext cx="7488238" cy="946150"/>
          </a:xfrm>
          <a:prstGeom prst="rect">
            <a:avLst/>
          </a:prstGeom>
          <a:noFill/>
          <a:ln w="9525" algn="ctr">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仿宋_GB2312" pitchFamily="49" charset="-122"/>
                <a:ea typeface="仿宋_GB2312" pitchFamily="49" charset="-122"/>
                <a:cs typeface="+mn-cs"/>
              </a:rPr>
              <a:t>      引人中级调度的主要目的是为了提高内存利用率和系统吞吐量。</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仿宋_GB2312" pitchFamily="49" charset="-122"/>
              <a:ea typeface="仿宋_GB2312" pitchFamily="49" charset="-122"/>
              <a:cs typeface="+mn-cs"/>
            </a:endParaRPr>
          </a:p>
        </p:txBody>
      </p:sp>
      <p:sp>
        <p:nvSpPr>
          <p:cNvPr id="117769" name="Rectangle 9"/>
          <p:cNvSpPr>
            <a:spLocks noChangeArrowheads="1"/>
          </p:cNvSpPr>
          <p:nvPr/>
        </p:nvSpPr>
        <p:spPr bwMode="auto">
          <a:xfrm>
            <a:off x="323850" y="333375"/>
            <a:ext cx="8208963" cy="1860550"/>
          </a:xfrm>
          <a:prstGeom prst="rect">
            <a:avLst/>
          </a:prstGeom>
          <a:noFill/>
          <a:ln w="9525" algn="ctr">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noProof="0">
                <a:ln>
                  <a:noFill/>
                </a:ln>
                <a:solidFill>
                  <a:schemeClr val="accent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抢占方式的实现机制：</a:t>
            </a:r>
            <a:endParaRPr kumimoji="1" lang="zh-CN" altLang="en-US" sz="3200" b="1" i="0" u="none" strike="noStrike" kern="1200" cap="none" spc="0" normalizeH="0" baseline="0" noProof="0">
              <a:ln>
                <a:noFill/>
              </a:ln>
              <a:solidFill>
                <a:schemeClr val="accent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accent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  </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1</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）内核完全不可抢先；如</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winNT</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，传统</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unix</a:t>
            </a:r>
            <a:endPar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  （</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2</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）内核部分可抢先：如</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unix SVR4,linux</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  （</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3</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）内核完全可抢先：如</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solaris</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win2000.</a:t>
            </a:r>
            <a:endPar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117770" name="Rectangle 10"/>
          <p:cNvSpPr/>
          <p:nvPr/>
        </p:nvSpPr>
        <p:spPr>
          <a:xfrm>
            <a:off x="827088" y="3141663"/>
            <a:ext cx="1296987" cy="1582737"/>
          </a:xfrm>
          <a:prstGeom prst="rect">
            <a:avLst/>
          </a:prstGeom>
          <a:solidFill>
            <a:srgbClr val="FFCC99"/>
          </a:solidFill>
          <a:ln w="9525" cap="flat" cmpd="sng">
            <a:solidFill>
              <a:srgbClr val="000000"/>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117771" name="Text Box 11"/>
          <p:cNvSpPr txBox="1"/>
          <p:nvPr/>
        </p:nvSpPr>
        <p:spPr>
          <a:xfrm>
            <a:off x="971550" y="3429000"/>
            <a:ext cx="1223963" cy="822325"/>
          </a:xfrm>
          <a:prstGeom prst="rect">
            <a:avLst/>
          </a:prstGeom>
          <a:noFill/>
          <a:ln w="9525">
            <a:noFill/>
          </a:ln>
        </p:spPr>
        <p:txBody>
          <a:bodyPr>
            <a:spAutoFit/>
          </a:bodyPr>
          <a:p>
            <a:pPr algn="l">
              <a:spcBef>
                <a:spcPct val="50000"/>
              </a:spcBef>
              <a:buClr>
                <a:schemeClr val="tx1"/>
              </a:buClr>
            </a:pPr>
            <a:r>
              <a:rPr lang="zh-CN" altLang="en-US" b="1" dirty="0">
                <a:solidFill>
                  <a:schemeClr val="tx1"/>
                </a:solidFill>
                <a:latin typeface="Arial" panose="020B0604020202020204" pitchFamily="34" charset="0"/>
              </a:rPr>
              <a:t>外存文件区</a:t>
            </a:r>
            <a:endParaRPr lang="zh-CN" altLang="en-US" b="1" dirty="0">
              <a:solidFill>
                <a:schemeClr val="tx1"/>
              </a:solidFill>
              <a:latin typeface="Arial" panose="020B0604020202020204" pitchFamily="34" charset="0"/>
            </a:endParaRPr>
          </a:p>
        </p:txBody>
      </p:sp>
      <p:sp>
        <p:nvSpPr>
          <p:cNvPr id="117772" name="Rectangle 12"/>
          <p:cNvSpPr/>
          <p:nvPr/>
        </p:nvSpPr>
        <p:spPr>
          <a:xfrm>
            <a:off x="2124075" y="3141663"/>
            <a:ext cx="1296988" cy="1582737"/>
          </a:xfrm>
          <a:prstGeom prst="rect">
            <a:avLst/>
          </a:prstGeom>
          <a:solidFill>
            <a:srgbClr val="FFCC99"/>
          </a:solidFill>
          <a:ln w="9525" cap="flat" cmpd="sng">
            <a:solidFill>
              <a:srgbClr val="000000"/>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117773" name="Text Box 13"/>
          <p:cNvSpPr txBox="1"/>
          <p:nvPr/>
        </p:nvSpPr>
        <p:spPr>
          <a:xfrm>
            <a:off x="2268538" y="3429000"/>
            <a:ext cx="1223962" cy="822325"/>
          </a:xfrm>
          <a:prstGeom prst="rect">
            <a:avLst/>
          </a:prstGeom>
          <a:noFill/>
          <a:ln w="9525">
            <a:noFill/>
          </a:ln>
        </p:spPr>
        <p:txBody>
          <a:bodyPr>
            <a:spAutoFit/>
          </a:bodyPr>
          <a:p>
            <a:pPr algn="l">
              <a:spcBef>
                <a:spcPct val="50000"/>
              </a:spcBef>
              <a:buClr>
                <a:schemeClr val="tx1"/>
              </a:buClr>
            </a:pPr>
            <a:r>
              <a:rPr lang="zh-CN" altLang="en-US" b="1" dirty="0">
                <a:solidFill>
                  <a:schemeClr val="tx1"/>
                </a:solidFill>
                <a:latin typeface="Arial" panose="020B0604020202020204" pitchFamily="34" charset="0"/>
              </a:rPr>
              <a:t>外存交换区</a:t>
            </a:r>
            <a:endParaRPr lang="zh-CN" altLang="en-US" b="1" dirty="0">
              <a:solidFill>
                <a:schemeClr val="tx1"/>
              </a:solidFill>
              <a:latin typeface="Arial" panose="020B0604020202020204" pitchFamily="34" charset="0"/>
            </a:endParaRPr>
          </a:p>
        </p:txBody>
      </p:sp>
      <p:sp>
        <p:nvSpPr>
          <p:cNvPr id="117774" name="Rectangle 14"/>
          <p:cNvSpPr/>
          <p:nvPr/>
        </p:nvSpPr>
        <p:spPr>
          <a:xfrm>
            <a:off x="6372225" y="3141663"/>
            <a:ext cx="1296988" cy="1582737"/>
          </a:xfrm>
          <a:prstGeom prst="rect">
            <a:avLst/>
          </a:prstGeom>
          <a:solidFill>
            <a:srgbClr val="CCFFFF"/>
          </a:solidFill>
          <a:ln w="9525" cap="flat" cmpd="sng">
            <a:solidFill>
              <a:srgbClr val="000000"/>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117775" name="Text Box 15"/>
          <p:cNvSpPr txBox="1"/>
          <p:nvPr/>
        </p:nvSpPr>
        <p:spPr>
          <a:xfrm>
            <a:off x="6516688" y="3429000"/>
            <a:ext cx="1223962" cy="457200"/>
          </a:xfrm>
          <a:prstGeom prst="rect">
            <a:avLst/>
          </a:prstGeom>
          <a:noFill/>
          <a:ln w="9525">
            <a:noFill/>
          </a:ln>
        </p:spPr>
        <p:txBody>
          <a:bodyPr>
            <a:spAutoFit/>
          </a:bodyPr>
          <a:p>
            <a:pPr algn="l">
              <a:spcBef>
                <a:spcPct val="50000"/>
              </a:spcBef>
              <a:buClr>
                <a:schemeClr val="tx1"/>
              </a:buClr>
            </a:pPr>
            <a:r>
              <a:rPr lang="zh-CN" altLang="en-US" b="1" dirty="0">
                <a:solidFill>
                  <a:schemeClr val="tx1"/>
                </a:solidFill>
                <a:latin typeface="Arial" panose="020B0604020202020204" pitchFamily="34" charset="0"/>
              </a:rPr>
              <a:t>内存</a:t>
            </a:r>
            <a:endParaRPr lang="zh-CN" altLang="en-US" b="1" dirty="0">
              <a:solidFill>
                <a:schemeClr val="tx1"/>
              </a:solidFill>
              <a:latin typeface="Arial" panose="020B0604020202020204" pitchFamily="34" charset="0"/>
            </a:endParaRPr>
          </a:p>
        </p:txBody>
      </p:sp>
      <p:sp>
        <p:nvSpPr>
          <p:cNvPr id="117776" name="Line 16"/>
          <p:cNvSpPr/>
          <p:nvPr/>
        </p:nvSpPr>
        <p:spPr>
          <a:xfrm flipH="1">
            <a:off x="3419475" y="3716338"/>
            <a:ext cx="2952750" cy="0"/>
          </a:xfrm>
          <a:prstGeom prst="line">
            <a:avLst/>
          </a:prstGeom>
          <a:ln w="28575" cap="flat" cmpd="sng">
            <a:solidFill>
              <a:srgbClr val="000000"/>
            </a:solidFill>
            <a:prstDash val="solid"/>
            <a:headEnd type="none" w="med" len="med"/>
            <a:tailEnd type="triangle" w="med" len="med"/>
          </a:ln>
        </p:spPr>
      </p:sp>
      <p:sp>
        <p:nvSpPr>
          <p:cNvPr id="117777" name="Text Box 17"/>
          <p:cNvSpPr txBox="1"/>
          <p:nvPr/>
        </p:nvSpPr>
        <p:spPr>
          <a:xfrm>
            <a:off x="3924300" y="3248025"/>
            <a:ext cx="2447925" cy="396875"/>
          </a:xfrm>
          <a:prstGeom prst="rect">
            <a:avLst/>
          </a:prstGeom>
          <a:noFill/>
          <a:ln w="9525">
            <a:noFill/>
          </a:ln>
        </p:spPr>
        <p:txBody>
          <a:bodyPr>
            <a:spAutoFit/>
          </a:bodyPr>
          <a:p>
            <a:pPr algn="l">
              <a:spcBef>
                <a:spcPct val="50000"/>
              </a:spcBef>
              <a:buClr>
                <a:schemeClr val="tx1"/>
              </a:buClr>
            </a:pPr>
            <a:r>
              <a:rPr lang="zh-CN" altLang="en-US" sz="2000" b="1" dirty="0">
                <a:solidFill>
                  <a:schemeClr val="tx1"/>
                </a:solidFill>
                <a:latin typeface="Arial" panose="020B0604020202020204" pitchFamily="34" charset="0"/>
              </a:rPr>
              <a:t>内存紧张时换出</a:t>
            </a:r>
            <a:endParaRPr lang="zh-CN" altLang="en-US" sz="2000" b="1" dirty="0">
              <a:solidFill>
                <a:schemeClr val="tx1"/>
              </a:solidFill>
              <a:latin typeface="Arial" panose="020B0604020202020204" pitchFamily="34" charset="0"/>
            </a:endParaRPr>
          </a:p>
        </p:txBody>
      </p:sp>
      <p:sp>
        <p:nvSpPr>
          <p:cNvPr id="117778" name="Line 18"/>
          <p:cNvSpPr/>
          <p:nvPr/>
        </p:nvSpPr>
        <p:spPr>
          <a:xfrm>
            <a:off x="3419475" y="4149725"/>
            <a:ext cx="2952750" cy="0"/>
          </a:xfrm>
          <a:prstGeom prst="line">
            <a:avLst/>
          </a:prstGeom>
          <a:ln w="28575" cap="flat" cmpd="sng">
            <a:solidFill>
              <a:schemeClr val="accent1"/>
            </a:solidFill>
            <a:prstDash val="solid"/>
            <a:headEnd type="none" w="med" len="med"/>
            <a:tailEnd type="triangle" w="med" len="med"/>
          </a:ln>
        </p:spPr>
      </p:sp>
      <p:sp>
        <p:nvSpPr>
          <p:cNvPr id="117779" name="Text Box 19"/>
          <p:cNvSpPr txBox="1"/>
          <p:nvPr/>
        </p:nvSpPr>
        <p:spPr>
          <a:xfrm>
            <a:off x="3851275" y="4149725"/>
            <a:ext cx="2447925" cy="396875"/>
          </a:xfrm>
          <a:prstGeom prst="rect">
            <a:avLst/>
          </a:prstGeom>
          <a:noFill/>
          <a:ln w="9525">
            <a:noFill/>
          </a:ln>
        </p:spPr>
        <p:txBody>
          <a:bodyPr>
            <a:spAutoFit/>
          </a:bodyPr>
          <a:p>
            <a:pPr algn="l">
              <a:spcBef>
                <a:spcPct val="50000"/>
              </a:spcBef>
              <a:buClr>
                <a:schemeClr val="tx1"/>
              </a:buClr>
            </a:pPr>
            <a:r>
              <a:rPr lang="zh-CN" altLang="en-US" sz="2000" b="1" dirty="0">
                <a:solidFill>
                  <a:schemeClr val="tx1"/>
                </a:solidFill>
                <a:latin typeface="Arial" panose="020B0604020202020204" pitchFamily="34" charset="0"/>
              </a:rPr>
              <a:t>内存宽松时换入</a:t>
            </a:r>
            <a:endParaRPr lang="en-US" altLang="zh-CN" sz="2000" b="1" dirty="0">
              <a:solidFill>
                <a:schemeClr val="tx1"/>
              </a:solidFill>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17762"/>
                                        </p:tgtEl>
                                        <p:attrNameLst>
                                          <p:attrName>style.visibility</p:attrName>
                                        </p:attrNameLst>
                                      </p:cBhvr>
                                      <p:to>
                                        <p:strVal val="visible"/>
                                      </p:to>
                                    </p:set>
                                    <p:anim calcmode="lin" valueType="num">
                                      <p:cBhvr>
                                        <p:cTn id="7" dur="500" fill="hold"/>
                                        <p:tgtEl>
                                          <p:spTgt spid="117762"/>
                                        </p:tgtEl>
                                        <p:attrNameLst>
                                          <p:attrName>ppt_x</p:attrName>
                                        </p:attrNameLst>
                                      </p:cBhvr>
                                      <p:tavLst>
                                        <p:tav tm="0">
                                          <p:val>
                                            <p:strVal val="#ppt_x-.2"/>
                                          </p:val>
                                        </p:tav>
                                        <p:tav tm="100000">
                                          <p:val>
                                            <p:strVal val="#ppt_x"/>
                                          </p:val>
                                        </p:tav>
                                      </p:tavLst>
                                    </p:anim>
                                    <p:anim calcmode="lin" valueType="num">
                                      <p:cBhvr>
                                        <p:cTn id="8" dur="500" fill="hold"/>
                                        <p:tgtEl>
                                          <p:spTgt spid="117762"/>
                                        </p:tgtEl>
                                        <p:attrNameLst>
                                          <p:attrName>ppt_y</p:attrName>
                                        </p:attrNameLst>
                                      </p:cBhvr>
                                      <p:tavLst>
                                        <p:tav tm="0">
                                          <p:val>
                                            <p:strVal val="#ppt_y"/>
                                          </p:val>
                                        </p:tav>
                                        <p:tav tm="100000">
                                          <p:val>
                                            <p:strVal val="#ppt_y"/>
                                          </p:val>
                                        </p:tav>
                                      </p:tavLst>
                                    </p:anim>
                                    <p:animEffect transition="in" filter="wipe(right)" prLst="gradientSize: 0.1">
                                      <p:cBhvr>
                                        <p:cTn id="9" dur="500"/>
                                        <p:tgtEl>
                                          <p:spTgt spid="117762"/>
                                        </p:tgtEl>
                                      </p:cBhvr>
                                    </p:animEffect>
                                  </p:childTnLst>
                                </p:cTn>
                              </p:par>
                            </p:childTnLst>
                          </p:cTn>
                        </p:par>
                      </p:childTnLst>
                    </p:cTn>
                  </p:par>
                  <p:par>
                    <p:cTn id="10" fill="hold">
                      <p:stCondLst>
                        <p:cond delay="indefinite"/>
                      </p:stCondLst>
                      <p:childTnLst>
                        <p:par>
                          <p:cTn id="11" fill="hold">
                            <p:stCondLst>
                              <p:cond delay="0"/>
                            </p:stCondLst>
                            <p:childTnLst>
                              <p:par>
                                <p:cTn id="12" presetID="4" presetClass="entr" presetSubtype="16" fill="hold" grpId="0" nodeType="clickEffect">
                                  <p:stCondLst>
                                    <p:cond delay="0"/>
                                  </p:stCondLst>
                                  <p:childTnLst>
                                    <p:set>
                                      <p:cBhvr>
                                        <p:cTn id="13" dur="1" fill="hold">
                                          <p:stCondLst>
                                            <p:cond delay="0"/>
                                          </p:stCondLst>
                                        </p:cTn>
                                        <p:tgtEl>
                                          <p:spTgt spid="117770"/>
                                        </p:tgtEl>
                                        <p:attrNameLst>
                                          <p:attrName>style.visibility</p:attrName>
                                        </p:attrNameLst>
                                      </p:cBhvr>
                                      <p:to>
                                        <p:strVal val="visible"/>
                                      </p:to>
                                    </p:set>
                                    <p:animEffect transition="in" filter="box(in)">
                                      <p:cBhvr>
                                        <p:cTn id="14" dur="500"/>
                                        <p:tgtEl>
                                          <p:spTgt spid="117770"/>
                                        </p:tgtEl>
                                      </p:cBhvr>
                                    </p:animEffect>
                                  </p:childTnLst>
                                </p:cTn>
                              </p:par>
                              <p:par>
                                <p:cTn id="15" presetID="4" presetClass="entr" presetSubtype="16" fill="hold" grpId="0" nodeType="withEffect">
                                  <p:stCondLst>
                                    <p:cond delay="0"/>
                                  </p:stCondLst>
                                  <p:childTnLst>
                                    <p:set>
                                      <p:cBhvr>
                                        <p:cTn id="16" dur="1" fill="hold">
                                          <p:stCondLst>
                                            <p:cond delay="0"/>
                                          </p:stCondLst>
                                        </p:cTn>
                                        <p:tgtEl>
                                          <p:spTgt spid="117771"/>
                                        </p:tgtEl>
                                        <p:attrNameLst>
                                          <p:attrName>style.visibility</p:attrName>
                                        </p:attrNameLst>
                                      </p:cBhvr>
                                      <p:to>
                                        <p:strVal val="visible"/>
                                      </p:to>
                                    </p:set>
                                    <p:animEffect transition="in" filter="box(in)">
                                      <p:cBhvr>
                                        <p:cTn id="17" dur="500"/>
                                        <p:tgtEl>
                                          <p:spTgt spid="117771"/>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117772"/>
                                        </p:tgtEl>
                                        <p:attrNameLst>
                                          <p:attrName>style.visibility</p:attrName>
                                        </p:attrNameLst>
                                      </p:cBhvr>
                                      <p:to>
                                        <p:strVal val="visible"/>
                                      </p:to>
                                    </p:set>
                                    <p:animEffect transition="in" filter="box(in)">
                                      <p:cBhvr>
                                        <p:cTn id="20" dur="500"/>
                                        <p:tgtEl>
                                          <p:spTgt spid="117772"/>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117773"/>
                                        </p:tgtEl>
                                        <p:attrNameLst>
                                          <p:attrName>style.visibility</p:attrName>
                                        </p:attrNameLst>
                                      </p:cBhvr>
                                      <p:to>
                                        <p:strVal val="visible"/>
                                      </p:to>
                                    </p:set>
                                    <p:animEffect transition="in" filter="box(in)">
                                      <p:cBhvr>
                                        <p:cTn id="23" dur="500"/>
                                        <p:tgtEl>
                                          <p:spTgt spid="117773"/>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117774"/>
                                        </p:tgtEl>
                                        <p:attrNameLst>
                                          <p:attrName>style.visibility</p:attrName>
                                        </p:attrNameLst>
                                      </p:cBhvr>
                                      <p:to>
                                        <p:strVal val="visible"/>
                                      </p:to>
                                    </p:set>
                                    <p:animEffect transition="in" filter="box(in)">
                                      <p:cBhvr>
                                        <p:cTn id="26" dur="500"/>
                                        <p:tgtEl>
                                          <p:spTgt spid="117774"/>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117775"/>
                                        </p:tgtEl>
                                        <p:attrNameLst>
                                          <p:attrName>style.visibility</p:attrName>
                                        </p:attrNameLst>
                                      </p:cBhvr>
                                      <p:to>
                                        <p:strVal val="visible"/>
                                      </p:to>
                                    </p:set>
                                    <p:animEffect transition="in" filter="box(in)">
                                      <p:cBhvr>
                                        <p:cTn id="29" dur="500"/>
                                        <p:tgtEl>
                                          <p:spTgt spid="117775"/>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117776"/>
                                        </p:tgtEl>
                                        <p:attrNameLst>
                                          <p:attrName>style.visibility</p:attrName>
                                        </p:attrNameLst>
                                      </p:cBhvr>
                                      <p:to>
                                        <p:strVal val="visible"/>
                                      </p:to>
                                    </p:set>
                                    <p:animEffect transition="in" filter="box(in)">
                                      <p:cBhvr>
                                        <p:cTn id="34" dur="500"/>
                                        <p:tgtEl>
                                          <p:spTgt spid="117776"/>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117777"/>
                                        </p:tgtEl>
                                        <p:attrNameLst>
                                          <p:attrName>style.visibility</p:attrName>
                                        </p:attrNameLst>
                                      </p:cBhvr>
                                      <p:to>
                                        <p:strVal val="visible"/>
                                      </p:to>
                                    </p:set>
                                    <p:animEffect transition="in" filter="box(in)">
                                      <p:cBhvr>
                                        <p:cTn id="37" dur="500"/>
                                        <p:tgtEl>
                                          <p:spTgt spid="117777"/>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17778"/>
                                        </p:tgtEl>
                                        <p:attrNameLst>
                                          <p:attrName>style.visibility</p:attrName>
                                        </p:attrNameLst>
                                      </p:cBhvr>
                                      <p:to>
                                        <p:strVal val="visible"/>
                                      </p:to>
                                    </p:set>
                                    <p:animEffect transition="in" filter="box(in)">
                                      <p:cBhvr>
                                        <p:cTn id="42" dur="500"/>
                                        <p:tgtEl>
                                          <p:spTgt spid="117778"/>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117779"/>
                                        </p:tgtEl>
                                        <p:attrNameLst>
                                          <p:attrName>style.visibility</p:attrName>
                                        </p:attrNameLst>
                                      </p:cBhvr>
                                      <p:to>
                                        <p:strVal val="visible"/>
                                      </p:to>
                                    </p:set>
                                    <p:animEffect transition="in" filter="box(in)">
                                      <p:cBhvr>
                                        <p:cTn id="45" dur="500"/>
                                        <p:tgtEl>
                                          <p:spTgt spid="117779"/>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117768"/>
                                        </p:tgtEl>
                                        <p:attrNameLst>
                                          <p:attrName>style.visibility</p:attrName>
                                        </p:attrNameLst>
                                      </p:cBhvr>
                                      <p:to>
                                        <p:strVal val="visible"/>
                                      </p:to>
                                    </p:set>
                                    <p:animEffect transition="in" filter="box(in)">
                                      <p:cBhvr>
                                        <p:cTn id="50" dur="500"/>
                                        <p:tgtEl>
                                          <p:spTgt spid="117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2" grpId="0"/>
      <p:bldP spid="117768" grpId="0"/>
      <p:bldP spid="117770" grpId="0" animBg="1"/>
      <p:bldP spid="117771" grpId="0"/>
      <p:bldP spid="117772" grpId="0" animBg="1"/>
      <p:bldP spid="117773" grpId="0"/>
      <p:bldP spid="117774" grpId="0" animBg="1"/>
      <p:bldP spid="117775" grpId="0"/>
      <p:bldP spid="117777" grpId="0"/>
      <p:bldP spid="11777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Text Box 8"/>
          <p:cNvSpPr txBox="1"/>
          <p:nvPr/>
        </p:nvSpPr>
        <p:spPr>
          <a:xfrm>
            <a:off x="468313" y="609600"/>
            <a:ext cx="6983412" cy="641350"/>
          </a:xfrm>
          <a:prstGeom prst="rect">
            <a:avLst/>
          </a:prstGeom>
          <a:noFill/>
          <a:ln w="9525">
            <a:noFill/>
          </a:ln>
        </p:spPr>
        <p:txBody>
          <a:bodyPr>
            <a:spAutoFit/>
          </a:bodyPr>
          <a:p>
            <a:pPr algn="l"/>
            <a:r>
              <a:rPr lang="zh-CN" altLang="en-US" sz="3600" b="1" dirty="0">
                <a:solidFill>
                  <a:srgbClr val="CC3300"/>
                </a:solidFill>
                <a:latin typeface="Times New Roman" panose="02020603050405020304" pitchFamily="18" charset="0"/>
              </a:rPr>
              <a:t>三</a:t>
            </a:r>
            <a:r>
              <a:rPr lang="en-US" altLang="zh-CN" sz="3600" b="1" dirty="0">
                <a:solidFill>
                  <a:srgbClr val="CC3300"/>
                </a:solidFill>
                <a:latin typeface="Times New Roman" panose="02020603050405020304" pitchFamily="18" charset="0"/>
              </a:rPr>
              <a:t>. </a:t>
            </a:r>
            <a:r>
              <a:rPr lang="zh-CN" altLang="en-US" sz="3600" b="1" dirty="0">
                <a:solidFill>
                  <a:srgbClr val="CC3300"/>
                </a:solidFill>
                <a:latin typeface="Times New Roman" panose="02020603050405020304" pitchFamily="18" charset="0"/>
              </a:rPr>
              <a:t>处理死锁的基本方法</a:t>
            </a:r>
            <a:endParaRPr lang="zh-CN" altLang="en-US" sz="3600" b="1" dirty="0">
              <a:solidFill>
                <a:srgbClr val="CC3300"/>
              </a:solidFill>
              <a:latin typeface="Times New Roman" panose="02020603050405020304" pitchFamily="18" charset="0"/>
            </a:endParaRPr>
          </a:p>
        </p:txBody>
      </p:sp>
      <p:sp>
        <p:nvSpPr>
          <p:cNvPr id="106506" name="Rectangle 10"/>
          <p:cNvSpPr/>
          <p:nvPr/>
        </p:nvSpPr>
        <p:spPr>
          <a:xfrm>
            <a:off x="457200" y="1247775"/>
            <a:ext cx="8382000" cy="2570163"/>
          </a:xfrm>
          <a:prstGeom prst="rect">
            <a:avLst/>
          </a:prstGeom>
          <a:noFill/>
          <a:ln w="9525">
            <a:noFill/>
          </a:ln>
        </p:spPr>
        <p:txBody>
          <a:bodyPr>
            <a:spAutoFit/>
          </a:bodyPr>
          <a:p>
            <a:pPr algn="l">
              <a:lnSpc>
                <a:spcPct val="140000"/>
              </a:lnSpc>
            </a:pPr>
            <a:r>
              <a:rPr lang="zh-CN" altLang="en-US" sz="2800" b="1" dirty="0">
                <a:solidFill>
                  <a:srgbClr val="017DED"/>
                </a:solidFill>
                <a:latin typeface="Times New Roman" panose="02020603050405020304" pitchFamily="18" charset="0"/>
              </a:rPr>
              <a:t>        </a:t>
            </a:r>
            <a:r>
              <a:rPr lang="en-US" altLang="zh-CN" sz="2800" b="1" dirty="0">
                <a:solidFill>
                  <a:srgbClr val="017DED"/>
                </a:solidFill>
                <a:latin typeface="Times New Roman" panose="02020603050405020304" pitchFamily="18" charset="0"/>
              </a:rPr>
              <a:t>1.</a:t>
            </a:r>
            <a:r>
              <a:rPr lang="zh-CN" altLang="en-US" sz="2800" b="1" dirty="0">
                <a:solidFill>
                  <a:srgbClr val="017DED"/>
                </a:solidFill>
                <a:latin typeface="Times New Roman" panose="02020603050405020304" pitchFamily="18" charset="0"/>
              </a:rPr>
              <a:t>预防死锁</a:t>
            </a:r>
            <a:endParaRPr lang="zh-CN" altLang="en-US" sz="2800" b="1" dirty="0">
              <a:solidFill>
                <a:srgbClr val="017DED"/>
              </a:solidFill>
              <a:latin typeface="Times New Roman" panose="02020603050405020304" pitchFamily="18" charset="0"/>
            </a:endParaRPr>
          </a:p>
          <a:p>
            <a:pPr algn="l">
              <a:lnSpc>
                <a:spcPct val="140000"/>
              </a:lnSpc>
            </a:pPr>
            <a:r>
              <a:rPr lang="zh-CN" altLang="en-US" sz="2800" b="1" dirty="0">
                <a:solidFill>
                  <a:srgbClr val="017DED"/>
                </a:solidFill>
                <a:latin typeface="Times New Roman" panose="02020603050405020304" pitchFamily="18" charset="0"/>
              </a:rPr>
              <a:t>        </a:t>
            </a:r>
            <a:r>
              <a:rPr lang="en-US" altLang="zh-CN" sz="2800" b="1" dirty="0">
                <a:solidFill>
                  <a:srgbClr val="017DED"/>
                </a:solidFill>
                <a:latin typeface="Times New Roman" panose="02020603050405020304" pitchFamily="18" charset="0"/>
              </a:rPr>
              <a:t>2.</a:t>
            </a:r>
            <a:r>
              <a:rPr lang="zh-CN" altLang="en-US" sz="2800" b="1" dirty="0">
                <a:solidFill>
                  <a:srgbClr val="017DED"/>
                </a:solidFill>
                <a:latin typeface="Times New Roman" panose="02020603050405020304" pitchFamily="18" charset="0"/>
              </a:rPr>
              <a:t>避免死锁</a:t>
            </a:r>
            <a:endParaRPr lang="zh-CN" altLang="en-US" sz="2800" b="1" dirty="0">
              <a:solidFill>
                <a:srgbClr val="017DED"/>
              </a:solidFill>
              <a:latin typeface="Times New Roman" panose="02020603050405020304" pitchFamily="18" charset="0"/>
            </a:endParaRPr>
          </a:p>
          <a:p>
            <a:pPr algn="l">
              <a:lnSpc>
                <a:spcPct val="140000"/>
              </a:lnSpc>
            </a:pPr>
            <a:r>
              <a:rPr lang="zh-CN" altLang="en-US" sz="2800" b="1" dirty="0">
                <a:solidFill>
                  <a:srgbClr val="017DED"/>
                </a:solidFill>
                <a:latin typeface="Times New Roman" panose="02020603050405020304" pitchFamily="18" charset="0"/>
              </a:rPr>
              <a:t>        </a:t>
            </a:r>
            <a:r>
              <a:rPr lang="en-US" altLang="zh-CN" sz="2800" b="1" dirty="0">
                <a:solidFill>
                  <a:srgbClr val="017DED"/>
                </a:solidFill>
                <a:latin typeface="Times New Roman" panose="02020603050405020304" pitchFamily="18" charset="0"/>
              </a:rPr>
              <a:t>3.</a:t>
            </a:r>
            <a:r>
              <a:rPr lang="zh-CN" altLang="en-US" sz="2800" b="1" dirty="0">
                <a:solidFill>
                  <a:srgbClr val="017DED"/>
                </a:solidFill>
                <a:latin typeface="Times New Roman" panose="02020603050405020304" pitchFamily="18" charset="0"/>
              </a:rPr>
              <a:t>检测死锁</a:t>
            </a:r>
            <a:endParaRPr lang="zh-CN" altLang="en-US" sz="2800" b="1" dirty="0">
              <a:solidFill>
                <a:srgbClr val="017DED"/>
              </a:solidFill>
              <a:latin typeface="Times New Roman" panose="02020603050405020304" pitchFamily="18" charset="0"/>
            </a:endParaRPr>
          </a:p>
          <a:p>
            <a:pPr algn="l">
              <a:lnSpc>
                <a:spcPct val="160000"/>
              </a:lnSpc>
            </a:pPr>
            <a:r>
              <a:rPr lang="en-US" altLang="zh-CN" sz="2800" b="1" dirty="0">
                <a:solidFill>
                  <a:srgbClr val="017DED"/>
                </a:solidFill>
                <a:latin typeface="Arial" panose="020B0604020202020204" pitchFamily="34" charset="0"/>
              </a:rPr>
              <a:t>        </a:t>
            </a:r>
            <a:r>
              <a:rPr lang="en-US" altLang="zh-CN" sz="2800" b="1" dirty="0">
                <a:solidFill>
                  <a:srgbClr val="017DED"/>
                </a:solidFill>
                <a:latin typeface="Times New Roman" panose="02020603050405020304" pitchFamily="18" charset="0"/>
              </a:rPr>
              <a:t>4.</a:t>
            </a:r>
            <a:r>
              <a:rPr lang="zh-CN" altLang="en-US" sz="2800" b="1" dirty="0">
                <a:solidFill>
                  <a:srgbClr val="017DED"/>
                </a:solidFill>
                <a:latin typeface="Times New Roman" panose="02020603050405020304" pitchFamily="18" charset="0"/>
              </a:rPr>
              <a:t>解除死锁</a:t>
            </a:r>
            <a:endParaRPr lang="zh-CN" altLang="en-US" sz="2800" b="1" dirty="0">
              <a:solidFill>
                <a:srgbClr val="017DED"/>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6506">
                                            <p:txEl>
                                              <p:charRg st="0" end="15"/>
                                            </p:txEl>
                                          </p:spTgt>
                                        </p:tgtEl>
                                        <p:attrNameLst>
                                          <p:attrName>style.visibility</p:attrName>
                                        </p:attrNameLst>
                                      </p:cBhvr>
                                      <p:to>
                                        <p:strVal val="visible"/>
                                      </p:to>
                                    </p:set>
                                    <p:animEffect transition="in" filter="slide(fromBottom)">
                                      <p:cBhvr>
                                        <p:cTn id="7" dur="500"/>
                                        <p:tgtEl>
                                          <p:spTgt spid="106506">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6506">
                                            <p:txEl>
                                              <p:charRg st="15" end="30"/>
                                            </p:txEl>
                                          </p:spTgt>
                                        </p:tgtEl>
                                        <p:attrNameLst>
                                          <p:attrName>style.visibility</p:attrName>
                                        </p:attrNameLst>
                                      </p:cBhvr>
                                      <p:to>
                                        <p:strVal val="visible"/>
                                      </p:to>
                                    </p:set>
                                    <p:animEffect transition="in" filter="slide(fromBottom)">
                                      <p:cBhvr>
                                        <p:cTn id="12" dur="500"/>
                                        <p:tgtEl>
                                          <p:spTgt spid="106506">
                                            <p:txEl>
                                              <p:charRg st="15" end="3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06506">
                                            <p:txEl>
                                              <p:charRg st="30" end="45"/>
                                            </p:txEl>
                                          </p:spTgt>
                                        </p:tgtEl>
                                        <p:attrNameLst>
                                          <p:attrName>style.visibility</p:attrName>
                                        </p:attrNameLst>
                                      </p:cBhvr>
                                      <p:to>
                                        <p:strVal val="visible"/>
                                      </p:to>
                                    </p:set>
                                    <p:animEffect transition="in" filter="slide(fromBottom)">
                                      <p:cBhvr>
                                        <p:cTn id="17" dur="500"/>
                                        <p:tgtEl>
                                          <p:spTgt spid="106506">
                                            <p:txEl>
                                              <p:charRg st="30" end="4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06506">
                                            <p:txEl>
                                              <p:charRg st="45" end="60"/>
                                            </p:txEl>
                                          </p:spTgt>
                                        </p:tgtEl>
                                        <p:attrNameLst>
                                          <p:attrName>style.visibility</p:attrName>
                                        </p:attrNameLst>
                                      </p:cBhvr>
                                      <p:to>
                                        <p:strVal val="visible"/>
                                      </p:to>
                                    </p:set>
                                    <p:animEffect transition="in" filter="slide(fromBottom)">
                                      <p:cBhvr>
                                        <p:cTn id="22" dur="500"/>
                                        <p:tgtEl>
                                          <p:spTgt spid="106506">
                                            <p:txEl>
                                              <p:charRg st="45" end="6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6"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3.6 </a:t>
            </a:r>
            <a:r>
              <a:rPr kumimoji="0" lang="zh-CN" altLang="en-US" sz="44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预防死锁的方法</a:t>
            </a:r>
            <a:r>
              <a:rPr kumimoji="0" lang="zh-CN" altLang="en-US" sz="4400" b="1" i="0" u="none" strike="noStrike" kern="0" cap="none" spc="0" normalizeH="0" baseline="0" noProof="0" smtClean="0">
                <a:ln>
                  <a:noFill/>
                </a:ln>
                <a:solidFill>
                  <a:schemeClr val="tx2"/>
                </a:solidFill>
                <a:effectLst/>
                <a:uLnTx/>
                <a:uFillTx/>
                <a:latin typeface="+mj-lt"/>
                <a:ea typeface="+mj-ea"/>
                <a:cs typeface="+mj-cs"/>
              </a:rPr>
              <a:t> </a:t>
            </a:r>
            <a:endParaRPr kumimoji="0" lang="zh-CN" altLang="en-US" sz="4400" b="1" i="0" u="none" strike="noStrike" kern="0" cap="none" spc="0" normalizeH="0" baseline="0" noProof="0" smtClean="0">
              <a:ln>
                <a:noFill/>
              </a:ln>
              <a:solidFill>
                <a:schemeClr val="tx2"/>
              </a:solidFill>
              <a:effectLst/>
              <a:uLnTx/>
              <a:uFillTx/>
              <a:latin typeface="+mj-lt"/>
              <a:ea typeface="+mj-ea"/>
              <a:cs typeface="+mj-cs"/>
            </a:endParaRPr>
          </a:p>
        </p:txBody>
      </p:sp>
      <p:sp>
        <p:nvSpPr>
          <p:cNvPr id="24586" name="Rectangle 10"/>
          <p:cNvSpPr/>
          <p:nvPr/>
        </p:nvSpPr>
        <p:spPr>
          <a:xfrm>
            <a:off x="107950" y="1773238"/>
            <a:ext cx="8821738" cy="4959350"/>
          </a:xfrm>
          <a:prstGeom prst="rect">
            <a:avLst/>
          </a:prstGeom>
          <a:noFill/>
          <a:ln w="9525">
            <a:noFill/>
          </a:ln>
        </p:spPr>
        <p:txBody>
          <a:bodyPr>
            <a:spAutoFit/>
          </a:bodyPr>
          <a:p>
            <a:pPr algn="l">
              <a:lnSpc>
                <a:spcPct val="110000"/>
              </a:lnSpc>
            </a:pPr>
            <a:r>
              <a:rPr lang="en-US" altLang="zh-CN" sz="2800" b="1" dirty="0">
                <a:solidFill>
                  <a:schemeClr val="tx2"/>
                </a:solidFill>
                <a:latin typeface="Times New Roman" panose="02020603050405020304" pitchFamily="18" charset="0"/>
              </a:rPr>
              <a:t>1. </a:t>
            </a:r>
            <a:r>
              <a:rPr lang="zh-CN" altLang="en-US" sz="2800" b="1" dirty="0">
                <a:solidFill>
                  <a:schemeClr val="tx2"/>
                </a:solidFill>
                <a:latin typeface="Times New Roman" panose="02020603050405020304" pitchFamily="18" charset="0"/>
              </a:rPr>
              <a:t>屏弃“请求和保持”条件</a:t>
            </a:r>
            <a:endParaRPr lang="zh-CN" altLang="en-US" sz="2800" b="1" dirty="0">
              <a:solidFill>
                <a:schemeClr val="tx2"/>
              </a:solidFill>
              <a:latin typeface="Times New Roman" panose="02020603050405020304" pitchFamily="18" charset="0"/>
            </a:endParaRPr>
          </a:p>
          <a:p>
            <a:pPr algn="l">
              <a:lnSpc>
                <a:spcPct val="110000"/>
              </a:lnSpc>
            </a:pPr>
            <a:r>
              <a:rPr lang="zh-CN" altLang="en-US" sz="2800" b="1" dirty="0">
                <a:solidFill>
                  <a:srgbClr val="FF33CC"/>
                </a:solidFill>
                <a:latin typeface="Times New Roman" panose="02020603050405020304" pitchFamily="18" charset="0"/>
              </a:rPr>
              <a:t>   </a:t>
            </a:r>
            <a:r>
              <a:rPr lang="zh-CN" altLang="en-US" b="1" dirty="0">
                <a:solidFill>
                  <a:schemeClr val="tx1"/>
                </a:solidFill>
                <a:latin typeface="Times New Roman" panose="02020603050405020304" pitchFamily="18" charset="0"/>
              </a:rPr>
              <a:t>方法</a:t>
            </a:r>
            <a:r>
              <a:rPr lang="en-US" altLang="zh-CN" b="1" dirty="0">
                <a:solidFill>
                  <a:schemeClr val="tx1"/>
                </a:solidFill>
                <a:latin typeface="Times New Roman" panose="02020603050405020304" pitchFamily="18" charset="0"/>
              </a:rPr>
              <a:t>1</a:t>
            </a:r>
            <a:r>
              <a:rPr lang="zh-CN" altLang="en-US" b="1" dirty="0">
                <a:solidFill>
                  <a:schemeClr val="tx1"/>
                </a:solidFill>
                <a:latin typeface="Times New Roman" panose="02020603050405020304" pitchFamily="18" charset="0"/>
              </a:rPr>
              <a:t>：静态分配资源；</a:t>
            </a:r>
            <a:endParaRPr lang="zh-CN" altLang="en-US" b="1" dirty="0">
              <a:solidFill>
                <a:schemeClr val="tx1"/>
              </a:solidFill>
              <a:latin typeface="Times New Roman" panose="02020603050405020304" pitchFamily="18" charset="0"/>
            </a:endParaRPr>
          </a:p>
          <a:p>
            <a:pPr algn="l">
              <a:lnSpc>
                <a:spcPct val="110000"/>
              </a:lnSpc>
            </a:pPr>
            <a:r>
              <a:rPr lang="zh-CN" altLang="en-US" b="1" dirty="0">
                <a:solidFill>
                  <a:schemeClr val="tx1"/>
                </a:solidFill>
                <a:latin typeface="Times New Roman" panose="02020603050405020304" pitchFamily="18" charset="0"/>
              </a:rPr>
              <a:t>    方法</a:t>
            </a:r>
            <a:r>
              <a:rPr lang="en-US" altLang="zh-CN" b="1" dirty="0">
                <a:solidFill>
                  <a:schemeClr val="tx1"/>
                </a:solidFill>
                <a:latin typeface="Times New Roman" panose="02020603050405020304" pitchFamily="18" charset="0"/>
              </a:rPr>
              <a:t>2</a:t>
            </a:r>
            <a:r>
              <a:rPr lang="zh-CN" altLang="en-US" b="1" dirty="0">
                <a:solidFill>
                  <a:schemeClr val="tx1"/>
                </a:solidFill>
                <a:latin typeface="Times New Roman" panose="02020603050405020304" pitchFamily="18" charset="0"/>
              </a:rPr>
              <a:t>：一个进程在请求新的资源前，释放当前已占用资源。</a:t>
            </a:r>
            <a:endParaRPr lang="zh-CN" altLang="en-US" b="1" dirty="0">
              <a:solidFill>
                <a:schemeClr val="tx1"/>
              </a:solidFill>
              <a:latin typeface="Times New Roman" panose="02020603050405020304" pitchFamily="18" charset="0"/>
            </a:endParaRPr>
          </a:p>
          <a:p>
            <a:pPr algn="l">
              <a:lnSpc>
                <a:spcPct val="110000"/>
              </a:lnSpc>
            </a:pPr>
            <a:r>
              <a:rPr lang="en-US" altLang="zh-CN" sz="2800" b="1" dirty="0">
                <a:solidFill>
                  <a:schemeClr val="tx2"/>
                </a:solidFill>
                <a:latin typeface="Times New Roman" panose="02020603050405020304" pitchFamily="18" charset="0"/>
              </a:rPr>
              <a:t>2. </a:t>
            </a:r>
            <a:r>
              <a:rPr lang="zh-CN" altLang="en-US" sz="2800" b="1" dirty="0">
                <a:solidFill>
                  <a:schemeClr val="tx2"/>
                </a:solidFill>
                <a:latin typeface="Arial" panose="020B0604020202020204" pitchFamily="34" charset="0"/>
              </a:rPr>
              <a:t>屏弃“不剥夺”条件</a:t>
            </a:r>
            <a:endParaRPr lang="zh-CN" altLang="en-US" sz="2800" b="1" dirty="0">
              <a:solidFill>
                <a:schemeClr val="tx2"/>
              </a:solidFill>
              <a:latin typeface="Arial" panose="020B0604020202020204" pitchFamily="34" charset="0"/>
            </a:endParaRPr>
          </a:p>
          <a:p>
            <a:pPr algn="l">
              <a:spcBef>
                <a:spcPct val="50000"/>
              </a:spcBef>
              <a:buClr>
                <a:schemeClr val="tx1"/>
              </a:buClr>
            </a:pPr>
            <a:r>
              <a:rPr lang="zh-CN" altLang="en-US" b="1" dirty="0">
                <a:solidFill>
                  <a:srgbClr val="017DED"/>
                </a:solidFill>
                <a:latin typeface="Arial" panose="020B0604020202020204" pitchFamily="34" charset="0"/>
              </a:rPr>
              <a:t>           有两种方式实现：</a:t>
            </a:r>
            <a:endParaRPr lang="zh-CN" altLang="en-US" b="1" dirty="0">
              <a:solidFill>
                <a:srgbClr val="017DED"/>
              </a:solidFill>
              <a:latin typeface="Arial" panose="020B0604020202020204" pitchFamily="34" charset="0"/>
            </a:endParaRPr>
          </a:p>
          <a:p>
            <a:pPr algn="l">
              <a:spcBef>
                <a:spcPct val="50000"/>
              </a:spcBef>
              <a:buClr>
                <a:schemeClr val="tx1"/>
              </a:buClr>
            </a:pPr>
            <a:r>
              <a:rPr lang="zh-CN" altLang="en-US" dirty="0">
                <a:solidFill>
                  <a:schemeClr val="tx1"/>
                </a:solidFill>
                <a:latin typeface="Arial" panose="020B0604020202020204" pitchFamily="34" charset="0"/>
              </a:rPr>
              <a:t>      </a:t>
            </a:r>
            <a:r>
              <a:rPr lang="zh-CN" altLang="en-US" b="1" dirty="0">
                <a:latin typeface="Arial" panose="020B0604020202020204" pitchFamily="34" charset="0"/>
              </a:rPr>
              <a:t>方法一：</a:t>
            </a:r>
            <a:r>
              <a:rPr lang="zh-CN" altLang="en-US" dirty="0">
                <a:solidFill>
                  <a:schemeClr val="tx1"/>
                </a:solidFill>
                <a:latin typeface="Arial" panose="020B0604020202020204" pitchFamily="34" charset="0"/>
              </a:rPr>
              <a:t>当进程</a:t>
            </a:r>
            <a:r>
              <a:rPr lang="en-US" altLang="zh-CN" dirty="0">
                <a:solidFill>
                  <a:schemeClr val="tx1"/>
                </a:solidFill>
                <a:latin typeface="Arial" panose="020B0604020202020204" pitchFamily="34" charset="0"/>
              </a:rPr>
              <a:t>P</a:t>
            </a:r>
            <a:r>
              <a:rPr lang="en-US" altLang="zh-CN" i="1" dirty="0">
                <a:solidFill>
                  <a:schemeClr val="tx1"/>
                </a:solidFill>
                <a:latin typeface="Arial" panose="020B0604020202020204" pitchFamily="34" charset="0"/>
              </a:rPr>
              <a:t>i</a:t>
            </a:r>
            <a:r>
              <a:rPr lang="zh-CN" altLang="zh-CN" dirty="0">
                <a:solidFill>
                  <a:schemeClr val="tx1"/>
                </a:solidFill>
                <a:latin typeface="Arial" panose="020B0604020202020204" pitchFamily="34" charset="0"/>
              </a:rPr>
              <a:t>申请</a:t>
            </a:r>
            <a:r>
              <a:rPr lang="en-US" altLang="zh-CN" dirty="0">
                <a:solidFill>
                  <a:schemeClr val="tx1"/>
                </a:solidFill>
                <a:latin typeface="Arial" panose="020B0604020202020204" pitchFamily="34" charset="0"/>
              </a:rPr>
              <a:t>r</a:t>
            </a:r>
            <a:r>
              <a:rPr lang="zh-CN" altLang="zh-CN" dirty="0">
                <a:solidFill>
                  <a:schemeClr val="tx1"/>
                </a:solidFill>
                <a:latin typeface="Arial" panose="020B0604020202020204" pitchFamily="34" charset="0"/>
              </a:rPr>
              <a:t>类资源时，检查</a:t>
            </a:r>
            <a:r>
              <a:rPr lang="zh-CN" altLang="en-US" dirty="0">
                <a:solidFill>
                  <a:schemeClr val="tx1"/>
                </a:solidFill>
                <a:latin typeface="Arial" panose="020B0604020202020204" pitchFamily="34" charset="0"/>
              </a:rPr>
              <a:t>有</a:t>
            </a:r>
            <a:r>
              <a:rPr lang="zh-CN" altLang="zh-CN" dirty="0">
                <a:solidFill>
                  <a:schemeClr val="tx1"/>
                </a:solidFill>
                <a:latin typeface="Arial" panose="020B0604020202020204" pitchFamily="34" charset="0"/>
              </a:rPr>
              <a:t>无可分配的</a:t>
            </a:r>
            <a:r>
              <a:rPr lang="zh-CN" altLang="en-US" dirty="0">
                <a:solidFill>
                  <a:schemeClr val="tx1"/>
                </a:solidFill>
                <a:latin typeface="Arial" panose="020B0604020202020204" pitchFamily="34" charset="0"/>
              </a:rPr>
              <a:t>r</a:t>
            </a:r>
            <a:r>
              <a:rPr lang="zh-CN" altLang="zh-CN" dirty="0">
                <a:solidFill>
                  <a:schemeClr val="tx1"/>
                </a:solidFill>
                <a:latin typeface="Arial" panose="020B0604020202020204" pitchFamily="34" charset="0"/>
              </a:rPr>
              <a:t>资源，有则分配给</a:t>
            </a:r>
            <a:r>
              <a:rPr lang="en-US" altLang="zh-CN" dirty="0">
                <a:solidFill>
                  <a:schemeClr val="tx1"/>
                </a:solidFill>
                <a:latin typeface="Arial" panose="020B0604020202020204" pitchFamily="34" charset="0"/>
              </a:rPr>
              <a:t>P</a:t>
            </a:r>
            <a:r>
              <a:rPr lang="en-US" altLang="zh-CN" i="1" dirty="0">
                <a:solidFill>
                  <a:schemeClr val="tx1"/>
                </a:solidFill>
                <a:latin typeface="Arial" panose="020B0604020202020204" pitchFamily="34" charset="0"/>
              </a:rPr>
              <a:t>i</a:t>
            </a:r>
            <a:r>
              <a:rPr lang="zh-CN" altLang="en-US" dirty="0">
                <a:solidFill>
                  <a:schemeClr val="tx1"/>
                </a:solidFill>
                <a:latin typeface="Arial" panose="020B0604020202020204" pitchFamily="34" charset="0"/>
              </a:rPr>
              <a:t>；</a:t>
            </a:r>
            <a:r>
              <a:rPr lang="zh-CN" altLang="zh-CN" dirty="0">
                <a:solidFill>
                  <a:schemeClr val="tx1"/>
                </a:solidFill>
                <a:latin typeface="Arial" panose="020B0604020202020204" pitchFamily="34" charset="0"/>
              </a:rPr>
              <a:t>否则将</a:t>
            </a:r>
            <a:r>
              <a:rPr lang="en-US" altLang="zh-CN" dirty="0">
                <a:solidFill>
                  <a:schemeClr val="tx1"/>
                </a:solidFill>
                <a:latin typeface="Arial" panose="020B0604020202020204" pitchFamily="34" charset="0"/>
              </a:rPr>
              <a:t>P</a:t>
            </a:r>
            <a:r>
              <a:rPr lang="en-US" altLang="zh-CN" i="1" dirty="0">
                <a:solidFill>
                  <a:schemeClr val="tx1"/>
                </a:solidFill>
                <a:latin typeface="Arial" panose="020B0604020202020204" pitchFamily="34" charset="0"/>
              </a:rPr>
              <a:t>i</a:t>
            </a:r>
            <a:r>
              <a:rPr lang="zh-CN" altLang="zh-CN" dirty="0">
                <a:solidFill>
                  <a:schemeClr val="tx1"/>
                </a:solidFill>
                <a:latin typeface="Arial" panose="020B0604020202020204" pitchFamily="34" charset="0"/>
              </a:rPr>
              <a:t>占有的资源全部释放进入等待状态</a:t>
            </a:r>
            <a:r>
              <a:rPr lang="zh-CN" altLang="en-US" dirty="0">
                <a:solidFill>
                  <a:schemeClr val="tx1"/>
                </a:solidFill>
                <a:latin typeface="Arial" panose="020B0604020202020204" pitchFamily="34" charset="0"/>
              </a:rPr>
              <a:t>；</a:t>
            </a:r>
            <a:endParaRPr lang="zh-CN" altLang="en-US" sz="2800" b="1" dirty="0">
              <a:solidFill>
                <a:srgbClr val="FF33CC"/>
              </a:solidFill>
              <a:latin typeface="Arial" panose="020B0604020202020204" pitchFamily="34" charset="0"/>
            </a:endParaRPr>
          </a:p>
          <a:p>
            <a:pPr algn="just">
              <a:spcBef>
                <a:spcPct val="20000"/>
              </a:spcBef>
            </a:pPr>
            <a:r>
              <a:rPr lang="zh-CN" altLang="en-US" dirty="0">
                <a:latin typeface="Arial" panose="020B0604020202020204" pitchFamily="34" charset="0"/>
              </a:rPr>
              <a:t>      </a:t>
            </a:r>
            <a:r>
              <a:rPr lang="zh-CN" altLang="en-US" b="1" dirty="0">
                <a:latin typeface="Arial" panose="020B0604020202020204" pitchFamily="34" charset="0"/>
              </a:rPr>
              <a:t>方法二：</a:t>
            </a:r>
            <a:r>
              <a:rPr lang="zh-CN" altLang="en-US" dirty="0">
                <a:solidFill>
                  <a:schemeClr val="tx1"/>
                </a:solidFill>
                <a:latin typeface="Arial" panose="020B0604020202020204" pitchFamily="34" charset="0"/>
              </a:rPr>
              <a:t>当</a:t>
            </a:r>
            <a:r>
              <a:rPr lang="en-US" altLang="zh-CN" dirty="0">
                <a:solidFill>
                  <a:schemeClr val="tx1"/>
                </a:solidFill>
                <a:latin typeface="Arial" panose="020B0604020202020204" pitchFamily="34" charset="0"/>
              </a:rPr>
              <a:t>P</a:t>
            </a:r>
            <a:r>
              <a:rPr lang="en-US" altLang="zh-CN" i="1" dirty="0">
                <a:solidFill>
                  <a:schemeClr val="tx1"/>
                </a:solidFill>
                <a:latin typeface="Arial" panose="020B0604020202020204" pitchFamily="34" charset="0"/>
              </a:rPr>
              <a:t>i</a:t>
            </a:r>
            <a:r>
              <a:rPr lang="zh-CN" altLang="zh-CN" dirty="0">
                <a:solidFill>
                  <a:schemeClr val="tx1"/>
                </a:solidFill>
                <a:latin typeface="Arial" panose="020B0604020202020204" pitchFamily="34" charset="0"/>
              </a:rPr>
              <a:t>申请</a:t>
            </a:r>
            <a:r>
              <a:rPr lang="en-US" altLang="zh-CN" dirty="0">
                <a:solidFill>
                  <a:schemeClr val="tx1"/>
                </a:solidFill>
                <a:latin typeface="Arial" panose="020B0604020202020204" pitchFamily="34" charset="0"/>
              </a:rPr>
              <a:t>r</a:t>
            </a:r>
            <a:r>
              <a:rPr lang="zh-CN" altLang="zh-CN" dirty="0">
                <a:solidFill>
                  <a:schemeClr val="tx1"/>
                </a:solidFill>
                <a:latin typeface="Arial" panose="020B0604020202020204" pitchFamily="34" charset="0"/>
              </a:rPr>
              <a:t>时，检查有无可分配的</a:t>
            </a:r>
            <a:r>
              <a:rPr lang="en-US" altLang="zh-CN" dirty="0">
                <a:solidFill>
                  <a:schemeClr val="tx1"/>
                </a:solidFill>
                <a:latin typeface="Arial" panose="020B0604020202020204" pitchFamily="34" charset="0"/>
              </a:rPr>
              <a:t>r</a:t>
            </a:r>
            <a:r>
              <a:rPr lang="zh-CN" altLang="zh-CN" dirty="0">
                <a:solidFill>
                  <a:schemeClr val="tx1"/>
                </a:solidFill>
                <a:latin typeface="Arial" panose="020B0604020202020204" pitchFamily="34" charset="0"/>
              </a:rPr>
              <a:t>资源，有则分配；否则检查占有</a:t>
            </a:r>
            <a:r>
              <a:rPr lang="en-US" altLang="zh-CN" dirty="0">
                <a:solidFill>
                  <a:schemeClr val="tx1"/>
                </a:solidFill>
                <a:latin typeface="Arial" panose="020B0604020202020204" pitchFamily="34" charset="0"/>
              </a:rPr>
              <a:t>r</a:t>
            </a:r>
            <a:r>
              <a:rPr lang="zh-CN" altLang="zh-CN" dirty="0">
                <a:solidFill>
                  <a:schemeClr val="tx1"/>
                </a:solidFill>
                <a:latin typeface="Arial" panose="020B0604020202020204" pitchFamily="34" charset="0"/>
              </a:rPr>
              <a:t>资源的进程</a:t>
            </a:r>
            <a:r>
              <a:rPr lang="en-US" altLang="zh-CN" dirty="0">
                <a:solidFill>
                  <a:schemeClr val="tx1"/>
                </a:solidFill>
                <a:latin typeface="Arial" panose="020B0604020202020204" pitchFamily="34" charset="0"/>
              </a:rPr>
              <a:t>P</a:t>
            </a:r>
            <a:r>
              <a:rPr lang="en-US" altLang="zh-CN" i="1" dirty="0">
                <a:solidFill>
                  <a:schemeClr val="tx1"/>
                </a:solidFill>
                <a:latin typeface="Arial" panose="020B0604020202020204" pitchFamily="34" charset="0"/>
              </a:rPr>
              <a:t>j</a:t>
            </a:r>
            <a:r>
              <a:rPr lang="zh-CN" altLang="en-US" dirty="0">
                <a:solidFill>
                  <a:schemeClr val="tx1"/>
                </a:solidFill>
                <a:latin typeface="Arial" panose="020B0604020202020204" pitchFamily="34" charset="0"/>
              </a:rPr>
              <a:t>。</a:t>
            </a:r>
            <a:r>
              <a:rPr lang="zh-CN" altLang="zh-CN" dirty="0">
                <a:solidFill>
                  <a:schemeClr val="tx1"/>
                </a:solidFill>
                <a:latin typeface="Arial" panose="020B0604020202020204" pitchFamily="34" charset="0"/>
              </a:rPr>
              <a:t>若</a:t>
            </a:r>
            <a:r>
              <a:rPr lang="en-US" altLang="zh-CN" dirty="0">
                <a:solidFill>
                  <a:schemeClr val="tx1"/>
                </a:solidFill>
                <a:latin typeface="Arial" panose="020B0604020202020204" pitchFamily="34" charset="0"/>
              </a:rPr>
              <a:t>P</a:t>
            </a:r>
            <a:r>
              <a:rPr lang="en-US" altLang="zh-CN" i="1" dirty="0">
                <a:solidFill>
                  <a:schemeClr val="tx1"/>
                </a:solidFill>
                <a:latin typeface="Arial" panose="020B0604020202020204" pitchFamily="34" charset="0"/>
              </a:rPr>
              <a:t>j</a:t>
            </a:r>
            <a:r>
              <a:rPr lang="zh-CN" altLang="zh-CN" dirty="0">
                <a:solidFill>
                  <a:schemeClr val="tx1"/>
                </a:solidFill>
                <a:latin typeface="Arial" panose="020B0604020202020204" pitchFamily="34" charset="0"/>
              </a:rPr>
              <a:t>处于等待资源状态，则剥夺</a:t>
            </a:r>
            <a:r>
              <a:rPr lang="en-US" altLang="zh-CN" dirty="0">
                <a:solidFill>
                  <a:schemeClr val="tx1"/>
                </a:solidFill>
                <a:latin typeface="Arial" panose="020B0604020202020204" pitchFamily="34" charset="0"/>
              </a:rPr>
              <a:t>P</a:t>
            </a:r>
            <a:r>
              <a:rPr lang="en-US" altLang="zh-CN" i="1" dirty="0">
                <a:solidFill>
                  <a:schemeClr val="tx1"/>
                </a:solidFill>
                <a:latin typeface="Arial" panose="020B0604020202020204" pitchFamily="34" charset="0"/>
              </a:rPr>
              <a:t>j</a:t>
            </a:r>
            <a:r>
              <a:rPr lang="zh-CN" altLang="zh-CN" dirty="0">
                <a:solidFill>
                  <a:schemeClr val="tx1"/>
                </a:solidFill>
                <a:latin typeface="Arial" panose="020B0604020202020204" pitchFamily="34" charset="0"/>
              </a:rPr>
              <a:t>的</a:t>
            </a:r>
            <a:r>
              <a:rPr lang="en-US" altLang="zh-CN" dirty="0">
                <a:solidFill>
                  <a:schemeClr val="tx1"/>
                </a:solidFill>
                <a:latin typeface="Arial" panose="020B0604020202020204" pitchFamily="34" charset="0"/>
              </a:rPr>
              <a:t>r</a:t>
            </a:r>
            <a:r>
              <a:rPr lang="zh-CN" altLang="zh-CN" dirty="0">
                <a:solidFill>
                  <a:schemeClr val="tx1"/>
                </a:solidFill>
                <a:latin typeface="Arial" panose="020B0604020202020204" pitchFamily="34" charset="0"/>
              </a:rPr>
              <a:t>分给</a:t>
            </a:r>
            <a:r>
              <a:rPr lang="en-US" altLang="zh-CN" dirty="0">
                <a:solidFill>
                  <a:schemeClr val="tx1"/>
                </a:solidFill>
                <a:latin typeface="Arial" panose="020B0604020202020204" pitchFamily="34" charset="0"/>
              </a:rPr>
              <a:t>P</a:t>
            </a:r>
            <a:r>
              <a:rPr lang="en-US" altLang="zh-CN" i="1" dirty="0">
                <a:solidFill>
                  <a:schemeClr val="tx1"/>
                </a:solidFill>
                <a:latin typeface="Arial" panose="020B0604020202020204" pitchFamily="34" charset="0"/>
              </a:rPr>
              <a:t>i</a:t>
            </a:r>
            <a:r>
              <a:rPr lang="zh-CN" altLang="en-US" dirty="0">
                <a:solidFill>
                  <a:schemeClr val="tx1"/>
                </a:solidFill>
                <a:latin typeface="Arial" panose="020B0604020202020204" pitchFamily="34" charset="0"/>
              </a:rPr>
              <a:t>；</a:t>
            </a:r>
            <a:r>
              <a:rPr lang="zh-CN" altLang="zh-CN" dirty="0">
                <a:solidFill>
                  <a:schemeClr val="tx1"/>
                </a:solidFill>
                <a:latin typeface="Arial" panose="020B0604020202020204" pitchFamily="34" charset="0"/>
              </a:rPr>
              <a:t>若</a:t>
            </a:r>
            <a:r>
              <a:rPr lang="en-US" altLang="zh-CN" dirty="0">
                <a:solidFill>
                  <a:schemeClr val="tx1"/>
                </a:solidFill>
                <a:latin typeface="Arial" panose="020B0604020202020204" pitchFamily="34" charset="0"/>
              </a:rPr>
              <a:t>P</a:t>
            </a:r>
            <a:r>
              <a:rPr lang="en-US" altLang="zh-CN" i="1" dirty="0">
                <a:solidFill>
                  <a:schemeClr val="tx1"/>
                </a:solidFill>
                <a:latin typeface="Arial" panose="020B0604020202020204" pitchFamily="34" charset="0"/>
              </a:rPr>
              <a:t>j</a:t>
            </a:r>
            <a:r>
              <a:rPr lang="zh-CN" altLang="en-US" dirty="0">
                <a:solidFill>
                  <a:schemeClr val="tx1"/>
                </a:solidFill>
                <a:latin typeface="Arial" panose="020B0604020202020204" pitchFamily="34" charset="0"/>
              </a:rPr>
              <a:t>没有</a:t>
            </a:r>
            <a:r>
              <a:rPr lang="zh-CN" altLang="zh-CN" dirty="0">
                <a:solidFill>
                  <a:schemeClr val="tx1"/>
                </a:solidFill>
                <a:latin typeface="Arial" panose="020B0604020202020204" pitchFamily="34" charset="0"/>
              </a:rPr>
              <a:t>等待资源，则置</a:t>
            </a:r>
            <a:r>
              <a:rPr lang="en-US" altLang="zh-CN" dirty="0">
                <a:solidFill>
                  <a:schemeClr val="tx1"/>
                </a:solidFill>
                <a:latin typeface="Arial" panose="020B0604020202020204" pitchFamily="34" charset="0"/>
              </a:rPr>
              <a:t>P</a:t>
            </a:r>
            <a:r>
              <a:rPr lang="en-US" altLang="zh-CN" i="1" dirty="0">
                <a:solidFill>
                  <a:schemeClr val="tx1"/>
                </a:solidFill>
                <a:latin typeface="Arial" panose="020B0604020202020204" pitchFamily="34" charset="0"/>
              </a:rPr>
              <a:t>i</a:t>
            </a:r>
            <a:r>
              <a:rPr lang="zh-CN" altLang="zh-CN" dirty="0">
                <a:solidFill>
                  <a:schemeClr val="tx1"/>
                </a:solidFill>
                <a:latin typeface="Arial" panose="020B0604020202020204" pitchFamily="34" charset="0"/>
              </a:rPr>
              <a:t>于等待资源状态 (此时</a:t>
            </a:r>
            <a:r>
              <a:rPr lang="en-US" altLang="zh-CN" dirty="0">
                <a:solidFill>
                  <a:schemeClr val="tx1"/>
                </a:solidFill>
                <a:latin typeface="Arial" panose="020B0604020202020204" pitchFamily="34" charset="0"/>
              </a:rPr>
              <a:t>P</a:t>
            </a:r>
            <a:r>
              <a:rPr lang="en-US" altLang="zh-CN" i="1" dirty="0">
                <a:solidFill>
                  <a:schemeClr val="tx1"/>
                </a:solidFill>
                <a:latin typeface="Arial" panose="020B0604020202020204" pitchFamily="34" charset="0"/>
              </a:rPr>
              <a:t>i</a:t>
            </a:r>
            <a:r>
              <a:rPr lang="zh-CN" altLang="zh-CN" dirty="0">
                <a:solidFill>
                  <a:schemeClr val="tx1"/>
                </a:solidFill>
                <a:latin typeface="Arial" panose="020B0604020202020204" pitchFamily="34" charset="0"/>
              </a:rPr>
              <a:t>原占有的资源可能被剥夺)</a:t>
            </a:r>
            <a:r>
              <a:rPr lang="zh-CN" altLang="en-US" sz="2800" b="1" dirty="0">
                <a:solidFill>
                  <a:schemeClr val="tx1"/>
                </a:solidFill>
                <a:latin typeface="Times New Roman" panose="02020603050405020304" pitchFamily="18" charset="0"/>
              </a:rPr>
              <a:t>        </a:t>
            </a:r>
            <a:endParaRPr lang="zh-CN" altLang="en-US" sz="2800" b="1" dirty="0">
              <a:solidFill>
                <a:schemeClr val="tx1"/>
              </a:solidFill>
              <a:latin typeface="Times New Roman" panose="02020603050405020304" pitchFamily="18" charset="0"/>
            </a:endParaRPr>
          </a:p>
        </p:txBody>
      </p:sp>
      <p:sp>
        <p:nvSpPr>
          <p:cNvPr id="64516" name="Rectangle 11"/>
          <p:cNvSpPr/>
          <p:nvPr/>
        </p:nvSpPr>
        <p:spPr>
          <a:xfrm>
            <a:off x="323850" y="1125538"/>
            <a:ext cx="8534400" cy="696912"/>
          </a:xfrm>
          <a:prstGeom prst="rect">
            <a:avLst/>
          </a:prstGeom>
          <a:noFill/>
          <a:ln w="9525">
            <a:noFill/>
          </a:ln>
        </p:spPr>
        <p:txBody>
          <a:bodyPr>
            <a:spAutoFit/>
          </a:bodyPr>
          <a:p>
            <a:pPr algn="l">
              <a:lnSpc>
                <a:spcPct val="110000"/>
              </a:lnSpc>
            </a:pPr>
            <a:r>
              <a:rPr lang="zh-CN" altLang="en-US" sz="3600" b="1" dirty="0">
                <a:solidFill>
                  <a:schemeClr val="tx1"/>
                </a:solidFill>
                <a:latin typeface="Times New Roman" panose="02020603050405020304" pitchFamily="18" charset="0"/>
              </a:rPr>
              <a:t>  </a:t>
            </a:r>
            <a:r>
              <a:rPr lang="zh-CN" altLang="en-US" sz="3600" b="1" dirty="0">
                <a:solidFill>
                  <a:srgbClr val="FF33CC"/>
                </a:solidFill>
                <a:latin typeface="Times New Roman" panose="02020603050405020304" pitchFamily="18" charset="0"/>
              </a:rPr>
              <a:t>一、预防死锁</a:t>
            </a:r>
            <a:r>
              <a:rPr lang="zh-CN" altLang="en-US" sz="2800" b="1" dirty="0">
                <a:solidFill>
                  <a:srgbClr val="FF33CC"/>
                </a:solidFill>
                <a:latin typeface="Times New Roman" panose="02020603050405020304" pitchFamily="18" charset="0"/>
              </a:rPr>
              <a:t>           </a:t>
            </a:r>
            <a:endParaRPr lang="zh-CN" altLang="en-US" sz="2800" b="1" dirty="0">
              <a:solidFill>
                <a:schemeClr val="tx1"/>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86">
                                            <p:txEl>
                                              <p:charRg st="0" end="15"/>
                                            </p:txEl>
                                          </p:spTgt>
                                        </p:tgtEl>
                                        <p:attrNameLst>
                                          <p:attrName>style.visibility</p:attrName>
                                        </p:attrNameLst>
                                      </p:cBhvr>
                                      <p:to>
                                        <p:strVal val="visible"/>
                                      </p:to>
                                    </p:set>
                                    <p:animEffect transition="in" filter="blinds(horizontal)">
                                      <p:cBhvr>
                                        <p:cTn id="7" dur="500"/>
                                        <p:tgtEl>
                                          <p:spTgt spid="24586">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86">
                                            <p:txEl>
                                              <p:charRg st="15" end="30"/>
                                            </p:txEl>
                                          </p:spTgt>
                                        </p:tgtEl>
                                        <p:attrNameLst>
                                          <p:attrName>style.visibility</p:attrName>
                                        </p:attrNameLst>
                                      </p:cBhvr>
                                      <p:to>
                                        <p:strVal val="visible"/>
                                      </p:to>
                                    </p:set>
                                    <p:animEffect transition="in" filter="blinds(horizontal)">
                                      <p:cBhvr>
                                        <p:cTn id="12" dur="500"/>
                                        <p:tgtEl>
                                          <p:spTgt spid="24586">
                                            <p:txEl>
                                              <p:charRg st="15" end="3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586">
                                            <p:txEl>
                                              <p:charRg st="30" end="62"/>
                                            </p:txEl>
                                          </p:spTgt>
                                        </p:tgtEl>
                                        <p:attrNameLst>
                                          <p:attrName>style.visibility</p:attrName>
                                        </p:attrNameLst>
                                      </p:cBhvr>
                                      <p:to>
                                        <p:strVal val="visible"/>
                                      </p:to>
                                    </p:set>
                                    <p:animEffect transition="in" filter="blinds(horizontal)">
                                      <p:cBhvr>
                                        <p:cTn id="17" dur="500"/>
                                        <p:tgtEl>
                                          <p:spTgt spid="24586">
                                            <p:txEl>
                                              <p:charRg st="30" end="6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586">
                                            <p:txEl>
                                              <p:charRg st="62" end="75"/>
                                            </p:txEl>
                                          </p:spTgt>
                                        </p:tgtEl>
                                        <p:attrNameLst>
                                          <p:attrName>style.visibility</p:attrName>
                                        </p:attrNameLst>
                                      </p:cBhvr>
                                      <p:to>
                                        <p:strVal val="visible"/>
                                      </p:to>
                                    </p:set>
                                    <p:animEffect transition="in" filter="blinds(horizontal)">
                                      <p:cBhvr>
                                        <p:cTn id="22" dur="500"/>
                                        <p:tgtEl>
                                          <p:spTgt spid="24586">
                                            <p:txEl>
                                              <p:charRg st="62" end="7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586">
                                            <p:txEl>
                                              <p:charRg st="75" end="95"/>
                                            </p:txEl>
                                          </p:spTgt>
                                        </p:tgtEl>
                                        <p:attrNameLst>
                                          <p:attrName>style.visibility</p:attrName>
                                        </p:attrNameLst>
                                      </p:cBhvr>
                                      <p:to>
                                        <p:strVal val="visible"/>
                                      </p:to>
                                    </p:set>
                                    <p:animEffect transition="in" filter="blinds(horizontal)">
                                      <p:cBhvr>
                                        <p:cTn id="27" dur="500"/>
                                        <p:tgtEl>
                                          <p:spTgt spid="24586">
                                            <p:txEl>
                                              <p:charRg st="75" end="9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586">
                                            <p:txEl>
                                              <p:charRg st="95" end="160"/>
                                            </p:txEl>
                                          </p:spTgt>
                                        </p:tgtEl>
                                        <p:attrNameLst>
                                          <p:attrName>style.visibility</p:attrName>
                                        </p:attrNameLst>
                                      </p:cBhvr>
                                      <p:to>
                                        <p:strVal val="visible"/>
                                      </p:to>
                                    </p:set>
                                    <p:animEffect transition="in" filter="blinds(horizontal)">
                                      <p:cBhvr>
                                        <p:cTn id="32" dur="500"/>
                                        <p:tgtEl>
                                          <p:spTgt spid="24586">
                                            <p:txEl>
                                              <p:charRg st="95" end="16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4586">
                                            <p:txEl>
                                              <p:charRg st="160" end="282"/>
                                            </p:txEl>
                                          </p:spTgt>
                                        </p:tgtEl>
                                        <p:attrNameLst>
                                          <p:attrName>style.visibility</p:attrName>
                                        </p:attrNameLst>
                                      </p:cBhvr>
                                      <p:to>
                                        <p:strVal val="visible"/>
                                      </p:to>
                                    </p:set>
                                    <p:animEffect transition="in" filter="blinds(horizontal)">
                                      <p:cBhvr>
                                        <p:cTn id="37" dur="500"/>
                                        <p:tgtEl>
                                          <p:spTgt spid="24586">
                                            <p:txEl>
                                              <p:charRg st="160" end="28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6"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3778" name="Rectangle 2"/>
          <p:cNvSpPr>
            <a:spLocks noGrp="1" noChangeArrowheads="1"/>
          </p:cNvSpPr>
          <p:nvPr>
            <p:ph type="title"/>
          </p:nvPr>
        </p:nvSpPr>
        <p:spPr>
          <a:xfrm>
            <a:off x="395288" y="188913"/>
            <a:ext cx="8229600" cy="7270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chemeClr val="accent1"/>
                </a:solidFill>
                <a:effectLst/>
                <a:uLnTx/>
                <a:uFillTx/>
                <a:latin typeface="+mj-lt"/>
                <a:ea typeface="宋体" panose="02010600030101010101" pitchFamily="2" charset="-122"/>
                <a:cs typeface="+mj-cs"/>
              </a:rPr>
              <a:t>一</a:t>
            </a:r>
            <a:r>
              <a:rPr kumimoji="0" lang="en-US" altLang="zh-CN" sz="3600" b="1" i="0" u="none" strike="noStrike" kern="0" cap="none" spc="0" normalizeH="0" baseline="0" noProof="0" smtClean="0">
                <a:ln>
                  <a:noFill/>
                </a:ln>
                <a:solidFill>
                  <a:schemeClr val="accent1"/>
                </a:solidFill>
                <a:effectLst/>
                <a:uLnTx/>
                <a:uFillTx/>
                <a:latin typeface="+mj-lt"/>
                <a:ea typeface="宋体" panose="02010600030101010101" pitchFamily="2" charset="-122"/>
                <a:cs typeface="+mj-cs"/>
              </a:rPr>
              <a:t>.</a:t>
            </a:r>
            <a:r>
              <a:rPr kumimoji="0" lang="zh-CN" altLang="en-US" sz="3600" b="1" i="0" u="none" strike="noStrike" kern="0" cap="none" spc="0" normalizeH="0" baseline="0" noProof="0" smtClean="0">
                <a:ln>
                  <a:noFill/>
                </a:ln>
                <a:solidFill>
                  <a:schemeClr val="accent1"/>
                </a:solidFill>
                <a:effectLst/>
                <a:uLnTx/>
                <a:uFillTx/>
                <a:latin typeface="+mj-lt"/>
                <a:ea typeface="宋体" panose="02010600030101010101" pitchFamily="2" charset="-122"/>
                <a:cs typeface="+mj-cs"/>
              </a:rPr>
              <a:t>预防死锁</a:t>
            </a:r>
            <a:endParaRPr kumimoji="0" lang="zh-CN" altLang="en-US" sz="3600" b="1" i="0" u="none" strike="noStrike" kern="0" cap="none" spc="0" normalizeH="0" baseline="0" noProof="0" smtClean="0">
              <a:ln>
                <a:noFill/>
              </a:ln>
              <a:solidFill>
                <a:schemeClr val="accent1"/>
              </a:solidFill>
              <a:effectLst/>
              <a:uLnTx/>
              <a:uFillTx/>
              <a:latin typeface="+mj-lt"/>
              <a:ea typeface="+mj-ea"/>
              <a:cs typeface="+mj-cs"/>
            </a:endParaRPr>
          </a:p>
        </p:txBody>
      </p:sp>
      <p:sp>
        <p:nvSpPr>
          <p:cNvPr id="203779" name="Rectangle 3"/>
          <p:cNvSpPr/>
          <p:nvPr/>
        </p:nvSpPr>
        <p:spPr>
          <a:xfrm>
            <a:off x="323850" y="908050"/>
            <a:ext cx="8820150" cy="2344738"/>
          </a:xfrm>
          <a:prstGeom prst="rect">
            <a:avLst/>
          </a:prstGeom>
          <a:noFill/>
          <a:ln w="9525">
            <a:noFill/>
          </a:ln>
        </p:spPr>
        <p:txBody>
          <a:bodyPr>
            <a:spAutoFit/>
          </a:bodyPr>
          <a:p>
            <a:pPr algn="l"/>
            <a:r>
              <a:rPr lang="en-US" altLang="zh-CN" sz="2800" b="1" dirty="0">
                <a:solidFill>
                  <a:schemeClr val="tx2"/>
                </a:solidFill>
                <a:latin typeface="Arial" panose="020B0604020202020204" pitchFamily="34" charset="0"/>
              </a:rPr>
              <a:t>3. </a:t>
            </a:r>
            <a:r>
              <a:rPr lang="zh-CN" altLang="en-US" sz="2800" b="1" dirty="0">
                <a:solidFill>
                  <a:schemeClr val="tx2"/>
                </a:solidFill>
                <a:latin typeface="Arial" panose="020B0604020202020204" pitchFamily="34" charset="0"/>
              </a:rPr>
              <a:t>屏弃“环路等待”条件</a:t>
            </a:r>
            <a:endParaRPr lang="zh-CN" altLang="en-US" sz="2800" b="1" dirty="0">
              <a:solidFill>
                <a:schemeClr val="tx2"/>
              </a:solidFill>
              <a:latin typeface="Arial" panose="020B0604020202020204" pitchFamily="34" charset="0"/>
            </a:endParaRPr>
          </a:p>
          <a:p>
            <a:pPr algn="l"/>
            <a:r>
              <a:rPr lang="zh-CN" altLang="en-US" b="1" dirty="0">
                <a:solidFill>
                  <a:schemeClr val="tx1"/>
                </a:solidFill>
                <a:latin typeface="Arial" panose="020B0604020202020204" pitchFamily="34" charset="0"/>
              </a:rPr>
              <a:t>     采用</a:t>
            </a:r>
            <a:r>
              <a:rPr lang="zh-CN" altLang="en-US" b="1" dirty="0">
                <a:solidFill>
                  <a:srgbClr val="017DED"/>
                </a:solidFill>
                <a:latin typeface="Arial" panose="020B0604020202020204" pitchFamily="34" charset="0"/>
              </a:rPr>
              <a:t>有序资源分配策略</a:t>
            </a:r>
            <a:r>
              <a:rPr lang="zh-CN" altLang="en-US" b="1" dirty="0">
                <a:solidFill>
                  <a:schemeClr val="tx1"/>
                </a:solidFill>
                <a:latin typeface="Arial" panose="020B0604020202020204" pitchFamily="34" charset="0"/>
              </a:rPr>
              <a:t>：</a:t>
            </a:r>
            <a:endParaRPr lang="zh-CN" altLang="en-US" b="1" dirty="0">
              <a:solidFill>
                <a:schemeClr val="tx1"/>
              </a:solidFill>
              <a:latin typeface="Arial" panose="020B0604020202020204" pitchFamily="34" charset="0"/>
            </a:endParaRPr>
          </a:p>
          <a:p>
            <a:pPr algn="l">
              <a:buChar char="•"/>
            </a:pPr>
            <a:r>
              <a:rPr lang="zh-CN" altLang="en-US" b="1" dirty="0">
                <a:solidFill>
                  <a:schemeClr val="tx1"/>
                </a:solidFill>
                <a:latin typeface="Arial" panose="020B0604020202020204" pitchFamily="34" charset="0"/>
              </a:rPr>
              <a:t>将所有的系统资源按类型进行线性排队，并赋予不同的序号；</a:t>
            </a:r>
            <a:endParaRPr lang="zh-CN" altLang="en-US" b="1" dirty="0">
              <a:solidFill>
                <a:schemeClr val="tx1"/>
              </a:solidFill>
              <a:latin typeface="Arial" panose="020B0604020202020204" pitchFamily="34" charset="0"/>
            </a:endParaRPr>
          </a:p>
          <a:p>
            <a:pPr algn="l">
              <a:buChar char="•"/>
            </a:pPr>
            <a:endParaRPr lang="en-US" altLang="zh-CN" b="1" dirty="0">
              <a:latin typeface="Arial" panose="020B0604020202020204" pitchFamily="34" charset="0"/>
            </a:endParaRPr>
          </a:p>
          <a:p>
            <a:pPr algn="l">
              <a:buChar char="•"/>
            </a:pPr>
            <a:r>
              <a:rPr lang="zh-CN" altLang="en-US" b="1" dirty="0">
                <a:solidFill>
                  <a:schemeClr val="tx1"/>
                </a:solidFill>
                <a:latin typeface="Arial" panose="020B0604020202020204" pitchFamily="34" charset="0"/>
              </a:rPr>
              <a:t>所有进程对资源的请求应严格按资源序号递增顺序提出。</a:t>
            </a:r>
            <a:endParaRPr lang="zh-CN" altLang="en-US" b="1" dirty="0">
              <a:solidFill>
                <a:schemeClr val="tx1"/>
              </a:solidFill>
              <a:latin typeface="Arial" panose="020B0604020202020204" pitchFamily="34" charset="0"/>
            </a:endParaRPr>
          </a:p>
          <a:p>
            <a:pPr algn="l"/>
            <a:endParaRPr lang="zh-CN" altLang="en-US" b="1" dirty="0">
              <a:solidFill>
                <a:schemeClr val="tx1"/>
              </a:solidFill>
              <a:latin typeface="Arial" panose="020B0604020202020204" pitchFamily="34" charset="0"/>
            </a:endParaRPr>
          </a:p>
        </p:txBody>
      </p:sp>
      <p:sp>
        <p:nvSpPr>
          <p:cNvPr id="203780" name="AutoShape 4">
            <a:hlinkClick r:id="" action="ppaction://hlinkshowjump?jump=nextslide" highlightClick="1"/>
          </p:cNvPr>
          <p:cNvSpPr>
            <a:spLocks noChangeArrowheads="1"/>
          </p:cNvSpPr>
          <p:nvPr/>
        </p:nvSpPr>
        <p:spPr bwMode="auto">
          <a:xfrm>
            <a:off x="2411413" y="3284538"/>
            <a:ext cx="865188" cy="360363"/>
          </a:xfrm>
          <a:prstGeom prst="actionButtonForwardNext">
            <a:avLst/>
          </a:prstGeom>
          <a:noFill/>
          <a:ln w="9525">
            <a:noFill/>
            <a:miter lim="800000"/>
          </a:ln>
          <a:effectLst>
            <a:outerShdw dist="17961" dir="2700000" algn="ctr" rotWithShape="0">
              <a:schemeClr val="accent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grpSp>
        <p:nvGrpSpPr>
          <p:cNvPr id="65541" name="Group 5"/>
          <p:cNvGrpSpPr/>
          <p:nvPr/>
        </p:nvGrpSpPr>
        <p:grpSpPr>
          <a:xfrm>
            <a:off x="557213" y="3141663"/>
            <a:ext cx="7543800" cy="3716337"/>
            <a:chOff x="480" y="720"/>
            <a:chExt cx="4752" cy="2784"/>
          </a:xfrm>
        </p:grpSpPr>
        <p:sp>
          <p:nvSpPr>
            <p:cNvPr id="65542" name="Rectangle 6"/>
            <p:cNvSpPr/>
            <p:nvPr/>
          </p:nvSpPr>
          <p:spPr>
            <a:xfrm>
              <a:off x="480" y="720"/>
              <a:ext cx="4752" cy="2784"/>
            </a:xfrm>
            <a:prstGeom prst="rect">
              <a:avLst/>
            </a:prstGeom>
            <a:gradFill rotWithShape="0">
              <a:gsLst>
                <a:gs pos="0">
                  <a:srgbClr val="FFEECD"/>
                </a:gs>
                <a:gs pos="100000">
                  <a:srgbClr val="CCFFCC"/>
                </a:gs>
              </a:gsLst>
              <a:lin ang="5400000" scaled="1"/>
              <a:tileRect/>
            </a:gra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FFFFFF"/>
              </a:extrusionClr>
            </a:sp3d>
          </p:spPr>
          <p:txBody>
            <a:bodyPr wrap="none" anchor="ctr">
              <a:flatTx/>
            </a:bodyPr>
            <a:p>
              <a:endParaRPr lang="zh-CN" altLang="en-US" dirty="0">
                <a:latin typeface="Times New Roman" panose="02020603050405020304" pitchFamily="18" charset="0"/>
              </a:endParaRPr>
            </a:p>
          </p:txBody>
        </p:sp>
        <p:sp>
          <p:nvSpPr>
            <p:cNvPr id="65543" name="Rectangle 7"/>
            <p:cNvSpPr/>
            <p:nvPr/>
          </p:nvSpPr>
          <p:spPr>
            <a:xfrm>
              <a:off x="576" y="864"/>
              <a:ext cx="3840" cy="384"/>
            </a:xfrm>
            <a:prstGeom prst="rect">
              <a:avLst/>
            </a:prstGeom>
            <a:noFill/>
            <a:ln w="9525">
              <a:noFill/>
            </a:ln>
          </p:spPr>
          <p:txBody>
            <a:bodyPr/>
            <a:p>
              <a:pPr marL="342900" indent="-342900" algn="l" eaLnBrk="0" hangingPunct="0">
                <a:spcBef>
                  <a:spcPct val="20000"/>
                </a:spcBef>
              </a:pPr>
              <a:r>
                <a:rPr lang="zh-CN" altLang="en-US" sz="2800" dirty="0">
                  <a:latin typeface="楷体_GB2312" pitchFamily="49" charset="-122"/>
                </a:rPr>
                <a:t>例如：</a:t>
              </a:r>
              <a:r>
                <a:rPr lang="en-US" altLang="zh-CN" sz="2800" dirty="0">
                  <a:latin typeface="楷体_GB2312" pitchFamily="49" charset="-122"/>
                </a:rPr>
                <a:t>1</a:t>
              </a:r>
              <a:r>
                <a:rPr lang="zh-CN" altLang="en-US" sz="2800" dirty="0">
                  <a:latin typeface="楷体_GB2312" pitchFamily="49" charset="-122"/>
                </a:rPr>
                <a:t>磁带机，</a:t>
              </a:r>
              <a:r>
                <a:rPr lang="en-US" altLang="zh-CN" sz="2800" dirty="0">
                  <a:latin typeface="楷体_GB2312" pitchFamily="49" charset="-122"/>
                </a:rPr>
                <a:t>2</a:t>
              </a:r>
              <a:r>
                <a:rPr lang="zh-CN" altLang="en-US" sz="2800" dirty="0">
                  <a:latin typeface="楷体_GB2312" pitchFamily="49" charset="-122"/>
                </a:rPr>
                <a:t>扫描仪，</a:t>
              </a:r>
              <a:r>
                <a:rPr lang="en-US" altLang="zh-CN" sz="2800" dirty="0">
                  <a:latin typeface="楷体_GB2312" pitchFamily="49" charset="-122"/>
                </a:rPr>
                <a:t>3</a:t>
              </a:r>
              <a:r>
                <a:rPr lang="zh-CN" altLang="en-US" sz="2800" dirty="0">
                  <a:latin typeface="楷体_GB2312" pitchFamily="49" charset="-122"/>
                </a:rPr>
                <a:t>打印机，</a:t>
              </a:r>
              <a:r>
                <a:rPr lang="en-US" altLang="zh-CN" sz="2800" dirty="0">
                  <a:latin typeface="楷体_GB2312" pitchFamily="49" charset="-122"/>
                </a:rPr>
                <a:t>4</a:t>
              </a:r>
              <a:r>
                <a:rPr lang="zh-CN" altLang="en-US" sz="2800" dirty="0">
                  <a:latin typeface="楷体_GB2312" pitchFamily="49" charset="-122"/>
                </a:rPr>
                <a:t>绘图仪，</a:t>
              </a:r>
              <a:r>
                <a:rPr lang="en-US" altLang="zh-CN" sz="2800" dirty="0">
                  <a:latin typeface="宋体" panose="02010600030101010101" pitchFamily="2" charset="-122"/>
                </a:rPr>
                <a:t>…</a:t>
              </a:r>
              <a:r>
                <a:rPr lang="zh-CN" altLang="en-US" sz="2800" dirty="0">
                  <a:latin typeface="楷体_GB2312" pitchFamily="49" charset="-122"/>
                </a:rPr>
                <a:t>，</a:t>
              </a:r>
              <a:r>
                <a:rPr lang="en-US" altLang="zh-CN" sz="2800" dirty="0">
                  <a:latin typeface="楷体_GB2312" pitchFamily="49" charset="-122"/>
                </a:rPr>
                <a:t>10</a:t>
              </a:r>
              <a:endParaRPr lang="en-US" altLang="zh-CN" sz="2800" dirty="0">
                <a:latin typeface="楷体_GB2312" pitchFamily="49" charset="-122"/>
              </a:endParaRPr>
            </a:p>
          </p:txBody>
        </p:sp>
        <p:sp>
          <p:nvSpPr>
            <p:cNvPr id="65544" name="Rectangle 8"/>
            <p:cNvSpPr/>
            <p:nvPr/>
          </p:nvSpPr>
          <p:spPr>
            <a:xfrm>
              <a:off x="672" y="1536"/>
              <a:ext cx="1200" cy="1632"/>
            </a:xfrm>
            <a:prstGeom prst="rect">
              <a:avLst/>
            </a:prstGeom>
            <a:noFill/>
            <a:ln w="9525" cap="flat" cmpd="sng">
              <a:solidFill>
                <a:srgbClr val="0000CC"/>
              </a:solidFill>
              <a:prstDash val="solid"/>
              <a:miter/>
              <a:headEnd type="none" w="med" len="med"/>
              <a:tailEnd type="none" w="med" len="med"/>
            </a:ln>
          </p:spPr>
          <p:txBody>
            <a:bodyPr lIns="12700" tIns="12700" rIns="12700" bIns="12700"/>
            <a:p>
              <a:r>
                <a:rPr lang="en-US" altLang="zh-CN" sz="2800" b="1" dirty="0">
                  <a:solidFill>
                    <a:schemeClr val="tx1"/>
                  </a:solidFill>
                  <a:latin typeface="Times New Roman" panose="02020603050405020304" pitchFamily="18" charset="0"/>
                  <a:ea typeface="楷体_GB2312" pitchFamily="49" charset="-122"/>
                </a:rPr>
                <a:t>P1</a:t>
              </a:r>
              <a:r>
                <a:rPr lang="zh-CN" altLang="en-US" sz="2800" b="1" dirty="0">
                  <a:solidFill>
                    <a:schemeClr val="tx1"/>
                  </a:solidFill>
                  <a:latin typeface="Times New Roman" panose="02020603050405020304" pitchFamily="18" charset="0"/>
                  <a:ea typeface="楷体_GB2312" pitchFamily="49" charset="-122"/>
                </a:rPr>
                <a:t>：</a:t>
              </a:r>
              <a:endParaRPr lang="zh-CN" altLang="en-US" sz="2800" b="1" dirty="0">
                <a:solidFill>
                  <a:schemeClr val="tx1"/>
                </a:solidFill>
                <a:latin typeface="Times New Roman" panose="02020603050405020304" pitchFamily="18" charset="0"/>
                <a:ea typeface="楷体_GB2312" pitchFamily="49" charset="-122"/>
              </a:endParaRPr>
            </a:p>
            <a:p>
              <a:r>
                <a:rPr lang="zh-CN" altLang="en-US" sz="2800" b="1" dirty="0">
                  <a:solidFill>
                    <a:schemeClr val="tx1"/>
                  </a:solidFill>
                  <a:latin typeface="Times New Roman" panose="02020603050405020304" pitchFamily="18" charset="0"/>
                  <a:ea typeface="楷体_GB2312" pitchFamily="49" charset="-122"/>
                </a:rPr>
                <a:t>申请</a:t>
              </a:r>
              <a:r>
                <a:rPr lang="en-US" altLang="zh-CN" sz="2800" b="1" dirty="0">
                  <a:solidFill>
                    <a:schemeClr val="tx1"/>
                  </a:solidFill>
                  <a:latin typeface="Times New Roman" panose="02020603050405020304" pitchFamily="18" charset="0"/>
                  <a:ea typeface="楷体_GB2312" pitchFamily="49" charset="-122"/>
                </a:rPr>
                <a:t>2</a:t>
              </a:r>
              <a:endParaRPr lang="en-US" altLang="zh-CN" sz="2800" b="1" dirty="0">
                <a:solidFill>
                  <a:schemeClr val="tx1"/>
                </a:solidFill>
                <a:latin typeface="Times New Roman" panose="02020603050405020304" pitchFamily="18" charset="0"/>
                <a:ea typeface="楷体_GB2312" pitchFamily="49" charset="-122"/>
              </a:endParaRPr>
            </a:p>
            <a:p>
              <a:r>
                <a:rPr lang="zh-CN" altLang="en-US" sz="2800" b="1" dirty="0">
                  <a:solidFill>
                    <a:schemeClr val="tx1"/>
                  </a:solidFill>
                  <a:latin typeface="Times New Roman" panose="02020603050405020304" pitchFamily="18" charset="0"/>
                  <a:ea typeface="楷体_GB2312" pitchFamily="49" charset="-122"/>
                </a:rPr>
                <a:t>申请</a:t>
              </a:r>
              <a:r>
                <a:rPr lang="en-US" altLang="zh-CN" sz="2800" b="1" dirty="0">
                  <a:solidFill>
                    <a:schemeClr val="tx1"/>
                  </a:solidFill>
                  <a:latin typeface="Times New Roman" panose="02020603050405020304" pitchFamily="18" charset="0"/>
                  <a:ea typeface="楷体_GB2312" pitchFamily="49" charset="-122"/>
                </a:rPr>
                <a:t>4</a:t>
              </a:r>
              <a:endParaRPr lang="en-US" altLang="zh-CN" sz="2800" b="1" dirty="0">
                <a:solidFill>
                  <a:schemeClr val="tx1"/>
                </a:solidFill>
                <a:latin typeface="Times New Roman" panose="02020603050405020304" pitchFamily="18" charset="0"/>
                <a:ea typeface="楷体_GB2312" pitchFamily="49" charset="-122"/>
              </a:endParaRPr>
            </a:p>
            <a:p>
              <a:r>
                <a:rPr lang="en-US" altLang="zh-CN" sz="2800" b="1" dirty="0">
                  <a:solidFill>
                    <a:schemeClr val="tx1"/>
                  </a:solidFill>
                  <a:latin typeface="Times New Roman" panose="02020603050405020304" pitchFamily="18" charset="0"/>
                  <a:ea typeface="楷体_GB2312" pitchFamily="49" charset="-122"/>
                </a:rPr>
                <a:t>…</a:t>
              </a:r>
              <a:endParaRPr lang="en-US" altLang="zh-CN" sz="2800" b="1" dirty="0">
                <a:solidFill>
                  <a:schemeClr val="tx1"/>
                </a:solidFill>
                <a:latin typeface="Times New Roman" panose="02020603050405020304" pitchFamily="18" charset="0"/>
              </a:endParaRPr>
            </a:p>
          </p:txBody>
        </p:sp>
        <p:sp>
          <p:nvSpPr>
            <p:cNvPr id="65545" name="Rectangle 9"/>
            <p:cNvSpPr/>
            <p:nvPr/>
          </p:nvSpPr>
          <p:spPr>
            <a:xfrm>
              <a:off x="2064" y="1536"/>
              <a:ext cx="1008" cy="1632"/>
            </a:xfrm>
            <a:prstGeom prst="rect">
              <a:avLst/>
            </a:prstGeom>
            <a:noFill/>
            <a:ln w="9525" cap="flat" cmpd="sng">
              <a:solidFill>
                <a:srgbClr val="0000CC"/>
              </a:solidFill>
              <a:prstDash val="solid"/>
              <a:miter/>
              <a:headEnd type="none" w="med" len="med"/>
              <a:tailEnd type="none" w="med" len="med"/>
            </a:ln>
          </p:spPr>
          <p:txBody>
            <a:bodyPr lIns="12700" tIns="12700" rIns="12700" bIns="12700"/>
            <a:p>
              <a:r>
                <a:rPr lang="en-US" altLang="zh-CN" sz="2800" b="1" dirty="0">
                  <a:solidFill>
                    <a:schemeClr val="tx1"/>
                  </a:solidFill>
                  <a:latin typeface="Times New Roman" panose="02020603050405020304" pitchFamily="18" charset="0"/>
                  <a:ea typeface="楷体_GB2312" pitchFamily="49" charset="-122"/>
                </a:rPr>
                <a:t>P2</a:t>
              </a:r>
              <a:r>
                <a:rPr lang="zh-CN" altLang="en-US" sz="2800" b="1" dirty="0">
                  <a:solidFill>
                    <a:schemeClr val="tx1"/>
                  </a:solidFill>
                  <a:latin typeface="Times New Roman" panose="02020603050405020304" pitchFamily="18" charset="0"/>
                  <a:ea typeface="楷体_GB2312" pitchFamily="49" charset="-122"/>
                </a:rPr>
                <a:t>：</a:t>
              </a:r>
              <a:endParaRPr lang="zh-CN" altLang="en-US" sz="2800" b="1" dirty="0">
                <a:solidFill>
                  <a:schemeClr val="tx1"/>
                </a:solidFill>
                <a:latin typeface="Times New Roman" panose="02020603050405020304" pitchFamily="18" charset="0"/>
                <a:ea typeface="楷体_GB2312" pitchFamily="49" charset="-122"/>
              </a:endParaRPr>
            </a:p>
            <a:p>
              <a:r>
                <a:rPr lang="zh-CN" altLang="en-US" sz="2800" b="1" dirty="0">
                  <a:solidFill>
                    <a:schemeClr val="tx1"/>
                  </a:solidFill>
                  <a:latin typeface="Times New Roman" panose="02020603050405020304" pitchFamily="18" charset="0"/>
                  <a:ea typeface="楷体_GB2312" pitchFamily="49" charset="-122"/>
                </a:rPr>
                <a:t>申请</a:t>
              </a:r>
              <a:r>
                <a:rPr lang="en-US" altLang="zh-CN" sz="2800" b="1" dirty="0">
                  <a:solidFill>
                    <a:schemeClr val="tx1"/>
                  </a:solidFill>
                  <a:latin typeface="Times New Roman" panose="02020603050405020304" pitchFamily="18" charset="0"/>
                  <a:ea typeface="楷体_GB2312" pitchFamily="49" charset="-122"/>
                </a:rPr>
                <a:t>2</a:t>
              </a:r>
              <a:endParaRPr lang="en-US" altLang="zh-CN" sz="2800" b="1" dirty="0">
                <a:solidFill>
                  <a:schemeClr val="tx1"/>
                </a:solidFill>
                <a:latin typeface="Times New Roman" panose="02020603050405020304" pitchFamily="18" charset="0"/>
                <a:ea typeface="楷体_GB2312" pitchFamily="49" charset="-122"/>
              </a:endParaRPr>
            </a:p>
            <a:p>
              <a:r>
                <a:rPr lang="zh-CN" altLang="en-US" sz="2800" b="1" dirty="0">
                  <a:solidFill>
                    <a:schemeClr val="tx1"/>
                  </a:solidFill>
                  <a:latin typeface="Times New Roman" panose="02020603050405020304" pitchFamily="18" charset="0"/>
                  <a:ea typeface="楷体_GB2312" pitchFamily="49" charset="-122"/>
                </a:rPr>
                <a:t>申请</a:t>
              </a:r>
              <a:r>
                <a:rPr lang="en-US" altLang="zh-CN" sz="2800" b="1" dirty="0">
                  <a:solidFill>
                    <a:schemeClr val="tx1"/>
                  </a:solidFill>
                  <a:latin typeface="Times New Roman" panose="02020603050405020304" pitchFamily="18" charset="0"/>
                  <a:ea typeface="楷体_GB2312" pitchFamily="49" charset="-122"/>
                </a:rPr>
                <a:t>4</a:t>
              </a:r>
              <a:endParaRPr lang="en-US" altLang="zh-CN" sz="2800" b="1" dirty="0">
                <a:solidFill>
                  <a:schemeClr val="tx1"/>
                </a:solidFill>
                <a:latin typeface="Times New Roman" panose="02020603050405020304" pitchFamily="18" charset="0"/>
                <a:ea typeface="楷体_GB2312" pitchFamily="49" charset="-122"/>
              </a:endParaRPr>
            </a:p>
            <a:p>
              <a:r>
                <a:rPr lang="en-US" altLang="zh-CN" sz="2800" b="1" dirty="0">
                  <a:solidFill>
                    <a:schemeClr val="tx1"/>
                  </a:solidFill>
                  <a:latin typeface="Times New Roman" panose="02020603050405020304" pitchFamily="18" charset="0"/>
                  <a:ea typeface="楷体_GB2312" pitchFamily="49" charset="-122"/>
                </a:rPr>
                <a:t>…</a:t>
              </a:r>
              <a:endParaRPr lang="en-US" altLang="zh-CN" sz="2800" b="1" dirty="0">
                <a:solidFill>
                  <a:schemeClr val="tx1"/>
                </a:solidFill>
                <a:latin typeface="Times New Roman" panose="02020603050405020304" pitchFamily="18" charset="0"/>
                <a:ea typeface="楷体_GB2312" pitchFamily="49" charset="-122"/>
              </a:endParaRPr>
            </a:p>
          </p:txBody>
        </p:sp>
        <p:sp>
          <p:nvSpPr>
            <p:cNvPr id="65546" name="Rectangle 10"/>
            <p:cNvSpPr/>
            <p:nvPr/>
          </p:nvSpPr>
          <p:spPr>
            <a:xfrm>
              <a:off x="3312" y="1536"/>
              <a:ext cx="1728" cy="768"/>
            </a:xfrm>
            <a:prstGeom prst="rect">
              <a:avLst/>
            </a:prstGeom>
            <a:noFill/>
            <a:ln w="9525" cap="flat" cmpd="sng">
              <a:solidFill>
                <a:srgbClr val="0000CC"/>
              </a:solidFill>
              <a:prstDash val="solid"/>
              <a:miter/>
              <a:headEnd type="none" w="med" len="med"/>
              <a:tailEnd type="none" w="med" len="med"/>
            </a:ln>
          </p:spPr>
          <p:txBody>
            <a:bodyPr lIns="12700" tIns="12700" rIns="12700" bIns="12700"/>
            <a:p>
              <a:r>
                <a:rPr lang="en-US" altLang="zh-CN" sz="2800" b="1" dirty="0">
                  <a:solidFill>
                    <a:schemeClr val="tx1"/>
                  </a:solidFill>
                  <a:latin typeface="Times New Roman" panose="02020603050405020304" pitchFamily="18" charset="0"/>
                </a:rPr>
                <a:t>P3  ……  P10</a:t>
              </a:r>
              <a:endParaRPr lang="en-US" altLang="zh-CN" sz="2800" b="1" dirty="0">
                <a:solidFill>
                  <a:schemeClr val="tx1"/>
                </a:solidFill>
                <a:latin typeface="Times New Roman" panose="02020603050405020304" pitchFamily="18"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3779">
                                            <p:txEl>
                                              <p:charRg st="31" end="59"/>
                                            </p:txEl>
                                          </p:spTgt>
                                        </p:tgtEl>
                                        <p:attrNameLst>
                                          <p:attrName>style.visibility</p:attrName>
                                        </p:attrNameLst>
                                      </p:cBhvr>
                                      <p:to>
                                        <p:strVal val="visible"/>
                                      </p:to>
                                    </p:set>
                                    <p:animEffect transition="in" filter="box(in)">
                                      <p:cBhvr>
                                        <p:cTn id="7" dur="500"/>
                                        <p:tgtEl>
                                          <p:spTgt spid="203779">
                                            <p:txEl>
                                              <p:charRg st="31" end="59"/>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03779">
                                            <p:txEl>
                                              <p:charRg st="60" end="86"/>
                                            </p:txEl>
                                          </p:spTgt>
                                        </p:tgtEl>
                                        <p:attrNameLst>
                                          <p:attrName>style.visibility</p:attrName>
                                        </p:attrNameLst>
                                      </p:cBhvr>
                                      <p:to>
                                        <p:strVal val="visible"/>
                                      </p:to>
                                    </p:set>
                                    <p:animEffect transition="in" filter="box(in)">
                                      <p:cBhvr>
                                        <p:cTn id="12" dur="500"/>
                                        <p:tgtEl>
                                          <p:spTgt spid="203779">
                                            <p:txEl>
                                              <p:charRg st="60" end="8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8594" name="Rectangle 2"/>
          <p:cNvSpPr>
            <a:spLocks noGrp="1" noChangeArrowheads="1"/>
          </p:cNvSpPr>
          <p:nvPr>
            <p:ph type="title"/>
          </p:nvPr>
        </p:nvSpPr>
        <p:spPr>
          <a:xfrm>
            <a:off x="457200" y="325438"/>
            <a:ext cx="8229600" cy="7270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一</a:t>
            </a:r>
            <a:r>
              <a:rPr kumimoji="0" lang="en-US" altLang="zh-CN" sz="36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a:t>
            </a:r>
            <a:r>
              <a:rPr kumimoji="0" lang="zh-CN" altLang="en-US" sz="36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预防死锁</a:t>
            </a:r>
            <a:endParaRPr kumimoji="0" lang="zh-CN" altLang="en-US" sz="3600" b="1" i="0" u="none" strike="noStrike" kern="0" cap="none" spc="0" normalizeH="0" baseline="0" noProof="0" smtClean="0">
              <a:ln>
                <a:noFill/>
              </a:ln>
              <a:solidFill>
                <a:schemeClr val="tx2"/>
              </a:solidFill>
              <a:effectLst/>
              <a:uLnTx/>
              <a:uFillTx/>
              <a:latin typeface="+mj-lt"/>
              <a:ea typeface="+mj-ea"/>
              <a:cs typeface="+mj-cs"/>
            </a:endParaRPr>
          </a:p>
        </p:txBody>
      </p:sp>
      <p:sp>
        <p:nvSpPr>
          <p:cNvPr id="238595" name="Rectangle 3"/>
          <p:cNvSpPr/>
          <p:nvPr/>
        </p:nvSpPr>
        <p:spPr>
          <a:xfrm>
            <a:off x="250825" y="1196975"/>
            <a:ext cx="8569325" cy="3606800"/>
          </a:xfrm>
          <a:prstGeom prst="rect">
            <a:avLst/>
          </a:prstGeom>
          <a:noFill/>
          <a:ln w="9525">
            <a:noFill/>
          </a:ln>
        </p:spPr>
        <p:txBody>
          <a:bodyPr>
            <a:spAutoFit/>
          </a:bodyPr>
          <a:p>
            <a:pPr algn="l"/>
            <a:r>
              <a:rPr lang="en-US" altLang="zh-CN" sz="2800" b="1" dirty="0">
                <a:solidFill>
                  <a:srgbClr val="FF33CC"/>
                </a:solidFill>
                <a:latin typeface="Arial" panose="020B0604020202020204" pitchFamily="34" charset="0"/>
              </a:rPr>
              <a:t>3. </a:t>
            </a:r>
            <a:r>
              <a:rPr lang="zh-CN" altLang="en-US" sz="2800" b="1" dirty="0">
                <a:solidFill>
                  <a:srgbClr val="FF33CC"/>
                </a:solidFill>
                <a:latin typeface="Arial" panose="020B0604020202020204" pitchFamily="34" charset="0"/>
              </a:rPr>
              <a:t>屏弃“环路等待”条件</a:t>
            </a:r>
            <a:endParaRPr lang="zh-CN" altLang="en-US" sz="2800" b="1" dirty="0">
              <a:solidFill>
                <a:srgbClr val="FF33CC"/>
              </a:solidFill>
              <a:latin typeface="Arial" panose="020B0604020202020204" pitchFamily="34" charset="0"/>
            </a:endParaRPr>
          </a:p>
          <a:p>
            <a:pPr algn="l"/>
            <a:endParaRPr lang="zh-CN" altLang="en-US" sz="2800" b="1" dirty="0">
              <a:solidFill>
                <a:srgbClr val="FF33CC"/>
              </a:solidFill>
              <a:latin typeface="Arial" panose="020B0604020202020204" pitchFamily="34" charset="0"/>
            </a:endParaRPr>
          </a:p>
          <a:p>
            <a:pPr algn="l"/>
            <a:r>
              <a:rPr lang="zh-CN" altLang="en-US" b="1" dirty="0">
                <a:latin typeface="Arial" panose="020B0604020202020204" pitchFamily="34" charset="0"/>
              </a:rPr>
              <a:t>优点：</a:t>
            </a:r>
            <a:r>
              <a:rPr lang="zh-CN" altLang="en-US" b="1" dirty="0">
                <a:solidFill>
                  <a:schemeClr val="tx1"/>
                </a:solidFill>
                <a:latin typeface="Arial" panose="020B0604020202020204" pitchFamily="34" charset="0"/>
              </a:rPr>
              <a:t>较之前面两种方法资源利用率高，系统吞吐量大。</a:t>
            </a:r>
            <a:endParaRPr lang="zh-CN" altLang="en-US" b="1" dirty="0">
              <a:solidFill>
                <a:schemeClr val="tx1"/>
              </a:solidFill>
              <a:latin typeface="Arial" panose="020B0604020202020204" pitchFamily="34" charset="0"/>
            </a:endParaRPr>
          </a:p>
          <a:p>
            <a:pPr algn="l">
              <a:spcBef>
                <a:spcPct val="50000"/>
              </a:spcBef>
              <a:buClr>
                <a:schemeClr val="tx1"/>
              </a:buClr>
            </a:pPr>
            <a:r>
              <a:rPr lang="zh-CN" altLang="en-US" b="1" dirty="0">
                <a:latin typeface="Arial" panose="020B0604020202020204" pitchFamily="34" charset="0"/>
              </a:rPr>
              <a:t>缺点：</a:t>
            </a:r>
            <a:r>
              <a:rPr lang="en-US" altLang="zh-CN" b="1" dirty="0">
                <a:solidFill>
                  <a:schemeClr val="tx1"/>
                </a:solidFill>
                <a:latin typeface="Arial" panose="020B0604020202020204" pitchFamily="34" charset="0"/>
              </a:rPr>
              <a:t>(1)</a:t>
            </a:r>
            <a:r>
              <a:rPr lang="zh-CN" altLang="en-US" b="1" dirty="0">
                <a:solidFill>
                  <a:schemeClr val="tx1"/>
                </a:solidFill>
                <a:latin typeface="Arial" panose="020B0604020202020204" pitchFamily="34" charset="0"/>
              </a:rPr>
              <a:t>为系统中各种资源类型分配序号时，必须相对稳定，从而限制了新设备的增加；</a:t>
            </a:r>
            <a:endParaRPr lang="zh-CN" altLang="en-US" b="1" dirty="0">
              <a:solidFill>
                <a:schemeClr val="tx1"/>
              </a:solidFill>
              <a:latin typeface="Arial" panose="020B0604020202020204" pitchFamily="34" charset="0"/>
            </a:endParaRPr>
          </a:p>
          <a:p>
            <a:pPr algn="l">
              <a:spcBef>
                <a:spcPct val="50000"/>
              </a:spcBef>
              <a:buClr>
                <a:schemeClr val="tx1"/>
              </a:buClr>
            </a:pPr>
            <a:r>
              <a:rPr lang="zh-CN" altLang="en-US" b="1" dirty="0">
                <a:solidFill>
                  <a:schemeClr val="tx1"/>
                </a:solidFill>
                <a:latin typeface="Arial" panose="020B0604020202020204" pitchFamily="34" charset="0"/>
              </a:rPr>
              <a:t>          </a:t>
            </a:r>
            <a:r>
              <a:rPr lang="en-US" altLang="zh-CN" b="1" dirty="0">
                <a:solidFill>
                  <a:schemeClr val="tx1"/>
                </a:solidFill>
                <a:latin typeface="Arial" panose="020B0604020202020204" pitchFamily="34" charset="0"/>
              </a:rPr>
              <a:t>(2)</a:t>
            </a:r>
            <a:r>
              <a:rPr lang="zh-CN" altLang="en-US" b="1" dirty="0">
                <a:solidFill>
                  <a:schemeClr val="tx1"/>
                </a:solidFill>
                <a:latin typeface="Arial" panose="020B0604020202020204" pitchFamily="34" charset="0"/>
              </a:rPr>
              <a:t>会出现作业使用的资源顺序与系统规定的顺序不同的情况，造成资源的浪费。</a:t>
            </a:r>
            <a:endParaRPr lang="zh-CN" altLang="en-US" sz="2800" b="1" dirty="0">
              <a:solidFill>
                <a:srgbClr val="FF33CC"/>
              </a:solidFill>
              <a:latin typeface="Times New Roman" panose="02020603050405020304" pitchFamily="18" charset="0"/>
            </a:endParaRPr>
          </a:p>
          <a:p>
            <a:pPr algn="l">
              <a:lnSpc>
                <a:spcPct val="110000"/>
              </a:lnSpc>
            </a:pPr>
            <a:r>
              <a:rPr lang="zh-CN" altLang="en-US" sz="2800" b="1" dirty="0">
                <a:solidFill>
                  <a:schemeClr val="tx1"/>
                </a:solidFill>
                <a:latin typeface="Times New Roman" panose="02020603050405020304" pitchFamily="18" charset="0"/>
              </a:rPr>
              <a:t>        </a:t>
            </a:r>
            <a:endParaRPr lang="zh-CN" altLang="en-US" sz="2800" b="1" dirty="0">
              <a:solidFill>
                <a:schemeClr val="tx1"/>
              </a:solidFill>
              <a:latin typeface="Times New Roman" panose="02020603050405020304" pitchFamily="18" charset="0"/>
            </a:endParaRPr>
          </a:p>
        </p:txBody>
      </p:sp>
      <p:sp>
        <p:nvSpPr>
          <p:cNvPr id="238596" name="AutoShape 4">
            <a:hlinkClick r:id="" action="ppaction://hlinkshowjump?jump=nextslide" highlightClick="1"/>
          </p:cNvPr>
          <p:cNvSpPr>
            <a:spLocks noChangeArrowheads="1"/>
          </p:cNvSpPr>
          <p:nvPr/>
        </p:nvSpPr>
        <p:spPr bwMode="auto">
          <a:xfrm>
            <a:off x="2411413" y="3284538"/>
            <a:ext cx="865188" cy="360363"/>
          </a:xfrm>
          <a:prstGeom prst="actionButtonForwardNext">
            <a:avLst/>
          </a:prstGeom>
          <a:noFill/>
          <a:ln w="9525">
            <a:noFill/>
            <a:miter lim="800000"/>
          </a:ln>
          <a:effectLst>
            <a:outerShdw dist="17961" dir="2700000" algn="ctr" rotWithShape="0">
              <a:schemeClr val="accent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8595">
                                            <p:txEl>
                                              <p:charRg st="131" end="140"/>
                                            </p:txEl>
                                          </p:spTgt>
                                        </p:tgtEl>
                                        <p:attrNameLst>
                                          <p:attrName>style.visibility</p:attrName>
                                        </p:attrNameLst>
                                      </p:cBhvr>
                                      <p:to>
                                        <p:strVal val="visible"/>
                                      </p:to>
                                    </p:set>
                                    <p:animEffect transition="in" filter="blinds(horizontal)">
                                      <p:cBhvr>
                                        <p:cTn id="7" dur="500"/>
                                        <p:tgtEl>
                                          <p:spTgt spid="238595">
                                            <p:txEl>
                                              <p:charRg st="131" end="14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826" name="Rectangle 2"/>
          <p:cNvSpPr>
            <a:spLocks noGrp="1" noChangeArrowheads="1"/>
          </p:cNvSpPr>
          <p:nvPr>
            <p:ph type="title"/>
          </p:nvPr>
        </p:nvSpPr>
        <p:spPr>
          <a:xfrm>
            <a:off x="179388" y="188913"/>
            <a:ext cx="8229600" cy="9271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3.6 </a:t>
            </a:r>
            <a:r>
              <a:rPr kumimoji="0" lang="zh-CN" altLang="en-US" sz="40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预防死锁的方法</a:t>
            </a:r>
            <a:r>
              <a:rPr kumimoji="0" lang="zh-CN" altLang="en-US" sz="4400" b="1" i="0" u="none" strike="noStrike" kern="0" cap="none" spc="0" normalizeH="0" baseline="0" noProof="0" smtClean="0">
                <a:ln>
                  <a:noFill/>
                </a:ln>
                <a:solidFill>
                  <a:schemeClr val="tx2"/>
                </a:solidFill>
                <a:effectLst/>
                <a:uLnTx/>
                <a:uFillTx/>
                <a:latin typeface="+mj-lt"/>
                <a:ea typeface="+mj-ea"/>
                <a:cs typeface="+mj-cs"/>
              </a:rPr>
              <a:t> </a:t>
            </a:r>
            <a:endParaRPr kumimoji="0" lang="zh-CN" altLang="en-US" sz="4400" b="1" i="0" u="none" strike="noStrike" kern="0" cap="none" spc="0" normalizeH="0" baseline="0" noProof="0" smtClean="0">
              <a:ln>
                <a:noFill/>
              </a:ln>
              <a:solidFill>
                <a:schemeClr val="tx2"/>
              </a:solidFill>
              <a:effectLst/>
              <a:uLnTx/>
              <a:uFillTx/>
              <a:latin typeface="+mj-lt"/>
              <a:ea typeface="+mj-ea"/>
              <a:cs typeface="+mj-cs"/>
            </a:endParaRPr>
          </a:p>
        </p:txBody>
      </p:sp>
      <p:sp>
        <p:nvSpPr>
          <p:cNvPr id="205827" name="Rectangle 3"/>
          <p:cNvSpPr/>
          <p:nvPr/>
        </p:nvSpPr>
        <p:spPr>
          <a:xfrm>
            <a:off x="179388" y="1125538"/>
            <a:ext cx="8750300" cy="4600575"/>
          </a:xfrm>
          <a:prstGeom prst="rect">
            <a:avLst/>
          </a:prstGeom>
          <a:noFill/>
          <a:ln w="9525">
            <a:noFill/>
          </a:ln>
        </p:spPr>
        <p:txBody>
          <a:bodyPr>
            <a:spAutoFit/>
          </a:bodyPr>
          <a:p>
            <a:pPr algn="l">
              <a:lnSpc>
                <a:spcPct val="110000"/>
              </a:lnSpc>
            </a:pPr>
            <a:r>
              <a:rPr lang="zh-CN" altLang="en-US" sz="3600" b="1" dirty="0">
                <a:solidFill>
                  <a:schemeClr val="tx1"/>
                </a:solidFill>
                <a:latin typeface="Arial" panose="020B0604020202020204" pitchFamily="34" charset="0"/>
              </a:rPr>
              <a:t> </a:t>
            </a:r>
            <a:r>
              <a:rPr lang="zh-CN" altLang="en-US" sz="3600" b="1" dirty="0">
                <a:solidFill>
                  <a:schemeClr val="accent1"/>
                </a:solidFill>
                <a:latin typeface="Arial" panose="020B0604020202020204" pitchFamily="34" charset="0"/>
              </a:rPr>
              <a:t>二、系统安全状态</a:t>
            </a:r>
            <a:r>
              <a:rPr lang="zh-CN" altLang="en-US" sz="3600" b="1" dirty="0">
                <a:solidFill>
                  <a:schemeClr val="tx1"/>
                </a:solidFill>
                <a:latin typeface="Arial" panose="020B0604020202020204" pitchFamily="34" charset="0"/>
              </a:rPr>
              <a:t> </a:t>
            </a:r>
            <a:endParaRPr lang="en-US" altLang="zh-CN" sz="3600" b="1" dirty="0">
              <a:solidFill>
                <a:srgbClr val="FF33CC"/>
              </a:solidFill>
              <a:latin typeface="Times New Roman" panose="02020603050405020304" pitchFamily="18" charset="0"/>
            </a:endParaRPr>
          </a:p>
          <a:p>
            <a:pPr algn="l">
              <a:lnSpc>
                <a:spcPct val="110000"/>
              </a:lnSpc>
            </a:pPr>
            <a:r>
              <a:rPr lang="zh-CN" altLang="en-US" sz="3200" dirty="0">
                <a:solidFill>
                  <a:schemeClr val="tx1"/>
                </a:solidFill>
                <a:latin typeface="Arial" panose="020B0604020202020204" pitchFamily="34" charset="0"/>
              </a:rPr>
              <a:t>     </a:t>
            </a:r>
            <a:r>
              <a:rPr lang="zh-CN" altLang="en-US" sz="3200" b="1" dirty="0">
                <a:solidFill>
                  <a:schemeClr val="tx1"/>
                </a:solidFill>
                <a:latin typeface="Arial" panose="020B0604020202020204" pitchFamily="34" charset="0"/>
              </a:rPr>
              <a:t> </a:t>
            </a:r>
            <a:r>
              <a:rPr lang="en-US" altLang="zh-CN" sz="3200" b="1" dirty="0">
                <a:solidFill>
                  <a:srgbClr val="017DED"/>
                </a:solidFill>
                <a:latin typeface="Arial" panose="020B0604020202020204" pitchFamily="34" charset="0"/>
              </a:rPr>
              <a:t>1. </a:t>
            </a:r>
            <a:r>
              <a:rPr lang="zh-CN" altLang="en-US" sz="3200" b="1" dirty="0">
                <a:solidFill>
                  <a:srgbClr val="017DED"/>
                </a:solidFill>
                <a:latin typeface="Arial" panose="020B0604020202020204" pitchFamily="34" charset="0"/>
              </a:rPr>
              <a:t>安全状态定义</a:t>
            </a:r>
            <a:endParaRPr lang="zh-CN" altLang="en-US" sz="3200" dirty="0">
              <a:solidFill>
                <a:srgbClr val="017DED"/>
              </a:solidFill>
              <a:latin typeface="Arial" panose="020B0604020202020204" pitchFamily="34" charset="0"/>
            </a:endParaRPr>
          </a:p>
          <a:p>
            <a:pPr algn="l">
              <a:lnSpc>
                <a:spcPct val="110000"/>
              </a:lnSpc>
            </a:pPr>
            <a:r>
              <a:rPr lang="zh-CN" altLang="en-US" b="1" dirty="0">
                <a:solidFill>
                  <a:schemeClr val="tx1"/>
                </a:solidFill>
                <a:latin typeface="Arial" panose="020B0604020202020204" pitchFamily="34" charset="0"/>
              </a:rPr>
              <a:t>      </a:t>
            </a:r>
            <a:r>
              <a:rPr lang="zh-CN" altLang="en-US" sz="2800" b="1" dirty="0">
                <a:solidFill>
                  <a:schemeClr val="tx1"/>
                </a:solidFill>
                <a:latin typeface="Arial" panose="020B0604020202020204" pitchFamily="34" charset="0"/>
              </a:rPr>
              <a:t>所谓安全状态，是指系统能按某种进程顺序</a:t>
            </a:r>
            <a:r>
              <a:rPr lang="en-US" altLang="zh-CN" sz="2800" b="1" dirty="0">
                <a:solidFill>
                  <a:schemeClr val="tx1"/>
                </a:solidFill>
                <a:latin typeface="Arial" panose="020B0604020202020204" pitchFamily="34" charset="0"/>
              </a:rPr>
              <a:t>(P1, P2, …</a:t>
            </a:r>
            <a:r>
              <a:rPr lang="zh-CN" altLang="en-US" sz="2800" b="1" dirty="0">
                <a:solidFill>
                  <a:schemeClr val="tx1"/>
                </a:solidFill>
                <a:latin typeface="Arial" panose="020B0604020202020204" pitchFamily="34" charset="0"/>
              </a:rPr>
              <a:t>，</a:t>
            </a:r>
            <a:r>
              <a:rPr lang="en-US" altLang="zh-CN" sz="2800" b="1" dirty="0">
                <a:solidFill>
                  <a:schemeClr val="tx1"/>
                </a:solidFill>
                <a:latin typeface="Arial" panose="020B0604020202020204" pitchFamily="34" charset="0"/>
              </a:rPr>
              <a:t>Pn)(</a:t>
            </a:r>
            <a:r>
              <a:rPr lang="zh-CN" altLang="en-US" sz="2800" b="1" dirty="0">
                <a:solidFill>
                  <a:schemeClr val="accent1"/>
                </a:solidFill>
                <a:latin typeface="Arial" panose="020B0604020202020204" pitchFamily="34" charset="0"/>
              </a:rPr>
              <a:t>称</a:t>
            </a:r>
            <a:r>
              <a:rPr lang="en-US" altLang="zh-CN" sz="2800" b="1" dirty="0">
                <a:solidFill>
                  <a:schemeClr val="accent1"/>
                </a:solidFill>
                <a:latin typeface="Arial" panose="020B0604020202020204" pitchFamily="34" charset="0"/>
              </a:rPr>
              <a:t>〈P1, P2, …, Pn〉</a:t>
            </a:r>
            <a:r>
              <a:rPr lang="zh-CN" altLang="en-US" sz="2800" b="1" dirty="0">
                <a:solidFill>
                  <a:schemeClr val="accent1"/>
                </a:solidFill>
                <a:latin typeface="Arial" panose="020B0604020202020204" pitchFamily="34" charset="0"/>
              </a:rPr>
              <a:t>序列为安全序列</a:t>
            </a:r>
            <a:r>
              <a:rPr lang="en-US" altLang="zh-CN" sz="2800" b="1" dirty="0">
                <a:solidFill>
                  <a:schemeClr val="tx1"/>
                </a:solidFill>
                <a:latin typeface="Arial" panose="020B0604020202020204" pitchFamily="34" charset="0"/>
              </a:rPr>
              <a:t>)</a:t>
            </a:r>
            <a:r>
              <a:rPr lang="zh-CN" altLang="en-US" sz="2800" b="1" dirty="0">
                <a:solidFill>
                  <a:schemeClr val="tx1"/>
                </a:solidFill>
                <a:latin typeface="Arial" panose="020B0604020202020204" pitchFamily="34" charset="0"/>
              </a:rPr>
              <a:t>，来为每个进程</a:t>
            </a:r>
            <a:r>
              <a:rPr lang="en-US" altLang="zh-CN" sz="2800" b="1" dirty="0">
                <a:solidFill>
                  <a:schemeClr val="tx1"/>
                </a:solidFill>
                <a:latin typeface="Arial" panose="020B0604020202020204" pitchFamily="34" charset="0"/>
              </a:rPr>
              <a:t>Pi</a:t>
            </a:r>
            <a:r>
              <a:rPr lang="zh-CN" altLang="en-US" sz="2800" b="1" dirty="0">
                <a:solidFill>
                  <a:schemeClr val="tx1"/>
                </a:solidFill>
                <a:latin typeface="Arial" panose="020B0604020202020204" pitchFamily="34" charset="0"/>
              </a:rPr>
              <a:t>分配其所需资源，直至满足每个进程对资源的最大需求，使每个进程都可顺利地完成。如果系统无法找到这样一个安全序列，则称系统处于不安全状态。 </a:t>
            </a:r>
            <a:endParaRPr lang="zh-CN" altLang="en-US" sz="2800" b="1" dirty="0">
              <a:solidFill>
                <a:srgbClr val="017DED"/>
              </a:solidFill>
              <a:latin typeface="Arial" panose="020B0604020202020204" pitchFamily="34" charset="0"/>
            </a:endParaRPr>
          </a:p>
          <a:p>
            <a:pPr algn="l">
              <a:spcBef>
                <a:spcPct val="50000"/>
              </a:spcBef>
              <a:buClr>
                <a:schemeClr val="tx1"/>
              </a:buClr>
            </a:pPr>
            <a:r>
              <a:rPr lang="zh-CN" altLang="en-US" dirty="0">
                <a:solidFill>
                  <a:schemeClr val="tx1"/>
                </a:solidFill>
                <a:latin typeface="Arial" panose="020B0604020202020204" pitchFamily="34" charset="0"/>
              </a:rPr>
              <a:t>      </a:t>
            </a:r>
            <a:endParaRPr lang="zh-CN" altLang="en-US" dirty="0">
              <a:solidFill>
                <a:schemeClr val="tx1"/>
              </a:solidFill>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5827">
                                            <p:txEl>
                                              <p:charRg st="0" end="11"/>
                                            </p:txEl>
                                          </p:spTgt>
                                        </p:tgtEl>
                                        <p:attrNameLst>
                                          <p:attrName>style.visibility</p:attrName>
                                        </p:attrNameLst>
                                      </p:cBhvr>
                                      <p:to>
                                        <p:strVal val="visible"/>
                                      </p:to>
                                    </p:set>
                                    <p:animEffect transition="in" filter="blinds(horizontal)">
                                      <p:cBhvr>
                                        <p:cTn id="7" dur="500"/>
                                        <p:tgtEl>
                                          <p:spTgt spid="205827">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5827">
                                            <p:txEl>
                                              <p:charRg st="11" end="27"/>
                                            </p:txEl>
                                          </p:spTgt>
                                        </p:tgtEl>
                                        <p:attrNameLst>
                                          <p:attrName>style.visibility</p:attrName>
                                        </p:attrNameLst>
                                      </p:cBhvr>
                                      <p:to>
                                        <p:strVal val="visible"/>
                                      </p:to>
                                    </p:set>
                                    <p:animEffect transition="in" filter="blinds(horizontal)">
                                      <p:cBhvr>
                                        <p:cTn id="12" dur="500"/>
                                        <p:tgtEl>
                                          <p:spTgt spid="205827">
                                            <p:txEl>
                                              <p:charRg st="11" end="2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5827">
                                            <p:txEl>
                                              <p:charRg st="27" end="169"/>
                                            </p:txEl>
                                          </p:spTgt>
                                        </p:tgtEl>
                                        <p:attrNameLst>
                                          <p:attrName>style.visibility</p:attrName>
                                        </p:attrNameLst>
                                      </p:cBhvr>
                                      <p:to>
                                        <p:strVal val="visible"/>
                                      </p:to>
                                    </p:set>
                                    <p:animEffect transition="in" filter="blinds(horizontal)">
                                      <p:cBhvr>
                                        <p:cTn id="17" dur="500"/>
                                        <p:tgtEl>
                                          <p:spTgt spid="205827">
                                            <p:txEl>
                                              <p:charRg st="27" end="16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Text Box 2"/>
          <p:cNvSpPr txBox="1"/>
          <p:nvPr/>
        </p:nvSpPr>
        <p:spPr>
          <a:xfrm>
            <a:off x="609600" y="44450"/>
            <a:ext cx="8077200" cy="3654425"/>
          </a:xfrm>
          <a:prstGeom prst="rect">
            <a:avLst/>
          </a:prstGeom>
          <a:noFill/>
          <a:ln w="9525">
            <a:noFill/>
          </a:ln>
        </p:spPr>
        <p:txBody>
          <a:bodyPr>
            <a:spAutoFit/>
          </a:bodyPr>
          <a:p>
            <a:pPr algn="just">
              <a:lnSpc>
                <a:spcPct val="150000"/>
              </a:lnSpc>
              <a:spcBef>
                <a:spcPct val="50000"/>
              </a:spcBef>
            </a:pPr>
            <a:r>
              <a:rPr lang="zh-CN" altLang="en-US" sz="2800" b="1" dirty="0">
                <a:solidFill>
                  <a:srgbClr val="017DED"/>
                </a:solidFill>
                <a:latin typeface="Times New Roman" panose="02020603050405020304" pitchFamily="18" charset="0"/>
              </a:rPr>
              <a:t>        </a:t>
            </a:r>
            <a:r>
              <a:rPr lang="en-US" altLang="zh-CN" sz="2800" b="1" dirty="0">
                <a:solidFill>
                  <a:srgbClr val="017DED"/>
                </a:solidFill>
                <a:latin typeface="Times New Roman" panose="02020603050405020304" pitchFamily="18" charset="0"/>
              </a:rPr>
              <a:t>2. </a:t>
            </a:r>
            <a:r>
              <a:rPr lang="zh-CN" altLang="en-US" sz="2800" b="1" dirty="0">
                <a:solidFill>
                  <a:srgbClr val="017DED"/>
                </a:solidFill>
                <a:latin typeface="Times New Roman" panose="02020603050405020304" pitchFamily="18" charset="0"/>
              </a:rPr>
              <a:t>安全状态之例</a:t>
            </a:r>
            <a:endParaRPr lang="zh-CN" altLang="en-US" sz="2800" b="1" dirty="0">
              <a:solidFill>
                <a:srgbClr val="017DED"/>
              </a:solidFill>
              <a:latin typeface="Times New Roman" panose="02020603050405020304" pitchFamily="18" charset="0"/>
            </a:endParaRPr>
          </a:p>
          <a:p>
            <a:pPr algn="just">
              <a:lnSpc>
                <a:spcPct val="150000"/>
              </a:lnSpc>
              <a:spcBef>
                <a:spcPct val="50000"/>
              </a:spcBef>
            </a:pPr>
            <a:r>
              <a:rPr lang="zh-CN" altLang="en-US" b="1" dirty="0">
                <a:solidFill>
                  <a:schemeClr val="tx1"/>
                </a:solidFill>
                <a:latin typeface="Times New Roman" panose="02020603050405020304" pitchFamily="18" charset="0"/>
              </a:rPr>
              <a:t>        我们通过一个例子来说明安全性。假定系统中有三个进程</a:t>
            </a:r>
            <a:r>
              <a:rPr lang="en-US" altLang="zh-CN" b="1" dirty="0">
                <a:solidFill>
                  <a:schemeClr val="tx1"/>
                </a:solidFill>
                <a:latin typeface="Times New Roman" panose="02020603050405020304" pitchFamily="18" charset="0"/>
              </a:rPr>
              <a:t>P</a:t>
            </a:r>
            <a:r>
              <a:rPr lang="en-US" altLang="zh-CN" b="1" baseline="-25000" dirty="0">
                <a:solidFill>
                  <a:schemeClr val="tx1"/>
                </a:solidFill>
                <a:latin typeface="Times New Roman" panose="02020603050405020304" pitchFamily="18" charset="0"/>
              </a:rPr>
              <a:t>1</a:t>
            </a:r>
            <a:r>
              <a:rPr lang="zh-CN" altLang="en-US" b="1" dirty="0">
                <a:solidFill>
                  <a:schemeClr val="tx1"/>
                </a:solidFill>
                <a:latin typeface="Times New Roman" panose="02020603050405020304" pitchFamily="18" charset="0"/>
              </a:rPr>
              <a:t>、 </a:t>
            </a:r>
            <a:r>
              <a:rPr lang="en-US" altLang="zh-CN" b="1" dirty="0">
                <a:solidFill>
                  <a:schemeClr val="tx1"/>
                </a:solidFill>
                <a:latin typeface="Times New Roman" panose="02020603050405020304" pitchFamily="18" charset="0"/>
              </a:rPr>
              <a:t>P</a:t>
            </a:r>
            <a:r>
              <a:rPr lang="en-US" altLang="zh-CN" b="1" baseline="-25000" dirty="0">
                <a:solidFill>
                  <a:schemeClr val="tx1"/>
                </a:solidFill>
                <a:latin typeface="Times New Roman" panose="02020603050405020304" pitchFamily="18" charset="0"/>
              </a:rPr>
              <a:t>2</a:t>
            </a:r>
            <a:r>
              <a:rPr lang="zh-CN" altLang="en-US" b="1" dirty="0">
                <a:solidFill>
                  <a:schemeClr val="tx1"/>
                </a:solidFill>
                <a:latin typeface="Times New Roman" panose="02020603050405020304" pitchFamily="18" charset="0"/>
              </a:rPr>
              <a:t>和</a:t>
            </a:r>
            <a:r>
              <a:rPr lang="en-US" altLang="zh-CN" b="1" dirty="0">
                <a:solidFill>
                  <a:schemeClr val="tx1"/>
                </a:solidFill>
                <a:latin typeface="Times New Roman" panose="02020603050405020304" pitchFamily="18" charset="0"/>
              </a:rPr>
              <a:t>P</a:t>
            </a:r>
            <a:r>
              <a:rPr lang="en-US" altLang="zh-CN" b="1" baseline="-25000" dirty="0">
                <a:solidFill>
                  <a:schemeClr val="tx1"/>
                </a:solidFill>
                <a:latin typeface="Times New Roman" panose="02020603050405020304" pitchFamily="18" charset="0"/>
              </a:rPr>
              <a:t>3</a:t>
            </a:r>
            <a:r>
              <a:rPr lang="zh-CN" altLang="en-US" b="1" dirty="0">
                <a:solidFill>
                  <a:schemeClr val="tx1"/>
                </a:solidFill>
                <a:latin typeface="Times New Roman" panose="02020603050405020304" pitchFamily="18" charset="0"/>
              </a:rPr>
              <a:t>，共有</a:t>
            </a:r>
            <a:r>
              <a:rPr lang="en-US" altLang="zh-CN" b="1" dirty="0">
                <a:solidFill>
                  <a:schemeClr val="accent1"/>
                </a:solidFill>
                <a:latin typeface="Times New Roman" panose="02020603050405020304" pitchFamily="18" charset="0"/>
              </a:rPr>
              <a:t>12</a:t>
            </a:r>
            <a:r>
              <a:rPr lang="zh-CN" altLang="en-US" b="1" dirty="0">
                <a:solidFill>
                  <a:schemeClr val="accent1"/>
                </a:solidFill>
                <a:latin typeface="Times New Roman" panose="02020603050405020304" pitchFamily="18" charset="0"/>
              </a:rPr>
              <a:t>台磁带机</a:t>
            </a:r>
            <a:r>
              <a:rPr lang="zh-CN" altLang="en-US" b="1" dirty="0">
                <a:solidFill>
                  <a:schemeClr val="tx1"/>
                </a:solidFill>
                <a:latin typeface="Times New Roman" panose="02020603050405020304" pitchFamily="18" charset="0"/>
              </a:rPr>
              <a:t>。进程</a:t>
            </a:r>
            <a:r>
              <a:rPr lang="en-US" altLang="zh-CN" b="1" dirty="0">
                <a:solidFill>
                  <a:schemeClr val="tx1"/>
                </a:solidFill>
                <a:latin typeface="Times New Roman" panose="02020603050405020304" pitchFamily="18" charset="0"/>
              </a:rPr>
              <a:t>P</a:t>
            </a:r>
            <a:r>
              <a:rPr lang="en-US" altLang="zh-CN" b="1" baseline="-25000" dirty="0">
                <a:solidFill>
                  <a:schemeClr val="tx1"/>
                </a:solidFill>
                <a:latin typeface="Times New Roman" panose="02020603050405020304" pitchFamily="18" charset="0"/>
              </a:rPr>
              <a:t>1</a:t>
            </a:r>
            <a:r>
              <a:rPr lang="zh-CN" altLang="en-US" b="1" dirty="0">
                <a:solidFill>
                  <a:schemeClr val="tx1"/>
                </a:solidFill>
                <a:latin typeface="Times New Roman" panose="02020603050405020304" pitchFamily="18" charset="0"/>
              </a:rPr>
              <a:t>总共要求</a:t>
            </a:r>
            <a:r>
              <a:rPr lang="en-US" altLang="zh-CN" b="1" dirty="0">
                <a:solidFill>
                  <a:schemeClr val="tx1"/>
                </a:solidFill>
                <a:latin typeface="Times New Roman" panose="02020603050405020304" pitchFamily="18" charset="0"/>
              </a:rPr>
              <a:t>10</a:t>
            </a:r>
            <a:r>
              <a:rPr lang="zh-CN" altLang="en-US" b="1" dirty="0">
                <a:solidFill>
                  <a:schemeClr val="tx1"/>
                </a:solidFill>
                <a:latin typeface="Times New Roman" panose="02020603050405020304" pitchFamily="18" charset="0"/>
              </a:rPr>
              <a:t>台磁带机，</a:t>
            </a:r>
            <a:r>
              <a:rPr lang="en-US" altLang="zh-CN" b="1" dirty="0">
                <a:solidFill>
                  <a:schemeClr val="tx1"/>
                </a:solidFill>
                <a:latin typeface="Times New Roman" panose="02020603050405020304" pitchFamily="18" charset="0"/>
              </a:rPr>
              <a:t>P</a:t>
            </a:r>
            <a:r>
              <a:rPr lang="en-US" altLang="zh-CN" b="1" baseline="-25000" dirty="0">
                <a:solidFill>
                  <a:schemeClr val="tx1"/>
                </a:solidFill>
                <a:latin typeface="Times New Roman" panose="02020603050405020304" pitchFamily="18" charset="0"/>
              </a:rPr>
              <a:t>2</a:t>
            </a:r>
            <a:r>
              <a:rPr lang="zh-CN" altLang="en-US" b="1" dirty="0">
                <a:solidFill>
                  <a:schemeClr val="tx1"/>
                </a:solidFill>
                <a:latin typeface="Times New Roman" panose="02020603050405020304" pitchFamily="18" charset="0"/>
              </a:rPr>
              <a:t>和</a:t>
            </a:r>
            <a:r>
              <a:rPr lang="en-US" altLang="zh-CN" b="1" dirty="0">
                <a:solidFill>
                  <a:schemeClr val="tx1"/>
                </a:solidFill>
                <a:latin typeface="Times New Roman" panose="02020603050405020304" pitchFamily="18" charset="0"/>
              </a:rPr>
              <a:t>P</a:t>
            </a:r>
            <a:r>
              <a:rPr lang="en-US" altLang="zh-CN" b="1" baseline="-25000" dirty="0">
                <a:solidFill>
                  <a:schemeClr val="tx1"/>
                </a:solidFill>
                <a:latin typeface="Times New Roman" panose="02020603050405020304" pitchFamily="18" charset="0"/>
              </a:rPr>
              <a:t>3</a:t>
            </a:r>
            <a:r>
              <a:rPr lang="zh-CN" altLang="en-US" b="1" dirty="0">
                <a:solidFill>
                  <a:schemeClr val="tx1"/>
                </a:solidFill>
                <a:latin typeface="Times New Roman" panose="02020603050405020304" pitchFamily="18" charset="0"/>
              </a:rPr>
              <a:t>分别要求</a:t>
            </a:r>
            <a:r>
              <a:rPr lang="en-US" altLang="zh-CN" b="1" dirty="0">
                <a:solidFill>
                  <a:schemeClr val="tx1"/>
                </a:solidFill>
                <a:latin typeface="Times New Roman" panose="02020603050405020304" pitchFamily="18" charset="0"/>
              </a:rPr>
              <a:t>4</a:t>
            </a:r>
            <a:r>
              <a:rPr lang="zh-CN" altLang="en-US" b="1" dirty="0">
                <a:solidFill>
                  <a:schemeClr val="tx1"/>
                </a:solidFill>
                <a:latin typeface="Times New Roman" panose="02020603050405020304" pitchFamily="18" charset="0"/>
              </a:rPr>
              <a:t>台和</a:t>
            </a:r>
            <a:r>
              <a:rPr lang="en-US" altLang="zh-CN" b="1" dirty="0">
                <a:solidFill>
                  <a:schemeClr val="tx1"/>
                </a:solidFill>
                <a:latin typeface="Times New Roman" panose="02020603050405020304" pitchFamily="18" charset="0"/>
              </a:rPr>
              <a:t>9</a:t>
            </a:r>
            <a:r>
              <a:rPr lang="zh-CN" altLang="en-US" b="1" dirty="0">
                <a:solidFill>
                  <a:schemeClr val="tx1"/>
                </a:solidFill>
                <a:latin typeface="Times New Roman" panose="02020603050405020304" pitchFamily="18" charset="0"/>
              </a:rPr>
              <a:t>台。假设在</a:t>
            </a:r>
            <a:r>
              <a:rPr lang="en-US" altLang="zh-CN" b="1" i="1" dirty="0">
                <a:solidFill>
                  <a:schemeClr val="tx1"/>
                </a:solidFill>
                <a:latin typeface="Times New Roman" panose="02020603050405020304" pitchFamily="18" charset="0"/>
              </a:rPr>
              <a:t>T</a:t>
            </a:r>
            <a:r>
              <a:rPr lang="en-US" altLang="zh-CN" b="1" baseline="-25000" dirty="0">
                <a:solidFill>
                  <a:schemeClr val="tx1"/>
                </a:solidFill>
                <a:latin typeface="Times New Roman" panose="02020603050405020304" pitchFamily="18" charset="0"/>
              </a:rPr>
              <a:t>0</a:t>
            </a:r>
            <a:r>
              <a:rPr lang="zh-CN" altLang="en-US" b="1" dirty="0">
                <a:solidFill>
                  <a:schemeClr val="tx1"/>
                </a:solidFill>
                <a:latin typeface="Times New Roman" panose="02020603050405020304" pitchFamily="18" charset="0"/>
              </a:rPr>
              <a:t>时刻，进程</a:t>
            </a:r>
            <a:r>
              <a:rPr lang="en-US" altLang="zh-CN" b="1" dirty="0">
                <a:solidFill>
                  <a:schemeClr val="tx1"/>
                </a:solidFill>
                <a:latin typeface="Times New Roman" panose="02020603050405020304" pitchFamily="18" charset="0"/>
              </a:rPr>
              <a:t>P</a:t>
            </a:r>
            <a:r>
              <a:rPr lang="en-US" altLang="zh-CN" b="1" baseline="-25000" dirty="0">
                <a:solidFill>
                  <a:schemeClr val="tx1"/>
                </a:solidFill>
                <a:latin typeface="Times New Roman" panose="02020603050405020304" pitchFamily="18" charset="0"/>
              </a:rPr>
              <a:t>1</a:t>
            </a:r>
            <a:r>
              <a:rPr lang="zh-CN" altLang="en-US" b="1" dirty="0">
                <a:solidFill>
                  <a:schemeClr val="tx1"/>
                </a:solidFill>
                <a:latin typeface="Times New Roman" panose="02020603050405020304" pitchFamily="18" charset="0"/>
              </a:rPr>
              <a:t>、</a:t>
            </a:r>
            <a:r>
              <a:rPr lang="en-US" altLang="zh-CN" b="1" dirty="0">
                <a:solidFill>
                  <a:schemeClr val="tx1"/>
                </a:solidFill>
                <a:latin typeface="Times New Roman" panose="02020603050405020304" pitchFamily="18" charset="0"/>
              </a:rPr>
              <a:t>P</a:t>
            </a:r>
            <a:r>
              <a:rPr lang="en-US" altLang="zh-CN" b="1" baseline="-25000" dirty="0">
                <a:solidFill>
                  <a:schemeClr val="tx1"/>
                </a:solidFill>
                <a:latin typeface="Times New Roman" panose="02020603050405020304" pitchFamily="18" charset="0"/>
              </a:rPr>
              <a:t>2</a:t>
            </a:r>
            <a:r>
              <a:rPr lang="zh-CN" altLang="en-US" b="1" dirty="0">
                <a:solidFill>
                  <a:schemeClr val="tx1"/>
                </a:solidFill>
                <a:latin typeface="Times New Roman" panose="02020603050405020304" pitchFamily="18" charset="0"/>
              </a:rPr>
              <a:t>和</a:t>
            </a:r>
            <a:r>
              <a:rPr lang="en-US" altLang="zh-CN" b="1" dirty="0">
                <a:solidFill>
                  <a:schemeClr val="tx1"/>
                </a:solidFill>
                <a:latin typeface="Times New Roman" panose="02020603050405020304" pitchFamily="18" charset="0"/>
              </a:rPr>
              <a:t>P</a:t>
            </a:r>
            <a:r>
              <a:rPr lang="en-US" altLang="zh-CN" b="1" baseline="-25000" dirty="0">
                <a:solidFill>
                  <a:schemeClr val="tx1"/>
                </a:solidFill>
                <a:latin typeface="Times New Roman" panose="02020603050405020304" pitchFamily="18" charset="0"/>
              </a:rPr>
              <a:t>3</a:t>
            </a:r>
            <a:r>
              <a:rPr lang="zh-CN" altLang="en-US" b="1" dirty="0">
                <a:solidFill>
                  <a:schemeClr val="tx1"/>
                </a:solidFill>
                <a:latin typeface="Times New Roman" panose="02020603050405020304" pitchFamily="18" charset="0"/>
              </a:rPr>
              <a:t>已分别获得</a:t>
            </a:r>
            <a:r>
              <a:rPr lang="en-US" altLang="zh-CN" b="1" dirty="0">
                <a:solidFill>
                  <a:schemeClr val="tx1"/>
                </a:solidFill>
                <a:latin typeface="Times New Roman" panose="02020603050405020304" pitchFamily="18" charset="0"/>
              </a:rPr>
              <a:t>5</a:t>
            </a:r>
            <a:r>
              <a:rPr lang="zh-CN" altLang="en-US" b="1" dirty="0">
                <a:solidFill>
                  <a:schemeClr val="tx1"/>
                </a:solidFill>
                <a:latin typeface="Times New Roman" panose="02020603050405020304" pitchFamily="18" charset="0"/>
              </a:rPr>
              <a:t>台、</a:t>
            </a:r>
            <a:r>
              <a:rPr lang="en-US" altLang="zh-CN" b="1" dirty="0">
                <a:solidFill>
                  <a:schemeClr val="tx1"/>
                </a:solidFill>
                <a:latin typeface="Times New Roman" panose="02020603050405020304" pitchFamily="18" charset="0"/>
              </a:rPr>
              <a:t>2</a:t>
            </a:r>
            <a:r>
              <a:rPr lang="zh-CN" altLang="en-US" b="1" dirty="0">
                <a:solidFill>
                  <a:schemeClr val="tx1"/>
                </a:solidFill>
                <a:latin typeface="Times New Roman" panose="02020603050405020304" pitchFamily="18" charset="0"/>
              </a:rPr>
              <a:t>台和</a:t>
            </a:r>
            <a:r>
              <a:rPr lang="en-US" altLang="zh-CN" b="1" dirty="0">
                <a:solidFill>
                  <a:schemeClr val="tx1"/>
                </a:solidFill>
                <a:latin typeface="Times New Roman" panose="02020603050405020304" pitchFamily="18" charset="0"/>
              </a:rPr>
              <a:t>2</a:t>
            </a:r>
            <a:r>
              <a:rPr lang="zh-CN" altLang="en-US" b="1" dirty="0">
                <a:solidFill>
                  <a:schemeClr val="tx1"/>
                </a:solidFill>
                <a:latin typeface="Times New Roman" panose="02020603050405020304" pitchFamily="18" charset="0"/>
              </a:rPr>
              <a:t>台磁带机，尚有</a:t>
            </a:r>
            <a:r>
              <a:rPr lang="en-US" altLang="zh-CN" b="1" dirty="0">
                <a:solidFill>
                  <a:schemeClr val="tx1"/>
                </a:solidFill>
                <a:latin typeface="Times New Roman" panose="02020603050405020304" pitchFamily="18" charset="0"/>
              </a:rPr>
              <a:t>3</a:t>
            </a:r>
            <a:r>
              <a:rPr lang="zh-CN" altLang="en-US" b="1" dirty="0">
                <a:solidFill>
                  <a:schemeClr val="tx1"/>
                </a:solidFill>
                <a:latin typeface="Times New Roman" panose="02020603050405020304" pitchFamily="18" charset="0"/>
              </a:rPr>
              <a:t>台空闲未分配，如下表所示： </a:t>
            </a:r>
            <a:endParaRPr lang="zh-CN" altLang="en-US" b="1" dirty="0">
              <a:solidFill>
                <a:schemeClr val="tx1"/>
              </a:solidFill>
              <a:latin typeface="Times New Roman" panose="02020603050405020304" pitchFamily="18" charset="0"/>
            </a:endParaRPr>
          </a:p>
        </p:txBody>
      </p:sp>
      <p:graphicFrame>
        <p:nvGraphicFramePr>
          <p:cNvPr id="68611" name="表格 68610"/>
          <p:cNvGraphicFramePr/>
          <p:nvPr/>
        </p:nvGraphicFramePr>
        <p:xfrm>
          <a:off x="198438" y="3716338"/>
          <a:ext cx="8694737" cy="1808162"/>
        </p:xfrm>
        <a:graphic>
          <a:graphicData uri="http://schemas.openxmlformats.org/drawingml/2006/table">
            <a:tbl>
              <a:tblPr/>
              <a:tblGrid>
                <a:gridCol w="1468438"/>
                <a:gridCol w="1751012"/>
                <a:gridCol w="2030413"/>
                <a:gridCol w="1919287"/>
                <a:gridCol w="1525588"/>
              </a:tblGrid>
              <a:tr h="473075">
                <a:tc>
                  <a: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5pPr>
                    </a:lstStyle>
                    <a:p>
                      <a:pPr lvl="0" eaLnBrk="0" hangingPunct="0">
                        <a:spcBef>
                          <a:spcPct val="20000"/>
                        </a:spcBef>
                        <a:buNone/>
                      </a:pPr>
                      <a:r>
                        <a:rPr lang="zh-CN" altLang="en-US" b="1" dirty="0">
                          <a:solidFill>
                            <a:schemeClr val="tx1"/>
                          </a:solidFill>
                          <a:latin typeface="Arial" panose="020B0604020202020204" pitchFamily="34" charset="0"/>
                        </a:rPr>
                        <a:t>进 程 </a:t>
                      </a:r>
                      <a:endParaRPr lang="zh-CN" altLang="en-US" b="1" dirty="0">
                        <a:solidFill>
                          <a:schemeClr val="tx1"/>
                        </a:solidFill>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5pPr>
                    </a:lstStyle>
                    <a:p>
                      <a:pPr lvl="0" eaLnBrk="0" hangingPunct="0">
                        <a:spcBef>
                          <a:spcPct val="20000"/>
                        </a:spcBef>
                        <a:buNone/>
                      </a:pPr>
                      <a:r>
                        <a:rPr lang="zh-CN" altLang="en-US" b="1" dirty="0">
                          <a:solidFill>
                            <a:schemeClr val="tx1"/>
                          </a:solidFill>
                          <a:latin typeface="Arial" panose="020B0604020202020204" pitchFamily="34" charset="0"/>
                        </a:rPr>
                        <a:t>最 大 需 求 </a:t>
                      </a:r>
                      <a:endParaRPr lang="zh-CN" altLang="en-US" b="1" dirty="0">
                        <a:solidFill>
                          <a:schemeClr val="tx1"/>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5pPr>
                    </a:lstStyle>
                    <a:p>
                      <a:pPr lvl="0" eaLnBrk="0" hangingPunct="0">
                        <a:spcBef>
                          <a:spcPct val="20000"/>
                        </a:spcBef>
                        <a:buNone/>
                      </a:pPr>
                      <a:r>
                        <a:rPr lang="en-US" altLang="zh-CN" b="1" dirty="0">
                          <a:solidFill>
                            <a:schemeClr val="tx1"/>
                          </a:solidFill>
                          <a:latin typeface="Arial" panose="020B0604020202020204" pitchFamily="34" charset="0"/>
                        </a:rPr>
                        <a:t>T0</a:t>
                      </a:r>
                      <a:r>
                        <a:rPr lang="zh-CN" altLang="en-US" b="1" dirty="0">
                          <a:solidFill>
                            <a:schemeClr val="tx1"/>
                          </a:solidFill>
                          <a:latin typeface="Arial" panose="020B0604020202020204" pitchFamily="34" charset="0"/>
                        </a:rPr>
                        <a:t>时已 分 配</a:t>
                      </a:r>
                      <a:endParaRPr lang="zh-CN" altLang="en-US" b="1" dirty="0">
                        <a:solidFill>
                          <a:schemeClr val="tx1"/>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5pPr>
                    </a:lstStyle>
                    <a:p>
                      <a:pPr lvl="0" eaLnBrk="0" hangingPunct="0">
                        <a:spcBef>
                          <a:spcPct val="20000"/>
                        </a:spcBef>
                        <a:buNone/>
                      </a:pPr>
                      <a:r>
                        <a:rPr lang="zh-CN" altLang="en-US" b="1" dirty="0">
                          <a:solidFill>
                            <a:schemeClr val="tx1"/>
                          </a:solidFill>
                          <a:latin typeface="Arial" panose="020B0604020202020204" pitchFamily="34" charset="0"/>
                        </a:rPr>
                        <a:t>还需要</a:t>
                      </a:r>
                      <a:endParaRPr lang="zh-CN" altLang="en-US" b="1" dirty="0">
                        <a:solidFill>
                          <a:schemeClr val="tx1"/>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5pPr>
                    </a:lstStyle>
                    <a:p>
                      <a:pPr lvl="0" eaLnBrk="0" hangingPunct="0">
                        <a:spcBef>
                          <a:spcPct val="20000"/>
                        </a:spcBef>
                        <a:buNone/>
                      </a:pPr>
                      <a:r>
                        <a:rPr lang="zh-CN" altLang="en-US" b="1" dirty="0">
                          <a:solidFill>
                            <a:schemeClr val="tx1"/>
                          </a:solidFill>
                          <a:latin typeface="Arial" panose="020B0604020202020204" pitchFamily="34" charset="0"/>
                        </a:rPr>
                        <a:t>可 用 </a:t>
                      </a:r>
                      <a:endParaRPr lang="zh-CN" altLang="en-US" b="1" dirty="0">
                        <a:solidFill>
                          <a:schemeClr val="tx1"/>
                        </a:solidFill>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335088">
                <a:tc>
                  <a: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5pPr>
                    </a:lstStyle>
                    <a:p>
                      <a:pPr lvl="0" eaLnBrk="0" hangingPunct="0">
                        <a:spcBef>
                          <a:spcPct val="20000"/>
                        </a:spcBef>
                        <a:buNone/>
                      </a:pPr>
                      <a:r>
                        <a:rPr lang="en-US" altLang="zh-CN" b="1" dirty="0">
                          <a:solidFill>
                            <a:schemeClr val="tx1"/>
                          </a:solidFill>
                          <a:latin typeface="Arial" panose="020B0604020202020204" pitchFamily="34" charset="0"/>
                        </a:rPr>
                        <a:t>P</a:t>
                      </a:r>
                      <a:r>
                        <a:rPr lang="en-US" altLang="zh-CN" b="1" baseline="-25000" dirty="0">
                          <a:solidFill>
                            <a:schemeClr val="tx1"/>
                          </a:solidFill>
                          <a:latin typeface="Arial" panose="020B0604020202020204" pitchFamily="34" charset="0"/>
                        </a:rPr>
                        <a:t>1</a:t>
                      </a:r>
                      <a:endParaRPr lang="en-US" altLang="zh-CN" b="1" baseline="-25000" dirty="0">
                        <a:solidFill>
                          <a:schemeClr val="tx1"/>
                        </a:solidFill>
                        <a:latin typeface="Arial" panose="020B0604020202020204" pitchFamily="34" charset="0"/>
                      </a:endParaRPr>
                    </a:p>
                    <a:p>
                      <a:pPr lvl="0" eaLnBrk="0" hangingPunct="0">
                        <a:spcBef>
                          <a:spcPct val="20000"/>
                        </a:spcBef>
                        <a:buNone/>
                      </a:pPr>
                      <a:r>
                        <a:rPr lang="en-US" altLang="zh-CN" b="1" dirty="0">
                          <a:solidFill>
                            <a:schemeClr val="tx1"/>
                          </a:solidFill>
                          <a:latin typeface="Arial" panose="020B0604020202020204" pitchFamily="34" charset="0"/>
                        </a:rPr>
                        <a:t>P</a:t>
                      </a:r>
                      <a:r>
                        <a:rPr lang="en-US" altLang="zh-CN" b="1" baseline="-25000" dirty="0">
                          <a:solidFill>
                            <a:schemeClr val="tx1"/>
                          </a:solidFill>
                          <a:latin typeface="Arial" panose="020B0604020202020204" pitchFamily="34" charset="0"/>
                        </a:rPr>
                        <a:t>2</a:t>
                      </a:r>
                      <a:endParaRPr lang="en-US" altLang="zh-CN" b="1" baseline="-25000" dirty="0">
                        <a:solidFill>
                          <a:schemeClr val="tx1"/>
                        </a:solidFill>
                        <a:latin typeface="Arial" panose="020B0604020202020204" pitchFamily="34" charset="0"/>
                      </a:endParaRPr>
                    </a:p>
                    <a:p>
                      <a:pPr lvl="0" eaLnBrk="0" hangingPunct="0">
                        <a:spcBef>
                          <a:spcPct val="20000"/>
                        </a:spcBef>
                        <a:buNone/>
                      </a:pPr>
                      <a:r>
                        <a:rPr lang="en-US" altLang="zh-CN" b="1" dirty="0">
                          <a:solidFill>
                            <a:schemeClr val="tx1"/>
                          </a:solidFill>
                          <a:latin typeface="Arial" panose="020B0604020202020204" pitchFamily="34" charset="0"/>
                        </a:rPr>
                        <a:t>P</a:t>
                      </a:r>
                      <a:r>
                        <a:rPr lang="en-US" altLang="zh-CN" b="1" baseline="-25000" dirty="0">
                          <a:solidFill>
                            <a:schemeClr val="tx1"/>
                          </a:solidFill>
                          <a:latin typeface="Arial" panose="020B0604020202020204" pitchFamily="34" charset="0"/>
                        </a:rPr>
                        <a:t>3</a:t>
                      </a:r>
                      <a:endParaRPr lang="en-US" altLang="zh-CN" b="1" baseline="-25000" dirty="0">
                        <a:solidFill>
                          <a:schemeClr val="tx1"/>
                        </a:solidFill>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5pPr>
                    </a:lstStyle>
                    <a:p>
                      <a:pPr lvl="0" eaLnBrk="0" hangingPunct="0">
                        <a:spcBef>
                          <a:spcPct val="20000"/>
                        </a:spcBef>
                        <a:buNone/>
                      </a:pPr>
                      <a:r>
                        <a:rPr lang="en-US" altLang="zh-CN" b="1" dirty="0">
                          <a:solidFill>
                            <a:schemeClr val="tx1"/>
                          </a:solidFill>
                          <a:latin typeface="Arial" panose="020B0604020202020204" pitchFamily="34" charset="0"/>
                        </a:rPr>
                        <a:t>10</a:t>
                      </a:r>
                      <a:endParaRPr lang="en-US" altLang="zh-CN" b="1" dirty="0">
                        <a:solidFill>
                          <a:schemeClr val="tx1"/>
                        </a:solidFill>
                        <a:latin typeface="Arial" panose="020B0604020202020204" pitchFamily="34" charset="0"/>
                      </a:endParaRPr>
                    </a:p>
                    <a:p>
                      <a:pPr lvl="0" eaLnBrk="0" hangingPunct="0">
                        <a:spcBef>
                          <a:spcPct val="20000"/>
                        </a:spcBef>
                        <a:buNone/>
                      </a:pPr>
                      <a:r>
                        <a:rPr lang="en-US" altLang="zh-CN" b="1" dirty="0">
                          <a:solidFill>
                            <a:schemeClr val="tx1"/>
                          </a:solidFill>
                          <a:latin typeface="Arial" panose="020B0604020202020204" pitchFamily="34" charset="0"/>
                        </a:rPr>
                        <a:t>4</a:t>
                      </a:r>
                      <a:endParaRPr lang="en-US" altLang="zh-CN" b="1" dirty="0">
                        <a:solidFill>
                          <a:schemeClr val="tx1"/>
                        </a:solidFill>
                        <a:latin typeface="Arial" panose="020B0604020202020204" pitchFamily="34" charset="0"/>
                      </a:endParaRPr>
                    </a:p>
                    <a:p>
                      <a:pPr lvl="0" eaLnBrk="0" hangingPunct="0">
                        <a:spcBef>
                          <a:spcPct val="20000"/>
                        </a:spcBef>
                        <a:buNone/>
                      </a:pPr>
                      <a:r>
                        <a:rPr lang="en-US" altLang="zh-CN" b="1" dirty="0">
                          <a:solidFill>
                            <a:schemeClr val="tx1"/>
                          </a:solidFill>
                          <a:latin typeface="Arial" panose="020B0604020202020204" pitchFamily="34" charset="0"/>
                        </a:rPr>
                        <a:t>9</a:t>
                      </a:r>
                      <a:endParaRPr lang="en-US" altLang="zh-CN" b="1" dirty="0">
                        <a:solidFill>
                          <a:schemeClr val="tx1"/>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5pPr>
                    </a:lstStyle>
                    <a:p>
                      <a:pPr lvl="0" eaLnBrk="0" hangingPunct="0">
                        <a:spcBef>
                          <a:spcPct val="20000"/>
                        </a:spcBef>
                        <a:buNone/>
                      </a:pPr>
                      <a:r>
                        <a:rPr lang="en-US" altLang="zh-CN" b="1" dirty="0">
                          <a:solidFill>
                            <a:schemeClr val="tx1"/>
                          </a:solidFill>
                          <a:latin typeface="Arial" panose="020B0604020202020204" pitchFamily="34" charset="0"/>
                        </a:rPr>
                        <a:t>5</a:t>
                      </a:r>
                      <a:endParaRPr lang="en-US" altLang="zh-CN" b="1" dirty="0">
                        <a:solidFill>
                          <a:schemeClr val="tx1"/>
                        </a:solidFill>
                        <a:latin typeface="Arial" panose="020B0604020202020204" pitchFamily="34" charset="0"/>
                      </a:endParaRPr>
                    </a:p>
                    <a:p>
                      <a:pPr lvl="0" eaLnBrk="0" hangingPunct="0">
                        <a:spcBef>
                          <a:spcPct val="20000"/>
                        </a:spcBef>
                        <a:buNone/>
                      </a:pPr>
                      <a:r>
                        <a:rPr lang="en-US" altLang="zh-CN" b="1" dirty="0">
                          <a:solidFill>
                            <a:schemeClr val="tx1"/>
                          </a:solidFill>
                          <a:latin typeface="Arial" panose="020B0604020202020204" pitchFamily="34" charset="0"/>
                        </a:rPr>
                        <a:t>2</a:t>
                      </a:r>
                      <a:endParaRPr lang="en-US" altLang="zh-CN" b="1" dirty="0">
                        <a:solidFill>
                          <a:schemeClr val="tx1"/>
                        </a:solidFill>
                        <a:latin typeface="Arial" panose="020B0604020202020204" pitchFamily="34" charset="0"/>
                      </a:endParaRPr>
                    </a:p>
                    <a:p>
                      <a:pPr lvl="0" eaLnBrk="0" hangingPunct="0">
                        <a:spcBef>
                          <a:spcPct val="20000"/>
                        </a:spcBef>
                        <a:buNone/>
                      </a:pPr>
                      <a:r>
                        <a:rPr lang="en-US" altLang="zh-CN" b="1" dirty="0">
                          <a:solidFill>
                            <a:schemeClr val="tx1"/>
                          </a:solidFill>
                          <a:latin typeface="Arial" panose="020B0604020202020204" pitchFamily="34" charset="0"/>
                        </a:rPr>
                        <a:t>2</a:t>
                      </a:r>
                      <a:endParaRPr lang="en-US" altLang="zh-CN" b="1" dirty="0">
                        <a:solidFill>
                          <a:schemeClr val="tx1"/>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5pPr>
                    </a:lstStyle>
                    <a:p>
                      <a:pPr lvl="0" eaLnBrk="0" hangingPunct="0">
                        <a:spcBef>
                          <a:spcPct val="20000"/>
                        </a:spcBef>
                        <a:buNone/>
                      </a:pPr>
                      <a:r>
                        <a:rPr lang="en-US" altLang="zh-CN" b="1" dirty="0">
                          <a:solidFill>
                            <a:schemeClr val="tx1"/>
                          </a:solidFill>
                          <a:latin typeface="Arial" panose="020B0604020202020204" pitchFamily="34" charset="0"/>
                        </a:rPr>
                        <a:t>5</a:t>
                      </a:r>
                      <a:endParaRPr lang="en-US" altLang="zh-CN" b="1" dirty="0">
                        <a:solidFill>
                          <a:schemeClr val="tx1"/>
                        </a:solidFill>
                        <a:latin typeface="Arial" panose="020B0604020202020204" pitchFamily="34" charset="0"/>
                      </a:endParaRPr>
                    </a:p>
                    <a:p>
                      <a:pPr lvl="0" eaLnBrk="0" hangingPunct="0">
                        <a:spcBef>
                          <a:spcPct val="20000"/>
                        </a:spcBef>
                        <a:buNone/>
                      </a:pPr>
                      <a:r>
                        <a:rPr lang="en-US" altLang="zh-CN" b="1" dirty="0">
                          <a:solidFill>
                            <a:schemeClr val="tx1"/>
                          </a:solidFill>
                          <a:latin typeface="Arial" panose="020B0604020202020204" pitchFamily="34" charset="0"/>
                        </a:rPr>
                        <a:t>2</a:t>
                      </a:r>
                      <a:endParaRPr lang="en-US" altLang="zh-CN" b="1" dirty="0">
                        <a:solidFill>
                          <a:schemeClr val="tx1"/>
                        </a:solidFill>
                        <a:latin typeface="Arial" panose="020B0604020202020204" pitchFamily="34" charset="0"/>
                      </a:endParaRPr>
                    </a:p>
                    <a:p>
                      <a:pPr lvl="0" eaLnBrk="0" hangingPunct="0">
                        <a:spcBef>
                          <a:spcPct val="20000"/>
                        </a:spcBef>
                        <a:buNone/>
                      </a:pPr>
                      <a:r>
                        <a:rPr lang="en-US" altLang="zh-CN" b="1" dirty="0">
                          <a:solidFill>
                            <a:schemeClr val="tx1"/>
                          </a:solidFill>
                          <a:latin typeface="Arial" panose="020B0604020202020204" pitchFamily="34" charset="0"/>
                        </a:rPr>
                        <a:t>7</a:t>
                      </a:r>
                      <a:endParaRPr lang="en-US" altLang="zh-CN" b="1" dirty="0">
                        <a:solidFill>
                          <a:schemeClr val="tx1"/>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5pPr>
                    </a:lstStyle>
                    <a:p>
                      <a:pPr lvl="0" eaLnBrk="0" hangingPunct="0">
                        <a:spcBef>
                          <a:spcPct val="20000"/>
                        </a:spcBef>
                        <a:buNone/>
                      </a:pPr>
                      <a:r>
                        <a:rPr lang="en-US" altLang="zh-CN" b="1" dirty="0">
                          <a:solidFill>
                            <a:schemeClr val="tx1"/>
                          </a:solidFill>
                          <a:latin typeface="Arial" panose="020B0604020202020204" pitchFamily="34" charset="0"/>
                        </a:rPr>
                        <a:t>3</a:t>
                      </a:r>
                      <a:endParaRPr lang="en-US" altLang="zh-CN" b="1" dirty="0">
                        <a:solidFill>
                          <a:schemeClr val="tx1"/>
                        </a:solidFill>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p:nvPr/>
        </p:nvSpPr>
        <p:spPr>
          <a:xfrm>
            <a:off x="381000" y="615950"/>
            <a:ext cx="8610600" cy="4557713"/>
          </a:xfrm>
          <a:prstGeom prst="rect">
            <a:avLst/>
          </a:prstGeom>
          <a:noFill/>
          <a:ln w="9525">
            <a:noFill/>
          </a:ln>
        </p:spPr>
        <p:txBody>
          <a:bodyPr>
            <a:spAutoFit/>
          </a:bodyPr>
          <a:p>
            <a:pPr algn="l">
              <a:lnSpc>
                <a:spcPct val="105000"/>
              </a:lnSpc>
            </a:pPr>
            <a:r>
              <a:rPr lang="zh-CN" altLang="en-US" sz="2800" b="1" dirty="0">
                <a:solidFill>
                  <a:schemeClr val="tx1"/>
                </a:solidFill>
                <a:latin typeface="Times New Roman" panose="02020603050405020304" pitchFamily="18" charset="0"/>
              </a:rPr>
              <a:t> </a:t>
            </a:r>
            <a:r>
              <a:rPr lang="en-US" altLang="zh-CN" b="1" dirty="0">
                <a:solidFill>
                  <a:srgbClr val="017DED"/>
                </a:solidFill>
                <a:latin typeface="Times New Roman" panose="02020603050405020304" pitchFamily="18" charset="0"/>
              </a:rPr>
              <a:t>3. </a:t>
            </a:r>
            <a:r>
              <a:rPr lang="zh-CN" altLang="en-US" b="1" dirty="0">
                <a:solidFill>
                  <a:srgbClr val="017DED"/>
                </a:solidFill>
                <a:latin typeface="Times New Roman" panose="02020603050405020304" pitchFamily="18" charset="0"/>
              </a:rPr>
              <a:t>由安全状态向不安全状态的转换</a:t>
            </a:r>
            <a:endParaRPr lang="zh-CN" altLang="en-US" b="1" dirty="0">
              <a:solidFill>
                <a:srgbClr val="017DED"/>
              </a:solidFill>
              <a:latin typeface="Times New Roman" panose="02020603050405020304" pitchFamily="18" charset="0"/>
            </a:endParaRPr>
          </a:p>
          <a:p>
            <a:pPr algn="l">
              <a:lnSpc>
                <a:spcPct val="120000"/>
              </a:lnSpc>
            </a:pPr>
            <a:r>
              <a:rPr lang="zh-CN" altLang="en-US" sz="2800" b="1" dirty="0">
                <a:solidFill>
                  <a:schemeClr val="tx1"/>
                </a:solidFill>
                <a:latin typeface="Times New Roman" panose="02020603050405020304" pitchFamily="18" charset="0"/>
              </a:rPr>
              <a:t>       </a:t>
            </a:r>
            <a:r>
              <a:rPr lang="zh-CN" altLang="en-US" b="1" dirty="0">
                <a:solidFill>
                  <a:schemeClr val="tx1"/>
                </a:solidFill>
                <a:latin typeface="Times New Roman" panose="02020603050405020304" pitchFamily="18" charset="0"/>
              </a:rPr>
              <a:t>如果不按照安全顺序分配资源，则系统可能由安全状态进入不安全状态。</a:t>
            </a:r>
            <a:endParaRPr lang="zh-CN" altLang="en-US" b="1" dirty="0">
              <a:solidFill>
                <a:schemeClr val="tx1"/>
              </a:solidFill>
              <a:latin typeface="Times New Roman" panose="02020603050405020304" pitchFamily="18" charset="0"/>
            </a:endParaRPr>
          </a:p>
          <a:p>
            <a:pPr algn="l">
              <a:lnSpc>
                <a:spcPct val="120000"/>
              </a:lnSpc>
            </a:pPr>
            <a:r>
              <a:rPr lang="zh-CN" altLang="en-US" b="1" dirty="0">
                <a:latin typeface="Times New Roman" panose="02020603050405020304" pitchFamily="18" charset="0"/>
                <a:ea typeface="楷体_GB2312" pitchFamily="49" charset="-122"/>
              </a:rPr>
              <a:t>例：</a:t>
            </a:r>
            <a:r>
              <a:rPr lang="zh-CN" altLang="en-US" b="1" dirty="0">
                <a:solidFill>
                  <a:schemeClr val="tx1"/>
                </a:solidFill>
                <a:latin typeface="Times New Roman" panose="02020603050405020304" pitchFamily="18" charset="0"/>
                <a:ea typeface="楷体_GB2312" pitchFamily="49" charset="-122"/>
              </a:rPr>
              <a:t>假定系统有三个进程</a:t>
            </a:r>
            <a:r>
              <a:rPr lang="en-US" altLang="zh-CN" b="1" dirty="0">
                <a:solidFill>
                  <a:schemeClr val="tx1"/>
                </a:solidFill>
                <a:latin typeface="Times New Roman" panose="02020603050405020304" pitchFamily="18" charset="0"/>
                <a:ea typeface="楷体_GB2312" pitchFamily="49" charset="-122"/>
              </a:rPr>
              <a:t>P</a:t>
            </a:r>
            <a:r>
              <a:rPr lang="en-US" altLang="zh-CN" b="1" baseline="-25000" dirty="0">
                <a:solidFill>
                  <a:schemeClr val="tx1"/>
                </a:solidFill>
                <a:latin typeface="Times New Roman" panose="02020603050405020304" pitchFamily="18" charset="0"/>
                <a:ea typeface="楷体_GB2312" pitchFamily="49" charset="-122"/>
              </a:rPr>
              <a:t>1</a:t>
            </a:r>
            <a:r>
              <a:rPr lang="zh-CN" altLang="en-US" b="1" dirty="0">
                <a:solidFill>
                  <a:schemeClr val="tx1"/>
                </a:solidFill>
                <a:latin typeface="Times New Roman" panose="02020603050405020304" pitchFamily="18" charset="0"/>
                <a:ea typeface="楷体_GB2312" pitchFamily="49" charset="-122"/>
              </a:rPr>
              <a:t>、</a:t>
            </a:r>
            <a:r>
              <a:rPr lang="en-US" altLang="zh-CN" b="1" dirty="0">
                <a:solidFill>
                  <a:schemeClr val="tx1"/>
                </a:solidFill>
                <a:latin typeface="Times New Roman" panose="02020603050405020304" pitchFamily="18" charset="0"/>
                <a:ea typeface="楷体_GB2312" pitchFamily="49" charset="-122"/>
              </a:rPr>
              <a:t>P</a:t>
            </a:r>
            <a:r>
              <a:rPr lang="en-US" altLang="zh-CN" b="1" baseline="-25000" dirty="0">
                <a:solidFill>
                  <a:schemeClr val="tx1"/>
                </a:solidFill>
                <a:latin typeface="Times New Roman" panose="02020603050405020304" pitchFamily="18" charset="0"/>
                <a:ea typeface="楷体_GB2312" pitchFamily="49" charset="-122"/>
              </a:rPr>
              <a:t>2</a:t>
            </a:r>
            <a:r>
              <a:rPr lang="zh-CN" altLang="en-US" b="1" dirty="0">
                <a:solidFill>
                  <a:schemeClr val="tx1"/>
                </a:solidFill>
                <a:latin typeface="Times New Roman" panose="02020603050405020304" pitchFamily="18" charset="0"/>
                <a:ea typeface="楷体_GB2312" pitchFamily="49" charset="-122"/>
              </a:rPr>
              <a:t>和</a:t>
            </a:r>
            <a:r>
              <a:rPr lang="en-US" altLang="zh-CN" b="1" dirty="0">
                <a:solidFill>
                  <a:schemeClr val="tx1"/>
                </a:solidFill>
                <a:latin typeface="Times New Roman" panose="02020603050405020304" pitchFamily="18" charset="0"/>
                <a:ea typeface="楷体_GB2312" pitchFamily="49" charset="-122"/>
              </a:rPr>
              <a:t>P</a:t>
            </a:r>
            <a:r>
              <a:rPr lang="en-US" altLang="zh-CN" b="1" baseline="-25000" dirty="0">
                <a:solidFill>
                  <a:schemeClr val="tx1"/>
                </a:solidFill>
                <a:latin typeface="Times New Roman" panose="02020603050405020304" pitchFamily="18" charset="0"/>
                <a:ea typeface="楷体_GB2312" pitchFamily="49" charset="-122"/>
              </a:rPr>
              <a:t>3</a:t>
            </a:r>
            <a:r>
              <a:rPr lang="zh-CN" altLang="en-US" b="1" dirty="0">
                <a:solidFill>
                  <a:schemeClr val="tx1"/>
                </a:solidFill>
                <a:latin typeface="Times New Roman" panose="02020603050405020304" pitchFamily="18" charset="0"/>
                <a:ea typeface="楷体_GB2312" pitchFamily="49" charset="-122"/>
              </a:rPr>
              <a:t>，有</a:t>
            </a:r>
            <a:r>
              <a:rPr lang="en-US" altLang="zh-CN" b="1" dirty="0">
                <a:solidFill>
                  <a:schemeClr val="tx1"/>
                </a:solidFill>
                <a:latin typeface="Times New Roman" panose="02020603050405020304" pitchFamily="18" charset="0"/>
                <a:ea typeface="楷体_GB2312" pitchFamily="49" charset="-122"/>
              </a:rPr>
              <a:t>12</a:t>
            </a:r>
            <a:r>
              <a:rPr lang="zh-CN" altLang="en-US" b="1" dirty="0">
                <a:solidFill>
                  <a:schemeClr val="tx1"/>
                </a:solidFill>
                <a:latin typeface="Times New Roman" panose="02020603050405020304" pitchFamily="18" charset="0"/>
                <a:ea typeface="楷体_GB2312" pitchFamily="49" charset="-122"/>
              </a:rPr>
              <a:t>台磁带机。</a:t>
            </a:r>
            <a:endParaRPr lang="zh-CN" altLang="en-US" b="1" dirty="0">
              <a:solidFill>
                <a:schemeClr val="tx1"/>
              </a:solidFill>
              <a:latin typeface="Times New Roman" panose="02020603050405020304" pitchFamily="18" charset="0"/>
              <a:ea typeface="楷体_GB2312" pitchFamily="49" charset="-122"/>
            </a:endParaRPr>
          </a:p>
          <a:p>
            <a:pPr algn="l">
              <a:lnSpc>
                <a:spcPct val="120000"/>
              </a:lnSpc>
            </a:pPr>
            <a:r>
              <a:rPr lang="zh-CN" altLang="en-US" b="1" dirty="0">
                <a:solidFill>
                  <a:schemeClr val="tx1"/>
                </a:solidFill>
                <a:latin typeface="Times New Roman" panose="02020603050405020304" pitchFamily="18" charset="0"/>
                <a:ea typeface="楷体_GB2312" pitchFamily="49" charset="-122"/>
              </a:rPr>
              <a:t>进程         最大需求量    已分配     可用</a:t>
            </a:r>
            <a:endParaRPr lang="zh-CN" altLang="en-US" b="1" dirty="0">
              <a:solidFill>
                <a:schemeClr val="tx1"/>
              </a:solidFill>
              <a:latin typeface="Times New Roman" panose="02020603050405020304" pitchFamily="18" charset="0"/>
              <a:ea typeface="楷体_GB2312" pitchFamily="49" charset="-122"/>
            </a:endParaRPr>
          </a:p>
          <a:p>
            <a:pPr algn="l">
              <a:lnSpc>
                <a:spcPct val="120000"/>
              </a:lnSpc>
            </a:pPr>
            <a:r>
              <a:rPr lang="zh-CN" altLang="en-US" b="1" dirty="0">
                <a:solidFill>
                  <a:schemeClr val="tx1"/>
                </a:solidFill>
                <a:latin typeface="Times New Roman" panose="02020603050405020304" pitchFamily="18" charset="0"/>
                <a:ea typeface="楷体_GB2312" pitchFamily="49" charset="-122"/>
              </a:rPr>
              <a:t>     </a:t>
            </a:r>
            <a:r>
              <a:rPr lang="en-US" altLang="zh-CN" b="1" dirty="0">
                <a:solidFill>
                  <a:schemeClr val="tx1"/>
                </a:solidFill>
                <a:latin typeface="Times New Roman" panose="02020603050405020304" pitchFamily="18" charset="0"/>
                <a:ea typeface="楷体_GB2312" pitchFamily="49" charset="-122"/>
              </a:rPr>
              <a:t>P</a:t>
            </a:r>
            <a:r>
              <a:rPr lang="en-US" altLang="zh-CN" b="1" baseline="-25000" dirty="0">
                <a:solidFill>
                  <a:schemeClr val="tx1"/>
                </a:solidFill>
                <a:latin typeface="Times New Roman" panose="02020603050405020304" pitchFamily="18" charset="0"/>
                <a:ea typeface="楷体_GB2312" pitchFamily="49" charset="-122"/>
              </a:rPr>
              <a:t>1                           </a:t>
            </a:r>
            <a:r>
              <a:rPr lang="en-US" altLang="zh-CN" b="1" dirty="0">
                <a:solidFill>
                  <a:schemeClr val="tx1"/>
                </a:solidFill>
                <a:latin typeface="Times New Roman" panose="02020603050405020304" pitchFamily="18" charset="0"/>
                <a:ea typeface="楷体_GB2312" pitchFamily="49" charset="-122"/>
              </a:rPr>
              <a:t>10               5            3</a:t>
            </a:r>
            <a:endParaRPr lang="en-US" altLang="zh-CN" b="1" baseline="-25000" dirty="0">
              <a:solidFill>
                <a:schemeClr val="tx1"/>
              </a:solidFill>
              <a:latin typeface="Times New Roman" panose="02020603050405020304" pitchFamily="18" charset="0"/>
              <a:ea typeface="楷体_GB2312" pitchFamily="49" charset="-122"/>
            </a:endParaRPr>
          </a:p>
          <a:p>
            <a:pPr algn="l">
              <a:lnSpc>
                <a:spcPct val="120000"/>
              </a:lnSpc>
            </a:pPr>
            <a:r>
              <a:rPr lang="en-US" altLang="zh-CN" b="1" baseline="-25000" dirty="0">
                <a:solidFill>
                  <a:schemeClr val="tx1"/>
                </a:solidFill>
                <a:latin typeface="Times New Roman" panose="02020603050405020304" pitchFamily="18" charset="0"/>
                <a:ea typeface="楷体_GB2312" pitchFamily="49" charset="-122"/>
              </a:rPr>
              <a:t>       </a:t>
            </a:r>
            <a:r>
              <a:rPr lang="en-US" altLang="zh-CN" b="1" dirty="0">
                <a:solidFill>
                  <a:schemeClr val="tx1"/>
                </a:solidFill>
                <a:latin typeface="Times New Roman" panose="02020603050405020304" pitchFamily="18" charset="0"/>
                <a:ea typeface="楷体_GB2312" pitchFamily="49" charset="-122"/>
              </a:rPr>
              <a:t>P</a:t>
            </a:r>
            <a:r>
              <a:rPr lang="en-US" altLang="zh-CN" b="1" baseline="-25000" dirty="0">
                <a:solidFill>
                  <a:schemeClr val="tx1"/>
                </a:solidFill>
                <a:latin typeface="Times New Roman" panose="02020603050405020304" pitchFamily="18" charset="0"/>
                <a:ea typeface="楷体_GB2312" pitchFamily="49" charset="-122"/>
              </a:rPr>
              <a:t>2</a:t>
            </a:r>
            <a:r>
              <a:rPr lang="en-US" altLang="zh-CN" b="1" dirty="0">
                <a:solidFill>
                  <a:schemeClr val="tx1"/>
                </a:solidFill>
                <a:latin typeface="Times New Roman" panose="02020603050405020304" pitchFamily="18" charset="0"/>
                <a:ea typeface="楷体_GB2312" pitchFamily="49" charset="-122"/>
              </a:rPr>
              <a:t>                    4               2         </a:t>
            </a:r>
            <a:endParaRPr lang="en-US" altLang="zh-CN" b="1" baseline="-25000" dirty="0">
              <a:solidFill>
                <a:schemeClr val="tx1"/>
              </a:solidFill>
              <a:latin typeface="Times New Roman" panose="02020603050405020304" pitchFamily="18" charset="0"/>
              <a:ea typeface="楷体_GB2312" pitchFamily="49" charset="-122"/>
            </a:endParaRPr>
          </a:p>
          <a:p>
            <a:pPr algn="l">
              <a:lnSpc>
                <a:spcPct val="120000"/>
              </a:lnSpc>
            </a:pPr>
            <a:r>
              <a:rPr lang="en-US" altLang="zh-CN" b="1" baseline="-25000" dirty="0">
                <a:solidFill>
                  <a:schemeClr val="tx1"/>
                </a:solidFill>
                <a:latin typeface="Times New Roman" panose="02020603050405020304" pitchFamily="18" charset="0"/>
                <a:ea typeface="楷体_GB2312" pitchFamily="49" charset="-122"/>
              </a:rPr>
              <a:t>       </a:t>
            </a:r>
            <a:r>
              <a:rPr lang="en-US" altLang="zh-CN" b="1" dirty="0">
                <a:solidFill>
                  <a:schemeClr val="tx1"/>
                </a:solidFill>
                <a:latin typeface="Times New Roman" panose="02020603050405020304" pitchFamily="18" charset="0"/>
                <a:ea typeface="楷体_GB2312" pitchFamily="49" charset="-122"/>
              </a:rPr>
              <a:t>P</a:t>
            </a:r>
            <a:r>
              <a:rPr lang="en-US" altLang="zh-CN" b="1" baseline="-25000" dirty="0">
                <a:solidFill>
                  <a:schemeClr val="tx1"/>
                </a:solidFill>
                <a:latin typeface="Times New Roman" panose="02020603050405020304" pitchFamily="18" charset="0"/>
                <a:ea typeface="楷体_GB2312" pitchFamily="49" charset="-122"/>
              </a:rPr>
              <a:t>3</a:t>
            </a:r>
            <a:r>
              <a:rPr lang="en-US" altLang="zh-CN" b="1" dirty="0">
                <a:solidFill>
                  <a:schemeClr val="tx1"/>
                </a:solidFill>
                <a:latin typeface="Times New Roman" panose="02020603050405020304" pitchFamily="18" charset="0"/>
                <a:ea typeface="楷体_GB2312" pitchFamily="49" charset="-122"/>
              </a:rPr>
              <a:t>                    9               2</a:t>
            </a:r>
            <a:endParaRPr lang="en-US" altLang="zh-CN" b="1" dirty="0">
              <a:solidFill>
                <a:schemeClr val="tx1"/>
              </a:solidFill>
              <a:latin typeface="Times New Roman" panose="02020603050405020304" pitchFamily="18" charset="0"/>
              <a:ea typeface="楷体_GB2312" pitchFamily="49" charset="-122"/>
            </a:endParaRPr>
          </a:p>
          <a:p>
            <a:pPr algn="l">
              <a:lnSpc>
                <a:spcPct val="120000"/>
              </a:lnSpc>
            </a:pPr>
            <a:r>
              <a:rPr lang="en-US" altLang="zh-CN" b="1" dirty="0">
                <a:solidFill>
                  <a:schemeClr val="tx1"/>
                </a:solidFill>
                <a:latin typeface="Times New Roman" panose="02020603050405020304" pitchFamily="18" charset="0"/>
              </a:rPr>
              <a:t>       </a:t>
            </a:r>
            <a:r>
              <a:rPr lang="zh-CN" altLang="en-US" b="1" dirty="0">
                <a:solidFill>
                  <a:schemeClr val="tx1"/>
                </a:solidFill>
                <a:latin typeface="Times New Roman" panose="02020603050405020304" pitchFamily="18" charset="0"/>
              </a:rPr>
              <a:t>在</a:t>
            </a:r>
            <a:r>
              <a:rPr lang="en-US" altLang="zh-CN" b="1" dirty="0">
                <a:solidFill>
                  <a:schemeClr val="tx1"/>
                </a:solidFill>
                <a:latin typeface="Times New Roman" panose="02020603050405020304" pitchFamily="18" charset="0"/>
              </a:rPr>
              <a:t>T</a:t>
            </a:r>
            <a:r>
              <a:rPr lang="en-US" altLang="zh-CN" b="1" baseline="-18000" dirty="0">
                <a:solidFill>
                  <a:schemeClr val="tx1"/>
                </a:solidFill>
                <a:latin typeface="Times New Roman" panose="02020603050405020304" pitchFamily="18" charset="0"/>
              </a:rPr>
              <a:t>0</a:t>
            </a:r>
            <a:r>
              <a:rPr lang="zh-CN" altLang="en-US" b="1" dirty="0">
                <a:solidFill>
                  <a:schemeClr val="tx1"/>
                </a:solidFill>
                <a:latin typeface="Times New Roman" panose="02020603050405020304" pitchFamily="18" charset="0"/>
              </a:rPr>
              <a:t>时刻</a:t>
            </a:r>
            <a:r>
              <a:rPr lang="en-US" altLang="zh-CN" b="1" dirty="0">
                <a:solidFill>
                  <a:schemeClr val="tx1"/>
                </a:solidFill>
                <a:latin typeface="Times New Roman" panose="02020603050405020304" pitchFamily="18" charset="0"/>
                <a:ea typeface="楷体_GB2312" pitchFamily="49" charset="-122"/>
              </a:rPr>
              <a:t>P</a:t>
            </a:r>
            <a:r>
              <a:rPr lang="en-US" altLang="zh-CN" b="1" baseline="-25000" dirty="0">
                <a:solidFill>
                  <a:schemeClr val="tx1"/>
                </a:solidFill>
                <a:latin typeface="Times New Roman" panose="02020603050405020304" pitchFamily="18" charset="0"/>
                <a:ea typeface="楷体_GB2312" pitchFamily="49" charset="-122"/>
              </a:rPr>
              <a:t>3</a:t>
            </a:r>
            <a:r>
              <a:rPr lang="zh-CN" altLang="en-US" b="1" dirty="0">
                <a:solidFill>
                  <a:schemeClr val="tx1"/>
                </a:solidFill>
                <a:latin typeface="Times New Roman" panose="02020603050405020304" pitchFamily="18" charset="0"/>
              </a:rPr>
              <a:t>又申请了一台磁带机，若将剩余</a:t>
            </a:r>
            <a:r>
              <a:rPr lang="en-US" altLang="zh-CN" b="1" dirty="0">
                <a:solidFill>
                  <a:schemeClr val="tx1"/>
                </a:solidFill>
                <a:latin typeface="Times New Roman" panose="02020603050405020304" pitchFamily="18" charset="0"/>
              </a:rPr>
              <a:t>3</a:t>
            </a:r>
            <a:r>
              <a:rPr lang="zh-CN" altLang="en-US" b="1" dirty="0">
                <a:solidFill>
                  <a:schemeClr val="tx1"/>
                </a:solidFill>
                <a:latin typeface="Times New Roman" panose="02020603050405020304" pitchFamily="18" charset="0"/>
              </a:rPr>
              <a:t>台中的一台分配给</a:t>
            </a:r>
            <a:r>
              <a:rPr lang="en-US" altLang="zh-CN" b="1" dirty="0">
                <a:solidFill>
                  <a:schemeClr val="tx1"/>
                </a:solidFill>
                <a:latin typeface="Times New Roman" panose="02020603050405020304" pitchFamily="18" charset="0"/>
                <a:ea typeface="楷体_GB2312" pitchFamily="49" charset="-122"/>
              </a:rPr>
              <a:t>P</a:t>
            </a:r>
            <a:r>
              <a:rPr lang="en-US" altLang="zh-CN" b="1" baseline="-25000" dirty="0">
                <a:solidFill>
                  <a:schemeClr val="tx1"/>
                </a:solidFill>
                <a:latin typeface="Times New Roman" panose="02020603050405020304" pitchFamily="18" charset="0"/>
                <a:ea typeface="楷体_GB2312" pitchFamily="49" charset="-122"/>
              </a:rPr>
              <a:t>3</a:t>
            </a:r>
            <a:r>
              <a:rPr lang="en-US" altLang="zh-CN" b="1" dirty="0">
                <a:solidFill>
                  <a:schemeClr val="tx1"/>
                </a:solidFill>
                <a:latin typeface="Times New Roman" panose="02020603050405020304" pitchFamily="18" charset="0"/>
              </a:rPr>
              <a:t> </a:t>
            </a:r>
            <a:r>
              <a:rPr lang="zh-CN" altLang="en-US" b="1" dirty="0">
                <a:solidFill>
                  <a:schemeClr val="tx1"/>
                </a:solidFill>
                <a:latin typeface="Times New Roman" panose="02020603050405020304" pitchFamily="18" charset="0"/>
              </a:rPr>
              <a:t>则系统会进入不安全状态。</a:t>
            </a:r>
            <a:r>
              <a:rPr lang="zh-CN" altLang="en-US" b="1" dirty="0">
                <a:latin typeface="Times New Roman" panose="02020603050405020304" pitchFamily="18" charset="0"/>
              </a:rPr>
              <a:t>为什么？</a:t>
            </a:r>
            <a:endParaRPr lang="zh-CN" altLang="en-US" b="1" dirty="0">
              <a:latin typeface="Times New Roman" panose="02020603050405020304" pitchFamily="18" charset="0"/>
            </a:endParaRPr>
          </a:p>
        </p:txBody>
      </p:sp>
      <p:sp>
        <p:nvSpPr>
          <p:cNvPr id="151558" name="Rectangle 6"/>
          <p:cNvSpPr/>
          <p:nvPr/>
        </p:nvSpPr>
        <p:spPr>
          <a:xfrm>
            <a:off x="5565775" y="2447925"/>
            <a:ext cx="3686175" cy="1844675"/>
          </a:xfrm>
          <a:prstGeom prst="rect">
            <a:avLst/>
          </a:prstGeom>
          <a:noFill/>
          <a:ln w="9525">
            <a:noFill/>
          </a:ln>
        </p:spPr>
        <p:txBody>
          <a:bodyPr>
            <a:spAutoFit/>
          </a:bodyPr>
          <a:p>
            <a:pPr algn="l">
              <a:lnSpc>
                <a:spcPct val="120000"/>
              </a:lnSpc>
            </a:pPr>
            <a:r>
              <a:rPr lang="zh-CN" altLang="en-US" b="1" dirty="0">
                <a:solidFill>
                  <a:srgbClr val="0000FF"/>
                </a:solidFill>
                <a:latin typeface="Times New Roman" panose="02020603050405020304" pitchFamily="18" charset="0"/>
                <a:ea typeface="楷体_GB2312" pitchFamily="49" charset="-122"/>
              </a:rPr>
              <a:t>已分配     还需要     可用</a:t>
            </a:r>
            <a:endParaRPr lang="zh-CN" altLang="en-US" b="1" dirty="0">
              <a:solidFill>
                <a:srgbClr val="0000FF"/>
              </a:solidFill>
              <a:latin typeface="Times New Roman" panose="02020603050405020304" pitchFamily="18" charset="0"/>
              <a:ea typeface="楷体_GB2312" pitchFamily="49" charset="-122"/>
            </a:endParaRPr>
          </a:p>
          <a:p>
            <a:pPr algn="l">
              <a:lnSpc>
                <a:spcPct val="120000"/>
              </a:lnSpc>
            </a:pPr>
            <a:r>
              <a:rPr lang="en-US" altLang="zh-CN" b="1" dirty="0">
                <a:solidFill>
                  <a:srgbClr val="0000FF"/>
                </a:solidFill>
                <a:latin typeface="Times New Roman" panose="02020603050405020304" pitchFamily="18" charset="0"/>
                <a:ea typeface="楷体_GB2312" pitchFamily="49" charset="-122"/>
              </a:rPr>
              <a:t>    5             5                2</a:t>
            </a:r>
            <a:endParaRPr lang="en-US" altLang="zh-CN" b="1" baseline="-25000" dirty="0">
              <a:solidFill>
                <a:srgbClr val="0000FF"/>
              </a:solidFill>
              <a:latin typeface="Times New Roman" panose="02020603050405020304" pitchFamily="18" charset="0"/>
              <a:ea typeface="楷体_GB2312" pitchFamily="49" charset="-122"/>
            </a:endParaRPr>
          </a:p>
          <a:p>
            <a:pPr algn="l">
              <a:lnSpc>
                <a:spcPct val="120000"/>
              </a:lnSpc>
            </a:pPr>
            <a:r>
              <a:rPr lang="en-US" altLang="zh-CN" b="1" dirty="0">
                <a:solidFill>
                  <a:srgbClr val="0000FF"/>
                </a:solidFill>
                <a:latin typeface="Times New Roman" panose="02020603050405020304" pitchFamily="18" charset="0"/>
                <a:ea typeface="楷体_GB2312" pitchFamily="49" charset="-122"/>
              </a:rPr>
              <a:t>    2             2         </a:t>
            </a:r>
            <a:endParaRPr lang="en-US" altLang="zh-CN" b="1" baseline="-25000" dirty="0">
              <a:solidFill>
                <a:srgbClr val="0000FF"/>
              </a:solidFill>
              <a:latin typeface="Times New Roman" panose="02020603050405020304" pitchFamily="18" charset="0"/>
              <a:ea typeface="楷体_GB2312" pitchFamily="49" charset="-122"/>
            </a:endParaRPr>
          </a:p>
          <a:p>
            <a:pPr algn="l">
              <a:lnSpc>
                <a:spcPct val="120000"/>
              </a:lnSpc>
            </a:pPr>
            <a:r>
              <a:rPr lang="en-US" altLang="zh-CN" b="1" dirty="0">
                <a:solidFill>
                  <a:srgbClr val="0000FF"/>
                </a:solidFill>
                <a:latin typeface="Times New Roman" panose="02020603050405020304" pitchFamily="18" charset="0"/>
                <a:ea typeface="楷体_GB2312" pitchFamily="49" charset="-122"/>
              </a:rPr>
              <a:t>    3             6</a:t>
            </a:r>
            <a:r>
              <a:rPr lang="en-US" altLang="zh-CN" b="1" dirty="0">
                <a:solidFill>
                  <a:srgbClr val="0000FF"/>
                </a:solidFill>
                <a:latin typeface="Times New Roman" panose="02020603050405020304" pitchFamily="18" charset="0"/>
              </a:rPr>
              <a:t>       </a:t>
            </a:r>
            <a:endParaRPr lang="zh-CN" altLang="en-US" b="1" dirty="0">
              <a:solidFill>
                <a:srgbClr val="0000FF"/>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1558"/>
                                        </p:tgtEl>
                                        <p:attrNameLst>
                                          <p:attrName>style.visibility</p:attrName>
                                        </p:attrNameLst>
                                      </p:cBhvr>
                                      <p:to>
                                        <p:strVal val="visible"/>
                                      </p:to>
                                    </p:set>
                                    <p:animEffect transition="in" filter="box(in)">
                                      <p:cBhvr>
                                        <p:cTn id="7" dur="500"/>
                                        <p:tgtEl>
                                          <p:spTgt spid="151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Text Box 2"/>
          <p:cNvSpPr txBox="1"/>
          <p:nvPr/>
        </p:nvSpPr>
        <p:spPr>
          <a:xfrm>
            <a:off x="611188" y="476250"/>
            <a:ext cx="7273925" cy="641350"/>
          </a:xfrm>
          <a:prstGeom prst="rect">
            <a:avLst/>
          </a:prstGeom>
          <a:noFill/>
          <a:ln w="9525">
            <a:noFill/>
          </a:ln>
        </p:spPr>
        <p:txBody>
          <a:bodyPr>
            <a:spAutoFit/>
          </a:bodyPr>
          <a:p>
            <a:pPr algn="l"/>
            <a:r>
              <a:rPr lang="zh-CN" altLang="en-US" sz="3600" b="1" dirty="0">
                <a:solidFill>
                  <a:srgbClr val="CC3300"/>
                </a:solidFill>
                <a:latin typeface="Times New Roman" panose="02020603050405020304" pitchFamily="18" charset="0"/>
              </a:rPr>
              <a:t>三</a:t>
            </a:r>
            <a:r>
              <a:rPr lang="en-US" altLang="zh-CN" sz="3600" b="1" dirty="0">
                <a:solidFill>
                  <a:srgbClr val="CC3300"/>
                </a:solidFill>
                <a:latin typeface="Times New Roman" panose="02020603050405020304" pitchFamily="18" charset="0"/>
              </a:rPr>
              <a:t>. </a:t>
            </a:r>
            <a:r>
              <a:rPr lang="zh-CN" altLang="en-US" sz="3600" b="1" dirty="0">
                <a:solidFill>
                  <a:srgbClr val="CC3300"/>
                </a:solidFill>
                <a:latin typeface="Times New Roman" panose="02020603050405020304" pitchFamily="18" charset="0"/>
              </a:rPr>
              <a:t>利用银行家算法避免死锁</a:t>
            </a:r>
            <a:r>
              <a:rPr lang="zh-CN" altLang="en-US" sz="2800" b="1" dirty="0">
                <a:solidFill>
                  <a:schemeClr val="tx1"/>
                </a:solidFill>
                <a:latin typeface="Times New Roman" panose="02020603050405020304" pitchFamily="18" charset="0"/>
              </a:rPr>
              <a:t> </a:t>
            </a:r>
            <a:endParaRPr lang="zh-CN" altLang="en-US" sz="2800" b="1" dirty="0">
              <a:solidFill>
                <a:schemeClr val="tx1"/>
              </a:solidFill>
              <a:latin typeface="Times New Roman" panose="02020603050405020304" pitchFamily="18" charset="0"/>
            </a:endParaRPr>
          </a:p>
        </p:txBody>
      </p:sp>
      <p:sp>
        <p:nvSpPr>
          <p:cNvPr id="70659" name="Text Box 3"/>
          <p:cNvSpPr txBox="1"/>
          <p:nvPr/>
        </p:nvSpPr>
        <p:spPr>
          <a:xfrm>
            <a:off x="395288" y="1341438"/>
            <a:ext cx="8280400" cy="1552575"/>
          </a:xfrm>
          <a:prstGeom prst="rect">
            <a:avLst/>
          </a:prstGeom>
          <a:noFill/>
          <a:ln w="9525">
            <a:noFill/>
          </a:ln>
        </p:spPr>
        <p:txBody>
          <a:bodyPr>
            <a:spAutoFit/>
          </a:bodyPr>
          <a:p>
            <a:pPr algn="l"/>
            <a:r>
              <a:rPr lang="zh-CN" altLang="en-US" dirty="0">
                <a:solidFill>
                  <a:schemeClr val="tx1"/>
                </a:solidFill>
                <a:latin typeface="Arial" panose="020B0604020202020204" pitchFamily="34" charset="0"/>
              </a:rPr>
              <a:t>       避免死锁算法中最有代表性的算法是</a:t>
            </a:r>
            <a:r>
              <a:rPr lang="en-US" altLang="zh-CN" dirty="0">
                <a:solidFill>
                  <a:schemeClr val="tx1"/>
                </a:solidFill>
                <a:latin typeface="Arial" panose="020B0604020202020204" pitchFamily="34" charset="0"/>
              </a:rPr>
              <a:t>Dijkstra E.W </a:t>
            </a:r>
            <a:r>
              <a:rPr lang="zh-CN" altLang="en-US" dirty="0">
                <a:solidFill>
                  <a:schemeClr val="tx1"/>
                </a:solidFill>
                <a:latin typeface="Arial" panose="020B0604020202020204" pitchFamily="34" charset="0"/>
              </a:rPr>
              <a:t>于</a:t>
            </a:r>
            <a:r>
              <a:rPr lang="en-US" altLang="zh-CN" dirty="0">
                <a:solidFill>
                  <a:schemeClr val="tx1"/>
                </a:solidFill>
                <a:latin typeface="Arial" panose="020B0604020202020204" pitchFamily="34" charset="0"/>
              </a:rPr>
              <a:t>1968</a:t>
            </a:r>
            <a:r>
              <a:rPr lang="zh-CN" altLang="en-US" dirty="0">
                <a:solidFill>
                  <a:schemeClr val="tx1"/>
                </a:solidFill>
                <a:latin typeface="Arial" panose="020B0604020202020204" pitchFamily="34" charset="0"/>
              </a:rPr>
              <a:t>年提出的银行家算法：</a:t>
            </a:r>
            <a:r>
              <a:rPr lang="zh-CN" altLang="en-US" dirty="0">
                <a:solidFill>
                  <a:srgbClr val="0000FF"/>
                </a:solidFill>
                <a:latin typeface="Arial" panose="020B0604020202020204" pitchFamily="34" charset="0"/>
              </a:rPr>
              <a:t>它的模型基于一个小城镇的银行家，该算法可描述如下：假定一个银行家拥有资金，数量为</a:t>
            </a:r>
            <a:r>
              <a:rPr lang="en-US" altLang="zh-CN" dirty="0">
                <a:solidFill>
                  <a:srgbClr val="0000FF"/>
                </a:solidFill>
                <a:latin typeface="Arial" panose="020B0604020202020204" pitchFamily="34" charset="0"/>
              </a:rPr>
              <a:t>∑</a:t>
            </a:r>
            <a:r>
              <a:rPr lang="zh-CN" altLang="en-US" dirty="0">
                <a:solidFill>
                  <a:srgbClr val="0000FF"/>
                </a:solidFill>
                <a:latin typeface="Arial" panose="020B0604020202020204" pitchFamily="34" charset="0"/>
              </a:rPr>
              <a:t>，被</a:t>
            </a:r>
            <a:r>
              <a:rPr lang="en-US" altLang="zh-CN" dirty="0">
                <a:solidFill>
                  <a:srgbClr val="0000FF"/>
                </a:solidFill>
                <a:latin typeface="Arial" panose="020B0604020202020204" pitchFamily="34" charset="0"/>
              </a:rPr>
              <a:t>N</a:t>
            </a:r>
            <a:r>
              <a:rPr lang="zh-CN" altLang="en-US" dirty="0">
                <a:solidFill>
                  <a:srgbClr val="0000FF"/>
                </a:solidFill>
                <a:latin typeface="Arial" panose="020B0604020202020204" pitchFamily="34" charset="0"/>
              </a:rPr>
              <a:t>个客户共享。银行家对客户提出下列约束条件：</a:t>
            </a:r>
            <a:endParaRPr lang="zh-CN" altLang="en-US" dirty="0">
              <a:solidFill>
                <a:srgbClr val="0000FF"/>
              </a:solidFill>
              <a:latin typeface="Arial" panose="020B0604020202020204" pitchFamily="34" charset="0"/>
            </a:endParaRPr>
          </a:p>
        </p:txBody>
      </p:sp>
      <p:sp>
        <p:nvSpPr>
          <p:cNvPr id="215044" name="Text Box 4"/>
          <p:cNvSpPr txBox="1"/>
          <p:nvPr/>
        </p:nvSpPr>
        <p:spPr>
          <a:xfrm>
            <a:off x="611188" y="3357563"/>
            <a:ext cx="8001000" cy="2501900"/>
          </a:xfrm>
          <a:prstGeom prst="rect">
            <a:avLst/>
          </a:prstGeom>
          <a:noFill/>
          <a:ln w="9525">
            <a:noFill/>
          </a:ln>
        </p:spPr>
        <p:txBody>
          <a:bodyPr>
            <a:spAutoFit/>
          </a:bodyPr>
          <a:p>
            <a:pPr algn="l">
              <a:spcBef>
                <a:spcPct val="50000"/>
              </a:spcBef>
              <a:buClr>
                <a:schemeClr val="tx1"/>
              </a:buClr>
              <a:buChar char="•"/>
            </a:pPr>
            <a:r>
              <a:rPr lang="zh-CN" altLang="en-US" dirty="0">
                <a:solidFill>
                  <a:schemeClr val="tx1"/>
                </a:solidFill>
                <a:latin typeface="Arial" panose="020B0604020202020204" pitchFamily="34" charset="0"/>
              </a:rPr>
              <a:t>每个客户必须预先说明自己所要求的最大资金量；</a:t>
            </a:r>
            <a:endParaRPr lang="zh-CN" altLang="en-US" dirty="0">
              <a:solidFill>
                <a:schemeClr val="tx1"/>
              </a:solidFill>
              <a:latin typeface="Arial" panose="020B0604020202020204" pitchFamily="34" charset="0"/>
            </a:endParaRPr>
          </a:p>
          <a:p>
            <a:pPr algn="l">
              <a:spcBef>
                <a:spcPct val="50000"/>
              </a:spcBef>
              <a:buClr>
                <a:schemeClr val="tx1"/>
              </a:buClr>
              <a:buChar char="•"/>
            </a:pPr>
            <a:r>
              <a:rPr lang="zh-CN" altLang="en-US" dirty="0">
                <a:solidFill>
                  <a:schemeClr val="tx1"/>
                </a:solidFill>
                <a:latin typeface="Arial" panose="020B0604020202020204" pitchFamily="34" charset="0"/>
              </a:rPr>
              <a:t>每个客户每次提出部分资金量申请和获得分配；</a:t>
            </a:r>
            <a:endParaRPr lang="zh-CN" altLang="en-US" dirty="0">
              <a:solidFill>
                <a:schemeClr val="tx1"/>
              </a:solidFill>
              <a:latin typeface="Arial" panose="020B0604020202020204" pitchFamily="34" charset="0"/>
            </a:endParaRPr>
          </a:p>
          <a:p>
            <a:pPr algn="l">
              <a:spcBef>
                <a:spcPct val="50000"/>
              </a:spcBef>
              <a:buClr>
                <a:schemeClr val="tx1"/>
              </a:buClr>
              <a:buChar char="•"/>
            </a:pPr>
            <a:r>
              <a:rPr lang="zh-CN" altLang="en-US" dirty="0">
                <a:solidFill>
                  <a:schemeClr val="tx1"/>
                </a:solidFill>
                <a:latin typeface="Arial" panose="020B0604020202020204" pitchFamily="34" charset="0"/>
              </a:rPr>
              <a:t>如果银行满足了某客户对资金的最大需求量，那么，客户在资金运作后，应在有限时间内全部归还银行。</a:t>
            </a:r>
            <a:endParaRPr lang="zh-CN" altLang="en-US" dirty="0">
              <a:solidFill>
                <a:schemeClr val="tx1"/>
              </a:solidFill>
              <a:latin typeface="Times New Roman" panose="02020603050405020304" pitchFamily="18" charset="0"/>
            </a:endParaRPr>
          </a:p>
          <a:p>
            <a:pPr algn="just">
              <a:lnSpc>
                <a:spcPct val="130000"/>
              </a:lnSpc>
              <a:spcBef>
                <a:spcPct val="30000"/>
              </a:spcBef>
            </a:pPr>
            <a:endParaRPr lang="zh-CN" altLang="en-US" dirty="0">
              <a:solidFill>
                <a:schemeClr val="tx1"/>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5044"/>
                                        </p:tgtEl>
                                        <p:attrNameLst>
                                          <p:attrName>style.visibility</p:attrName>
                                        </p:attrNameLst>
                                      </p:cBhvr>
                                      <p:to>
                                        <p:strVal val="visible"/>
                                      </p:to>
                                    </p:set>
                                    <p:animEffect transition="in" filter="box(in)">
                                      <p:cBhvr>
                                        <p:cTn id="7" dur="500"/>
                                        <p:tgtEl>
                                          <p:spTgt spid="215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Text Box 2"/>
          <p:cNvSpPr txBox="1"/>
          <p:nvPr/>
        </p:nvSpPr>
        <p:spPr>
          <a:xfrm>
            <a:off x="611188" y="476250"/>
            <a:ext cx="7273925" cy="641350"/>
          </a:xfrm>
          <a:prstGeom prst="rect">
            <a:avLst/>
          </a:prstGeom>
          <a:noFill/>
          <a:ln w="9525">
            <a:noFill/>
          </a:ln>
        </p:spPr>
        <p:txBody>
          <a:bodyPr>
            <a:spAutoFit/>
          </a:bodyPr>
          <a:p>
            <a:pPr algn="l"/>
            <a:r>
              <a:rPr lang="zh-CN" altLang="en-US" sz="3600" b="1" dirty="0">
                <a:solidFill>
                  <a:srgbClr val="CC3300"/>
                </a:solidFill>
                <a:latin typeface="Times New Roman" panose="02020603050405020304" pitchFamily="18" charset="0"/>
              </a:rPr>
              <a:t>三</a:t>
            </a:r>
            <a:r>
              <a:rPr lang="en-US" altLang="zh-CN" sz="3600" b="1" dirty="0">
                <a:solidFill>
                  <a:srgbClr val="CC3300"/>
                </a:solidFill>
                <a:latin typeface="Times New Roman" panose="02020603050405020304" pitchFamily="18" charset="0"/>
              </a:rPr>
              <a:t>. </a:t>
            </a:r>
            <a:r>
              <a:rPr lang="zh-CN" altLang="en-US" sz="3600" b="1" dirty="0">
                <a:solidFill>
                  <a:srgbClr val="CC3300"/>
                </a:solidFill>
                <a:latin typeface="Times New Roman" panose="02020603050405020304" pitchFamily="18" charset="0"/>
              </a:rPr>
              <a:t>利用银行家算法避免死锁</a:t>
            </a:r>
            <a:r>
              <a:rPr lang="zh-CN" altLang="en-US" sz="2800" b="1" dirty="0">
                <a:solidFill>
                  <a:schemeClr val="tx1"/>
                </a:solidFill>
                <a:latin typeface="Times New Roman" panose="02020603050405020304" pitchFamily="18" charset="0"/>
              </a:rPr>
              <a:t> </a:t>
            </a:r>
            <a:endParaRPr lang="zh-CN" altLang="en-US" sz="2800" b="1" dirty="0">
              <a:solidFill>
                <a:schemeClr val="tx1"/>
              </a:solidFill>
              <a:latin typeface="Times New Roman" panose="02020603050405020304" pitchFamily="18" charset="0"/>
            </a:endParaRPr>
          </a:p>
        </p:txBody>
      </p:sp>
      <p:sp>
        <p:nvSpPr>
          <p:cNvPr id="71683" name="Text Box 3"/>
          <p:cNvSpPr txBox="1"/>
          <p:nvPr/>
        </p:nvSpPr>
        <p:spPr>
          <a:xfrm>
            <a:off x="1331913" y="1085850"/>
            <a:ext cx="5184775" cy="579438"/>
          </a:xfrm>
          <a:prstGeom prst="rect">
            <a:avLst/>
          </a:prstGeom>
          <a:noFill/>
          <a:ln w="9525">
            <a:noFill/>
          </a:ln>
        </p:spPr>
        <p:txBody>
          <a:bodyPr>
            <a:spAutoFit/>
          </a:bodyPr>
          <a:p>
            <a:pPr algn="l"/>
            <a:r>
              <a:rPr lang="en-US" altLang="zh-CN" sz="3200" b="1" dirty="0">
                <a:solidFill>
                  <a:srgbClr val="D60093"/>
                </a:solidFill>
                <a:latin typeface="Times New Roman" panose="02020603050405020304" pitchFamily="18" charset="0"/>
              </a:rPr>
              <a:t>1. </a:t>
            </a:r>
            <a:r>
              <a:rPr lang="zh-CN" altLang="en-US" sz="3200" b="1" dirty="0">
                <a:solidFill>
                  <a:srgbClr val="D60093"/>
                </a:solidFill>
                <a:latin typeface="Times New Roman" panose="02020603050405020304" pitchFamily="18" charset="0"/>
              </a:rPr>
              <a:t>银行家算法中的数据结构</a:t>
            </a:r>
            <a:r>
              <a:rPr lang="zh-CN" altLang="en-US" b="1" dirty="0">
                <a:solidFill>
                  <a:srgbClr val="D60093"/>
                </a:solidFill>
                <a:latin typeface="Times New Roman" panose="02020603050405020304" pitchFamily="18" charset="0"/>
              </a:rPr>
              <a:t> </a:t>
            </a:r>
            <a:endParaRPr lang="zh-CN" altLang="en-US" b="1" dirty="0">
              <a:solidFill>
                <a:srgbClr val="D60093"/>
              </a:solidFill>
              <a:latin typeface="Times New Roman" panose="02020603050405020304" pitchFamily="18" charset="0"/>
            </a:endParaRPr>
          </a:p>
        </p:txBody>
      </p:sp>
      <p:sp>
        <p:nvSpPr>
          <p:cNvPr id="150532" name="Text Box 4"/>
          <p:cNvSpPr txBox="1"/>
          <p:nvPr/>
        </p:nvSpPr>
        <p:spPr>
          <a:xfrm>
            <a:off x="468313" y="1700213"/>
            <a:ext cx="8001000" cy="4071937"/>
          </a:xfrm>
          <a:prstGeom prst="rect">
            <a:avLst/>
          </a:prstGeom>
          <a:noFill/>
          <a:ln w="9525">
            <a:noFill/>
          </a:ln>
        </p:spPr>
        <p:txBody>
          <a:bodyPr>
            <a:spAutoFit/>
          </a:bodyPr>
          <a:p>
            <a:pPr algn="just">
              <a:lnSpc>
                <a:spcPct val="130000"/>
              </a:lnSpc>
              <a:spcBef>
                <a:spcPct val="30000"/>
              </a:spcBef>
            </a:pPr>
            <a:r>
              <a:rPr lang="zh-CN" altLang="en-US" dirty="0">
                <a:solidFill>
                  <a:schemeClr val="tx1"/>
                </a:solidFill>
                <a:latin typeface="Times New Roman" panose="02020603050405020304" pitchFamily="18" charset="0"/>
              </a:rPr>
              <a:t>        </a:t>
            </a:r>
            <a:r>
              <a:rPr lang="en-US" altLang="zh-CN" dirty="0">
                <a:solidFill>
                  <a:schemeClr val="accent1"/>
                </a:solidFill>
                <a:latin typeface="Times New Roman" panose="02020603050405020304" pitchFamily="18" charset="0"/>
              </a:rPr>
              <a:t>(</a:t>
            </a:r>
            <a:r>
              <a:rPr lang="en-US" altLang="zh-CN" b="1" dirty="0">
                <a:solidFill>
                  <a:schemeClr val="accent1"/>
                </a:solidFill>
                <a:latin typeface="Times New Roman" panose="02020603050405020304" pitchFamily="18" charset="0"/>
              </a:rPr>
              <a:t>1)</a:t>
            </a:r>
            <a:r>
              <a:rPr lang="zh-CN" altLang="en-US" b="1" dirty="0">
                <a:solidFill>
                  <a:schemeClr val="accent1"/>
                </a:solidFill>
                <a:latin typeface="Times New Roman" panose="02020603050405020304" pitchFamily="18" charset="0"/>
              </a:rPr>
              <a:t>可利用资源向量</a:t>
            </a:r>
            <a:r>
              <a:rPr lang="en-US" altLang="zh-CN" b="1" dirty="0">
                <a:solidFill>
                  <a:srgbClr val="0000FF"/>
                </a:solidFill>
                <a:latin typeface="Times New Roman" panose="02020603050405020304" pitchFamily="18" charset="0"/>
              </a:rPr>
              <a:t>Available[m]</a:t>
            </a:r>
            <a:r>
              <a:rPr lang="zh-CN" altLang="en-US" b="1" dirty="0">
                <a:solidFill>
                  <a:srgbClr val="0000FF"/>
                </a:solidFill>
                <a:latin typeface="Times New Roman" panose="02020603050405020304" pitchFamily="18" charset="0"/>
              </a:rPr>
              <a:t>。</a:t>
            </a:r>
            <a:endParaRPr lang="zh-CN" altLang="en-US" b="1" dirty="0">
              <a:solidFill>
                <a:schemeClr val="tx1"/>
              </a:solidFill>
              <a:latin typeface="Times New Roman" panose="02020603050405020304" pitchFamily="18" charset="0"/>
            </a:endParaRPr>
          </a:p>
          <a:p>
            <a:pPr algn="just">
              <a:lnSpc>
                <a:spcPct val="130000"/>
              </a:lnSpc>
              <a:spcBef>
                <a:spcPct val="30000"/>
              </a:spcBef>
            </a:pPr>
            <a:r>
              <a:rPr lang="zh-CN" altLang="en-US" dirty="0">
                <a:solidFill>
                  <a:schemeClr val="tx1"/>
                </a:solidFill>
                <a:latin typeface="Times New Roman" panose="02020603050405020304" pitchFamily="18" charset="0"/>
              </a:rPr>
              <a:t>        其中的每一个元素代表一类可利用的资源数目</a:t>
            </a:r>
            <a:endParaRPr lang="zh-CN" altLang="en-US" dirty="0">
              <a:solidFill>
                <a:schemeClr val="tx1"/>
              </a:solidFill>
              <a:latin typeface="Times New Roman" panose="02020603050405020304" pitchFamily="18" charset="0"/>
            </a:endParaRPr>
          </a:p>
          <a:p>
            <a:pPr algn="just">
              <a:lnSpc>
                <a:spcPct val="130000"/>
              </a:lnSpc>
              <a:spcBef>
                <a:spcPct val="30000"/>
              </a:spcBef>
            </a:pPr>
            <a:r>
              <a:rPr lang="en-US" altLang="zh-CN" dirty="0">
                <a:solidFill>
                  <a:schemeClr val="tx1"/>
                </a:solidFill>
                <a:latin typeface="Times New Roman" panose="02020603050405020304" pitchFamily="18" charset="0"/>
              </a:rPr>
              <a:t>        Available[j]=K</a:t>
            </a:r>
            <a:r>
              <a:rPr lang="zh-CN" altLang="en-US" dirty="0">
                <a:solidFill>
                  <a:schemeClr val="tx1"/>
                </a:solidFill>
                <a:latin typeface="Times New Roman" panose="02020603050405020304" pitchFamily="18" charset="0"/>
              </a:rPr>
              <a:t>，则表示系统中现有</a:t>
            </a:r>
            <a:r>
              <a:rPr lang="en-US" altLang="zh-CN" dirty="0">
                <a:solidFill>
                  <a:schemeClr val="tx1"/>
                </a:solidFill>
                <a:latin typeface="Times New Roman" panose="02020603050405020304" pitchFamily="18" charset="0"/>
              </a:rPr>
              <a:t>R</a:t>
            </a:r>
            <a:r>
              <a:rPr lang="en-US" altLang="zh-CN" baseline="-25000" dirty="0">
                <a:solidFill>
                  <a:schemeClr val="tx1"/>
                </a:solidFill>
                <a:latin typeface="Times New Roman" panose="02020603050405020304" pitchFamily="18" charset="0"/>
              </a:rPr>
              <a:t>j</a:t>
            </a:r>
            <a:r>
              <a:rPr lang="zh-CN" altLang="en-US" dirty="0">
                <a:solidFill>
                  <a:schemeClr val="tx1"/>
                </a:solidFill>
                <a:latin typeface="Times New Roman" panose="02020603050405020304" pitchFamily="18" charset="0"/>
              </a:rPr>
              <a:t>类资源</a:t>
            </a:r>
            <a:r>
              <a:rPr lang="en-US" altLang="zh-CN" i="1" dirty="0">
                <a:solidFill>
                  <a:schemeClr val="tx1"/>
                </a:solidFill>
                <a:latin typeface="Times New Roman" panose="02020603050405020304" pitchFamily="18" charset="0"/>
              </a:rPr>
              <a:t>K</a:t>
            </a:r>
            <a:r>
              <a:rPr lang="zh-CN" altLang="en-US" dirty="0">
                <a:solidFill>
                  <a:schemeClr val="tx1"/>
                </a:solidFill>
                <a:latin typeface="Times New Roman" panose="02020603050405020304" pitchFamily="18" charset="0"/>
              </a:rPr>
              <a:t>个。 </a:t>
            </a:r>
            <a:endParaRPr lang="zh-CN" altLang="en-US" dirty="0">
              <a:solidFill>
                <a:schemeClr val="tx1"/>
              </a:solidFill>
              <a:latin typeface="Times New Roman" panose="02020603050405020304" pitchFamily="18" charset="0"/>
            </a:endParaRPr>
          </a:p>
          <a:p>
            <a:pPr algn="just">
              <a:lnSpc>
                <a:spcPct val="130000"/>
              </a:lnSpc>
              <a:spcBef>
                <a:spcPct val="30000"/>
              </a:spcBef>
            </a:pPr>
            <a:r>
              <a:rPr lang="zh-CN" altLang="en-US" b="1" dirty="0">
                <a:solidFill>
                  <a:schemeClr val="accent1"/>
                </a:solidFill>
                <a:latin typeface="Times New Roman" panose="02020603050405020304" pitchFamily="18" charset="0"/>
              </a:rPr>
              <a:t>        </a:t>
            </a:r>
            <a:r>
              <a:rPr lang="en-US" altLang="zh-CN" b="1" dirty="0">
                <a:solidFill>
                  <a:schemeClr val="accent1"/>
                </a:solidFill>
                <a:latin typeface="Times New Roman" panose="02020603050405020304" pitchFamily="18" charset="0"/>
              </a:rPr>
              <a:t>(2)</a:t>
            </a:r>
            <a:r>
              <a:rPr lang="zh-CN" altLang="en-US" b="1" dirty="0">
                <a:solidFill>
                  <a:schemeClr val="accent1"/>
                </a:solidFill>
                <a:latin typeface="Times New Roman" panose="02020603050405020304" pitchFamily="18" charset="0"/>
              </a:rPr>
              <a:t>最大需求矩阵</a:t>
            </a:r>
            <a:r>
              <a:rPr lang="en-US" altLang="zh-CN" b="1" dirty="0">
                <a:solidFill>
                  <a:srgbClr val="0000FF"/>
                </a:solidFill>
                <a:latin typeface="Times New Roman" panose="02020603050405020304" pitchFamily="18" charset="0"/>
              </a:rPr>
              <a:t>Max[1..n,1..m] </a:t>
            </a:r>
            <a:endParaRPr lang="en-US" altLang="zh-CN" b="1" dirty="0">
              <a:solidFill>
                <a:srgbClr val="0000FF"/>
              </a:solidFill>
              <a:latin typeface="Times New Roman" panose="02020603050405020304" pitchFamily="18" charset="0"/>
            </a:endParaRPr>
          </a:p>
          <a:p>
            <a:pPr algn="just">
              <a:lnSpc>
                <a:spcPct val="130000"/>
              </a:lnSpc>
              <a:spcBef>
                <a:spcPct val="30000"/>
              </a:spcBef>
            </a:pPr>
            <a:r>
              <a:rPr lang="zh-CN" altLang="en-US" dirty="0">
                <a:solidFill>
                  <a:srgbClr val="0000FF"/>
                </a:solidFill>
                <a:latin typeface="Times New Roman" panose="02020603050405020304" pitchFamily="18" charset="0"/>
              </a:rPr>
              <a:t>       </a:t>
            </a:r>
            <a:r>
              <a:rPr lang="zh-CN" altLang="en-US" dirty="0">
                <a:solidFill>
                  <a:schemeClr val="tx1"/>
                </a:solidFill>
                <a:latin typeface="Times New Roman" panose="02020603050405020304" pitchFamily="18" charset="0"/>
              </a:rPr>
              <a:t>该矩阵定义了系统中</a:t>
            </a:r>
            <a:r>
              <a:rPr lang="en-US" altLang="zh-CN" i="1" dirty="0">
                <a:solidFill>
                  <a:schemeClr val="tx1"/>
                </a:solidFill>
                <a:latin typeface="Times New Roman" panose="02020603050405020304" pitchFamily="18" charset="0"/>
              </a:rPr>
              <a:t>n</a:t>
            </a:r>
            <a:r>
              <a:rPr lang="zh-CN" altLang="en-US" dirty="0">
                <a:solidFill>
                  <a:schemeClr val="tx1"/>
                </a:solidFill>
                <a:latin typeface="Times New Roman" panose="02020603050405020304" pitchFamily="18" charset="0"/>
              </a:rPr>
              <a:t>个进程对</a:t>
            </a:r>
            <a:r>
              <a:rPr lang="en-US" altLang="zh-CN" i="1" dirty="0">
                <a:solidFill>
                  <a:schemeClr val="tx1"/>
                </a:solidFill>
                <a:latin typeface="Times New Roman" panose="02020603050405020304" pitchFamily="18" charset="0"/>
              </a:rPr>
              <a:t>m</a:t>
            </a:r>
            <a:r>
              <a:rPr lang="zh-CN" altLang="en-US" dirty="0">
                <a:solidFill>
                  <a:schemeClr val="tx1"/>
                </a:solidFill>
                <a:latin typeface="Times New Roman" panose="02020603050405020304" pitchFamily="18" charset="0"/>
              </a:rPr>
              <a:t>类资源的最大需求。</a:t>
            </a:r>
            <a:endParaRPr lang="zh-CN" altLang="en-US" dirty="0">
              <a:solidFill>
                <a:schemeClr val="tx1"/>
              </a:solidFill>
              <a:latin typeface="Times New Roman" panose="02020603050405020304" pitchFamily="18" charset="0"/>
            </a:endParaRPr>
          </a:p>
          <a:p>
            <a:pPr algn="just">
              <a:lnSpc>
                <a:spcPct val="130000"/>
              </a:lnSpc>
              <a:spcBef>
                <a:spcPct val="30000"/>
              </a:spcBef>
            </a:pPr>
            <a:r>
              <a:rPr lang="en-US" altLang="zh-CN" dirty="0">
                <a:solidFill>
                  <a:schemeClr val="tx1"/>
                </a:solidFill>
                <a:latin typeface="Times New Roman" panose="02020603050405020304" pitchFamily="18" charset="0"/>
              </a:rPr>
              <a:t>   Max[i,j]=K</a:t>
            </a:r>
            <a:r>
              <a:rPr lang="zh-CN" altLang="en-US" dirty="0">
                <a:solidFill>
                  <a:schemeClr val="tx1"/>
                </a:solidFill>
                <a:latin typeface="Times New Roman" panose="02020603050405020304" pitchFamily="18" charset="0"/>
              </a:rPr>
              <a:t>，则表示进程</a:t>
            </a:r>
            <a:r>
              <a:rPr lang="en-US" altLang="zh-CN" dirty="0">
                <a:solidFill>
                  <a:schemeClr val="tx1"/>
                </a:solidFill>
                <a:latin typeface="Times New Roman" panose="02020603050405020304" pitchFamily="18" charset="0"/>
              </a:rPr>
              <a:t>i</a:t>
            </a:r>
            <a:r>
              <a:rPr lang="zh-CN" altLang="en-US" dirty="0">
                <a:solidFill>
                  <a:schemeClr val="tx1"/>
                </a:solidFill>
                <a:latin typeface="Times New Roman" panose="02020603050405020304" pitchFamily="18" charset="0"/>
              </a:rPr>
              <a:t>需要</a:t>
            </a:r>
            <a:r>
              <a:rPr lang="en-US" altLang="zh-CN" dirty="0">
                <a:solidFill>
                  <a:schemeClr val="tx1"/>
                </a:solidFill>
                <a:latin typeface="Times New Roman" panose="02020603050405020304" pitchFamily="18" charset="0"/>
              </a:rPr>
              <a:t>R</a:t>
            </a:r>
            <a:r>
              <a:rPr lang="en-US" altLang="zh-CN" baseline="-25000" dirty="0">
                <a:solidFill>
                  <a:schemeClr val="tx1"/>
                </a:solidFill>
                <a:latin typeface="Times New Roman" panose="02020603050405020304" pitchFamily="18" charset="0"/>
              </a:rPr>
              <a:t>j</a:t>
            </a:r>
            <a:r>
              <a:rPr lang="zh-CN" altLang="en-US" dirty="0">
                <a:solidFill>
                  <a:schemeClr val="tx1"/>
                </a:solidFill>
                <a:latin typeface="Times New Roman" panose="02020603050405020304" pitchFamily="18" charset="0"/>
              </a:rPr>
              <a:t>类资源的最大数目为</a:t>
            </a:r>
            <a:r>
              <a:rPr lang="en-US" altLang="zh-CN" dirty="0">
                <a:solidFill>
                  <a:schemeClr val="tx1"/>
                </a:solidFill>
                <a:latin typeface="Times New Roman" panose="02020603050405020304" pitchFamily="18" charset="0"/>
              </a:rPr>
              <a:t>K</a:t>
            </a:r>
            <a:r>
              <a:rPr lang="zh-CN" altLang="en-US" dirty="0">
                <a:solidFill>
                  <a:schemeClr val="tx1"/>
                </a:solidFill>
                <a:latin typeface="Times New Roman" panose="02020603050405020304" pitchFamily="18" charset="0"/>
              </a:rPr>
              <a:t>。</a:t>
            </a:r>
            <a:endParaRPr lang="zh-CN" altLang="en-US" dirty="0">
              <a:solidFill>
                <a:schemeClr val="tx1"/>
              </a:solidFill>
              <a:latin typeface="Times New Roman" panose="02020603050405020304" pitchFamily="18" charset="0"/>
            </a:endParaRPr>
          </a:p>
          <a:p>
            <a:pPr algn="just">
              <a:lnSpc>
                <a:spcPct val="130000"/>
              </a:lnSpc>
              <a:spcBef>
                <a:spcPct val="30000"/>
              </a:spcBef>
            </a:pPr>
            <a:endParaRPr lang="zh-CN" altLang="en-US" dirty="0">
              <a:solidFill>
                <a:schemeClr val="tx1"/>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0532">
                                            <p:txEl>
                                              <p:charRg st="0" end="32"/>
                                            </p:txEl>
                                          </p:spTgt>
                                        </p:tgtEl>
                                        <p:attrNameLst>
                                          <p:attrName>style.visibility</p:attrName>
                                        </p:attrNameLst>
                                      </p:cBhvr>
                                      <p:to>
                                        <p:strVal val="visible"/>
                                      </p:to>
                                    </p:set>
                                    <p:animEffect transition="in" filter="box(in)">
                                      <p:cBhvr>
                                        <p:cTn id="7" dur="500"/>
                                        <p:tgtEl>
                                          <p:spTgt spid="150532">
                                            <p:txEl>
                                              <p:charRg st="0" end="3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0532">
                                            <p:txEl>
                                              <p:charRg st="32" end="61"/>
                                            </p:txEl>
                                          </p:spTgt>
                                        </p:tgtEl>
                                        <p:attrNameLst>
                                          <p:attrName>style.visibility</p:attrName>
                                        </p:attrNameLst>
                                      </p:cBhvr>
                                      <p:to>
                                        <p:strVal val="visible"/>
                                      </p:to>
                                    </p:set>
                                    <p:animEffect transition="in" filter="box(in)">
                                      <p:cBhvr>
                                        <p:cTn id="12" dur="500"/>
                                        <p:tgtEl>
                                          <p:spTgt spid="150532">
                                            <p:txEl>
                                              <p:charRg st="32" end="6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50532">
                                            <p:txEl>
                                              <p:charRg st="61" end="102"/>
                                            </p:txEl>
                                          </p:spTgt>
                                        </p:tgtEl>
                                        <p:attrNameLst>
                                          <p:attrName>style.visibility</p:attrName>
                                        </p:attrNameLst>
                                      </p:cBhvr>
                                      <p:to>
                                        <p:strVal val="visible"/>
                                      </p:to>
                                    </p:set>
                                    <p:animEffect transition="in" filter="box(in)">
                                      <p:cBhvr>
                                        <p:cTn id="17" dur="500"/>
                                        <p:tgtEl>
                                          <p:spTgt spid="150532">
                                            <p:txEl>
                                              <p:charRg st="61" end="10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50532">
                                            <p:txEl>
                                              <p:charRg st="102" end="135"/>
                                            </p:txEl>
                                          </p:spTgt>
                                        </p:tgtEl>
                                        <p:attrNameLst>
                                          <p:attrName>style.visibility</p:attrName>
                                        </p:attrNameLst>
                                      </p:cBhvr>
                                      <p:to>
                                        <p:strVal val="visible"/>
                                      </p:to>
                                    </p:set>
                                    <p:animEffect transition="in" filter="box(in)">
                                      <p:cBhvr>
                                        <p:cTn id="22" dur="500"/>
                                        <p:tgtEl>
                                          <p:spTgt spid="150532">
                                            <p:txEl>
                                              <p:charRg st="102" end="13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50532">
                                            <p:txEl>
                                              <p:charRg st="135" end="167"/>
                                            </p:txEl>
                                          </p:spTgt>
                                        </p:tgtEl>
                                        <p:attrNameLst>
                                          <p:attrName>style.visibility</p:attrName>
                                        </p:attrNameLst>
                                      </p:cBhvr>
                                      <p:to>
                                        <p:strVal val="visible"/>
                                      </p:to>
                                    </p:set>
                                    <p:animEffect transition="in" filter="box(in)">
                                      <p:cBhvr>
                                        <p:cTn id="27" dur="500"/>
                                        <p:tgtEl>
                                          <p:spTgt spid="150532">
                                            <p:txEl>
                                              <p:charRg st="135" end="16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50532">
                                            <p:txEl>
                                              <p:charRg st="167" end="203"/>
                                            </p:txEl>
                                          </p:spTgt>
                                        </p:tgtEl>
                                        <p:attrNameLst>
                                          <p:attrName>style.visibility</p:attrName>
                                        </p:attrNameLst>
                                      </p:cBhvr>
                                      <p:to>
                                        <p:strVal val="visible"/>
                                      </p:to>
                                    </p:set>
                                    <p:animEffect transition="in" filter="box(in)">
                                      <p:cBhvr>
                                        <p:cTn id="32" dur="500"/>
                                        <p:tgtEl>
                                          <p:spTgt spid="150532">
                                            <p:txEl>
                                              <p:charRg st="167" end="20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Text Box 2"/>
          <p:cNvSpPr txBox="1"/>
          <p:nvPr/>
        </p:nvSpPr>
        <p:spPr>
          <a:xfrm>
            <a:off x="381000" y="333375"/>
            <a:ext cx="8458200" cy="3670300"/>
          </a:xfrm>
          <a:prstGeom prst="rect">
            <a:avLst/>
          </a:prstGeom>
          <a:noFill/>
          <a:ln w="9525">
            <a:noFill/>
          </a:ln>
        </p:spPr>
        <p:txBody>
          <a:bodyPr>
            <a:spAutoFit/>
          </a:bodyPr>
          <a:p>
            <a:pPr algn="just">
              <a:lnSpc>
                <a:spcPct val="130000"/>
              </a:lnSpc>
              <a:spcBef>
                <a:spcPct val="50000"/>
              </a:spcBef>
            </a:pPr>
            <a:r>
              <a:rPr lang="zh-CN" altLang="en-US" b="1" dirty="0">
                <a:solidFill>
                  <a:schemeClr val="tx1"/>
                </a:solidFill>
                <a:latin typeface="Times New Roman" panose="02020603050405020304" pitchFamily="18" charset="0"/>
              </a:rPr>
              <a:t>       </a:t>
            </a:r>
            <a:r>
              <a:rPr lang="en-US" altLang="zh-CN" b="1" dirty="0">
                <a:solidFill>
                  <a:schemeClr val="accent1"/>
                </a:solidFill>
                <a:latin typeface="Times New Roman" panose="02020603050405020304" pitchFamily="18" charset="0"/>
              </a:rPr>
              <a:t>(3) </a:t>
            </a:r>
            <a:r>
              <a:rPr lang="zh-CN" altLang="en-US" b="1" dirty="0">
                <a:solidFill>
                  <a:schemeClr val="accent1"/>
                </a:solidFill>
                <a:latin typeface="Times New Roman" panose="02020603050405020304" pitchFamily="18" charset="0"/>
              </a:rPr>
              <a:t>分配矩阵</a:t>
            </a:r>
            <a:r>
              <a:rPr lang="en-US" altLang="zh-CN" b="1" dirty="0">
                <a:solidFill>
                  <a:srgbClr val="0000FF"/>
                </a:solidFill>
                <a:latin typeface="Times New Roman" panose="02020603050405020304" pitchFamily="18" charset="0"/>
              </a:rPr>
              <a:t>Allocation[1..n,1..m] </a:t>
            </a:r>
            <a:endParaRPr lang="en-US" altLang="zh-CN" b="1" dirty="0">
              <a:solidFill>
                <a:srgbClr val="0000FF"/>
              </a:solidFill>
              <a:latin typeface="Times New Roman" panose="02020603050405020304" pitchFamily="18" charset="0"/>
            </a:endParaRPr>
          </a:p>
          <a:p>
            <a:pPr algn="just">
              <a:lnSpc>
                <a:spcPct val="130000"/>
              </a:lnSpc>
              <a:spcBef>
                <a:spcPct val="50000"/>
              </a:spcBef>
            </a:pPr>
            <a:r>
              <a:rPr lang="zh-CN" altLang="en-US" dirty="0">
                <a:solidFill>
                  <a:srgbClr val="0000FF"/>
                </a:solidFill>
                <a:latin typeface="Times New Roman" panose="02020603050405020304" pitchFamily="18" charset="0"/>
              </a:rPr>
              <a:t>    </a:t>
            </a:r>
            <a:r>
              <a:rPr lang="zh-CN" altLang="en-US" dirty="0">
                <a:solidFill>
                  <a:schemeClr val="tx1"/>
                </a:solidFill>
                <a:latin typeface="Times New Roman" panose="02020603050405020304" pitchFamily="18" charset="0"/>
              </a:rPr>
              <a:t>该矩阵表示系统中每个进程当前已分配到的每类资源数量。</a:t>
            </a:r>
            <a:endParaRPr lang="zh-CN" altLang="en-US" dirty="0">
              <a:solidFill>
                <a:schemeClr val="tx1"/>
              </a:solidFill>
              <a:latin typeface="Times New Roman" panose="02020603050405020304" pitchFamily="18" charset="0"/>
            </a:endParaRPr>
          </a:p>
          <a:p>
            <a:pPr algn="just">
              <a:lnSpc>
                <a:spcPct val="130000"/>
              </a:lnSpc>
              <a:spcBef>
                <a:spcPct val="50000"/>
              </a:spcBef>
            </a:pPr>
            <a:r>
              <a:rPr lang="en-US" altLang="zh-CN" dirty="0">
                <a:solidFill>
                  <a:schemeClr val="tx1"/>
                </a:solidFill>
                <a:latin typeface="Times New Roman" panose="02020603050405020304" pitchFamily="18" charset="0"/>
              </a:rPr>
              <a:t> Allocation[i,j]=K</a:t>
            </a:r>
            <a:r>
              <a:rPr lang="zh-CN" altLang="en-US" dirty="0">
                <a:solidFill>
                  <a:schemeClr val="tx1"/>
                </a:solidFill>
                <a:latin typeface="Times New Roman" panose="02020603050405020304" pitchFamily="18" charset="0"/>
              </a:rPr>
              <a:t>，表示进程</a:t>
            </a:r>
            <a:r>
              <a:rPr lang="en-US" altLang="zh-CN" dirty="0">
                <a:solidFill>
                  <a:schemeClr val="tx1"/>
                </a:solidFill>
                <a:latin typeface="Times New Roman" panose="02020603050405020304" pitchFamily="18" charset="0"/>
              </a:rPr>
              <a:t>i</a:t>
            </a:r>
            <a:r>
              <a:rPr lang="zh-CN" altLang="en-US" dirty="0">
                <a:solidFill>
                  <a:schemeClr val="tx1"/>
                </a:solidFill>
                <a:latin typeface="Times New Roman" panose="02020603050405020304" pitchFamily="18" charset="0"/>
              </a:rPr>
              <a:t>当前已分得</a:t>
            </a:r>
            <a:r>
              <a:rPr lang="en-US" altLang="zh-CN" i="1" dirty="0">
                <a:solidFill>
                  <a:schemeClr val="tx1"/>
                </a:solidFill>
                <a:latin typeface="Times New Roman" panose="02020603050405020304" pitchFamily="18" charset="0"/>
              </a:rPr>
              <a:t>R</a:t>
            </a:r>
            <a:r>
              <a:rPr lang="en-US" altLang="zh-CN" baseline="-25000" dirty="0">
                <a:solidFill>
                  <a:schemeClr val="tx1"/>
                </a:solidFill>
                <a:latin typeface="Times New Roman" panose="02020603050405020304" pitchFamily="18" charset="0"/>
              </a:rPr>
              <a:t>j</a:t>
            </a:r>
            <a:r>
              <a:rPr lang="zh-CN" altLang="en-US" dirty="0">
                <a:solidFill>
                  <a:schemeClr val="tx1"/>
                </a:solidFill>
                <a:latin typeface="Times New Roman" panose="02020603050405020304" pitchFamily="18" charset="0"/>
              </a:rPr>
              <a:t>类资源的数目为</a:t>
            </a:r>
            <a:r>
              <a:rPr lang="en-US" altLang="zh-CN" i="1" dirty="0">
                <a:solidFill>
                  <a:schemeClr val="tx1"/>
                </a:solidFill>
                <a:latin typeface="Times New Roman" panose="02020603050405020304" pitchFamily="18" charset="0"/>
              </a:rPr>
              <a:t>K</a:t>
            </a:r>
            <a:r>
              <a:rPr lang="zh-CN" altLang="en-US" dirty="0">
                <a:solidFill>
                  <a:schemeClr val="tx1"/>
                </a:solidFill>
                <a:latin typeface="Times New Roman" panose="02020603050405020304" pitchFamily="18" charset="0"/>
              </a:rPr>
              <a:t>。</a:t>
            </a:r>
            <a:endParaRPr lang="zh-CN" altLang="en-US" dirty="0">
              <a:solidFill>
                <a:schemeClr val="tx1"/>
              </a:solidFill>
              <a:latin typeface="Times New Roman" panose="02020603050405020304" pitchFamily="18" charset="0"/>
            </a:endParaRPr>
          </a:p>
          <a:p>
            <a:pPr algn="just">
              <a:lnSpc>
                <a:spcPct val="130000"/>
              </a:lnSpc>
              <a:spcBef>
                <a:spcPct val="50000"/>
              </a:spcBef>
            </a:pPr>
            <a:r>
              <a:rPr lang="zh-CN" altLang="en-US" b="1" dirty="0">
                <a:solidFill>
                  <a:schemeClr val="tx1"/>
                </a:solidFill>
                <a:latin typeface="Times New Roman" panose="02020603050405020304" pitchFamily="18" charset="0"/>
              </a:rPr>
              <a:t>       </a:t>
            </a:r>
            <a:r>
              <a:rPr lang="en-US" altLang="zh-CN" b="1" dirty="0">
                <a:solidFill>
                  <a:schemeClr val="tx1"/>
                </a:solidFill>
                <a:latin typeface="Times New Roman" panose="02020603050405020304" pitchFamily="18" charset="0"/>
              </a:rPr>
              <a:t>(4) </a:t>
            </a:r>
            <a:r>
              <a:rPr lang="zh-CN" altLang="en-US" b="1" dirty="0">
                <a:solidFill>
                  <a:schemeClr val="accent1"/>
                </a:solidFill>
                <a:latin typeface="Times New Roman" panose="02020603050405020304" pitchFamily="18" charset="0"/>
              </a:rPr>
              <a:t>需求矩阵</a:t>
            </a:r>
            <a:r>
              <a:rPr lang="en-US" altLang="zh-CN" b="1" dirty="0">
                <a:solidFill>
                  <a:srgbClr val="0000FF"/>
                </a:solidFill>
                <a:latin typeface="Times New Roman" panose="02020603050405020304" pitchFamily="18" charset="0"/>
              </a:rPr>
              <a:t>Need[1..n,1..m] </a:t>
            </a:r>
            <a:endParaRPr lang="en-US" altLang="zh-CN" b="1" dirty="0">
              <a:solidFill>
                <a:srgbClr val="0000FF"/>
              </a:solidFill>
              <a:latin typeface="Times New Roman" panose="02020603050405020304" pitchFamily="18" charset="0"/>
            </a:endParaRPr>
          </a:p>
          <a:p>
            <a:pPr algn="just">
              <a:lnSpc>
                <a:spcPct val="130000"/>
              </a:lnSpc>
              <a:spcBef>
                <a:spcPct val="50000"/>
              </a:spcBef>
            </a:pPr>
            <a:r>
              <a:rPr lang="zh-CN" altLang="en-US" dirty="0">
                <a:solidFill>
                  <a:srgbClr val="0000FF"/>
                </a:solidFill>
                <a:latin typeface="Times New Roman" panose="02020603050405020304" pitchFamily="18" charset="0"/>
              </a:rPr>
              <a:t>       </a:t>
            </a:r>
            <a:r>
              <a:rPr lang="zh-CN" altLang="en-US" dirty="0">
                <a:solidFill>
                  <a:schemeClr val="tx1"/>
                </a:solidFill>
                <a:latin typeface="Times New Roman" panose="02020603050405020304" pitchFamily="18" charset="0"/>
              </a:rPr>
              <a:t>该矩阵表示每个进程尚需的各类资源数。</a:t>
            </a:r>
            <a:r>
              <a:rPr lang="en-US" altLang="zh-CN" dirty="0">
                <a:solidFill>
                  <a:schemeClr val="tx1"/>
                </a:solidFill>
                <a:latin typeface="Times New Roman" panose="02020603050405020304" pitchFamily="18" charset="0"/>
              </a:rPr>
              <a:t>Need[i,j]=</a:t>
            </a:r>
            <a:r>
              <a:rPr lang="en-US" altLang="zh-CN" i="1" dirty="0">
                <a:solidFill>
                  <a:schemeClr val="tx1"/>
                </a:solidFill>
                <a:latin typeface="Times New Roman" panose="02020603050405020304" pitchFamily="18" charset="0"/>
              </a:rPr>
              <a:t>K</a:t>
            </a:r>
            <a:r>
              <a:rPr lang="zh-CN" altLang="en-US" dirty="0">
                <a:solidFill>
                  <a:schemeClr val="tx1"/>
                </a:solidFill>
                <a:latin typeface="Times New Roman" panose="02020603050405020304" pitchFamily="18" charset="0"/>
              </a:rPr>
              <a:t>，则表示进程</a:t>
            </a:r>
            <a:r>
              <a:rPr lang="en-US" altLang="zh-CN" dirty="0">
                <a:solidFill>
                  <a:schemeClr val="tx1"/>
                </a:solidFill>
                <a:latin typeface="Times New Roman" panose="02020603050405020304" pitchFamily="18" charset="0"/>
              </a:rPr>
              <a:t>i</a:t>
            </a:r>
            <a:r>
              <a:rPr lang="zh-CN" altLang="en-US" dirty="0">
                <a:solidFill>
                  <a:schemeClr val="tx1"/>
                </a:solidFill>
                <a:latin typeface="Times New Roman" panose="02020603050405020304" pitchFamily="18" charset="0"/>
              </a:rPr>
              <a:t>还需要</a:t>
            </a:r>
            <a:r>
              <a:rPr lang="en-US" altLang="zh-CN" dirty="0">
                <a:solidFill>
                  <a:schemeClr val="tx1"/>
                </a:solidFill>
                <a:latin typeface="Times New Roman" panose="02020603050405020304" pitchFamily="18" charset="0"/>
              </a:rPr>
              <a:t>R</a:t>
            </a:r>
            <a:r>
              <a:rPr lang="en-US" altLang="zh-CN" baseline="-25000" dirty="0">
                <a:solidFill>
                  <a:schemeClr val="tx1"/>
                </a:solidFill>
                <a:latin typeface="Times New Roman" panose="02020603050405020304" pitchFamily="18" charset="0"/>
              </a:rPr>
              <a:t>j</a:t>
            </a:r>
            <a:r>
              <a:rPr lang="zh-CN" altLang="en-US" dirty="0">
                <a:solidFill>
                  <a:schemeClr val="tx1"/>
                </a:solidFill>
                <a:latin typeface="Times New Roman" panose="02020603050405020304" pitchFamily="18" charset="0"/>
              </a:rPr>
              <a:t>类资源</a:t>
            </a:r>
            <a:r>
              <a:rPr lang="en-US" altLang="zh-CN" i="1" dirty="0">
                <a:solidFill>
                  <a:schemeClr val="tx1"/>
                </a:solidFill>
                <a:latin typeface="Times New Roman" panose="02020603050405020304" pitchFamily="18" charset="0"/>
              </a:rPr>
              <a:t>K</a:t>
            </a:r>
            <a:r>
              <a:rPr lang="zh-CN" altLang="en-US" dirty="0">
                <a:solidFill>
                  <a:schemeClr val="tx1"/>
                </a:solidFill>
                <a:latin typeface="Times New Roman" panose="02020603050405020304" pitchFamily="18" charset="0"/>
              </a:rPr>
              <a:t>个，方能完成其任务。  </a:t>
            </a:r>
            <a:endParaRPr lang="zh-CN" altLang="en-US" dirty="0">
              <a:solidFill>
                <a:schemeClr val="tx1"/>
              </a:solidFill>
              <a:latin typeface="Times New Roman" panose="02020603050405020304" pitchFamily="18" charset="0"/>
            </a:endParaRPr>
          </a:p>
        </p:txBody>
      </p:sp>
      <p:sp>
        <p:nvSpPr>
          <p:cNvPr id="149507" name="Text Box 3"/>
          <p:cNvSpPr txBox="1"/>
          <p:nvPr/>
        </p:nvSpPr>
        <p:spPr>
          <a:xfrm>
            <a:off x="1547813" y="4149725"/>
            <a:ext cx="6264275" cy="519113"/>
          </a:xfrm>
          <a:prstGeom prst="rect">
            <a:avLst/>
          </a:prstGeom>
          <a:noFill/>
          <a:ln w="9525">
            <a:noFill/>
          </a:ln>
        </p:spPr>
        <p:txBody>
          <a:bodyPr>
            <a:spAutoFit/>
          </a:bodyPr>
          <a:p>
            <a:pPr algn="l"/>
            <a:r>
              <a:rPr lang="en-US" altLang="zh-CN" sz="2800" dirty="0">
                <a:latin typeface="Times New Roman" panose="02020603050405020304" pitchFamily="18" charset="0"/>
              </a:rPr>
              <a:t>Need[i,j]=Max[i,j]-Allocation[i,j]</a:t>
            </a: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
        <p:nvSpPr>
          <p:cNvPr id="149508" name="Rectangle 4"/>
          <p:cNvSpPr/>
          <p:nvPr/>
        </p:nvSpPr>
        <p:spPr>
          <a:xfrm>
            <a:off x="468313" y="4941888"/>
            <a:ext cx="8001000" cy="1077912"/>
          </a:xfrm>
          <a:prstGeom prst="rect">
            <a:avLst/>
          </a:prstGeom>
          <a:noFill/>
          <a:ln w="9525">
            <a:noFill/>
          </a:ln>
        </p:spPr>
        <p:txBody>
          <a:bodyPr>
            <a:spAutoFit/>
          </a:bodyPr>
          <a:p>
            <a:pPr algn="l">
              <a:lnSpc>
                <a:spcPct val="110000"/>
              </a:lnSpc>
              <a:spcBef>
                <a:spcPct val="50000"/>
              </a:spcBef>
            </a:pPr>
            <a:r>
              <a:rPr lang="zh-CN" altLang="en-US" b="1" dirty="0">
                <a:solidFill>
                  <a:schemeClr val="tx1"/>
                </a:solidFill>
                <a:latin typeface="Times New Roman" panose="02020603050405020304" pitchFamily="18" charset="0"/>
              </a:rPr>
              <a:t>    </a:t>
            </a:r>
            <a:r>
              <a:rPr lang="en-US" altLang="zh-CN" b="1" dirty="0">
                <a:solidFill>
                  <a:schemeClr val="tx1"/>
                </a:solidFill>
                <a:latin typeface="Times New Roman" panose="02020603050405020304" pitchFamily="18" charset="0"/>
              </a:rPr>
              <a:t>(5)</a:t>
            </a:r>
            <a:r>
              <a:rPr lang="zh-CN" altLang="en-US" b="1" dirty="0">
                <a:solidFill>
                  <a:schemeClr val="tx1"/>
                </a:solidFill>
                <a:latin typeface="Times New Roman" panose="02020603050405020304" pitchFamily="18" charset="0"/>
              </a:rPr>
              <a:t>请求向量</a:t>
            </a:r>
            <a:r>
              <a:rPr lang="en-US" altLang="zh-CN" b="1" dirty="0">
                <a:solidFill>
                  <a:srgbClr val="0000FF"/>
                </a:solidFill>
                <a:latin typeface="Times New Roman" panose="02020603050405020304" pitchFamily="18" charset="0"/>
              </a:rPr>
              <a:t>Requesti of integer;</a:t>
            </a:r>
            <a:r>
              <a:rPr lang="en-US" altLang="zh-CN" dirty="0">
                <a:solidFill>
                  <a:schemeClr val="tx1"/>
                </a:solidFill>
                <a:latin typeface="Times New Roman" panose="02020603050405020304" pitchFamily="18" charset="0"/>
              </a:rPr>
              <a:t>       </a:t>
            </a:r>
            <a:endParaRPr lang="en-US" altLang="zh-CN" sz="2000" dirty="0">
              <a:solidFill>
                <a:schemeClr val="tx1"/>
              </a:solidFill>
              <a:latin typeface="Times New Roman" panose="02020603050405020304" pitchFamily="18" charset="0"/>
            </a:endParaRPr>
          </a:p>
          <a:p>
            <a:pPr algn="l">
              <a:lnSpc>
                <a:spcPct val="110000"/>
              </a:lnSpc>
              <a:spcBef>
                <a:spcPct val="50000"/>
              </a:spcBef>
            </a:pPr>
            <a:r>
              <a:rPr lang="en-US" altLang="zh-CN" sz="2000"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某进程申请需要某类资源的资源数</a:t>
            </a:r>
            <a:endParaRPr lang="zh-CN" altLang="en-US" dirty="0">
              <a:solidFill>
                <a:schemeClr val="tx1"/>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9506">
                                            <p:txEl>
                                              <p:charRg st="38" end="69"/>
                                            </p:txEl>
                                          </p:spTgt>
                                        </p:tgtEl>
                                        <p:attrNameLst>
                                          <p:attrName>style.visibility</p:attrName>
                                        </p:attrNameLst>
                                      </p:cBhvr>
                                      <p:to>
                                        <p:strVal val="visible"/>
                                      </p:to>
                                    </p:set>
                                    <p:animEffect transition="in" filter="box(in)">
                                      <p:cBhvr>
                                        <p:cTn id="7" dur="500"/>
                                        <p:tgtEl>
                                          <p:spTgt spid="149506">
                                            <p:txEl>
                                              <p:charRg st="38" end="69"/>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49506">
                                            <p:txEl>
                                              <p:charRg st="69" end="110"/>
                                            </p:txEl>
                                          </p:spTgt>
                                        </p:tgtEl>
                                        <p:attrNameLst>
                                          <p:attrName>style.visibility</p:attrName>
                                        </p:attrNameLst>
                                      </p:cBhvr>
                                      <p:to>
                                        <p:strVal val="visible"/>
                                      </p:to>
                                    </p:set>
                                    <p:animEffect transition="in" filter="box(in)">
                                      <p:cBhvr>
                                        <p:cTn id="10" dur="500"/>
                                        <p:tgtEl>
                                          <p:spTgt spid="149506">
                                            <p:txEl>
                                              <p:charRg st="69" end="11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49506">
                                            <p:txEl>
                                              <p:charRg st="110" end="142"/>
                                            </p:txEl>
                                          </p:spTgt>
                                        </p:tgtEl>
                                        <p:attrNameLst>
                                          <p:attrName>style.visibility</p:attrName>
                                        </p:attrNameLst>
                                      </p:cBhvr>
                                      <p:to>
                                        <p:strVal val="visible"/>
                                      </p:to>
                                    </p:set>
                                    <p:animEffect transition="in" filter="box(in)">
                                      <p:cBhvr>
                                        <p:cTn id="15" dur="500"/>
                                        <p:tgtEl>
                                          <p:spTgt spid="149506">
                                            <p:txEl>
                                              <p:charRg st="110" end="14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149506">
                                            <p:txEl>
                                              <p:charRg st="142" end="207"/>
                                            </p:txEl>
                                          </p:spTgt>
                                        </p:tgtEl>
                                        <p:attrNameLst>
                                          <p:attrName>style.visibility</p:attrName>
                                        </p:attrNameLst>
                                      </p:cBhvr>
                                      <p:to>
                                        <p:strVal val="visible"/>
                                      </p:to>
                                    </p:set>
                                    <p:animEffect transition="in" filter="box(in)">
                                      <p:cBhvr>
                                        <p:cTn id="20" dur="500"/>
                                        <p:tgtEl>
                                          <p:spTgt spid="149506">
                                            <p:txEl>
                                              <p:charRg st="142" end="20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49507">
                                            <p:txEl>
                                              <p:charRg st="0" end="36"/>
                                            </p:txEl>
                                          </p:spTgt>
                                        </p:tgtEl>
                                        <p:attrNameLst>
                                          <p:attrName>style.visibility</p:attrName>
                                        </p:attrNameLst>
                                      </p:cBhvr>
                                      <p:to>
                                        <p:strVal val="visible"/>
                                      </p:to>
                                    </p:set>
                                    <p:animEffect transition="in" filter="box(in)">
                                      <p:cBhvr>
                                        <p:cTn id="25" dur="500"/>
                                        <p:tgtEl>
                                          <p:spTgt spid="149507">
                                            <p:txEl>
                                              <p:charRg st="0" end="3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149508"/>
                                        </p:tgtEl>
                                        <p:attrNameLst>
                                          <p:attrName>style.visibility</p:attrName>
                                        </p:attrNameLst>
                                      </p:cBhvr>
                                      <p:to>
                                        <p:strVal val="visible"/>
                                      </p:to>
                                    </p:set>
                                    <p:animEffect transition="in" filter="box(in)">
                                      <p:cBhvr>
                                        <p:cTn id="30" dur="500"/>
                                        <p:tgtEl>
                                          <p:spTgt spid="149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2450" name="Rectangle 2"/>
          <p:cNvSpPr>
            <a:spLocks noGrp="1" noChangeArrowheads="1"/>
          </p:cNvSpPr>
          <p:nvPr>
            <p:ph type="title" idx="4294967295"/>
          </p:nvPr>
        </p:nvSpPr>
        <p:spPr>
          <a:xfrm>
            <a:off x="468313" y="333375"/>
            <a:ext cx="8229600" cy="927100"/>
          </a:xfrm>
        </p:spPr>
        <p:txBody>
          <a:bodyPr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3.2</a:t>
            </a:r>
            <a:r>
              <a:rPr kumimoji="0" lang="zh-CN" altLang="en-US" sz="44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调度队列模型和调度准则</a:t>
            </a:r>
            <a:r>
              <a:rPr kumimoji="0" lang="zh-CN" altLang="en-US" sz="4400" b="1" i="0" u="none" strike="noStrike" kern="0" cap="none" spc="0" normalizeH="0" baseline="0" noProof="0" smtClean="0">
                <a:ln>
                  <a:noFill/>
                </a:ln>
                <a:solidFill>
                  <a:schemeClr val="tx2"/>
                </a:solidFill>
                <a:effectLst/>
                <a:uLnTx/>
                <a:uFillTx/>
                <a:latin typeface="+mj-lt"/>
                <a:ea typeface="+mj-ea"/>
                <a:cs typeface="+mj-cs"/>
              </a:rPr>
              <a:t> </a:t>
            </a:r>
            <a:endParaRPr kumimoji="0" lang="zh-CN" altLang="en-US" sz="4400" b="1" i="0" u="none" strike="noStrike" kern="0" cap="none" spc="0" normalizeH="0" baseline="0" noProof="0" smtClean="0">
              <a:ln>
                <a:noFill/>
              </a:ln>
              <a:solidFill>
                <a:schemeClr val="tx2"/>
              </a:solidFill>
              <a:effectLst/>
              <a:uLnTx/>
              <a:uFillTx/>
              <a:latin typeface="+mj-lt"/>
              <a:ea typeface="+mj-ea"/>
              <a:cs typeface="+mj-cs"/>
            </a:endParaRPr>
          </a:p>
        </p:txBody>
      </p:sp>
      <p:sp>
        <p:nvSpPr>
          <p:cNvPr id="18435" name="Text Box 3"/>
          <p:cNvSpPr txBox="1"/>
          <p:nvPr/>
        </p:nvSpPr>
        <p:spPr>
          <a:xfrm>
            <a:off x="468313" y="1773238"/>
            <a:ext cx="7921625" cy="944562"/>
          </a:xfrm>
          <a:prstGeom prst="rect">
            <a:avLst/>
          </a:prstGeom>
          <a:noFill/>
          <a:ln w="9525">
            <a:noFill/>
          </a:ln>
        </p:spPr>
        <p:txBody>
          <a:bodyPr>
            <a:spAutoFit/>
          </a:bodyPr>
          <a:p>
            <a:pPr marL="457200" indent="-457200" algn="l">
              <a:buAutoNum type="arabicPeriod"/>
            </a:pPr>
            <a:r>
              <a:rPr lang="zh-CN" altLang="en-US" sz="3200" b="1" dirty="0">
                <a:solidFill>
                  <a:schemeClr val="tx1"/>
                </a:solidFill>
                <a:latin typeface="Times New Roman" panose="02020603050405020304" pitchFamily="18" charset="0"/>
              </a:rPr>
              <a:t>仅有进程调度的调度队列模型：</a:t>
            </a:r>
            <a:endParaRPr lang="zh-CN" altLang="en-US" sz="3200" b="1" dirty="0">
              <a:solidFill>
                <a:schemeClr val="tx1"/>
              </a:solidFill>
              <a:latin typeface="Times New Roman" panose="02020603050405020304" pitchFamily="18" charset="0"/>
            </a:endParaRPr>
          </a:p>
          <a:p>
            <a:pPr marL="457200" indent="-457200" algn="l"/>
            <a:r>
              <a:rPr lang="zh-CN" altLang="en-US" b="1" dirty="0">
                <a:solidFill>
                  <a:schemeClr val="tx1"/>
                </a:solidFill>
                <a:latin typeface="Times New Roman" panose="02020603050405020304" pitchFamily="18" charset="0"/>
              </a:rPr>
              <a:t>                 简单分时系统 </a:t>
            </a:r>
            <a:endParaRPr lang="zh-CN" altLang="en-US" b="1" dirty="0">
              <a:solidFill>
                <a:schemeClr val="tx1"/>
              </a:solidFill>
              <a:latin typeface="Times New Roman" panose="02020603050405020304" pitchFamily="18" charset="0"/>
            </a:endParaRPr>
          </a:p>
        </p:txBody>
      </p:sp>
      <p:sp>
        <p:nvSpPr>
          <p:cNvPr id="18436" name="Text Box 5"/>
          <p:cNvSpPr txBox="1"/>
          <p:nvPr/>
        </p:nvSpPr>
        <p:spPr>
          <a:xfrm>
            <a:off x="684213" y="1125538"/>
            <a:ext cx="7416800" cy="641350"/>
          </a:xfrm>
          <a:prstGeom prst="rect">
            <a:avLst/>
          </a:prstGeom>
          <a:noFill/>
          <a:ln w="9525">
            <a:noFill/>
          </a:ln>
        </p:spPr>
        <p:txBody>
          <a:bodyPr>
            <a:spAutoFit/>
          </a:bodyPr>
          <a:p>
            <a:pPr algn="l"/>
            <a:r>
              <a:rPr lang="zh-CN" altLang="en-US" sz="3600" b="1" dirty="0">
                <a:solidFill>
                  <a:srgbClr val="017DED"/>
                </a:solidFill>
                <a:latin typeface="Times New Roman" panose="02020603050405020304" pitchFamily="18" charset="0"/>
              </a:rPr>
              <a:t>一</a:t>
            </a:r>
            <a:r>
              <a:rPr lang="en-US" altLang="zh-CN" sz="3600" b="1" dirty="0">
                <a:solidFill>
                  <a:srgbClr val="017DED"/>
                </a:solidFill>
                <a:latin typeface="Times New Roman" panose="02020603050405020304" pitchFamily="18" charset="0"/>
              </a:rPr>
              <a:t>. </a:t>
            </a:r>
            <a:r>
              <a:rPr lang="zh-CN" altLang="en-US" sz="3600" b="1" dirty="0">
                <a:solidFill>
                  <a:srgbClr val="017DED"/>
                </a:solidFill>
                <a:latin typeface="Times New Roman" panose="02020603050405020304" pitchFamily="18" charset="0"/>
              </a:rPr>
              <a:t>调度队列模型</a:t>
            </a:r>
            <a:r>
              <a:rPr lang="zh-CN" altLang="en-US" b="1" dirty="0">
                <a:solidFill>
                  <a:schemeClr val="tx1"/>
                </a:solidFill>
                <a:latin typeface="Times New Roman" panose="02020603050405020304" pitchFamily="18" charset="0"/>
              </a:rPr>
              <a:t> </a:t>
            </a:r>
            <a:endParaRPr lang="zh-CN" altLang="en-US" b="1" dirty="0">
              <a:solidFill>
                <a:schemeClr val="tx1"/>
              </a:solidFill>
              <a:latin typeface="Times New Roman" panose="02020603050405020304" pitchFamily="18" charset="0"/>
            </a:endParaRPr>
          </a:p>
        </p:txBody>
      </p:sp>
      <p:sp>
        <p:nvSpPr>
          <p:cNvPr id="18437" name="Rectangle 8"/>
          <p:cNvSpPr/>
          <p:nvPr/>
        </p:nvSpPr>
        <p:spPr>
          <a:xfrm>
            <a:off x="1990725" y="3721100"/>
            <a:ext cx="442913" cy="701675"/>
          </a:xfrm>
          <a:prstGeom prst="rect">
            <a:avLst/>
          </a:prstGeom>
          <a:solidFill>
            <a:srgbClr val="FFCC00"/>
          </a:solidFill>
          <a:ln w="19050"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8438" name="Rectangle 9"/>
          <p:cNvSpPr/>
          <p:nvPr/>
        </p:nvSpPr>
        <p:spPr>
          <a:xfrm>
            <a:off x="2433638" y="3721100"/>
            <a:ext cx="423862" cy="701675"/>
          </a:xfrm>
          <a:prstGeom prst="rect">
            <a:avLst/>
          </a:prstGeom>
          <a:solidFill>
            <a:srgbClr val="FFCC00"/>
          </a:solidFill>
          <a:ln w="19050"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8439" name="Rectangle 10"/>
          <p:cNvSpPr/>
          <p:nvPr/>
        </p:nvSpPr>
        <p:spPr>
          <a:xfrm>
            <a:off x="2857500" y="3721100"/>
            <a:ext cx="442913" cy="701675"/>
          </a:xfrm>
          <a:prstGeom prst="rect">
            <a:avLst/>
          </a:prstGeom>
          <a:solidFill>
            <a:srgbClr val="FFCC00"/>
          </a:solidFill>
          <a:ln w="19050"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8440" name="Rectangle 11"/>
          <p:cNvSpPr/>
          <p:nvPr/>
        </p:nvSpPr>
        <p:spPr>
          <a:xfrm>
            <a:off x="2968625" y="3943350"/>
            <a:ext cx="230188" cy="274638"/>
          </a:xfrm>
          <a:prstGeom prst="rect">
            <a:avLst/>
          </a:prstGeom>
          <a:solidFill>
            <a:srgbClr val="FFCC00"/>
          </a:solid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就</a:t>
            </a:r>
            <a:endParaRPr lang="zh-CN" altLang="en-US" sz="1800" b="1" dirty="0">
              <a:solidFill>
                <a:schemeClr val="tx1"/>
              </a:solidFill>
              <a:latin typeface="Arial" panose="020B0604020202020204" pitchFamily="34" charset="0"/>
            </a:endParaRPr>
          </a:p>
        </p:txBody>
      </p:sp>
      <p:sp>
        <p:nvSpPr>
          <p:cNvPr id="18441" name="Rectangle 12"/>
          <p:cNvSpPr/>
          <p:nvPr/>
        </p:nvSpPr>
        <p:spPr>
          <a:xfrm>
            <a:off x="3300413" y="3721100"/>
            <a:ext cx="441325" cy="701675"/>
          </a:xfrm>
          <a:prstGeom prst="rect">
            <a:avLst/>
          </a:prstGeom>
          <a:solidFill>
            <a:srgbClr val="FFCC00"/>
          </a:solidFill>
          <a:ln w="19050"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8442" name="Rectangle 13"/>
          <p:cNvSpPr/>
          <p:nvPr/>
        </p:nvSpPr>
        <p:spPr>
          <a:xfrm>
            <a:off x="3392488" y="3943350"/>
            <a:ext cx="230187" cy="274638"/>
          </a:xfrm>
          <a:prstGeom prst="rect">
            <a:avLst/>
          </a:prstGeom>
          <a:solidFill>
            <a:srgbClr val="FFCC00"/>
          </a:solid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绪</a:t>
            </a:r>
            <a:endParaRPr lang="zh-CN" altLang="en-US" sz="1800" b="1" dirty="0">
              <a:solidFill>
                <a:schemeClr val="tx1"/>
              </a:solidFill>
              <a:latin typeface="Arial" panose="020B0604020202020204" pitchFamily="34" charset="0"/>
            </a:endParaRPr>
          </a:p>
        </p:txBody>
      </p:sp>
      <p:sp>
        <p:nvSpPr>
          <p:cNvPr id="18443" name="Rectangle 14"/>
          <p:cNvSpPr/>
          <p:nvPr/>
        </p:nvSpPr>
        <p:spPr>
          <a:xfrm>
            <a:off x="3741738" y="3721100"/>
            <a:ext cx="425450" cy="701675"/>
          </a:xfrm>
          <a:prstGeom prst="rect">
            <a:avLst/>
          </a:prstGeom>
          <a:solidFill>
            <a:srgbClr val="FFCC00"/>
          </a:solidFill>
          <a:ln w="19050"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8444" name="Rectangle 15"/>
          <p:cNvSpPr/>
          <p:nvPr/>
        </p:nvSpPr>
        <p:spPr>
          <a:xfrm>
            <a:off x="3833813" y="3943350"/>
            <a:ext cx="230187" cy="274638"/>
          </a:xfrm>
          <a:prstGeom prst="rect">
            <a:avLst/>
          </a:prstGeom>
          <a:solidFill>
            <a:srgbClr val="FFCC00"/>
          </a:solid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队</a:t>
            </a:r>
            <a:endParaRPr lang="zh-CN" altLang="en-US" sz="1800" b="1" dirty="0">
              <a:solidFill>
                <a:schemeClr val="tx1"/>
              </a:solidFill>
              <a:latin typeface="Arial" panose="020B0604020202020204" pitchFamily="34" charset="0"/>
            </a:endParaRPr>
          </a:p>
        </p:txBody>
      </p:sp>
      <p:sp>
        <p:nvSpPr>
          <p:cNvPr id="18445" name="Rectangle 16"/>
          <p:cNvSpPr/>
          <p:nvPr/>
        </p:nvSpPr>
        <p:spPr>
          <a:xfrm>
            <a:off x="4167188" y="3721100"/>
            <a:ext cx="441325" cy="701675"/>
          </a:xfrm>
          <a:prstGeom prst="rect">
            <a:avLst/>
          </a:prstGeom>
          <a:solidFill>
            <a:srgbClr val="FFCC00"/>
          </a:solidFill>
          <a:ln w="19050"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8446" name="Rectangle 17"/>
          <p:cNvSpPr/>
          <p:nvPr/>
        </p:nvSpPr>
        <p:spPr>
          <a:xfrm>
            <a:off x="4259263" y="3943350"/>
            <a:ext cx="230187" cy="274638"/>
          </a:xfrm>
          <a:prstGeom prst="rect">
            <a:avLst/>
          </a:prstGeom>
          <a:solidFill>
            <a:srgbClr val="FFCC00"/>
          </a:solid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列</a:t>
            </a:r>
            <a:endParaRPr lang="zh-CN" altLang="en-US" sz="1800" b="1" dirty="0">
              <a:solidFill>
                <a:schemeClr val="tx1"/>
              </a:solidFill>
              <a:latin typeface="Arial" panose="020B0604020202020204" pitchFamily="34" charset="0"/>
            </a:endParaRPr>
          </a:p>
        </p:txBody>
      </p:sp>
      <p:sp>
        <p:nvSpPr>
          <p:cNvPr id="18447" name="Rectangle 18"/>
          <p:cNvSpPr/>
          <p:nvPr/>
        </p:nvSpPr>
        <p:spPr>
          <a:xfrm>
            <a:off x="4608513" y="3721100"/>
            <a:ext cx="442912" cy="701675"/>
          </a:xfrm>
          <a:prstGeom prst="rect">
            <a:avLst/>
          </a:prstGeom>
          <a:solidFill>
            <a:srgbClr val="FFCC00"/>
          </a:solidFill>
          <a:ln w="19050"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8448" name="Rectangle 19"/>
          <p:cNvSpPr/>
          <p:nvPr/>
        </p:nvSpPr>
        <p:spPr>
          <a:xfrm>
            <a:off x="5003800" y="3716338"/>
            <a:ext cx="423863" cy="701675"/>
          </a:xfrm>
          <a:prstGeom prst="rect">
            <a:avLst/>
          </a:prstGeom>
          <a:solidFill>
            <a:srgbClr val="FFCC00"/>
          </a:solidFill>
          <a:ln w="19050"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8449" name="Line 21"/>
          <p:cNvSpPr/>
          <p:nvPr/>
        </p:nvSpPr>
        <p:spPr>
          <a:xfrm>
            <a:off x="1641475" y="4422775"/>
            <a:ext cx="349250" cy="1588"/>
          </a:xfrm>
          <a:prstGeom prst="line">
            <a:avLst/>
          </a:prstGeom>
          <a:ln w="19050" cap="flat" cmpd="sng">
            <a:solidFill>
              <a:srgbClr val="000000"/>
            </a:solidFill>
            <a:prstDash val="solid"/>
            <a:headEnd type="none" w="med" len="med"/>
            <a:tailEnd type="none" w="med" len="med"/>
          </a:ln>
        </p:spPr>
      </p:sp>
      <p:sp>
        <p:nvSpPr>
          <p:cNvPr id="18450" name="Rectangle 22"/>
          <p:cNvSpPr/>
          <p:nvPr/>
        </p:nvSpPr>
        <p:spPr>
          <a:xfrm>
            <a:off x="1641475" y="4940300"/>
            <a:ext cx="441325" cy="703263"/>
          </a:xfrm>
          <a:prstGeom prst="rect">
            <a:avLst/>
          </a:prstGeom>
          <a:solidFill>
            <a:srgbClr val="FF99CC"/>
          </a:solidFill>
          <a:ln w="19050"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8451" name="Rectangle 23"/>
          <p:cNvSpPr/>
          <p:nvPr/>
        </p:nvSpPr>
        <p:spPr>
          <a:xfrm>
            <a:off x="2082800" y="4940300"/>
            <a:ext cx="442913" cy="703263"/>
          </a:xfrm>
          <a:prstGeom prst="rect">
            <a:avLst/>
          </a:prstGeom>
          <a:solidFill>
            <a:srgbClr val="FF99CC"/>
          </a:solidFill>
          <a:ln w="19050"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8452" name="Rectangle 24"/>
          <p:cNvSpPr/>
          <p:nvPr/>
        </p:nvSpPr>
        <p:spPr>
          <a:xfrm>
            <a:off x="2525713" y="4940300"/>
            <a:ext cx="423862" cy="703263"/>
          </a:xfrm>
          <a:prstGeom prst="rect">
            <a:avLst/>
          </a:prstGeom>
          <a:solidFill>
            <a:srgbClr val="FF99CC"/>
          </a:solidFill>
          <a:ln w="19050"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8453" name="Rectangle 25"/>
          <p:cNvSpPr/>
          <p:nvPr/>
        </p:nvSpPr>
        <p:spPr>
          <a:xfrm>
            <a:off x="2617788" y="5162550"/>
            <a:ext cx="230187" cy="274638"/>
          </a:xfrm>
          <a:prstGeom prst="rect">
            <a:avLst/>
          </a:prstGeom>
          <a:solidFill>
            <a:srgbClr val="FF99CC"/>
          </a:solid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阻</a:t>
            </a:r>
            <a:endParaRPr lang="zh-CN" altLang="en-US" sz="1800" b="1" dirty="0">
              <a:solidFill>
                <a:schemeClr val="tx1"/>
              </a:solidFill>
              <a:latin typeface="Arial" panose="020B0604020202020204" pitchFamily="34" charset="0"/>
            </a:endParaRPr>
          </a:p>
        </p:txBody>
      </p:sp>
      <p:sp>
        <p:nvSpPr>
          <p:cNvPr id="18454" name="Rectangle 26"/>
          <p:cNvSpPr/>
          <p:nvPr/>
        </p:nvSpPr>
        <p:spPr>
          <a:xfrm>
            <a:off x="2949575" y="4940300"/>
            <a:ext cx="442913" cy="703263"/>
          </a:xfrm>
          <a:prstGeom prst="rect">
            <a:avLst/>
          </a:prstGeom>
          <a:solidFill>
            <a:srgbClr val="FF99CC"/>
          </a:solidFill>
          <a:ln w="19050"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8455" name="Rectangle 27"/>
          <p:cNvSpPr/>
          <p:nvPr/>
        </p:nvSpPr>
        <p:spPr>
          <a:xfrm>
            <a:off x="3041650" y="5162550"/>
            <a:ext cx="230188" cy="274638"/>
          </a:xfrm>
          <a:prstGeom prst="rect">
            <a:avLst/>
          </a:prstGeom>
          <a:solidFill>
            <a:srgbClr val="FF99CC"/>
          </a:solid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塞</a:t>
            </a:r>
            <a:endParaRPr lang="zh-CN" altLang="en-US" sz="1800" b="1" dirty="0">
              <a:solidFill>
                <a:schemeClr val="tx1"/>
              </a:solidFill>
              <a:latin typeface="Arial" panose="020B0604020202020204" pitchFamily="34" charset="0"/>
            </a:endParaRPr>
          </a:p>
        </p:txBody>
      </p:sp>
      <p:sp>
        <p:nvSpPr>
          <p:cNvPr id="18456" name="Rectangle 28"/>
          <p:cNvSpPr/>
          <p:nvPr/>
        </p:nvSpPr>
        <p:spPr>
          <a:xfrm>
            <a:off x="3392488" y="4940300"/>
            <a:ext cx="423862" cy="703263"/>
          </a:xfrm>
          <a:prstGeom prst="rect">
            <a:avLst/>
          </a:prstGeom>
          <a:solidFill>
            <a:srgbClr val="FF99CC"/>
          </a:solidFill>
          <a:ln w="19050"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8457" name="Rectangle 29"/>
          <p:cNvSpPr/>
          <p:nvPr/>
        </p:nvSpPr>
        <p:spPr>
          <a:xfrm>
            <a:off x="3484563" y="5162550"/>
            <a:ext cx="230187" cy="274638"/>
          </a:xfrm>
          <a:prstGeom prst="rect">
            <a:avLst/>
          </a:prstGeom>
          <a:solidFill>
            <a:srgbClr val="FF99CC"/>
          </a:solid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队</a:t>
            </a:r>
            <a:endParaRPr lang="zh-CN" altLang="en-US" sz="1800" b="1" dirty="0">
              <a:solidFill>
                <a:schemeClr val="tx1"/>
              </a:solidFill>
              <a:latin typeface="Arial" panose="020B0604020202020204" pitchFamily="34" charset="0"/>
            </a:endParaRPr>
          </a:p>
        </p:txBody>
      </p:sp>
      <p:sp>
        <p:nvSpPr>
          <p:cNvPr id="18458" name="Rectangle 30"/>
          <p:cNvSpPr/>
          <p:nvPr/>
        </p:nvSpPr>
        <p:spPr>
          <a:xfrm>
            <a:off x="3816350" y="4940300"/>
            <a:ext cx="442913" cy="703263"/>
          </a:xfrm>
          <a:prstGeom prst="rect">
            <a:avLst/>
          </a:prstGeom>
          <a:solidFill>
            <a:srgbClr val="FF99CC"/>
          </a:solidFill>
          <a:ln w="19050"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8459" name="Rectangle 31"/>
          <p:cNvSpPr/>
          <p:nvPr/>
        </p:nvSpPr>
        <p:spPr>
          <a:xfrm>
            <a:off x="3927475" y="5162550"/>
            <a:ext cx="230188" cy="274638"/>
          </a:xfrm>
          <a:prstGeom prst="rect">
            <a:avLst/>
          </a:prstGeom>
          <a:solidFill>
            <a:srgbClr val="FF99CC"/>
          </a:solid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列</a:t>
            </a:r>
            <a:endParaRPr lang="zh-CN" altLang="en-US" sz="1800" b="1" dirty="0">
              <a:solidFill>
                <a:schemeClr val="tx1"/>
              </a:solidFill>
              <a:latin typeface="Arial" panose="020B0604020202020204" pitchFamily="34" charset="0"/>
            </a:endParaRPr>
          </a:p>
        </p:txBody>
      </p:sp>
      <p:sp>
        <p:nvSpPr>
          <p:cNvPr id="18460" name="Rectangle 32"/>
          <p:cNvSpPr/>
          <p:nvPr/>
        </p:nvSpPr>
        <p:spPr>
          <a:xfrm>
            <a:off x="4259263" y="4940300"/>
            <a:ext cx="441325" cy="703263"/>
          </a:xfrm>
          <a:prstGeom prst="rect">
            <a:avLst/>
          </a:prstGeom>
          <a:solidFill>
            <a:srgbClr val="FF99CC"/>
          </a:solidFill>
          <a:ln w="19050"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8461" name="Rectangle 33"/>
          <p:cNvSpPr/>
          <p:nvPr/>
        </p:nvSpPr>
        <p:spPr>
          <a:xfrm>
            <a:off x="4700588" y="4940300"/>
            <a:ext cx="423862" cy="703263"/>
          </a:xfrm>
          <a:prstGeom prst="rect">
            <a:avLst/>
          </a:prstGeom>
          <a:solidFill>
            <a:srgbClr val="FF99CC"/>
          </a:solidFill>
          <a:ln w="19050"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grpSp>
        <p:nvGrpSpPr>
          <p:cNvPr id="2" name="Group 65"/>
          <p:cNvGrpSpPr/>
          <p:nvPr/>
        </p:nvGrpSpPr>
        <p:grpSpPr>
          <a:xfrm>
            <a:off x="5475288" y="3721100"/>
            <a:ext cx="2266950" cy="684213"/>
            <a:chOff x="3449" y="2344"/>
            <a:chExt cx="1428" cy="431"/>
          </a:xfrm>
        </p:grpSpPr>
        <p:sp>
          <p:nvSpPr>
            <p:cNvPr id="18490" name="Line 36"/>
            <p:cNvSpPr/>
            <p:nvPr/>
          </p:nvSpPr>
          <p:spPr>
            <a:xfrm>
              <a:off x="3449" y="2565"/>
              <a:ext cx="987" cy="1"/>
            </a:xfrm>
            <a:prstGeom prst="line">
              <a:avLst/>
            </a:prstGeom>
            <a:ln w="19050" cap="flat" cmpd="sng">
              <a:solidFill>
                <a:srgbClr val="000000"/>
              </a:solidFill>
              <a:prstDash val="solid"/>
              <a:headEnd type="none" w="med" len="med"/>
              <a:tailEnd type="none" w="med" len="med"/>
            </a:ln>
          </p:spPr>
        </p:sp>
        <p:sp>
          <p:nvSpPr>
            <p:cNvPr id="18491" name="Freeform 37"/>
            <p:cNvSpPr/>
            <p:nvPr/>
          </p:nvSpPr>
          <p:spPr>
            <a:xfrm>
              <a:off x="4297" y="2530"/>
              <a:ext cx="139" cy="59"/>
            </a:xfrm>
            <a:custGeom>
              <a:avLst/>
              <a:gdLst>
                <a:gd name="txL" fmla="*/ 0 w 139"/>
                <a:gd name="txT" fmla="*/ 0 h 59"/>
                <a:gd name="txR" fmla="*/ 139 w 139"/>
                <a:gd name="txB" fmla="*/ 59 h 59"/>
              </a:gdLst>
              <a:ahLst/>
              <a:cxnLst>
                <a:cxn ang="0">
                  <a:pos x="0" y="0"/>
                </a:cxn>
                <a:cxn ang="0">
                  <a:pos x="23" y="35"/>
                </a:cxn>
                <a:cxn ang="0">
                  <a:pos x="0" y="59"/>
                </a:cxn>
                <a:cxn ang="0">
                  <a:pos x="139" y="35"/>
                </a:cxn>
                <a:cxn ang="0">
                  <a:pos x="0" y="0"/>
                </a:cxn>
              </a:cxnLst>
              <a:rect l="txL" t="txT" r="txR" b="txB"/>
              <a:pathLst>
                <a:path w="139" h="59">
                  <a:moveTo>
                    <a:pt x="0" y="0"/>
                  </a:moveTo>
                  <a:lnTo>
                    <a:pt x="23" y="35"/>
                  </a:lnTo>
                  <a:lnTo>
                    <a:pt x="0" y="59"/>
                  </a:lnTo>
                  <a:lnTo>
                    <a:pt x="139" y="35"/>
                  </a:lnTo>
                  <a:lnTo>
                    <a:pt x="0" y="0"/>
                  </a:lnTo>
                  <a:close/>
                </a:path>
              </a:pathLst>
            </a:custGeom>
            <a:solidFill>
              <a:srgbClr val="000000"/>
            </a:solidFill>
            <a:ln w="19050"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8492" name="Rectangle 38"/>
            <p:cNvSpPr/>
            <p:nvPr/>
          </p:nvSpPr>
          <p:spPr>
            <a:xfrm>
              <a:off x="3530" y="2344"/>
              <a:ext cx="580" cy="173"/>
            </a:xfrm>
            <a:prstGeom prst="rect">
              <a:avLst/>
            </a:prstGeom>
            <a:no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进程调度</a:t>
              </a:r>
              <a:endParaRPr lang="zh-CN" altLang="en-US" sz="1800" b="1" dirty="0">
                <a:solidFill>
                  <a:schemeClr val="tx1"/>
                </a:solidFill>
                <a:latin typeface="Arial" panose="020B0604020202020204" pitchFamily="34" charset="0"/>
              </a:endParaRPr>
            </a:p>
          </p:txBody>
        </p:sp>
        <p:sp>
          <p:nvSpPr>
            <p:cNvPr id="18493" name="Freeform 39"/>
            <p:cNvSpPr/>
            <p:nvPr/>
          </p:nvSpPr>
          <p:spPr>
            <a:xfrm>
              <a:off x="4436" y="2344"/>
              <a:ext cx="441" cy="431"/>
            </a:xfrm>
            <a:custGeom>
              <a:avLst/>
              <a:gdLst>
                <a:gd name="txL" fmla="*/ 0 w 441"/>
                <a:gd name="txT" fmla="*/ 0 h 431"/>
                <a:gd name="txR" fmla="*/ 441 w 441"/>
                <a:gd name="txB" fmla="*/ 431 h 431"/>
              </a:gdLst>
              <a:ahLst/>
              <a:cxnLst>
                <a:cxn ang="0">
                  <a:pos x="0" y="221"/>
                </a:cxn>
                <a:cxn ang="0">
                  <a:pos x="23" y="117"/>
                </a:cxn>
                <a:cxn ang="0">
                  <a:pos x="81" y="47"/>
                </a:cxn>
                <a:cxn ang="0">
                  <a:pos x="174" y="0"/>
                </a:cxn>
                <a:cxn ang="0">
                  <a:pos x="267" y="0"/>
                </a:cxn>
                <a:cxn ang="0">
                  <a:pos x="360" y="47"/>
                </a:cxn>
                <a:cxn ang="0">
                  <a:pos x="418" y="117"/>
                </a:cxn>
                <a:cxn ang="0">
                  <a:pos x="441" y="221"/>
                </a:cxn>
                <a:cxn ang="0">
                  <a:pos x="418" y="314"/>
                </a:cxn>
                <a:cxn ang="0">
                  <a:pos x="360" y="384"/>
                </a:cxn>
                <a:cxn ang="0">
                  <a:pos x="267" y="431"/>
                </a:cxn>
                <a:cxn ang="0">
                  <a:pos x="174" y="431"/>
                </a:cxn>
                <a:cxn ang="0">
                  <a:pos x="81" y="384"/>
                </a:cxn>
                <a:cxn ang="0">
                  <a:pos x="23" y="314"/>
                </a:cxn>
                <a:cxn ang="0">
                  <a:pos x="0" y="221"/>
                </a:cxn>
              </a:cxnLst>
              <a:rect l="txL" t="txT" r="txR" b="txB"/>
              <a:pathLst>
                <a:path w="441" h="431">
                  <a:moveTo>
                    <a:pt x="0" y="221"/>
                  </a:moveTo>
                  <a:lnTo>
                    <a:pt x="23" y="117"/>
                  </a:lnTo>
                  <a:lnTo>
                    <a:pt x="81" y="47"/>
                  </a:lnTo>
                  <a:lnTo>
                    <a:pt x="174" y="0"/>
                  </a:lnTo>
                  <a:lnTo>
                    <a:pt x="267" y="0"/>
                  </a:lnTo>
                  <a:lnTo>
                    <a:pt x="360" y="47"/>
                  </a:lnTo>
                  <a:lnTo>
                    <a:pt x="418" y="117"/>
                  </a:lnTo>
                  <a:lnTo>
                    <a:pt x="441" y="221"/>
                  </a:lnTo>
                  <a:lnTo>
                    <a:pt x="418" y="314"/>
                  </a:lnTo>
                  <a:lnTo>
                    <a:pt x="360" y="384"/>
                  </a:lnTo>
                  <a:lnTo>
                    <a:pt x="267" y="431"/>
                  </a:lnTo>
                  <a:lnTo>
                    <a:pt x="174" y="431"/>
                  </a:lnTo>
                  <a:lnTo>
                    <a:pt x="81" y="384"/>
                  </a:lnTo>
                  <a:lnTo>
                    <a:pt x="23" y="314"/>
                  </a:lnTo>
                  <a:lnTo>
                    <a:pt x="0" y="221"/>
                  </a:lnTo>
                </a:path>
              </a:pathLst>
            </a:custGeom>
            <a:noFill/>
            <a:ln w="19050"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8494" name="Rectangle 40"/>
            <p:cNvSpPr/>
            <p:nvPr/>
          </p:nvSpPr>
          <p:spPr>
            <a:xfrm>
              <a:off x="4517" y="2472"/>
              <a:ext cx="304" cy="173"/>
            </a:xfrm>
            <a:prstGeom prst="rect">
              <a:avLst/>
            </a:prstGeom>
            <a:noFill/>
            <a:ln w="9525">
              <a:noFill/>
            </a:ln>
          </p:spPr>
          <p:txBody>
            <a:bodyPr wrap="none" lIns="0" tIns="0" rIns="0" bIns="0">
              <a:spAutoFit/>
            </a:bodyPr>
            <a:p>
              <a:pPr algn="l">
                <a:spcBef>
                  <a:spcPct val="50000"/>
                </a:spcBef>
                <a:buClr>
                  <a:schemeClr val="tx1"/>
                </a:buClr>
              </a:pPr>
              <a:r>
                <a:rPr lang="en-US" altLang="zh-CN" sz="1800" b="1" dirty="0">
                  <a:solidFill>
                    <a:srgbClr val="000000"/>
                  </a:solidFill>
                  <a:latin typeface="Times" charset="0"/>
                </a:rPr>
                <a:t>CPU</a:t>
              </a:r>
              <a:endParaRPr lang="en-US" altLang="zh-CN" sz="1800" b="1" dirty="0">
                <a:solidFill>
                  <a:schemeClr val="tx1"/>
                </a:solidFill>
                <a:latin typeface="Arial" panose="020B0604020202020204" pitchFamily="34" charset="0"/>
              </a:endParaRPr>
            </a:p>
          </p:txBody>
        </p:sp>
      </p:grpSp>
      <p:grpSp>
        <p:nvGrpSpPr>
          <p:cNvPr id="3" name="Group 67"/>
          <p:cNvGrpSpPr/>
          <p:nvPr/>
        </p:nvGrpSpPr>
        <p:grpSpPr>
          <a:xfrm>
            <a:off x="7742238" y="3721100"/>
            <a:ext cx="1050925" cy="388938"/>
            <a:chOff x="4877" y="2344"/>
            <a:chExt cx="662" cy="245"/>
          </a:xfrm>
        </p:grpSpPr>
        <p:sp>
          <p:nvSpPr>
            <p:cNvPr id="18487" name="Line 41"/>
            <p:cNvSpPr/>
            <p:nvPr/>
          </p:nvSpPr>
          <p:spPr>
            <a:xfrm>
              <a:off x="4877" y="2565"/>
              <a:ext cx="546" cy="1"/>
            </a:xfrm>
            <a:prstGeom prst="line">
              <a:avLst/>
            </a:prstGeom>
            <a:ln w="19050" cap="flat" cmpd="sng">
              <a:solidFill>
                <a:srgbClr val="000000"/>
              </a:solidFill>
              <a:prstDash val="solid"/>
              <a:headEnd type="none" w="med" len="med"/>
              <a:tailEnd type="none" w="med" len="med"/>
            </a:ln>
          </p:spPr>
        </p:sp>
        <p:sp>
          <p:nvSpPr>
            <p:cNvPr id="18488" name="Rectangle 42"/>
            <p:cNvSpPr/>
            <p:nvPr/>
          </p:nvSpPr>
          <p:spPr>
            <a:xfrm>
              <a:off x="4959" y="2344"/>
              <a:ext cx="580" cy="173"/>
            </a:xfrm>
            <a:prstGeom prst="rect">
              <a:avLst/>
            </a:prstGeom>
            <a:no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进程完成</a:t>
              </a:r>
              <a:endParaRPr lang="zh-CN" altLang="en-US" sz="1800" b="1" dirty="0">
                <a:solidFill>
                  <a:schemeClr val="tx1"/>
                </a:solidFill>
                <a:latin typeface="Arial" panose="020B0604020202020204" pitchFamily="34" charset="0"/>
              </a:endParaRPr>
            </a:p>
          </p:txBody>
        </p:sp>
        <p:sp>
          <p:nvSpPr>
            <p:cNvPr id="18489" name="Freeform 43"/>
            <p:cNvSpPr/>
            <p:nvPr/>
          </p:nvSpPr>
          <p:spPr>
            <a:xfrm>
              <a:off x="5284" y="2530"/>
              <a:ext cx="139" cy="59"/>
            </a:xfrm>
            <a:custGeom>
              <a:avLst/>
              <a:gdLst>
                <a:gd name="txL" fmla="*/ 0 w 139"/>
                <a:gd name="txT" fmla="*/ 0 h 59"/>
                <a:gd name="txR" fmla="*/ 139 w 139"/>
                <a:gd name="txB" fmla="*/ 59 h 59"/>
              </a:gdLst>
              <a:ahLst/>
              <a:cxnLst>
                <a:cxn ang="0">
                  <a:pos x="0" y="0"/>
                </a:cxn>
                <a:cxn ang="0">
                  <a:pos x="23" y="35"/>
                </a:cxn>
                <a:cxn ang="0">
                  <a:pos x="0" y="59"/>
                </a:cxn>
                <a:cxn ang="0">
                  <a:pos x="139" y="35"/>
                </a:cxn>
                <a:cxn ang="0">
                  <a:pos x="0" y="0"/>
                </a:cxn>
              </a:cxnLst>
              <a:rect l="txL" t="txT" r="txR" b="txB"/>
              <a:pathLst>
                <a:path w="139" h="59">
                  <a:moveTo>
                    <a:pt x="0" y="0"/>
                  </a:moveTo>
                  <a:lnTo>
                    <a:pt x="23" y="35"/>
                  </a:lnTo>
                  <a:lnTo>
                    <a:pt x="0" y="59"/>
                  </a:lnTo>
                  <a:lnTo>
                    <a:pt x="139" y="35"/>
                  </a:lnTo>
                  <a:lnTo>
                    <a:pt x="0" y="0"/>
                  </a:lnTo>
                  <a:close/>
                </a:path>
              </a:pathLst>
            </a:custGeom>
            <a:solidFill>
              <a:srgbClr val="000000"/>
            </a:solidFill>
            <a:ln w="19050"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grpSp>
      <p:grpSp>
        <p:nvGrpSpPr>
          <p:cNvPr id="4" name="Group 68"/>
          <p:cNvGrpSpPr/>
          <p:nvPr/>
        </p:nvGrpSpPr>
        <p:grpSpPr>
          <a:xfrm>
            <a:off x="5124450" y="4422775"/>
            <a:ext cx="2268538" cy="1222375"/>
            <a:chOff x="3228" y="2786"/>
            <a:chExt cx="1429" cy="770"/>
          </a:xfrm>
        </p:grpSpPr>
        <p:sp>
          <p:nvSpPr>
            <p:cNvPr id="18482" name="Line 34"/>
            <p:cNvSpPr/>
            <p:nvPr/>
          </p:nvSpPr>
          <p:spPr>
            <a:xfrm>
              <a:off x="3228" y="3112"/>
              <a:ext cx="221" cy="1"/>
            </a:xfrm>
            <a:prstGeom prst="line">
              <a:avLst/>
            </a:prstGeom>
            <a:ln w="19050" cap="flat" cmpd="sng">
              <a:solidFill>
                <a:srgbClr val="000000"/>
              </a:solidFill>
              <a:prstDash val="solid"/>
              <a:headEnd type="none" w="med" len="med"/>
              <a:tailEnd type="none" w="med" len="med"/>
            </a:ln>
          </p:spPr>
        </p:sp>
        <p:sp>
          <p:nvSpPr>
            <p:cNvPr id="18483" name="Line 35"/>
            <p:cNvSpPr/>
            <p:nvPr/>
          </p:nvSpPr>
          <p:spPr>
            <a:xfrm>
              <a:off x="3228" y="3555"/>
              <a:ext cx="221" cy="1"/>
            </a:xfrm>
            <a:prstGeom prst="line">
              <a:avLst/>
            </a:prstGeom>
            <a:ln w="19050" cap="flat" cmpd="sng">
              <a:solidFill>
                <a:srgbClr val="000000"/>
              </a:solidFill>
              <a:prstDash val="solid"/>
              <a:headEnd type="none" w="med" len="med"/>
              <a:tailEnd type="none" w="med" len="med"/>
            </a:ln>
          </p:spPr>
        </p:sp>
        <p:sp>
          <p:nvSpPr>
            <p:cNvPr id="18484" name="Freeform 44"/>
            <p:cNvSpPr/>
            <p:nvPr/>
          </p:nvSpPr>
          <p:spPr>
            <a:xfrm>
              <a:off x="3345" y="2786"/>
              <a:ext cx="1312" cy="548"/>
            </a:xfrm>
            <a:custGeom>
              <a:avLst/>
              <a:gdLst>
                <a:gd name="txL" fmla="*/ 0 w 1312"/>
                <a:gd name="txT" fmla="*/ 0 h 548"/>
                <a:gd name="txR" fmla="*/ 1312 w 1312"/>
                <a:gd name="txB" fmla="*/ 548 h 548"/>
              </a:gdLst>
              <a:ahLst/>
              <a:cxnLst>
                <a:cxn ang="0">
                  <a:pos x="1312" y="0"/>
                </a:cxn>
                <a:cxn ang="0">
                  <a:pos x="1312" y="548"/>
                </a:cxn>
                <a:cxn ang="0">
                  <a:pos x="0" y="548"/>
                </a:cxn>
              </a:cxnLst>
              <a:rect l="txL" t="txT" r="txR" b="txB"/>
              <a:pathLst>
                <a:path w="1312" h="548">
                  <a:moveTo>
                    <a:pt x="1312" y="0"/>
                  </a:moveTo>
                  <a:lnTo>
                    <a:pt x="1312" y="548"/>
                  </a:lnTo>
                  <a:lnTo>
                    <a:pt x="0" y="548"/>
                  </a:lnTo>
                </a:path>
              </a:pathLst>
            </a:custGeom>
            <a:noFill/>
            <a:ln w="19050"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8485" name="Freeform 45"/>
            <p:cNvSpPr/>
            <p:nvPr/>
          </p:nvSpPr>
          <p:spPr>
            <a:xfrm>
              <a:off x="3345" y="3299"/>
              <a:ext cx="139" cy="58"/>
            </a:xfrm>
            <a:custGeom>
              <a:avLst/>
              <a:gdLst>
                <a:gd name="txL" fmla="*/ 0 w 139"/>
                <a:gd name="txT" fmla="*/ 0 h 58"/>
                <a:gd name="txR" fmla="*/ 139 w 139"/>
                <a:gd name="txB" fmla="*/ 58 h 58"/>
              </a:gdLst>
              <a:ahLst/>
              <a:cxnLst>
                <a:cxn ang="0">
                  <a:pos x="139" y="0"/>
                </a:cxn>
                <a:cxn ang="0">
                  <a:pos x="116" y="35"/>
                </a:cxn>
                <a:cxn ang="0">
                  <a:pos x="139" y="58"/>
                </a:cxn>
                <a:cxn ang="0">
                  <a:pos x="0" y="35"/>
                </a:cxn>
                <a:cxn ang="0">
                  <a:pos x="139" y="0"/>
                </a:cxn>
              </a:cxnLst>
              <a:rect l="txL" t="txT" r="txR" b="txB"/>
              <a:pathLst>
                <a:path w="139" h="58">
                  <a:moveTo>
                    <a:pt x="139" y="0"/>
                  </a:moveTo>
                  <a:lnTo>
                    <a:pt x="116" y="35"/>
                  </a:lnTo>
                  <a:lnTo>
                    <a:pt x="139" y="58"/>
                  </a:lnTo>
                  <a:lnTo>
                    <a:pt x="0" y="35"/>
                  </a:lnTo>
                  <a:lnTo>
                    <a:pt x="139" y="0"/>
                  </a:lnTo>
                  <a:close/>
                </a:path>
              </a:pathLst>
            </a:custGeom>
            <a:solidFill>
              <a:srgbClr val="000000"/>
            </a:solidFill>
            <a:ln w="19050"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8486" name="Rectangle 46"/>
            <p:cNvSpPr/>
            <p:nvPr/>
          </p:nvSpPr>
          <p:spPr>
            <a:xfrm>
              <a:off x="3588" y="3112"/>
              <a:ext cx="580" cy="173"/>
            </a:xfrm>
            <a:prstGeom prst="rect">
              <a:avLst/>
            </a:prstGeom>
            <a:no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等待事件</a:t>
              </a:r>
              <a:endParaRPr lang="zh-CN" altLang="en-US" sz="1800" b="1" dirty="0">
                <a:solidFill>
                  <a:schemeClr val="tx1"/>
                </a:solidFill>
                <a:latin typeface="Arial" panose="020B0604020202020204" pitchFamily="34" charset="0"/>
              </a:endParaRPr>
            </a:p>
          </p:txBody>
        </p:sp>
      </p:grpSp>
      <p:grpSp>
        <p:nvGrpSpPr>
          <p:cNvPr id="5" name="Group 64"/>
          <p:cNvGrpSpPr/>
          <p:nvPr/>
        </p:nvGrpSpPr>
        <p:grpSpPr>
          <a:xfrm>
            <a:off x="922338" y="4238625"/>
            <a:ext cx="719137" cy="1420813"/>
            <a:chOff x="581" y="2670"/>
            <a:chExt cx="453" cy="895"/>
          </a:xfrm>
        </p:grpSpPr>
        <p:sp>
          <p:nvSpPr>
            <p:cNvPr id="18477" name="Freeform 53"/>
            <p:cNvSpPr/>
            <p:nvPr/>
          </p:nvSpPr>
          <p:spPr>
            <a:xfrm>
              <a:off x="813" y="2670"/>
              <a:ext cx="221" cy="664"/>
            </a:xfrm>
            <a:custGeom>
              <a:avLst/>
              <a:gdLst>
                <a:gd name="txL" fmla="*/ 0 w 221"/>
                <a:gd name="txT" fmla="*/ 0 h 664"/>
                <a:gd name="txR" fmla="*/ 221 w 221"/>
                <a:gd name="txB" fmla="*/ 664 h 664"/>
              </a:gdLst>
              <a:ahLst/>
              <a:cxnLst>
                <a:cxn ang="0">
                  <a:pos x="0" y="0"/>
                </a:cxn>
                <a:cxn ang="0">
                  <a:pos x="0" y="664"/>
                </a:cxn>
                <a:cxn ang="0">
                  <a:pos x="221" y="664"/>
                </a:cxn>
              </a:cxnLst>
              <a:rect l="txL" t="txT" r="txR" b="txB"/>
              <a:pathLst>
                <a:path w="221" h="664">
                  <a:moveTo>
                    <a:pt x="0" y="0"/>
                  </a:moveTo>
                  <a:lnTo>
                    <a:pt x="0" y="664"/>
                  </a:lnTo>
                  <a:lnTo>
                    <a:pt x="221" y="664"/>
                  </a:lnTo>
                </a:path>
              </a:pathLst>
            </a:custGeom>
            <a:noFill/>
            <a:ln w="19050"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8478" name="Rectangle 55"/>
            <p:cNvSpPr/>
            <p:nvPr/>
          </p:nvSpPr>
          <p:spPr>
            <a:xfrm>
              <a:off x="581" y="2833"/>
              <a:ext cx="145" cy="173"/>
            </a:xfrm>
            <a:prstGeom prst="rect">
              <a:avLst/>
            </a:prstGeom>
            <a:no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事</a:t>
              </a:r>
              <a:endParaRPr lang="zh-CN" altLang="en-US" sz="1800" b="1" dirty="0">
                <a:solidFill>
                  <a:schemeClr val="tx1"/>
                </a:solidFill>
                <a:latin typeface="Arial" panose="020B0604020202020204" pitchFamily="34" charset="0"/>
              </a:endParaRPr>
            </a:p>
          </p:txBody>
        </p:sp>
        <p:sp>
          <p:nvSpPr>
            <p:cNvPr id="18479" name="Rectangle 56"/>
            <p:cNvSpPr/>
            <p:nvPr/>
          </p:nvSpPr>
          <p:spPr>
            <a:xfrm>
              <a:off x="581" y="3019"/>
              <a:ext cx="145" cy="173"/>
            </a:xfrm>
            <a:prstGeom prst="rect">
              <a:avLst/>
            </a:prstGeom>
            <a:no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件</a:t>
              </a:r>
              <a:endParaRPr lang="zh-CN" altLang="en-US" sz="1800" b="1" dirty="0">
                <a:solidFill>
                  <a:schemeClr val="tx1"/>
                </a:solidFill>
                <a:latin typeface="Arial" panose="020B0604020202020204" pitchFamily="34" charset="0"/>
              </a:endParaRPr>
            </a:p>
          </p:txBody>
        </p:sp>
        <p:sp>
          <p:nvSpPr>
            <p:cNvPr id="18480" name="Rectangle 57"/>
            <p:cNvSpPr/>
            <p:nvPr/>
          </p:nvSpPr>
          <p:spPr>
            <a:xfrm>
              <a:off x="581" y="3206"/>
              <a:ext cx="145" cy="173"/>
            </a:xfrm>
            <a:prstGeom prst="rect">
              <a:avLst/>
            </a:prstGeom>
            <a:no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出</a:t>
              </a:r>
              <a:endParaRPr lang="zh-CN" altLang="en-US" sz="1800" b="1" dirty="0">
                <a:solidFill>
                  <a:schemeClr val="tx1"/>
                </a:solidFill>
                <a:latin typeface="Arial" panose="020B0604020202020204" pitchFamily="34" charset="0"/>
              </a:endParaRPr>
            </a:p>
          </p:txBody>
        </p:sp>
        <p:sp>
          <p:nvSpPr>
            <p:cNvPr id="18481" name="Rectangle 58"/>
            <p:cNvSpPr/>
            <p:nvPr/>
          </p:nvSpPr>
          <p:spPr>
            <a:xfrm>
              <a:off x="581" y="3392"/>
              <a:ext cx="145" cy="173"/>
            </a:xfrm>
            <a:prstGeom prst="rect">
              <a:avLst/>
            </a:prstGeom>
            <a:no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现</a:t>
              </a:r>
              <a:endParaRPr lang="zh-CN" altLang="en-US" sz="1800" b="1" dirty="0">
                <a:solidFill>
                  <a:schemeClr val="tx1"/>
                </a:solidFill>
                <a:latin typeface="Arial" panose="020B0604020202020204" pitchFamily="34" charset="0"/>
              </a:endParaRPr>
            </a:p>
          </p:txBody>
        </p:sp>
      </p:grpSp>
      <p:grpSp>
        <p:nvGrpSpPr>
          <p:cNvPr id="6" name="Group 66"/>
          <p:cNvGrpSpPr/>
          <p:nvPr/>
        </p:nvGrpSpPr>
        <p:grpSpPr>
          <a:xfrm>
            <a:off x="1258888" y="2997200"/>
            <a:ext cx="6103937" cy="923925"/>
            <a:chOff x="813" y="1902"/>
            <a:chExt cx="3845" cy="582"/>
          </a:xfrm>
        </p:grpSpPr>
        <p:sp>
          <p:nvSpPr>
            <p:cNvPr id="18471" name="Line 20"/>
            <p:cNvSpPr/>
            <p:nvPr/>
          </p:nvSpPr>
          <p:spPr>
            <a:xfrm>
              <a:off x="1034" y="2344"/>
              <a:ext cx="220" cy="1"/>
            </a:xfrm>
            <a:prstGeom prst="line">
              <a:avLst/>
            </a:prstGeom>
            <a:ln w="19050" cap="flat" cmpd="sng">
              <a:solidFill>
                <a:srgbClr val="000000"/>
              </a:solidFill>
              <a:prstDash val="solid"/>
              <a:headEnd type="none" w="med" len="med"/>
              <a:tailEnd type="none" w="med" len="med"/>
            </a:ln>
          </p:spPr>
        </p:sp>
        <p:sp>
          <p:nvSpPr>
            <p:cNvPr id="18472" name="Line 47"/>
            <p:cNvSpPr/>
            <p:nvPr/>
          </p:nvSpPr>
          <p:spPr>
            <a:xfrm>
              <a:off x="4657" y="2123"/>
              <a:ext cx="1" cy="221"/>
            </a:xfrm>
            <a:prstGeom prst="line">
              <a:avLst/>
            </a:prstGeom>
            <a:ln w="19050" cap="flat" cmpd="sng">
              <a:solidFill>
                <a:srgbClr val="000000"/>
              </a:solidFill>
              <a:prstDash val="solid"/>
              <a:headEnd type="none" w="med" len="med"/>
              <a:tailEnd type="none" w="med" len="med"/>
            </a:ln>
          </p:spPr>
        </p:sp>
        <p:sp>
          <p:nvSpPr>
            <p:cNvPr id="18473" name="Line 48"/>
            <p:cNvSpPr/>
            <p:nvPr/>
          </p:nvSpPr>
          <p:spPr>
            <a:xfrm>
              <a:off x="813" y="2123"/>
              <a:ext cx="3844" cy="1"/>
            </a:xfrm>
            <a:prstGeom prst="line">
              <a:avLst/>
            </a:prstGeom>
            <a:ln w="19050" cap="flat" cmpd="sng">
              <a:solidFill>
                <a:srgbClr val="000000"/>
              </a:solidFill>
              <a:prstDash val="solid"/>
              <a:headEnd type="none" w="med" len="med"/>
              <a:tailEnd type="none" w="med" len="med"/>
            </a:ln>
          </p:spPr>
        </p:sp>
        <p:sp>
          <p:nvSpPr>
            <p:cNvPr id="18474" name="Freeform 49"/>
            <p:cNvSpPr/>
            <p:nvPr/>
          </p:nvSpPr>
          <p:spPr>
            <a:xfrm>
              <a:off x="813" y="2123"/>
              <a:ext cx="221" cy="326"/>
            </a:xfrm>
            <a:custGeom>
              <a:avLst/>
              <a:gdLst>
                <a:gd name="txL" fmla="*/ 0 w 221"/>
                <a:gd name="txT" fmla="*/ 0 h 326"/>
                <a:gd name="txR" fmla="*/ 221 w 221"/>
                <a:gd name="txB" fmla="*/ 326 h 326"/>
              </a:gdLst>
              <a:ahLst/>
              <a:cxnLst>
                <a:cxn ang="0">
                  <a:pos x="0" y="0"/>
                </a:cxn>
                <a:cxn ang="0">
                  <a:pos x="0" y="326"/>
                </a:cxn>
                <a:cxn ang="0">
                  <a:pos x="221" y="326"/>
                </a:cxn>
              </a:cxnLst>
              <a:rect l="txL" t="txT" r="txR" b="txB"/>
              <a:pathLst>
                <a:path w="221" h="326">
                  <a:moveTo>
                    <a:pt x="0" y="0"/>
                  </a:moveTo>
                  <a:lnTo>
                    <a:pt x="0" y="326"/>
                  </a:lnTo>
                  <a:lnTo>
                    <a:pt x="221" y="326"/>
                  </a:lnTo>
                </a:path>
              </a:pathLst>
            </a:custGeom>
            <a:noFill/>
            <a:ln w="19050"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8475" name="Freeform 50"/>
            <p:cNvSpPr/>
            <p:nvPr/>
          </p:nvSpPr>
          <p:spPr>
            <a:xfrm>
              <a:off x="999" y="2426"/>
              <a:ext cx="151" cy="58"/>
            </a:xfrm>
            <a:custGeom>
              <a:avLst/>
              <a:gdLst>
                <a:gd name="txL" fmla="*/ 0 w 151"/>
                <a:gd name="txT" fmla="*/ 0 h 58"/>
                <a:gd name="txR" fmla="*/ 151 w 151"/>
                <a:gd name="txB" fmla="*/ 58 h 58"/>
              </a:gdLst>
              <a:ahLst/>
              <a:cxnLst>
                <a:cxn ang="0">
                  <a:pos x="0" y="0"/>
                </a:cxn>
                <a:cxn ang="0">
                  <a:pos x="35" y="23"/>
                </a:cxn>
                <a:cxn ang="0">
                  <a:pos x="0" y="58"/>
                </a:cxn>
                <a:cxn ang="0">
                  <a:pos x="151" y="23"/>
                </a:cxn>
                <a:cxn ang="0">
                  <a:pos x="0" y="0"/>
                </a:cxn>
              </a:cxnLst>
              <a:rect l="txL" t="txT" r="txR" b="txB"/>
              <a:pathLst>
                <a:path w="151" h="58">
                  <a:moveTo>
                    <a:pt x="0" y="0"/>
                  </a:moveTo>
                  <a:lnTo>
                    <a:pt x="35" y="23"/>
                  </a:lnTo>
                  <a:lnTo>
                    <a:pt x="0" y="58"/>
                  </a:lnTo>
                  <a:lnTo>
                    <a:pt x="151" y="23"/>
                  </a:lnTo>
                  <a:lnTo>
                    <a:pt x="0" y="0"/>
                  </a:lnTo>
                  <a:close/>
                </a:path>
              </a:pathLst>
            </a:custGeom>
            <a:solidFill>
              <a:srgbClr val="000000"/>
            </a:solidFill>
            <a:ln w="19050"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8476" name="Rectangle 59"/>
            <p:cNvSpPr/>
            <p:nvPr/>
          </p:nvSpPr>
          <p:spPr>
            <a:xfrm>
              <a:off x="1963" y="1902"/>
              <a:ext cx="580" cy="173"/>
            </a:xfrm>
            <a:prstGeom prst="rect">
              <a:avLst/>
            </a:prstGeom>
            <a:no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时间片完</a:t>
              </a:r>
              <a:endParaRPr lang="zh-CN" altLang="en-US" sz="1800" b="1" dirty="0">
                <a:solidFill>
                  <a:schemeClr val="tx1"/>
                </a:solidFill>
                <a:latin typeface="Arial" panose="020B0604020202020204" pitchFamily="34" charset="0"/>
              </a:endParaRPr>
            </a:p>
          </p:txBody>
        </p:sp>
      </p:grpSp>
      <p:grpSp>
        <p:nvGrpSpPr>
          <p:cNvPr id="7" name="Group 63"/>
          <p:cNvGrpSpPr/>
          <p:nvPr/>
        </p:nvGrpSpPr>
        <p:grpSpPr>
          <a:xfrm>
            <a:off x="212725" y="3886200"/>
            <a:ext cx="1622425" cy="406400"/>
            <a:chOff x="1156" y="3838"/>
            <a:chExt cx="1022" cy="256"/>
          </a:xfrm>
        </p:grpSpPr>
        <p:sp>
          <p:nvSpPr>
            <p:cNvPr id="18468" name="Line 60"/>
            <p:cNvSpPr/>
            <p:nvPr/>
          </p:nvSpPr>
          <p:spPr>
            <a:xfrm>
              <a:off x="1191" y="4059"/>
              <a:ext cx="987" cy="1"/>
            </a:xfrm>
            <a:prstGeom prst="line">
              <a:avLst/>
            </a:prstGeom>
            <a:ln w="19050" cap="flat" cmpd="sng">
              <a:solidFill>
                <a:srgbClr val="000000"/>
              </a:solidFill>
              <a:prstDash val="solid"/>
              <a:headEnd type="none" w="med" len="med"/>
              <a:tailEnd type="none" w="med" len="med"/>
            </a:ln>
          </p:spPr>
        </p:sp>
        <p:sp>
          <p:nvSpPr>
            <p:cNvPr id="18469" name="Freeform 61"/>
            <p:cNvSpPr/>
            <p:nvPr/>
          </p:nvSpPr>
          <p:spPr>
            <a:xfrm>
              <a:off x="2027" y="4036"/>
              <a:ext cx="151" cy="58"/>
            </a:xfrm>
            <a:custGeom>
              <a:avLst/>
              <a:gdLst>
                <a:gd name="txL" fmla="*/ 0 w 151"/>
                <a:gd name="txT" fmla="*/ 0 h 58"/>
                <a:gd name="txR" fmla="*/ 151 w 151"/>
                <a:gd name="txB" fmla="*/ 58 h 58"/>
              </a:gdLst>
              <a:ahLst/>
              <a:cxnLst>
                <a:cxn ang="0">
                  <a:pos x="0" y="0"/>
                </a:cxn>
                <a:cxn ang="0">
                  <a:pos x="35" y="23"/>
                </a:cxn>
                <a:cxn ang="0">
                  <a:pos x="0" y="58"/>
                </a:cxn>
                <a:cxn ang="0">
                  <a:pos x="151" y="23"/>
                </a:cxn>
                <a:cxn ang="0">
                  <a:pos x="0" y="0"/>
                </a:cxn>
              </a:cxnLst>
              <a:rect l="txL" t="txT" r="txR" b="txB"/>
              <a:pathLst>
                <a:path w="151" h="58">
                  <a:moveTo>
                    <a:pt x="0" y="0"/>
                  </a:moveTo>
                  <a:lnTo>
                    <a:pt x="35" y="23"/>
                  </a:lnTo>
                  <a:lnTo>
                    <a:pt x="0" y="58"/>
                  </a:lnTo>
                  <a:lnTo>
                    <a:pt x="151" y="23"/>
                  </a:lnTo>
                  <a:lnTo>
                    <a:pt x="0" y="0"/>
                  </a:lnTo>
                  <a:close/>
                </a:path>
              </a:pathLst>
            </a:custGeom>
            <a:solidFill>
              <a:srgbClr val="000000"/>
            </a:solidFill>
            <a:ln w="19050"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8470" name="Rectangle 62"/>
            <p:cNvSpPr/>
            <p:nvPr/>
          </p:nvSpPr>
          <p:spPr>
            <a:xfrm>
              <a:off x="1156" y="3838"/>
              <a:ext cx="580" cy="173"/>
            </a:xfrm>
            <a:prstGeom prst="rect">
              <a:avLst/>
            </a:prstGeom>
            <a:no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交互用户</a:t>
              </a:r>
              <a:endParaRPr lang="zh-CN" altLang="en-US" sz="1800" b="1" dirty="0">
                <a:solidFill>
                  <a:schemeClr val="tx1"/>
                </a:solidFill>
                <a:latin typeface="Arial" panose="020B0604020202020204" pitchFamily="34"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32450"/>
                                        </p:tgtEl>
                                        <p:attrNameLst>
                                          <p:attrName>style.visibility</p:attrName>
                                        </p:attrNameLst>
                                      </p:cBhvr>
                                      <p:to>
                                        <p:strVal val="visible"/>
                                      </p:to>
                                    </p:set>
                                    <p:anim calcmode="lin" valueType="num">
                                      <p:cBhvr>
                                        <p:cTn id="7" dur="500" fill="hold"/>
                                        <p:tgtEl>
                                          <p:spTgt spid="232450"/>
                                        </p:tgtEl>
                                        <p:attrNameLst>
                                          <p:attrName>ppt_x</p:attrName>
                                        </p:attrNameLst>
                                      </p:cBhvr>
                                      <p:tavLst>
                                        <p:tav tm="0">
                                          <p:val>
                                            <p:strVal val="#ppt_x-.2"/>
                                          </p:val>
                                        </p:tav>
                                        <p:tav tm="100000">
                                          <p:val>
                                            <p:strVal val="#ppt_x"/>
                                          </p:val>
                                        </p:tav>
                                      </p:tavLst>
                                    </p:anim>
                                    <p:anim calcmode="lin" valueType="num">
                                      <p:cBhvr>
                                        <p:cTn id="8" dur="500" fill="hold"/>
                                        <p:tgtEl>
                                          <p:spTgt spid="232450"/>
                                        </p:tgtEl>
                                        <p:attrNameLst>
                                          <p:attrName>ppt_y</p:attrName>
                                        </p:attrNameLst>
                                      </p:cBhvr>
                                      <p:tavLst>
                                        <p:tav tm="0">
                                          <p:val>
                                            <p:strVal val="#ppt_y"/>
                                          </p:val>
                                        </p:tav>
                                        <p:tav tm="100000">
                                          <p:val>
                                            <p:strVal val="#ppt_y"/>
                                          </p:val>
                                        </p:tav>
                                      </p:tavLst>
                                    </p:anim>
                                    <p:animEffect transition="in" filter="wipe(right)" prLst="gradientSize: 0.1">
                                      <p:cBhvr>
                                        <p:cTn id="9" dur="500"/>
                                        <p:tgtEl>
                                          <p:spTgt spid="232450"/>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0-#ppt_w/2"/>
                                          </p:val>
                                        </p:tav>
                                        <p:tav tm="100000">
                                          <p:val>
                                            <p:strVal val="#ppt_x"/>
                                          </p:val>
                                        </p:tav>
                                      </p:tavLst>
                                    </p:anim>
                                    <p:anim calcmode="lin" valueType="num">
                                      <p:cBhvr additive="base">
                                        <p:cTn id="15"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ox(in)">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ox(in)">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ox(in)">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ox(in)">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box(in)">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0"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Rectangle 2"/>
          <p:cNvSpPr/>
          <p:nvPr/>
        </p:nvSpPr>
        <p:spPr>
          <a:xfrm>
            <a:off x="533400" y="260350"/>
            <a:ext cx="8153400" cy="5935663"/>
          </a:xfrm>
          <a:prstGeom prst="rect">
            <a:avLst/>
          </a:prstGeom>
          <a:noFill/>
          <a:ln w="9525">
            <a:noFill/>
          </a:ln>
        </p:spPr>
        <p:txBody>
          <a:bodyPr>
            <a:spAutoFit/>
          </a:bodyPr>
          <a:p>
            <a:pPr algn="l" eaLnBrk="0" hangingPunct="0"/>
            <a:r>
              <a:rPr lang="zh-CN" altLang="en-US" sz="3200" b="1" dirty="0">
                <a:solidFill>
                  <a:srgbClr val="D60093"/>
                </a:solidFill>
                <a:latin typeface="Times New Roman" panose="02020603050405020304" pitchFamily="18" charset="0"/>
              </a:rPr>
              <a:t>     </a:t>
            </a:r>
            <a:r>
              <a:rPr lang="en-US" altLang="zh-CN" sz="3200" b="1" dirty="0">
                <a:solidFill>
                  <a:srgbClr val="D60093"/>
                </a:solidFill>
                <a:latin typeface="Times New Roman" panose="02020603050405020304" pitchFamily="18" charset="0"/>
              </a:rPr>
              <a:t>2. </a:t>
            </a:r>
            <a:r>
              <a:rPr lang="zh-CN" altLang="en-US" sz="3200" b="1" dirty="0">
                <a:solidFill>
                  <a:srgbClr val="D60093"/>
                </a:solidFill>
                <a:latin typeface="Times New Roman" panose="02020603050405020304" pitchFamily="18" charset="0"/>
              </a:rPr>
              <a:t>银行家算法</a:t>
            </a:r>
            <a:endParaRPr lang="zh-CN" altLang="en-US" sz="3200" b="1" dirty="0">
              <a:solidFill>
                <a:srgbClr val="D60093"/>
              </a:solidFill>
              <a:latin typeface="Times New Roman" panose="02020603050405020304" pitchFamily="18" charset="0"/>
            </a:endParaRPr>
          </a:p>
          <a:p>
            <a:pPr algn="just">
              <a:spcAft>
                <a:spcPts val="600"/>
              </a:spcAft>
            </a:pPr>
            <a:r>
              <a:rPr lang="zh-CN" altLang="en-US" b="1" dirty="0">
                <a:solidFill>
                  <a:schemeClr val="tx1"/>
                </a:solidFill>
                <a:latin typeface="Times New Roman" panose="02020603050405020304" pitchFamily="18" charset="0"/>
              </a:rPr>
              <a:t>     </a:t>
            </a:r>
            <a:r>
              <a:rPr lang="zh-CN" altLang="zh-CN" b="1" dirty="0">
                <a:solidFill>
                  <a:schemeClr val="tx1"/>
                </a:solidFill>
                <a:latin typeface="Times New Roman" panose="02020603050405020304" pitchFamily="18" charset="0"/>
              </a:rPr>
              <a:t>当进程</a:t>
            </a:r>
            <a:r>
              <a:rPr lang="en-US" altLang="zh-CN" b="1" dirty="0">
                <a:solidFill>
                  <a:schemeClr val="tx1"/>
                </a:solidFill>
                <a:latin typeface="Times New Roman" panose="02020603050405020304" pitchFamily="18" charset="0"/>
              </a:rPr>
              <a:t>P</a:t>
            </a:r>
            <a:r>
              <a:rPr lang="en-US" altLang="zh-CN" b="1" baseline="-16000" dirty="0">
                <a:solidFill>
                  <a:schemeClr val="tx1"/>
                </a:solidFill>
                <a:latin typeface="Times New Roman" panose="02020603050405020304" pitchFamily="18" charset="0"/>
              </a:rPr>
              <a:t>i</a:t>
            </a:r>
            <a:r>
              <a:rPr lang="zh-CN" altLang="zh-CN" b="1" dirty="0">
                <a:solidFill>
                  <a:schemeClr val="tx1"/>
                </a:solidFill>
                <a:latin typeface="Times New Roman" panose="02020603050405020304" pitchFamily="18" charset="0"/>
              </a:rPr>
              <a:t>提出资源申请</a:t>
            </a:r>
            <a:r>
              <a:rPr lang="en-US" altLang="zh-CN" b="1" dirty="0">
                <a:solidFill>
                  <a:srgbClr val="0000FF"/>
                </a:solidFill>
                <a:latin typeface="Times New Roman" panose="02020603050405020304" pitchFamily="18" charset="0"/>
              </a:rPr>
              <a:t>Request[i]</a:t>
            </a:r>
            <a:r>
              <a:rPr lang="zh-CN" altLang="zh-CN" b="1" dirty="0">
                <a:solidFill>
                  <a:schemeClr val="tx1"/>
                </a:solidFill>
                <a:latin typeface="Times New Roman" panose="02020603050405020304" pitchFamily="18" charset="0"/>
              </a:rPr>
              <a:t>时，系统执行下列步骤：</a:t>
            </a:r>
            <a:endParaRPr lang="zh-CN" altLang="zh-CN" b="1" dirty="0">
              <a:solidFill>
                <a:schemeClr val="tx1"/>
              </a:solidFill>
              <a:latin typeface="Times New Roman" panose="02020603050405020304" pitchFamily="18" charset="0"/>
            </a:endParaRPr>
          </a:p>
          <a:p>
            <a:pPr algn="just">
              <a:spcAft>
                <a:spcPts val="600"/>
              </a:spcAft>
            </a:pPr>
            <a:r>
              <a:rPr lang="zh-CN" altLang="en-US" b="1" dirty="0">
                <a:solidFill>
                  <a:schemeClr val="tx1"/>
                </a:solidFill>
                <a:latin typeface="Times New Roman" panose="02020603050405020304" pitchFamily="18" charset="0"/>
              </a:rPr>
              <a:t>     ⑴ </a:t>
            </a:r>
            <a:r>
              <a:rPr lang="zh-CN" altLang="zh-CN" b="1" dirty="0">
                <a:solidFill>
                  <a:schemeClr val="tx1"/>
                </a:solidFill>
                <a:latin typeface="Times New Roman" panose="02020603050405020304" pitchFamily="18" charset="0"/>
              </a:rPr>
              <a:t>若</a:t>
            </a:r>
            <a:r>
              <a:rPr lang="en-US" altLang="zh-CN" b="1" dirty="0">
                <a:solidFill>
                  <a:srgbClr val="0000FF"/>
                </a:solidFill>
                <a:latin typeface="Times New Roman" panose="02020603050405020304" pitchFamily="18" charset="0"/>
              </a:rPr>
              <a:t>Request[i]≤Need[i]</a:t>
            </a:r>
            <a:r>
              <a:rPr lang="en-US" altLang="zh-CN" b="1" dirty="0">
                <a:solidFill>
                  <a:schemeClr val="tx1"/>
                </a:solidFill>
                <a:latin typeface="Times New Roman" panose="02020603050405020304" pitchFamily="18" charset="0"/>
              </a:rPr>
              <a:t>,</a:t>
            </a:r>
            <a:r>
              <a:rPr lang="zh-CN" altLang="en-US" b="1" dirty="0">
                <a:solidFill>
                  <a:schemeClr val="tx1"/>
                </a:solidFill>
                <a:latin typeface="Times New Roman" panose="02020603050405020304" pitchFamily="18" charset="0"/>
              </a:rPr>
              <a:t>转⑵；</a:t>
            </a:r>
            <a:r>
              <a:rPr lang="zh-CN" altLang="en-US" dirty="0">
                <a:solidFill>
                  <a:schemeClr val="tx1"/>
                </a:solidFill>
                <a:latin typeface="Times New Roman" panose="02020603050405020304" pitchFamily="18" charset="0"/>
              </a:rPr>
              <a:t>否则错误返回；</a:t>
            </a:r>
            <a:endParaRPr lang="zh-CN" altLang="en-US" dirty="0">
              <a:solidFill>
                <a:schemeClr val="tx1"/>
              </a:solidFill>
              <a:latin typeface="Times New Roman" panose="02020603050405020304" pitchFamily="18" charset="0"/>
            </a:endParaRPr>
          </a:p>
          <a:p>
            <a:pPr algn="just">
              <a:spcAft>
                <a:spcPts val="600"/>
              </a:spcAft>
            </a:pPr>
            <a:r>
              <a:rPr lang="zh-CN" altLang="en-US" b="1" dirty="0">
                <a:solidFill>
                  <a:schemeClr val="tx1"/>
                </a:solidFill>
                <a:latin typeface="Times New Roman" panose="02020603050405020304" pitchFamily="18" charset="0"/>
              </a:rPr>
              <a:t>     ⑵ </a:t>
            </a:r>
            <a:r>
              <a:rPr lang="zh-CN" altLang="zh-CN" b="1" dirty="0">
                <a:solidFill>
                  <a:schemeClr val="tx1"/>
                </a:solidFill>
                <a:latin typeface="Times New Roman" panose="02020603050405020304" pitchFamily="18" charset="0"/>
              </a:rPr>
              <a:t>若</a:t>
            </a:r>
            <a:r>
              <a:rPr lang="en-US" altLang="zh-CN" b="1" dirty="0">
                <a:solidFill>
                  <a:srgbClr val="0000FF"/>
                </a:solidFill>
                <a:latin typeface="Times New Roman" panose="02020603050405020304" pitchFamily="18" charset="0"/>
              </a:rPr>
              <a:t>Request[i]≤Available</a:t>
            </a:r>
            <a:r>
              <a:rPr lang="zh-CN" altLang="en-US" b="1" dirty="0">
                <a:solidFill>
                  <a:schemeClr val="tx1"/>
                </a:solidFill>
                <a:latin typeface="Times New Roman" panose="02020603050405020304" pitchFamily="18" charset="0"/>
              </a:rPr>
              <a:t>，转⑶；</a:t>
            </a:r>
            <a:r>
              <a:rPr lang="zh-CN" altLang="en-US" dirty="0">
                <a:solidFill>
                  <a:schemeClr val="tx1"/>
                </a:solidFill>
                <a:latin typeface="Times New Roman" panose="02020603050405020304" pitchFamily="18" charset="0"/>
              </a:rPr>
              <a:t>否则，表示尚无足够资源，</a:t>
            </a:r>
            <a:r>
              <a:rPr lang="en-US" altLang="zh-CN" dirty="0">
                <a:solidFill>
                  <a:schemeClr val="tx1"/>
                </a:solidFill>
                <a:latin typeface="Times New Roman" panose="02020603050405020304" pitchFamily="18" charset="0"/>
              </a:rPr>
              <a:t>P</a:t>
            </a:r>
            <a:r>
              <a:rPr lang="en-US" altLang="zh-CN" baseline="-25000" dirty="0">
                <a:solidFill>
                  <a:schemeClr val="tx1"/>
                </a:solidFill>
                <a:latin typeface="Times New Roman" panose="02020603050405020304" pitchFamily="18" charset="0"/>
              </a:rPr>
              <a:t>i</a:t>
            </a:r>
            <a:r>
              <a:rPr lang="zh-CN" altLang="en-US" dirty="0">
                <a:solidFill>
                  <a:schemeClr val="tx1"/>
                </a:solidFill>
                <a:latin typeface="Times New Roman" panose="02020603050405020304" pitchFamily="18" charset="0"/>
              </a:rPr>
              <a:t>须等待；</a:t>
            </a:r>
            <a:endParaRPr lang="zh-CN" altLang="en-US" b="1" dirty="0">
              <a:solidFill>
                <a:schemeClr val="tx1"/>
              </a:solidFill>
              <a:latin typeface="Times New Roman" panose="02020603050405020304" pitchFamily="18" charset="0"/>
            </a:endParaRPr>
          </a:p>
          <a:p>
            <a:pPr algn="just">
              <a:spcAft>
                <a:spcPts val="600"/>
              </a:spcAft>
            </a:pPr>
            <a:r>
              <a:rPr lang="zh-CN" altLang="en-US" b="1" dirty="0">
                <a:solidFill>
                  <a:schemeClr val="tx1"/>
                </a:solidFill>
                <a:latin typeface="Times New Roman" panose="02020603050405020304" pitchFamily="18" charset="0"/>
              </a:rPr>
              <a:t>     ⑶</a:t>
            </a:r>
            <a:r>
              <a:rPr lang="zh-CN" altLang="en-US" dirty="0">
                <a:solidFill>
                  <a:schemeClr val="tx1"/>
                </a:solidFill>
                <a:latin typeface="Times New Roman" panose="02020603050405020304" pitchFamily="18" charset="0"/>
              </a:rPr>
              <a:t>系统尝试把资源分配给进程</a:t>
            </a:r>
            <a:r>
              <a:rPr lang="en-US" altLang="zh-CN" dirty="0">
                <a:solidFill>
                  <a:schemeClr val="tx1"/>
                </a:solidFill>
                <a:latin typeface="Times New Roman" panose="02020603050405020304" pitchFamily="18" charset="0"/>
              </a:rPr>
              <a:t>P</a:t>
            </a:r>
            <a:r>
              <a:rPr lang="en-US" altLang="zh-CN" baseline="-25000" dirty="0">
                <a:solidFill>
                  <a:schemeClr val="tx1"/>
                </a:solidFill>
                <a:latin typeface="Times New Roman" panose="02020603050405020304" pitchFamily="18" charset="0"/>
              </a:rPr>
              <a:t>i</a:t>
            </a:r>
            <a:r>
              <a:rPr lang="zh-CN" altLang="en-US" dirty="0">
                <a:solidFill>
                  <a:schemeClr val="tx1"/>
                </a:solidFill>
                <a:latin typeface="Times New Roman" panose="02020603050405020304" pitchFamily="18" charset="0"/>
              </a:rPr>
              <a:t>，并修改以下数据结构：</a:t>
            </a:r>
            <a:endParaRPr lang="zh-CN" altLang="en-US" b="1" dirty="0">
              <a:solidFill>
                <a:schemeClr val="tx1"/>
              </a:solidFill>
              <a:latin typeface="Times New Roman" panose="02020603050405020304" pitchFamily="18" charset="0"/>
            </a:endParaRPr>
          </a:p>
          <a:p>
            <a:pPr algn="just">
              <a:spcAft>
                <a:spcPts val="600"/>
              </a:spcAft>
            </a:pPr>
            <a:r>
              <a:rPr lang="zh-CN" altLang="en-US" b="1" dirty="0">
                <a:solidFill>
                  <a:schemeClr val="tx1"/>
                </a:solidFill>
                <a:latin typeface="Times New Roman" panose="02020603050405020304" pitchFamily="18" charset="0"/>
              </a:rPr>
              <a:t>     </a:t>
            </a:r>
            <a:r>
              <a:rPr lang="en-US" altLang="zh-CN" b="1" dirty="0">
                <a:solidFill>
                  <a:srgbClr val="0000FF"/>
                </a:solidFill>
                <a:latin typeface="Times New Roman" panose="02020603050405020304" pitchFamily="18" charset="0"/>
              </a:rPr>
              <a:t>Available:=</a:t>
            </a:r>
            <a:endParaRPr lang="en-US" altLang="zh-CN" b="1" dirty="0">
              <a:solidFill>
                <a:srgbClr val="0000FF"/>
              </a:solidFill>
              <a:latin typeface="Times New Roman" panose="02020603050405020304" pitchFamily="18" charset="0"/>
            </a:endParaRPr>
          </a:p>
          <a:p>
            <a:pPr algn="just">
              <a:spcAft>
                <a:spcPts val="600"/>
              </a:spcAft>
            </a:pPr>
            <a:r>
              <a:rPr lang="en-US" altLang="zh-CN" b="1" dirty="0">
                <a:solidFill>
                  <a:srgbClr val="0000FF"/>
                </a:solidFill>
                <a:latin typeface="Times New Roman" panose="02020603050405020304" pitchFamily="18" charset="0"/>
              </a:rPr>
              <a:t>     Allocation[i]:=</a:t>
            </a:r>
            <a:endParaRPr lang="en-US" altLang="zh-CN" b="1" dirty="0">
              <a:solidFill>
                <a:srgbClr val="0000FF"/>
              </a:solidFill>
              <a:latin typeface="Times New Roman" panose="02020603050405020304" pitchFamily="18" charset="0"/>
            </a:endParaRPr>
          </a:p>
          <a:p>
            <a:pPr algn="just">
              <a:spcAft>
                <a:spcPts val="600"/>
              </a:spcAft>
            </a:pPr>
            <a:r>
              <a:rPr lang="en-US" altLang="zh-CN" b="1" dirty="0">
                <a:solidFill>
                  <a:srgbClr val="0000FF"/>
                </a:solidFill>
                <a:latin typeface="Times New Roman" panose="02020603050405020304" pitchFamily="18" charset="0"/>
              </a:rPr>
              <a:t>     Need[i]:=</a:t>
            </a:r>
            <a:endParaRPr lang="en-US" altLang="zh-CN" b="1" dirty="0">
              <a:solidFill>
                <a:srgbClr val="0000FF"/>
              </a:solidFill>
              <a:latin typeface="Times New Roman" panose="02020603050405020304" pitchFamily="18" charset="0"/>
            </a:endParaRPr>
          </a:p>
          <a:p>
            <a:pPr algn="just">
              <a:spcAft>
                <a:spcPts val="600"/>
              </a:spcAft>
            </a:pPr>
            <a:r>
              <a:rPr lang="en-US" altLang="zh-CN" b="1" dirty="0">
                <a:solidFill>
                  <a:srgbClr val="0000FF"/>
                </a:solidFill>
                <a:latin typeface="Times New Roman" panose="02020603050405020304" pitchFamily="18" charset="0"/>
              </a:rPr>
              <a:t>     ⑷ </a:t>
            </a:r>
            <a:r>
              <a:rPr lang="zh-CN" altLang="en-US" b="1" dirty="0">
                <a:solidFill>
                  <a:srgbClr val="0000FF"/>
                </a:solidFill>
                <a:latin typeface="Times New Roman" panose="02020603050405020304" pitchFamily="18" charset="0"/>
              </a:rPr>
              <a:t>执行安全性算法：</a:t>
            </a:r>
            <a:endParaRPr lang="zh-CN" altLang="en-US" b="1" dirty="0">
              <a:solidFill>
                <a:srgbClr val="0000FF"/>
              </a:solidFill>
              <a:latin typeface="Times New Roman" panose="02020603050405020304" pitchFamily="18" charset="0"/>
            </a:endParaRPr>
          </a:p>
          <a:p>
            <a:pPr algn="just">
              <a:spcAft>
                <a:spcPts val="600"/>
              </a:spcAft>
            </a:pPr>
            <a:r>
              <a:rPr lang="zh-CN" altLang="en-US" dirty="0">
                <a:solidFill>
                  <a:schemeClr val="tx1"/>
                </a:solidFill>
                <a:latin typeface="Times New Roman" panose="02020603050405020304" pitchFamily="18" charset="0"/>
              </a:rPr>
              <a:t>检查此次资源分配后，系统是否处于安全状态。若安全，则将资源分配给进程</a:t>
            </a:r>
            <a:r>
              <a:rPr lang="en-US" altLang="zh-CN" dirty="0">
                <a:solidFill>
                  <a:schemeClr val="tx1"/>
                </a:solidFill>
                <a:latin typeface="Times New Roman" panose="02020603050405020304" pitchFamily="18" charset="0"/>
              </a:rPr>
              <a:t>P</a:t>
            </a:r>
            <a:r>
              <a:rPr lang="en-US" altLang="zh-CN" baseline="-25000" dirty="0">
                <a:solidFill>
                  <a:schemeClr val="tx1"/>
                </a:solidFill>
                <a:latin typeface="Times New Roman" panose="02020603050405020304" pitchFamily="18" charset="0"/>
              </a:rPr>
              <a:t>i</a:t>
            </a:r>
            <a:r>
              <a:rPr lang="zh-CN" altLang="en-US" dirty="0">
                <a:solidFill>
                  <a:schemeClr val="tx1"/>
                </a:solidFill>
                <a:latin typeface="Times New Roman" panose="02020603050405020304" pitchFamily="18" charset="0"/>
              </a:rPr>
              <a:t>，以完成本次分配；否则，将本次的试探分配作废，恢复原来的资源分配状态，让进程</a:t>
            </a:r>
            <a:r>
              <a:rPr lang="en-US" altLang="zh-CN" dirty="0">
                <a:solidFill>
                  <a:schemeClr val="tx1"/>
                </a:solidFill>
                <a:latin typeface="Times New Roman" panose="02020603050405020304" pitchFamily="18" charset="0"/>
              </a:rPr>
              <a:t>P</a:t>
            </a:r>
            <a:r>
              <a:rPr lang="en-US" altLang="zh-CN" baseline="-25000" dirty="0">
                <a:solidFill>
                  <a:schemeClr val="tx1"/>
                </a:solidFill>
                <a:latin typeface="Times New Roman" panose="02020603050405020304" pitchFamily="18" charset="0"/>
              </a:rPr>
              <a:t>i</a:t>
            </a:r>
            <a:r>
              <a:rPr lang="zh-CN" altLang="en-US" dirty="0">
                <a:solidFill>
                  <a:schemeClr val="tx1"/>
                </a:solidFill>
                <a:latin typeface="Times New Roman" panose="02020603050405020304" pitchFamily="18" charset="0"/>
              </a:rPr>
              <a:t>等待。 </a:t>
            </a:r>
            <a:endParaRPr lang="zh-CN" altLang="en-US" dirty="0">
              <a:solidFill>
                <a:schemeClr val="tx1"/>
              </a:solidFill>
              <a:latin typeface="Times New Roman" panose="02020603050405020304" pitchFamily="18" charset="0"/>
            </a:endParaRPr>
          </a:p>
        </p:txBody>
      </p:sp>
      <p:sp>
        <p:nvSpPr>
          <p:cNvPr id="148483" name="Text Box 3"/>
          <p:cNvSpPr txBox="1"/>
          <p:nvPr/>
        </p:nvSpPr>
        <p:spPr>
          <a:xfrm>
            <a:off x="2700338" y="2852738"/>
            <a:ext cx="3743325" cy="457200"/>
          </a:xfrm>
          <a:prstGeom prst="rect">
            <a:avLst/>
          </a:prstGeom>
          <a:noFill/>
          <a:ln w="9525">
            <a:noFill/>
          </a:ln>
        </p:spPr>
        <p:txBody>
          <a:bodyPr>
            <a:spAutoFit/>
          </a:bodyPr>
          <a:p>
            <a:pPr algn="l">
              <a:spcBef>
                <a:spcPct val="50000"/>
              </a:spcBef>
              <a:buClr>
                <a:schemeClr val="tx1"/>
              </a:buClr>
            </a:pPr>
            <a:r>
              <a:rPr lang="en-US" altLang="zh-CN" b="1" dirty="0">
                <a:solidFill>
                  <a:srgbClr val="0000FF"/>
                </a:solidFill>
                <a:latin typeface="Times New Roman" panose="02020603050405020304" pitchFamily="18" charset="0"/>
              </a:rPr>
              <a:t>Available-Request[i];</a:t>
            </a:r>
            <a:endParaRPr lang="zh-CN" altLang="en-US" b="1" dirty="0">
              <a:solidFill>
                <a:srgbClr val="0000FF"/>
              </a:solidFill>
              <a:latin typeface="Times New Roman" panose="02020603050405020304" pitchFamily="18" charset="0"/>
            </a:endParaRPr>
          </a:p>
        </p:txBody>
      </p:sp>
      <p:sp>
        <p:nvSpPr>
          <p:cNvPr id="148484" name="Text Box 4"/>
          <p:cNvSpPr txBox="1"/>
          <p:nvPr/>
        </p:nvSpPr>
        <p:spPr>
          <a:xfrm>
            <a:off x="2987675" y="3357563"/>
            <a:ext cx="3743325" cy="457200"/>
          </a:xfrm>
          <a:prstGeom prst="rect">
            <a:avLst/>
          </a:prstGeom>
          <a:noFill/>
          <a:ln w="9525">
            <a:noFill/>
          </a:ln>
        </p:spPr>
        <p:txBody>
          <a:bodyPr>
            <a:spAutoFit/>
          </a:bodyPr>
          <a:p>
            <a:pPr algn="l">
              <a:spcBef>
                <a:spcPct val="50000"/>
              </a:spcBef>
              <a:buClr>
                <a:schemeClr val="tx1"/>
              </a:buClr>
            </a:pPr>
            <a:r>
              <a:rPr lang="en-US" altLang="zh-CN" b="1" dirty="0">
                <a:solidFill>
                  <a:srgbClr val="0000FF"/>
                </a:solidFill>
                <a:latin typeface="Times New Roman" panose="02020603050405020304" pitchFamily="18" charset="0"/>
              </a:rPr>
              <a:t>Allocation[i]+Request[i];</a:t>
            </a:r>
            <a:endParaRPr lang="zh-CN" altLang="en-US" b="1" dirty="0">
              <a:solidFill>
                <a:srgbClr val="0000FF"/>
              </a:solidFill>
              <a:latin typeface="Times New Roman" panose="02020603050405020304" pitchFamily="18" charset="0"/>
            </a:endParaRPr>
          </a:p>
        </p:txBody>
      </p:sp>
      <p:sp>
        <p:nvSpPr>
          <p:cNvPr id="148485" name="Text Box 5"/>
          <p:cNvSpPr txBox="1"/>
          <p:nvPr/>
        </p:nvSpPr>
        <p:spPr>
          <a:xfrm>
            <a:off x="2411413" y="3789363"/>
            <a:ext cx="3743325" cy="457200"/>
          </a:xfrm>
          <a:prstGeom prst="rect">
            <a:avLst/>
          </a:prstGeom>
          <a:noFill/>
          <a:ln w="9525">
            <a:noFill/>
          </a:ln>
        </p:spPr>
        <p:txBody>
          <a:bodyPr>
            <a:spAutoFit/>
          </a:bodyPr>
          <a:p>
            <a:pPr algn="just">
              <a:spcAft>
                <a:spcPts val="600"/>
              </a:spcAft>
            </a:pPr>
            <a:r>
              <a:rPr lang="en-US" altLang="zh-CN" b="1" dirty="0">
                <a:solidFill>
                  <a:srgbClr val="0000FF"/>
                </a:solidFill>
                <a:latin typeface="Times New Roman" panose="02020603050405020304" pitchFamily="18" charset="0"/>
              </a:rPr>
              <a:t>Need[i]-Request[i];</a:t>
            </a:r>
            <a:endParaRPr lang="zh-CN" altLang="en-US" b="1" dirty="0">
              <a:solidFill>
                <a:srgbClr val="0000FF"/>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8482">
                                            <p:txEl>
                                              <p:charRg st="14" end="52"/>
                                            </p:txEl>
                                          </p:spTgt>
                                        </p:tgtEl>
                                        <p:attrNameLst>
                                          <p:attrName>style.visibility</p:attrName>
                                        </p:attrNameLst>
                                      </p:cBhvr>
                                      <p:to>
                                        <p:strVal val="visible"/>
                                      </p:to>
                                    </p:set>
                                    <p:animEffect transition="in" filter="box(in)">
                                      <p:cBhvr>
                                        <p:cTn id="7" dur="500"/>
                                        <p:tgtEl>
                                          <p:spTgt spid="148482">
                                            <p:txEl>
                                              <p:charRg st="14" end="5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48482">
                                            <p:txEl>
                                              <p:charRg st="52" end="90"/>
                                            </p:txEl>
                                          </p:spTgt>
                                        </p:tgtEl>
                                        <p:attrNameLst>
                                          <p:attrName>style.visibility</p:attrName>
                                        </p:attrNameLst>
                                      </p:cBhvr>
                                      <p:to>
                                        <p:strVal val="visible"/>
                                      </p:to>
                                    </p:set>
                                    <p:animEffect transition="in" filter="box(in)">
                                      <p:cBhvr>
                                        <p:cTn id="12" dur="500"/>
                                        <p:tgtEl>
                                          <p:spTgt spid="148482">
                                            <p:txEl>
                                              <p:charRg st="52" end="9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48482">
                                            <p:txEl>
                                              <p:charRg st="90" end="141"/>
                                            </p:txEl>
                                          </p:spTgt>
                                        </p:tgtEl>
                                        <p:attrNameLst>
                                          <p:attrName>style.visibility</p:attrName>
                                        </p:attrNameLst>
                                      </p:cBhvr>
                                      <p:to>
                                        <p:strVal val="visible"/>
                                      </p:to>
                                    </p:set>
                                    <p:animEffect transition="in" filter="box(in)">
                                      <p:cBhvr>
                                        <p:cTn id="17" dur="500"/>
                                        <p:tgtEl>
                                          <p:spTgt spid="148482">
                                            <p:txEl>
                                              <p:charRg st="90" end="14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48482">
                                            <p:txEl>
                                              <p:charRg st="141" end="173"/>
                                            </p:txEl>
                                          </p:spTgt>
                                        </p:tgtEl>
                                        <p:attrNameLst>
                                          <p:attrName>style.visibility</p:attrName>
                                        </p:attrNameLst>
                                      </p:cBhvr>
                                      <p:to>
                                        <p:strVal val="visible"/>
                                      </p:to>
                                    </p:set>
                                    <p:animEffect transition="in" filter="box(in)">
                                      <p:cBhvr>
                                        <p:cTn id="22" dur="500"/>
                                        <p:tgtEl>
                                          <p:spTgt spid="148482">
                                            <p:txEl>
                                              <p:charRg st="141" end="17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48482">
                                            <p:txEl>
                                              <p:charRg st="173" end="190"/>
                                            </p:txEl>
                                          </p:spTgt>
                                        </p:tgtEl>
                                        <p:attrNameLst>
                                          <p:attrName>style.visibility</p:attrName>
                                        </p:attrNameLst>
                                      </p:cBhvr>
                                      <p:to>
                                        <p:strVal val="visible"/>
                                      </p:to>
                                    </p:set>
                                    <p:animEffect transition="in" filter="box(in)">
                                      <p:cBhvr>
                                        <p:cTn id="27" dur="500"/>
                                        <p:tgtEl>
                                          <p:spTgt spid="148482">
                                            <p:txEl>
                                              <p:charRg st="173" end="19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48483"/>
                                        </p:tgtEl>
                                        <p:attrNameLst>
                                          <p:attrName>style.visibility</p:attrName>
                                        </p:attrNameLst>
                                      </p:cBhvr>
                                      <p:to>
                                        <p:strVal val="visible"/>
                                      </p:to>
                                    </p:set>
                                    <p:animEffect transition="in" filter="box(in)">
                                      <p:cBhvr>
                                        <p:cTn id="32" dur="500"/>
                                        <p:tgtEl>
                                          <p:spTgt spid="148483"/>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48482">
                                            <p:txEl>
                                              <p:charRg st="190" end="211"/>
                                            </p:txEl>
                                          </p:spTgt>
                                        </p:tgtEl>
                                        <p:attrNameLst>
                                          <p:attrName>style.visibility</p:attrName>
                                        </p:attrNameLst>
                                      </p:cBhvr>
                                      <p:to>
                                        <p:strVal val="visible"/>
                                      </p:to>
                                    </p:set>
                                    <p:animEffect transition="in" filter="box(in)">
                                      <p:cBhvr>
                                        <p:cTn id="37" dur="500"/>
                                        <p:tgtEl>
                                          <p:spTgt spid="148482">
                                            <p:txEl>
                                              <p:charRg st="190" end="2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48484"/>
                                        </p:tgtEl>
                                        <p:attrNameLst>
                                          <p:attrName>style.visibility</p:attrName>
                                        </p:attrNameLst>
                                      </p:cBhvr>
                                      <p:to>
                                        <p:strVal val="visible"/>
                                      </p:to>
                                    </p:set>
                                    <p:animEffect transition="in" filter="box(in)">
                                      <p:cBhvr>
                                        <p:cTn id="42" dur="500"/>
                                        <p:tgtEl>
                                          <p:spTgt spid="148484"/>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48482">
                                            <p:txEl>
                                              <p:charRg st="211" end="226"/>
                                            </p:txEl>
                                          </p:spTgt>
                                        </p:tgtEl>
                                        <p:attrNameLst>
                                          <p:attrName>style.visibility</p:attrName>
                                        </p:attrNameLst>
                                      </p:cBhvr>
                                      <p:to>
                                        <p:strVal val="visible"/>
                                      </p:to>
                                    </p:set>
                                    <p:animEffect transition="in" filter="box(in)">
                                      <p:cBhvr>
                                        <p:cTn id="47" dur="500"/>
                                        <p:tgtEl>
                                          <p:spTgt spid="148482">
                                            <p:txEl>
                                              <p:charRg st="211" end="22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48485"/>
                                        </p:tgtEl>
                                        <p:attrNameLst>
                                          <p:attrName>style.visibility</p:attrName>
                                        </p:attrNameLst>
                                      </p:cBhvr>
                                      <p:to>
                                        <p:strVal val="visible"/>
                                      </p:to>
                                    </p:set>
                                    <p:animEffect transition="in" filter="box(in)">
                                      <p:cBhvr>
                                        <p:cTn id="52" dur="500"/>
                                        <p:tgtEl>
                                          <p:spTgt spid="148485"/>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148482">
                                            <p:txEl>
                                              <p:charRg st="226" end="242"/>
                                            </p:txEl>
                                          </p:spTgt>
                                        </p:tgtEl>
                                        <p:attrNameLst>
                                          <p:attrName>style.visibility</p:attrName>
                                        </p:attrNameLst>
                                      </p:cBhvr>
                                      <p:to>
                                        <p:strVal val="visible"/>
                                      </p:to>
                                    </p:set>
                                    <p:animEffect transition="in" filter="box(in)">
                                      <p:cBhvr>
                                        <p:cTn id="57" dur="500"/>
                                        <p:tgtEl>
                                          <p:spTgt spid="148482">
                                            <p:txEl>
                                              <p:charRg st="226" end="24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148482">
                                            <p:txEl>
                                              <p:charRg st="242" end="323"/>
                                            </p:txEl>
                                          </p:spTgt>
                                        </p:tgtEl>
                                        <p:attrNameLst>
                                          <p:attrName>style.visibility</p:attrName>
                                        </p:attrNameLst>
                                      </p:cBhvr>
                                      <p:to>
                                        <p:strVal val="visible"/>
                                      </p:to>
                                    </p:set>
                                    <p:animEffect transition="in" filter="box(in)">
                                      <p:cBhvr>
                                        <p:cTn id="62" dur="500"/>
                                        <p:tgtEl>
                                          <p:spTgt spid="148482">
                                            <p:txEl>
                                              <p:charRg st="242" end="3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p:bldP spid="148484" grpId="0"/>
      <p:bldP spid="14848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Text Box 2"/>
          <p:cNvSpPr txBox="1"/>
          <p:nvPr/>
        </p:nvSpPr>
        <p:spPr>
          <a:xfrm>
            <a:off x="611188" y="620713"/>
            <a:ext cx="4176712" cy="579437"/>
          </a:xfrm>
          <a:prstGeom prst="rect">
            <a:avLst/>
          </a:prstGeom>
          <a:noFill/>
          <a:ln w="9525">
            <a:noFill/>
          </a:ln>
        </p:spPr>
        <p:txBody>
          <a:bodyPr>
            <a:spAutoFit/>
          </a:bodyPr>
          <a:p>
            <a:pPr algn="l"/>
            <a:r>
              <a:rPr lang="en-US" altLang="zh-CN" sz="3200" b="1" dirty="0">
                <a:solidFill>
                  <a:srgbClr val="D60093"/>
                </a:solidFill>
                <a:latin typeface="Times New Roman" panose="02020603050405020304" pitchFamily="18" charset="0"/>
              </a:rPr>
              <a:t>3. </a:t>
            </a:r>
            <a:r>
              <a:rPr lang="zh-CN" altLang="en-US" sz="3200" b="1" dirty="0">
                <a:solidFill>
                  <a:srgbClr val="D60093"/>
                </a:solidFill>
                <a:latin typeface="Times New Roman" panose="02020603050405020304" pitchFamily="18" charset="0"/>
              </a:rPr>
              <a:t>安全性算法</a:t>
            </a:r>
            <a:r>
              <a:rPr lang="zh-CN" altLang="en-US" sz="3200" b="1" dirty="0">
                <a:solidFill>
                  <a:schemeClr val="tx1"/>
                </a:solidFill>
                <a:latin typeface="Times New Roman" panose="02020603050405020304" pitchFamily="18" charset="0"/>
              </a:rPr>
              <a:t> </a:t>
            </a:r>
            <a:endParaRPr lang="zh-CN" altLang="en-US" sz="3200" b="1" dirty="0">
              <a:solidFill>
                <a:schemeClr val="tx1"/>
              </a:solidFill>
              <a:latin typeface="Times New Roman" panose="02020603050405020304" pitchFamily="18" charset="0"/>
            </a:endParaRPr>
          </a:p>
        </p:txBody>
      </p:sp>
      <p:sp>
        <p:nvSpPr>
          <p:cNvPr id="74755" name="Text Box 3"/>
          <p:cNvSpPr txBox="1"/>
          <p:nvPr/>
        </p:nvSpPr>
        <p:spPr>
          <a:xfrm>
            <a:off x="323850" y="1484313"/>
            <a:ext cx="8077200" cy="4519612"/>
          </a:xfrm>
          <a:prstGeom prst="rect">
            <a:avLst/>
          </a:prstGeom>
          <a:noFill/>
          <a:ln w="9525">
            <a:noFill/>
          </a:ln>
        </p:spPr>
        <p:txBody>
          <a:bodyPr>
            <a:spAutoFit/>
          </a:bodyPr>
          <a:p>
            <a:pPr algn="just">
              <a:lnSpc>
                <a:spcPct val="155000"/>
              </a:lnSpc>
              <a:spcBef>
                <a:spcPct val="50000"/>
              </a:spcBef>
            </a:pPr>
            <a:r>
              <a:rPr lang="zh-CN" altLang="en-US" sz="2800" b="1" dirty="0">
                <a:solidFill>
                  <a:schemeClr val="accent1"/>
                </a:solidFill>
                <a:latin typeface="Times New Roman" panose="02020603050405020304" pitchFamily="18" charset="0"/>
              </a:rPr>
              <a:t>       </a:t>
            </a:r>
            <a:r>
              <a:rPr lang="en-US" altLang="zh-CN" sz="2800" b="1" dirty="0">
                <a:solidFill>
                  <a:schemeClr val="accent1"/>
                </a:solidFill>
                <a:latin typeface="Times New Roman" panose="02020603050405020304" pitchFamily="18" charset="0"/>
              </a:rPr>
              <a:t>(1) </a:t>
            </a:r>
            <a:r>
              <a:rPr lang="zh-CN" altLang="en-US" sz="2800" b="1" dirty="0">
                <a:solidFill>
                  <a:schemeClr val="accent1"/>
                </a:solidFill>
                <a:latin typeface="Times New Roman" panose="02020603050405020304" pitchFamily="18" charset="0"/>
              </a:rPr>
              <a:t>设置两个临时向量：</a:t>
            </a:r>
            <a:endParaRPr lang="zh-CN" altLang="en-US" sz="2800" b="1" dirty="0">
              <a:solidFill>
                <a:schemeClr val="accent1"/>
              </a:solidFill>
              <a:latin typeface="Times New Roman" panose="02020603050405020304" pitchFamily="18" charset="0"/>
            </a:endParaRPr>
          </a:p>
          <a:p>
            <a:pPr algn="just">
              <a:lnSpc>
                <a:spcPct val="155000"/>
              </a:lnSpc>
              <a:spcBef>
                <a:spcPct val="50000"/>
              </a:spcBef>
            </a:pPr>
            <a:r>
              <a:rPr lang="zh-CN" altLang="en-US" dirty="0">
                <a:solidFill>
                  <a:schemeClr val="tx1"/>
                </a:solidFill>
                <a:latin typeface="Times New Roman" panose="02020603050405020304" pitchFamily="18" charset="0"/>
              </a:rPr>
              <a:t>① </a:t>
            </a:r>
            <a:r>
              <a:rPr lang="zh-CN" altLang="en-US" b="1" dirty="0">
                <a:solidFill>
                  <a:srgbClr val="017DED"/>
                </a:solidFill>
                <a:latin typeface="Times New Roman" panose="02020603050405020304" pitchFamily="18" charset="0"/>
              </a:rPr>
              <a:t>工作向量</a:t>
            </a:r>
            <a:r>
              <a:rPr lang="en-US" altLang="zh-CN" b="1" dirty="0">
                <a:solidFill>
                  <a:srgbClr val="017DED"/>
                </a:solidFill>
                <a:latin typeface="Times New Roman" panose="02020603050405020304" pitchFamily="18" charset="0"/>
              </a:rPr>
              <a:t>Work</a:t>
            </a:r>
            <a:r>
              <a:rPr lang="en-US" altLang="zh-CN" b="1"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它表示系统可提供给进程继续运行所需的各类资源数目，它含有</a:t>
            </a:r>
            <a:r>
              <a:rPr lang="en-US" altLang="zh-CN" i="1" dirty="0">
                <a:solidFill>
                  <a:schemeClr val="tx1"/>
                </a:solidFill>
                <a:latin typeface="Times New Roman" panose="02020603050405020304" pitchFamily="18" charset="0"/>
              </a:rPr>
              <a:t>m</a:t>
            </a:r>
            <a:r>
              <a:rPr lang="zh-CN" altLang="en-US" dirty="0">
                <a:solidFill>
                  <a:schemeClr val="tx1"/>
                </a:solidFill>
                <a:latin typeface="Times New Roman" panose="02020603050405020304" pitchFamily="18" charset="0"/>
              </a:rPr>
              <a:t>个元素，在执行安全算法开始时，</a:t>
            </a:r>
            <a:r>
              <a:rPr lang="en-US" altLang="zh-CN" b="1" dirty="0">
                <a:solidFill>
                  <a:srgbClr val="017DED"/>
                </a:solidFill>
                <a:latin typeface="Times New Roman" panose="02020603050405020304" pitchFamily="18" charset="0"/>
              </a:rPr>
              <a:t>Work=Available</a:t>
            </a:r>
            <a:r>
              <a:rPr lang="en-US" altLang="zh-CN" b="1"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 </a:t>
            </a:r>
            <a:endParaRPr lang="en-US" altLang="zh-CN" dirty="0">
              <a:solidFill>
                <a:schemeClr val="tx1"/>
              </a:solidFill>
              <a:latin typeface="Times New Roman" panose="02020603050405020304" pitchFamily="18" charset="0"/>
            </a:endParaRPr>
          </a:p>
          <a:p>
            <a:pPr algn="just">
              <a:lnSpc>
                <a:spcPct val="155000"/>
              </a:lnSpc>
              <a:spcBef>
                <a:spcPct val="50000"/>
              </a:spcBef>
            </a:pPr>
            <a:r>
              <a:rPr lang="en-US" altLang="zh-CN" dirty="0">
                <a:solidFill>
                  <a:schemeClr val="tx1"/>
                </a:solidFill>
                <a:latin typeface="Times New Roman" panose="02020603050405020304" pitchFamily="18" charset="0"/>
              </a:rPr>
              <a:t>② </a:t>
            </a:r>
            <a:r>
              <a:rPr lang="en-US" altLang="zh-CN" b="1" dirty="0">
                <a:solidFill>
                  <a:srgbClr val="017DED"/>
                </a:solidFill>
                <a:latin typeface="Times New Roman" panose="02020603050405020304" pitchFamily="18" charset="0"/>
              </a:rPr>
              <a:t>Finish[n]:</a:t>
            </a: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它表示系统是否有足够的资源分配给进程，使之运行完成。开始时先做</a:t>
            </a:r>
            <a:r>
              <a:rPr lang="en-US" altLang="zh-CN" b="1" dirty="0">
                <a:solidFill>
                  <a:schemeClr val="accent1"/>
                </a:solidFill>
                <a:latin typeface="Times New Roman" panose="02020603050405020304" pitchFamily="18" charset="0"/>
              </a:rPr>
              <a:t>Finish</a:t>
            </a:r>
            <a:r>
              <a:rPr lang="zh-CN" altLang="en-US" b="1" dirty="0">
                <a:solidFill>
                  <a:schemeClr val="accent1"/>
                </a:solidFill>
                <a:latin typeface="Times New Roman" panose="02020603050405020304" pitchFamily="18" charset="0"/>
              </a:rPr>
              <a:t>［</a:t>
            </a:r>
            <a:r>
              <a:rPr lang="en-US" altLang="zh-CN" b="1" dirty="0">
                <a:solidFill>
                  <a:schemeClr val="accent1"/>
                </a:solidFill>
                <a:latin typeface="Times New Roman" panose="02020603050405020304" pitchFamily="18" charset="0"/>
              </a:rPr>
              <a:t>i</a:t>
            </a:r>
            <a:r>
              <a:rPr lang="zh-CN" altLang="en-US" b="1" dirty="0">
                <a:solidFill>
                  <a:schemeClr val="accent1"/>
                </a:solidFill>
                <a:latin typeface="Times New Roman" panose="02020603050405020304" pitchFamily="18" charset="0"/>
              </a:rPr>
              <a:t>］</a:t>
            </a:r>
            <a:r>
              <a:rPr lang="en-US" altLang="zh-CN" b="1" dirty="0">
                <a:solidFill>
                  <a:schemeClr val="accent1"/>
                </a:solidFill>
                <a:latin typeface="Times New Roman" panose="02020603050405020304" pitchFamily="18" charset="0"/>
              </a:rPr>
              <a:t>=false</a:t>
            </a: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当有足够资源分配给进程时， 再令</a:t>
            </a:r>
            <a:r>
              <a:rPr lang="en-US" altLang="zh-CN" b="1" dirty="0">
                <a:solidFill>
                  <a:schemeClr val="accent1"/>
                </a:solidFill>
                <a:latin typeface="Times New Roman" panose="02020603050405020304" pitchFamily="18" charset="0"/>
              </a:rPr>
              <a:t>Finish</a:t>
            </a:r>
            <a:r>
              <a:rPr lang="zh-CN" altLang="en-US" b="1" dirty="0">
                <a:solidFill>
                  <a:schemeClr val="accent1"/>
                </a:solidFill>
                <a:latin typeface="Times New Roman" panose="02020603050405020304" pitchFamily="18" charset="0"/>
              </a:rPr>
              <a:t>［</a:t>
            </a:r>
            <a:r>
              <a:rPr lang="en-US" altLang="zh-CN" b="1" dirty="0">
                <a:solidFill>
                  <a:schemeClr val="accent1"/>
                </a:solidFill>
                <a:latin typeface="Times New Roman" panose="02020603050405020304" pitchFamily="18" charset="0"/>
              </a:rPr>
              <a:t>i</a:t>
            </a:r>
            <a:r>
              <a:rPr lang="zh-CN" altLang="en-US" b="1" dirty="0">
                <a:solidFill>
                  <a:schemeClr val="accent1"/>
                </a:solidFill>
                <a:latin typeface="Times New Roman" panose="02020603050405020304" pitchFamily="18" charset="0"/>
              </a:rPr>
              <a:t>］</a:t>
            </a:r>
            <a:r>
              <a:rPr lang="en-US" altLang="zh-CN" b="1" dirty="0">
                <a:solidFill>
                  <a:schemeClr val="accent1"/>
                </a:solidFill>
                <a:latin typeface="Times New Roman" panose="02020603050405020304" pitchFamily="18" charset="0"/>
              </a:rPr>
              <a:t>=true</a:t>
            </a:r>
            <a:r>
              <a:rPr lang="zh-CN" altLang="en-US" dirty="0">
                <a:solidFill>
                  <a:schemeClr val="tx1"/>
                </a:solidFill>
                <a:latin typeface="Times New Roman" panose="02020603050405020304" pitchFamily="18" charset="0"/>
              </a:rPr>
              <a:t>。 </a:t>
            </a:r>
            <a:endParaRPr lang="zh-CN" altLang="en-US" dirty="0">
              <a:solidFill>
                <a:schemeClr val="tx1"/>
              </a:solidFill>
              <a:latin typeface="Times New Roman" panose="02020603050405020304" pitchFamily="18" charset="0"/>
            </a:endParaRPr>
          </a:p>
        </p:txBody>
      </p:sp>
    </p:spTree>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7874" name="Rectangle 2"/>
          <p:cNvSpPr/>
          <p:nvPr/>
        </p:nvSpPr>
        <p:spPr>
          <a:xfrm>
            <a:off x="533400" y="260350"/>
            <a:ext cx="8153400" cy="4764088"/>
          </a:xfrm>
          <a:prstGeom prst="rect">
            <a:avLst/>
          </a:prstGeom>
          <a:noFill/>
          <a:ln w="9525">
            <a:noFill/>
          </a:ln>
        </p:spPr>
        <p:txBody>
          <a:bodyPr>
            <a:spAutoFit/>
          </a:bodyPr>
          <a:p>
            <a:pPr algn="l" eaLnBrk="0" hangingPunct="0"/>
            <a:r>
              <a:rPr lang="zh-CN" altLang="en-US" sz="3200" b="1" dirty="0">
                <a:solidFill>
                  <a:srgbClr val="D60093"/>
                </a:solidFill>
                <a:latin typeface="Times New Roman" panose="02020603050405020304" pitchFamily="18" charset="0"/>
              </a:rPr>
              <a:t>     </a:t>
            </a:r>
            <a:r>
              <a:rPr lang="en-US" altLang="zh-CN" sz="3200" b="1" dirty="0">
                <a:solidFill>
                  <a:srgbClr val="D60093"/>
                </a:solidFill>
                <a:latin typeface="Times New Roman" panose="02020603050405020304" pitchFamily="18" charset="0"/>
              </a:rPr>
              <a:t>3. </a:t>
            </a:r>
            <a:r>
              <a:rPr lang="zh-CN" altLang="en-US" sz="3200" b="1" dirty="0">
                <a:solidFill>
                  <a:srgbClr val="D60093"/>
                </a:solidFill>
                <a:latin typeface="Times New Roman" panose="02020603050405020304" pitchFamily="18" charset="0"/>
              </a:rPr>
              <a:t>安全性算法</a:t>
            </a:r>
            <a:endParaRPr lang="zh-CN" altLang="en-US" sz="3200" b="1" dirty="0">
              <a:solidFill>
                <a:srgbClr val="D60093"/>
              </a:solidFill>
              <a:latin typeface="Times New Roman" panose="02020603050405020304" pitchFamily="18" charset="0"/>
            </a:endParaRPr>
          </a:p>
          <a:p>
            <a:pPr algn="just">
              <a:spcAft>
                <a:spcPts val="600"/>
              </a:spcAft>
            </a:pPr>
            <a:r>
              <a:rPr lang="zh-CN" altLang="en-US" b="1" dirty="0">
                <a:solidFill>
                  <a:schemeClr val="tx1"/>
                </a:solidFill>
                <a:latin typeface="Times New Roman" panose="02020603050405020304" pitchFamily="18" charset="0"/>
              </a:rPr>
              <a:t> </a:t>
            </a:r>
            <a:r>
              <a:rPr lang="en-US" altLang="zh-CN" b="1" dirty="0">
                <a:solidFill>
                  <a:schemeClr val="tx1"/>
                </a:solidFill>
                <a:latin typeface="Arial" panose="020B0604020202020204" pitchFamily="34" charset="0"/>
              </a:rPr>
              <a:t>(2) </a:t>
            </a:r>
            <a:r>
              <a:rPr lang="zh-CN" altLang="en-US" b="1" dirty="0">
                <a:solidFill>
                  <a:schemeClr val="tx1"/>
                </a:solidFill>
                <a:latin typeface="Arial" panose="020B0604020202020204" pitchFamily="34" charset="0"/>
              </a:rPr>
              <a:t>从进程集合中找到一个能满足下述条件的进程：</a:t>
            </a:r>
            <a:endParaRPr lang="zh-CN" altLang="zh-CN" b="1" dirty="0">
              <a:solidFill>
                <a:schemeClr val="tx1"/>
              </a:solidFill>
              <a:latin typeface="Times New Roman" panose="02020603050405020304" pitchFamily="18" charset="0"/>
            </a:endParaRPr>
          </a:p>
          <a:p>
            <a:pPr algn="just">
              <a:spcAft>
                <a:spcPts val="600"/>
              </a:spcAft>
            </a:pPr>
            <a:r>
              <a:rPr lang="zh-CN" altLang="en-US" b="1" dirty="0">
                <a:solidFill>
                  <a:schemeClr val="tx1"/>
                </a:solidFill>
                <a:latin typeface="Times New Roman" panose="02020603050405020304" pitchFamily="18" charset="0"/>
              </a:rPr>
              <a:t>          </a:t>
            </a:r>
            <a:r>
              <a:rPr lang="zh-CN" altLang="en-US" b="1" dirty="0">
                <a:solidFill>
                  <a:srgbClr val="0000FF"/>
                </a:solidFill>
                <a:latin typeface="Times New Roman" panose="02020603050405020304" pitchFamily="18" charset="0"/>
              </a:rPr>
              <a:t>① </a:t>
            </a:r>
            <a:r>
              <a:rPr lang="en-US" altLang="zh-CN" b="1" dirty="0">
                <a:solidFill>
                  <a:srgbClr val="0000FF"/>
                </a:solidFill>
                <a:latin typeface="Times New Roman" panose="02020603050405020304" pitchFamily="18" charset="0"/>
              </a:rPr>
              <a:t>Finish</a:t>
            </a:r>
            <a:r>
              <a:rPr lang="zh-CN" altLang="en-US" b="1" dirty="0">
                <a:solidFill>
                  <a:srgbClr val="0000FF"/>
                </a:solidFill>
                <a:latin typeface="Times New Roman" panose="02020603050405020304" pitchFamily="18" charset="0"/>
              </a:rPr>
              <a:t>［</a:t>
            </a:r>
            <a:r>
              <a:rPr lang="en-US" altLang="zh-CN" b="1" dirty="0">
                <a:solidFill>
                  <a:srgbClr val="0000FF"/>
                </a:solidFill>
                <a:latin typeface="Times New Roman" panose="02020603050405020304" pitchFamily="18" charset="0"/>
              </a:rPr>
              <a:t>i</a:t>
            </a:r>
            <a:r>
              <a:rPr lang="zh-CN" altLang="en-US" b="1" dirty="0">
                <a:solidFill>
                  <a:srgbClr val="0000FF"/>
                </a:solidFill>
                <a:latin typeface="Times New Roman" panose="02020603050405020304" pitchFamily="18" charset="0"/>
              </a:rPr>
              <a:t>］</a:t>
            </a:r>
            <a:r>
              <a:rPr lang="en-US" altLang="zh-CN" b="1" dirty="0">
                <a:solidFill>
                  <a:srgbClr val="0000FF"/>
                </a:solidFill>
                <a:latin typeface="Times New Roman" panose="02020603050405020304" pitchFamily="18" charset="0"/>
              </a:rPr>
              <a:t>=false; ② Need</a:t>
            </a:r>
            <a:r>
              <a:rPr lang="zh-CN" altLang="en-US" b="1" dirty="0">
                <a:solidFill>
                  <a:srgbClr val="0000FF"/>
                </a:solidFill>
                <a:latin typeface="Times New Roman" panose="02020603050405020304" pitchFamily="18" charset="0"/>
              </a:rPr>
              <a:t>［</a:t>
            </a:r>
            <a:r>
              <a:rPr lang="en-US" altLang="zh-CN" b="1" dirty="0">
                <a:solidFill>
                  <a:srgbClr val="0000FF"/>
                </a:solidFill>
                <a:latin typeface="Times New Roman" panose="02020603050405020304" pitchFamily="18" charset="0"/>
              </a:rPr>
              <a:t>i,j</a:t>
            </a:r>
            <a:r>
              <a:rPr lang="zh-CN" altLang="en-US" b="1" dirty="0">
                <a:solidFill>
                  <a:srgbClr val="0000FF"/>
                </a:solidFill>
                <a:latin typeface="Times New Roman" panose="02020603050405020304" pitchFamily="18" charset="0"/>
              </a:rPr>
              <a:t>］≤</a:t>
            </a:r>
            <a:r>
              <a:rPr lang="en-US" altLang="zh-CN" b="1" dirty="0">
                <a:solidFill>
                  <a:srgbClr val="0000FF"/>
                </a:solidFill>
                <a:latin typeface="Times New Roman" panose="02020603050405020304" pitchFamily="18" charset="0"/>
              </a:rPr>
              <a:t>Work</a:t>
            </a:r>
            <a:r>
              <a:rPr lang="zh-CN" altLang="en-US" b="1" dirty="0">
                <a:solidFill>
                  <a:srgbClr val="0000FF"/>
                </a:solidFill>
                <a:latin typeface="Times New Roman" panose="02020603050405020304" pitchFamily="18" charset="0"/>
              </a:rPr>
              <a:t>［</a:t>
            </a:r>
            <a:r>
              <a:rPr lang="en-US" altLang="zh-CN" b="1" dirty="0">
                <a:solidFill>
                  <a:srgbClr val="0000FF"/>
                </a:solidFill>
                <a:latin typeface="Times New Roman" panose="02020603050405020304" pitchFamily="18" charset="0"/>
              </a:rPr>
              <a:t>j</a:t>
            </a:r>
            <a:r>
              <a:rPr lang="zh-CN" altLang="en-US" b="1" dirty="0">
                <a:solidFill>
                  <a:srgbClr val="0000FF"/>
                </a:solidFill>
                <a:latin typeface="Times New Roman" panose="02020603050405020304" pitchFamily="18" charset="0"/>
              </a:rPr>
              <a:t>］；</a:t>
            </a:r>
            <a:endParaRPr lang="zh-CN" altLang="en-US" b="1" dirty="0">
              <a:solidFill>
                <a:srgbClr val="0000FF"/>
              </a:solidFill>
              <a:latin typeface="Times New Roman" panose="02020603050405020304" pitchFamily="18" charset="0"/>
            </a:endParaRPr>
          </a:p>
          <a:p>
            <a:pPr algn="just">
              <a:spcAft>
                <a:spcPts val="600"/>
              </a:spcAft>
            </a:pPr>
            <a:r>
              <a:rPr lang="zh-CN" altLang="en-US" b="1" dirty="0">
                <a:solidFill>
                  <a:srgbClr val="0000FF"/>
                </a:solidFill>
                <a:latin typeface="Times New Roman" panose="02020603050405020304" pitchFamily="18" charset="0"/>
              </a:rPr>
              <a:t>      </a:t>
            </a:r>
            <a:r>
              <a:rPr lang="zh-CN" altLang="en-US" b="1" dirty="0">
                <a:solidFill>
                  <a:schemeClr val="tx1"/>
                </a:solidFill>
                <a:latin typeface="Arial" panose="020B0604020202020204" pitchFamily="34" charset="0"/>
              </a:rPr>
              <a:t>   若找到， 执行步骤</a:t>
            </a:r>
            <a:r>
              <a:rPr lang="en-US" altLang="zh-CN" b="1" dirty="0">
                <a:solidFill>
                  <a:schemeClr val="tx1"/>
                </a:solidFill>
                <a:latin typeface="Arial" panose="020B0604020202020204" pitchFamily="34" charset="0"/>
              </a:rPr>
              <a:t>(3)</a:t>
            </a:r>
            <a:r>
              <a:rPr lang="zh-CN" altLang="en-US" b="1" dirty="0">
                <a:solidFill>
                  <a:schemeClr val="tx1"/>
                </a:solidFill>
                <a:latin typeface="Arial" panose="020B0604020202020204" pitchFamily="34" charset="0"/>
              </a:rPr>
              <a:t>， 否则，执行步骤</a:t>
            </a:r>
            <a:r>
              <a:rPr lang="en-US" altLang="zh-CN" b="1" dirty="0">
                <a:solidFill>
                  <a:schemeClr val="tx1"/>
                </a:solidFill>
                <a:latin typeface="Arial" panose="020B0604020202020204" pitchFamily="34" charset="0"/>
              </a:rPr>
              <a:t>(4)</a:t>
            </a:r>
            <a:r>
              <a:rPr lang="zh-CN" altLang="en-US" b="1" dirty="0">
                <a:solidFill>
                  <a:schemeClr val="tx1"/>
                </a:solidFill>
                <a:latin typeface="Arial" panose="020B0604020202020204" pitchFamily="34" charset="0"/>
              </a:rPr>
              <a:t> </a:t>
            </a:r>
            <a:r>
              <a:rPr lang="zh-CN" altLang="en-US" b="1" dirty="0">
                <a:solidFill>
                  <a:schemeClr val="tx1"/>
                </a:solidFill>
                <a:latin typeface="Times New Roman" panose="02020603050405020304" pitchFamily="18" charset="0"/>
              </a:rPr>
              <a:t>；</a:t>
            </a:r>
            <a:endParaRPr lang="zh-CN" altLang="en-US" b="1" dirty="0">
              <a:solidFill>
                <a:schemeClr val="tx1"/>
              </a:solidFill>
              <a:latin typeface="Times New Roman" panose="02020603050405020304" pitchFamily="18" charset="0"/>
            </a:endParaRPr>
          </a:p>
          <a:p>
            <a:pPr algn="just">
              <a:spcAft>
                <a:spcPts val="600"/>
              </a:spcAft>
            </a:pPr>
            <a:r>
              <a:rPr lang="zh-CN" altLang="en-US" b="1" dirty="0">
                <a:solidFill>
                  <a:schemeClr val="tx1"/>
                </a:solidFill>
                <a:latin typeface="Times New Roman" panose="02020603050405020304" pitchFamily="18" charset="0"/>
              </a:rPr>
              <a:t> </a:t>
            </a:r>
            <a:r>
              <a:rPr lang="en-US" altLang="zh-CN" b="1" dirty="0">
                <a:solidFill>
                  <a:schemeClr val="tx1"/>
                </a:solidFill>
                <a:latin typeface="Arial" panose="020B0604020202020204" pitchFamily="34" charset="0"/>
              </a:rPr>
              <a:t>(3) </a:t>
            </a:r>
            <a:r>
              <a:rPr lang="zh-CN" altLang="en-US" b="1" dirty="0">
                <a:solidFill>
                  <a:schemeClr val="tx1"/>
                </a:solidFill>
                <a:latin typeface="Arial" panose="020B0604020202020204" pitchFamily="34" charset="0"/>
              </a:rPr>
              <a:t>当进程</a:t>
            </a:r>
            <a:r>
              <a:rPr lang="en-US" altLang="zh-CN" b="1" dirty="0">
                <a:solidFill>
                  <a:schemeClr val="tx1"/>
                </a:solidFill>
                <a:latin typeface="Arial" panose="020B0604020202020204" pitchFamily="34" charset="0"/>
              </a:rPr>
              <a:t>Pi</a:t>
            </a:r>
            <a:r>
              <a:rPr lang="zh-CN" altLang="en-US" b="1" dirty="0">
                <a:solidFill>
                  <a:schemeClr val="tx1"/>
                </a:solidFill>
                <a:latin typeface="Arial" panose="020B0604020202020204" pitchFamily="34" charset="0"/>
              </a:rPr>
              <a:t>获得资源后，可顺利执行，直至完成，并释放 出分配给它的资源，故应执行：</a:t>
            </a:r>
            <a:endParaRPr lang="zh-CN" altLang="en-US" b="1" dirty="0">
              <a:solidFill>
                <a:schemeClr val="tx1"/>
              </a:solidFill>
              <a:latin typeface="Arial" panose="020B0604020202020204" pitchFamily="34" charset="0"/>
            </a:endParaRPr>
          </a:p>
          <a:p>
            <a:pPr algn="just">
              <a:spcAft>
                <a:spcPts val="600"/>
              </a:spcAft>
            </a:pPr>
            <a:r>
              <a:rPr lang="en-US" altLang="zh-CN" b="1" dirty="0">
                <a:solidFill>
                  <a:srgbClr val="0000FF"/>
                </a:solidFill>
                <a:latin typeface="Times New Roman" panose="02020603050405020304" pitchFamily="18" charset="0"/>
              </a:rPr>
              <a:t>     Work</a:t>
            </a:r>
            <a:r>
              <a:rPr lang="zh-CN" altLang="en-US" b="1" dirty="0">
                <a:solidFill>
                  <a:srgbClr val="0000FF"/>
                </a:solidFill>
                <a:latin typeface="Times New Roman" panose="02020603050405020304" pitchFamily="18" charset="0"/>
              </a:rPr>
              <a:t>［</a:t>
            </a:r>
            <a:r>
              <a:rPr lang="en-US" altLang="zh-CN" b="1" dirty="0">
                <a:solidFill>
                  <a:srgbClr val="0000FF"/>
                </a:solidFill>
                <a:latin typeface="Times New Roman" panose="02020603050405020304" pitchFamily="18" charset="0"/>
              </a:rPr>
              <a:t>j</a:t>
            </a:r>
            <a:r>
              <a:rPr lang="zh-CN" altLang="en-US" b="1" dirty="0">
                <a:solidFill>
                  <a:srgbClr val="0000FF"/>
                </a:solidFill>
                <a:latin typeface="Times New Roman" panose="02020603050405020304" pitchFamily="18" charset="0"/>
              </a:rPr>
              <a:t>］∶</a:t>
            </a:r>
            <a:r>
              <a:rPr lang="en-US" altLang="zh-CN" b="1" dirty="0">
                <a:solidFill>
                  <a:srgbClr val="0000FF"/>
                </a:solidFill>
                <a:latin typeface="Times New Roman" panose="02020603050405020304" pitchFamily="18" charset="0"/>
              </a:rPr>
              <a:t>=</a:t>
            </a:r>
            <a:endParaRPr lang="en-US" altLang="zh-CN" b="1" dirty="0">
              <a:solidFill>
                <a:srgbClr val="0000FF"/>
              </a:solidFill>
              <a:latin typeface="Times New Roman" panose="02020603050405020304" pitchFamily="18" charset="0"/>
            </a:endParaRPr>
          </a:p>
          <a:p>
            <a:pPr algn="just">
              <a:spcAft>
                <a:spcPts val="600"/>
              </a:spcAft>
            </a:pPr>
            <a:r>
              <a:rPr lang="en-US" altLang="zh-CN" b="1" dirty="0">
                <a:solidFill>
                  <a:schemeClr val="tx1"/>
                </a:solidFill>
                <a:latin typeface="Arial" panose="020B0604020202020204" pitchFamily="34" charset="0"/>
              </a:rPr>
              <a:t>     </a:t>
            </a:r>
            <a:r>
              <a:rPr lang="en-US" altLang="zh-CN" b="1" dirty="0">
                <a:solidFill>
                  <a:srgbClr val="0000FF"/>
                </a:solidFill>
                <a:latin typeface="Times New Roman" panose="02020603050405020304" pitchFamily="18" charset="0"/>
              </a:rPr>
              <a:t>Finish</a:t>
            </a:r>
            <a:r>
              <a:rPr lang="zh-CN" altLang="en-US" b="1" dirty="0">
                <a:solidFill>
                  <a:srgbClr val="0000FF"/>
                </a:solidFill>
                <a:latin typeface="Times New Roman" panose="02020603050405020304" pitchFamily="18" charset="0"/>
              </a:rPr>
              <a:t>［</a:t>
            </a:r>
            <a:r>
              <a:rPr lang="en-US" altLang="zh-CN" b="1" dirty="0">
                <a:solidFill>
                  <a:srgbClr val="0000FF"/>
                </a:solidFill>
                <a:latin typeface="Times New Roman" panose="02020603050405020304" pitchFamily="18" charset="0"/>
              </a:rPr>
              <a:t>i</a:t>
            </a:r>
            <a:r>
              <a:rPr lang="zh-CN" altLang="en-US" b="1" dirty="0">
                <a:solidFill>
                  <a:srgbClr val="0000FF"/>
                </a:solidFill>
                <a:latin typeface="Times New Roman" panose="02020603050405020304" pitchFamily="18" charset="0"/>
              </a:rPr>
              <a:t>］∶</a:t>
            </a:r>
            <a:r>
              <a:rPr lang="en-US" altLang="zh-CN" b="1" dirty="0">
                <a:solidFill>
                  <a:srgbClr val="0000FF"/>
                </a:solidFill>
                <a:latin typeface="Times New Roman" panose="02020603050405020304" pitchFamily="18" charset="0"/>
              </a:rPr>
              <a:t>=</a:t>
            </a:r>
            <a:endParaRPr lang="en-US" altLang="zh-CN" b="1" dirty="0">
              <a:solidFill>
                <a:srgbClr val="0000FF"/>
              </a:solidFill>
              <a:latin typeface="Times New Roman" panose="02020603050405020304" pitchFamily="18" charset="0"/>
            </a:endParaRPr>
          </a:p>
          <a:p>
            <a:pPr algn="just">
              <a:spcAft>
                <a:spcPts val="600"/>
              </a:spcAft>
            </a:pPr>
            <a:r>
              <a:rPr lang="zh-CN" altLang="en-US" b="1" dirty="0">
                <a:solidFill>
                  <a:srgbClr val="0000FF"/>
                </a:solidFill>
                <a:latin typeface="Times New Roman" panose="02020603050405020304" pitchFamily="18" charset="0"/>
              </a:rPr>
              <a:t>      </a:t>
            </a:r>
            <a:r>
              <a:rPr lang="en-US" altLang="zh-CN" b="1" dirty="0">
                <a:solidFill>
                  <a:srgbClr val="0000FF"/>
                </a:solidFill>
                <a:latin typeface="Times New Roman" panose="02020603050405020304" pitchFamily="18" charset="0"/>
              </a:rPr>
              <a:t>go to step (2);</a:t>
            </a:r>
            <a:endParaRPr lang="zh-CN" altLang="en-US" b="1" dirty="0">
              <a:solidFill>
                <a:srgbClr val="0000FF"/>
              </a:solidFill>
              <a:latin typeface="Times New Roman" panose="02020603050405020304" pitchFamily="18" charset="0"/>
            </a:endParaRPr>
          </a:p>
          <a:p>
            <a:pPr algn="just">
              <a:spcAft>
                <a:spcPts val="600"/>
              </a:spcAft>
            </a:pPr>
            <a:r>
              <a:rPr lang="en-US" altLang="zh-CN" b="1" dirty="0">
                <a:solidFill>
                  <a:srgbClr val="0000FF"/>
                </a:solidFill>
                <a:latin typeface="Times New Roman" panose="02020603050405020304" pitchFamily="18" charset="0"/>
              </a:rPr>
              <a:t> </a:t>
            </a:r>
            <a:r>
              <a:rPr lang="en-US" altLang="zh-CN" b="1" dirty="0">
                <a:solidFill>
                  <a:schemeClr val="tx1"/>
                </a:solidFill>
                <a:latin typeface="Arial" panose="020B0604020202020204" pitchFamily="34" charset="0"/>
              </a:rPr>
              <a:t>⑷ </a:t>
            </a:r>
            <a:r>
              <a:rPr lang="zh-CN" altLang="en-US" b="1" dirty="0">
                <a:solidFill>
                  <a:schemeClr val="tx1"/>
                </a:solidFill>
                <a:latin typeface="Arial" panose="020B0604020202020204" pitchFamily="34" charset="0"/>
              </a:rPr>
              <a:t>如果所有进程的</a:t>
            </a:r>
            <a:r>
              <a:rPr lang="en-US" altLang="zh-CN" b="1" dirty="0">
                <a:solidFill>
                  <a:srgbClr val="0000FF"/>
                </a:solidFill>
                <a:latin typeface="Times New Roman" panose="02020603050405020304" pitchFamily="18" charset="0"/>
              </a:rPr>
              <a:t>Finish</a:t>
            </a:r>
            <a:r>
              <a:rPr lang="zh-CN" altLang="en-US" b="1" dirty="0">
                <a:solidFill>
                  <a:srgbClr val="0000FF"/>
                </a:solidFill>
                <a:latin typeface="Times New Roman" panose="02020603050405020304" pitchFamily="18" charset="0"/>
              </a:rPr>
              <a:t>［</a:t>
            </a:r>
            <a:r>
              <a:rPr lang="en-US" altLang="zh-CN" b="1" dirty="0">
                <a:solidFill>
                  <a:srgbClr val="0000FF"/>
                </a:solidFill>
                <a:latin typeface="Times New Roman" panose="02020603050405020304" pitchFamily="18" charset="0"/>
              </a:rPr>
              <a:t>i</a:t>
            </a:r>
            <a:r>
              <a:rPr lang="zh-CN" altLang="en-US" b="1" dirty="0">
                <a:solidFill>
                  <a:srgbClr val="0000FF"/>
                </a:solidFill>
                <a:latin typeface="Times New Roman" panose="02020603050405020304" pitchFamily="18" charset="0"/>
              </a:rPr>
              <a:t>］</a:t>
            </a:r>
            <a:r>
              <a:rPr lang="en-US" altLang="zh-CN" b="1" dirty="0">
                <a:solidFill>
                  <a:srgbClr val="0000FF"/>
                </a:solidFill>
                <a:latin typeface="Times New Roman" panose="02020603050405020304" pitchFamily="18" charset="0"/>
              </a:rPr>
              <a:t>=true</a:t>
            </a:r>
            <a:r>
              <a:rPr lang="zh-CN" altLang="en-US" b="1" dirty="0">
                <a:solidFill>
                  <a:schemeClr val="tx1"/>
                </a:solidFill>
                <a:latin typeface="Arial" panose="020B0604020202020204" pitchFamily="34" charset="0"/>
              </a:rPr>
              <a:t>都满足， 则表示系统处于安全状态；否则，系统处于不安全状态</a:t>
            </a:r>
            <a:endParaRPr lang="zh-CN" altLang="en-US" b="1" dirty="0">
              <a:solidFill>
                <a:schemeClr val="tx1"/>
              </a:solidFill>
              <a:latin typeface="Arial" panose="020B0604020202020204" pitchFamily="34" charset="0"/>
            </a:endParaRPr>
          </a:p>
        </p:txBody>
      </p:sp>
      <p:sp>
        <p:nvSpPr>
          <p:cNvPr id="207875" name="Text Box 3"/>
          <p:cNvSpPr txBox="1"/>
          <p:nvPr/>
        </p:nvSpPr>
        <p:spPr>
          <a:xfrm>
            <a:off x="3132138" y="2852738"/>
            <a:ext cx="4608512" cy="457200"/>
          </a:xfrm>
          <a:prstGeom prst="rect">
            <a:avLst/>
          </a:prstGeom>
          <a:noFill/>
          <a:ln w="9525">
            <a:noFill/>
          </a:ln>
        </p:spPr>
        <p:txBody>
          <a:bodyPr>
            <a:spAutoFit/>
          </a:bodyPr>
          <a:p>
            <a:pPr algn="just">
              <a:spcAft>
                <a:spcPts val="600"/>
              </a:spcAft>
            </a:pPr>
            <a:r>
              <a:rPr lang="en-US" altLang="zh-CN" b="1" dirty="0">
                <a:solidFill>
                  <a:srgbClr val="0000FF"/>
                </a:solidFill>
                <a:latin typeface="Times New Roman" panose="02020603050405020304" pitchFamily="18" charset="0"/>
              </a:rPr>
              <a:t>Work</a:t>
            </a:r>
            <a:r>
              <a:rPr lang="zh-CN" altLang="en-US" b="1" dirty="0">
                <a:solidFill>
                  <a:srgbClr val="0000FF"/>
                </a:solidFill>
                <a:latin typeface="Times New Roman" panose="02020603050405020304" pitchFamily="18" charset="0"/>
              </a:rPr>
              <a:t>［</a:t>
            </a:r>
            <a:r>
              <a:rPr lang="en-US" altLang="zh-CN" b="1" dirty="0">
                <a:solidFill>
                  <a:srgbClr val="0000FF"/>
                </a:solidFill>
                <a:latin typeface="Times New Roman" panose="02020603050405020304" pitchFamily="18" charset="0"/>
              </a:rPr>
              <a:t>j</a:t>
            </a:r>
            <a:r>
              <a:rPr lang="zh-CN" altLang="en-US" b="1" dirty="0">
                <a:solidFill>
                  <a:srgbClr val="0000FF"/>
                </a:solidFill>
                <a:latin typeface="Times New Roman" panose="02020603050405020304" pitchFamily="18" charset="0"/>
              </a:rPr>
              <a:t>］</a:t>
            </a:r>
            <a:r>
              <a:rPr lang="en-US" altLang="zh-CN" b="1" dirty="0">
                <a:solidFill>
                  <a:srgbClr val="0000FF"/>
                </a:solidFill>
                <a:latin typeface="Times New Roman" panose="02020603050405020304" pitchFamily="18" charset="0"/>
              </a:rPr>
              <a:t>+Allocation</a:t>
            </a:r>
            <a:r>
              <a:rPr lang="zh-CN" altLang="en-US" b="1" dirty="0">
                <a:solidFill>
                  <a:srgbClr val="0000FF"/>
                </a:solidFill>
                <a:latin typeface="Times New Roman" panose="02020603050405020304" pitchFamily="18" charset="0"/>
              </a:rPr>
              <a:t>［</a:t>
            </a:r>
            <a:r>
              <a:rPr lang="en-US" altLang="zh-CN" b="1" dirty="0">
                <a:solidFill>
                  <a:srgbClr val="0000FF"/>
                </a:solidFill>
                <a:latin typeface="Times New Roman" panose="02020603050405020304" pitchFamily="18" charset="0"/>
              </a:rPr>
              <a:t>i,j</a:t>
            </a:r>
            <a:r>
              <a:rPr lang="zh-CN" altLang="en-US" b="1" dirty="0">
                <a:solidFill>
                  <a:srgbClr val="0000FF"/>
                </a:solidFill>
                <a:latin typeface="Times New Roman" panose="02020603050405020304" pitchFamily="18" charset="0"/>
              </a:rPr>
              <a:t>］</a:t>
            </a:r>
            <a:r>
              <a:rPr lang="en-US" altLang="zh-CN" b="1" dirty="0">
                <a:solidFill>
                  <a:srgbClr val="0000FF"/>
                </a:solidFill>
                <a:latin typeface="Times New Roman" panose="02020603050405020304" pitchFamily="18" charset="0"/>
              </a:rPr>
              <a:t>;</a:t>
            </a:r>
            <a:endParaRPr lang="zh-CN" altLang="en-US" b="1" dirty="0">
              <a:solidFill>
                <a:schemeClr val="tx1"/>
              </a:solidFill>
              <a:latin typeface="Times New Roman" panose="02020603050405020304" pitchFamily="18" charset="0"/>
            </a:endParaRPr>
          </a:p>
        </p:txBody>
      </p:sp>
      <p:sp>
        <p:nvSpPr>
          <p:cNvPr id="207876" name="Text Box 4"/>
          <p:cNvSpPr txBox="1"/>
          <p:nvPr/>
        </p:nvSpPr>
        <p:spPr>
          <a:xfrm>
            <a:off x="3348038" y="3332163"/>
            <a:ext cx="4608512" cy="457200"/>
          </a:xfrm>
          <a:prstGeom prst="rect">
            <a:avLst/>
          </a:prstGeom>
          <a:noFill/>
          <a:ln w="9525">
            <a:noFill/>
          </a:ln>
        </p:spPr>
        <p:txBody>
          <a:bodyPr>
            <a:spAutoFit/>
          </a:bodyPr>
          <a:p>
            <a:pPr algn="just">
              <a:spcAft>
                <a:spcPts val="600"/>
              </a:spcAft>
            </a:pPr>
            <a:r>
              <a:rPr lang="en-US" altLang="zh-CN" b="1" dirty="0">
                <a:solidFill>
                  <a:srgbClr val="0000FF"/>
                </a:solidFill>
                <a:latin typeface="Times New Roman" panose="02020603050405020304" pitchFamily="18" charset="0"/>
              </a:rPr>
              <a:t>true;</a:t>
            </a:r>
            <a:endParaRPr lang="zh-CN" altLang="en-US" b="1" dirty="0">
              <a:solidFill>
                <a:srgbClr val="0000FF"/>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7874">
                                            <p:txEl>
                                              <p:charRg st="14" end="41"/>
                                            </p:txEl>
                                          </p:spTgt>
                                        </p:tgtEl>
                                        <p:attrNameLst>
                                          <p:attrName>style.visibility</p:attrName>
                                        </p:attrNameLst>
                                      </p:cBhvr>
                                      <p:to>
                                        <p:strVal val="visible"/>
                                      </p:to>
                                    </p:set>
                                    <p:animEffect transition="in" filter="box(in)">
                                      <p:cBhvr>
                                        <p:cTn id="7" dur="500"/>
                                        <p:tgtEl>
                                          <p:spTgt spid="207874">
                                            <p:txEl>
                                              <p:charRg st="14" end="4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07874">
                                            <p:txEl>
                                              <p:charRg st="41" end="91"/>
                                            </p:txEl>
                                          </p:spTgt>
                                        </p:tgtEl>
                                        <p:attrNameLst>
                                          <p:attrName>style.visibility</p:attrName>
                                        </p:attrNameLst>
                                      </p:cBhvr>
                                      <p:to>
                                        <p:strVal val="visible"/>
                                      </p:to>
                                    </p:set>
                                    <p:animEffect transition="in" filter="box(in)">
                                      <p:cBhvr>
                                        <p:cTn id="10" dur="500"/>
                                        <p:tgtEl>
                                          <p:spTgt spid="207874">
                                            <p:txEl>
                                              <p:charRg st="41" end="9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207874">
                                            <p:txEl>
                                              <p:charRg st="91" end="127"/>
                                            </p:txEl>
                                          </p:spTgt>
                                        </p:tgtEl>
                                        <p:attrNameLst>
                                          <p:attrName>style.visibility</p:attrName>
                                        </p:attrNameLst>
                                      </p:cBhvr>
                                      <p:to>
                                        <p:strVal val="visible"/>
                                      </p:to>
                                    </p:set>
                                    <p:animEffect transition="in" filter="box(in)">
                                      <p:cBhvr>
                                        <p:cTn id="15" dur="500"/>
                                        <p:tgtEl>
                                          <p:spTgt spid="207874">
                                            <p:txEl>
                                              <p:charRg st="91" end="12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207874">
                                            <p:txEl>
                                              <p:charRg st="127" end="173"/>
                                            </p:txEl>
                                          </p:spTgt>
                                        </p:tgtEl>
                                        <p:attrNameLst>
                                          <p:attrName>style.visibility</p:attrName>
                                        </p:attrNameLst>
                                      </p:cBhvr>
                                      <p:to>
                                        <p:strVal val="visible"/>
                                      </p:to>
                                    </p:set>
                                    <p:animEffect transition="in" filter="box(in)">
                                      <p:cBhvr>
                                        <p:cTn id="20" dur="500"/>
                                        <p:tgtEl>
                                          <p:spTgt spid="207874">
                                            <p:txEl>
                                              <p:charRg st="127" end="17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207874">
                                            <p:txEl>
                                              <p:charRg st="173" end="188"/>
                                            </p:txEl>
                                          </p:spTgt>
                                        </p:tgtEl>
                                        <p:attrNameLst>
                                          <p:attrName>style.visibility</p:attrName>
                                        </p:attrNameLst>
                                      </p:cBhvr>
                                      <p:to>
                                        <p:strVal val="visible"/>
                                      </p:to>
                                    </p:set>
                                    <p:animEffect transition="in" filter="box(in)">
                                      <p:cBhvr>
                                        <p:cTn id="25" dur="500"/>
                                        <p:tgtEl>
                                          <p:spTgt spid="207874">
                                            <p:txEl>
                                              <p:charRg st="173" end="18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207875">
                                            <p:txEl>
                                              <p:charRg st="0" end="25"/>
                                            </p:txEl>
                                          </p:spTgt>
                                        </p:tgtEl>
                                        <p:attrNameLst>
                                          <p:attrName>style.visibility</p:attrName>
                                        </p:attrNameLst>
                                      </p:cBhvr>
                                      <p:to>
                                        <p:strVal val="visible"/>
                                      </p:to>
                                    </p:set>
                                    <p:animEffect transition="in" filter="box(in)">
                                      <p:cBhvr>
                                        <p:cTn id="30" dur="500"/>
                                        <p:tgtEl>
                                          <p:spTgt spid="207875">
                                            <p:txEl>
                                              <p:charRg st="0" end="2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207874">
                                            <p:txEl>
                                              <p:charRg st="188" end="205"/>
                                            </p:txEl>
                                          </p:spTgt>
                                        </p:tgtEl>
                                        <p:attrNameLst>
                                          <p:attrName>style.visibility</p:attrName>
                                        </p:attrNameLst>
                                      </p:cBhvr>
                                      <p:to>
                                        <p:strVal val="visible"/>
                                      </p:to>
                                    </p:set>
                                    <p:animEffect transition="in" filter="box(in)">
                                      <p:cBhvr>
                                        <p:cTn id="35" dur="500"/>
                                        <p:tgtEl>
                                          <p:spTgt spid="207874">
                                            <p:txEl>
                                              <p:charRg st="188" end="20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207876">
                                            <p:txEl>
                                              <p:charRg st="0" end="6"/>
                                            </p:txEl>
                                          </p:spTgt>
                                        </p:tgtEl>
                                        <p:attrNameLst>
                                          <p:attrName>style.visibility</p:attrName>
                                        </p:attrNameLst>
                                      </p:cBhvr>
                                      <p:to>
                                        <p:strVal val="visible"/>
                                      </p:to>
                                    </p:set>
                                    <p:animEffect transition="in" filter="box(in)">
                                      <p:cBhvr>
                                        <p:cTn id="40" dur="500"/>
                                        <p:tgtEl>
                                          <p:spTgt spid="207876">
                                            <p:txEl>
                                              <p:charRg st="0"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207874">
                                            <p:txEl>
                                              <p:charRg st="205" end="227"/>
                                            </p:txEl>
                                          </p:spTgt>
                                        </p:tgtEl>
                                        <p:attrNameLst>
                                          <p:attrName>style.visibility</p:attrName>
                                        </p:attrNameLst>
                                      </p:cBhvr>
                                      <p:to>
                                        <p:strVal val="visible"/>
                                      </p:to>
                                    </p:set>
                                    <p:animEffect transition="in" filter="box(in)">
                                      <p:cBhvr>
                                        <p:cTn id="45" dur="500"/>
                                        <p:tgtEl>
                                          <p:spTgt spid="207874">
                                            <p:txEl>
                                              <p:charRg st="205" end="22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nodeType="clickEffect">
                                  <p:stCondLst>
                                    <p:cond delay="0"/>
                                  </p:stCondLst>
                                  <p:childTnLst>
                                    <p:set>
                                      <p:cBhvr>
                                        <p:cTn id="49" dur="1" fill="hold">
                                          <p:stCondLst>
                                            <p:cond delay="0"/>
                                          </p:stCondLst>
                                        </p:cTn>
                                        <p:tgtEl>
                                          <p:spTgt spid="207874">
                                            <p:txEl>
                                              <p:charRg st="227" end="281"/>
                                            </p:txEl>
                                          </p:spTgt>
                                        </p:tgtEl>
                                        <p:attrNameLst>
                                          <p:attrName>style.visibility</p:attrName>
                                        </p:attrNameLst>
                                      </p:cBhvr>
                                      <p:to>
                                        <p:strVal val="visible"/>
                                      </p:to>
                                    </p:set>
                                    <p:animEffect transition="in" filter="box(in)">
                                      <p:cBhvr>
                                        <p:cTn id="50" dur="500"/>
                                        <p:tgtEl>
                                          <p:spTgt spid="207874">
                                            <p:txEl>
                                              <p:charRg st="227" end="28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Text Box 2"/>
          <p:cNvSpPr txBox="1"/>
          <p:nvPr/>
        </p:nvSpPr>
        <p:spPr>
          <a:xfrm>
            <a:off x="755650" y="115888"/>
            <a:ext cx="3548063" cy="579437"/>
          </a:xfrm>
          <a:prstGeom prst="rect">
            <a:avLst/>
          </a:prstGeom>
          <a:noFill/>
          <a:ln w="9525">
            <a:noFill/>
          </a:ln>
        </p:spPr>
        <p:txBody>
          <a:bodyPr wrap="none">
            <a:spAutoFit/>
          </a:bodyPr>
          <a:p>
            <a:pPr algn="l"/>
            <a:r>
              <a:rPr lang="en-US" altLang="zh-CN" sz="3200" b="1" dirty="0">
                <a:latin typeface="Times New Roman" panose="02020603050405020304" pitchFamily="18" charset="0"/>
              </a:rPr>
              <a:t>4. </a:t>
            </a:r>
            <a:r>
              <a:rPr lang="zh-CN" altLang="en-US" sz="3200" b="1" dirty="0">
                <a:latin typeface="Times New Roman" panose="02020603050405020304" pitchFamily="18" charset="0"/>
              </a:rPr>
              <a:t>银行家算法之例 </a:t>
            </a:r>
            <a:endParaRPr lang="zh-CN" altLang="en-US" sz="3200" b="1" dirty="0">
              <a:latin typeface="Times New Roman" panose="02020603050405020304" pitchFamily="18" charset="0"/>
            </a:endParaRPr>
          </a:p>
        </p:txBody>
      </p:sp>
      <p:sp>
        <p:nvSpPr>
          <p:cNvPr id="315395" name="Text Box 3"/>
          <p:cNvSpPr txBox="1"/>
          <p:nvPr/>
        </p:nvSpPr>
        <p:spPr>
          <a:xfrm>
            <a:off x="304800" y="549275"/>
            <a:ext cx="8534400" cy="1573213"/>
          </a:xfrm>
          <a:prstGeom prst="rect">
            <a:avLst/>
          </a:prstGeom>
          <a:noFill/>
          <a:ln w="9525">
            <a:noFill/>
          </a:ln>
        </p:spPr>
        <p:txBody>
          <a:bodyPr>
            <a:spAutoFit/>
          </a:bodyPr>
          <a:p>
            <a:pPr algn="just">
              <a:lnSpc>
                <a:spcPct val="135000"/>
              </a:lnSpc>
              <a:spcBef>
                <a:spcPct val="50000"/>
              </a:spcBef>
            </a:pPr>
            <a:r>
              <a:rPr lang="zh-CN" altLang="en-US" b="1" dirty="0">
                <a:solidFill>
                  <a:schemeClr val="tx1"/>
                </a:solidFill>
                <a:latin typeface="Times New Roman" panose="02020603050405020304" pitchFamily="18" charset="0"/>
              </a:rPr>
              <a:t>      例</a:t>
            </a:r>
            <a:r>
              <a:rPr lang="en-US" altLang="zh-CN" b="1" dirty="0">
                <a:solidFill>
                  <a:schemeClr val="tx1"/>
                </a:solidFill>
                <a:latin typeface="Times New Roman" panose="02020603050405020304" pitchFamily="18" charset="0"/>
              </a:rPr>
              <a:t>1 </a:t>
            </a:r>
            <a:r>
              <a:rPr lang="zh-CN" altLang="en-US" b="1" dirty="0">
                <a:solidFill>
                  <a:schemeClr val="tx1"/>
                </a:solidFill>
                <a:latin typeface="Times New Roman" panose="02020603050405020304" pitchFamily="18" charset="0"/>
              </a:rPr>
              <a:t>假定系统中有五个进程｛</a:t>
            </a:r>
            <a:r>
              <a:rPr lang="en-US" altLang="zh-CN" b="1" dirty="0">
                <a:solidFill>
                  <a:schemeClr val="tx1"/>
                </a:solidFill>
                <a:latin typeface="Times New Roman" panose="02020603050405020304" pitchFamily="18" charset="0"/>
              </a:rPr>
              <a:t>P</a:t>
            </a:r>
            <a:r>
              <a:rPr lang="en-US" altLang="zh-CN" b="1" baseline="-25000" dirty="0">
                <a:solidFill>
                  <a:schemeClr val="tx1"/>
                </a:solidFill>
                <a:latin typeface="Times New Roman" panose="02020603050405020304" pitchFamily="18" charset="0"/>
              </a:rPr>
              <a:t>0</a:t>
            </a:r>
            <a:r>
              <a:rPr lang="en-US" altLang="zh-CN" b="1" dirty="0">
                <a:solidFill>
                  <a:schemeClr val="tx1"/>
                </a:solidFill>
                <a:latin typeface="Times New Roman" panose="02020603050405020304" pitchFamily="18" charset="0"/>
              </a:rPr>
              <a:t>, P</a:t>
            </a:r>
            <a:r>
              <a:rPr lang="en-US" altLang="zh-CN" b="1" baseline="-25000" dirty="0">
                <a:solidFill>
                  <a:schemeClr val="tx1"/>
                </a:solidFill>
                <a:latin typeface="Times New Roman" panose="02020603050405020304" pitchFamily="18" charset="0"/>
              </a:rPr>
              <a:t>1</a:t>
            </a:r>
            <a:r>
              <a:rPr lang="en-US" altLang="zh-CN" b="1" dirty="0">
                <a:solidFill>
                  <a:schemeClr val="tx1"/>
                </a:solidFill>
                <a:latin typeface="Times New Roman" panose="02020603050405020304" pitchFamily="18" charset="0"/>
              </a:rPr>
              <a:t>, P</a:t>
            </a:r>
            <a:r>
              <a:rPr lang="en-US" altLang="zh-CN" b="1" baseline="-25000" dirty="0">
                <a:solidFill>
                  <a:schemeClr val="tx1"/>
                </a:solidFill>
                <a:latin typeface="Times New Roman" panose="02020603050405020304" pitchFamily="18" charset="0"/>
              </a:rPr>
              <a:t>2</a:t>
            </a:r>
            <a:r>
              <a:rPr lang="en-US" altLang="zh-CN" b="1" dirty="0">
                <a:solidFill>
                  <a:schemeClr val="tx1"/>
                </a:solidFill>
                <a:latin typeface="Times New Roman" panose="02020603050405020304" pitchFamily="18" charset="0"/>
              </a:rPr>
              <a:t>, P</a:t>
            </a:r>
            <a:r>
              <a:rPr lang="en-US" altLang="zh-CN" b="1" baseline="-25000" dirty="0">
                <a:solidFill>
                  <a:schemeClr val="tx1"/>
                </a:solidFill>
                <a:latin typeface="Times New Roman" panose="02020603050405020304" pitchFamily="18" charset="0"/>
              </a:rPr>
              <a:t>3</a:t>
            </a:r>
            <a:r>
              <a:rPr lang="en-US" altLang="zh-CN" b="1" dirty="0">
                <a:solidFill>
                  <a:schemeClr val="tx1"/>
                </a:solidFill>
                <a:latin typeface="Times New Roman" panose="02020603050405020304" pitchFamily="18" charset="0"/>
              </a:rPr>
              <a:t>, P</a:t>
            </a:r>
            <a:r>
              <a:rPr lang="en-US" altLang="zh-CN" b="1" baseline="-25000" dirty="0">
                <a:solidFill>
                  <a:schemeClr val="tx1"/>
                </a:solidFill>
                <a:latin typeface="Times New Roman" panose="02020603050405020304" pitchFamily="18" charset="0"/>
              </a:rPr>
              <a:t>4</a:t>
            </a:r>
            <a:r>
              <a:rPr lang="zh-CN" altLang="en-US" b="1" dirty="0">
                <a:solidFill>
                  <a:schemeClr val="tx1"/>
                </a:solidFill>
                <a:latin typeface="Times New Roman" panose="02020603050405020304" pitchFamily="18" charset="0"/>
              </a:rPr>
              <a:t>｝和三类资源｛</a:t>
            </a:r>
            <a:r>
              <a:rPr lang="en-US" altLang="zh-CN" b="1" dirty="0">
                <a:solidFill>
                  <a:schemeClr val="tx1"/>
                </a:solidFill>
                <a:latin typeface="Times New Roman" panose="02020603050405020304" pitchFamily="18" charset="0"/>
              </a:rPr>
              <a:t>A, B, C</a:t>
            </a:r>
            <a:r>
              <a:rPr lang="zh-CN" altLang="en-US" b="1" dirty="0">
                <a:solidFill>
                  <a:schemeClr val="tx1"/>
                </a:solidFill>
                <a:latin typeface="Times New Roman" panose="02020603050405020304" pitchFamily="18" charset="0"/>
              </a:rPr>
              <a:t>｝，各种资源的数量分别为</a:t>
            </a:r>
            <a:r>
              <a:rPr lang="en-US" altLang="zh-CN" b="1" dirty="0">
                <a:solidFill>
                  <a:schemeClr val="tx1"/>
                </a:solidFill>
                <a:latin typeface="Times New Roman" panose="02020603050405020304" pitchFamily="18" charset="0"/>
              </a:rPr>
              <a:t>10</a:t>
            </a:r>
            <a:r>
              <a:rPr lang="zh-CN" altLang="en-US" b="1" dirty="0">
                <a:solidFill>
                  <a:schemeClr val="tx1"/>
                </a:solidFill>
                <a:latin typeface="Times New Roman" panose="02020603050405020304" pitchFamily="18" charset="0"/>
              </a:rPr>
              <a:t>、</a:t>
            </a:r>
            <a:r>
              <a:rPr lang="en-US" altLang="zh-CN" b="1" dirty="0">
                <a:solidFill>
                  <a:schemeClr val="tx1"/>
                </a:solidFill>
                <a:latin typeface="Times New Roman" panose="02020603050405020304" pitchFamily="18" charset="0"/>
              </a:rPr>
              <a:t>5</a:t>
            </a:r>
            <a:r>
              <a:rPr lang="zh-CN" altLang="en-US" b="1" dirty="0">
                <a:solidFill>
                  <a:schemeClr val="tx1"/>
                </a:solidFill>
                <a:latin typeface="Times New Roman" panose="02020603050405020304" pitchFamily="18" charset="0"/>
              </a:rPr>
              <a:t>、</a:t>
            </a:r>
            <a:r>
              <a:rPr lang="en-US" altLang="zh-CN" b="1" dirty="0">
                <a:solidFill>
                  <a:schemeClr val="tx1"/>
                </a:solidFill>
                <a:latin typeface="Times New Roman" panose="02020603050405020304" pitchFamily="18" charset="0"/>
              </a:rPr>
              <a:t>7</a:t>
            </a:r>
            <a:r>
              <a:rPr lang="zh-CN" altLang="en-US" b="1" dirty="0">
                <a:solidFill>
                  <a:schemeClr val="tx1"/>
                </a:solidFill>
                <a:latin typeface="Times New Roman" panose="02020603050405020304" pitchFamily="18" charset="0"/>
              </a:rPr>
              <a:t>，在</a:t>
            </a:r>
            <a:r>
              <a:rPr lang="en-US" altLang="zh-CN" b="1" i="1" dirty="0">
                <a:solidFill>
                  <a:schemeClr val="tx1"/>
                </a:solidFill>
                <a:latin typeface="Times New Roman" panose="02020603050405020304" pitchFamily="18" charset="0"/>
              </a:rPr>
              <a:t>T</a:t>
            </a:r>
            <a:r>
              <a:rPr lang="en-US" altLang="zh-CN" b="1" baseline="-25000" dirty="0">
                <a:solidFill>
                  <a:schemeClr val="tx1"/>
                </a:solidFill>
                <a:latin typeface="Times New Roman" panose="02020603050405020304" pitchFamily="18" charset="0"/>
              </a:rPr>
              <a:t>0</a:t>
            </a:r>
            <a:r>
              <a:rPr lang="zh-CN" altLang="en-US" b="1" dirty="0">
                <a:solidFill>
                  <a:schemeClr val="tx1"/>
                </a:solidFill>
                <a:latin typeface="Times New Roman" panose="02020603050405020304" pitchFamily="18" charset="0"/>
              </a:rPr>
              <a:t>时刻的资源分配情况如图所示。</a:t>
            </a:r>
            <a:r>
              <a:rPr lang="zh-CN" altLang="en-US" dirty="0">
                <a:solidFill>
                  <a:schemeClr val="tx1"/>
                </a:solidFill>
                <a:latin typeface="Times New Roman" panose="02020603050405020304" pitchFamily="18" charset="0"/>
              </a:rPr>
              <a:t> </a:t>
            </a:r>
            <a:endParaRPr lang="zh-CN" altLang="en-US" dirty="0">
              <a:solidFill>
                <a:schemeClr val="tx1"/>
              </a:solidFill>
              <a:latin typeface="Times New Roman" panose="02020603050405020304" pitchFamily="18" charset="0"/>
            </a:endParaRPr>
          </a:p>
        </p:txBody>
      </p:sp>
      <p:sp>
        <p:nvSpPr>
          <p:cNvPr id="315396" name="Text Box 4"/>
          <p:cNvSpPr txBox="1"/>
          <p:nvPr/>
        </p:nvSpPr>
        <p:spPr>
          <a:xfrm>
            <a:off x="539750" y="5373688"/>
            <a:ext cx="8208963" cy="822325"/>
          </a:xfrm>
          <a:prstGeom prst="rect">
            <a:avLst/>
          </a:prstGeom>
          <a:noFill/>
          <a:ln w="9525">
            <a:noFill/>
          </a:ln>
        </p:spPr>
        <p:txBody>
          <a:bodyPr>
            <a:spAutoFit/>
          </a:bodyPr>
          <a:p>
            <a:pPr algn="l"/>
            <a:r>
              <a:rPr lang="zh-CN" altLang="en-US" b="1" dirty="0">
                <a:solidFill>
                  <a:schemeClr val="tx1"/>
                </a:solidFill>
                <a:latin typeface="宋体" panose="02010600030101010101" pitchFamily="2" charset="-122"/>
              </a:rPr>
              <a:t>（</a:t>
            </a:r>
            <a:r>
              <a:rPr lang="en-US" altLang="zh-CN" b="1" dirty="0">
                <a:solidFill>
                  <a:schemeClr val="tx1"/>
                </a:solidFill>
                <a:latin typeface="宋体" panose="02010600030101010101" pitchFamily="2" charset="-122"/>
              </a:rPr>
              <a:t>1</a:t>
            </a:r>
            <a:r>
              <a:rPr lang="zh-CN" altLang="en-US" b="1" dirty="0">
                <a:solidFill>
                  <a:schemeClr val="tx1"/>
                </a:solidFill>
                <a:latin typeface="宋体" panose="02010600030101010101" pitchFamily="2" charset="-122"/>
              </a:rPr>
              <a:t>）</a:t>
            </a:r>
            <a:r>
              <a:rPr lang="en-US" altLang="zh-CN" b="1" i="1" dirty="0">
                <a:solidFill>
                  <a:schemeClr val="tx1"/>
                </a:solidFill>
                <a:latin typeface="宋体" panose="02010600030101010101" pitchFamily="2" charset="-122"/>
              </a:rPr>
              <a:t>T</a:t>
            </a:r>
            <a:r>
              <a:rPr lang="en-US" altLang="zh-CN" b="1" baseline="-25000" dirty="0">
                <a:solidFill>
                  <a:schemeClr val="tx1"/>
                </a:solidFill>
                <a:latin typeface="宋体" panose="02010600030101010101" pitchFamily="2" charset="-122"/>
              </a:rPr>
              <a:t>0</a:t>
            </a:r>
            <a:r>
              <a:rPr lang="zh-CN" altLang="en-US" b="1" dirty="0">
                <a:solidFill>
                  <a:schemeClr val="tx1"/>
                </a:solidFill>
                <a:latin typeface="宋体" panose="02010600030101010101" pitchFamily="2" charset="-122"/>
              </a:rPr>
              <a:t>时刻的安全性；</a:t>
            </a:r>
            <a:endParaRPr lang="zh-CN" altLang="en-US" b="1" dirty="0">
              <a:solidFill>
                <a:schemeClr val="tx1"/>
              </a:solidFill>
              <a:latin typeface="宋体" panose="02010600030101010101" pitchFamily="2" charset="-122"/>
            </a:endParaRPr>
          </a:p>
          <a:p>
            <a:pPr algn="l"/>
            <a:r>
              <a:rPr lang="zh-CN" altLang="en-US" b="1" dirty="0">
                <a:solidFill>
                  <a:schemeClr val="tx1"/>
                </a:solidFill>
                <a:latin typeface="宋体" panose="02010600030101010101" pitchFamily="2" charset="-122"/>
              </a:rPr>
              <a:t>（</a:t>
            </a:r>
            <a:r>
              <a:rPr lang="en-US" altLang="zh-CN" b="1" dirty="0">
                <a:solidFill>
                  <a:schemeClr val="tx1"/>
                </a:solidFill>
                <a:latin typeface="宋体" panose="02010600030101010101" pitchFamily="2" charset="-122"/>
              </a:rPr>
              <a:t>2</a:t>
            </a:r>
            <a:r>
              <a:rPr lang="zh-CN" altLang="en-US" b="1" dirty="0">
                <a:solidFill>
                  <a:schemeClr val="tx1"/>
                </a:solidFill>
                <a:latin typeface="宋体" panose="02010600030101010101" pitchFamily="2" charset="-122"/>
              </a:rPr>
              <a:t>）</a:t>
            </a:r>
            <a:r>
              <a:rPr lang="en-US" altLang="zh-CN" b="1" dirty="0">
                <a:solidFill>
                  <a:schemeClr val="tx1"/>
                </a:solidFill>
                <a:latin typeface="宋体" panose="02010600030101010101" pitchFamily="2" charset="-122"/>
              </a:rPr>
              <a:t>P1</a:t>
            </a:r>
            <a:r>
              <a:rPr lang="zh-CN" altLang="en-US" b="1" dirty="0">
                <a:solidFill>
                  <a:schemeClr val="tx1"/>
                </a:solidFill>
                <a:latin typeface="宋体" panose="02010600030101010101" pitchFamily="2" charset="-122"/>
              </a:rPr>
              <a:t>请求资源：</a:t>
            </a:r>
            <a:r>
              <a:rPr lang="en-US" altLang="zh-CN" b="1" dirty="0">
                <a:solidFill>
                  <a:schemeClr val="tx1"/>
                </a:solidFill>
                <a:latin typeface="宋体" panose="02010600030101010101" pitchFamily="2" charset="-122"/>
              </a:rPr>
              <a:t>Request1</a:t>
            </a:r>
            <a:r>
              <a:rPr lang="zh-CN" altLang="en-US" b="1" dirty="0">
                <a:solidFill>
                  <a:schemeClr val="tx1"/>
                </a:solidFill>
                <a:latin typeface="宋体" panose="02010600030101010101" pitchFamily="2" charset="-122"/>
              </a:rPr>
              <a:t>（</a:t>
            </a:r>
            <a:r>
              <a:rPr lang="en-US" altLang="zh-CN" b="1" dirty="0">
                <a:solidFill>
                  <a:schemeClr val="tx1"/>
                </a:solidFill>
                <a:latin typeface="宋体" panose="02010600030101010101" pitchFamily="2" charset="-122"/>
              </a:rPr>
              <a:t>1</a:t>
            </a:r>
            <a:r>
              <a:rPr lang="zh-CN" altLang="en-US" b="1" dirty="0">
                <a:solidFill>
                  <a:schemeClr val="tx1"/>
                </a:solidFill>
                <a:latin typeface="宋体" panose="02010600030101010101" pitchFamily="2" charset="-122"/>
              </a:rPr>
              <a:t>，</a:t>
            </a:r>
            <a:r>
              <a:rPr lang="en-US" altLang="zh-CN" b="1" dirty="0">
                <a:solidFill>
                  <a:schemeClr val="tx1"/>
                </a:solidFill>
                <a:latin typeface="宋体" panose="02010600030101010101" pitchFamily="2" charset="-122"/>
              </a:rPr>
              <a:t>0</a:t>
            </a:r>
            <a:r>
              <a:rPr lang="zh-CN" altLang="en-US" b="1" dirty="0">
                <a:solidFill>
                  <a:schemeClr val="tx1"/>
                </a:solidFill>
                <a:latin typeface="宋体" panose="02010600030101010101" pitchFamily="2" charset="-122"/>
              </a:rPr>
              <a:t>，</a:t>
            </a:r>
            <a:r>
              <a:rPr lang="en-US" altLang="zh-CN" b="1" dirty="0">
                <a:solidFill>
                  <a:schemeClr val="tx1"/>
                </a:solidFill>
                <a:latin typeface="宋体" panose="02010600030101010101" pitchFamily="2" charset="-122"/>
              </a:rPr>
              <a:t>2</a:t>
            </a:r>
            <a:r>
              <a:rPr lang="zh-CN" altLang="en-US" b="1" dirty="0">
                <a:solidFill>
                  <a:schemeClr val="tx1"/>
                </a:solidFill>
                <a:latin typeface="宋体" panose="02010600030101010101" pitchFamily="2" charset="-122"/>
              </a:rPr>
              <a:t>）；</a:t>
            </a:r>
            <a:endParaRPr lang="zh-CN" altLang="en-US" dirty="0">
              <a:solidFill>
                <a:schemeClr val="tx1"/>
              </a:solidFill>
              <a:latin typeface="Times New Roman" panose="02020603050405020304" pitchFamily="18" charset="0"/>
            </a:endParaRPr>
          </a:p>
        </p:txBody>
      </p:sp>
      <p:grpSp>
        <p:nvGrpSpPr>
          <p:cNvPr id="2" name="Group 5"/>
          <p:cNvGrpSpPr/>
          <p:nvPr/>
        </p:nvGrpSpPr>
        <p:grpSpPr>
          <a:xfrm>
            <a:off x="971550" y="2297113"/>
            <a:ext cx="6985000" cy="2860675"/>
            <a:chOff x="612" y="1447"/>
            <a:chExt cx="4400" cy="1802"/>
          </a:xfrm>
        </p:grpSpPr>
        <p:grpSp>
          <p:nvGrpSpPr>
            <p:cNvPr id="76806" name="Group 6"/>
            <p:cNvGrpSpPr/>
            <p:nvPr/>
          </p:nvGrpSpPr>
          <p:grpSpPr>
            <a:xfrm>
              <a:off x="696" y="1493"/>
              <a:ext cx="4316" cy="1756"/>
              <a:chOff x="696" y="1493"/>
              <a:chExt cx="4316" cy="1756"/>
            </a:xfrm>
          </p:grpSpPr>
          <p:sp>
            <p:nvSpPr>
              <p:cNvPr id="76815" name="Rectangle 7"/>
              <p:cNvSpPr/>
              <p:nvPr/>
            </p:nvSpPr>
            <p:spPr>
              <a:xfrm>
                <a:off x="3777" y="2010"/>
                <a:ext cx="1235" cy="1239"/>
              </a:xfrm>
              <a:prstGeom prst="rect">
                <a:avLst/>
              </a:prstGeom>
              <a:noFill/>
              <a:ln w="19050">
                <a:noFill/>
              </a:ln>
            </p:spPr>
            <p:txBody>
              <a:bodyPr/>
              <a:p>
                <a:pPr eaLnBrk="0" hangingPunct="0">
                  <a:spcBef>
                    <a:spcPct val="20000"/>
                  </a:spcBef>
                </a:pPr>
                <a:endParaRPr lang="zh-CN" altLang="en-US" sz="2200" dirty="0">
                  <a:solidFill>
                    <a:schemeClr val="tx1"/>
                  </a:solidFill>
                  <a:latin typeface="Arial" panose="020B0604020202020204" pitchFamily="34" charset="0"/>
                </a:endParaRPr>
              </a:p>
            </p:txBody>
          </p:sp>
          <p:sp>
            <p:nvSpPr>
              <p:cNvPr id="76816" name="Rectangle 8"/>
              <p:cNvSpPr/>
              <p:nvPr/>
            </p:nvSpPr>
            <p:spPr>
              <a:xfrm>
                <a:off x="3051" y="2010"/>
                <a:ext cx="726" cy="1239"/>
              </a:xfrm>
              <a:prstGeom prst="rect">
                <a:avLst/>
              </a:prstGeom>
              <a:noFill/>
              <a:ln w="19050">
                <a:noFill/>
              </a:ln>
            </p:spPr>
            <p:txBody>
              <a:bodyPr/>
              <a:p>
                <a:pPr eaLnBrk="0" hangingPunct="0">
                  <a:spcBef>
                    <a:spcPct val="20000"/>
                  </a:spcBef>
                </a:pPr>
                <a:endParaRPr lang="zh-CN" altLang="en-US" sz="2200" dirty="0">
                  <a:solidFill>
                    <a:schemeClr val="tx1"/>
                  </a:solidFill>
                  <a:latin typeface="Arial" panose="020B0604020202020204" pitchFamily="34" charset="0"/>
                </a:endParaRPr>
              </a:p>
            </p:txBody>
          </p:sp>
          <p:sp>
            <p:nvSpPr>
              <p:cNvPr id="76817" name="Rectangle 9"/>
              <p:cNvSpPr/>
              <p:nvPr/>
            </p:nvSpPr>
            <p:spPr>
              <a:xfrm>
                <a:off x="2199" y="2010"/>
                <a:ext cx="852" cy="1239"/>
              </a:xfrm>
              <a:prstGeom prst="rect">
                <a:avLst/>
              </a:prstGeom>
              <a:noFill/>
              <a:ln w="19050">
                <a:noFill/>
              </a:ln>
            </p:spPr>
            <p:txBody>
              <a:bodyPr/>
              <a:p>
                <a:pPr eaLnBrk="0" hangingPunct="0">
                  <a:spcBef>
                    <a:spcPct val="20000"/>
                  </a:spcBef>
                </a:pPr>
                <a:endParaRPr lang="en-US" altLang="zh-CN" sz="2200" dirty="0">
                  <a:solidFill>
                    <a:schemeClr val="tx1"/>
                  </a:solidFill>
                  <a:latin typeface="Arial" panose="020B0604020202020204" pitchFamily="34" charset="0"/>
                </a:endParaRPr>
              </a:p>
            </p:txBody>
          </p:sp>
          <p:sp>
            <p:nvSpPr>
              <p:cNvPr id="76818" name="Rectangle 10"/>
              <p:cNvSpPr/>
              <p:nvPr/>
            </p:nvSpPr>
            <p:spPr>
              <a:xfrm>
                <a:off x="1338" y="2010"/>
                <a:ext cx="861" cy="1239"/>
              </a:xfrm>
              <a:prstGeom prst="rect">
                <a:avLst/>
              </a:prstGeom>
              <a:noFill/>
              <a:ln w="19050">
                <a:noFill/>
              </a:ln>
            </p:spPr>
            <p:txBody>
              <a:bodyPr/>
              <a:p>
                <a:pPr eaLnBrk="0" hangingPunct="0">
                  <a:spcBef>
                    <a:spcPct val="20000"/>
                  </a:spcBef>
                </a:pPr>
                <a:endParaRPr lang="en-US" altLang="zh-CN" sz="2200" dirty="0">
                  <a:solidFill>
                    <a:schemeClr val="tx1"/>
                  </a:solidFill>
                  <a:latin typeface="Arial" panose="020B0604020202020204" pitchFamily="34" charset="0"/>
                </a:endParaRPr>
              </a:p>
            </p:txBody>
          </p:sp>
          <p:sp>
            <p:nvSpPr>
              <p:cNvPr id="76819" name="Rectangle 11"/>
              <p:cNvSpPr/>
              <p:nvPr/>
            </p:nvSpPr>
            <p:spPr>
              <a:xfrm>
                <a:off x="696" y="2010"/>
                <a:ext cx="642" cy="1239"/>
              </a:xfrm>
              <a:prstGeom prst="rect">
                <a:avLst/>
              </a:prstGeom>
              <a:noFill/>
              <a:ln w="19050">
                <a:noFill/>
              </a:ln>
            </p:spPr>
            <p:txBody>
              <a:bodyPr/>
              <a:p>
                <a:pPr eaLnBrk="0" hangingPunct="0">
                  <a:spcBef>
                    <a:spcPct val="20000"/>
                  </a:spcBef>
                </a:pPr>
                <a:endParaRPr lang="en-GB" altLang="zh-CN" sz="2200" baseline="-25000" dirty="0">
                  <a:solidFill>
                    <a:schemeClr val="tx1"/>
                  </a:solidFill>
                  <a:latin typeface="Arial" panose="020B0604020202020204" pitchFamily="34" charset="0"/>
                </a:endParaRPr>
              </a:p>
              <a:p>
                <a:pPr eaLnBrk="0" hangingPunct="0">
                  <a:spcBef>
                    <a:spcPct val="20000"/>
                  </a:spcBef>
                </a:pPr>
                <a:endParaRPr lang="en-GB" altLang="zh-CN" sz="2200" baseline="-25000" dirty="0">
                  <a:solidFill>
                    <a:schemeClr val="tx1"/>
                  </a:solidFill>
                  <a:latin typeface="Arial" panose="020B0604020202020204" pitchFamily="34" charset="0"/>
                </a:endParaRPr>
              </a:p>
              <a:p>
                <a:pPr eaLnBrk="0" hangingPunct="0">
                  <a:spcBef>
                    <a:spcPct val="20000"/>
                  </a:spcBef>
                </a:pPr>
                <a:endParaRPr lang="en-GB" altLang="zh-CN" sz="2200" baseline="-25000" dirty="0">
                  <a:solidFill>
                    <a:schemeClr val="tx1"/>
                  </a:solidFill>
                  <a:latin typeface="Arial" panose="020B0604020202020204" pitchFamily="34" charset="0"/>
                </a:endParaRPr>
              </a:p>
              <a:p>
                <a:pPr eaLnBrk="0" hangingPunct="0">
                  <a:spcBef>
                    <a:spcPct val="20000"/>
                  </a:spcBef>
                </a:pPr>
                <a:endParaRPr lang="en-GB" altLang="zh-CN" sz="2200" baseline="-25000" dirty="0">
                  <a:solidFill>
                    <a:schemeClr val="tx1"/>
                  </a:solidFill>
                  <a:latin typeface="Arial" panose="020B0604020202020204" pitchFamily="34" charset="0"/>
                </a:endParaRPr>
              </a:p>
              <a:p>
                <a:pPr eaLnBrk="0" hangingPunct="0">
                  <a:spcBef>
                    <a:spcPct val="20000"/>
                  </a:spcBef>
                </a:pPr>
                <a:endParaRPr lang="en-GB" altLang="zh-CN" sz="2200" baseline="-25000" dirty="0">
                  <a:solidFill>
                    <a:schemeClr val="tx1"/>
                  </a:solidFill>
                  <a:latin typeface="Arial" panose="020B0604020202020204" pitchFamily="34" charset="0"/>
                </a:endParaRPr>
              </a:p>
              <a:p>
                <a:pPr eaLnBrk="0" hangingPunct="0">
                  <a:spcBef>
                    <a:spcPct val="20000"/>
                  </a:spcBef>
                </a:pPr>
                <a:endParaRPr lang="en-GB" altLang="zh-CN" sz="2200" baseline="-25000" dirty="0">
                  <a:solidFill>
                    <a:schemeClr val="tx1"/>
                  </a:solidFill>
                  <a:latin typeface="Arial" panose="020B0604020202020204" pitchFamily="34" charset="0"/>
                </a:endParaRPr>
              </a:p>
              <a:p>
                <a:pPr eaLnBrk="0" hangingPunct="0">
                  <a:spcBef>
                    <a:spcPct val="20000"/>
                  </a:spcBef>
                </a:pPr>
                <a:endParaRPr lang="en-US" altLang="zh-CN" sz="2200" baseline="-25000" dirty="0">
                  <a:solidFill>
                    <a:schemeClr val="tx1"/>
                  </a:solidFill>
                  <a:latin typeface="Arial" panose="020B0604020202020204" pitchFamily="34" charset="0"/>
                </a:endParaRPr>
              </a:p>
            </p:txBody>
          </p:sp>
          <p:sp>
            <p:nvSpPr>
              <p:cNvPr id="76820" name="Rectangle 12"/>
              <p:cNvSpPr/>
              <p:nvPr/>
            </p:nvSpPr>
            <p:spPr>
              <a:xfrm>
                <a:off x="3777" y="1742"/>
                <a:ext cx="1235" cy="268"/>
              </a:xfrm>
              <a:prstGeom prst="rect">
                <a:avLst/>
              </a:prstGeom>
              <a:noFill/>
              <a:ln w="19050">
                <a:noFill/>
              </a:ln>
            </p:spPr>
            <p:txBody>
              <a:bodyPr/>
              <a:p>
                <a:pPr eaLnBrk="0" hangingPunct="0">
                  <a:spcBef>
                    <a:spcPct val="20000"/>
                  </a:spcBef>
                </a:pPr>
                <a:r>
                  <a:rPr lang="en-GB" altLang="zh-CN" sz="2200" dirty="0">
                    <a:solidFill>
                      <a:schemeClr val="tx1"/>
                    </a:solidFill>
                    <a:latin typeface="Arial" panose="020B0604020202020204" pitchFamily="34" charset="0"/>
                  </a:rPr>
                  <a:t>A  B  C</a:t>
                </a:r>
                <a:endParaRPr lang="zh-CN" altLang="en-US" sz="2200" dirty="0">
                  <a:solidFill>
                    <a:schemeClr val="tx1"/>
                  </a:solidFill>
                  <a:latin typeface="Arial" panose="020B0604020202020204" pitchFamily="34" charset="0"/>
                </a:endParaRPr>
              </a:p>
            </p:txBody>
          </p:sp>
          <p:sp>
            <p:nvSpPr>
              <p:cNvPr id="76821" name="Rectangle 13"/>
              <p:cNvSpPr/>
              <p:nvPr/>
            </p:nvSpPr>
            <p:spPr>
              <a:xfrm>
                <a:off x="3051" y="1742"/>
                <a:ext cx="726" cy="268"/>
              </a:xfrm>
              <a:prstGeom prst="rect">
                <a:avLst/>
              </a:prstGeom>
              <a:noFill/>
              <a:ln w="19050">
                <a:noFill/>
              </a:ln>
            </p:spPr>
            <p:txBody>
              <a:bodyPr/>
              <a:p>
                <a:pPr eaLnBrk="0" hangingPunct="0">
                  <a:spcBef>
                    <a:spcPct val="20000"/>
                  </a:spcBef>
                </a:pPr>
                <a:r>
                  <a:rPr lang="en-GB" altLang="zh-CN" sz="2200" dirty="0">
                    <a:solidFill>
                      <a:schemeClr val="tx1"/>
                    </a:solidFill>
                    <a:latin typeface="Arial" panose="020B0604020202020204" pitchFamily="34" charset="0"/>
                  </a:rPr>
                  <a:t>A  B  C</a:t>
                </a:r>
                <a:endParaRPr lang="zh-CN" altLang="en-US" sz="2200" dirty="0">
                  <a:solidFill>
                    <a:schemeClr val="tx1"/>
                  </a:solidFill>
                  <a:latin typeface="Arial" panose="020B0604020202020204" pitchFamily="34" charset="0"/>
                </a:endParaRPr>
              </a:p>
            </p:txBody>
          </p:sp>
          <p:sp>
            <p:nvSpPr>
              <p:cNvPr id="76822" name="Rectangle 14"/>
              <p:cNvSpPr/>
              <p:nvPr/>
            </p:nvSpPr>
            <p:spPr>
              <a:xfrm>
                <a:off x="2199" y="1742"/>
                <a:ext cx="852" cy="268"/>
              </a:xfrm>
              <a:prstGeom prst="rect">
                <a:avLst/>
              </a:prstGeom>
              <a:noFill/>
              <a:ln w="19050">
                <a:noFill/>
              </a:ln>
            </p:spPr>
            <p:txBody>
              <a:bodyPr/>
              <a:p>
                <a:pPr eaLnBrk="0" hangingPunct="0">
                  <a:spcBef>
                    <a:spcPct val="20000"/>
                  </a:spcBef>
                </a:pPr>
                <a:r>
                  <a:rPr lang="en-GB" altLang="zh-CN" sz="2200" dirty="0">
                    <a:solidFill>
                      <a:schemeClr val="tx1"/>
                    </a:solidFill>
                    <a:latin typeface="Arial" panose="020B0604020202020204" pitchFamily="34" charset="0"/>
                  </a:rPr>
                  <a:t>A  B  C</a:t>
                </a:r>
                <a:endParaRPr lang="en-US" altLang="zh-CN" sz="2200" dirty="0">
                  <a:solidFill>
                    <a:schemeClr val="tx1"/>
                  </a:solidFill>
                  <a:latin typeface="Arial" panose="020B0604020202020204" pitchFamily="34" charset="0"/>
                </a:endParaRPr>
              </a:p>
            </p:txBody>
          </p:sp>
          <p:sp>
            <p:nvSpPr>
              <p:cNvPr id="76823" name="Rectangle 15"/>
              <p:cNvSpPr/>
              <p:nvPr/>
            </p:nvSpPr>
            <p:spPr>
              <a:xfrm>
                <a:off x="1338" y="1742"/>
                <a:ext cx="861" cy="268"/>
              </a:xfrm>
              <a:prstGeom prst="rect">
                <a:avLst/>
              </a:prstGeom>
              <a:noFill/>
              <a:ln w="19050">
                <a:noFill/>
              </a:ln>
            </p:spPr>
            <p:txBody>
              <a:bodyPr/>
              <a:p>
                <a:pPr eaLnBrk="0" hangingPunct="0">
                  <a:spcBef>
                    <a:spcPct val="20000"/>
                  </a:spcBef>
                </a:pPr>
                <a:r>
                  <a:rPr lang="en-GB" altLang="zh-CN" sz="2200" dirty="0">
                    <a:solidFill>
                      <a:schemeClr val="tx1"/>
                    </a:solidFill>
                    <a:latin typeface="Arial" panose="020B0604020202020204" pitchFamily="34" charset="0"/>
                  </a:rPr>
                  <a:t>A  B  C</a:t>
                </a:r>
                <a:endParaRPr lang="en-US" altLang="zh-CN" sz="2200" dirty="0">
                  <a:solidFill>
                    <a:schemeClr val="tx1"/>
                  </a:solidFill>
                  <a:latin typeface="Arial" panose="020B0604020202020204" pitchFamily="34" charset="0"/>
                </a:endParaRPr>
              </a:p>
            </p:txBody>
          </p:sp>
          <p:sp>
            <p:nvSpPr>
              <p:cNvPr id="76824" name="Rectangle 16"/>
              <p:cNvSpPr/>
              <p:nvPr/>
            </p:nvSpPr>
            <p:spPr>
              <a:xfrm>
                <a:off x="3777" y="1493"/>
                <a:ext cx="1235" cy="249"/>
              </a:xfrm>
              <a:prstGeom prst="rect">
                <a:avLst/>
              </a:prstGeom>
              <a:noFill/>
              <a:ln w="19050">
                <a:noFill/>
              </a:ln>
            </p:spPr>
            <p:txBody>
              <a:bodyPr/>
              <a:p>
                <a:pPr eaLnBrk="0" hangingPunct="0">
                  <a:spcBef>
                    <a:spcPct val="20000"/>
                  </a:spcBef>
                </a:pPr>
                <a:r>
                  <a:rPr lang="en-GB" altLang="zh-CN" sz="2000" dirty="0">
                    <a:solidFill>
                      <a:schemeClr val="tx1"/>
                    </a:solidFill>
                    <a:latin typeface="Arial" panose="020B0604020202020204" pitchFamily="34" charset="0"/>
                  </a:rPr>
                  <a:t>Available</a:t>
                </a:r>
                <a:endParaRPr lang="en-US" altLang="zh-CN" sz="2000" dirty="0">
                  <a:solidFill>
                    <a:schemeClr val="tx1"/>
                  </a:solidFill>
                  <a:latin typeface="Arial" panose="020B0604020202020204" pitchFamily="34" charset="0"/>
                </a:endParaRPr>
              </a:p>
            </p:txBody>
          </p:sp>
          <p:sp>
            <p:nvSpPr>
              <p:cNvPr id="76825" name="Rectangle 17"/>
              <p:cNvSpPr/>
              <p:nvPr/>
            </p:nvSpPr>
            <p:spPr>
              <a:xfrm>
                <a:off x="3051" y="1493"/>
                <a:ext cx="726" cy="249"/>
              </a:xfrm>
              <a:prstGeom prst="rect">
                <a:avLst/>
              </a:prstGeom>
              <a:noFill/>
              <a:ln w="19050">
                <a:noFill/>
              </a:ln>
            </p:spPr>
            <p:txBody>
              <a:bodyPr/>
              <a:p>
                <a:pPr eaLnBrk="0" hangingPunct="0">
                  <a:spcBef>
                    <a:spcPct val="20000"/>
                  </a:spcBef>
                </a:pPr>
                <a:r>
                  <a:rPr lang="en-GB" altLang="zh-CN" sz="2000" dirty="0">
                    <a:solidFill>
                      <a:schemeClr val="tx1"/>
                    </a:solidFill>
                    <a:latin typeface="Arial" panose="020B0604020202020204" pitchFamily="34" charset="0"/>
                  </a:rPr>
                  <a:t>Need</a:t>
                </a:r>
                <a:endParaRPr lang="en-US" altLang="zh-CN" sz="2000" dirty="0">
                  <a:solidFill>
                    <a:schemeClr val="tx1"/>
                  </a:solidFill>
                  <a:latin typeface="Arial" panose="020B0604020202020204" pitchFamily="34" charset="0"/>
                </a:endParaRPr>
              </a:p>
            </p:txBody>
          </p:sp>
          <p:sp>
            <p:nvSpPr>
              <p:cNvPr id="76826" name="Rectangle 18"/>
              <p:cNvSpPr/>
              <p:nvPr/>
            </p:nvSpPr>
            <p:spPr>
              <a:xfrm>
                <a:off x="2199" y="1493"/>
                <a:ext cx="852" cy="249"/>
              </a:xfrm>
              <a:prstGeom prst="rect">
                <a:avLst/>
              </a:prstGeom>
              <a:noFill/>
              <a:ln w="19050">
                <a:noFill/>
              </a:ln>
            </p:spPr>
            <p:txBody>
              <a:bodyPr/>
              <a:p>
                <a:pPr eaLnBrk="0" hangingPunct="0">
                  <a:spcBef>
                    <a:spcPct val="20000"/>
                  </a:spcBef>
                </a:pPr>
                <a:r>
                  <a:rPr lang="en-GB" altLang="zh-CN" sz="2000" dirty="0">
                    <a:solidFill>
                      <a:schemeClr val="tx1"/>
                    </a:solidFill>
                    <a:latin typeface="Arial" panose="020B0604020202020204" pitchFamily="34" charset="0"/>
                  </a:rPr>
                  <a:t>Allocation</a:t>
                </a:r>
                <a:endParaRPr lang="en-US" altLang="zh-CN" sz="2000" dirty="0">
                  <a:solidFill>
                    <a:schemeClr val="tx1"/>
                  </a:solidFill>
                  <a:latin typeface="Arial" panose="020B0604020202020204" pitchFamily="34" charset="0"/>
                </a:endParaRPr>
              </a:p>
            </p:txBody>
          </p:sp>
          <p:sp>
            <p:nvSpPr>
              <p:cNvPr id="76827" name="Rectangle 19"/>
              <p:cNvSpPr/>
              <p:nvPr/>
            </p:nvSpPr>
            <p:spPr>
              <a:xfrm>
                <a:off x="1338" y="1493"/>
                <a:ext cx="861" cy="249"/>
              </a:xfrm>
              <a:prstGeom prst="rect">
                <a:avLst/>
              </a:prstGeom>
              <a:noFill/>
              <a:ln w="19050">
                <a:noFill/>
              </a:ln>
            </p:spPr>
            <p:txBody>
              <a:bodyPr/>
              <a:p>
                <a:pPr eaLnBrk="0" hangingPunct="0">
                  <a:spcBef>
                    <a:spcPct val="20000"/>
                  </a:spcBef>
                </a:pPr>
                <a:r>
                  <a:rPr lang="en-GB" altLang="zh-CN" sz="2000" dirty="0">
                    <a:solidFill>
                      <a:schemeClr val="tx1"/>
                    </a:solidFill>
                    <a:latin typeface="Arial" panose="020B0604020202020204" pitchFamily="34" charset="0"/>
                  </a:rPr>
                  <a:t>Max</a:t>
                </a:r>
                <a:endParaRPr lang="en-US" altLang="zh-CN" sz="2000" dirty="0">
                  <a:solidFill>
                    <a:schemeClr val="tx1"/>
                  </a:solidFill>
                  <a:latin typeface="Arial" panose="020B0604020202020204" pitchFamily="34" charset="0"/>
                </a:endParaRPr>
              </a:p>
            </p:txBody>
          </p:sp>
          <p:sp>
            <p:nvSpPr>
              <p:cNvPr id="76828" name="Rectangle 20"/>
              <p:cNvSpPr/>
              <p:nvPr/>
            </p:nvSpPr>
            <p:spPr>
              <a:xfrm>
                <a:off x="696" y="1493"/>
                <a:ext cx="642" cy="517"/>
              </a:xfrm>
              <a:prstGeom prst="rect">
                <a:avLst/>
              </a:prstGeom>
              <a:noFill/>
              <a:ln w="19050">
                <a:noFill/>
              </a:ln>
            </p:spPr>
            <p:txBody>
              <a:bodyPr/>
              <a:p>
                <a:pPr eaLnBrk="0" hangingPunct="0">
                  <a:spcBef>
                    <a:spcPct val="20000"/>
                  </a:spcBef>
                </a:pPr>
                <a:r>
                  <a:rPr lang="zh-CN" altLang="en-GB" sz="2800" dirty="0">
                    <a:solidFill>
                      <a:schemeClr val="tx1"/>
                    </a:solidFill>
                    <a:latin typeface="Arial" panose="020B0604020202020204" pitchFamily="34" charset="0"/>
                  </a:rPr>
                  <a:t> </a:t>
                </a:r>
                <a:endParaRPr lang="zh-CN" altLang="en-US" sz="2800" dirty="0">
                  <a:solidFill>
                    <a:schemeClr val="tx1"/>
                  </a:solidFill>
                  <a:latin typeface="Arial" panose="020B0604020202020204" pitchFamily="34" charset="0"/>
                </a:endParaRPr>
              </a:p>
            </p:txBody>
          </p:sp>
          <p:sp>
            <p:nvSpPr>
              <p:cNvPr id="76829" name="Line 21"/>
              <p:cNvSpPr/>
              <p:nvPr/>
            </p:nvSpPr>
            <p:spPr>
              <a:xfrm>
                <a:off x="696" y="1493"/>
                <a:ext cx="4316" cy="0"/>
              </a:xfrm>
              <a:prstGeom prst="line">
                <a:avLst/>
              </a:prstGeom>
              <a:ln w="12700" cap="sq" cmpd="sng">
                <a:solidFill>
                  <a:schemeClr val="tx1"/>
                </a:solidFill>
                <a:prstDash val="solid"/>
                <a:headEnd type="none" w="med" len="med"/>
                <a:tailEnd type="none" w="med" len="med"/>
              </a:ln>
            </p:spPr>
          </p:sp>
          <p:sp>
            <p:nvSpPr>
              <p:cNvPr id="76830" name="Line 22"/>
              <p:cNvSpPr/>
              <p:nvPr/>
            </p:nvSpPr>
            <p:spPr>
              <a:xfrm>
                <a:off x="696" y="3249"/>
                <a:ext cx="4316" cy="0"/>
              </a:xfrm>
              <a:prstGeom prst="line">
                <a:avLst/>
              </a:prstGeom>
              <a:ln w="12700" cap="sq" cmpd="sng">
                <a:solidFill>
                  <a:schemeClr val="tx1"/>
                </a:solidFill>
                <a:prstDash val="solid"/>
                <a:headEnd type="none" w="med" len="med"/>
                <a:tailEnd type="none" w="med" len="med"/>
              </a:ln>
            </p:spPr>
          </p:sp>
          <p:sp>
            <p:nvSpPr>
              <p:cNvPr id="76831" name="Line 23"/>
              <p:cNvSpPr/>
              <p:nvPr/>
            </p:nvSpPr>
            <p:spPr>
              <a:xfrm>
                <a:off x="696" y="1493"/>
                <a:ext cx="0" cy="1756"/>
              </a:xfrm>
              <a:prstGeom prst="line">
                <a:avLst/>
              </a:prstGeom>
              <a:ln w="12700" cap="sq" cmpd="sng">
                <a:solidFill>
                  <a:schemeClr val="tx1"/>
                </a:solidFill>
                <a:prstDash val="solid"/>
                <a:headEnd type="none" w="med" len="med"/>
                <a:tailEnd type="none" w="med" len="med"/>
              </a:ln>
            </p:spPr>
          </p:sp>
          <p:sp>
            <p:nvSpPr>
              <p:cNvPr id="76832" name="Line 24"/>
              <p:cNvSpPr/>
              <p:nvPr/>
            </p:nvSpPr>
            <p:spPr>
              <a:xfrm>
                <a:off x="2199" y="1493"/>
                <a:ext cx="0" cy="1756"/>
              </a:xfrm>
              <a:prstGeom prst="line">
                <a:avLst/>
              </a:prstGeom>
              <a:ln w="12700" cap="flat" cmpd="sng">
                <a:solidFill>
                  <a:schemeClr val="tx1"/>
                </a:solidFill>
                <a:prstDash val="solid"/>
                <a:headEnd type="none" w="med" len="med"/>
                <a:tailEnd type="none" w="med" len="med"/>
              </a:ln>
            </p:spPr>
          </p:sp>
          <p:sp>
            <p:nvSpPr>
              <p:cNvPr id="76833" name="Line 25"/>
              <p:cNvSpPr/>
              <p:nvPr/>
            </p:nvSpPr>
            <p:spPr>
              <a:xfrm>
                <a:off x="3051" y="1493"/>
                <a:ext cx="0" cy="1756"/>
              </a:xfrm>
              <a:prstGeom prst="line">
                <a:avLst/>
              </a:prstGeom>
              <a:ln w="12700" cap="flat" cmpd="sng">
                <a:solidFill>
                  <a:schemeClr val="tx1"/>
                </a:solidFill>
                <a:prstDash val="solid"/>
                <a:headEnd type="none" w="med" len="med"/>
                <a:tailEnd type="none" w="med" len="med"/>
              </a:ln>
            </p:spPr>
          </p:sp>
          <p:sp>
            <p:nvSpPr>
              <p:cNvPr id="76834" name="Line 26"/>
              <p:cNvSpPr/>
              <p:nvPr/>
            </p:nvSpPr>
            <p:spPr>
              <a:xfrm>
                <a:off x="3777" y="1493"/>
                <a:ext cx="0" cy="1756"/>
              </a:xfrm>
              <a:prstGeom prst="line">
                <a:avLst/>
              </a:prstGeom>
              <a:ln w="12700" cap="flat" cmpd="sng">
                <a:solidFill>
                  <a:schemeClr val="tx1"/>
                </a:solidFill>
                <a:prstDash val="solid"/>
                <a:headEnd type="none" w="med" len="med"/>
                <a:tailEnd type="none" w="med" len="med"/>
              </a:ln>
            </p:spPr>
          </p:sp>
          <p:sp>
            <p:nvSpPr>
              <p:cNvPr id="76835" name="Line 27"/>
              <p:cNvSpPr/>
              <p:nvPr/>
            </p:nvSpPr>
            <p:spPr>
              <a:xfrm>
                <a:off x="5012" y="1493"/>
                <a:ext cx="0" cy="1756"/>
              </a:xfrm>
              <a:prstGeom prst="line">
                <a:avLst/>
              </a:prstGeom>
              <a:ln w="12700" cap="sq" cmpd="sng">
                <a:solidFill>
                  <a:schemeClr val="tx1"/>
                </a:solidFill>
                <a:prstDash val="solid"/>
                <a:headEnd type="none" w="med" len="med"/>
                <a:tailEnd type="none" w="med" len="med"/>
              </a:ln>
            </p:spPr>
          </p:sp>
          <p:sp>
            <p:nvSpPr>
              <p:cNvPr id="76836" name="Line 28"/>
              <p:cNvSpPr/>
              <p:nvPr/>
            </p:nvSpPr>
            <p:spPr>
              <a:xfrm>
                <a:off x="1338" y="1742"/>
                <a:ext cx="3674" cy="0"/>
              </a:xfrm>
              <a:prstGeom prst="line">
                <a:avLst/>
              </a:prstGeom>
              <a:ln w="12700" cap="flat" cmpd="sng">
                <a:solidFill>
                  <a:schemeClr val="tx1"/>
                </a:solidFill>
                <a:prstDash val="solid"/>
                <a:headEnd type="none" w="med" len="med"/>
                <a:tailEnd type="none" w="med" len="med"/>
              </a:ln>
            </p:spPr>
          </p:sp>
          <p:sp>
            <p:nvSpPr>
              <p:cNvPr id="76837" name="Line 29"/>
              <p:cNvSpPr/>
              <p:nvPr/>
            </p:nvSpPr>
            <p:spPr>
              <a:xfrm>
                <a:off x="696" y="1493"/>
                <a:ext cx="642" cy="517"/>
              </a:xfrm>
              <a:prstGeom prst="line">
                <a:avLst/>
              </a:prstGeom>
              <a:ln w="12700" cap="rnd" cmpd="sng">
                <a:solidFill>
                  <a:schemeClr val="tx1"/>
                </a:solidFill>
                <a:prstDash val="solid"/>
                <a:headEnd type="none" w="med" len="med"/>
                <a:tailEnd type="none" w="med" len="med"/>
              </a:ln>
            </p:spPr>
          </p:sp>
          <p:sp>
            <p:nvSpPr>
              <p:cNvPr id="76838" name="Line 30"/>
              <p:cNvSpPr/>
              <p:nvPr/>
            </p:nvSpPr>
            <p:spPr>
              <a:xfrm>
                <a:off x="1338" y="2010"/>
                <a:ext cx="0" cy="1239"/>
              </a:xfrm>
              <a:prstGeom prst="line">
                <a:avLst/>
              </a:prstGeom>
              <a:ln w="12700" cap="flat" cmpd="sng">
                <a:solidFill>
                  <a:schemeClr val="tx1"/>
                </a:solidFill>
                <a:prstDash val="solid"/>
                <a:headEnd type="none" w="med" len="med"/>
                <a:tailEnd type="none" w="med" len="med"/>
              </a:ln>
            </p:spPr>
          </p:sp>
          <p:sp>
            <p:nvSpPr>
              <p:cNvPr id="76839" name="Line 31"/>
              <p:cNvSpPr/>
              <p:nvPr/>
            </p:nvSpPr>
            <p:spPr>
              <a:xfrm>
                <a:off x="1338" y="1493"/>
                <a:ext cx="0" cy="517"/>
              </a:xfrm>
              <a:prstGeom prst="line">
                <a:avLst/>
              </a:prstGeom>
              <a:ln w="12700" cap="sq" cmpd="sng">
                <a:solidFill>
                  <a:schemeClr val="tx1"/>
                </a:solidFill>
                <a:prstDash val="solid"/>
                <a:headEnd type="none" w="med" len="med"/>
                <a:tailEnd type="none" w="med" len="med"/>
              </a:ln>
            </p:spPr>
          </p:sp>
          <p:sp>
            <p:nvSpPr>
              <p:cNvPr id="76840" name="Line 32"/>
              <p:cNvSpPr/>
              <p:nvPr/>
            </p:nvSpPr>
            <p:spPr>
              <a:xfrm>
                <a:off x="1338" y="2010"/>
                <a:ext cx="3674" cy="0"/>
              </a:xfrm>
              <a:prstGeom prst="line">
                <a:avLst/>
              </a:prstGeom>
              <a:ln w="12700" cap="flat" cmpd="sng">
                <a:solidFill>
                  <a:schemeClr val="tx1"/>
                </a:solidFill>
                <a:prstDash val="solid"/>
                <a:headEnd type="none" w="med" len="med"/>
                <a:tailEnd type="none" w="med" len="med"/>
              </a:ln>
            </p:spPr>
          </p:sp>
          <p:sp>
            <p:nvSpPr>
              <p:cNvPr id="76841" name="Line 33"/>
              <p:cNvSpPr/>
              <p:nvPr/>
            </p:nvSpPr>
            <p:spPr>
              <a:xfrm>
                <a:off x="696" y="2010"/>
                <a:ext cx="642" cy="0"/>
              </a:xfrm>
              <a:prstGeom prst="line">
                <a:avLst/>
              </a:prstGeom>
              <a:ln w="12700" cap="sq" cmpd="sng">
                <a:solidFill>
                  <a:schemeClr val="tx1"/>
                </a:solidFill>
                <a:prstDash val="solid"/>
                <a:headEnd type="none" w="med" len="med"/>
                <a:tailEnd type="none" w="med" len="med"/>
              </a:ln>
            </p:spPr>
          </p:sp>
        </p:grpSp>
        <p:sp>
          <p:nvSpPr>
            <p:cNvPr id="76807" name="Text Box 34"/>
            <p:cNvSpPr txBox="1"/>
            <p:nvPr/>
          </p:nvSpPr>
          <p:spPr>
            <a:xfrm>
              <a:off x="612" y="1770"/>
              <a:ext cx="589" cy="250"/>
            </a:xfrm>
            <a:prstGeom prst="rect">
              <a:avLst/>
            </a:prstGeom>
            <a:noFill/>
            <a:ln w="19050">
              <a:noFill/>
            </a:ln>
          </p:spPr>
          <p:txBody>
            <a:bodyPr>
              <a:spAutoFit/>
            </a:bodyPr>
            <a:p>
              <a:pPr>
                <a:spcBef>
                  <a:spcPct val="50000"/>
                </a:spcBef>
                <a:buClr>
                  <a:schemeClr val="tx1"/>
                </a:buClr>
              </a:pPr>
              <a:r>
                <a:rPr lang="zh-CN" altLang="en-GB" sz="2000" b="1" dirty="0">
                  <a:solidFill>
                    <a:schemeClr val="tx1"/>
                  </a:solidFill>
                  <a:latin typeface="Arial" panose="020B0604020202020204" pitchFamily="34" charset="0"/>
                </a:rPr>
                <a:t>进程</a:t>
              </a:r>
              <a:endParaRPr lang="zh-CN" altLang="en-US" sz="2000" b="1" dirty="0">
                <a:solidFill>
                  <a:schemeClr val="tx1"/>
                </a:solidFill>
                <a:latin typeface="Arial" panose="020B0604020202020204" pitchFamily="34" charset="0"/>
              </a:endParaRPr>
            </a:p>
          </p:txBody>
        </p:sp>
        <p:sp>
          <p:nvSpPr>
            <p:cNvPr id="76808" name="Text Box 35"/>
            <p:cNvSpPr txBox="1"/>
            <p:nvPr/>
          </p:nvSpPr>
          <p:spPr>
            <a:xfrm>
              <a:off x="723" y="1447"/>
              <a:ext cx="589" cy="231"/>
            </a:xfrm>
            <a:prstGeom prst="rect">
              <a:avLst/>
            </a:prstGeom>
            <a:noFill/>
            <a:ln w="19050">
              <a:noFill/>
            </a:ln>
          </p:spPr>
          <p:txBody>
            <a:bodyPr>
              <a:spAutoFit/>
            </a:bodyPr>
            <a:p>
              <a:pPr>
                <a:spcBef>
                  <a:spcPct val="50000"/>
                </a:spcBef>
                <a:buClr>
                  <a:schemeClr val="tx1"/>
                </a:buClr>
              </a:pPr>
              <a:r>
                <a:rPr lang="zh-CN" altLang="en-GB" sz="1800" b="1" dirty="0">
                  <a:solidFill>
                    <a:schemeClr val="tx1"/>
                  </a:solidFill>
                  <a:latin typeface="Arial" panose="020B0604020202020204" pitchFamily="34" charset="0"/>
                </a:rPr>
                <a:t>资源</a:t>
              </a:r>
              <a:endParaRPr lang="zh-CN" altLang="en-US" sz="1800" b="1" dirty="0">
                <a:solidFill>
                  <a:schemeClr val="tx1"/>
                </a:solidFill>
                <a:latin typeface="Arial" panose="020B0604020202020204" pitchFamily="34" charset="0"/>
              </a:endParaRPr>
            </a:p>
          </p:txBody>
        </p:sp>
        <p:sp>
          <p:nvSpPr>
            <p:cNvPr id="76809" name="Text Box 36"/>
            <p:cNvSpPr txBox="1"/>
            <p:nvPr/>
          </p:nvSpPr>
          <p:spPr>
            <a:xfrm>
              <a:off x="890" y="1595"/>
              <a:ext cx="589" cy="231"/>
            </a:xfrm>
            <a:prstGeom prst="rect">
              <a:avLst/>
            </a:prstGeom>
            <a:noFill/>
            <a:ln w="19050">
              <a:noFill/>
            </a:ln>
          </p:spPr>
          <p:txBody>
            <a:bodyPr>
              <a:spAutoFit/>
            </a:bodyPr>
            <a:p>
              <a:pPr>
                <a:spcBef>
                  <a:spcPct val="50000"/>
                </a:spcBef>
                <a:buClr>
                  <a:schemeClr val="tx1"/>
                </a:buClr>
              </a:pPr>
              <a:r>
                <a:rPr lang="zh-CN" altLang="en-GB" sz="1800" b="1" dirty="0">
                  <a:solidFill>
                    <a:schemeClr val="tx1"/>
                  </a:solidFill>
                  <a:latin typeface="Arial" panose="020B0604020202020204" pitchFamily="34" charset="0"/>
                </a:rPr>
                <a:t>情况</a:t>
              </a:r>
              <a:endParaRPr lang="zh-CN" altLang="en-US" sz="1800" b="1" dirty="0">
                <a:solidFill>
                  <a:schemeClr val="tx1"/>
                </a:solidFill>
                <a:latin typeface="Arial" panose="020B0604020202020204" pitchFamily="34" charset="0"/>
              </a:endParaRPr>
            </a:p>
          </p:txBody>
        </p:sp>
        <p:sp>
          <p:nvSpPr>
            <p:cNvPr id="76810" name="Text Box 37"/>
            <p:cNvSpPr txBox="1"/>
            <p:nvPr/>
          </p:nvSpPr>
          <p:spPr>
            <a:xfrm>
              <a:off x="2274" y="1992"/>
              <a:ext cx="680" cy="1239"/>
            </a:xfrm>
            <a:prstGeom prst="rect">
              <a:avLst/>
            </a:prstGeom>
            <a:noFill/>
            <a:ln w="19050">
              <a:noFill/>
            </a:ln>
          </p:spPr>
          <p:txBody>
            <a:bodyPr>
              <a:spAutoFit/>
            </a:bodyPr>
            <a:p>
              <a:pPr>
                <a:lnSpc>
                  <a:spcPct val="110000"/>
                </a:lnSpc>
                <a:buClr>
                  <a:schemeClr val="tx1"/>
                </a:buClr>
              </a:pPr>
              <a:r>
                <a:rPr lang="en-GB" altLang="zh-CN" dirty="0">
                  <a:solidFill>
                    <a:schemeClr val="tx1"/>
                  </a:solidFill>
                  <a:latin typeface="Arial" panose="020B0604020202020204" pitchFamily="34" charset="0"/>
                </a:rPr>
                <a:t>0  1  0</a:t>
              </a:r>
              <a:endParaRPr lang="en-GB" altLang="zh-CN"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2  0  0</a:t>
              </a:r>
              <a:endParaRPr lang="zh-CN" altLang="en-GB"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3  0  2</a:t>
              </a:r>
              <a:endParaRPr lang="zh-CN" altLang="en-GB"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2  1  1</a:t>
              </a:r>
              <a:endParaRPr lang="zh-CN" altLang="en-GB"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0  0  2</a:t>
              </a:r>
              <a:endParaRPr lang="zh-CN" altLang="en-US" dirty="0">
                <a:solidFill>
                  <a:schemeClr val="tx1"/>
                </a:solidFill>
                <a:latin typeface="Arial" panose="020B0604020202020204" pitchFamily="34" charset="0"/>
              </a:endParaRPr>
            </a:p>
          </p:txBody>
        </p:sp>
        <p:sp>
          <p:nvSpPr>
            <p:cNvPr id="76811" name="Text Box 38"/>
            <p:cNvSpPr txBox="1"/>
            <p:nvPr/>
          </p:nvSpPr>
          <p:spPr>
            <a:xfrm>
              <a:off x="1303" y="1992"/>
              <a:ext cx="817" cy="1218"/>
            </a:xfrm>
            <a:prstGeom prst="rect">
              <a:avLst/>
            </a:prstGeom>
            <a:noFill/>
            <a:ln w="19050">
              <a:noFill/>
            </a:ln>
          </p:spPr>
          <p:txBody>
            <a:bodyPr>
              <a:spAutoFit/>
            </a:bodyPr>
            <a:p>
              <a:pPr algn="r">
                <a:lnSpc>
                  <a:spcPct val="110000"/>
                </a:lnSpc>
                <a:buClr>
                  <a:schemeClr val="tx1"/>
                </a:buClr>
              </a:pPr>
              <a:r>
                <a:rPr lang="en-GB" altLang="zh-CN" sz="2200" dirty="0">
                  <a:solidFill>
                    <a:schemeClr val="tx1"/>
                  </a:solidFill>
                  <a:latin typeface="Arial" panose="020B0604020202020204" pitchFamily="34" charset="0"/>
                </a:rPr>
                <a:t>7   5   3</a:t>
              </a:r>
              <a:endParaRPr lang="en-GB" altLang="zh-CN" sz="2200" dirty="0">
                <a:solidFill>
                  <a:schemeClr val="tx1"/>
                </a:solidFill>
                <a:latin typeface="Arial" panose="020B0604020202020204" pitchFamily="34" charset="0"/>
              </a:endParaRPr>
            </a:p>
            <a:p>
              <a:pPr algn="r">
                <a:lnSpc>
                  <a:spcPct val="110000"/>
                </a:lnSpc>
                <a:buClr>
                  <a:schemeClr val="tx1"/>
                </a:buClr>
              </a:pPr>
              <a:r>
                <a:rPr lang="en-GB" altLang="zh-CN" sz="2200" dirty="0">
                  <a:solidFill>
                    <a:schemeClr val="tx1"/>
                  </a:solidFill>
                  <a:latin typeface="Arial" panose="020B0604020202020204" pitchFamily="34" charset="0"/>
                </a:rPr>
                <a:t>3   2   2</a:t>
              </a:r>
              <a:endParaRPr lang="en-GB" altLang="zh-CN" sz="2200" dirty="0">
                <a:solidFill>
                  <a:schemeClr val="tx1"/>
                </a:solidFill>
                <a:latin typeface="Arial" panose="020B0604020202020204" pitchFamily="34" charset="0"/>
              </a:endParaRPr>
            </a:p>
            <a:p>
              <a:pPr algn="r">
                <a:lnSpc>
                  <a:spcPct val="110000"/>
                </a:lnSpc>
                <a:buClr>
                  <a:schemeClr val="tx1"/>
                </a:buClr>
              </a:pPr>
              <a:r>
                <a:rPr lang="en-GB" altLang="zh-CN" sz="2200" dirty="0">
                  <a:solidFill>
                    <a:schemeClr val="tx1"/>
                  </a:solidFill>
                  <a:latin typeface="Arial" panose="020B0604020202020204" pitchFamily="34" charset="0"/>
                </a:rPr>
                <a:t>9   0   2</a:t>
              </a:r>
              <a:endParaRPr lang="zh-CN" altLang="en-GB" sz="2200" dirty="0">
                <a:solidFill>
                  <a:schemeClr val="tx1"/>
                </a:solidFill>
                <a:latin typeface="Arial" panose="020B0604020202020204" pitchFamily="34" charset="0"/>
              </a:endParaRPr>
            </a:p>
            <a:p>
              <a:pPr algn="r">
                <a:lnSpc>
                  <a:spcPct val="110000"/>
                </a:lnSpc>
                <a:buClr>
                  <a:schemeClr val="tx1"/>
                </a:buClr>
              </a:pPr>
              <a:r>
                <a:rPr lang="en-GB" altLang="zh-CN" sz="2200" dirty="0">
                  <a:solidFill>
                    <a:schemeClr val="tx1"/>
                  </a:solidFill>
                  <a:latin typeface="Arial" panose="020B0604020202020204" pitchFamily="34" charset="0"/>
                </a:rPr>
                <a:t>2   2   2</a:t>
              </a:r>
              <a:endParaRPr lang="en-GB" altLang="zh-CN" sz="2200" dirty="0">
                <a:solidFill>
                  <a:schemeClr val="tx1"/>
                </a:solidFill>
                <a:latin typeface="Arial" panose="020B0604020202020204" pitchFamily="34" charset="0"/>
              </a:endParaRPr>
            </a:p>
            <a:p>
              <a:pPr algn="r">
                <a:lnSpc>
                  <a:spcPct val="110000"/>
                </a:lnSpc>
                <a:buClr>
                  <a:schemeClr val="tx1"/>
                </a:buClr>
              </a:pPr>
              <a:r>
                <a:rPr lang="en-GB" altLang="zh-CN" sz="2200" dirty="0">
                  <a:solidFill>
                    <a:schemeClr val="tx1"/>
                  </a:solidFill>
                  <a:latin typeface="Arial" panose="020B0604020202020204" pitchFamily="34" charset="0"/>
                </a:rPr>
                <a:t>4   3   3</a:t>
              </a:r>
              <a:endParaRPr lang="zh-CN" altLang="en-US" sz="2200" dirty="0">
                <a:solidFill>
                  <a:schemeClr val="tx1"/>
                </a:solidFill>
                <a:latin typeface="Arial" panose="020B0604020202020204" pitchFamily="34" charset="0"/>
              </a:endParaRPr>
            </a:p>
          </p:txBody>
        </p:sp>
        <p:sp>
          <p:nvSpPr>
            <p:cNvPr id="76812" name="Text Box 39"/>
            <p:cNvSpPr txBox="1"/>
            <p:nvPr/>
          </p:nvSpPr>
          <p:spPr>
            <a:xfrm>
              <a:off x="3050" y="1992"/>
              <a:ext cx="680" cy="1239"/>
            </a:xfrm>
            <a:prstGeom prst="rect">
              <a:avLst/>
            </a:prstGeom>
            <a:noFill/>
            <a:ln w="19050">
              <a:noFill/>
            </a:ln>
          </p:spPr>
          <p:txBody>
            <a:bodyPr>
              <a:spAutoFit/>
            </a:bodyPr>
            <a:p>
              <a:pPr>
                <a:lnSpc>
                  <a:spcPct val="110000"/>
                </a:lnSpc>
                <a:buClr>
                  <a:schemeClr val="tx1"/>
                </a:buClr>
              </a:pPr>
              <a:r>
                <a:rPr lang="en-GB" altLang="zh-CN" dirty="0">
                  <a:solidFill>
                    <a:schemeClr val="tx1"/>
                  </a:solidFill>
                  <a:latin typeface="Arial" panose="020B0604020202020204" pitchFamily="34" charset="0"/>
                </a:rPr>
                <a:t>7  4  3</a:t>
              </a:r>
              <a:endParaRPr lang="en-GB" altLang="zh-CN"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1  2  2</a:t>
              </a:r>
              <a:endParaRPr lang="zh-CN" altLang="en-GB"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6  0  0</a:t>
              </a:r>
              <a:endParaRPr lang="zh-CN" altLang="en-GB"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0  1  1</a:t>
              </a:r>
              <a:endParaRPr lang="zh-CN" altLang="en-GB"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4  3  1</a:t>
              </a:r>
              <a:endParaRPr lang="zh-CN" altLang="en-US" dirty="0">
                <a:solidFill>
                  <a:schemeClr val="tx1"/>
                </a:solidFill>
                <a:latin typeface="Arial" panose="020B0604020202020204" pitchFamily="34" charset="0"/>
              </a:endParaRPr>
            </a:p>
          </p:txBody>
        </p:sp>
        <p:sp>
          <p:nvSpPr>
            <p:cNvPr id="76813" name="Text Box 40"/>
            <p:cNvSpPr txBox="1"/>
            <p:nvPr/>
          </p:nvSpPr>
          <p:spPr>
            <a:xfrm>
              <a:off x="3923" y="1992"/>
              <a:ext cx="817" cy="522"/>
            </a:xfrm>
            <a:prstGeom prst="rect">
              <a:avLst/>
            </a:prstGeom>
            <a:noFill/>
            <a:ln w="19050">
              <a:noFill/>
            </a:ln>
          </p:spPr>
          <p:txBody>
            <a:bodyPr>
              <a:spAutoFit/>
            </a:bodyPr>
            <a:p>
              <a:pPr algn="r">
                <a:lnSpc>
                  <a:spcPct val="110000"/>
                </a:lnSpc>
                <a:buClr>
                  <a:schemeClr val="tx1"/>
                </a:buClr>
              </a:pPr>
              <a:r>
                <a:rPr lang="en-GB" altLang="zh-CN" sz="2200" dirty="0">
                  <a:solidFill>
                    <a:schemeClr val="tx1"/>
                  </a:solidFill>
                  <a:latin typeface="Arial" panose="020B0604020202020204" pitchFamily="34" charset="0"/>
                </a:rPr>
                <a:t> 3   3   2</a:t>
              </a:r>
              <a:endParaRPr lang="en-GB" altLang="zh-CN" sz="2200" dirty="0">
                <a:solidFill>
                  <a:schemeClr val="tx1"/>
                </a:solidFill>
                <a:latin typeface="Arial" panose="020B0604020202020204" pitchFamily="34" charset="0"/>
              </a:endParaRPr>
            </a:p>
            <a:p>
              <a:pPr algn="r">
                <a:lnSpc>
                  <a:spcPct val="110000"/>
                </a:lnSpc>
                <a:buClr>
                  <a:schemeClr val="tx1"/>
                </a:buClr>
              </a:pPr>
              <a:endParaRPr lang="zh-CN" altLang="en-US" sz="2200" dirty="0">
                <a:solidFill>
                  <a:schemeClr val="tx1"/>
                </a:solidFill>
                <a:latin typeface="Arial" panose="020B0604020202020204" pitchFamily="34" charset="0"/>
              </a:endParaRPr>
            </a:p>
          </p:txBody>
        </p:sp>
        <p:sp>
          <p:nvSpPr>
            <p:cNvPr id="76814" name="Text Box 41"/>
            <p:cNvSpPr txBox="1"/>
            <p:nvPr/>
          </p:nvSpPr>
          <p:spPr>
            <a:xfrm>
              <a:off x="748" y="1992"/>
              <a:ext cx="408" cy="1218"/>
            </a:xfrm>
            <a:prstGeom prst="rect">
              <a:avLst/>
            </a:prstGeom>
            <a:noFill/>
            <a:ln w="19050">
              <a:noFill/>
            </a:ln>
          </p:spPr>
          <p:txBody>
            <a:bodyPr>
              <a:spAutoFit/>
            </a:bodyPr>
            <a:p>
              <a:pPr>
                <a:lnSpc>
                  <a:spcPct val="110000"/>
                </a:lnSpc>
                <a:buClr>
                  <a:schemeClr val="tx1"/>
                </a:buClr>
              </a:pPr>
              <a:r>
                <a:rPr lang="en-GB" altLang="zh-CN" sz="2200" dirty="0">
                  <a:solidFill>
                    <a:schemeClr val="tx1"/>
                  </a:solidFill>
                  <a:latin typeface="Arial" panose="020B0604020202020204" pitchFamily="34" charset="0"/>
                </a:rPr>
                <a:t>P</a:t>
              </a:r>
              <a:r>
                <a:rPr lang="en-GB" altLang="zh-CN" sz="2200" baseline="-25000" dirty="0">
                  <a:solidFill>
                    <a:schemeClr val="tx1"/>
                  </a:solidFill>
                  <a:latin typeface="Arial" panose="020B0604020202020204" pitchFamily="34" charset="0"/>
                </a:rPr>
                <a:t>0</a:t>
              </a:r>
              <a:endParaRPr lang="en-GB" altLang="zh-CN" sz="2200" baseline="-25000"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P</a:t>
              </a:r>
              <a:r>
                <a:rPr lang="en-GB" altLang="zh-CN" sz="2200" baseline="-25000" dirty="0">
                  <a:solidFill>
                    <a:schemeClr val="tx1"/>
                  </a:solidFill>
                  <a:latin typeface="Arial" panose="020B0604020202020204" pitchFamily="34" charset="0"/>
                </a:rPr>
                <a:t>1</a:t>
              </a:r>
              <a:endParaRPr lang="en-GB" altLang="zh-CN" sz="2200" baseline="-25000"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P</a:t>
              </a:r>
              <a:r>
                <a:rPr lang="en-GB" altLang="zh-CN" sz="2200" baseline="-25000" dirty="0">
                  <a:solidFill>
                    <a:schemeClr val="tx1"/>
                  </a:solidFill>
                  <a:latin typeface="Arial" panose="020B0604020202020204" pitchFamily="34" charset="0"/>
                </a:rPr>
                <a:t>2</a:t>
              </a:r>
              <a:endParaRPr lang="en-GB" altLang="zh-CN" sz="2200" baseline="-25000"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P</a:t>
              </a:r>
              <a:r>
                <a:rPr lang="en-GB" altLang="zh-CN" sz="2200" baseline="-25000" dirty="0">
                  <a:solidFill>
                    <a:schemeClr val="tx1"/>
                  </a:solidFill>
                  <a:latin typeface="Arial" panose="020B0604020202020204" pitchFamily="34" charset="0"/>
                </a:rPr>
                <a:t>3</a:t>
              </a:r>
              <a:endParaRPr lang="en-GB" altLang="zh-CN" sz="2200" baseline="-25000"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P</a:t>
              </a:r>
              <a:r>
                <a:rPr lang="en-GB" altLang="zh-CN" sz="2200" baseline="-25000" dirty="0">
                  <a:solidFill>
                    <a:schemeClr val="tx1"/>
                  </a:solidFill>
                  <a:latin typeface="Arial" panose="020B0604020202020204" pitchFamily="34" charset="0"/>
                </a:rPr>
                <a:t>4</a:t>
              </a:r>
              <a:endParaRPr lang="en-US" altLang="zh-CN" sz="2200" b="1" dirty="0">
                <a:solidFill>
                  <a:schemeClr val="tx1"/>
                </a:solidFill>
                <a:latin typeface="Arial" panose="020B0604020202020204" pitchFamily="34"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15395"/>
                                        </p:tgtEl>
                                        <p:attrNameLst>
                                          <p:attrName>style.visibility</p:attrName>
                                        </p:attrNameLst>
                                      </p:cBhvr>
                                      <p:to>
                                        <p:strVal val="visible"/>
                                      </p:to>
                                    </p:set>
                                    <p:animEffect transition="in" filter="box(in)">
                                      <p:cBhvr>
                                        <p:cTn id="7" dur="500"/>
                                        <p:tgtEl>
                                          <p:spTgt spid="31539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15396"/>
                                        </p:tgtEl>
                                        <p:attrNameLst>
                                          <p:attrName>style.visibility</p:attrName>
                                        </p:attrNameLst>
                                      </p:cBhvr>
                                      <p:to>
                                        <p:strVal val="visible"/>
                                      </p:to>
                                    </p:set>
                                    <p:animEffect transition="in" filter="box(in)">
                                      <p:cBhvr>
                                        <p:cTn id="17" dur="500"/>
                                        <p:tgtEl>
                                          <p:spTgt spid="315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p:bldP spid="31539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10274" name="Group 2"/>
          <p:cNvGraphicFramePr>
            <a:graphicFrameLocks noGrp="1"/>
          </p:cNvGraphicFramePr>
          <p:nvPr>
            <p:ph idx="1"/>
          </p:nvPr>
        </p:nvGraphicFramePr>
        <p:xfrm>
          <a:off x="457200" y="2997200"/>
          <a:ext cx="7931150" cy="2747963"/>
        </p:xfrm>
        <a:graphic>
          <a:graphicData uri="http://schemas.openxmlformats.org/drawingml/2006/table">
            <a:tbl>
              <a:tblPr/>
              <a:tblGrid>
                <a:gridCol w="1019175"/>
                <a:gridCol w="1366838"/>
                <a:gridCol w="1081087"/>
                <a:gridCol w="1295400"/>
                <a:gridCol w="2089150"/>
                <a:gridCol w="1079500"/>
              </a:tblGrid>
              <a:tr h="365125">
                <a:tc rowSpan="2">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GB"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GB"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Work</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GB"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Need</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GB"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Allocation</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GB"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Work+Allocation</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vMerge="1">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GB" altLang="zh-CN" sz="2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  B  C</a:t>
                      </a:r>
                      <a:endParaRPr kumimoji="0" lang="en-US" altLang="zh-CN" sz="2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GB" altLang="zh-CN" sz="2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  B  C</a:t>
                      </a:r>
                      <a:endParaRPr kumimoji="0" lang="en-US" altLang="zh-CN" sz="2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GB" altLang="zh-CN" sz="2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  B  C</a:t>
                      </a:r>
                      <a:endParaRPr kumimoji="0" lang="zh-CN" altLang="en-US" sz="2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GB" altLang="zh-CN" sz="2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  B  C</a:t>
                      </a:r>
                      <a:endParaRPr kumimoji="0" lang="zh-CN" altLang="en-US" sz="2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cPr/>
                </a:tc>
              </a:tr>
              <a:tr h="1138238">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en-GB" altLang="zh-CN" sz="2200" b="0" i="0" u="none" strike="noStrike" cap="none" normalizeH="0" baseline="-2500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0" fontAlgn="base" latinLnBrk="0" hangingPunct="0">
                        <a:lnSpc>
                          <a:spcPct val="100000"/>
                        </a:lnSpc>
                        <a:spcBef>
                          <a:spcPct val="20000"/>
                        </a:spcBef>
                        <a:spcAft>
                          <a:spcPct val="0"/>
                        </a:spcAft>
                        <a:buClrTx/>
                        <a:buSzTx/>
                        <a:buFontTx/>
                        <a:buNone/>
                      </a:pPr>
                      <a:endParaRPr kumimoji="0" lang="en-GB" altLang="zh-CN" sz="2200" b="0" i="0" u="none" strike="noStrike" cap="none" normalizeH="0" baseline="-2500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0" fontAlgn="base" latinLnBrk="0" hangingPunct="0">
                        <a:lnSpc>
                          <a:spcPct val="100000"/>
                        </a:lnSpc>
                        <a:spcBef>
                          <a:spcPct val="20000"/>
                        </a:spcBef>
                        <a:spcAft>
                          <a:spcPct val="0"/>
                        </a:spcAft>
                        <a:buClrTx/>
                        <a:buSzTx/>
                        <a:buFontTx/>
                        <a:buNone/>
                      </a:pPr>
                      <a:endParaRPr kumimoji="0" lang="en-GB" altLang="zh-CN" sz="2200" b="0" i="0" u="none" strike="noStrike" cap="none" normalizeH="0" baseline="-2500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0" fontAlgn="base" latinLnBrk="0" hangingPunct="0">
                        <a:lnSpc>
                          <a:spcPct val="100000"/>
                        </a:lnSpc>
                        <a:spcBef>
                          <a:spcPct val="20000"/>
                        </a:spcBef>
                        <a:spcAft>
                          <a:spcPct val="0"/>
                        </a:spcAft>
                        <a:buClrTx/>
                        <a:buSzTx/>
                        <a:buFontTx/>
                        <a:buNone/>
                      </a:pPr>
                      <a:endParaRPr kumimoji="0" lang="en-GB" altLang="zh-CN" sz="2200" b="0" i="0" u="none" strike="noStrike" cap="none" normalizeH="0" baseline="-2500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0" fontAlgn="base" latinLnBrk="0" hangingPunct="0">
                        <a:lnSpc>
                          <a:spcPct val="100000"/>
                        </a:lnSpc>
                        <a:spcBef>
                          <a:spcPct val="20000"/>
                        </a:spcBef>
                        <a:spcAft>
                          <a:spcPct val="0"/>
                        </a:spcAft>
                        <a:buClrTx/>
                        <a:buSzTx/>
                        <a:buFontTx/>
                        <a:buNone/>
                      </a:pPr>
                      <a:endParaRPr kumimoji="0" lang="en-GB" altLang="zh-CN" sz="2200" b="0" i="0" u="none" strike="noStrike" cap="none" normalizeH="0" baseline="-2500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0" fontAlgn="base" latinLnBrk="0" hangingPunct="0">
                        <a:lnSpc>
                          <a:spcPct val="100000"/>
                        </a:lnSpc>
                        <a:spcBef>
                          <a:spcPct val="20000"/>
                        </a:spcBef>
                        <a:spcAft>
                          <a:spcPct val="0"/>
                        </a:spcAft>
                        <a:buClrTx/>
                        <a:buSzTx/>
                        <a:buFontTx/>
                        <a:buNone/>
                      </a:pPr>
                      <a:endParaRPr kumimoji="0" lang="en-GB" altLang="zh-CN" sz="2200" b="0" i="0" u="none" strike="noStrike" cap="none" normalizeH="0" baseline="-2500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0" fontAlgn="base" latinLnBrk="0" hangingPunct="0">
                        <a:lnSpc>
                          <a:spcPct val="100000"/>
                        </a:lnSpc>
                        <a:spcBef>
                          <a:spcPct val="20000"/>
                        </a:spcBef>
                        <a:spcAft>
                          <a:spcPct val="0"/>
                        </a:spcAft>
                        <a:buClrTx/>
                        <a:buSzTx/>
                        <a:buFontTx/>
                        <a:buNone/>
                      </a:pPr>
                      <a:endParaRPr kumimoji="0" lang="en-US" altLang="zh-CN" sz="2200" b="0" i="0" u="none" strike="noStrike" cap="none" normalizeH="0" baseline="-2500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en-US" altLang="zh-CN" sz="2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en-US" altLang="zh-CN" sz="2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7855" name="Text Box 33"/>
          <p:cNvSpPr txBox="1"/>
          <p:nvPr/>
        </p:nvSpPr>
        <p:spPr>
          <a:xfrm>
            <a:off x="323850" y="3436938"/>
            <a:ext cx="935038" cy="396875"/>
          </a:xfrm>
          <a:prstGeom prst="rect">
            <a:avLst/>
          </a:prstGeom>
          <a:noFill/>
          <a:ln w="19050">
            <a:noFill/>
          </a:ln>
        </p:spPr>
        <p:txBody>
          <a:bodyPr>
            <a:spAutoFit/>
          </a:bodyPr>
          <a:p>
            <a:pPr>
              <a:spcBef>
                <a:spcPct val="50000"/>
              </a:spcBef>
              <a:buClr>
                <a:schemeClr val="tx1"/>
              </a:buClr>
            </a:pPr>
            <a:r>
              <a:rPr lang="zh-CN" altLang="en-GB" sz="2000" b="1" dirty="0">
                <a:solidFill>
                  <a:schemeClr val="tx1"/>
                </a:solidFill>
                <a:latin typeface="Arial" panose="020B0604020202020204" pitchFamily="34" charset="0"/>
              </a:rPr>
              <a:t>进程</a:t>
            </a:r>
            <a:endParaRPr lang="zh-CN" altLang="en-US" sz="2000" b="1" dirty="0">
              <a:solidFill>
                <a:schemeClr val="tx1"/>
              </a:solidFill>
              <a:latin typeface="Arial" panose="020B0604020202020204" pitchFamily="34" charset="0"/>
            </a:endParaRPr>
          </a:p>
        </p:txBody>
      </p:sp>
      <p:sp>
        <p:nvSpPr>
          <p:cNvPr id="77856" name="Text Box 34"/>
          <p:cNvSpPr txBox="1"/>
          <p:nvPr/>
        </p:nvSpPr>
        <p:spPr>
          <a:xfrm>
            <a:off x="500063" y="2924175"/>
            <a:ext cx="935037" cy="366713"/>
          </a:xfrm>
          <a:prstGeom prst="rect">
            <a:avLst/>
          </a:prstGeom>
          <a:noFill/>
          <a:ln w="19050">
            <a:noFill/>
          </a:ln>
        </p:spPr>
        <p:txBody>
          <a:bodyPr>
            <a:spAutoFit/>
          </a:bodyPr>
          <a:p>
            <a:pPr>
              <a:spcBef>
                <a:spcPct val="50000"/>
              </a:spcBef>
              <a:buClr>
                <a:schemeClr val="tx1"/>
              </a:buClr>
            </a:pPr>
            <a:r>
              <a:rPr lang="zh-CN" altLang="en-GB" sz="1800" b="1" dirty="0">
                <a:solidFill>
                  <a:schemeClr val="tx1"/>
                </a:solidFill>
                <a:latin typeface="Arial" panose="020B0604020202020204" pitchFamily="34" charset="0"/>
              </a:rPr>
              <a:t>资源</a:t>
            </a:r>
            <a:endParaRPr lang="zh-CN" altLang="en-US" sz="1800" b="1" dirty="0">
              <a:solidFill>
                <a:schemeClr val="tx1"/>
              </a:solidFill>
              <a:latin typeface="Arial" panose="020B0604020202020204" pitchFamily="34" charset="0"/>
            </a:endParaRPr>
          </a:p>
        </p:txBody>
      </p:sp>
      <p:sp>
        <p:nvSpPr>
          <p:cNvPr id="77857" name="Text Box 35"/>
          <p:cNvSpPr txBox="1"/>
          <p:nvPr/>
        </p:nvSpPr>
        <p:spPr>
          <a:xfrm>
            <a:off x="765175" y="3159125"/>
            <a:ext cx="935038" cy="366713"/>
          </a:xfrm>
          <a:prstGeom prst="rect">
            <a:avLst/>
          </a:prstGeom>
          <a:noFill/>
          <a:ln w="19050">
            <a:noFill/>
          </a:ln>
        </p:spPr>
        <p:txBody>
          <a:bodyPr>
            <a:spAutoFit/>
          </a:bodyPr>
          <a:p>
            <a:pPr>
              <a:spcBef>
                <a:spcPct val="50000"/>
              </a:spcBef>
              <a:buClr>
                <a:schemeClr val="tx1"/>
              </a:buClr>
            </a:pPr>
            <a:r>
              <a:rPr lang="zh-CN" altLang="en-GB" sz="1800" b="1" dirty="0">
                <a:solidFill>
                  <a:schemeClr val="tx1"/>
                </a:solidFill>
                <a:latin typeface="Arial" panose="020B0604020202020204" pitchFamily="34" charset="0"/>
              </a:rPr>
              <a:t>情况</a:t>
            </a:r>
            <a:endParaRPr lang="zh-CN" altLang="en-US" sz="1800" b="1" dirty="0">
              <a:solidFill>
                <a:schemeClr val="tx1"/>
              </a:solidFill>
              <a:latin typeface="Arial" panose="020B0604020202020204" pitchFamily="34" charset="0"/>
            </a:endParaRPr>
          </a:p>
        </p:txBody>
      </p:sp>
      <p:sp>
        <p:nvSpPr>
          <p:cNvPr id="310308" name="Text Box 36"/>
          <p:cNvSpPr txBox="1"/>
          <p:nvPr/>
        </p:nvSpPr>
        <p:spPr>
          <a:xfrm>
            <a:off x="2843213" y="3789363"/>
            <a:ext cx="1079500" cy="1966912"/>
          </a:xfrm>
          <a:prstGeom prst="rect">
            <a:avLst/>
          </a:prstGeom>
          <a:noFill/>
          <a:ln w="19050">
            <a:noFill/>
          </a:ln>
        </p:spPr>
        <p:txBody>
          <a:bodyPr>
            <a:spAutoFit/>
          </a:bodyPr>
          <a:p>
            <a:pPr>
              <a:lnSpc>
                <a:spcPct val="110000"/>
              </a:lnSpc>
              <a:buClr>
                <a:schemeClr val="tx1"/>
              </a:buClr>
            </a:pPr>
            <a:r>
              <a:rPr lang="en-GB" altLang="zh-CN" dirty="0">
                <a:solidFill>
                  <a:schemeClr val="tx1"/>
                </a:solidFill>
                <a:latin typeface="Arial" panose="020B0604020202020204" pitchFamily="34" charset="0"/>
              </a:rPr>
              <a:t>1  2  2</a:t>
            </a:r>
            <a:endParaRPr lang="en-GB" altLang="zh-CN"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0  1  1</a:t>
            </a:r>
            <a:endParaRPr lang="zh-CN" altLang="en-GB"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4  3  1</a:t>
            </a:r>
            <a:endParaRPr lang="zh-CN" altLang="en-GB"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6  0  0</a:t>
            </a:r>
            <a:endParaRPr lang="zh-CN" altLang="en-GB"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7  4  3</a:t>
            </a:r>
            <a:endParaRPr lang="zh-CN" altLang="en-US" dirty="0">
              <a:solidFill>
                <a:schemeClr val="tx1"/>
              </a:solidFill>
              <a:latin typeface="Arial" panose="020B0604020202020204" pitchFamily="34" charset="0"/>
            </a:endParaRPr>
          </a:p>
        </p:txBody>
      </p:sp>
      <p:sp>
        <p:nvSpPr>
          <p:cNvPr id="310309" name="Text Box 37"/>
          <p:cNvSpPr txBox="1"/>
          <p:nvPr/>
        </p:nvSpPr>
        <p:spPr>
          <a:xfrm>
            <a:off x="1428750" y="3789363"/>
            <a:ext cx="1296988" cy="1933575"/>
          </a:xfrm>
          <a:prstGeom prst="rect">
            <a:avLst/>
          </a:prstGeom>
          <a:noFill/>
          <a:ln w="19050">
            <a:noFill/>
          </a:ln>
        </p:spPr>
        <p:txBody>
          <a:bodyPr>
            <a:spAutoFit/>
          </a:bodyPr>
          <a:p>
            <a:pPr algn="r">
              <a:lnSpc>
                <a:spcPct val="110000"/>
              </a:lnSpc>
              <a:buClr>
                <a:schemeClr val="tx1"/>
              </a:buClr>
            </a:pPr>
            <a:r>
              <a:rPr lang="en-GB" altLang="zh-CN" sz="2200" dirty="0">
                <a:solidFill>
                  <a:schemeClr val="tx1"/>
                </a:solidFill>
                <a:latin typeface="Arial" panose="020B0604020202020204" pitchFamily="34" charset="0"/>
              </a:rPr>
              <a:t>3   3   2</a:t>
            </a:r>
            <a:endParaRPr lang="en-GB" altLang="zh-CN" sz="2200" dirty="0">
              <a:solidFill>
                <a:schemeClr val="tx1"/>
              </a:solidFill>
              <a:latin typeface="Arial" panose="020B0604020202020204" pitchFamily="34" charset="0"/>
            </a:endParaRPr>
          </a:p>
          <a:p>
            <a:pPr algn="r">
              <a:lnSpc>
                <a:spcPct val="110000"/>
              </a:lnSpc>
              <a:buClr>
                <a:schemeClr val="tx1"/>
              </a:buClr>
            </a:pPr>
            <a:r>
              <a:rPr lang="en-GB" altLang="zh-CN" sz="2200" dirty="0">
                <a:solidFill>
                  <a:schemeClr val="tx1"/>
                </a:solidFill>
                <a:latin typeface="Arial" panose="020B0604020202020204" pitchFamily="34" charset="0"/>
              </a:rPr>
              <a:t>5   3   2</a:t>
            </a:r>
            <a:endParaRPr lang="en-GB" altLang="zh-CN" sz="2200" dirty="0">
              <a:solidFill>
                <a:schemeClr val="tx1"/>
              </a:solidFill>
              <a:latin typeface="Arial" panose="020B0604020202020204" pitchFamily="34" charset="0"/>
            </a:endParaRPr>
          </a:p>
          <a:p>
            <a:pPr algn="r">
              <a:lnSpc>
                <a:spcPct val="110000"/>
              </a:lnSpc>
              <a:buClr>
                <a:schemeClr val="tx1"/>
              </a:buClr>
            </a:pPr>
            <a:r>
              <a:rPr lang="en-GB" altLang="zh-CN" sz="2200" dirty="0">
                <a:solidFill>
                  <a:schemeClr val="tx1"/>
                </a:solidFill>
                <a:latin typeface="Arial" panose="020B0604020202020204" pitchFamily="34" charset="0"/>
              </a:rPr>
              <a:t>7   4   3</a:t>
            </a:r>
            <a:endParaRPr lang="zh-CN" altLang="en-GB" sz="2200" dirty="0">
              <a:solidFill>
                <a:schemeClr val="tx1"/>
              </a:solidFill>
              <a:latin typeface="Arial" panose="020B0604020202020204" pitchFamily="34" charset="0"/>
            </a:endParaRPr>
          </a:p>
          <a:p>
            <a:pPr algn="r">
              <a:lnSpc>
                <a:spcPct val="110000"/>
              </a:lnSpc>
              <a:buClr>
                <a:schemeClr val="tx1"/>
              </a:buClr>
            </a:pPr>
            <a:r>
              <a:rPr lang="en-GB" altLang="zh-CN" sz="2200" dirty="0">
                <a:solidFill>
                  <a:schemeClr val="tx1"/>
                </a:solidFill>
                <a:latin typeface="Arial" panose="020B0604020202020204" pitchFamily="34" charset="0"/>
              </a:rPr>
              <a:t>7   4   5</a:t>
            </a:r>
            <a:endParaRPr lang="zh-CN" altLang="en-GB" sz="2200" dirty="0">
              <a:solidFill>
                <a:schemeClr val="tx1"/>
              </a:solidFill>
              <a:latin typeface="Arial" panose="020B0604020202020204" pitchFamily="34" charset="0"/>
            </a:endParaRPr>
          </a:p>
          <a:p>
            <a:pPr algn="r">
              <a:lnSpc>
                <a:spcPct val="110000"/>
              </a:lnSpc>
              <a:buClr>
                <a:schemeClr val="tx1"/>
              </a:buClr>
            </a:pPr>
            <a:r>
              <a:rPr lang="en-GB" altLang="zh-CN" sz="2200" dirty="0">
                <a:solidFill>
                  <a:schemeClr val="tx1"/>
                </a:solidFill>
                <a:latin typeface="Arial" panose="020B0604020202020204" pitchFamily="34" charset="0"/>
              </a:rPr>
              <a:t>10   4   7</a:t>
            </a:r>
            <a:endParaRPr lang="zh-CN" altLang="en-US" sz="2200" dirty="0">
              <a:solidFill>
                <a:schemeClr val="tx1"/>
              </a:solidFill>
              <a:latin typeface="Arial" panose="020B0604020202020204" pitchFamily="34" charset="0"/>
            </a:endParaRPr>
          </a:p>
        </p:txBody>
      </p:sp>
      <p:sp>
        <p:nvSpPr>
          <p:cNvPr id="310310" name="Text Box 38"/>
          <p:cNvSpPr txBox="1"/>
          <p:nvPr/>
        </p:nvSpPr>
        <p:spPr>
          <a:xfrm>
            <a:off x="4051300" y="3789363"/>
            <a:ext cx="1079500" cy="1966912"/>
          </a:xfrm>
          <a:prstGeom prst="rect">
            <a:avLst/>
          </a:prstGeom>
          <a:noFill/>
          <a:ln w="19050">
            <a:noFill/>
          </a:ln>
        </p:spPr>
        <p:txBody>
          <a:bodyPr>
            <a:spAutoFit/>
          </a:bodyPr>
          <a:p>
            <a:pPr>
              <a:lnSpc>
                <a:spcPct val="110000"/>
              </a:lnSpc>
              <a:buClr>
                <a:schemeClr val="tx1"/>
              </a:buClr>
            </a:pPr>
            <a:r>
              <a:rPr lang="en-GB" altLang="zh-CN" dirty="0">
                <a:solidFill>
                  <a:schemeClr val="tx1"/>
                </a:solidFill>
                <a:latin typeface="Arial" panose="020B0604020202020204" pitchFamily="34" charset="0"/>
              </a:rPr>
              <a:t>2  0  0</a:t>
            </a:r>
            <a:endParaRPr lang="en-GB" altLang="zh-CN"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2  1  1</a:t>
            </a:r>
            <a:endParaRPr lang="zh-CN" altLang="en-GB"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0  0  2</a:t>
            </a:r>
            <a:endParaRPr lang="zh-CN" altLang="en-GB"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3  0  2</a:t>
            </a:r>
            <a:endParaRPr lang="zh-CN" altLang="en-GB"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0  1  0</a:t>
            </a:r>
            <a:endParaRPr lang="zh-CN" altLang="en-US" dirty="0">
              <a:solidFill>
                <a:schemeClr val="tx1"/>
              </a:solidFill>
              <a:latin typeface="Arial" panose="020B0604020202020204" pitchFamily="34" charset="0"/>
            </a:endParaRPr>
          </a:p>
        </p:txBody>
      </p:sp>
      <p:sp>
        <p:nvSpPr>
          <p:cNvPr id="310311" name="Text Box 39"/>
          <p:cNvSpPr txBox="1"/>
          <p:nvPr/>
        </p:nvSpPr>
        <p:spPr>
          <a:xfrm>
            <a:off x="5580063" y="3789363"/>
            <a:ext cx="1296987" cy="1933575"/>
          </a:xfrm>
          <a:prstGeom prst="rect">
            <a:avLst/>
          </a:prstGeom>
          <a:noFill/>
          <a:ln w="19050">
            <a:noFill/>
          </a:ln>
        </p:spPr>
        <p:txBody>
          <a:bodyPr>
            <a:spAutoFit/>
          </a:bodyPr>
          <a:p>
            <a:pPr algn="r">
              <a:lnSpc>
                <a:spcPct val="110000"/>
              </a:lnSpc>
              <a:buClr>
                <a:schemeClr val="tx1"/>
              </a:buClr>
            </a:pPr>
            <a:r>
              <a:rPr lang="en-GB" altLang="zh-CN" sz="2200" dirty="0">
                <a:solidFill>
                  <a:schemeClr val="tx1"/>
                </a:solidFill>
                <a:latin typeface="Arial" panose="020B0604020202020204" pitchFamily="34" charset="0"/>
              </a:rPr>
              <a:t> 5   3   2</a:t>
            </a:r>
            <a:endParaRPr lang="en-GB" altLang="zh-CN" sz="2200" dirty="0">
              <a:solidFill>
                <a:schemeClr val="tx1"/>
              </a:solidFill>
              <a:latin typeface="Arial" panose="020B0604020202020204" pitchFamily="34" charset="0"/>
            </a:endParaRPr>
          </a:p>
          <a:p>
            <a:pPr algn="r">
              <a:lnSpc>
                <a:spcPct val="110000"/>
              </a:lnSpc>
              <a:buClr>
                <a:schemeClr val="tx1"/>
              </a:buClr>
            </a:pPr>
            <a:r>
              <a:rPr lang="en-GB" altLang="zh-CN" sz="2200" dirty="0">
                <a:solidFill>
                  <a:schemeClr val="tx1"/>
                </a:solidFill>
                <a:latin typeface="Arial" panose="020B0604020202020204" pitchFamily="34" charset="0"/>
              </a:rPr>
              <a:t>7   4   3</a:t>
            </a:r>
            <a:endParaRPr lang="zh-CN" altLang="en-GB" sz="2200" dirty="0">
              <a:solidFill>
                <a:schemeClr val="tx1"/>
              </a:solidFill>
              <a:latin typeface="Arial" panose="020B0604020202020204" pitchFamily="34" charset="0"/>
            </a:endParaRPr>
          </a:p>
          <a:p>
            <a:pPr algn="r">
              <a:lnSpc>
                <a:spcPct val="110000"/>
              </a:lnSpc>
              <a:buClr>
                <a:schemeClr val="tx1"/>
              </a:buClr>
            </a:pPr>
            <a:r>
              <a:rPr lang="en-GB" altLang="zh-CN" sz="2200" dirty="0">
                <a:solidFill>
                  <a:schemeClr val="tx1"/>
                </a:solidFill>
                <a:latin typeface="Arial" panose="020B0604020202020204" pitchFamily="34" charset="0"/>
              </a:rPr>
              <a:t>7   4   5</a:t>
            </a:r>
            <a:endParaRPr lang="zh-CN" altLang="en-GB" sz="2200" dirty="0">
              <a:solidFill>
                <a:schemeClr val="tx1"/>
              </a:solidFill>
              <a:latin typeface="Arial" panose="020B0604020202020204" pitchFamily="34" charset="0"/>
            </a:endParaRPr>
          </a:p>
          <a:p>
            <a:pPr algn="r">
              <a:lnSpc>
                <a:spcPct val="110000"/>
              </a:lnSpc>
              <a:buClr>
                <a:schemeClr val="tx1"/>
              </a:buClr>
            </a:pPr>
            <a:r>
              <a:rPr lang="en-GB" altLang="zh-CN" sz="2200" dirty="0">
                <a:solidFill>
                  <a:schemeClr val="tx1"/>
                </a:solidFill>
                <a:latin typeface="Arial" panose="020B0604020202020204" pitchFamily="34" charset="0"/>
              </a:rPr>
              <a:t>10   4   7</a:t>
            </a:r>
            <a:endParaRPr lang="zh-CN" altLang="en-US" sz="2200" dirty="0">
              <a:solidFill>
                <a:schemeClr val="tx1"/>
              </a:solidFill>
              <a:latin typeface="Arial" panose="020B0604020202020204" pitchFamily="34" charset="0"/>
            </a:endParaRPr>
          </a:p>
          <a:p>
            <a:pPr algn="r">
              <a:lnSpc>
                <a:spcPct val="110000"/>
              </a:lnSpc>
              <a:buClr>
                <a:schemeClr val="tx1"/>
              </a:buClr>
            </a:pPr>
            <a:r>
              <a:rPr lang="en-GB" altLang="zh-CN" sz="2200" dirty="0">
                <a:solidFill>
                  <a:schemeClr val="tx1"/>
                </a:solidFill>
                <a:latin typeface="Arial" panose="020B0604020202020204" pitchFamily="34" charset="0"/>
              </a:rPr>
              <a:t>10   5   7</a:t>
            </a:r>
            <a:endParaRPr lang="zh-CN" altLang="en-US" sz="2200" dirty="0">
              <a:solidFill>
                <a:schemeClr val="tx1"/>
              </a:solidFill>
              <a:latin typeface="Arial" panose="020B0604020202020204" pitchFamily="34" charset="0"/>
            </a:endParaRPr>
          </a:p>
        </p:txBody>
      </p:sp>
      <p:sp>
        <p:nvSpPr>
          <p:cNvPr id="310312" name="Text Box 40"/>
          <p:cNvSpPr txBox="1"/>
          <p:nvPr/>
        </p:nvSpPr>
        <p:spPr>
          <a:xfrm>
            <a:off x="539750" y="3789363"/>
            <a:ext cx="647700" cy="1933575"/>
          </a:xfrm>
          <a:prstGeom prst="rect">
            <a:avLst/>
          </a:prstGeom>
          <a:noFill/>
          <a:ln w="19050">
            <a:noFill/>
          </a:ln>
        </p:spPr>
        <p:txBody>
          <a:bodyPr>
            <a:spAutoFit/>
          </a:bodyPr>
          <a:p>
            <a:pPr>
              <a:lnSpc>
                <a:spcPct val="110000"/>
              </a:lnSpc>
              <a:buClr>
                <a:schemeClr val="tx1"/>
              </a:buClr>
            </a:pPr>
            <a:r>
              <a:rPr lang="en-GB" altLang="zh-CN" sz="2200" dirty="0">
                <a:solidFill>
                  <a:schemeClr val="tx1"/>
                </a:solidFill>
                <a:latin typeface="Arial" panose="020B0604020202020204" pitchFamily="34" charset="0"/>
              </a:rPr>
              <a:t>P</a:t>
            </a:r>
            <a:r>
              <a:rPr lang="en-GB" altLang="zh-CN" sz="2200" baseline="-25000" dirty="0">
                <a:solidFill>
                  <a:schemeClr val="tx1"/>
                </a:solidFill>
                <a:latin typeface="Arial" panose="020B0604020202020204" pitchFamily="34" charset="0"/>
              </a:rPr>
              <a:t>1</a:t>
            </a:r>
            <a:endParaRPr lang="en-GB" altLang="zh-CN" sz="2200" baseline="-25000"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P</a:t>
            </a:r>
            <a:r>
              <a:rPr lang="en-GB" altLang="zh-CN" sz="2200" baseline="-25000" dirty="0">
                <a:solidFill>
                  <a:schemeClr val="tx1"/>
                </a:solidFill>
                <a:latin typeface="Arial" panose="020B0604020202020204" pitchFamily="34" charset="0"/>
              </a:rPr>
              <a:t>3</a:t>
            </a:r>
            <a:endParaRPr lang="en-GB" altLang="zh-CN" sz="2200" baseline="-25000"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P</a:t>
            </a:r>
            <a:r>
              <a:rPr lang="en-GB" altLang="zh-CN" sz="2200" baseline="-25000" dirty="0">
                <a:solidFill>
                  <a:schemeClr val="tx1"/>
                </a:solidFill>
                <a:latin typeface="Arial" panose="020B0604020202020204" pitchFamily="34" charset="0"/>
              </a:rPr>
              <a:t>4</a:t>
            </a:r>
            <a:endParaRPr lang="en-GB" altLang="zh-CN" sz="2200" baseline="-25000"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P</a:t>
            </a:r>
            <a:r>
              <a:rPr lang="en-GB" altLang="zh-CN" sz="2200" baseline="-25000" dirty="0">
                <a:solidFill>
                  <a:schemeClr val="tx1"/>
                </a:solidFill>
                <a:latin typeface="Arial" panose="020B0604020202020204" pitchFamily="34" charset="0"/>
              </a:rPr>
              <a:t>2</a:t>
            </a:r>
            <a:endParaRPr lang="en-GB" altLang="zh-CN" sz="2200" baseline="-25000"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P</a:t>
            </a:r>
            <a:r>
              <a:rPr lang="en-GB" altLang="zh-CN" sz="2200" baseline="-25000" dirty="0">
                <a:solidFill>
                  <a:schemeClr val="tx1"/>
                </a:solidFill>
                <a:latin typeface="Arial" panose="020B0604020202020204" pitchFamily="34" charset="0"/>
              </a:rPr>
              <a:t>0</a:t>
            </a:r>
            <a:endParaRPr lang="en-US" altLang="zh-CN" sz="2200" b="1" dirty="0">
              <a:solidFill>
                <a:schemeClr val="tx1"/>
              </a:solidFill>
              <a:latin typeface="Arial" panose="020B0604020202020204" pitchFamily="34" charset="0"/>
            </a:endParaRPr>
          </a:p>
        </p:txBody>
      </p:sp>
      <p:sp>
        <p:nvSpPr>
          <p:cNvPr id="310313" name="Text Box 41"/>
          <p:cNvSpPr txBox="1"/>
          <p:nvPr/>
        </p:nvSpPr>
        <p:spPr>
          <a:xfrm>
            <a:off x="7308850" y="3789363"/>
            <a:ext cx="792163" cy="1933575"/>
          </a:xfrm>
          <a:prstGeom prst="rect">
            <a:avLst/>
          </a:prstGeom>
          <a:noFill/>
          <a:ln w="19050">
            <a:noFill/>
          </a:ln>
        </p:spPr>
        <p:txBody>
          <a:bodyPr>
            <a:spAutoFit/>
          </a:bodyPr>
          <a:p>
            <a:pPr algn="r">
              <a:lnSpc>
                <a:spcPct val="110000"/>
              </a:lnSpc>
              <a:buClr>
                <a:schemeClr val="tx1"/>
              </a:buClr>
            </a:pPr>
            <a:r>
              <a:rPr lang="en-GB" altLang="zh-CN" sz="2200" dirty="0">
                <a:solidFill>
                  <a:schemeClr val="tx1"/>
                </a:solidFill>
                <a:latin typeface="Arial" panose="020B0604020202020204" pitchFamily="34" charset="0"/>
              </a:rPr>
              <a:t> true</a:t>
            </a:r>
            <a:endParaRPr lang="en-GB" altLang="zh-CN" sz="2200" dirty="0">
              <a:solidFill>
                <a:schemeClr val="tx1"/>
              </a:solidFill>
              <a:latin typeface="Arial" panose="020B0604020202020204" pitchFamily="34" charset="0"/>
            </a:endParaRPr>
          </a:p>
          <a:p>
            <a:pPr algn="r">
              <a:lnSpc>
                <a:spcPct val="110000"/>
              </a:lnSpc>
              <a:buClr>
                <a:schemeClr val="tx1"/>
              </a:buClr>
            </a:pPr>
            <a:r>
              <a:rPr lang="en-GB" altLang="zh-CN" sz="2200" dirty="0">
                <a:solidFill>
                  <a:schemeClr val="tx1"/>
                </a:solidFill>
                <a:latin typeface="Arial" panose="020B0604020202020204" pitchFamily="34" charset="0"/>
              </a:rPr>
              <a:t>true</a:t>
            </a:r>
            <a:endParaRPr lang="en-GB" altLang="zh-CN" sz="2200" dirty="0">
              <a:solidFill>
                <a:schemeClr val="tx1"/>
              </a:solidFill>
              <a:latin typeface="Arial" panose="020B0604020202020204" pitchFamily="34" charset="0"/>
            </a:endParaRPr>
          </a:p>
          <a:p>
            <a:pPr algn="r">
              <a:lnSpc>
                <a:spcPct val="110000"/>
              </a:lnSpc>
              <a:buClr>
                <a:schemeClr val="tx1"/>
              </a:buClr>
            </a:pPr>
            <a:r>
              <a:rPr lang="en-GB" altLang="zh-CN" sz="2200" dirty="0">
                <a:solidFill>
                  <a:schemeClr val="tx1"/>
                </a:solidFill>
                <a:latin typeface="Arial" panose="020B0604020202020204" pitchFamily="34" charset="0"/>
              </a:rPr>
              <a:t>true</a:t>
            </a:r>
            <a:endParaRPr lang="en-GB" altLang="zh-CN" sz="2200" dirty="0">
              <a:solidFill>
                <a:schemeClr val="tx1"/>
              </a:solidFill>
              <a:latin typeface="Arial" panose="020B0604020202020204" pitchFamily="34" charset="0"/>
            </a:endParaRPr>
          </a:p>
          <a:p>
            <a:pPr algn="r">
              <a:lnSpc>
                <a:spcPct val="110000"/>
              </a:lnSpc>
              <a:buClr>
                <a:schemeClr val="tx1"/>
              </a:buClr>
            </a:pPr>
            <a:r>
              <a:rPr lang="en-GB" altLang="zh-CN" sz="2200" dirty="0">
                <a:solidFill>
                  <a:schemeClr val="tx1"/>
                </a:solidFill>
                <a:latin typeface="Arial" panose="020B0604020202020204" pitchFamily="34" charset="0"/>
              </a:rPr>
              <a:t>true</a:t>
            </a:r>
            <a:endParaRPr lang="en-GB" altLang="zh-CN" sz="2200" dirty="0">
              <a:solidFill>
                <a:schemeClr val="tx1"/>
              </a:solidFill>
              <a:latin typeface="Arial" panose="020B0604020202020204" pitchFamily="34" charset="0"/>
            </a:endParaRPr>
          </a:p>
          <a:p>
            <a:pPr algn="r">
              <a:lnSpc>
                <a:spcPct val="110000"/>
              </a:lnSpc>
              <a:buClr>
                <a:schemeClr val="tx1"/>
              </a:buClr>
            </a:pPr>
            <a:r>
              <a:rPr lang="en-GB" altLang="zh-CN" sz="2200" dirty="0">
                <a:solidFill>
                  <a:schemeClr val="tx1"/>
                </a:solidFill>
                <a:latin typeface="Arial" panose="020B0604020202020204" pitchFamily="34" charset="0"/>
              </a:rPr>
              <a:t>true</a:t>
            </a:r>
            <a:endParaRPr lang="zh-CN" altLang="en-GB" sz="2200" dirty="0">
              <a:solidFill>
                <a:schemeClr val="tx1"/>
              </a:solidFill>
              <a:latin typeface="Arial" panose="020B0604020202020204" pitchFamily="34" charset="0"/>
            </a:endParaRPr>
          </a:p>
        </p:txBody>
      </p:sp>
      <p:sp>
        <p:nvSpPr>
          <p:cNvPr id="77864" name="Text Box 42"/>
          <p:cNvSpPr txBox="1"/>
          <p:nvPr/>
        </p:nvSpPr>
        <p:spPr>
          <a:xfrm>
            <a:off x="7356475" y="3182938"/>
            <a:ext cx="1008063" cy="396875"/>
          </a:xfrm>
          <a:prstGeom prst="rect">
            <a:avLst/>
          </a:prstGeom>
          <a:noFill/>
          <a:ln w="19050">
            <a:noFill/>
          </a:ln>
        </p:spPr>
        <p:txBody>
          <a:bodyPr>
            <a:spAutoFit/>
          </a:bodyPr>
          <a:p>
            <a:pPr>
              <a:spcBef>
                <a:spcPct val="50000"/>
              </a:spcBef>
              <a:buClr>
                <a:schemeClr val="tx1"/>
              </a:buClr>
            </a:pPr>
            <a:r>
              <a:rPr lang="en-GB" altLang="zh-CN" sz="2000" b="1" dirty="0">
                <a:solidFill>
                  <a:schemeClr val="tx1"/>
                </a:solidFill>
                <a:latin typeface="Arial" panose="020B0604020202020204" pitchFamily="34" charset="0"/>
              </a:rPr>
              <a:t>Finish</a:t>
            </a:r>
            <a:endParaRPr lang="en-US" altLang="zh-CN" sz="2000" b="1" dirty="0">
              <a:solidFill>
                <a:schemeClr val="tx1"/>
              </a:solidFill>
              <a:latin typeface="Arial" panose="020B0604020202020204" pitchFamily="34" charset="0"/>
            </a:endParaRPr>
          </a:p>
        </p:txBody>
      </p:sp>
      <p:grpSp>
        <p:nvGrpSpPr>
          <p:cNvPr id="77865" name="Group 43"/>
          <p:cNvGrpSpPr/>
          <p:nvPr/>
        </p:nvGrpSpPr>
        <p:grpSpPr>
          <a:xfrm>
            <a:off x="323850" y="44450"/>
            <a:ext cx="6985000" cy="2860675"/>
            <a:chOff x="612" y="1447"/>
            <a:chExt cx="4400" cy="1802"/>
          </a:xfrm>
        </p:grpSpPr>
        <p:grpSp>
          <p:nvGrpSpPr>
            <p:cNvPr id="77867" name="Group 44"/>
            <p:cNvGrpSpPr/>
            <p:nvPr/>
          </p:nvGrpSpPr>
          <p:grpSpPr>
            <a:xfrm>
              <a:off x="696" y="1493"/>
              <a:ext cx="4316" cy="1756"/>
              <a:chOff x="696" y="1493"/>
              <a:chExt cx="4316" cy="1756"/>
            </a:xfrm>
          </p:grpSpPr>
          <p:sp>
            <p:nvSpPr>
              <p:cNvPr id="77876" name="Rectangle 45"/>
              <p:cNvSpPr/>
              <p:nvPr/>
            </p:nvSpPr>
            <p:spPr>
              <a:xfrm>
                <a:off x="3777" y="2010"/>
                <a:ext cx="1235" cy="1239"/>
              </a:xfrm>
              <a:prstGeom prst="rect">
                <a:avLst/>
              </a:prstGeom>
              <a:noFill/>
              <a:ln w="19050">
                <a:noFill/>
              </a:ln>
            </p:spPr>
            <p:txBody>
              <a:bodyPr/>
              <a:p>
                <a:pPr eaLnBrk="0" hangingPunct="0">
                  <a:spcBef>
                    <a:spcPct val="20000"/>
                  </a:spcBef>
                </a:pPr>
                <a:endParaRPr lang="zh-CN" altLang="en-US" sz="2200" dirty="0">
                  <a:solidFill>
                    <a:schemeClr val="tx1"/>
                  </a:solidFill>
                  <a:latin typeface="Arial" panose="020B0604020202020204" pitchFamily="34" charset="0"/>
                </a:endParaRPr>
              </a:p>
            </p:txBody>
          </p:sp>
          <p:sp>
            <p:nvSpPr>
              <p:cNvPr id="77877" name="Rectangle 46"/>
              <p:cNvSpPr/>
              <p:nvPr/>
            </p:nvSpPr>
            <p:spPr>
              <a:xfrm>
                <a:off x="3051" y="2010"/>
                <a:ext cx="726" cy="1239"/>
              </a:xfrm>
              <a:prstGeom prst="rect">
                <a:avLst/>
              </a:prstGeom>
              <a:noFill/>
              <a:ln w="19050">
                <a:noFill/>
              </a:ln>
            </p:spPr>
            <p:txBody>
              <a:bodyPr/>
              <a:p>
                <a:pPr eaLnBrk="0" hangingPunct="0">
                  <a:spcBef>
                    <a:spcPct val="20000"/>
                  </a:spcBef>
                </a:pPr>
                <a:endParaRPr lang="zh-CN" altLang="en-US" sz="2200" dirty="0">
                  <a:solidFill>
                    <a:schemeClr val="tx1"/>
                  </a:solidFill>
                  <a:latin typeface="Arial" panose="020B0604020202020204" pitchFamily="34" charset="0"/>
                </a:endParaRPr>
              </a:p>
            </p:txBody>
          </p:sp>
          <p:sp>
            <p:nvSpPr>
              <p:cNvPr id="77878" name="Rectangle 47"/>
              <p:cNvSpPr/>
              <p:nvPr/>
            </p:nvSpPr>
            <p:spPr>
              <a:xfrm>
                <a:off x="2199" y="2010"/>
                <a:ext cx="852" cy="1239"/>
              </a:xfrm>
              <a:prstGeom prst="rect">
                <a:avLst/>
              </a:prstGeom>
              <a:noFill/>
              <a:ln w="19050">
                <a:noFill/>
              </a:ln>
            </p:spPr>
            <p:txBody>
              <a:bodyPr/>
              <a:p>
                <a:pPr eaLnBrk="0" hangingPunct="0">
                  <a:spcBef>
                    <a:spcPct val="20000"/>
                  </a:spcBef>
                </a:pPr>
                <a:endParaRPr lang="en-US" altLang="zh-CN" sz="2200" dirty="0">
                  <a:solidFill>
                    <a:schemeClr val="tx1"/>
                  </a:solidFill>
                  <a:latin typeface="Arial" panose="020B0604020202020204" pitchFamily="34" charset="0"/>
                </a:endParaRPr>
              </a:p>
            </p:txBody>
          </p:sp>
          <p:sp>
            <p:nvSpPr>
              <p:cNvPr id="77879" name="Rectangle 48"/>
              <p:cNvSpPr/>
              <p:nvPr/>
            </p:nvSpPr>
            <p:spPr>
              <a:xfrm>
                <a:off x="1338" y="2010"/>
                <a:ext cx="861" cy="1239"/>
              </a:xfrm>
              <a:prstGeom prst="rect">
                <a:avLst/>
              </a:prstGeom>
              <a:noFill/>
              <a:ln w="19050">
                <a:noFill/>
              </a:ln>
            </p:spPr>
            <p:txBody>
              <a:bodyPr/>
              <a:p>
                <a:pPr eaLnBrk="0" hangingPunct="0">
                  <a:spcBef>
                    <a:spcPct val="20000"/>
                  </a:spcBef>
                </a:pPr>
                <a:endParaRPr lang="en-US" altLang="zh-CN" sz="2200" dirty="0">
                  <a:solidFill>
                    <a:schemeClr val="tx1"/>
                  </a:solidFill>
                  <a:latin typeface="Arial" panose="020B0604020202020204" pitchFamily="34" charset="0"/>
                </a:endParaRPr>
              </a:p>
            </p:txBody>
          </p:sp>
          <p:sp>
            <p:nvSpPr>
              <p:cNvPr id="77880" name="Rectangle 49"/>
              <p:cNvSpPr/>
              <p:nvPr/>
            </p:nvSpPr>
            <p:spPr>
              <a:xfrm>
                <a:off x="696" y="2010"/>
                <a:ext cx="642" cy="1239"/>
              </a:xfrm>
              <a:prstGeom prst="rect">
                <a:avLst/>
              </a:prstGeom>
              <a:noFill/>
              <a:ln w="19050">
                <a:noFill/>
              </a:ln>
            </p:spPr>
            <p:txBody>
              <a:bodyPr/>
              <a:p>
                <a:pPr eaLnBrk="0" hangingPunct="0">
                  <a:spcBef>
                    <a:spcPct val="20000"/>
                  </a:spcBef>
                </a:pPr>
                <a:endParaRPr lang="en-GB" altLang="zh-CN" sz="2200" baseline="-25000" dirty="0">
                  <a:solidFill>
                    <a:schemeClr val="tx1"/>
                  </a:solidFill>
                  <a:latin typeface="Arial" panose="020B0604020202020204" pitchFamily="34" charset="0"/>
                </a:endParaRPr>
              </a:p>
              <a:p>
                <a:pPr eaLnBrk="0" hangingPunct="0">
                  <a:spcBef>
                    <a:spcPct val="20000"/>
                  </a:spcBef>
                </a:pPr>
                <a:endParaRPr lang="en-GB" altLang="zh-CN" sz="2200" baseline="-25000" dirty="0">
                  <a:solidFill>
                    <a:schemeClr val="tx1"/>
                  </a:solidFill>
                  <a:latin typeface="Arial" panose="020B0604020202020204" pitchFamily="34" charset="0"/>
                </a:endParaRPr>
              </a:p>
              <a:p>
                <a:pPr eaLnBrk="0" hangingPunct="0">
                  <a:spcBef>
                    <a:spcPct val="20000"/>
                  </a:spcBef>
                </a:pPr>
                <a:endParaRPr lang="en-GB" altLang="zh-CN" sz="2200" baseline="-25000" dirty="0">
                  <a:solidFill>
                    <a:schemeClr val="tx1"/>
                  </a:solidFill>
                  <a:latin typeface="Arial" panose="020B0604020202020204" pitchFamily="34" charset="0"/>
                </a:endParaRPr>
              </a:p>
              <a:p>
                <a:pPr eaLnBrk="0" hangingPunct="0">
                  <a:spcBef>
                    <a:spcPct val="20000"/>
                  </a:spcBef>
                </a:pPr>
                <a:endParaRPr lang="en-GB" altLang="zh-CN" sz="2200" baseline="-25000" dirty="0">
                  <a:solidFill>
                    <a:schemeClr val="tx1"/>
                  </a:solidFill>
                  <a:latin typeface="Arial" panose="020B0604020202020204" pitchFamily="34" charset="0"/>
                </a:endParaRPr>
              </a:p>
              <a:p>
                <a:pPr eaLnBrk="0" hangingPunct="0">
                  <a:spcBef>
                    <a:spcPct val="20000"/>
                  </a:spcBef>
                </a:pPr>
                <a:endParaRPr lang="en-GB" altLang="zh-CN" sz="2200" baseline="-25000" dirty="0">
                  <a:solidFill>
                    <a:schemeClr val="tx1"/>
                  </a:solidFill>
                  <a:latin typeface="Arial" panose="020B0604020202020204" pitchFamily="34" charset="0"/>
                </a:endParaRPr>
              </a:p>
              <a:p>
                <a:pPr eaLnBrk="0" hangingPunct="0">
                  <a:spcBef>
                    <a:spcPct val="20000"/>
                  </a:spcBef>
                </a:pPr>
                <a:endParaRPr lang="en-GB" altLang="zh-CN" sz="2200" baseline="-25000" dirty="0">
                  <a:solidFill>
                    <a:schemeClr val="tx1"/>
                  </a:solidFill>
                  <a:latin typeface="Arial" panose="020B0604020202020204" pitchFamily="34" charset="0"/>
                </a:endParaRPr>
              </a:p>
              <a:p>
                <a:pPr eaLnBrk="0" hangingPunct="0">
                  <a:spcBef>
                    <a:spcPct val="20000"/>
                  </a:spcBef>
                </a:pPr>
                <a:endParaRPr lang="en-US" altLang="zh-CN" sz="2200" baseline="-25000" dirty="0">
                  <a:solidFill>
                    <a:schemeClr val="tx1"/>
                  </a:solidFill>
                  <a:latin typeface="Arial" panose="020B0604020202020204" pitchFamily="34" charset="0"/>
                </a:endParaRPr>
              </a:p>
            </p:txBody>
          </p:sp>
          <p:sp>
            <p:nvSpPr>
              <p:cNvPr id="77881" name="Rectangle 50"/>
              <p:cNvSpPr/>
              <p:nvPr/>
            </p:nvSpPr>
            <p:spPr>
              <a:xfrm>
                <a:off x="3777" y="1742"/>
                <a:ext cx="1235" cy="268"/>
              </a:xfrm>
              <a:prstGeom prst="rect">
                <a:avLst/>
              </a:prstGeom>
              <a:noFill/>
              <a:ln w="19050">
                <a:noFill/>
              </a:ln>
            </p:spPr>
            <p:txBody>
              <a:bodyPr/>
              <a:p>
                <a:pPr eaLnBrk="0" hangingPunct="0">
                  <a:spcBef>
                    <a:spcPct val="20000"/>
                  </a:spcBef>
                </a:pPr>
                <a:r>
                  <a:rPr lang="en-GB" altLang="zh-CN" sz="2200" dirty="0">
                    <a:solidFill>
                      <a:schemeClr val="tx1"/>
                    </a:solidFill>
                    <a:latin typeface="Arial" panose="020B0604020202020204" pitchFamily="34" charset="0"/>
                  </a:rPr>
                  <a:t>A  B  C</a:t>
                </a:r>
                <a:endParaRPr lang="zh-CN" altLang="en-US" sz="2200" dirty="0">
                  <a:solidFill>
                    <a:schemeClr val="tx1"/>
                  </a:solidFill>
                  <a:latin typeface="Arial" panose="020B0604020202020204" pitchFamily="34" charset="0"/>
                </a:endParaRPr>
              </a:p>
            </p:txBody>
          </p:sp>
          <p:sp>
            <p:nvSpPr>
              <p:cNvPr id="77882" name="Rectangle 51"/>
              <p:cNvSpPr/>
              <p:nvPr/>
            </p:nvSpPr>
            <p:spPr>
              <a:xfrm>
                <a:off x="3051" y="1742"/>
                <a:ext cx="726" cy="268"/>
              </a:xfrm>
              <a:prstGeom prst="rect">
                <a:avLst/>
              </a:prstGeom>
              <a:noFill/>
              <a:ln w="19050">
                <a:noFill/>
              </a:ln>
            </p:spPr>
            <p:txBody>
              <a:bodyPr/>
              <a:p>
                <a:pPr eaLnBrk="0" hangingPunct="0">
                  <a:spcBef>
                    <a:spcPct val="20000"/>
                  </a:spcBef>
                </a:pPr>
                <a:r>
                  <a:rPr lang="en-GB" altLang="zh-CN" sz="2200" dirty="0">
                    <a:solidFill>
                      <a:schemeClr val="tx1"/>
                    </a:solidFill>
                    <a:latin typeface="Arial" panose="020B0604020202020204" pitchFamily="34" charset="0"/>
                  </a:rPr>
                  <a:t>A  B  C</a:t>
                </a:r>
                <a:endParaRPr lang="zh-CN" altLang="en-US" sz="2200" dirty="0">
                  <a:solidFill>
                    <a:schemeClr val="tx1"/>
                  </a:solidFill>
                  <a:latin typeface="Arial" panose="020B0604020202020204" pitchFamily="34" charset="0"/>
                </a:endParaRPr>
              </a:p>
            </p:txBody>
          </p:sp>
          <p:sp>
            <p:nvSpPr>
              <p:cNvPr id="77883" name="Rectangle 52"/>
              <p:cNvSpPr/>
              <p:nvPr/>
            </p:nvSpPr>
            <p:spPr>
              <a:xfrm>
                <a:off x="2199" y="1742"/>
                <a:ext cx="852" cy="268"/>
              </a:xfrm>
              <a:prstGeom prst="rect">
                <a:avLst/>
              </a:prstGeom>
              <a:noFill/>
              <a:ln w="19050">
                <a:noFill/>
              </a:ln>
            </p:spPr>
            <p:txBody>
              <a:bodyPr/>
              <a:p>
                <a:pPr eaLnBrk="0" hangingPunct="0">
                  <a:spcBef>
                    <a:spcPct val="20000"/>
                  </a:spcBef>
                </a:pPr>
                <a:r>
                  <a:rPr lang="en-GB" altLang="zh-CN" sz="2200" dirty="0">
                    <a:solidFill>
                      <a:schemeClr val="tx1"/>
                    </a:solidFill>
                    <a:latin typeface="Arial" panose="020B0604020202020204" pitchFamily="34" charset="0"/>
                  </a:rPr>
                  <a:t>A  B  C</a:t>
                </a:r>
                <a:endParaRPr lang="en-US" altLang="zh-CN" sz="2200" dirty="0">
                  <a:solidFill>
                    <a:schemeClr val="tx1"/>
                  </a:solidFill>
                  <a:latin typeface="Arial" panose="020B0604020202020204" pitchFamily="34" charset="0"/>
                </a:endParaRPr>
              </a:p>
            </p:txBody>
          </p:sp>
          <p:sp>
            <p:nvSpPr>
              <p:cNvPr id="77884" name="Rectangle 53"/>
              <p:cNvSpPr/>
              <p:nvPr/>
            </p:nvSpPr>
            <p:spPr>
              <a:xfrm>
                <a:off x="1338" y="1742"/>
                <a:ext cx="861" cy="268"/>
              </a:xfrm>
              <a:prstGeom prst="rect">
                <a:avLst/>
              </a:prstGeom>
              <a:noFill/>
              <a:ln w="19050">
                <a:noFill/>
              </a:ln>
            </p:spPr>
            <p:txBody>
              <a:bodyPr/>
              <a:p>
                <a:pPr eaLnBrk="0" hangingPunct="0">
                  <a:spcBef>
                    <a:spcPct val="20000"/>
                  </a:spcBef>
                </a:pPr>
                <a:r>
                  <a:rPr lang="en-GB" altLang="zh-CN" sz="2200" dirty="0">
                    <a:solidFill>
                      <a:schemeClr val="tx1"/>
                    </a:solidFill>
                    <a:latin typeface="Arial" panose="020B0604020202020204" pitchFamily="34" charset="0"/>
                  </a:rPr>
                  <a:t>A  B  C</a:t>
                </a:r>
                <a:endParaRPr lang="en-US" altLang="zh-CN" sz="2200" dirty="0">
                  <a:solidFill>
                    <a:schemeClr val="tx1"/>
                  </a:solidFill>
                  <a:latin typeface="Arial" panose="020B0604020202020204" pitchFamily="34" charset="0"/>
                </a:endParaRPr>
              </a:p>
            </p:txBody>
          </p:sp>
          <p:sp>
            <p:nvSpPr>
              <p:cNvPr id="77885" name="Rectangle 54"/>
              <p:cNvSpPr/>
              <p:nvPr/>
            </p:nvSpPr>
            <p:spPr>
              <a:xfrm>
                <a:off x="3777" y="1493"/>
                <a:ext cx="1235" cy="249"/>
              </a:xfrm>
              <a:prstGeom prst="rect">
                <a:avLst/>
              </a:prstGeom>
              <a:noFill/>
              <a:ln w="19050">
                <a:noFill/>
              </a:ln>
            </p:spPr>
            <p:txBody>
              <a:bodyPr/>
              <a:p>
                <a:pPr eaLnBrk="0" hangingPunct="0">
                  <a:spcBef>
                    <a:spcPct val="20000"/>
                  </a:spcBef>
                </a:pPr>
                <a:r>
                  <a:rPr lang="en-GB" altLang="zh-CN" sz="2000" dirty="0">
                    <a:solidFill>
                      <a:schemeClr val="tx1"/>
                    </a:solidFill>
                    <a:latin typeface="Arial" panose="020B0604020202020204" pitchFamily="34" charset="0"/>
                  </a:rPr>
                  <a:t>Available</a:t>
                </a:r>
                <a:endParaRPr lang="en-US" altLang="zh-CN" sz="2000" dirty="0">
                  <a:solidFill>
                    <a:schemeClr val="tx1"/>
                  </a:solidFill>
                  <a:latin typeface="Arial" panose="020B0604020202020204" pitchFamily="34" charset="0"/>
                </a:endParaRPr>
              </a:p>
            </p:txBody>
          </p:sp>
          <p:sp>
            <p:nvSpPr>
              <p:cNvPr id="77886" name="Rectangle 55"/>
              <p:cNvSpPr/>
              <p:nvPr/>
            </p:nvSpPr>
            <p:spPr>
              <a:xfrm>
                <a:off x="3051" y="1493"/>
                <a:ext cx="726" cy="249"/>
              </a:xfrm>
              <a:prstGeom prst="rect">
                <a:avLst/>
              </a:prstGeom>
              <a:noFill/>
              <a:ln w="19050">
                <a:noFill/>
              </a:ln>
            </p:spPr>
            <p:txBody>
              <a:bodyPr/>
              <a:p>
                <a:pPr eaLnBrk="0" hangingPunct="0">
                  <a:spcBef>
                    <a:spcPct val="20000"/>
                  </a:spcBef>
                </a:pPr>
                <a:r>
                  <a:rPr lang="en-GB" altLang="zh-CN" sz="2000" dirty="0">
                    <a:solidFill>
                      <a:schemeClr val="tx1"/>
                    </a:solidFill>
                    <a:latin typeface="Arial" panose="020B0604020202020204" pitchFamily="34" charset="0"/>
                  </a:rPr>
                  <a:t>Need</a:t>
                </a:r>
                <a:endParaRPr lang="en-US" altLang="zh-CN" sz="2000" dirty="0">
                  <a:solidFill>
                    <a:schemeClr val="tx1"/>
                  </a:solidFill>
                  <a:latin typeface="Arial" panose="020B0604020202020204" pitchFamily="34" charset="0"/>
                </a:endParaRPr>
              </a:p>
            </p:txBody>
          </p:sp>
          <p:sp>
            <p:nvSpPr>
              <p:cNvPr id="77887" name="Rectangle 56"/>
              <p:cNvSpPr/>
              <p:nvPr/>
            </p:nvSpPr>
            <p:spPr>
              <a:xfrm>
                <a:off x="2199" y="1493"/>
                <a:ext cx="852" cy="249"/>
              </a:xfrm>
              <a:prstGeom prst="rect">
                <a:avLst/>
              </a:prstGeom>
              <a:noFill/>
              <a:ln w="19050">
                <a:noFill/>
              </a:ln>
            </p:spPr>
            <p:txBody>
              <a:bodyPr/>
              <a:p>
                <a:pPr eaLnBrk="0" hangingPunct="0">
                  <a:spcBef>
                    <a:spcPct val="20000"/>
                  </a:spcBef>
                </a:pPr>
                <a:r>
                  <a:rPr lang="en-GB" altLang="zh-CN" sz="2000" dirty="0">
                    <a:solidFill>
                      <a:schemeClr val="tx1"/>
                    </a:solidFill>
                    <a:latin typeface="Arial" panose="020B0604020202020204" pitchFamily="34" charset="0"/>
                  </a:rPr>
                  <a:t>Allocation</a:t>
                </a:r>
                <a:endParaRPr lang="en-US" altLang="zh-CN" sz="2000" dirty="0">
                  <a:solidFill>
                    <a:schemeClr val="tx1"/>
                  </a:solidFill>
                  <a:latin typeface="Arial" panose="020B0604020202020204" pitchFamily="34" charset="0"/>
                </a:endParaRPr>
              </a:p>
            </p:txBody>
          </p:sp>
          <p:sp>
            <p:nvSpPr>
              <p:cNvPr id="77888" name="Rectangle 57"/>
              <p:cNvSpPr/>
              <p:nvPr/>
            </p:nvSpPr>
            <p:spPr>
              <a:xfrm>
                <a:off x="1338" y="1493"/>
                <a:ext cx="861" cy="249"/>
              </a:xfrm>
              <a:prstGeom prst="rect">
                <a:avLst/>
              </a:prstGeom>
              <a:noFill/>
              <a:ln w="19050">
                <a:noFill/>
              </a:ln>
            </p:spPr>
            <p:txBody>
              <a:bodyPr/>
              <a:p>
                <a:pPr eaLnBrk="0" hangingPunct="0">
                  <a:spcBef>
                    <a:spcPct val="20000"/>
                  </a:spcBef>
                </a:pPr>
                <a:r>
                  <a:rPr lang="en-GB" altLang="zh-CN" sz="2000" dirty="0">
                    <a:solidFill>
                      <a:schemeClr val="tx1"/>
                    </a:solidFill>
                    <a:latin typeface="Arial" panose="020B0604020202020204" pitchFamily="34" charset="0"/>
                  </a:rPr>
                  <a:t>Max</a:t>
                </a:r>
                <a:endParaRPr lang="en-US" altLang="zh-CN" sz="2000" dirty="0">
                  <a:solidFill>
                    <a:schemeClr val="tx1"/>
                  </a:solidFill>
                  <a:latin typeface="Arial" panose="020B0604020202020204" pitchFamily="34" charset="0"/>
                </a:endParaRPr>
              </a:p>
            </p:txBody>
          </p:sp>
          <p:sp>
            <p:nvSpPr>
              <p:cNvPr id="77889" name="Rectangle 58"/>
              <p:cNvSpPr/>
              <p:nvPr/>
            </p:nvSpPr>
            <p:spPr>
              <a:xfrm>
                <a:off x="696" y="1493"/>
                <a:ext cx="642" cy="517"/>
              </a:xfrm>
              <a:prstGeom prst="rect">
                <a:avLst/>
              </a:prstGeom>
              <a:noFill/>
              <a:ln w="19050">
                <a:noFill/>
              </a:ln>
            </p:spPr>
            <p:txBody>
              <a:bodyPr/>
              <a:p>
                <a:pPr eaLnBrk="0" hangingPunct="0">
                  <a:spcBef>
                    <a:spcPct val="20000"/>
                  </a:spcBef>
                </a:pPr>
                <a:r>
                  <a:rPr lang="zh-CN" altLang="en-GB" sz="2800" dirty="0">
                    <a:solidFill>
                      <a:schemeClr val="tx1"/>
                    </a:solidFill>
                    <a:latin typeface="Arial" panose="020B0604020202020204" pitchFamily="34" charset="0"/>
                  </a:rPr>
                  <a:t> </a:t>
                </a:r>
                <a:endParaRPr lang="zh-CN" altLang="en-US" sz="2800" dirty="0">
                  <a:solidFill>
                    <a:schemeClr val="tx1"/>
                  </a:solidFill>
                  <a:latin typeface="Arial" panose="020B0604020202020204" pitchFamily="34" charset="0"/>
                </a:endParaRPr>
              </a:p>
            </p:txBody>
          </p:sp>
          <p:sp>
            <p:nvSpPr>
              <p:cNvPr id="77890" name="Line 59"/>
              <p:cNvSpPr/>
              <p:nvPr/>
            </p:nvSpPr>
            <p:spPr>
              <a:xfrm>
                <a:off x="696" y="1493"/>
                <a:ext cx="4316" cy="0"/>
              </a:xfrm>
              <a:prstGeom prst="line">
                <a:avLst/>
              </a:prstGeom>
              <a:ln w="12700" cap="sq" cmpd="sng">
                <a:solidFill>
                  <a:schemeClr val="tx1"/>
                </a:solidFill>
                <a:prstDash val="solid"/>
                <a:headEnd type="none" w="med" len="med"/>
                <a:tailEnd type="none" w="med" len="med"/>
              </a:ln>
            </p:spPr>
          </p:sp>
          <p:sp>
            <p:nvSpPr>
              <p:cNvPr id="77891" name="Line 60"/>
              <p:cNvSpPr/>
              <p:nvPr/>
            </p:nvSpPr>
            <p:spPr>
              <a:xfrm>
                <a:off x="696" y="3249"/>
                <a:ext cx="4316" cy="0"/>
              </a:xfrm>
              <a:prstGeom prst="line">
                <a:avLst/>
              </a:prstGeom>
              <a:ln w="12700" cap="sq" cmpd="sng">
                <a:solidFill>
                  <a:schemeClr val="tx1"/>
                </a:solidFill>
                <a:prstDash val="solid"/>
                <a:headEnd type="none" w="med" len="med"/>
                <a:tailEnd type="none" w="med" len="med"/>
              </a:ln>
            </p:spPr>
          </p:sp>
          <p:sp>
            <p:nvSpPr>
              <p:cNvPr id="77892" name="Line 61"/>
              <p:cNvSpPr/>
              <p:nvPr/>
            </p:nvSpPr>
            <p:spPr>
              <a:xfrm>
                <a:off x="696" y="1493"/>
                <a:ext cx="0" cy="1756"/>
              </a:xfrm>
              <a:prstGeom prst="line">
                <a:avLst/>
              </a:prstGeom>
              <a:ln w="12700" cap="sq" cmpd="sng">
                <a:solidFill>
                  <a:schemeClr val="tx1"/>
                </a:solidFill>
                <a:prstDash val="solid"/>
                <a:headEnd type="none" w="med" len="med"/>
                <a:tailEnd type="none" w="med" len="med"/>
              </a:ln>
            </p:spPr>
          </p:sp>
          <p:sp>
            <p:nvSpPr>
              <p:cNvPr id="77893" name="Line 62"/>
              <p:cNvSpPr/>
              <p:nvPr/>
            </p:nvSpPr>
            <p:spPr>
              <a:xfrm>
                <a:off x="2199" y="1493"/>
                <a:ext cx="0" cy="1756"/>
              </a:xfrm>
              <a:prstGeom prst="line">
                <a:avLst/>
              </a:prstGeom>
              <a:ln w="12700" cap="flat" cmpd="sng">
                <a:solidFill>
                  <a:schemeClr val="tx1"/>
                </a:solidFill>
                <a:prstDash val="solid"/>
                <a:headEnd type="none" w="med" len="med"/>
                <a:tailEnd type="none" w="med" len="med"/>
              </a:ln>
            </p:spPr>
          </p:sp>
          <p:sp>
            <p:nvSpPr>
              <p:cNvPr id="77894" name="Line 63"/>
              <p:cNvSpPr/>
              <p:nvPr/>
            </p:nvSpPr>
            <p:spPr>
              <a:xfrm>
                <a:off x="3051" y="1493"/>
                <a:ext cx="0" cy="1756"/>
              </a:xfrm>
              <a:prstGeom prst="line">
                <a:avLst/>
              </a:prstGeom>
              <a:ln w="12700" cap="flat" cmpd="sng">
                <a:solidFill>
                  <a:schemeClr val="tx1"/>
                </a:solidFill>
                <a:prstDash val="solid"/>
                <a:headEnd type="none" w="med" len="med"/>
                <a:tailEnd type="none" w="med" len="med"/>
              </a:ln>
            </p:spPr>
          </p:sp>
          <p:sp>
            <p:nvSpPr>
              <p:cNvPr id="77895" name="Line 64"/>
              <p:cNvSpPr/>
              <p:nvPr/>
            </p:nvSpPr>
            <p:spPr>
              <a:xfrm>
                <a:off x="3777" y="1493"/>
                <a:ext cx="0" cy="1756"/>
              </a:xfrm>
              <a:prstGeom prst="line">
                <a:avLst/>
              </a:prstGeom>
              <a:ln w="12700" cap="flat" cmpd="sng">
                <a:solidFill>
                  <a:schemeClr val="tx1"/>
                </a:solidFill>
                <a:prstDash val="solid"/>
                <a:headEnd type="none" w="med" len="med"/>
                <a:tailEnd type="none" w="med" len="med"/>
              </a:ln>
            </p:spPr>
          </p:sp>
          <p:sp>
            <p:nvSpPr>
              <p:cNvPr id="77896" name="Line 65"/>
              <p:cNvSpPr/>
              <p:nvPr/>
            </p:nvSpPr>
            <p:spPr>
              <a:xfrm>
                <a:off x="5012" y="1493"/>
                <a:ext cx="0" cy="1756"/>
              </a:xfrm>
              <a:prstGeom prst="line">
                <a:avLst/>
              </a:prstGeom>
              <a:ln w="12700" cap="sq" cmpd="sng">
                <a:solidFill>
                  <a:schemeClr val="tx1"/>
                </a:solidFill>
                <a:prstDash val="solid"/>
                <a:headEnd type="none" w="med" len="med"/>
                <a:tailEnd type="none" w="med" len="med"/>
              </a:ln>
            </p:spPr>
          </p:sp>
          <p:sp>
            <p:nvSpPr>
              <p:cNvPr id="77897" name="Line 66"/>
              <p:cNvSpPr/>
              <p:nvPr/>
            </p:nvSpPr>
            <p:spPr>
              <a:xfrm>
                <a:off x="1338" y="1742"/>
                <a:ext cx="3674" cy="0"/>
              </a:xfrm>
              <a:prstGeom prst="line">
                <a:avLst/>
              </a:prstGeom>
              <a:ln w="12700" cap="flat" cmpd="sng">
                <a:solidFill>
                  <a:schemeClr val="tx1"/>
                </a:solidFill>
                <a:prstDash val="solid"/>
                <a:headEnd type="none" w="med" len="med"/>
                <a:tailEnd type="none" w="med" len="med"/>
              </a:ln>
            </p:spPr>
          </p:sp>
          <p:sp>
            <p:nvSpPr>
              <p:cNvPr id="77898" name="Line 67"/>
              <p:cNvSpPr/>
              <p:nvPr/>
            </p:nvSpPr>
            <p:spPr>
              <a:xfrm>
                <a:off x="696" y="1493"/>
                <a:ext cx="642" cy="517"/>
              </a:xfrm>
              <a:prstGeom prst="line">
                <a:avLst/>
              </a:prstGeom>
              <a:ln w="12700" cap="rnd" cmpd="sng">
                <a:solidFill>
                  <a:schemeClr val="tx1"/>
                </a:solidFill>
                <a:prstDash val="solid"/>
                <a:headEnd type="none" w="med" len="med"/>
                <a:tailEnd type="none" w="med" len="med"/>
              </a:ln>
            </p:spPr>
          </p:sp>
          <p:sp>
            <p:nvSpPr>
              <p:cNvPr id="77899" name="Line 68"/>
              <p:cNvSpPr/>
              <p:nvPr/>
            </p:nvSpPr>
            <p:spPr>
              <a:xfrm>
                <a:off x="1338" y="2010"/>
                <a:ext cx="0" cy="1239"/>
              </a:xfrm>
              <a:prstGeom prst="line">
                <a:avLst/>
              </a:prstGeom>
              <a:ln w="12700" cap="flat" cmpd="sng">
                <a:solidFill>
                  <a:schemeClr val="tx1"/>
                </a:solidFill>
                <a:prstDash val="solid"/>
                <a:headEnd type="none" w="med" len="med"/>
                <a:tailEnd type="none" w="med" len="med"/>
              </a:ln>
            </p:spPr>
          </p:sp>
          <p:sp>
            <p:nvSpPr>
              <p:cNvPr id="77900" name="Line 69"/>
              <p:cNvSpPr/>
              <p:nvPr/>
            </p:nvSpPr>
            <p:spPr>
              <a:xfrm>
                <a:off x="1338" y="1493"/>
                <a:ext cx="0" cy="517"/>
              </a:xfrm>
              <a:prstGeom prst="line">
                <a:avLst/>
              </a:prstGeom>
              <a:ln w="12700" cap="sq" cmpd="sng">
                <a:solidFill>
                  <a:schemeClr val="tx1"/>
                </a:solidFill>
                <a:prstDash val="solid"/>
                <a:headEnd type="none" w="med" len="med"/>
                <a:tailEnd type="none" w="med" len="med"/>
              </a:ln>
            </p:spPr>
          </p:sp>
          <p:sp>
            <p:nvSpPr>
              <p:cNvPr id="77901" name="Line 70"/>
              <p:cNvSpPr/>
              <p:nvPr/>
            </p:nvSpPr>
            <p:spPr>
              <a:xfrm>
                <a:off x="1338" y="2010"/>
                <a:ext cx="3674" cy="0"/>
              </a:xfrm>
              <a:prstGeom prst="line">
                <a:avLst/>
              </a:prstGeom>
              <a:ln w="12700" cap="flat" cmpd="sng">
                <a:solidFill>
                  <a:schemeClr val="tx1"/>
                </a:solidFill>
                <a:prstDash val="solid"/>
                <a:headEnd type="none" w="med" len="med"/>
                <a:tailEnd type="none" w="med" len="med"/>
              </a:ln>
            </p:spPr>
          </p:sp>
          <p:sp>
            <p:nvSpPr>
              <p:cNvPr id="77902" name="Line 71"/>
              <p:cNvSpPr/>
              <p:nvPr/>
            </p:nvSpPr>
            <p:spPr>
              <a:xfrm>
                <a:off x="696" y="2010"/>
                <a:ext cx="642" cy="0"/>
              </a:xfrm>
              <a:prstGeom prst="line">
                <a:avLst/>
              </a:prstGeom>
              <a:ln w="12700" cap="sq" cmpd="sng">
                <a:solidFill>
                  <a:schemeClr val="tx1"/>
                </a:solidFill>
                <a:prstDash val="solid"/>
                <a:headEnd type="none" w="med" len="med"/>
                <a:tailEnd type="none" w="med" len="med"/>
              </a:ln>
            </p:spPr>
          </p:sp>
        </p:grpSp>
        <p:sp>
          <p:nvSpPr>
            <p:cNvPr id="77868" name="Text Box 72"/>
            <p:cNvSpPr txBox="1"/>
            <p:nvPr/>
          </p:nvSpPr>
          <p:spPr>
            <a:xfrm>
              <a:off x="612" y="1770"/>
              <a:ext cx="589" cy="250"/>
            </a:xfrm>
            <a:prstGeom prst="rect">
              <a:avLst/>
            </a:prstGeom>
            <a:noFill/>
            <a:ln w="19050">
              <a:noFill/>
            </a:ln>
          </p:spPr>
          <p:txBody>
            <a:bodyPr>
              <a:spAutoFit/>
            </a:bodyPr>
            <a:p>
              <a:pPr>
                <a:spcBef>
                  <a:spcPct val="50000"/>
                </a:spcBef>
                <a:buClr>
                  <a:schemeClr val="tx1"/>
                </a:buClr>
              </a:pPr>
              <a:r>
                <a:rPr lang="zh-CN" altLang="en-GB" sz="2000" b="1" dirty="0">
                  <a:solidFill>
                    <a:schemeClr val="tx1"/>
                  </a:solidFill>
                  <a:latin typeface="Arial" panose="020B0604020202020204" pitchFamily="34" charset="0"/>
                </a:rPr>
                <a:t>进程</a:t>
              </a:r>
              <a:endParaRPr lang="zh-CN" altLang="en-US" sz="2000" b="1" dirty="0">
                <a:solidFill>
                  <a:schemeClr val="tx1"/>
                </a:solidFill>
                <a:latin typeface="Arial" panose="020B0604020202020204" pitchFamily="34" charset="0"/>
              </a:endParaRPr>
            </a:p>
          </p:txBody>
        </p:sp>
        <p:sp>
          <p:nvSpPr>
            <p:cNvPr id="77869" name="Text Box 73"/>
            <p:cNvSpPr txBox="1"/>
            <p:nvPr/>
          </p:nvSpPr>
          <p:spPr>
            <a:xfrm>
              <a:off x="723" y="1447"/>
              <a:ext cx="589" cy="231"/>
            </a:xfrm>
            <a:prstGeom prst="rect">
              <a:avLst/>
            </a:prstGeom>
            <a:noFill/>
            <a:ln w="19050">
              <a:noFill/>
            </a:ln>
          </p:spPr>
          <p:txBody>
            <a:bodyPr>
              <a:spAutoFit/>
            </a:bodyPr>
            <a:p>
              <a:pPr>
                <a:spcBef>
                  <a:spcPct val="50000"/>
                </a:spcBef>
                <a:buClr>
                  <a:schemeClr val="tx1"/>
                </a:buClr>
              </a:pPr>
              <a:r>
                <a:rPr lang="zh-CN" altLang="en-GB" sz="1800" b="1" dirty="0">
                  <a:solidFill>
                    <a:schemeClr val="tx1"/>
                  </a:solidFill>
                  <a:latin typeface="Arial" panose="020B0604020202020204" pitchFamily="34" charset="0"/>
                </a:rPr>
                <a:t>资源</a:t>
              </a:r>
              <a:endParaRPr lang="zh-CN" altLang="en-US" sz="1800" b="1" dirty="0">
                <a:solidFill>
                  <a:schemeClr val="tx1"/>
                </a:solidFill>
                <a:latin typeface="Arial" panose="020B0604020202020204" pitchFamily="34" charset="0"/>
              </a:endParaRPr>
            </a:p>
          </p:txBody>
        </p:sp>
        <p:sp>
          <p:nvSpPr>
            <p:cNvPr id="77870" name="Text Box 74"/>
            <p:cNvSpPr txBox="1"/>
            <p:nvPr/>
          </p:nvSpPr>
          <p:spPr>
            <a:xfrm>
              <a:off x="890" y="1595"/>
              <a:ext cx="589" cy="231"/>
            </a:xfrm>
            <a:prstGeom prst="rect">
              <a:avLst/>
            </a:prstGeom>
            <a:noFill/>
            <a:ln w="19050">
              <a:noFill/>
            </a:ln>
          </p:spPr>
          <p:txBody>
            <a:bodyPr>
              <a:spAutoFit/>
            </a:bodyPr>
            <a:p>
              <a:pPr>
                <a:spcBef>
                  <a:spcPct val="50000"/>
                </a:spcBef>
                <a:buClr>
                  <a:schemeClr val="tx1"/>
                </a:buClr>
              </a:pPr>
              <a:r>
                <a:rPr lang="zh-CN" altLang="en-GB" sz="1800" b="1" dirty="0">
                  <a:solidFill>
                    <a:schemeClr val="tx1"/>
                  </a:solidFill>
                  <a:latin typeface="Arial" panose="020B0604020202020204" pitchFamily="34" charset="0"/>
                </a:rPr>
                <a:t>情况</a:t>
              </a:r>
              <a:endParaRPr lang="zh-CN" altLang="en-US" sz="1800" b="1" dirty="0">
                <a:solidFill>
                  <a:schemeClr val="tx1"/>
                </a:solidFill>
                <a:latin typeface="Arial" panose="020B0604020202020204" pitchFamily="34" charset="0"/>
              </a:endParaRPr>
            </a:p>
          </p:txBody>
        </p:sp>
        <p:sp>
          <p:nvSpPr>
            <p:cNvPr id="77871" name="Text Box 75"/>
            <p:cNvSpPr txBox="1"/>
            <p:nvPr/>
          </p:nvSpPr>
          <p:spPr>
            <a:xfrm>
              <a:off x="2274" y="1992"/>
              <a:ext cx="680" cy="1239"/>
            </a:xfrm>
            <a:prstGeom prst="rect">
              <a:avLst/>
            </a:prstGeom>
            <a:noFill/>
            <a:ln w="19050">
              <a:noFill/>
            </a:ln>
          </p:spPr>
          <p:txBody>
            <a:bodyPr>
              <a:spAutoFit/>
            </a:bodyPr>
            <a:p>
              <a:pPr>
                <a:lnSpc>
                  <a:spcPct val="110000"/>
                </a:lnSpc>
                <a:buClr>
                  <a:schemeClr val="tx1"/>
                </a:buClr>
              </a:pPr>
              <a:r>
                <a:rPr lang="en-GB" altLang="zh-CN" dirty="0">
                  <a:solidFill>
                    <a:schemeClr val="tx1"/>
                  </a:solidFill>
                  <a:latin typeface="Arial" panose="020B0604020202020204" pitchFamily="34" charset="0"/>
                </a:rPr>
                <a:t>0  1  0</a:t>
              </a:r>
              <a:endParaRPr lang="en-GB" altLang="zh-CN"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2  0  0</a:t>
              </a:r>
              <a:endParaRPr lang="zh-CN" altLang="en-GB"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3  0  2</a:t>
              </a:r>
              <a:endParaRPr lang="zh-CN" altLang="en-GB"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2  1  1</a:t>
              </a:r>
              <a:endParaRPr lang="zh-CN" altLang="en-GB"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0  0  2</a:t>
              </a:r>
              <a:endParaRPr lang="zh-CN" altLang="en-US" dirty="0">
                <a:solidFill>
                  <a:schemeClr val="tx1"/>
                </a:solidFill>
                <a:latin typeface="Arial" panose="020B0604020202020204" pitchFamily="34" charset="0"/>
              </a:endParaRPr>
            </a:p>
          </p:txBody>
        </p:sp>
        <p:sp>
          <p:nvSpPr>
            <p:cNvPr id="77872" name="Text Box 76"/>
            <p:cNvSpPr txBox="1"/>
            <p:nvPr/>
          </p:nvSpPr>
          <p:spPr>
            <a:xfrm>
              <a:off x="1303" y="1992"/>
              <a:ext cx="817" cy="1218"/>
            </a:xfrm>
            <a:prstGeom prst="rect">
              <a:avLst/>
            </a:prstGeom>
            <a:noFill/>
            <a:ln w="19050">
              <a:noFill/>
            </a:ln>
          </p:spPr>
          <p:txBody>
            <a:bodyPr>
              <a:spAutoFit/>
            </a:bodyPr>
            <a:p>
              <a:pPr algn="r">
                <a:lnSpc>
                  <a:spcPct val="110000"/>
                </a:lnSpc>
                <a:buClr>
                  <a:schemeClr val="tx1"/>
                </a:buClr>
              </a:pPr>
              <a:r>
                <a:rPr lang="en-GB" altLang="zh-CN" sz="2200" dirty="0">
                  <a:solidFill>
                    <a:schemeClr val="tx1"/>
                  </a:solidFill>
                  <a:latin typeface="Arial" panose="020B0604020202020204" pitchFamily="34" charset="0"/>
                </a:rPr>
                <a:t>7   5   3</a:t>
              </a:r>
              <a:endParaRPr lang="en-GB" altLang="zh-CN" sz="2200" dirty="0">
                <a:solidFill>
                  <a:schemeClr val="tx1"/>
                </a:solidFill>
                <a:latin typeface="Arial" panose="020B0604020202020204" pitchFamily="34" charset="0"/>
              </a:endParaRPr>
            </a:p>
            <a:p>
              <a:pPr algn="r">
                <a:lnSpc>
                  <a:spcPct val="110000"/>
                </a:lnSpc>
                <a:buClr>
                  <a:schemeClr val="tx1"/>
                </a:buClr>
              </a:pPr>
              <a:r>
                <a:rPr lang="en-GB" altLang="zh-CN" sz="2200" dirty="0">
                  <a:solidFill>
                    <a:schemeClr val="tx1"/>
                  </a:solidFill>
                  <a:latin typeface="Arial" panose="020B0604020202020204" pitchFamily="34" charset="0"/>
                </a:rPr>
                <a:t>3   2   2</a:t>
              </a:r>
              <a:endParaRPr lang="en-GB" altLang="zh-CN" sz="2200" dirty="0">
                <a:solidFill>
                  <a:schemeClr val="tx1"/>
                </a:solidFill>
                <a:latin typeface="Arial" panose="020B0604020202020204" pitchFamily="34" charset="0"/>
              </a:endParaRPr>
            </a:p>
            <a:p>
              <a:pPr algn="r">
                <a:lnSpc>
                  <a:spcPct val="110000"/>
                </a:lnSpc>
                <a:buClr>
                  <a:schemeClr val="tx1"/>
                </a:buClr>
              </a:pPr>
              <a:r>
                <a:rPr lang="en-GB" altLang="zh-CN" sz="2200" dirty="0">
                  <a:solidFill>
                    <a:schemeClr val="tx1"/>
                  </a:solidFill>
                  <a:latin typeface="Arial" panose="020B0604020202020204" pitchFamily="34" charset="0"/>
                </a:rPr>
                <a:t>9   0   2</a:t>
              </a:r>
              <a:endParaRPr lang="zh-CN" altLang="en-GB" sz="2200" dirty="0">
                <a:solidFill>
                  <a:schemeClr val="tx1"/>
                </a:solidFill>
                <a:latin typeface="Arial" panose="020B0604020202020204" pitchFamily="34" charset="0"/>
              </a:endParaRPr>
            </a:p>
            <a:p>
              <a:pPr algn="r">
                <a:lnSpc>
                  <a:spcPct val="110000"/>
                </a:lnSpc>
                <a:buClr>
                  <a:schemeClr val="tx1"/>
                </a:buClr>
              </a:pPr>
              <a:r>
                <a:rPr lang="en-GB" altLang="zh-CN" sz="2200" dirty="0">
                  <a:solidFill>
                    <a:schemeClr val="tx1"/>
                  </a:solidFill>
                  <a:latin typeface="Arial" panose="020B0604020202020204" pitchFamily="34" charset="0"/>
                </a:rPr>
                <a:t>2   2   2</a:t>
              </a:r>
              <a:endParaRPr lang="en-GB" altLang="zh-CN" sz="2200" dirty="0">
                <a:solidFill>
                  <a:schemeClr val="tx1"/>
                </a:solidFill>
                <a:latin typeface="Arial" panose="020B0604020202020204" pitchFamily="34" charset="0"/>
              </a:endParaRPr>
            </a:p>
            <a:p>
              <a:pPr algn="r">
                <a:lnSpc>
                  <a:spcPct val="110000"/>
                </a:lnSpc>
                <a:buClr>
                  <a:schemeClr val="tx1"/>
                </a:buClr>
              </a:pPr>
              <a:r>
                <a:rPr lang="en-GB" altLang="zh-CN" sz="2200" dirty="0">
                  <a:solidFill>
                    <a:schemeClr val="tx1"/>
                  </a:solidFill>
                  <a:latin typeface="Arial" panose="020B0604020202020204" pitchFamily="34" charset="0"/>
                </a:rPr>
                <a:t>4   3   3</a:t>
              </a:r>
              <a:endParaRPr lang="zh-CN" altLang="en-US" sz="2200" dirty="0">
                <a:solidFill>
                  <a:schemeClr val="tx1"/>
                </a:solidFill>
                <a:latin typeface="Arial" panose="020B0604020202020204" pitchFamily="34" charset="0"/>
              </a:endParaRPr>
            </a:p>
          </p:txBody>
        </p:sp>
        <p:sp>
          <p:nvSpPr>
            <p:cNvPr id="77873" name="Text Box 77"/>
            <p:cNvSpPr txBox="1"/>
            <p:nvPr/>
          </p:nvSpPr>
          <p:spPr>
            <a:xfrm>
              <a:off x="3050" y="1992"/>
              <a:ext cx="680" cy="1239"/>
            </a:xfrm>
            <a:prstGeom prst="rect">
              <a:avLst/>
            </a:prstGeom>
            <a:noFill/>
            <a:ln w="19050">
              <a:noFill/>
            </a:ln>
          </p:spPr>
          <p:txBody>
            <a:bodyPr>
              <a:spAutoFit/>
            </a:bodyPr>
            <a:p>
              <a:pPr>
                <a:lnSpc>
                  <a:spcPct val="110000"/>
                </a:lnSpc>
                <a:buClr>
                  <a:schemeClr val="tx1"/>
                </a:buClr>
              </a:pPr>
              <a:r>
                <a:rPr lang="en-GB" altLang="zh-CN" dirty="0">
                  <a:solidFill>
                    <a:schemeClr val="tx1"/>
                  </a:solidFill>
                  <a:latin typeface="Arial" panose="020B0604020202020204" pitchFamily="34" charset="0"/>
                </a:rPr>
                <a:t>7  4  3</a:t>
              </a:r>
              <a:endParaRPr lang="en-GB" altLang="zh-CN"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1  2  2</a:t>
              </a:r>
              <a:endParaRPr lang="zh-CN" altLang="en-GB"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6  0  0</a:t>
              </a:r>
              <a:endParaRPr lang="zh-CN" altLang="en-GB"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0  1  1</a:t>
              </a:r>
              <a:endParaRPr lang="zh-CN" altLang="en-GB"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4  3  1</a:t>
              </a:r>
              <a:endParaRPr lang="zh-CN" altLang="en-US" dirty="0">
                <a:solidFill>
                  <a:schemeClr val="tx1"/>
                </a:solidFill>
                <a:latin typeface="Arial" panose="020B0604020202020204" pitchFamily="34" charset="0"/>
              </a:endParaRPr>
            </a:p>
          </p:txBody>
        </p:sp>
        <p:sp>
          <p:nvSpPr>
            <p:cNvPr id="77874" name="Text Box 78"/>
            <p:cNvSpPr txBox="1"/>
            <p:nvPr/>
          </p:nvSpPr>
          <p:spPr>
            <a:xfrm>
              <a:off x="3923" y="1992"/>
              <a:ext cx="817" cy="522"/>
            </a:xfrm>
            <a:prstGeom prst="rect">
              <a:avLst/>
            </a:prstGeom>
            <a:noFill/>
            <a:ln w="19050">
              <a:noFill/>
            </a:ln>
          </p:spPr>
          <p:txBody>
            <a:bodyPr>
              <a:spAutoFit/>
            </a:bodyPr>
            <a:p>
              <a:pPr algn="r">
                <a:lnSpc>
                  <a:spcPct val="110000"/>
                </a:lnSpc>
                <a:buClr>
                  <a:schemeClr val="tx1"/>
                </a:buClr>
              </a:pPr>
              <a:r>
                <a:rPr lang="en-GB" altLang="zh-CN" sz="2200" dirty="0">
                  <a:solidFill>
                    <a:schemeClr val="tx1"/>
                  </a:solidFill>
                  <a:latin typeface="Arial" panose="020B0604020202020204" pitchFamily="34" charset="0"/>
                </a:rPr>
                <a:t> 3   3   2</a:t>
              </a:r>
              <a:endParaRPr lang="en-GB" altLang="zh-CN" sz="2200" dirty="0">
                <a:solidFill>
                  <a:schemeClr val="tx1"/>
                </a:solidFill>
                <a:latin typeface="Arial" panose="020B0604020202020204" pitchFamily="34" charset="0"/>
              </a:endParaRPr>
            </a:p>
            <a:p>
              <a:pPr algn="r">
                <a:lnSpc>
                  <a:spcPct val="110000"/>
                </a:lnSpc>
                <a:buClr>
                  <a:schemeClr val="tx1"/>
                </a:buClr>
              </a:pPr>
              <a:endParaRPr lang="zh-CN" altLang="en-US" sz="2200" dirty="0">
                <a:solidFill>
                  <a:schemeClr val="tx1"/>
                </a:solidFill>
                <a:latin typeface="Arial" panose="020B0604020202020204" pitchFamily="34" charset="0"/>
              </a:endParaRPr>
            </a:p>
          </p:txBody>
        </p:sp>
        <p:sp>
          <p:nvSpPr>
            <p:cNvPr id="77875" name="Text Box 79"/>
            <p:cNvSpPr txBox="1"/>
            <p:nvPr/>
          </p:nvSpPr>
          <p:spPr>
            <a:xfrm>
              <a:off x="748" y="1992"/>
              <a:ext cx="408" cy="1218"/>
            </a:xfrm>
            <a:prstGeom prst="rect">
              <a:avLst/>
            </a:prstGeom>
            <a:noFill/>
            <a:ln w="19050">
              <a:noFill/>
            </a:ln>
          </p:spPr>
          <p:txBody>
            <a:bodyPr>
              <a:spAutoFit/>
            </a:bodyPr>
            <a:p>
              <a:pPr>
                <a:lnSpc>
                  <a:spcPct val="110000"/>
                </a:lnSpc>
                <a:buClr>
                  <a:schemeClr val="tx1"/>
                </a:buClr>
              </a:pPr>
              <a:r>
                <a:rPr lang="en-GB" altLang="zh-CN" sz="2200" dirty="0">
                  <a:solidFill>
                    <a:schemeClr val="tx1"/>
                  </a:solidFill>
                  <a:latin typeface="Arial" panose="020B0604020202020204" pitchFamily="34" charset="0"/>
                </a:rPr>
                <a:t>P</a:t>
              </a:r>
              <a:r>
                <a:rPr lang="en-GB" altLang="zh-CN" sz="2200" baseline="-25000" dirty="0">
                  <a:solidFill>
                    <a:schemeClr val="tx1"/>
                  </a:solidFill>
                  <a:latin typeface="Arial" panose="020B0604020202020204" pitchFamily="34" charset="0"/>
                </a:rPr>
                <a:t>0</a:t>
              </a:r>
              <a:endParaRPr lang="en-GB" altLang="zh-CN" sz="2200" baseline="-25000"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P</a:t>
              </a:r>
              <a:r>
                <a:rPr lang="en-GB" altLang="zh-CN" sz="2200" baseline="-25000" dirty="0">
                  <a:solidFill>
                    <a:schemeClr val="tx1"/>
                  </a:solidFill>
                  <a:latin typeface="Arial" panose="020B0604020202020204" pitchFamily="34" charset="0"/>
                </a:rPr>
                <a:t>1</a:t>
              </a:r>
              <a:endParaRPr lang="en-GB" altLang="zh-CN" sz="2200" baseline="-25000"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P</a:t>
              </a:r>
              <a:r>
                <a:rPr lang="en-GB" altLang="zh-CN" sz="2200" baseline="-25000" dirty="0">
                  <a:solidFill>
                    <a:schemeClr val="tx1"/>
                  </a:solidFill>
                  <a:latin typeface="Arial" panose="020B0604020202020204" pitchFamily="34" charset="0"/>
                </a:rPr>
                <a:t>2</a:t>
              </a:r>
              <a:endParaRPr lang="en-GB" altLang="zh-CN" sz="2200" baseline="-25000"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P</a:t>
              </a:r>
              <a:r>
                <a:rPr lang="en-GB" altLang="zh-CN" sz="2200" baseline="-25000" dirty="0">
                  <a:solidFill>
                    <a:schemeClr val="tx1"/>
                  </a:solidFill>
                  <a:latin typeface="Arial" panose="020B0604020202020204" pitchFamily="34" charset="0"/>
                </a:rPr>
                <a:t>3</a:t>
              </a:r>
              <a:endParaRPr lang="en-GB" altLang="zh-CN" sz="2200" baseline="-25000"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P</a:t>
              </a:r>
              <a:r>
                <a:rPr lang="en-GB" altLang="zh-CN" sz="2200" baseline="-25000" dirty="0">
                  <a:solidFill>
                    <a:schemeClr val="tx1"/>
                  </a:solidFill>
                  <a:latin typeface="Arial" panose="020B0604020202020204" pitchFamily="34" charset="0"/>
                </a:rPr>
                <a:t>4</a:t>
              </a:r>
              <a:endParaRPr lang="en-US" altLang="zh-CN" sz="2200" b="1" dirty="0">
                <a:solidFill>
                  <a:schemeClr val="tx1"/>
                </a:solidFill>
                <a:latin typeface="Arial" panose="020B0604020202020204" pitchFamily="34" charset="0"/>
              </a:endParaRPr>
            </a:p>
          </p:txBody>
        </p:sp>
      </p:grpSp>
      <p:sp>
        <p:nvSpPr>
          <p:cNvPr id="310352" name="Text Box 80"/>
          <p:cNvSpPr txBox="1"/>
          <p:nvPr/>
        </p:nvSpPr>
        <p:spPr>
          <a:xfrm>
            <a:off x="395288" y="5949950"/>
            <a:ext cx="8569325" cy="427038"/>
          </a:xfrm>
          <a:prstGeom prst="rect">
            <a:avLst/>
          </a:prstGeom>
          <a:noFill/>
          <a:ln w="19050">
            <a:noFill/>
          </a:ln>
        </p:spPr>
        <p:txBody>
          <a:bodyPr>
            <a:spAutoFit/>
          </a:bodyPr>
          <a:p>
            <a:pPr algn="l">
              <a:spcBef>
                <a:spcPct val="50000"/>
              </a:spcBef>
              <a:buClr>
                <a:schemeClr val="tx1"/>
              </a:buClr>
            </a:pPr>
            <a:r>
              <a:rPr lang="zh-CN" altLang="en-GB" sz="2200" b="1" dirty="0">
                <a:solidFill>
                  <a:schemeClr val="tx1"/>
                </a:solidFill>
                <a:latin typeface="Arial" panose="020B0604020202020204" pitchFamily="34" charset="0"/>
              </a:rPr>
              <a:t>由于</a:t>
            </a:r>
            <a:r>
              <a:rPr lang="en-GB" altLang="zh-CN" sz="2200" b="1" dirty="0">
                <a:solidFill>
                  <a:schemeClr val="tx1"/>
                </a:solidFill>
                <a:latin typeface="Arial" panose="020B0604020202020204" pitchFamily="34" charset="0"/>
              </a:rPr>
              <a:t>T</a:t>
            </a:r>
            <a:r>
              <a:rPr lang="en-GB" altLang="zh-CN" sz="2200" b="1" baseline="-25000" dirty="0">
                <a:solidFill>
                  <a:schemeClr val="tx1"/>
                </a:solidFill>
                <a:latin typeface="Arial" panose="020B0604020202020204" pitchFamily="34" charset="0"/>
              </a:rPr>
              <a:t>0</a:t>
            </a:r>
            <a:r>
              <a:rPr lang="zh-CN" altLang="en-GB" sz="2200" b="1" dirty="0">
                <a:solidFill>
                  <a:schemeClr val="tx1"/>
                </a:solidFill>
                <a:latin typeface="Arial" panose="020B0604020202020204" pitchFamily="34" charset="0"/>
              </a:rPr>
              <a:t>时刻存在安全序列</a:t>
            </a:r>
            <a:r>
              <a:rPr lang="en-GB" altLang="zh-CN" sz="2200" b="1" dirty="0">
                <a:solidFill>
                  <a:schemeClr val="tx1"/>
                </a:solidFill>
                <a:latin typeface="Arial" panose="020B0604020202020204" pitchFamily="34" charset="0"/>
              </a:rPr>
              <a:t>{P</a:t>
            </a:r>
            <a:r>
              <a:rPr lang="en-GB" altLang="zh-CN" sz="2200" b="1" baseline="-25000" dirty="0">
                <a:solidFill>
                  <a:schemeClr val="tx1"/>
                </a:solidFill>
                <a:latin typeface="Arial" panose="020B0604020202020204" pitchFamily="34" charset="0"/>
              </a:rPr>
              <a:t>1</a:t>
            </a:r>
            <a:r>
              <a:rPr lang="en-GB" altLang="zh-CN" sz="2200" b="1" dirty="0">
                <a:solidFill>
                  <a:schemeClr val="tx1"/>
                </a:solidFill>
                <a:latin typeface="Arial" panose="020B0604020202020204" pitchFamily="34" charset="0"/>
              </a:rPr>
              <a:t>, P</a:t>
            </a:r>
            <a:r>
              <a:rPr lang="en-GB" altLang="zh-CN" sz="2200" b="1" baseline="-25000" dirty="0">
                <a:solidFill>
                  <a:schemeClr val="tx1"/>
                </a:solidFill>
                <a:latin typeface="Arial" panose="020B0604020202020204" pitchFamily="34" charset="0"/>
              </a:rPr>
              <a:t>3</a:t>
            </a:r>
            <a:r>
              <a:rPr lang="en-GB" altLang="zh-CN" sz="2200" b="1" dirty="0">
                <a:solidFill>
                  <a:schemeClr val="tx1"/>
                </a:solidFill>
                <a:latin typeface="Arial" panose="020B0604020202020204" pitchFamily="34" charset="0"/>
              </a:rPr>
              <a:t>,</a:t>
            </a:r>
            <a:r>
              <a:rPr lang="en-GB" altLang="zh-CN" sz="2200" b="1" baseline="-25000" dirty="0">
                <a:solidFill>
                  <a:schemeClr val="tx1"/>
                </a:solidFill>
                <a:latin typeface="Arial" panose="020B0604020202020204" pitchFamily="34" charset="0"/>
              </a:rPr>
              <a:t> </a:t>
            </a:r>
            <a:r>
              <a:rPr lang="en-GB" altLang="zh-CN" sz="2200" b="1" dirty="0">
                <a:solidFill>
                  <a:schemeClr val="tx1"/>
                </a:solidFill>
                <a:latin typeface="Arial" panose="020B0604020202020204" pitchFamily="34" charset="0"/>
              </a:rPr>
              <a:t>P</a:t>
            </a:r>
            <a:r>
              <a:rPr lang="en-GB" altLang="zh-CN" sz="2200" b="1" baseline="-25000" dirty="0">
                <a:solidFill>
                  <a:schemeClr val="tx1"/>
                </a:solidFill>
                <a:latin typeface="Arial" panose="020B0604020202020204" pitchFamily="34" charset="0"/>
              </a:rPr>
              <a:t>4</a:t>
            </a:r>
            <a:r>
              <a:rPr lang="en-GB" altLang="zh-CN" sz="2200" b="1" dirty="0">
                <a:solidFill>
                  <a:schemeClr val="tx1"/>
                </a:solidFill>
                <a:latin typeface="Arial" panose="020B0604020202020204" pitchFamily="34" charset="0"/>
              </a:rPr>
              <a:t>,</a:t>
            </a:r>
            <a:r>
              <a:rPr lang="en-GB" altLang="zh-CN" sz="2200" b="1" baseline="-25000" dirty="0">
                <a:solidFill>
                  <a:schemeClr val="tx1"/>
                </a:solidFill>
                <a:latin typeface="Arial" panose="020B0604020202020204" pitchFamily="34" charset="0"/>
              </a:rPr>
              <a:t> </a:t>
            </a:r>
            <a:r>
              <a:rPr lang="en-GB" altLang="zh-CN" sz="2200" b="1" dirty="0">
                <a:solidFill>
                  <a:schemeClr val="tx1"/>
                </a:solidFill>
                <a:latin typeface="Arial" panose="020B0604020202020204" pitchFamily="34" charset="0"/>
              </a:rPr>
              <a:t>P</a:t>
            </a:r>
            <a:r>
              <a:rPr lang="en-GB" altLang="zh-CN" sz="2200" b="1" baseline="-25000" dirty="0">
                <a:solidFill>
                  <a:schemeClr val="tx1"/>
                </a:solidFill>
                <a:latin typeface="Arial" panose="020B0604020202020204" pitchFamily="34" charset="0"/>
              </a:rPr>
              <a:t>2</a:t>
            </a:r>
            <a:r>
              <a:rPr lang="en-GB" altLang="zh-CN" sz="2200" b="1" dirty="0">
                <a:solidFill>
                  <a:schemeClr val="tx1"/>
                </a:solidFill>
                <a:latin typeface="Arial" panose="020B0604020202020204" pitchFamily="34" charset="0"/>
              </a:rPr>
              <a:t>,</a:t>
            </a:r>
            <a:r>
              <a:rPr lang="en-GB" altLang="zh-CN" sz="2200" b="1" baseline="-25000" dirty="0">
                <a:solidFill>
                  <a:schemeClr val="tx1"/>
                </a:solidFill>
                <a:latin typeface="Arial" panose="020B0604020202020204" pitchFamily="34" charset="0"/>
              </a:rPr>
              <a:t> </a:t>
            </a:r>
            <a:r>
              <a:rPr lang="en-GB" altLang="zh-CN" sz="2200" b="1" dirty="0">
                <a:solidFill>
                  <a:schemeClr val="tx1"/>
                </a:solidFill>
                <a:latin typeface="Arial" panose="020B0604020202020204" pitchFamily="34" charset="0"/>
              </a:rPr>
              <a:t>P</a:t>
            </a:r>
            <a:r>
              <a:rPr lang="en-GB" altLang="zh-CN" sz="2200" b="1" baseline="-25000" dirty="0">
                <a:solidFill>
                  <a:schemeClr val="tx1"/>
                </a:solidFill>
                <a:latin typeface="Arial" panose="020B0604020202020204" pitchFamily="34" charset="0"/>
              </a:rPr>
              <a:t>0</a:t>
            </a:r>
            <a:r>
              <a:rPr lang="en-GB" altLang="zh-CN" sz="2200" b="1" dirty="0">
                <a:solidFill>
                  <a:schemeClr val="tx1"/>
                </a:solidFill>
                <a:latin typeface="Arial" panose="020B0604020202020204" pitchFamily="34" charset="0"/>
              </a:rPr>
              <a:t>},</a:t>
            </a:r>
            <a:r>
              <a:rPr lang="zh-CN" altLang="en-GB" sz="2200" b="1" dirty="0">
                <a:solidFill>
                  <a:schemeClr val="tx1"/>
                </a:solidFill>
                <a:latin typeface="Arial" panose="020B0604020202020204" pitchFamily="34" charset="0"/>
              </a:rPr>
              <a:t>故此时系统是安全的。</a:t>
            </a:r>
            <a:endParaRPr lang="zh-CN" altLang="en-US" sz="2200" b="1" dirty="0">
              <a:solidFill>
                <a:schemeClr val="tx1"/>
              </a:solidFill>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10309">
                                            <p:txEl>
                                              <p:charRg st="0" end="10"/>
                                            </p:txEl>
                                          </p:spTgt>
                                        </p:tgtEl>
                                        <p:attrNameLst>
                                          <p:attrName>style.visibility</p:attrName>
                                        </p:attrNameLst>
                                      </p:cBhvr>
                                      <p:to>
                                        <p:strVal val="visible"/>
                                      </p:to>
                                    </p:set>
                                    <p:animEffect transition="in" filter="box(in)">
                                      <p:cBhvr>
                                        <p:cTn id="7" dur="500"/>
                                        <p:tgtEl>
                                          <p:spTgt spid="310309">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10312">
                                            <p:txEl>
                                              <p:charRg st="0" end="3"/>
                                            </p:txEl>
                                          </p:spTgt>
                                        </p:tgtEl>
                                        <p:attrNameLst>
                                          <p:attrName>style.visibility</p:attrName>
                                        </p:attrNameLst>
                                      </p:cBhvr>
                                      <p:to>
                                        <p:strVal val="visible"/>
                                      </p:to>
                                    </p:set>
                                    <p:animEffect transition="in" filter="box(in)">
                                      <p:cBhvr>
                                        <p:cTn id="12" dur="500"/>
                                        <p:tgtEl>
                                          <p:spTgt spid="310312">
                                            <p:txEl>
                                              <p:charRg st="0" end="3"/>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10308">
                                            <p:txEl>
                                              <p:charRg st="0" end="8"/>
                                            </p:txEl>
                                          </p:spTgt>
                                        </p:tgtEl>
                                        <p:attrNameLst>
                                          <p:attrName>style.visibility</p:attrName>
                                        </p:attrNameLst>
                                      </p:cBhvr>
                                      <p:to>
                                        <p:strVal val="visible"/>
                                      </p:to>
                                    </p:set>
                                    <p:animEffect transition="in" filter="box(in)">
                                      <p:cBhvr>
                                        <p:cTn id="15" dur="500"/>
                                        <p:tgtEl>
                                          <p:spTgt spid="310308">
                                            <p:txEl>
                                              <p:charRg st="0" end="8"/>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10310">
                                            <p:txEl>
                                              <p:charRg st="0" end="8"/>
                                            </p:txEl>
                                          </p:spTgt>
                                        </p:tgtEl>
                                        <p:attrNameLst>
                                          <p:attrName>style.visibility</p:attrName>
                                        </p:attrNameLst>
                                      </p:cBhvr>
                                      <p:to>
                                        <p:strVal val="visible"/>
                                      </p:to>
                                    </p:set>
                                    <p:animEffect transition="in" filter="box(in)">
                                      <p:cBhvr>
                                        <p:cTn id="18" dur="500"/>
                                        <p:tgtEl>
                                          <p:spTgt spid="310310">
                                            <p:txEl>
                                              <p:charRg st="0"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310311">
                                            <p:txEl>
                                              <p:charRg st="0" end="11"/>
                                            </p:txEl>
                                          </p:spTgt>
                                        </p:tgtEl>
                                        <p:attrNameLst>
                                          <p:attrName>style.visibility</p:attrName>
                                        </p:attrNameLst>
                                      </p:cBhvr>
                                      <p:to>
                                        <p:strVal val="visible"/>
                                      </p:to>
                                    </p:set>
                                    <p:animEffect transition="in" filter="box(in)">
                                      <p:cBhvr>
                                        <p:cTn id="23" dur="500"/>
                                        <p:tgtEl>
                                          <p:spTgt spid="310311">
                                            <p:txEl>
                                              <p:charRg st="0" end="11"/>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310313">
                                            <p:txEl>
                                              <p:charRg st="0" end="6"/>
                                            </p:txEl>
                                          </p:spTgt>
                                        </p:tgtEl>
                                        <p:attrNameLst>
                                          <p:attrName>style.visibility</p:attrName>
                                        </p:attrNameLst>
                                      </p:cBhvr>
                                      <p:to>
                                        <p:strVal val="visible"/>
                                      </p:to>
                                    </p:set>
                                    <p:animEffect transition="in" filter="box(in)">
                                      <p:cBhvr>
                                        <p:cTn id="26" dur="500"/>
                                        <p:tgtEl>
                                          <p:spTgt spid="310313">
                                            <p:txEl>
                                              <p:charRg st="0"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310309">
                                            <p:txEl>
                                              <p:charRg st="10" end="20"/>
                                            </p:txEl>
                                          </p:spTgt>
                                        </p:tgtEl>
                                        <p:attrNameLst>
                                          <p:attrName>style.visibility</p:attrName>
                                        </p:attrNameLst>
                                      </p:cBhvr>
                                      <p:to>
                                        <p:strVal val="visible"/>
                                      </p:to>
                                    </p:set>
                                    <p:animEffect transition="in" filter="box(in)">
                                      <p:cBhvr>
                                        <p:cTn id="31" dur="500"/>
                                        <p:tgtEl>
                                          <p:spTgt spid="310309">
                                            <p:txEl>
                                              <p:charRg st="10" end="2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310312">
                                            <p:txEl>
                                              <p:charRg st="3" end="6"/>
                                            </p:txEl>
                                          </p:spTgt>
                                        </p:tgtEl>
                                        <p:attrNameLst>
                                          <p:attrName>style.visibility</p:attrName>
                                        </p:attrNameLst>
                                      </p:cBhvr>
                                      <p:to>
                                        <p:strVal val="visible"/>
                                      </p:to>
                                    </p:set>
                                    <p:animEffect transition="in" filter="box(in)">
                                      <p:cBhvr>
                                        <p:cTn id="36" dur="500"/>
                                        <p:tgtEl>
                                          <p:spTgt spid="310312">
                                            <p:txEl>
                                              <p:charRg st="3" end="6"/>
                                            </p:txEl>
                                          </p:spTgt>
                                        </p:tgtEl>
                                      </p:cBhvr>
                                    </p:animEffect>
                                  </p:childTnLst>
                                </p:cTn>
                              </p:par>
                              <p:par>
                                <p:cTn id="37" presetID="4" presetClass="entr" presetSubtype="16" fill="hold" nodeType="withEffect">
                                  <p:stCondLst>
                                    <p:cond delay="0"/>
                                  </p:stCondLst>
                                  <p:childTnLst>
                                    <p:set>
                                      <p:cBhvr>
                                        <p:cTn id="38" dur="1" fill="hold">
                                          <p:stCondLst>
                                            <p:cond delay="0"/>
                                          </p:stCondLst>
                                        </p:cTn>
                                        <p:tgtEl>
                                          <p:spTgt spid="310308">
                                            <p:txEl>
                                              <p:charRg st="8" end="16"/>
                                            </p:txEl>
                                          </p:spTgt>
                                        </p:tgtEl>
                                        <p:attrNameLst>
                                          <p:attrName>style.visibility</p:attrName>
                                        </p:attrNameLst>
                                      </p:cBhvr>
                                      <p:to>
                                        <p:strVal val="visible"/>
                                      </p:to>
                                    </p:set>
                                    <p:animEffect transition="in" filter="box(in)">
                                      <p:cBhvr>
                                        <p:cTn id="39" dur="500"/>
                                        <p:tgtEl>
                                          <p:spTgt spid="310308">
                                            <p:txEl>
                                              <p:charRg st="8" end="16"/>
                                            </p:txEl>
                                          </p:spTgt>
                                        </p:tgtEl>
                                      </p:cBhvr>
                                    </p:animEffect>
                                  </p:childTnLst>
                                </p:cTn>
                              </p:par>
                              <p:par>
                                <p:cTn id="40" presetID="4" presetClass="entr" presetSubtype="16" fill="hold" nodeType="withEffect">
                                  <p:stCondLst>
                                    <p:cond delay="0"/>
                                  </p:stCondLst>
                                  <p:childTnLst>
                                    <p:set>
                                      <p:cBhvr>
                                        <p:cTn id="41" dur="1" fill="hold">
                                          <p:stCondLst>
                                            <p:cond delay="0"/>
                                          </p:stCondLst>
                                        </p:cTn>
                                        <p:tgtEl>
                                          <p:spTgt spid="310310">
                                            <p:txEl>
                                              <p:charRg st="8" end="16"/>
                                            </p:txEl>
                                          </p:spTgt>
                                        </p:tgtEl>
                                        <p:attrNameLst>
                                          <p:attrName>style.visibility</p:attrName>
                                        </p:attrNameLst>
                                      </p:cBhvr>
                                      <p:to>
                                        <p:strVal val="visible"/>
                                      </p:to>
                                    </p:set>
                                    <p:animEffect transition="in" filter="box(in)">
                                      <p:cBhvr>
                                        <p:cTn id="42" dur="500"/>
                                        <p:tgtEl>
                                          <p:spTgt spid="310310">
                                            <p:txEl>
                                              <p:charRg st="8" end="1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310311">
                                            <p:txEl>
                                              <p:charRg st="11" end="21"/>
                                            </p:txEl>
                                          </p:spTgt>
                                        </p:tgtEl>
                                        <p:attrNameLst>
                                          <p:attrName>style.visibility</p:attrName>
                                        </p:attrNameLst>
                                      </p:cBhvr>
                                      <p:to>
                                        <p:strVal val="visible"/>
                                      </p:to>
                                    </p:set>
                                    <p:animEffect transition="in" filter="box(in)">
                                      <p:cBhvr>
                                        <p:cTn id="47" dur="500"/>
                                        <p:tgtEl>
                                          <p:spTgt spid="310311">
                                            <p:txEl>
                                              <p:charRg st="11" end="21"/>
                                            </p:txEl>
                                          </p:spTgt>
                                        </p:tgtEl>
                                      </p:cBhvr>
                                    </p:animEffect>
                                  </p:childTnLst>
                                </p:cTn>
                              </p:par>
                              <p:par>
                                <p:cTn id="48" presetID="4" presetClass="entr" presetSubtype="16" fill="hold" nodeType="withEffect">
                                  <p:stCondLst>
                                    <p:cond delay="0"/>
                                  </p:stCondLst>
                                  <p:childTnLst>
                                    <p:set>
                                      <p:cBhvr>
                                        <p:cTn id="49" dur="1" fill="hold">
                                          <p:stCondLst>
                                            <p:cond delay="0"/>
                                          </p:stCondLst>
                                        </p:cTn>
                                        <p:tgtEl>
                                          <p:spTgt spid="310313">
                                            <p:txEl>
                                              <p:charRg st="6" end="11"/>
                                            </p:txEl>
                                          </p:spTgt>
                                        </p:tgtEl>
                                        <p:attrNameLst>
                                          <p:attrName>style.visibility</p:attrName>
                                        </p:attrNameLst>
                                      </p:cBhvr>
                                      <p:to>
                                        <p:strVal val="visible"/>
                                      </p:to>
                                    </p:set>
                                    <p:animEffect transition="in" filter="box(in)">
                                      <p:cBhvr>
                                        <p:cTn id="50" dur="500"/>
                                        <p:tgtEl>
                                          <p:spTgt spid="310313">
                                            <p:txEl>
                                              <p:charRg st="6" end="1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310309">
                                            <p:txEl>
                                              <p:charRg st="20" end="30"/>
                                            </p:txEl>
                                          </p:spTgt>
                                        </p:tgtEl>
                                        <p:attrNameLst>
                                          <p:attrName>style.visibility</p:attrName>
                                        </p:attrNameLst>
                                      </p:cBhvr>
                                      <p:to>
                                        <p:strVal val="visible"/>
                                      </p:to>
                                    </p:set>
                                    <p:animEffect transition="in" filter="box(in)">
                                      <p:cBhvr>
                                        <p:cTn id="55" dur="500"/>
                                        <p:tgtEl>
                                          <p:spTgt spid="310309">
                                            <p:txEl>
                                              <p:charRg st="20" end="3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nodeType="clickEffect">
                                  <p:stCondLst>
                                    <p:cond delay="0"/>
                                  </p:stCondLst>
                                  <p:childTnLst>
                                    <p:set>
                                      <p:cBhvr>
                                        <p:cTn id="59" dur="1" fill="hold">
                                          <p:stCondLst>
                                            <p:cond delay="0"/>
                                          </p:stCondLst>
                                        </p:cTn>
                                        <p:tgtEl>
                                          <p:spTgt spid="310312">
                                            <p:txEl>
                                              <p:charRg st="6" end="9"/>
                                            </p:txEl>
                                          </p:spTgt>
                                        </p:tgtEl>
                                        <p:attrNameLst>
                                          <p:attrName>style.visibility</p:attrName>
                                        </p:attrNameLst>
                                      </p:cBhvr>
                                      <p:to>
                                        <p:strVal val="visible"/>
                                      </p:to>
                                    </p:set>
                                    <p:animEffect transition="in" filter="box(in)">
                                      <p:cBhvr>
                                        <p:cTn id="60" dur="500"/>
                                        <p:tgtEl>
                                          <p:spTgt spid="310312">
                                            <p:txEl>
                                              <p:charRg st="6" end="9"/>
                                            </p:txEl>
                                          </p:spTgt>
                                        </p:tgtEl>
                                      </p:cBhvr>
                                    </p:animEffect>
                                  </p:childTnLst>
                                </p:cTn>
                              </p:par>
                              <p:par>
                                <p:cTn id="61" presetID="4" presetClass="entr" presetSubtype="16" fill="hold" nodeType="withEffect">
                                  <p:stCondLst>
                                    <p:cond delay="0"/>
                                  </p:stCondLst>
                                  <p:childTnLst>
                                    <p:set>
                                      <p:cBhvr>
                                        <p:cTn id="62" dur="1" fill="hold">
                                          <p:stCondLst>
                                            <p:cond delay="0"/>
                                          </p:stCondLst>
                                        </p:cTn>
                                        <p:tgtEl>
                                          <p:spTgt spid="310308">
                                            <p:txEl>
                                              <p:charRg st="16" end="24"/>
                                            </p:txEl>
                                          </p:spTgt>
                                        </p:tgtEl>
                                        <p:attrNameLst>
                                          <p:attrName>style.visibility</p:attrName>
                                        </p:attrNameLst>
                                      </p:cBhvr>
                                      <p:to>
                                        <p:strVal val="visible"/>
                                      </p:to>
                                    </p:set>
                                    <p:animEffect transition="in" filter="box(in)">
                                      <p:cBhvr>
                                        <p:cTn id="63" dur="500"/>
                                        <p:tgtEl>
                                          <p:spTgt spid="310308">
                                            <p:txEl>
                                              <p:charRg st="16" end="24"/>
                                            </p:txEl>
                                          </p:spTgt>
                                        </p:tgtEl>
                                      </p:cBhvr>
                                    </p:animEffect>
                                  </p:childTnLst>
                                </p:cTn>
                              </p:par>
                              <p:par>
                                <p:cTn id="64" presetID="4" presetClass="entr" presetSubtype="16" fill="hold" nodeType="withEffect">
                                  <p:stCondLst>
                                    <p:cond delay="0"/>
                                  </p:stCondLst>
                                  <p:childTnLst>
                                    <p:set>
                                      <p:cBhvr>
                                        <p:cTn id="65" dur="1" fill="hold">
                                          <p:stCondLst>
                                            <p:cond delay="0"/>
                                          </p:stCondLst>
                                        </p:cTn>
                                        <p:tgtEl>
                                          <p:spTgt spid="310310">
                                            <p:txEl>
                                              <p:charRg st="16" end="24"/>
                                            </p:txEl>
                                          </p:spTgt>
                                        </p:tgtEl>
                                        <p:attrNameLst>
                                          <p:attrName>style.visibility</p:attrName>
                                        </p:attrNameLst>
                                      </p:cBhvr>
                                      <p:to>
                                        <p:strVal val="visible"/>
                                      </p:to>
                                    </p:set>
                                    <p:animEffect transition="in" filter="box(in)">
                                      <p:cBhvr>
                                        <p:cTn id="66" dur="500"/>
                                        <p:tgtEl>
                                          <p:spTgt spid="310310">
                                            <p:txEl>
                                              <p:charRg st="16" end="24"/>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nodeType="clickEffect">
                                  <p:stCondLst>
                                    <p:cond delay="0"/>
                                  </p:stCondLst>
                                  <p:childTnLst>
                                    <p:set>
                                      <p:cBhvr>
                                        <p:cTn id="70" dur="1" fill="hold">
                                          <p:stCondLst>
                                            <p:cond delay="0"/>
                                          </p:stCondLst>
                                        </p:cTn>
                                        <p:tgtEl>
                                          <p:spTgt spid="310311">
                                            <p:txEl>
                                              <p:charRg st="21" end="31"/>
                                            </p:txEl>
                                          </p:spTgt>
                                        </p:tgtEl>
                                        <p:attrNameLst>
                                          <p:attrName>style.visibility</p:attrName>
                                        </p:attrNameLst>
                                      </p:cBhvr>
                                      <p:to>
                                        <p:strVal val="visible"/>
                                      </p:to>
                                    </p:set>
                                    <p:animEffect transition="in" filter="box(in)">
                                      <p:cBhvr>
                                        <p:cTn id="71" dur="500"/>
                                        <p:tgtEl>
                                          <p:spTgt spid="310311">
                                            <p:txEl>
                                              <p:charRg st="21" end="31"/>
                                            </p:txEl>
                                          </p:spTgt>
                                        </p:tgtEl>
                                      </p:cBhvr>
                                    </p:animEffect>
                                  </p:childTnLst>
                                </p:cTn>
                              </p:par>
                              <p:par>
                                <p:cTn id="72" presetID="4" presetClass="entr" presetSubtype="16" fill="hold" nodeType="withEffect">
                                  <p:stCondLst>
                                    <p:cond delay="0"/>
                                  </p:stCondLst>
                                  <p:childTnLst>
                                    <p:set>
                                      <p:cBhvr>
                                        <p:cTn id="73" dur="1" fill="hold">
                                          <p:stCondLst>
                                            <p:cond delay="0"/>
                                          </p:stCondLst>
                                        </p:cTn>
                                        <p:tgtEl>
                                          <p:spTgt spid="310313">
                                            <p:txEl>
                                              <p:charRg st="11" end="16"/>
                                            </p:txEl>
                                          </p:spTgt>
                                        </p:tgtEl>
                                        <p:attrNameLst>
                                          <p:attrName>style.visibility</p:attrName>
                                        </p:attrNameLst>
                                      </p:cBhvr>
                                      <p:to>
                                        <p:strVal val="visible"/>
                                      </p:to>
                                    </p:set>
                                    <p:animEffect transition="in" filter="box(in)">
                                      <p:cBhvr>
                                        <p:cTn id="74" dur="500"/>
                                        <p:tgtEl>
                                          <p:spTgt spid="310313">
                                            <p:txEl>
                                              <p:charRg st="11" end="16"/>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 presetClass="entr" presetSubtype="16" fill="hold" nodeType="clickEffect">
                                  <p:stCondLst>
                                    <p:cond delay="0"/>
                                  </p:stCondLst>
                                  <p:childTnLst>
                                    <p:set>
                                      <p:cBhvr>
                                        <p:cTn id="78" dur="1" fill="hold">
                                          <p:stCondLst>
                                            <p:cond delay="0"/>
                                          </p:stCondLst>
                                        </p:cTn>
                                        <p:tgtEl>
                                          <p:spTgt spid="310309">
                                            <p:txEl>
                                              <p:charRg st="30" end="40"/>
                                            </p:txEl>
                                          </p:spTgt>
                                        </p:tgtEl>
                                        <p:attrNameLst>
                                          <p:attrName>style.visibility</p:attrName>
                                        </p:attrNameLst>
                                      </p:cBhvr>
                                      <p:to>
                                        <p:strVal val="visible"/>
                                      </p:to>
                                    </p:set>
                                    <p:animEffect transition="in" filter="box(in)">
                                      <p:cBhvr>
                                        <p:cTn id="79" dur="500"/>
                                        <p:tgtEl>
                                          <p:spTgt spid="310309">
                                            <p:txEl>
                                              <p:charRg st="30" end="4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4" presetClass="entr" presetSubtype="16" fill="hold" nodeType="clickEffect">
                                  <p:stCondLst>
                                    <p:cond delay="0"/>
                                  </p:stCondLst>
                                  <p:childTnLst>
                                    <p:set>
                                      <p:cBhvr>
                                        <p:cTn id="83" dur="1" fill="hold">
                                          <p:stCondLst>
                                            <p:cond delay="0"/>
                                          </p:stCondLst>
                                        </p:cTn>
                                        <p:tgtEl>
                                          <p:spTgt spid="310312">
                                            <p:txEl>
                                              <p:charRg st="9" end="12"/>
                                            </p:txEl>
                                          </p:spTgt>
                                        </p:tgtEl>
                                        <p:attrNameLst>
                                          <p:attrName>style.visibility</p:attrName>
                                        </p:attrNameLst>
                                      </p:cBhvr>
                                      <p:to>
                                        <p:strVal val="visible"/>
                                      </p:to>
                                    </p:set>
                                    <p:animEffect transition="in" filter="box(in)">
                                      <p:cBhvr>
                                        <p:cTn id="84" dur="500"/>
                                        <p:tgtEl>
                                          <p:spTgt spid="310312">
                                            <p:txEl>
                                              <p:charRg st="9" end="12"/>
                                            </p:txEl>
                                          </p:spTgt>
                                        </p:tgtEl>
                                      </p:cBhvr>
                                    </p:animEffect>
                                  </p:childTnLst>
                                </p:cTn>
                              </p:par>
                              <p:par>
                                <p:cTn id="85" presetID="4" presetClass="entr" presetSubtype="16" fill="hold" nodeType="withEffect">
                                  <p:stCondLst>
                                    <p:cond delay="0"/>
                                  </p:stCondLst>
                                  <p:childTnLst>
                                    <p:set>
                                      <p:cBhvr>
                                        <p:cTn id="86" dur="1" fill="hold">
                                          <p:stCondLst>
                                            <p:cond delay="0"/>
                                          </p:stCondLst>
                                        </p:cTn>
                                        <p:tgtEl>
                                          <p:spTgt spid="310308">
                                            <p:txEl>
                                              <p:charRg st="24" end="32"/>
                                            </p:txEl>
                                          </p:spTgt>
                                        </p:tgtEl>
                                        <p:attrNameLst>
                                          <p:attrName>style.visibility</p:attrName>
                                        </p:attrNameLst>
                                      </p:cBhvr>
                                      <p:to>
                                        <p:strVal val="visible"/>
                                      </p:to>
                                    </p:set>
                                    <p:animEffect transition="in" filter="box(in)">
                                      <p:cBhvr>
                                        <p:cTn id="87" dur="500"/>
                                        <p:tgtEl>
                                          <p:spTgt spid="310308">
                                            <p:txEl>
                                              <p:charRg st="24" end="32"/>
                                            </p:txEl>
                                          </p:spTgt>
                                        </p:tgtEl>
                                      </p:cBhvr>
                                    </p:animEffect>
                                  </p:childTnLst>
                                </p:cTn>
                              </p:par>
                              <p:par>
                                <p:cTn id="88" presetID="4" presetClass="entr" presetSubtype="16" fill="hold" nodeType="withEffect">
                                  <p:stCondLst>
                                    <p:cond delay="0"/>
                                  </p:stCondLst>
                                  <p:childTnLst>
                                    <p:set>
                                      <p:cBhvr>
                                        <p:cTn id="89" dur="1" fill="hold">
                                          <p:stCondLst>
                                            <p:cond delay="0"/>
                                          </p:stCondLst>
                                        </p:cTn>
                                        <p:tgtEl>
                                          <p:spTgt spid="310310">
                                            <p:txEl>
                                              <p:charRg st="24" end="32"/>
                                            </p:txEl>
                                          </p:spTgt>
                                        </p:tgtEl>
                                        <p:attrNameLst>
                                          <p:attrName>style.visibility</p:attrName>
                                        </p:attrNameLst>
                                      </p:cBhvr>
                                      <p:to>
                                        <p:strVal val="visible"/>
                                      </p:to>
                                    </p:set>
                                    <p:animEffect transition="in" filter="box(in)">
                                      <p:cBhvr>
                                        <p:cTn id="90" dur="500"/>
                                        <p:tgtEl>
                                          <p:spTgt spid="310310">
                                            <p:txEl>
                                              <p:charRg st="24" end="32"/>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4" presetClass="entr" presetSubtype="16" fill="hold" nodeType="clickEffect">
                                  <p:stCondLst>
                                    <p:cond delay="0"/>
                                  </p:stCondLst>
                                  <p:childTnLst>
                                    <p:set>
                                      <p:cBhvr>
                                        <p:cTn id="94" dur="1" fill="hold">
                                          <p:stCondLst>
                                            <p:cond delay="0"/>
                                          </p:stCondLst>
                                        </p:cTn>
                                        <p:tgtEl>
                                          <p:spTgt spid="310311">
                                            <p:txEl>
                                              <p:charRg st="31" end="42"/>
                                            </p:txEl>
                                          </p:spTgt>
                                        </p:tgtEl>
                                        <p:attrNameLst>
                                          <p:attrName>style.visibility</p:attrName>
                                        </p:attrNameLst>
                                      </p:cBhvr>
                                      <p:to>
                                        <p:strVal val="visible"/>
                                      </p:to>
                                    </p:set>
                                    <p:animEffect transition="in" filter="box(in)">
                                      <p:cBhvr>
                                        <p:cTn id="95" dur="500"/>
                                        <p:tgtEl>
                                          <p:spTgt spid="310311">
                                            <p:txEl>
                                              <p:charRg st="31" end="42"/>
                                            </p:txEl>
                                          </p:spTgt>
                                        </p:tgtEl>
                                      </p:cBhvr>
                                    </p:animEffect>
                                  </p:childTnLst>
                                </p:cTn>
                              </p:par>
                              <p:par>
                                <p:cTn id="96" presetID="4" presetClass="entr" presetSubtype="16" fill="hold" nodeType="withEffect">
                                  <p:stCondLst>
                                    <p:cond delay="0"/>
                                  </p:stCondLst>
                                  <p:childTnLst>
                                    <p:set>
                                      <p:cBhvr>
                                        <p:cTn id="97" dur="1" fill="hold">
                                          <p:stCondLst>
                                            <p:cond delay="0"/>
                                          </p:stCondLst>
                                        </p:cTn>
                                        <p:tgtEl>
                                          <p:spTgt spid="310313">
                                            <p:txEl>
                                              <p:charRg st="16" end="21"/>
                                            </p:txEl>
                                          </p:spTgt>
                                        </p:tgtEl>
                                        <p:attrNameLst>
                                          <p:attrName>style.visibility</p:attrName>
                                        </p:attrNameLst>
                                      </p:cBhvr>
                                      <p:to>
                                        <p:strVal val="visible"/>
                                      </p:to>
                                    </p:set>
                                    <p:animEffect transition="in" filter="box(in)">
                                      <p:cBhvr>
                                        <p:cTn id="98" dur="500"/>
                                        <p:tgtEl>
                                          <p:spTgt spid="310313">
                                            <p:txEl>
                                              <p:charRg st="16" end="21"/>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4" presetClass="entr" presetSubtype="16" fill="hold" nodeType="clickEffect">
                                  <p:stCondLst>
                                    <p:cond delay="0"/>
                                  </p:stCondLst>
                                  <p:childTnLst>
                                    <p:set>
                                      <p:cBhvr>
                                        <p:cTn id="102" dur="1" fill="hold">
                                          <p:stCondLst>
                                            <p:cond delay="0"/>
                                          </p:stCondLst>
                                        </p:cTn>
                                        <p:tgtEl>
                                          <p:spTgt spid="310309">
                                            <p:txEl>
                                              <p:charRg st="40" end="51"/>
                                            </p:txEl>
                                          </p:spTgt>
                                        </p:tgtEl>
                                        <p:attrNameLst>
                                          <p:attrName>style.visibility</p:attrName>
                                        </p:attrNameLst>
                                      </p:cBhvr>
                                      <p:to>
                                        <p:strVal val="visible"/>
                                      </p:to>
                                    </p:set>
                                    <p:animEffect transition="in" filter="box(in)">
                                      <p:cBhvr>
                                        <p:cTn id="103" dur="500"/>
                                        <p:tgtEl>
                                          <p:spTgt spid="310309">
                                            <p:txEl>
                                              <p:charRg st="40" end="51"/>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4" presetClass="entr" presetSubtype="16" fill="hold" nodeType="clickEffect">
                                  <p:stCondLst>
                                    <p:cond delay="0"/>
                                  </p:stCondLst>
                                  <p:childTnLst>
                                    <p:set>
                                      <p:cBhvr>
                                        <p:cTn id="107" dur="1" fill="hold">
                                          <p:stCondLst>
                                            <p:cond delay="0"/>
                                          </p:stCondLst>
                                        </p:cTn>
                                        <p:tgtEl>
                                          <p:spTgt spid="310312">
                                            <p:txEl>
                                              <p:charRg st="12" end="15"/>
                                            </p:txEl>
                                          </p:spTgt>
                                        </p:tgtEl>
                                        <p:attrNameLst>
                                          <p:attrName>style.visibility</p:attrName>
                                        </p:attrNameLst>
                                      </p:cBhvr>
                                      <p:to>
                                        <p:strVal val="visible"/>
                                      </p:to>
                                    </p:set>
                                    <p:animEffect transition="in" filter="box(in)">
                                      <p:cBhvr>
                                        <p:cTn id="108" dur="500"/>
                                        <p:tgtEl>
                                          <p:spTgt spid="310312">
                                            <p:txEl>
                                              <p:charRg st="12" end="15"/>
                                            </p:txEl>
                                          </p:spTgt>
                                        </p:tgtEl>
                                      </p:cBhvr>
                                    </p:animEffect>
                                  </p:childTnLst>
                                </p:cTn>
                              </p:par>
                              <p:par>
                                <p:cTn id="109" presetID="4" presetClass="entr" presetSubtype="16" fill="hold" nodeType="withEffect">
                                  <p:stCondLst>
                                    <p:cond delay="0"/>
                                  </p:stCondLst>
                                  <p:childTnLst>
                                    <p:set>
                                      <p:cBhvr>
                                        <p:cTn id="110" dur="1" fill="hold">
                                          <p:stCondLst>
                                            <p:cond delay="0"/>
                                          </p:stCondLst>
                                        </p:cTn>
                                        <p:tgtEl>
                                          <p:spTgt spid="310308">
                                            <p:txEl>
                                              <p:charRg st="32" end="40"/>
                                            </p:txEl>
                                          </p:spTgt>
                                        </p:tgtEl>
                                        <p:attrNameLst>
                                          <p:attrName>style.visibility</p:attrName>
                                        </p:attrNameLst>
                                      </p:cBhvr>
                                      <p:to>
                                        <p:strVal val="visible"/>
                                      </p:to>
                                    </p:set>
                                    <p:animEffect transition="in" filter="box(in)">
                                      <p:cBhvr>
                                        <p:cTn id="111" dur="500"/>
                                        <p:tgtEl>
                                          <p:spTgt spid="310308">
                                            <p:txEl>
                                              <p:charRg st="32" end="40"/>
                                            </p:txEl>
                                          </p:spTgt>
                                        </p:tgtEl>
                                      </p:cBhvr>
                                    </p:animEffect>
                                  </p:childTnLst>
                                </p:cTn>
                              </p:par>
                              <p:par>
                                <p:cTn id="112" presetID="4" presetClass="entr" presetSubtype="16" fill="hold" nodeType="withEffect">
                                  <p:stCondLst>
                                    <p:cond delay="0"/>
                                  </p:stCondLst>
                                  <p:childTnLst>
                                    <p:set>
                                      <p:cBhvr>
                                        <p:cTn id="113" dur="1" fill="hold">
                                          <p:stCondLst>
                                            <p:cond delay="0"/>
                                          </p:stCondLst>
                                        </p:cTn>
                                        <p:tgtEl>
                                          <p:spTgt spid="310310">
                                            <p:txEl>
                                              <p:charRg st="32" end="40"/>
                                            </p:txEl>
                                          </p:spTgt>
                                        </p:tgtEl>
                                        <p:attrNameLst>
                                          <p:attrName>style.visibility</p:attrName>
                                        </p:attrNameLst>
                                      </p:cBhvr>
                                      <p:to>
                                        <p:strVal val="visible"/>
                                      </p:to>
                                    </p:set>
                                    <p:animEffect transition="in" filter="box(in)">
                                      <p:cBhvr>
                                        <p:cTn id="114" dur="500"/>
                                        <p:tgtEl>
                                          <p:spTgt spid="310310">
                                            <p:txEl>
                                              <p:charRg st="32" end="40"/>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4" presetClass="entr" presetSubtype="16" fill="hold" nodeType="clickEffect">
                                  <p:stCondLst>
                                    <p:cond delay="0"/>
                                  </p:stCondLst>
                                  <p:childTnLst>
                                    <p:set>
                                      <p:cBhvr>
                                        <p:cTn id="118" dur="1" fill="hold">
                                          <p:stCondLst>
                                            <p:cond delay="0"/>
                                          </p:stCondLst>
                                        </p:cTn>
                                        <p:tgtEl>
                                          <p:spTgt spid="310311">
                                            <p:txEl>
                                              <p:charRg st="42" end="53"/>
                                            </p:txEl>
                                          </p:spTgt>
                                        </p:tgtEl>
                                        <p:attrNameLst>
                                          <p:attrName>style.visibility</p:attrName>
                                        </p:attrNameLst>
                                      </p:cBhvr>
                                      <p:to>
                                        <p:strVal val="visible"/>
                                      </p:to>
                                    </p:set>
                                    <p:animEffect transition="in" filter="box(in)">
                                      <p:cBhvr>
                                        <p:cTn id="119" dur="500"/>
                                        <p:tgtEl>
                                          <p:spTgt spid="310311">
                                            <p:txEl>
                                              <p:charRg st="42" end="53"/>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4" presetClass="entr" presetSubtype="16" fill="hold" nodeType="clickEffect">
                                  <p:stCondLst>
                                    <p:cond delay="0"/>
                                  </p:stCondLst>
                                  <p:childTnLst>
                                    <p:set>
                                      <p:cBhvr>
                                        <p:cTn id="123" dur="1" fill="hold">
                                          <p:stCondLst>
                                            <p:cond delay="0"/>
                                          </p:stCondLst>
                                        </p:cTn>
                                        <p:tgtEl>
                                          <p:spTgt spid="310313">
                                            <p:txEl>
                                              <p:charRg st="21" end="26"/>
                                            </p:txEl>
                                          </p:spTgt>
                                        </p:tgtEl>
                                        <p:attrNameLst>
                                          <p:attrName>style.visibility</p:attrName>
                                        </p:attrNameLst>
                                      </p:cBhvr>
                                      <p:to>
                                        <p:strVal val="visible"/>
                                      </p:to>
                                    </p:set>
                                    <p:animEffect transition="in" filter="box(in)">
                                      <p:cBhvr>
                                        <p:cTn id="124" dur="500"/>
                                        <p:tgtEl>
                                          <p:spTgt spid="310313">
                                            <p:txEl>
                                              <p:charRg st="21" end="26"/>
                                            </p:txEl>
                                          </p:spTgt>
                                        </p:tgtEl>
                                      </p:cBhvr>
                                    </p:animEffect>
                                  </p:childTnLst>
                                </p:cTn>
                              </p:par>
                            </p:childTnLst>
                          </p:cTn>
                        </p:par>
                      </p:childTnLst>
                    </p:cTn>
                  </p:par>
                  <p:par>
                    <p:cTn id="125" fill="hold">
                      <p:stCondLst>
                        <p:cond delay="indefinite"/>
                      </p:stCondLst>
                      <p:childTnLst>
                        <p:par>
                          <p:cTn id="126" fill="hold">
                            <p:stCondLst>
                              <p:cond delay="0"/>
                            </p:stCondLst>
                            <p:childTnLst>
                              <p:par>
                                <p:cTn id="127" presetID="12" presetClass="entr" presetSubtype="4" fill="hold" grpId="0" nodeType="clickEffect">
                                  <p:stCondLst>
                                    <p:cond delay="0"/>
                                  </p:stCondLst>
                                  <p:childTnLst>
                                    <p:set>
                                      <p:cBhvr>
                                        <p:cTn id="128" dur="1" fill="hold">
                                          <p:stCondLst>
                                            <p:cond delay="0"/>
                                          </p:stCondLst>
                                        </p:cTn>
                                        <p:tgtEl>
                                          <p:spTgt spid="310352"/>
                                        </p:tgtEl>
                                        <p:attrNameLst>
                                          <p:attrName>style.visibility</p:attrName>
                                        </p:attrNameLst>
                                      </p:cBhvr>
                                      <p:to>
                                        <p:strVal val="visible"/>
                                      </p:to>
                                    </p:set>
                                    <p:animEffect transition="in" filter="slide(fromBottom)">
                                      <p:cBhvr>
                                        <p:cTn id="129" dur="500"/>
                                        <p:tgtEl>
                                          <p:spTgt spid="310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35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8850" name="Group 2"/>
          <p:cNvGrpSpPr/>
          <p:nvPr/>
        </p:nvGrpSpPr>
        <p:grpSpPr>
          <a:xfrm>
            <a:off x="323850" y="44450"/>
            <a:ext cx="6985000" cy="2860675"/>
            <a:chOff x="612" y="1447"/>
            <a:chExt cx="4400" cy="1802"/>
          </a:xfrm>
        </p:grpSpPr>
        <p:grpSp>
          <p:nvGrpSpPr>
            <p:cNvPr id="78856" name="Group 3"/>
            <p:cNvGrpSpPr/>
            <p:nvPr/>
          </p:nvGrpSpPr>
          <p:grpSpPr>
            <a:xfrm>
              <a:off x="696" y="1493"/>
              <a:ext cx="4316" cy="1756"/>
              <a:chOff x="696" y="1493"/>
              <a:chExt cx="4316" cy="1756"/>
            </a:xfrm>
          </p:grpSpPr>
          <p:sp>
            <p:nvSpPr>
              <p:cNvPr id="78865" name="Rectangle 4"/>
              <p:cNvSpPr/>
              <p:nvPr/>
            </p:nvSpPr>
            <p:spPr>
              <a:xfrm>
                <a:off x="3777" y="2010"/>
                <a:ext cx="1235" cy="1239"/>
              </a:xfrm>
              <a:prstGeom prst="rect">
                <a:avLst/>
              </a:prstGeom>
              <a:noFill/>
              <a:ln w="19050">
                <a:noFill/>
              </a:ln>
            </p:spPr>
            <p:txBody>
              <a:bodyPr/>
              <a:p>
                <a:pPr eaLnBrk="0" hangingPunct="0">
                  <a:spcBef>
                    <a:spcPct val="20000"/>
                  </a:spcBef>
                </a:pPr>
                <a:endParaRPr lang="zh-CN" altLang="en-US" sz="2200" dirty="0">
                  <a:solidFill>
                    <a:schemeClr val="tx1"/>
                  </a:solidFill>
                  <a:latin typeface="Arial" panose="020B0604020202020204" pitchFamily="34" charset="0"/>
                </a:endParaRPr>
              </a:p>
            </p:txBody>
          </p:sp>
          <p:sp>
            <p:nvSpPr>
              <p:cNvPr id="78866" name="Rectangle 5"/>
              <p:cNvSpPr/>
              <p:nvPr/>
            </p:nvSpPr>
            <p:spPr>
              <a:xfrm>
                <a:off x="3051" y="2010"/>
                <a:ext cx="726" cy="1239"/>
              </a:xfrm>
              <a:prstGeom prst="rect">
                <a:avLst/>
              </a:prstGeom>
              <a:noFill/>
              <a:ln w="19050">
                <a:noFill/>
              </a:ln>
            </p:spPr>
            <p:txBody>
              <a:bodyPr/>
              <a:p>
                <a:pPr eaLnBrk="0" hangingPunct="0">
                  <a:spcBef>
                    <a:spcPct val="20000"/>
                  </a:spcBef>
                </a:pPr>
                <a:endParaRPr lang="zh-CN" altLang="en-US" sz="2200" dirty="0">
                  <a:solidFill>
                    <a:schemeClr val="tx1"/>
                  </a:solidFill>
                  <a:latin typeface="Arial" panose="020B0604020202020204" pitchFamily="34" charset="0"/>
                </a:endParaRPr>
              </a:p>
            </p:txBody>
          </p:sp>
          <p:sp>
            <p:nvSpPr>
              <p:cNvPr id="78867" name="Rectangle 6"/>
              <p:cNvSpPr/>
              <p:nvPr/>
            </p:nvSpPr>
            <p:spPr>
              <a:xfrm>
                <a:off x="2199" y="2010"/>
                <a:ext cx="852" cy="1239"/>
              </a:xfrm>
              <a:prstGeom prst="rect">
                <a:avLst/>
              </a:prstGeom>
              <a:noFill/>
              <a:ln w="19050">
                <a:noFill/>
              </a:ln>
            </p:spPr>
            <p:txBody>
              <a:bodyPr/>
              <a:p>
                <a:pPr eaLnBrk="0" hangingPunct="0">
                  <a:spcBef>
                    <a:spcPct val="20000"/>
                  </a:spcBef>
                </a:pPr>
                <a:endParaRPr lang="en-US" altLang="zh-CN" sz="2200" dirty="0">
                  <a:solidFill>
                    <a:schemeClr val="tx1"/>
                  </a:solidFill>
                  <a:latin typeface="Arial" panose="020B0604020202020204" pitchFamily="34" charset="0"/>
                </a:endParaRPr>
              </a:p>
            </p:txBody>
          </p:sp>
          <p:sp>
            <p:nvSpPr>
              <p:cNvPr id="78868" name="Rectangle 7"/>
              <p:cNvSpPr/>
              <p:nvPr/>
            </p:nvSpPr>
            <p:spPr>
              <a:xfrm>
                <a:off x="1338" y="2010"/>
                <a:ext cx="861" cy="1239"/>
              </a:xfrm>
              <a:prstGeom prst="rect">
                <a:avLst/>
              </a:prstGeom>
              <a:noFill/>
              <a:ln w="19050">
                <a:noFill/>
              </a:ln>
            </p:spPr>
            <p:txBody>
              <a:bodyPr/>
              <a:p>
                <a:pPr eaLnBrk="0" hangingPunct="0">
                  <a:spcBef>
                    <a:spcPct val="20000"/>
                  </a:spcBef>
                </a:pPr>
                <a:endParaRPr lang="en-US" altLang="zh-CN" sz="2200" dirty="0">
                  <a:solidFill>
                    <a:schemeClr val="tx1"/>
                  </a:solidFill>
                  <a:latin typeface="Arial" panose="020B0604020202020204" pitchFamily="34" charset="0"/>
                </a:endParaRPr>
              </a:p>
            </p:txBody>
          </p:sp>
          <p:sp>
            <p:nvSpPr>
              <p:cNvPr id="78869" name="Rectangle 8"/>
              <p:cNvSpPr/>
              <p:nvPr/>
            </p:nvSpPr>
            <p:spPr>
              <a:xfrm>
                <a:off x="696" y="2010"/>
                <a:ext cx="642" cy="1239"/>
              </a:xfrm>
              <a:prstGeom prst="rect">
                <a:avLst/>
              </a:prstGeom>
              <a:noFill/>
              <a:ln w="19050">
                <a:noFill/>
              </a:ln>
            </p:spPr>
            <p:txBody>
              <a:bodyPr/>
              <a:p>
                <a:pPr eaLnBrk="0" hangingPunct="0">
                  <a:spcBef>
                    <a:spcPct val="20000"/>
                  </a:spcBef>
                </a:pPr>
                <a:endParaRPr lang="en-GB" altLang="zh-CN" sz="2200" baseline="-25000" dirty="0">
                  <a:solidFill>
                    <a:schemeClr val="tx1"/>
                  </a:solidFill>
                  <a:latin typeface="Arial" panose="020B0604020202020204" pitchFamily="34" charset="0"/>
                </a:endParaRPr>
              </a:p>
              <a:p>
                <a:pPr eaLnBrk="0" hangingPunct="0">
                  <a:spcBef>
                    <a:spcPct val="20000"/>
                  </a:spcBef>
                </a:pPr>
                <a:endParaRPr lang="en-GB" altLang="zh-CN" sz="2200" baseline="-25000" dirty="0">
                  <a:solidFill>
                    <a:schemeClr val="tx1"/>
                  </a:solidFill>
                  <a:latin typeface="Arial" panose="020B0604020202020204" pitchFamily="34" charset="0"/>
                </a:endParaRPr>
              </a:p>
              <a:p>
                <a:pPr eaLnBrk="0" hangingPunct="0">
                  <a:spcBef>
                    <a:spcPct val="20000"/>
                  </a:spcBef>
                </a:pPr>
                <a:endParaRPr lang="en-GB" altLang="zh-CN" sz="2200" baseline="-25000" dirty="0">
                  <a:solidFill>
                    <a:schemeClr val="tx1"/>
                  </a:solidFill>
                  <a:latin typeface="Arial" panose="020B0604020202020204" pitchFamily="34" charset="0"/>
                </a:endParaRPr>
              </a:p>
              <a:p>
                <a:pPr eaLnBrk="0" hangingPunct="0">
                  <a:spcBef>
                    <a:spcPct val="20000"/>
                  </a:spcBef>
                </a:pPr>
                <a:endParaRPr lang="en-GB" altLang="zh-CN" sz="2200" baseline="-25000" dirty="0">
                  <a:solidFill>
                    <a:schemeClr val="tx1"/>
                  </a:solidFill>
                  <a:latin typeface="Arial" panose="020B0604020202020204" pitchFamily="34" charset="0"/>
                </a:endParaRPr>
              </a:p>
              <a:p>
                <a:pPr eaLnBrk="0" hangingPunct="0">
                  <a:spcBef>
                    <a:spcPct val="20000"/>
                  </a:spcBef>
                </a:pPr>
                <a:endParaRPr lang="en-GB" altLang="zh-CN" sz="2200" baseline="-25000" dirty="0">
                  <a:solidFill>
                    <a:schemeClr val="tx1"/>
                  </a:solidFill>
                  <a:latin typeface="Arial" panose="020B0604020202020204" pitchFamily="34" charset="0"/>
                </a:endParaRPr>
              </a:p>
              <a:p>
                <a:pPr eaLnBrk="0" hangingPunct="0">
                  <a:spcBef>
                    <a:spcPct val="20000"/>
                  </a:spcBef>
                </a:pPr>
                <a:endParaRPr lang="en-GB" altLang="zh-CN" sz="2200" baseline="-25000" dirty="0">
                  <a:solidFill>
                    <a:schemeClr val="tx1"/>
                  </a:solidFill>
                  <a:latin typeface="Arial" panose="020B0604020202020204" pitchFamily="34" charset="0"/>
                </a:endParaRPr>
              </a:p>
              <a:p>
                <a:pPr eaLnBrk="0" hangingPunct="0">
                  <a:spcBef>
                    <a:spcPct val="20000"/>
                  </a:spcBef>
                </a:pPr>
                <a:endParaRPr lang="en-US" altLang="zh-CN" sz="2200" baseline="-25000" dirty="0">
                  <a:solidFill>
                    <a:schemeClr val="tx1"/>
                  </a:solidFill>
                  <a:latin typeface="Arial" panose="020B0604020202020204" pitchFamily="34" charset="0"/>
                </a:endParaRPr>
              </a:p>
            </p:txBody>
          </p:sp>
          <p:sp>
            <p:nvSpPr>
              <p:cNvPr id="78870" name="Rectangle 9"/>
              <p:cNvSpPr/>
              <p:nvPr/>
            </p:nvSpPr>
            <p:spPr>
              <a:xfrm>
                <a:off x="3777" y="1742"/>
                <a:ext cx="1235" cy="268"/>
              </a:xfrm>
              <a:prstGeom prst="rect">
                <a:avLst/>
              </a:prstGeom>
              <a:noFill/>
              <a:ln w="19050">
                <a:noFill/>
              </a:ln>
            </p:spPr>
            <p:txBody>
              <a:bodyPr/>
              <a:p>
                <a:pPr eaLnBrk="0" hangingPunct="0">
                  <a:spcBef>
                    <a:spcPct val="20000"/>
                  </a:spcBef>
                </a:pPr>
                <a:r>
                  <a:rPr lang="en-GB" altLang="zh-CN" sz="2200" dirty="0">
                    <a:solidFill>
                      <a:schemeClr val="tx1"/>
                    </a:solidFill>
                    <a:latin typeface="Arial" panose="020B0604020202020204" pitchFamily="34" charset="0"/>
                  </a:rPr>
                  <a:t>A  B  C</a:t>
                </a:r>
                <a:endParaRPr lang="zh-CN" altLang="en-US" sz="2200" dirty="0">
                  <a:solidFill>
                    <a:schemeClr val="tx1"/>
                  </a:solidFill>
                  <a:latin typeface="Arial" panose="020B0604020202020204" pitchFamily="34" charset="0"/>
                </a:endParaRPr>
              </a:p>
            </p:txBody>
          </p:sp>
          <p:sp>
            <p:nvSpPr>
              <p:cNvPr id="78871" name="Rectangle 10"/>
              <p:cNvSpPr/>
              <p:nvPr/>
            </p:nvSpPr>
            <p:spPr>
              <a:xfrm>
                <a:off x="3051" y="1742"/>
                <a:ext cx="726" cy="268"/>
              </a:xfrm>
              <a:prstGeom prst="rect">
                <a:avLst/>
              </a:prstGeom>
              <a:noFill/>
              <a:ln w="19050">
                <a:noFill/>
              </a:ln>
            </p:spPr>
            <p:txBody>
              <a:bodyPr/>
              <a:p>
                <a:pPr eaLnBrk="0" hangingPunct="0">
                  <a:spcBef>
                    <a:spcPct val="20000"/>
                  </a:spcBef>
                </a:pPr>
                <a:r>
                  <a:rPr lang="en-GB" altLang="zh-CN" sz="2200" dirty="0">
                    <a:solidFill>
                      <a:schemeClr val="tx1"/>
                    </a:solidFill>
                    <a:latin typeface="Arial" panose="020B0604020202020204" pitchFamily="34" charset="0"/>
                  </a:rPr>
                  <a:t>A  B  C</a:t>
                </a:r>
                <a:endParaRPr lang="zh-CN" altLang="en-US" sz="2200" dirty="0">
                  <a:solidFill>
                    <a:schemeClr val="tx1"/>
                  </a:solidFill>
                  <a:latin typeface="Arial" panose="020B0604020202020204" pitchFamily="34" charset="0"/>
                </a:endParaRPr>
              </a:p>
            </p:txBody>
          </p:sp>
          <p:sp>
            <p:nvSpPr>
              <p:cNvPr id="78872" name="Rectangle 11"/>
              <p:cNvSpPr/>
              <p:nvPr/>
            </p:nvSpPr>
            <p:spPr>
              <a:xfrm>
                <a:off x="2199" y="1742"/>
                <a:ext cx="852" cy="268"/>
              </a:xfrm>
              <a:prstGeom prst="rect">
                <a:avLst/>
              </a:prstGeom>
              <a:noFill/>
              <a:ln w="19050">
                <a:noFill/>
              </a:ln>
            </p:spPr>
            <p:txBody>
              <a:bodyPr/>
              <a:p>
                <a:pPr eaLnBrk="0" hangingPunct="0">
                  <a:spcBef>
                    <a:spcPct val="20000"/>
                  </a:spcBef>
                </a:pPr>
                <a:r>
                  <a:rPr lang="en-GB" altLang="zh-CN" sz="2200" dirty="0">
                    <a:solidFill>
                      <a:schemeClr val="tx1"/>
                    </a:solidFill>
                    <a:latin typeface="Arial" panose="020B0604020202020204" pitchFamily="34" charset="0"/>
                  </a:rPr>
                  <a:t>A  B  C</a:t>
                </a:r>
                <a:endParaRPr lang="en-US" altLang="zh-CN" sz="2200" dirty="0">
                  <a:solidFill>
                    <a:schemeClr val="tx1"/>
                  </a:solidFill>
                  <a:latin typeface="Arial" panose="020B0604020202020204" pitchFamily="34" charset="0"/>
                </a:endParaRPr>
              </a:p>
            </p:txBody>
          </p:sp>
          <p:sp>
            <p:nvSpPr>
              <p:cNvPr id="78873" name="Rectangle 12"/>
              <p:cNvSpPr/>
              <p:nvPr/>
            </p:nvSpPr>
            <p:spPr>
              <a:xfrm>
                <a:off x="1338" y="1742"/>
                <a:ext cx="861" cy="268"/>
              </a:xfrm>
              <a:prstGeom prst="rect">
                <a:avLst/>
              </a:prstGeom>
              <a:noFill/>
              <a:ln w="19050">
                <a:noFill/>
              </a:ln>
            </p:spPr>
            <p:txBody>
              <a:bodyPr/>
              <a:p>
                <a:pPr eaLnBrk="0" hangingPunct="0">
                  <a:spcBef>
                    <a:spcPct val="20000"/>
                  </a:spcBef>
                </a:pPr>
                <a:r>
                  <a:rPr lang="en-GB" altLang="zh-CN" sz="2200" dirty="0">
                    <a:solidFill>
                      <a:schemeClr val="tx1"/>
                    </a:solidFill>
                    <a:latin typeface="Arial" panose="020B0604020202020204" pitchFamily="34" charset="0"/>
                  </a:rPr>
                  <a:t>A  B  C</a:t>
                </a:r>
                <a:endParaRPr lang="en-US" altLang="zh-CN" sz="2200" dirty="0">
                  <a:solidFill>
                    <a:schemeClr val="tx1"/>
                  </a:solidFill>
                  <a:latin typeface="Arial" panose="020B0604020202020204" pitchFamily="34" charset="0"/>
                </a:endParaRPr>
              </a:p>
            </p:txBody>
          </p:sp>
          <p:sp>
            <p:nvSpPr>
              <p:cNvPr id="78874" name="Rectangle 13"/>
              <p:cNvSpPr/>
              <p:nvPr/>
            </p:nvSpPr>
            <p:spPr>
              <a:xfrm>
                <a:off x="3777" y="1493"/>
                <a:ext cx="1235" cy="249"/>
              </a:xfrm>
              <a:prstGeom prst="rect">
                <a:avLst/>
              </a:prstGeom>
              <a:noFill/>
              <a:ln w="19050">
                <a:noFill/>
              </a:ln>
            </p:spPr>
            <p:txBody>
              <a:bodyPr/>
              <a:p>
                <a:pPr eaLnBrk="0" hangingPunct="0">
                  <a:spcBef>
                    <a:spcPct val="20000"/>
                  </a:spcBef>
                </a:pPr>
                <a:r>
                  <a:rPr lang="en-GB" altLang="zh-CN" sz="2000" dirty="0">
                    <a:solidFill>
                      <a:schemeClr val="tx1"/>
                    </a:solidFill>
                    <a:latin typeface="Arial" panose="020B0604020202020204" pitchFamily="34" charset="0"/>
                  </a:rPr>
                  <a:t>Available</a:t>
                </a:r>
                <a:endParaRPr lang="en-US" altLang="zh-CN" sz="2000" dirty="0">
                  <a:solidFill>
                    <a:schemeClr val="tx1"/>
                  </a:solidFill>
                  <a:latin typeface="Arial" panose="020B0604020202020204" pitchFamily="34" charset="0"/>
                </a:endParaRPr>
              </a:p>
            </p:txBody>
          </p:sp>
          <p:sp>
            <p:nvSpPr>
              <p:cNvPr id="78875" name="Rectangle 14"/>
              <p:cNvSpPr/>
              <p:nvPr/>
            </p:nvSpPr>
            <p:spPr>
              <a:xfrm>
                <a:off x="3051" y="1493"/>
                <a:ext cx="726" cy="249"/>
              </a:xfrm>
              <a:prstGeom prst="rect">
                <a:avLst/>
              </a:prstGeom>
              <a:noFill/>
              <a:ln w="19050">
                <a:noFill/>
              </a:ln>
            </p:spPr>
            <p:txBody>
              <a:bodyPr/>
              <a:p>
                <a:pPr eaLnBrk="0" hangingPunct="0">
                  <a:spcBef>
                    <a:spcPct val="20000"/>
                  </a:spcBef>
                </a:pPr>
                <a:r>
                  <a:rPr lang="en-GB" altLang="zh-CN" sz="2000" dirty="0">
                    <a:solidFill>
                      <a:schemeClr val="tx1"/>
                    </a:solidFill>
                    <a:latin typeface="Arial" panose="020B0604020202020204" pitchFamily="34" charset="0"/>
                  </a:rPr>
                  <a:t>Need</a:t>
                </a:r>
                <a:endParaRPr lang="en-US" altLang="zh-CN" sz="2000" dirty="0">
                  <a:solidFill>
                    <a:schemeClr val="tx1"/>
                  </a:solidFill>
                  <a:latin typeface="Arial" panose="020B0604020202020204" pitchFamily="34" charset="0"/>
                </a:endParaRPr>
              </a:p>
            </p:txBody>
          </p:sp>
          <p:sp>
            <p:nvSpPr>
              <p:cNvPr id="78876" name="Rectangle 15"/>
              <p:cNvSpPr/>
              <p:nvPr/>
            </p:nvSpPr>
            <p:spPr>
              <a:xfrm>
                <a:off x="2199" y="1493"/>
                <a:ext cx="852" cy="249"/>
              </a:xfrm>
              <a:prstGeom prst="rect">
                <a:avLst/>
              </a:prstGeom>
              <a:noFill/>
              <a:ln w="19050">
                <a:noFill/>
              </a:ln>
            </p:spPr>
            <p:txBody>
              <a:bodyPr/>
              <a:p>
                <a:pPr eaLnBrk="0" hangingPunct="0">
                  <a:spcBef>
                    <a:spcPct val="20000"/>
                  </a:spcBef>
                </a:pPr>
                <a:r>
                  <a:rPr lang="en-GB" altLang="zh-CN" sz="2000" dirty="0">
                    <a:solidFill>
                      <a:schemeClr val="tx1"/>
                    </a:solidFill>
                    <a:latin typeface="Arial" panose="020B0604020202020204" pitchFamily="34" charset="0"/>
                  </a:rPr>
                  <a:t>Allocation</a:t>
                </a:r>
                <a:endParaRPr lang="en-US" altLang="zh-CN" sz="2000" dirty="0">
                  <a:solidFill>
                    <a:schemeClr val="tx1"/>
                  </a:solidFill>
                  <a:latin typeface="Arial" panose="020B0604020202020204" pitchFamily="34" charset="0"/>
                </a:endParaRPr>
              </a:p>
            </p:txBody>
          </p:sp>
          <p:sp>
            <p:nvSpPr>
              <p:cNvPr id="78877" name="Rectangle 16"/>
              <p:cNvSpPr/>
              <p:nvPr/>
            </p:nvSpPr>
            <p:spPr>
              <a:xfrm>
                <a:off x="1338" y="1493"/>
                <a:ext cx="861" cy="249"/>
              </a:xfrm>
              <a:prstGeom prst="rect">
                <a:avLst/>
              </a:prstGeom>
              <a:noFill/>
              <a:ln w="19050">
                <a:noFill/>
              </a:ln>
            </p:spPr>
            <p:txBody>
              <a:bodyPr/>
              <a:p>
                <a:pPr eaLnBrk="0" hangingPunct="0">
                  <a:spcBef>
                    <a:spcPct val="20000"/>
                  </a:spcBef>
                </a:pPr>
                <a:r>
                  <a:rPr lang="en-GB" altLang="zh-CN" sz="2000" dirty="0">
                    <a:solidFill>
                      <a:schemeClr val="tx1"/>
                    </a:solidFill>
                    <a:latin typeface="Arial" panose="020B0604020202020204" pitchFamily="34" charset="0"/>
                  </a:rPr>
                  <a:t>Max</a:t>
                </a:r>
                <a:endParaRPr lang="en-US" altLang="zh-CN" sz="2000" dirty="0">
                  <a:solidFill>
                    <a:schemeClr val="tx1"/>
                  </a:solidFill>
                  <a:latin typeface="Arial" panose="020B0604020202020204" pitchFamily="34" charset="0"/>
                </a:endParaRPr>
              </a:p>
            </p:txBody>
          </p:sp>
          <p:sp>
            <p:nvSpPr>
              <p:cNvPr id="78878" name="Rectangle 17"/>
              <p:cNvSpPr/>
              <p:nvPr/>
            </p:nvSpPr>
            <p:spPr>
              <a:xfrm>
                <a:off x="696" y="1493"/>
                <a:ext cx="642" cy="517"/>
              </a:xfrm>
              <a:prstGeom prst="rect">
                <a:avLst/>
              </a:prstGeom>
              <a:noFill/>
              <a:ln w="19050">
                <a:noFill/>
              </a:ln>
            </p:spPr>
            <p:txBody>
              <a:bodyPr/>
              <a:p>
                <a:pPr eaLnBrk="0" hangingPunct="0">
                  <a:spcBef>
                    <a:spcPct val="20000"/>
                  </a:spcBef>
                </a:pPr>
                <a:r>
                  <a:rPr lang="zh-CN" altLang="en-GB" sz="2800" dirty="0">
                    <a:solidFill>
                      <a:schemeClr val="tx1"/>
                    </a:solidFill>
                    <a:latin typeface="Arial" panose="020B0604020202020204" pitchFamily="34" charset="0"/>
                  </a:rPr>
                  <a:t> </a:t>
                </a:r>
                <a:endParaRPr lang="zh-CN" altLang="en-US" sz="2800" dirty="0">
                  <a:solidFill>
                    <a:schemeClr val="tx1"/>
                  </a:solidFill>
                  <a:latin typeface="Arial" panose="020B0604020202020204" pitchFamily="34" charset="0"/>
                </a:endParaRPr>
              </a:p>
            </p:txBody>
          </p:sp>
          <p:sp>
            <p:nvSpPr>
              <p:cNvPr id="78879" name="Line 18"/>
              <p:cNvSpPr/>
              <p:nvPr/>
            </p:nvSpPr>
            <p:spPr>
              <a:xfrm>
                <a:off x="696" y="1493"/>
                <a:ext cx="4316" cy="0"/>
              </a:xfrm>
              <a:prstGeom prst="line">
                <a:avLst/>
              </a:prstGeom>
              <a:ln w="12700" cap="sq" cmpd="sng">
                <a:solidFill>
                  <a:schemeClr val="tx1"/>
                </a:solidFill>
                <a:prstDash val="solid"/>
                <a:headEnd type="none" w="med" len="med"/>
                <a:tailEnd type="none" w="med" len="med"/>
              </a:ln>
            </p:spPr>
          </p:sp>
          <p:sp>
            <p:nvSpPr>
              <p:cNvPr id="78880" name="Line 19"/>
              <p:cNvSpPr/>
              <p:nvPr/>
            </p:nvSpPr>
            <p:spPr>
              <a:xfrm>
                <a:off x="696" y="3249"/>
                <a:ext cx="4316" cy="0"/>
              </a:xfrm>
              <a:prstGeom prst="line">
                <a:avLst/>
              </a:prstGeom>
              <a:ln w="12700" cap="sq" cmpd="sng">
                <a:solidFill>
                  <a:schemeClr val="tx1"/>
                </a:solidFill>
                <a:prstDash val="solid"/>
                <a:headEnd type="none" w="med" len="med"/>
                <a:tailEnd type="none" w="med" len="med"/>
              </a:ln>
            </p:spPr>
          </p:sp>
          <p:sp>
            <p:nvSpPr>
              <p:cNvPr id="78881" name="Line 20"/>
              <p:cNvSpPr/>
              <p:nvPr/>
            </p:nvSpPr>
            <p:spPr>
              <a:xfrm>
                <a:off x="696" y="1493"/>
                <a:ext cx="0" cy="1756"/>
              </a:xfrm>
              <a:prstGeom prst="line">
                <a:avLst/>
              </a:prstGeom>
              <a:ln w="12700" cap="sq" cmpd="sng">
                <a:solidFill>
                  <a:schemeClr val="tx1"/>
                </a:solidFill>
                <a:prstDash val="solid"/>
                <a:headEnd type="none" w="med" len="med"/>
                <a:tailEnd type="none" w="med" len="med"/>
              </a:ln>
            </p:spPr>
          </p:sp>
          <p:sp>
            <p:nvSpPr>
              <p:cNvPr id="78882" name="Line 21"/>
              <p:cNvSpPr/>
              <p:nvPr/>
            </p:nvSpPr>
            <p:spPr>
              <a:xfrm>
                <a:off x="2199" y="1493"/>
                <a:ext cx="0" cy="1756"/>
              </a:xfrm>
              <a:prstGeom prst="line">
                <a:avLst/>
              </a:prstGeom>
              <a:ln w="12700" cap="flat" cmpd="sng">
                <a:solidFill>
                  <a:schemeClr val="tx1"/>
                </a:solidFill>
                <a:prstDash val="solid"/>
                <a:headEnd type="none" w="med" len="med"/>
                <a:tailEnd type="none" w="med" len="med"/>
              </a:ln>
            </p:spPr>
          </p:sp>
          <p:sp>
            <p:nvSpPr>
              <p:cNvPr id="78883" name="Line 22"/>
              <p:cNvSpPr/>
              <p:nvPr/>
            </p:nvSpPr>
            <p:spPr>
              <a:xfrm>
                <a:off x="3051" y="1493"/>
                <a:ext cx="0" cy="1756"/>
              </a:xfrm>
              <a:prstGeom prst="line">
                <a:avLst/>
              </a:prstGeom>
              <a:ln w="12700" cap="flat" cmpd="sng">
                <a:solidFill>
                  <a:schemeClr val="tx1"/>
                </a:solidFill>
                <a:prstDash val="solid"/>
                <a:headEnd type="none" w="med" len="med"/>
                <a:tailEnd type="none" w="med" len="med"/>
              </a:ln>
            </p:spPr>
          </p:sp>
          <p:sp>
            <p:nvSpPr>
              <p:cNvPr id="78884" name="Line 23"/>
              <p:cNvSpPr/>
              <p:nvPr/>
            </p:nvSpPr>
            <p:spPr>
              <a:xfrm>
                <a:off x="3777" y="1493"/>
                <a:ext cx="0" cy="1756"/>
              </a:xfrm>
              <a:prstGeom prst="line">
                <a:avLst/>
              </a:prstGeom>
              <a:ln w="12700" cap="flat" cmpd="sng">
                <a:solidFill>
                  <a:schemeClr val="tx1"/>
                </a:solidFill>
                <a:prstDash val="solid"/>
                <a:headEnd type="none" w="med" len="med"/>
                <a:tailEnd type="none" w="med" len="med"/>
              </a:ln>
            </p:spPr>
          </p:sp>
          <p:sp>
            <p:nvSpPr>
              <p:cNvPr id="78885" name="Line 24"/>
              <p:cNvSpPr/>
              <p:nvPr/>
            </p:nvSpPr>
            <p:spPr>
              <a:xfrm>
                <a:off x="5012" y="1493"/>
                <a:ext cx="0" cy="1756"/>
              </a:xfrm>
              <a:prstGeom prst="line">
                <a:avLst/>
              </a:prstGeom>
              <a:ln w="12700" cap="sq" cmpd="sng">
                <a:solidFill>
                  <a:schemeClr val="tx1"/>
                </a:solidFill>
                <a:prstDash val="solid"/>
                <a:headEnd type="none" w="med" len="med"/>
                <a:tailEnd type="none" w="med" len="med"/>
              </a:ln>
            </p:spPr>
          </p:sp>
          <p:sp>
            <p:nvSpPr>
              <p:cNvPr id="78886" name="Line 25"/>
              <p:cNvSpPr/>
              <p:nvPr/>
            </p:nvSpPr>
            <p:spPr>
              <a:xfrm>
                <a:off x="1338" y="1742"/>
                <a:ext cx="3674" cy="0"/>
              </a:xfrm>
              <a:prstGeom prst="line">
                <a:avLst/>
              </a:prstGeom>
              <a:ln w="12700" cap="flat" cmpd="sng">
                <a:solidFill>
                  <a:schemeClr val="tx1"/>
                </a:solidFill>
                <a:prstDash val="solid"/>
                <a:headEnd type="none" w="med" len="med"/>
                <a:tailEnd type="none" w="med" len="med"/>
              </a:ln>
            </p:spPr>
          </p:sp>
          <p:sp>
            <p:nvSpPr>
              <p:cNvPr id="78887" name="Line 26"/>
              <p:cNvSpPr/>
              <p:nvPr/>
            </p:nvSpPr>
            <p:spPr>
              <a:xfrm>
                <a:off x="696" y="1493"/>
                <a:ext cx="642" cy="517"/>
              </a:xfrm>
              <a:prstGeom prst="line">
                <a:avLst/>
              </a:prstGeom>
              <a:ln w="12700" cap="rnd" cmpd="sng">
                <a:solidFill>
                  <a:schemeClr val="tx1"/>
                </a:solidFill>
                <a:prstDash val="solid"/>
                <a:headEnd type="none" w="med" len="med"/>
                <a:tailEnd type="none" w="med" len="med"/>
              </a:ln>
            </p:spPr>
          </p:sp>
          <p:sp>
            <p:nvSpPr>
              <p:cNvPr id="78888" name="Line 27"/>
              <p:cNvSpPr/>
              <p:nvPr/>
            </p:nvSpPr>
            <p:spPr>
              <a:xfrm>
                <a:off x="1338" y="2010"/>
                <a:ext cx="0" cy="1239"/>
              </a:xfrm>
              <a:prstGeom prst="line">
                <a:avLst/>
              </a:prstGeom>
              <a:ln w="12700" cap="flat" cmpd="sng">
                <a:solidFill>
                  <a:schemeClr val="tx1"/>
                </a:solidFill>
                <a:prstDash val="solid"/>
                <a:headEnd type="none" w="med" len="med"/>
                <a:tailEnd type="none" w="med" len="med"/>
              </a:ln>
            </p:spPr>
          </p:sp>
          <p:sp>
            <p:nvSpPr>
              <p:cNvPr id="78889" name="Line 28"/>
              <p:cNvSpPr/>
              <p:nvPr/>
            </p:nvSpPr>
            <p:spPr>
              <a:xfrm>
                <a:off x="1338" y="1493"/>
                <a:ext cx="0" cy="517"/>
              </a:xfrm>
              <a:prstGeom prst="line">
                <a:avLst/>
              </a:prstGeom>
              <a:ln w="12700" cap="sq" cmpd="sng">
                <a:solidFill>
                  <a:schemeClr val="tx1"/>
                </a:solidFill>
                <a:prstDash val="solid"/>
                <a:headEnd type="none" w="med" len="med"/>
                <a:tailEnd type="none" w="med" len="med"/>
              </a:ln>
            </p:spPr>
          </p:sp>
          <p:sp>
            <p:nvSpPr>
              <p:cNvPr id="78890" name="Line 29"/>
              <p:cNvSpPr/>
              <p:nvPr/>
            </p:nvSpPr>
            <p:spPr>
              <a:xfrm>
                <a:off x="1338" y="2010"/>
                <a:ext cx="3674" cy="0"/>
              </a:xfrm>
              <a:prstGeom prst="line">
                <a:avLst/>
              </a:prstGeom>
              <a:ln w="12700" cap="flat" cmpd="sng">
                <a:solidFill>
                  <a:schemeClr val="tx1"/>
                </a:solidFill>
                <a:prstDash val="solid"/>
                <a:headEnd type="none" w="med" len="med"/>
                <a:tailEnd type="none" w="med" len="med"/>
              </a:ln>
            </p:spPr>
          </p:sp>
          <p:sp>
            <p:nvSpPr>
              <p:cNvPr id="78891" name="Line 30"/>
              <p:cNvSpPr/>
              <p:nvPr/>
            </p:nvSpPr>
            <p:spPr>
              <a:xfrm>
                <a:off x="696" y="2010"/>
                <a:ext cx="642" cy="0"/>
              </a:xfrm>
              <a:prstGeom prst="line">
                <a:avLst/>
              </a:prstGeom>
              <a:ln w="12700" cap="sq" cmpd="sng">
                <a:solidFill>
                  <a:schemeClr val="tx1"/>
                </a:solidFill>
                <a:prstDash val="solid"/>
                <a:headEnd type="none" w="med" len="med"/>
                <a:tailEnd type="none" w="med" len="med"/>
              </a:ln>
            </p:spPr>
          </p:sp>
        </p:grpSp>
        <p:sp>
          <p:nvSpPr>
            <p:cNvPr id="78857" name="Text Box 31"/>
            <p:cNvSpPr txBox="1"/>
            <p:nvPr/>
          </p:nvSpPr>
          <p:spPr>
            <a:xfrm>
              <a:off x="612" y="1770"/>
              <a:ext cx="589" cy="250"/>
            </a:xfrm>
            <a:prstGeom prst="rect">
              <a:avLst/>
            </a:prstGeom>
            <a:noFill/>
            <a:ln w="19050">
              <a:noFill/>
            </a:ln>
          </p:spPr>
          <p:txBody>
            <a:bodyPr>
              <a:spAutoFit/>
            </a:bodyPr>
            <a:p>
              <a:pPr>
                <a:spcBef>
                  <a:spcPct val="50000"/>
                </a:spcBef>
                <a:buClr>
                  <a:schemeClr val="tx1"/>
                </a:buClr>
              </a:pPr>
              <a:r>
                <a:rPr lang="zh-CN" altLang="en-GB" sz="2000" b="1" dirty="0">
                  <a:solidFill>
                    <a:schemeClr val="tx1"/>
                  </a:solidFill>
                  <a:latin typeface="Arial" panose="020B0604020202020204" pitchFamily="34" charset="0"/>
                </a:rPr>
                <a:t>进程</a:t>
              </a:r>
              <a:endParaRPr lang="zh-CN" altLang="en-US" sz="2000" b="1" dirty="0">
                <a:solidFill>
                  <a:schemeClr val="tx1"/>
                </a:solidFill>
                <a:latin typeface="Arial" panose="020B0604020202020204" pitchFamily="34" charset="0"/>
              </a:endParaRPr>
            </a:p>
          </p:txBody>
        </p:sp>
        <p:sp>
          <p:nvSpPr>
            <p:cNvPr id="78858" name="Text Box 32"/>
            <p:cNvSpPr txBox="1"/>
            <p:nvPr/>
          </p:nvSpPr>
          <p:spPr>
            <a:xfrm>
              <a:off x="723" y="1447"/>
              <a:ext cx="589" cy="231"/>
            </a:xfrm>
            <a:prstGeom prst="rect">
              <a:avLst/>
            </a:prstGeom>
            <a:noFill/>
            <a:ln w="19050">
              <a:noFill/>
            </a:ln>
          </p:spPr>
          <p:txBody>
            <a:bodyPr>
              <a:spAutoFit/>
            </a:bodyPr>
            <a:p>
              <a:pPr>
                <a:spcBef>
                  <a:spcPct val="50000"/>
                </a:spcBef>
                <a:buClr>
                  <a:schemeClr val="tx1"/>
                </a:buClr>
              </a:pPr>
              <a:r>
                <a:rPr lang="zh-CN" altLang="en-GB" sz="1800" b="1" dirty="0">
                  <a:solidFill>
                    <a:schemeClr val="tx1"/>
                  </a:solidFill>
                  <a:latin typeface="Arial" panose="020B0604020202020204" pitchFamily="34" charset="0"/>
                </a:rPr>
                <a:t>资源</a:t>
              </a:r>
              <a:endParaRPr lang="zh-CN" altLang="en-US" sz="1800" b="1" dirty="0">
                <a:solidFill>
                  <a:schemeClr val="tx1"/>
                </a:solidFill>
                <a:latin typeface="Arial" panose="020B0604020202020204" pitchFamily="34" charset="0"/>
              </a:endParaRPr>
            </a:p>
          </p:txBody>
        </p:sp>
        <p:sp>
          <p:nvSpPr>
            <p:cNvPr id="78859" name="Text Box 33"/>
            <p:cNvSpPr txBox="1"/>
            <p:nvPr/>
          </p:nvSpPr>
          <p:spPr>
            <a:xfrm>
              <a:off x="890" y="1595"/>
              <a:ext cx="589" cy="231"/>
            </a:xfrm>
            <a:prstGeom prst="rect">
              <a:avLst/>
            </a:prstGeom>
            <a:noFill/>
            <a:ln w="19050">
              <a:noFill/>
            </a:ln>
          </p:spPr>
          <p:txBody>
            <a:bodyPr>
              <a:spAutoFit/>
            </a:bodyPr>
            <a:p>
              <a:pPr>
                <a:spcBef>
                  <a:spcPct val="50000"/>
                </a:spcBef>
                <a:buClr>
                  <a:schemeClr val="tx1"/>
                </a:buClr>
              </a:pPr>
              <a:r>
                <a:rPr lang="zh-CN" altLang="en-GB" sz="1800" b="1" dirty="0">
                  <a:solidFill>
                    <a:schemeClr val="tx1"/>
                  </a:solidFill>
                  <a:latin typeface="Arial" panose="020B0604020202020204" pitchFamily="34" charset="0"/>
                </a:rPr>
                <a:t>情况</a:t>
              </a:r>
              <a:endParaRPr lang="zh-CN" altLang="en-US" sz="1800" b="1" dirty="0">
                <a:solidFill>
                  <a:schemeClr val="tx1"/>
                </a:solidFill>
                <a:latin typeface="Arial" panose="020B0604020202020204" pitchFamily="34" charset="0"/>
              </a:endParaRPr>
            </a:p>
          </p:txBody>
        </p:sp>
        <p:sp>
          <p:nvSpPr>
            <p:cNvPr id="78860" name="Text Box 34"/>
            <p:cNvSpPr txBox="1"/>
            <p:nvPr/>
          </p:nvSpPr>
          <p:spPr>
            <a:xfrm>
              <a:off x="2274" y="1992"/>
              <a:ext cx="680" cy="1239"/>
            </a:xfrm>
            <a:prstGeom prst="rect">
              <a:avLst/>
            </a:prstGeom>
            <a:noFill/>
            <a:ln w="19050">
              <a:noFill/>
            </a:ln>
          </p:spPr>
          <p:txBody>
            <a:bodyPr>
              <a:spAutoFit/>
            </a:bodyPr>
            <a:p>
              <a:pPr>
                <a:lnSpc>
                  <a:spcPct val="110000"/>
                </a:lnSpc>
                <a:buClr>
                  <a:schemeClr val="tx1"/>
                </a:buClr>
              </a:pPr>
              <a:r>
                <a:rPr lang="en-GB" altLang="zh-CN" dirty="0">
                  <a:solidFill>
                    <a:schemeClr val="tx1"/>
                  </a:solidFill>
                  <a:latin typeface="Arial" panose="020B0604020202020204" pitchFamily="34" charset="0"/>
                </a:rPr>
                <a:t>0  1  0</a:t>
              </a:r>
              <a:endParaRPr lang="en-GB" altLang="zh-CN"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2  0  0</a:t>
              </a:r>
              <a:endParaRPr lang="zh-CN" altLang="en-GB"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3  0  2</a:t>
              </a:r>
              <a:endParaRPr lang="zh-CN" altLang="en-GB"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2  1  1</a:t>
              </a:r>
              <a:endParaRPr lang="zh-CN" altLang="en-GB"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0  0  2</a:t>
              </a:r>
              <a:endParaRPr lang="zh-CN" altLang="en-US" dirty="0">
                <a:solidFill>
                  <a:schemeClr val="tx1"/>
                </a:solidFill>
                <a:latin typeface="Arial" panose="020B0604020202020204" pitchFamily="34" charset="0"/>
              </a:endParaRPr>
            </a:p>
          </p:txBody>
        </p:sp>
        <p:sp>
          <p:nvSpPr>
            <p:cNvPr id="78861" name="Text Box 35"/>
            <p:cNvSpPr txBox="1"/>
            <p:nvPr/>
          </p:nvSpPr>
          <p:spPr>
            <a:xfrm>
              <a:off x="1303" y="1992"/>
              <a:ext cx="817" cy="1218"/>
            </a:xfrm>
            <a:prstGeom prst="rect">
              <a:avLst/>
            </a:prstGeom>
            <a:noFill/>
            <a:ln w="19050">
              <a:noFill/>
            </a:ln>
          </p:spPr>
          <p:txBody>
            <a:bodyPr>
              <a:spAutoFit/>
            </a:bodyPr>
            <a:p>
              <a:pPr algn="r">
                <a:lnSpc>
                  <a:spcPct val="110000"/>
                </a:lnSpc>
                <a:buClr>
                  <a:schemeClr val="tx1"/>
                </a:buClr>
              </a:pPr>
              <a:r>
                <a:rPr lang="en-GB" altLang="zh-CN" sz="2200" dirty="0">
                  <a:solidFill>
                    <a:schemeClr val="tx1"/>
                  </a:solidFill>
                  <a:latin typeface="Arial" panose="020B0604020202020204" pitchFamily="34" charset="0"/>
                </a:rPr>
                <a:t>7   5   3</a:t>
              </a:r>
              <a:endParaRPr lang="en-GB" altLang="zh-CN" sz="2200" dirty="0">
                <a:solidFill>
                  <a:schemeClr val="tx1"/>
                </a:solidFill>
                <a:latin typeface="Arial" panose="020B0604020202020204" pitchFamily="34" charset="0"/>
              </a:endParaRPr>
            </a:p>
            <a:p>
              <a:pPr algn="r">
                <a:lnSpc>
                  <a:spcPct val="110000"/>
                </a:lnSpc>
                <a:buClr>
                  <a:schemeClr val="tx1"/>
                </a:buClr>
              </a:pPr>
              <a:r>
                <a:rPr lang="en-GB" altLang="zh-CN" sz="2200" dirty="0">
                  <a:solidFill>
                    <a:schemeClr val="tx1"/>
                  </a:solidFill>
                  <a:latin typeface="Arial" panose="020B0604020202020204" pitchFamily="34" charset="0"/>
                </a:rPr>
                <a:t>3   2   2</a:t>
              </a:r>
              <a:endParaRPr lang="en-GB" altLang="zh-CN" sz="2200" dirty="0">
                <a:solidFill>
                  <a:schemeClr val="tx1"/>
                </a:solidFill>
                <a:latin typeface="Arial" panose="020B0604020202020204" pitchFamily="34" charset="0"/>
              </a:endParaRPr>
            </a:p>
            <a:p>
              <a:pPr algn="r">
                <a:lnSpc>
                  <a:spcPct val="110000"/>
                </a:lnSpc>
                <a:buClr>
                  <a:schemeClr val="tx1"/>
                </a:buClr>
              </a:pPr>
              <a:r>
                <a:rPr lang="en-GB" altLang="zh-CN" sz="2200" dirty="0">
                  <a:solidFill>
                    <a:schemeClr val="tx1"/>
                  </a:solidFill>
                  <a:latin typeface="Arial" panose="020B0604020202020204" pitchFamily="34" charset="0"/>
                </a:rPr>
                <a:t>9   0   2</a:t>
              </a:r>
              <a:endParaRPr lang="zh-CN" altLang="en-GB" sz="2200" dirty="0">
                <a:solidFill>
                  <a:schemeClr val="tx1"/>
                </a:solidFill>
                <a:latin typeface="Arial" panose="020B0604020202020204" pitchFamily="34" charset="0"/>
              </a:endParaRPr>
            </a:p>
            <a:p>
              <a:pPr algn="r">
                <a:lnSpc>
                  <a:spcPct val="110000"/>
                </a:lnSpc>
                <a:buClr>
                  <a:schemeClr val="tx1"/>
                </a:buClr>
              </a:pPr>
              <a:r>
                <a:rPr lang="en-GB" altLang="zh-CN" sz="2200" dirty="0">
                  <a:solidFill>
                    <a:schemeClr val="tx1"/>
                  </a:solidFill>
                  <a:latin typeface="Arial" panose="020B0604020202020204" pitchFamily="34" charset="0"/>
                </a:rPr>
                <a:t>2   2   2</a:t>
              </a:r>
              <a:endParaRPr lang="en-GB" altLang="zh-CN" sz="2200" dirty="0">
                <a:solidFill>
                  <a:schemeClr val="tx1"/>
                </a:solidFill>
                <a:latin typeface="Arial" panose="020B0604020202020204" pitchFamily="34" charset="0"/>
              </a:endParaRPr>
            </a:p>
            <a:p>
              <a:pPr algn="r">
                <a:lnSpc>
                  <a:spcPct val="110000"/>
                </a:lnSpc>
                <a:buClr>
                  <a:schemeClr val="tx1"/>
                </a:buClr>
              </a:pPr>
              <a:r>
                <a:rPr lang="en-GB" altLang="zh-CN" sz="2200" dirty="0">
                  <a:solidFill>
                    <a:schemeClr val="tx1"/>
                  </a:solidFill>
                  <a:latin typeface="Arial" panose="020B0604020202020204" pitchFamily="34" charset="0"/>
                </a:rPr>
                <a:t>4   3   3</a:t>
              </a:r>
              <a:endParaRPr lang="zh-CN" altLang="en-US" sz="2200" dirty="0">
                <a:solidFill>
                  <a:schemeClr val="tx1"/>
                </a:solidFill>
                <a:latin typeface="Arial" panose="020B0604020202020204" pitchFamily="34" charset="0"/>
              </a:endParaRPr>
            </a:p>
          </p:txBody>
        </p:sp>
        <p:sp>
          <p:nvSpPr>
            <p:cNvPr id="78862" name="Text Box 36"/>
            <p:cNvSpPr txBox="1"/>
            <p:nvPr/>
          </p:nvSpPr>
          <p:spPr>
            <a:xfrm>
              <a:off x="3050" y="1992"/>
              <a:ext cx="680" cy="1239"/>
            </a:xfrm>
            <a:prstGeom prst="rect">
              <a:avLst/>
            </a:prstGeom>
            <a:noFill/>
            <a:ln w="19050">
              <a:noFill/>
            </a:ln>
          </p:spPr>
          <p:txBody>
            <a:bodyPr>
              <a:spAutoFit/>
            </a:bodyPr>
            <a:p>
              <a:pPr>
                <a:lnSpc>
                  <a:spcPct val="110000"/>
                </a:lnSpc>
                <a:buClr>
                  <a:schemeClr val="tx1"/>
                </a:buClr>
              </a:pPr>
              <a:r>
                <a:rPr lang="en-GB" altLang="zh-CN" dirty="0">
                  <a:solidFill>
                    <a:schemeClr val="tx1"/>
                  </a:solidFill>
                  <a:latin typeface="Arial" panose="020B0604020202020204" pitchFamily="34" charset="0"/>
                </a:rPr>
                <a:t>7  4  3</a:t>
              </a:r>
              <a:endParaRPr lang="en-GB" altLang="zh-CN"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1  2  2</a:t>
              </a:r>
              <a:endParaRPr lang="zh-CN" altLang="en-GB"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6  0  0</a:t>
              </a:r>
              <a:endParaRPr lang="zh-CN" altLang="en-GB"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0  1  1</a:t>
              </a:r>
              <a:endParaRPr lang="zh-CN" altLang="en-GB"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4  3  1</a:t>
              </a:r>
              <a:endParaRPr lang="zh-CN" altLang="en-US" dirty="0">
                <a:solidFill>
                  <a:schemeClr val="tx1"/>
                </a:solidFill>
                <a:latin typeface="Arial" panose="020B0604020202020204" pitchFamily="34" charset="0"/>
              </a:endParaRPr>
            </a:p>
          </p:txBody>
        </p:sp>
        <p:sp>
          <p:nvSpPr>
            <p:cNvPr id="78863" name="Text Box 37"/>
            <p:cNvSpPr txBox="1"/>
            <p:nvPr/>
          </p:nvSpPr>
          <p:spPr>
            <a:xfrm>
              <a:off x="3923" y="1992"/>
              <a:ext cx="817" cy="522"/>
            </a:xfrm>
            <a:prstGeom prst="rect">
              <a:avLst/>
            </a:prstGeom>
            <a:noFill/>
            <a:ln w="19050">
              <a:noFill/>
            </a:ln>
          </p:spPr>
          <p:txBody>
            <a:bodyPr>
              <a:spAutoFit/>
            </a:bodyPr>
            <a:p>
              <a:pPr algn="r">
                <a:lnSpc>
                  <a:spcPct val="110000"/>
                </a:lnSpc>
                <a:buClr>
                  <a:schemeClr val="tx1"/>
                </a:buClr>
              </a:pPr>
              <a:r>
                <a:rPr lang="en-GB" altLang="zh-CN" sz="2200" dirty="0">
                  <a:solidFill>
                    <a:schemeClr val="tx1"/>
                  </a:solidFill>
                  <a:latin typeface="Arial" panose="020B0604020202020204" pitchFamily="34" charset="0"/>
                </a:rPr>
                <a:t> 3   3   2</a:t>
              </a:r>
              <a:endParaRPr lang="en-GB" altLang="zh-CN" sz="2200" dirty="0">
                <a:solidFill>
                  <a:schemeClr val="tx1"/>
                </a:solidFill>
                <a:latin typeface="Arial" panose="020B0604020202020204" pitchFamily="34" charset="0"/>
              </a:endParaRPr>
            </a:p>
            <a:p>
              <a:pPr algn="r">
                <a:lnSpc>
                  <a:spcPct val="110000"/>
                </a:lnSpc>
                <a:buClr>
                  <a:schemeClr val="tx1"/>
                </a:buClr>
              </a:pPr>
              <a:endParaRPr lang="zh-CN" altLang="en-US" sz="2200" dirty="0">
                <a:solidFill>
                  <a:schemeClr val="tx1"/>
                </a:solidFill>
                <a:latin typeface="Arial" panose="020B0604020202020204" pitchFamily="34" charset="0"/>
              </a:endParaRPr>
            </a:p>
          </p:txBody>
        </p:sp>
        <p:sp>
          <p:nvSpPr>
            <p:cNvPr id="78864" name="Text Box 38"/>
            <p:cNvSpPr txBox="1"/>
            <p:nvPr/>
          </p:nvSpPr>
          <p:spPr>
            <a:xfrm>
              <a:off x="748" y="1992"/>
              <a:ext cx="408" cy="1218"/>
            </a:xfrm>
            <a:prstGeom prst="rect">
              <a:avLst/>
            </a:prstGeom>
            <a:noFill/>
            <a:ln w="19050">
              <a:noFill/>
            </a:ln>
          </p:spPr>
          <p:txBody>
            <a:bodyPr>
              <a:spAutoFit/>
            </a:bodyPr>
            <a:p>
              <a:pPr>
                <a:lnSpc>
                  <a:spcPct val="110000"/>
                </a:lnSpc>
                <a:buClr>
                  <a:schemeClr val="tx1"/>
                </a:buClr>
              </a:pPr>
              <a:r>
                <a:rPr lang="en-GB" altLang="zh-CN" sz="2200" dirty="0">
                  <a:solidFill>
                    <a:schemeClr val="tx1"/>
                  </a:solidFill>
                  <a:latin typeface="Arial" panose="020B0604020202020204" pitchFamily="34" charset="0"/>
                </a:rPr>
                <a:t>P</a:t>
              </a:r>
              <a:r>
                <a:rPr lang="en-GB" altLang="zh-CN" sz="2200" baseline="-25000" dirty="0">
                  <a:solidFill>
                    <a:schemeClr val="tx1"/>
                  </a:solidFill>
                  <a:latin typeface="Arial" panose="020B0604020202020204" pitchFamily="34" charset="0"/>
                </a:rPr>
                <a:t>0</a:t>
              </a:r>
              <a:endParaRPr lang="en-GB" altLang="zh-CN" sz="2200" baseline="-25000"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P</a:t>
              </a:r>
              <a:r>
                <a:rPr lang="en-GB" altLang="zh-CN" sz="2200" baseline="-25000" dirty="0">
                  <a:solidFill>
                    <a:schemeClr val="tx1"/>
                  </a:solidFill>
                  <a:latin typeface="Arial" panose="020B0604020202020204" pitchFamily="34" charset="0"/>
                </a:rPr>
                <a:t>1</a:t>
              </a:r>
              <a:endParaRPr lang="en-GB" altLang="zh-CN" sz="2200" baseline="-25000"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P</a:t>
              </a:r>
              <a:r>
                <a:rPr lang="en-GB" altLang="zh-CN" sz="2200" baseline="-25000" dirty="0">
                  <a:solidFill>
                    <a:schemeClr val="tx1"/>
                  </a:solidFill>
                  <a:latin typeface="Arial" panose="020B0604020202020204" pitchFamily="34" charset="0"/>
                </a:rPr>
                <a:t>2</a:t>
              </a:r>
              <a:endParaRPr lang="en-GB" altLang="zh-CN" sz="2200" baseline="-25000"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P</a:t>
              </a:r>
              <a:r>
                <a:rPr lang="en-GB" altLang="zh-CN" sz="2200" baseline="-25000" dirty="0">
                  <a:solidFill>
                    <a:schemeClr val="tx1"/>
                  </a:solidFill>
                  <a:latin typeface="Arial" panose="020B0604020202020204" pitchFamily="34" charset="0"/>
                </a:rPr>
                <a:t>3</a:t>
              </a:r>
              <a:endParaRPr lang="en-GB" altLang="zh-CN" sz="2200" baseline="-25000"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P</a:t>
              </a:r>
              <a:r>
                <a:rPr lang="en-GB" altLang="zh-CN" sz="2200" baseline="-25000" dirty="0">
                  <a:solidFill>
                    <a:schemeClr val="tx1"/>
                  </a:solidFill>
                  <a:latin typeface="Arial" panose="020B0604020202020204" pitchFamily="34" charset="0"/>
                </a:rPr>
                <a:t>4</a:t>
              </a:r>
              <a:endParaRPr lang="en-US" altLang="zh-CN" sz="2200" b="1" dirty="0">
                <a:solidFill>
                  <a:schemeClr val="tx1"/>
                </a:solidFill>
                <a:latin typeface="Arial" panose="020B0604020202020204" pitchFamily="34" charset="0"/>
              </a:endParaRPr>
            </a:p>
          </p:txBody>
        </p:sp>
      </p:grpSp>
      <p:sp>
        <p:nvSpPr>
          <p:cNvPr id="311335" name="Text Box 39"/>
          <p:cNvSpPr txBox="1"/>
          <p:nvPr/>
        </p:nvSpPr>
        <p:spPr>
          <a:xfrm>
            <a:off x="395288" y="3357563"/>
            <a:ext cx="8569325" cy="2943225"/>
          </a:xfrm>
          <a:prstGeom prst="rect">
            <a:avLst/>
          </a:prstGeom>
          <a:noFill/>
          <a:ln w="19050">
            <a:noFill/>
          </a:ln>
        </p:spPr>
        <p:txBody>
          <a:bodyPr>
            <a:spAutoFit/>
          </a:bodyPr>
          <a:p>
            <a:pPr algn="l">
              <a:spcBef>
                <a:spcPct val="50000"/>
              </a:spcBef>
              <a:buClr>
                <a:schemeClr val="tx1"/>
              </a:buClr>
            </a:pPr>
            <a:r>
              <a:rPr lang="zh-CN" altLang="en-US" sz="2200" b="1" dirty="0">
                <a:solidFill>
                  <a:schemeClr val="tx1"/>
                </a:solidFill>
                <a:latin typeface="Arial" panose="020B0604020202020204" pitchFamily="34" charset="0"/>
              </a:rPr>
              <a:t>（</a:t>
            </a:r>
            <a:r>
              <a:rPr lang="en-US" altLang="zh-CN" sz="2200" b="1" dirty="0">
                <a:solidFill>
                  <a:schemeClr val="tx1"/>
                </a:solidFill>
                <a:latin typeface="Arial" panose="020B0604020202020204" pitchFamily="34" charset="0"/>
              </a:rPr>
              <a:t>2</a:t>
            </a:r>
            <a:r>
              <a:rPr lang="zh-CN" altLang="en-US" sz="2200" b="1" dirty="0">
                <a:solidFill>
                  <a:schemeClr val="tx1"/>
                </a:solidFill>
                <a:latin typeface="Arial" panose="020B0604020202020204" pitchFamily="34" charset="0"/>
              </a:rPr>
              <a:t>）当</a:t>
            </a:r>
            <a:r>
              <a:rPr lang="en-US" altLang="zh-CN" sz="2200" b="1" dirty="0">
                <a:solidFill>
                  <a:schemeClr val="tx1"/>
                </a:solidFill>
                <a:latin typeface="Arial" panose="020B0604020202020204" pitchFamily="34" charset="0"/>
              </a:rPr>
              <a:t>P</a:t>
            </a:r>
            <a:r>
              <a:rPr lang="en-US" altLang="zh-CN" sz="2200" b="1" baseline="-25000" dirty="0">
                <a:solidFill>
                  <a:schemeClr val="tx1"/>
                </a:solidFill>
                <a:latin typeface="Arial" panose="020B0604020202020204" pitchFamily="34" charset="0"/>
              </a:rPr>
              <a:t>1</a:t>
            </a:r>
            <a:r>
              <a:rPr lang="zh-CN" altLang="en-US" sz="2200" b="1" dirty="0">
                <a:solidFill>
                  <a:schemeClr val="tx1"/>
                </a:solidFill>
                <a:latin typeface="Arial" panose="020B0604020202020204" pitchFamily="34" charset="0"/>
              </a:rPr>
              <a:t>请求资源：</a:t>
            </a:r>
            <a:r>
              <a:rPr lang="en-US" altLang="zh-CN" sz="2200" b="1" dirty="0">
                <a:solidFill>
                  <a:schemeClr val="tx1"/>
                </a:solidFill>
                <a:latin typeface="Arial" panose="020B0604020202020204" pitchFamily="34" charset="0"/>
              </a:rPr>
              <a:t>Request</a:t>
            </a:r>
            <a:r>
              <a:rPr lang="en-US" altLang="zh-CN" sz="2200" b="1" baseline="-25000" dirty="0">
                <a:solidFill>
                  <a:schemeClr val="tx1"/>
                </a:solidFill>
                <a:latin typeface="Arial" panose="020B0604020202020204" pitchFamily="34" charset="0"/>
              </a:rPr>
              <a:t>1</a:t>
            </a:r>
            <a:r>
              <a:rPr lang="zh-CN" altLang="en-US" sz="2200" b="1" dirty="0">
                <a:solidFill>
                  <a:schemeClr val="tx1"/>
                </a:solidFill>
                <a:latin typeface="Arial" panose="020B0604020202020204" pitchFamily="34" charset="0"/>
              </a:rPr>
              <a:t>（</a:t>
            </a:r>
            <a:r>
              <a:rPr lang="en-US" altLang="zh-CN" sz="2200" b="1" dirty="0">
                <a:solidFill>
                  <a:schemeClr val="tx1"/>
                </a:solidFill>
                <a:latin typeface="Arial" panose="020B0604020202020204" pitchFamily="34" charset="0"/>
              </a:rPr>
              <a:t>1</a:t>
            </a:r>
            <a:r>
              <a:rPr lang="zh-CN" altLang="en-US" sz="2200" b="1" dirty="0">
                <a:solidFill>
                  <a:schemeClr val="tx1"/>
                </a:solidFill>
                <a:latin typeface="Arial" panose="020B0604020202020204" pitchFamily="34" charset="0"/>
              </a:rPr>
              <a:t>，</a:t>
            </a:r>
            <a:r>
              <a:rPr lang="en-US" altLang="zh-CN" sz="2200" b="1" dirty="0">
                <a:solidFill>
                  <a:schemeClr val="tx1"/>
                </a:solidFill>
                <a:latin typeface="Arial" panose="020B0604020202020204" pitchFamily="34" charset="0"/>
              </a:rPr>
              <a:t>0</a:t>
            </a:r>
            <a:r>
              <a:rPr lang="zh-CN" altLang="en-US" sz="2200" b="1" dirty="0">
                <a:solidFill>
                  <a:schemeClr val="tx1"/>
                </a:solidFill>
                <a:latin typeface="Arial" panose="020B0604020202020204" pitchFamily="34" charset="0"/>
              </a:rPr>
              <a:t>，</a:t>
            </a:r>
            <a:r>
              <a:rPr lang="en-US" altLang="zh-CN" sz="2200" b="1" dirty="0">
                <a:solidFill>
                  <a:schemeClr val="tx1"/>
                </a:solidFill>
                <a:latin typeface="Arial" panose="020B0604020202020204" pitchFamily="34" charset="0"/>
              </a:rPr>
              <a:t>2</a:t>
            </a:r>
            <a:r>
              <a:rPr lang="zh-CN" altLang="en-US" sz="2200" b="1" dirty="0">
                <a:solidFill>
                  <a:schemeClr val="tx1"/>
                </a:solidFill>
                <a:latin typeface="Arial" panose="020B0604020202020204" pitchFamily="34" charset="0"/>
              </a:rPr>
              <a:t>）时：</a:t>
            </a:r>
            <a:endParaRPr lang="zh-CN" altLang="en-US" sz="2200" b="1" dirty="0">
              <a:solidFill>
                <a:schemeClr val="tx1"/>
              </a:solidFill>
              <a:latin typeface="Arial" panose="020B0604020202020204" pitchFamily="34" charset="0"/>
            </a:endParaRPr>
          </a:p>
          <a:p>
            <a:pPr algn="l">
              <a:spcBef>
                <a:spcPct val="50000"/>
              </a:spcBef>
              <a:buClr>
                <a:schemeClr val="tx1"/>
              </a:buClr>
            </a:pPr>
            <a:r>
              <a:rPr lang="zh-CN" altLang="en-US" sz="2200" b="1" dirty="0">
                <a:solidFill>
                  <a:schemeClr val="tx1"/>
                </a:solidFill>
                <a:latin typeface="Arial" panose="020B0604020202020204" pitchFamily="34" charset="0"/>
              </a:rPr>
              <a:t>        ① </a:t>
            </a:r>
            <a:r>
              <a:rPr lang="en-US" altLang="zh-CN" sz="2200" b="1" dirty="0">
                <a:solidFill>
                  <a:schemeClr val="tx1"/>
                </a:solidFill>
                <a:latin typeface="Arial" panose="020B0604020202020204" pitchFamily="34" charset="0"/>
              </a:rPr>
              <a:t>Request</a:t>
            </a:r>
            <a:r>
              <a:rPr lang="en-US" altLang="zh-CN" sz="2200" b="1" baseline="-25000" dirty="0">
                <a:solidFill>
                  <a:schemeClr val="tx1"/>
                </a:solidFill>
                <a:latin typeface="Arial" panose="020B0604020202020204" pitchFamily="34" charset="0"/>
              </a:rPr>
              <a:t>1</a:t>
            </a:r>
            <a:r>
              <a:rPr lang="zh-CN" altLang="en-US" sz="2200" b="1" dirty="0">
                <a:solidFill>
                  <a:schemeClr val="tx1"/>
                </a:solidFill>
                <a:latin typeface="Arial" panose="020B0604020202020204" pitchFamily="34" charset="0"/>
              </a:rPr>
              <a:t>（</a:t>
            </a:r>
            <a:r>
              <a:rPr lang="en-US" altLang="zh-CN" sz="2200" b="1" dirty="0">
                <a:solidFill>
                  <a:schemeClr val="tx1"/>
                </a:solidFill>
                <a:latin typeface="Arial" panose="020B0604020202020204" pitchFamily="34" charset="0"/>
              </a:rPr>
              <a:t>1</a:t>
            </a:r>
            <a:r>
              <a:rPr lang="zh-CN" altLang="en-US" sz="2200" b="1" dirty="0">
                <a:solidFill>
                  <a:schemeClr val="tx1"/>
                </a:solidFill>
                <a:latin typeface="Arial" panose="020B0604020202020204" pitchFamily="34" charset="0"/>
              </a:rPr>
              <a:t>，</a:t>
            </a:r>
            <a:r>
              <a:rPr lang="en-US" altLang="zh-CN" sz="2200" b="1" dirty="0">
                <a:solidFill>
                  <a:schemeClr val="tx1"/>
                </a:solidFill>
                <a:latin typeface="Arial" panose="020B0604020202020204" pitchFamily="34" charset="0"/>
              </a:rPr>
              <a:t>0</a:t>
            </a:r>
            <a:r>
              <a:rPr lang="zh-CN" altLang="en-US" sz="2200" b="1" dirty="0">
                <a:solidFill>
                  <a:schemeClr val="tx1"/>
                </a:solidFill>
                <a:latin typeface="Arial" panose="020B0604020202020204" pitchFamily="34" charset="0"/>
              </a:rPr>
              <a:t>，</a:t>
            </a:r>
            <a:r>
              <a:rPr lang="en-US" altLang="zh-CN" sz="2200" b="1" dirty="0">
                <a:solidFill>
                  <a:schemeClr val="tx1"/>
                </a:solidFill>
                <a:latin typeface="Arial" panose="020B0604020202020204" pitchFamily="34" charset="0"/>
              </a:rPr>
              <a:t>2</a:t>
            </a:r>
            <a:r>
              <a:rPr lang="zh-CN" altLang="en-US" sz="2200" b="1" dirty="0">
                <a:solidFill>
                  <a:schemeClr val="tx1"/>
                </a:solidFill>
                <a:latin typeface="Arial" panose="020B0604020202020204" pitchFamily="34" charset="0"/>
              </a:rPr>
              <a:t>）≦ </a:t>
            </a:r>
            <a:r>
              <a:rPr lang="en-US" altLang="zh-CN" sz="2200" b="1" dirty="0">
                <a:solidFill>
                  <a:schemeClr val="tx1"/>
                </a:solidFill>
                <a:latin typeface="Arial" panose="020B0604020202020204" pitchFamily="34" charset="0"/>
              </a:rPr>
              <a:t>Need</a:t>
            </a:r>
            <a:r>
              <a:rPr lang="en-US" altLang="zh-CN" sz="2200" b="1" baseline="-25000" dirty="0">
                <a:solidFill>
                  <a:schemeClr val="tx1"/>
                </a:solidFill>
                <a:latin typeface="Arial" panose="020B0604020202020204" pitchFamily="34" charset="0"/>
              </a:rPr>
              <a:t>1 </a:t>
            </a:r>
            <a:r>
              <a:rPr lang="zh-CN" altLang="en-US" sz="2200" b="1" dirty="0">
                <a:solidFill>
                  <a:schemeClr val="tx1"/>
                </a:solidFill>
                <a:latin typeface="Arial" panose="020B0604020202020204" pitchFamily="34" charset="0"/>
              </a:rPr>
              <a:t>（</a:t>
            </a:r>
            <a:r>
              <a:rPr lang="en-US" altLang="zh-CN" sz="2200" b="1" dirty="0">
                <a:solidFill>
                  <a:schemeClr val="tx1"/>
                </a:solidFill>
                <a:latin typeface="Arial" panose="020B0604020202020204" pitchFamily="34" charset="0"/>
              </a:rPr>
              <a:t>1</a:t>
            </a:r>
            <a:r>
              <a:rPr lang="zh-CN" altLang="en-US" sz="2200" b="1" dirty="0">
                <a:solidFill>
                  <a:schemeClr val="tx1"/>
                </a:solidFill>
                <a:latin typeface="Arial" panose="020B0604020202020204" pitchFamily="34" charset="0"/>
              </a:rPr>
              <a:t>，</a:t>
            </a:r>
            <a:r>
              <a:rPr lang="en-US" altLang="zh-CN" sz="2200" b="1" dirty="0">
                <a:solidFill>
                  <a:schemeClr val="tx1"/>
                </a:solidFill>
                <a:latin typeface="Arial" panose="020B0604020202020204" pitchFamily="34" charset="0"/>
              </a:rPr>
              <a:t>2</a:t>
            </a:r>
            <a:r>
              <a:rPr lang="zh-CN" altLang="en-US" sz="2200" b="1" dirty="0">
                <a:solidFill>
                  <a:schemeClr val="tx1"/>
                </a:solidFill>
                <a:latin typeface="Arial" panose="020B0604020202020204" pitchFamily="34" charset="0"/>
              </a:rPr>
              <a:t>，</a:t>
            </a:r>
            <a:r>
              <a:rPr lang="en-US" altLang="zh-CN" sz="2200" b="1" dirty="0">
                <a:solidFill>
                  <a:schemeClr val="tx1"/>
                </a:solidFill>
                <a:latin typeface="Arial" panose="020B0604020202020204" pitchFamily="34" charset="0"/>
              </a:rPr>
              <a:t>2</a:t>
            </a:r>
            <a:r>
              <a:rPr lang="zh-CN" altLang="en-US" sz="2200" b="1" dirty="0">
                <a:solidFill>
                  <a:schemeClr val="tx1"/>
                </a:solidFill>
                <a:latin typeface="Arial" panose="020B0604020202020204" pitchFamily="34" charset="0"/>
              </a:rPr>
              <a:t>）</a:t>
            </a:r>
            <a:endParaRPr lang="zh-CN" altLang="en-US" sz="2200" b="1" dirty="0">
              <a:solidFill>
                <a:schemeClr val="tx1"/>
              </a:solidFill>
              <a:latin typeface="Arial" panose="020B0604020202020204" pitchFamily="34" charset="0"/>
            </a:endParaRPr>
          </a:p>
          <a:p>
            <a:pPr algn="l">
              <a:spcBef>
                <a:spcPct val="50000"/>
              </a:spcBef>
              <a:buClr>
                <a:schemeClr val="tx1"/>
              </a:buClr>
            </a:pPr>
            <a:r>
              <a:rPr lang="zh-CN" altLang="en-US" sz="2200" b="1" dirty="0">
                <a:solidFill>
                  <a:schemeClr val="tx1"/>
                </a:solidFill>
                <a:latin typeface="Arial" panose="020B0604020202020204" pitchFamily="34" charset="0"/>
              </a:rPr>
              <a:t>        ② </a:t>
            </a:r>
            <a:r>
              <a:rPr lang="en-US" altLang="zh-CN" sz="2200" b="1" dirty="0">
                <a:solidFill>
                  <a:schemeClr val="tx1"/>
                </a:solidFill>
                <a:latin typeface="Arial" panose="020B0604020202020204" pitchFamily="34" charset="0"/>
              </a:rPr>
              <a:t>Request</a:t>
            </a:r>
            <a:r>
              <a:rPr lang="en-US" altLang="zh-CN" sz="2200" b="1" baseline="-25000" dirty="0">
                <a:solidFill>
                  <a:schemeClr val="tx1"/>
                </a:solidFill>
                <a:latin typeface="Arial" panose="020B0604020202020204" pitchFamily="34" charset="0"/>
              </a:rPr>
              <a:t>1</a:t>
            </a:r>
            <a:r>
              <a:rPr lang="zh-CN" altLang="en-US" sz="2200" b="1" dirty="0">
                <a:solidFill>
                  <a:schemeClr val="tx1"/>
                </a:solidFill>
                <a:latin typeface="Arial" panose="020B0604020202020204" pitchFamily="34" charset="0"/>
              </a:rPr>
              <a:t>（</a:t>
            </a:r>
            <a:r>
              <a:rPr lang="en-US" altLang="zh-CN" sz="2200" b="1" dirty="0">
                <a:solidFill>
                  <a:schemeClr val="tx1"/>
                </a:solidFill>
                <a:latin typeface="Arial" panose="020B0604020202020204" pitchFamily="34" charset="0"/>
              </a:rPr>
              <a:t>1</a:t>
            </a:r>
            <a:r>
              <a:rPr lang="zh-CN" altLang="en-US" sz="2200" b="1" dirty="0">
                <a:solidFill>
                  <a:schemeClr val="tx1"/>
                </a:solidFill>
                <a:latin typeface="Arial" panose="020B0604020202020204" pitchFamily="34" charset="0"/>
              </a:rPr>
              <a:t>，</a:t>
            </a:r>
            <a:r>
              <a:rPr lang="en-US" altLang="zh-CN" sz="2200" b="1" dirty="0">
                <a:solidFill>
                  <a:schemeClr val="tx1"/>
                </a:solidFill>
                <a:latin typeface="Arial" panose="020B0604020202020204" pitchFamily="34" charset="0"/>
              </a:rPr>
              <a:t>0</a:t>
            </a:r>
            <a:r>
              <a:rPr lang="zh-CN" altLang="en-US" sz="2200" b="1" dirty="0">
                <a:solidFill>
                  <a:schemeClr val="tx1"/>
                </a:solidFill>
                <a:latin typeface="Arial" panose="020B0604020202020204" pitchFamily="34" charset="0"/>
              </a:rPr>
              <a:t>，</a:t>
            </a:r>
            <a:r>
              <a:rPr lang="en-US" altLang="zh-CN" sz="2200" b="1" dirty="0">
                <a:solidFill>
                  <a:schemeClr val="tx1"/>
                </a:solidFill>
                <a:latin typeface="Arial" panose="020B0604020202020204" pitchFamily="34" charset="0"/>
              </a:rPr>
              <a:t>2</a:t>
            </a:r>
            <a:r>
              <a:rPr lang="zh-CN" altLang="en-US" sz="2200" b="1" dirty="0">
                <a:solidFill>
                  <a:schemeClr val="tx1"/>
                </a:solidFill>
                <a:latin typeface="Arial" panose="020B0604020202020204" pitchFamily="34" charset="0"/>
              </a:rPr>
              <a:t>）≦ </a:t>
            </a:r>
            <a:r>
              <a:rPr lang="en-US" altLang="zh-CN" sz="2200" b="1" dirty="0">
                <a:solidFill>
                  <a:schemeClr val="tx1"/>
                </a:solidFill>
                <a:latin typeface="Arial" panose="020B0604020202020204" pitchFamily="34" charset="0"/>
              </a:rPr>
              <a:t>Available</a:t>
            </a:r>
            <a:r>
              <a:rPr lang="zh-CN" altLang="en-US" sz="2200" b="1" dirty="0">
                <a:solidFill>
                  <a:schemeClr val="tx1"/>
                </a:solidFill>
                <a:latin typeface="Arial" panose="020B0604020202020204" pitchFamily="34" charset="0"/>
              </a:rPr>
              <a:t>（</a:t>
            </a:r>
            <a:r>
              <a:rPr lang="en-US" altLang="zh-CN" sz="2200" b="1" dirty="0">
                <a:solidFill>
                  <a:schemeClr val="tx1"/>
                </a:solidFill>
                <a:latin typeface="Arial" panose="020B0604020202020204" pitchFamily="34" charset="0"/>
              </a:rPr>
              <a:t>3</a:t>
            </a:r>
            <a:r>
              <a:rPr lang="zh-CN" altLang="en-US" sz="2200" b="1" dirty="0">
                <a:solidFill>
                  <a:schemeClr val="tx1"/>
                </a:solidFill>
                <a:latin typeface="Arial" panose="020B0604020202020204" pitchFamily="34" charset="0"/>
              </a:rPr>
              <a:t>，</a:t>
            </a:r>
            <a:r>
              <a:rPr lang="en-US" altLang="zh-CN" sz="2200" b="1" dirty="0">
                <a:solidFill>
                  <a:schemeClr val="tx1"/>
                </a:solidFill>
                <a:latin typeface="Arial" panose="020B0604020202020204" pitchFamily="34" charset="0"/>
              </a:rPr>
              <a:t>3</a:t>
            </a:r>
            <a:r>
              <a:rPr lang="zh-CN" altLang="en-US" sz="2200" b="1" dirty="0">
                <a:solidFill>
                  <a:schemeClr val="tx1"/>
                </a:solidFill>
                <a:latin typeface="Arial" panose="020B0604020202020204" pitchFamily="34" charset="0"/>
              </a:rPr>
              <a:t>，</a:t>
            </a:r>
            <a:r>
              <a:rPr lang="en-US" altLang="zh-CN" sz="2200" b="1" dirty="0">
                <a:solidFill>
                  <a:schemeClr val="tx1"/>
                </a:solidFill>
                <a:latin typeface="Arial" panose="020B0604020202020204" pitchFamily="34" charset="0"/>
              </a:rPr>
              <a:t>2</a:t>
            </a:r>
            <a:r>
              <a:rPr lang="zh-CN" altLang="en-US" sz="2200" b="1" dirty="0">
                <a:solidFill>
                  <a:schemeClr val="tx1"/>
                </a:solidFill>
                <a:latin typeface="Arial" panose="020B0604020202020204" pitchFamily="34" charset="0"/>
              </a:rPr>
              <a:t>）</a:t>
            </a:r>
            <a:endParaRPr lang="zh-CN" altLang="en-US" sz="2200" b="1" dirty="0">
              <a:solidFill>
                <a:schemeClr val="tx1"/>
              </a:solidFill>
              <a:latin typeface="Arial" panose="020B0604020202020204" pitchFamily="34" charset="0"/>
            </a:endParaRPr>
          </a:p>
          <a:p>
            <a:pPr algn="l">
              <a:spcBef>
                <a:spcPct val="50000"/>
              </a:spcBef>
              <a:buClr>
                <a:schemeClr val="tx1"/>
              </a:buClr>
            </a:pPr>
            <a:r>
              <a:rPr lang="zh-CN" altLang="en-US" sz="2200" b="1" dirty="0">
                <a:solidFill>
                  <a:schemeClr val="tx1"/>
                </a:solidFill>
                <a:latin typeface="Arial" panose="020B0604020202020204" pitchFamily="34" charset="0"/>
              </a:rPr>
              <a:t>        ③试分配资源后，修改数据结构。</a:t>
            </a:r>
            <a:endParaRPr lang="zh-CN" altLang="en-US" sz="2200" b="1" dirty="0">
              <a:solidFill>
                <a:schemeClr val="tx1"/>
              </a:solidFill>
              <a:latin typeface="Arial" panose="020B0604020202020204" pitchFamily="34" charset="0"/>
            </a:endParaRPr>
          </a:p>
          <a:p>
            <a:pPr algn="l">
              <a:spcBef>
                <a:spcPct val="50000"/>
              </a:spcBef>
              <a:buClr>
                <a:schemeClr val="tx1"/>
              </a:buClr>
            </a:pPr>
            <a:r>
              <a:rPr lang="zh-CN" altLang="en-US" sz="2200" b="1" dirty="0">
                <a:solidFill>
                  <a:schemeClr val="tx1"/>
                </a:solidFill>
                <a:latin typeface="Arial" panose="020B0604020202020204" pitchFamily="34" charset="0"/>
              </a:rPr>
              <a:t>        ④对试分配后状态进行安全性检查：</a:t>
            </a:r>
            <a:endParaRPr lang="zh-CN" altLang="en-US" sz="2200" b="1" dirty="0">
              <a:solidFill>
                <a:schemeClr val="tx1"/>
              </a:solidFill>
              <a:latin typeface="Arial" panose="020B0604020202020204" pitchFamily="34" charset="0"/>
            </a:endParaRPr>
          </a:p>
          <a:p>
            <a:pPr algn="l">
              <a:spcBef>
                <a:spcPct val="50000"/>
              </a:spcBef>
              <a:buClr>
                <a:schemeClr val="tx1"/>
              </a:buClr>
            </a:pPr>
            <a:r>
              <a:rPr lang="zh-CN" altLang="en-US" sz="2200" b="1" dirty="0">
                <a:solidFill>
                  <a:schemeClr val="tx1"/>
                </a:solidFill>
                <a:latin typeface="Arial" panose="020B0604020202020204" pitchFamily="34" charset="0"/>
              </a:rPr>
              <a:t>      </a:t>
            </a:r>
            <a:endParaRPr lang="zh-CN" altLang="en-US" sz="2200" b="1" dirty="0">
              <a:solidFill>
                <a:schemeClr val="tx1"/>
              </a:solidFill>
              <a:latin typeface="Arial" panose="020B0604020202020204" pitchFamily="34" charset="0"/>
            </a:endParaRPr>
          </a:p>
        </p:txBody>
      </p:sp>
      <p:grpSp>
        <p:nvGrpSpPr>
          <p:cNvPr id="4" name="Group 40"/>
          <p:cNvGrpSpPr/>
          <p:nvPr/>
        </p:nvGrpSpPr>
        <p:grpSpPr>
          <a:xfrm>
            <a:off x="2844800" y="1341438"/>
            <a:ext cx="4175125" cy="885825"/>
            <a:chOff x="1792" y="845"/>
            <a:chExt cx="2630" cy="558"/>
          </a:xfrm>
        </p:grpSpPr>
        <p:sp>
          <p:nvSpPr>
            <p:cNvPr id="78853" name="Text Box 41"/>
            <p:cNvSpPr txBox="1"/>
            <p:nvPr/>
          </p:nvSpPr>
          <p:spPr>
            <a:xfrm>
              <a:off x="1792" y="1120"/>
              <a:ext cx="816" cy="281"/>
            </a:xfrm>
            <a:prstGeom prst="rect">
              <a:avLst/>
            </a:prstGeom>
            <a:solidFill>
              <a:srgbClr val="C7F0FD"/>
            </a:solidFill>
            <a:ln w="19050" cap="flat" cmpd="sng">
              <a:solidFill>
                <a:schemeClr val="bg2"/>
              </a:solidFill>
              <a:prstDash val="solid"/>
              <a:miter/>
              <a:headEnd type="none" w="med" len="med"/>
              <a:tailEnd type="none" w="med" len="med"/>
            </a:ln>
          </p:spPr>
          <p:txBody>
            <a:bodyPr>
              <a:spAutoFit/>
            </a:bodyPr>
            <a:p>
              <a:pPr>
                <a:spcBef>
                  <a:spcPct val="50000"/>
                </a:spcBef>
                <a:buClr>
                  <a:schemeClr val="tx1"/>
                </a:buClr>
              </a:pPr>
              <a:r>
                <a:rPr lang="en-GB" altLang="zh-CN" sz="2200" dirty="0">
                  <a:latin typeface="Arial" panose="020B0604020202020204" pitchFamily="34" charset="0"/>
                </a:rPr>
                <a:t>3, 0, 2</a:t>
              </a:r>
              <a:endParaRPr lang="zh-CN" altLang="en-US" sz="2200" dirty="0">
                <a:latin typeface="Arial" panose="020B0604020202020204" pitchFamily="34" charset="0"/>
              </a:endParaRPr>
            </a:p>
          </p:txBody>
        </p:sp>
        <p:sp>
          <p:nvSpPr>
            <p:cNvPr id="78854" name="Text Box 42"/>
            <p:cNvSpPr txBox="1"/>
            <p:nvPr/>
          </p:nvSpPr>
          <p:spPr>
            <a:xfrm>
              <a:off x="2608" y="1122"/>
              <a:ext cx="816" cy="281"/>
            </a:xfrm>
            <a:prstGeom prst="rect">
              <a:avLst/>
            </a:prstGeom>
            <a:solidFill>
              <a:srgbClr val="C7F0FD"/>
            </a:solidFill>
            <a:ln w="19050" cap="flat" cmpd="sng">
              <a:solidFill>
                <a:schemeClr val="bg2"/>
              </a:solidFill>
              <a:prstDash val="solid"/>
              <a:miter/>
              <a:headEnd type="none" w="med" len="med"/>
              <a:tailEnd type="none" w="med" len="med"/>
            </a:ln>
          </p:spPr>
          <p:txBody>
            <a:bodyPr>
              <a:spAutoFit/>
            </a:bodyPr>
            <a:p>
              <a:pPr>
                <a:spcBef>
                  <a:spcPct val="50000"/>
                </a:spcBef>
                <a:buClr>
                  <a:schemeClr val="tx1"/>
                </a:buClr>
              </a:pPr>
              <a:r>
                <a:rPr lang="en-GB" altLang="zh-CN" sz="2200" dirty="0">
                  <a:latin typeface="Arial" panose="020B0604020202020204" pitchFamily="34" charset="0"/>
                </a:rPr>
                <a:t>0, 2, 0</a:t>
              </a:r>
              <a:endParaRPr lang="zh-CN" altLang="en-US" sz="2200" dirty="0">
                <a:latin typeface="Arial" panose="020B0604020202020204" pitchFamily="34" charset="0"/>
              </a:endParaRPr>
            </a:p>
          </p:txBody>
        </p:sp>
        <p:sp>
          <p:nvSpPr>
            <p:cNvPr id="78855" name="Text Box 43"/>
            <p:cNvSpPr txBox="1"/>
            <p:nvPr/>
          </p:nvSpPr>
          <p:spPr>
            <a:xfrm>
              <a:off x="3606" y="845"/>
              <a:ext cx="816" cy="281"/>
            </a:xfrm>
            <a:prstGeom prst="rect">
              <a:avLst/>
            </a:prstGeom>
            <a:solidFill>
              <a:srgbClr val="C7F0FD"/>
            </a:solidFill>
            <a:ln w="19050" cap="flat" cmpd="sng">
              <a:solidFill>
                <a:schemeClr val="bg2"/>
              </a:solidFill>
              <a:prstDash val="solid"/>
              <a:miter/>
              <a:headEnd type="none" w="med" len="med"/>
              <a:tailEnd type="none" w="med" len="med"/>
            </a:ln>
          </p:spPr>
          <p:txBody>
            <a:bodyPr>
              <a:spAutoFit/>
            </a:bodyPr>
            <a:p>
              <a:pPr>
                <a:spcBef>
                  <a:spcPct val="50000"/>
                </a:spcBef>
                <a:buClr>
                  <a:schemeClr val="tx1"/>
                </a:buClr>
              </a:pPr>
              <a:r>
                <a:rPr lang="en-GB" altLang="zh-CN" sz="2200" dirty="0">
                  <a:latin typeface="Arial" panose="020B0604020202020204" pitchFamily="34" charset="0"/>
                </a:rPr>
                <a:t>2, 3, 0</a:t>
              </a:r>
              <a:endParaRPr lang="zh-CN" altLang="en-US" sz="2200" dirty="0">
                <a:latin typeface="Arial" panose="020B0604020202020204" pitchFamily="34"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11335">
                                            <p:txEl>
                                              <p:charRg st="0" end="29"/>
                                            </p:txEl>
                                          </p:spTgt>
                                        </p:tgtEl>
                                        <p:attrNameLst>
                                          <p:attrName>style.visibility</p:attrName>
                                        </p:attrNameLst>
                                      </p:cBhvr>
                                      <p:to>
                                        <p:strVal val="visible"/>
                                      </p:to>
                                    </p:set>
                                    <p:animEffect transition="in" filter="slide(fromBottom)">
                                      <p:cBhvr>
                                        <p:cTn id="7" dur="500"/>
                                        <p:tgtEl>
                                          <p:spTgt spid="311335">
                                            <p:txEl>
                                              <p:charRg st="0" end="2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11335">
                                            <p:txEl>
                                              <p:charRg st="29" end="70"/>
                                            </p:txEl>
                                          </p:spTgt>
                                        </p:tgtEl>
                                        <p:attrNameLst>
                                          <p:attrName>style.visibility</p:attrName>
                                        </p:attrNameLst>
                                      </p:cBhvr>
                                      <p:to>
                                        <p:strVal val="visible"/>
                                      </p:to>
                                    </p:set>
                                    <p:animEffect transition="in" filter="slide(fromBottom)">
                                      <p:cBhvr>
                                        <p:cTn id="12" dur="500"/>
                                        <p:tgtEl>
                                          <p:spTgt spid="311335">
                                            <p:txEl>
                                              <p:charRg st="29" end="7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11335">
                                            <p:txEl>
                                              <p:charRg st="70" end="114"/>
                                            </p:txEl>
                                          </p:spTgt>
                                        </p:tgtEl>
                                        <p:attrNameLst>
                                          <p:attrName>style.visibility</p:attrName>
                                        </p:attrNameLst>
                                      </p:cBhvr>
                                      <p:to>
                                        <p:strVal val="visible"/>
                                      </p:to>
                                    </p:set>
                                    <p:animEffect transition="in" filter="slide(fromBottom)">
                                      <p:cBhvr>
                                        <p:cTn id="17" dur="500"/>
                                        <p:tgtEl>
                                          <p:spTgt spid="311335">
                                            <p:txEl>
                                              <p:charRg st="70" end="11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11335">
                                            <p:txEl>
                                              <p:charRg st="114" end="138"/>
                                            </p:txEl>
                                          </p:spTgt>
                                        </p:tgtEl>
                                        <p:attrNameLst>
                                          <p:attrName>style.visibility</p:attrName>
                                        </p:attrNameLst>
                                      </p:cBhvr>
                                      <p:to>
                                        <p:strVal val="visible"/>
                                      </p:to>
                                    </p:set>
                                    <p:animEffect transition="in" filter="slide(fromBottom)">
                                      <p:cBhvr>
                                        <p:cTn id="22" dur="500"/>
                                        <p:tgtEl>
                                          <p:spTgt spid="311335">
                                            <p:txEl>
                                              <p:charRg st="114" end="138"/>
                                            </p:txEl>
                                          </p:spTgt>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311335">
                                            <p:txEl>
                                              <p:charRg st="163" end="170"/>
                                            </p:txEl>
                                          </p:spTgt>
                                        </p:tgtEl>
                                        <p:attrNameLst>
                                          <p:attrName>style.visibility</p:attrName>
                                        </p:attrNameLst>
                                      </p:cBhvr>
                                      <p:to>
                                        <p:strVal val="visible"/>
                                      </p:to>
                                    </p:set>
                                    <p:animEffect transition="in" filter="slide(fromBottom)">
                                      <p:cBhvr>
                                        <p:cTn id="25" dur="500"/>
                                        <p:tgtEl>
                                          <p:spTgt spid="311335">
                                            <p:txEl>
                                              <p:charRg st="163" end="17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ox(in)">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nodeType="clickEffect">
                                  <p:stCondLst>
                                    <p:cond delay="0"/>
                                  </p:stCondLst>
                                  <p:childTnLst>
                                    <p:animMotion origin="layout" path="M 2.77778E-7 0.00903 L 2.77778E-7 -0.06453 " pathEditMode="relative" rAng="0" ptsTypes="AA">
                                      <p:cBhvr>
                                        <p:cTn id="34" dur="2000" fill="hold"/>
                                        <p:tgtEl>
                                          <p:spTgt spid="4"/>
                                        </p:tgtEl>
                                        <p:attrNameLst>
                                          <p:attrName>ppt_x</p:attrName>
                                          <p:attrName>ppt_y</p:attrName>
                                        </p:attrNameLst>
                                      </p:cBhvr>
                                      <p:rCtr x="0" y="-3700"/>
                                    </p:animMotion>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311335">
                                            <p:txEl>
                                              <p:charRg st="138" end="163"/>
                                            </p:txEl>
                                          </p:spTgt>
                                        </p:tgtEl>
                                        <p:attrNameLst>
                                          <p:attrName>style.visibility</p:attrName>
                                        </p:attrNameLst>
                                      </p:cBhvr>
                                      <p:to>
                                        <p:strVal val="visible"/>
                                      </p:to>
                                    </p:set>
                                    <p:animEffect transition="in" filter="slide(fromBottom)">
                                      <p:cBhvr>
                                        <p:cTn id="39" dur="500"/>
                                        <p:tgtEl>
                                          <p:spTgt spid="311335">
                                            <p:txEl>
                                              <p:charRg st="138" end="16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35" grpId="0" build="allAtOnce"/>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12322" name="Group 2"/>
          <p:cNvGraphicFramePr>
            <a:graphicFrameLocks noGrp="1"/>
          </p:cNvGraphicFramePr>
          <p:nvPr>
            <p:ph idx="1"/>
          </p:nvPr>
        </p:nvGraphicFramePr>
        <p:xfrm>
          <a:off x="457200" y="2997200"/>
          <a:ext cx="7931150" cy="2747963"/>
        </p:xfrm>
        <a:graphic>
          <a:graphicData uri="http://schemas.openxmlformats.org/drawingml/2006/table">
            <a:tbl>
              <a:tblPr/>
              <a:tblGrid>
                <a:gridCol w="1019175"/>
                <a:gridCol w="1366838"/>
                <a:gridCol w="1081087"/>
                <a:gridCol w="1295400"/>
                <a:gridCol w="2089150"/>
                <a:gridCol w="1079500"/>
              </a:tblGrid>
              <a:tr h="365125">
                <a:tc rowSpan="2">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GB"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GB"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Work</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GB"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Need</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GB"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Allocation</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GB"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Work+Allocation</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vMerge="1">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GB" altLang="zh-CN" sz="2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  B  C</a:t>
                      </a:r>
                      <a:endParaRPr kumimoji="0" lang="en-US" altLang="zh-CN" sz="2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GB" altLang="zh-CN" sz="2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  B  C</a:t>
                      </a:r>
                      <a:endParaRPr kumimoji="0" lang="en-US" altLang="zh-CN" sz="2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GB" altLang="zh-CN" sz="2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  B  C</a:t>
                      </a:r>
                      <a:endParaRPr kumimoji="0" lang="zh-CN" altLang="en-US" sz="2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GB" altLang="zh-CN" sz="2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  B  C</a:t>
                      </a:r>
                      <a:endParaRPr kumimoji="0" lang="zh-CN" altLang="en-US" sz="2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cPr/>
                </a:tc>
              </a:tr>
              <a:tr h="1138238">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en-GB" altLang="zh-CN" sz="2200" b="0" i="0" u="none" strike="noStrike" cap="none" normalizeH="0" baseline="-2500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0" fontAlgn="base" latinLnBrk="0" hangingPunct="0">
                        <a:lnSpc>
                          <a:spcPct val="100000"/>
                        </a:lnSpc>
                        <a:spcBef>
                          <a:spcPct val="20000"/>
                        </a:spcBef>
                        <a:spcAft>
                          <a:spcPct val="0"/>
                        </a:spcAft>
                        <a:buClrTx/>
                        <a:buSzTx/>
                        <a:buFontTx/>
                        <a:buNone/>
                      </a:pPr>
                      <a:endParaRPr kumimoji="0" lang="en-GB" altLang="zh-CN" sz="2200" b="0" i="0" u="none" strike="noStrike" cap="none" normalizeH="0" baseline="-2500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0" fontAlgn="base" latinLnBrk="0" hangingPunct="0">
                        <a:lnSpc>
                          <a:spcPct val="100000"/>
                        </a:lnSpc>
                        <a:spcBef>
                          <a:spcPct val="20000"/>
                        </a:spcBef>
                        <a:spcAft>
                          <a:spcPct val="0"/>
                        </a:spcAft>
                        <a:buClrTx/>
                        <a:buSzTx/>
                        <a:buFontTx/>
                        <a:buNone/>
                      </a:pPr>
                      <a:endParaRPr kumimoji="0" lang="en-GB" altLang="zh-CN" sz="2200" b="0" i="0" u="none" strike="noStrike" cap="none" normalizeH="0" baseline="-2500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0" fontAlgn="base" latinLnBrk="0" hangingPunct="0">
                        <a:lnSpc>
                          <a:spcPct val="100000"/>
                        </a:lnSpc>
                        <a:spcBef>
                          <a:spcPct val="20000"/>
                        </a:spcBef>
                        <a:spcAft>
                          <a:spcPct val="0"/>
                        </a:spcAft>
                        <a:buClrTx/>
                        <a:buSzTx/>
                        <a:buFontTx/>
                        <a:buNone/>
                      </a:pPr>
                      <a:endParaRPr kumimoji="0" lang="en-GB" altLang="zh-CN" sz="2200" b="0" i="0" u="none" strike="noStrike" cap="none" normalizeH="0" baseline="-2500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0" fontAlgn="base" latinLnBrk="0" hangingPunct="0">
                        <a:lnSpc>
                          <a:spcPct val="100000"/>
                        </a:lnSpc>
                        <a:spcBef>
                          <a:spcPct val="20000"/>
                        </a:spcBef>
                        <a:spcAft>
                          <a:spcPct val="0"/>
                        </a:spcAft>
                        <a:buClrTx/>
                        <a:buSzTx/>
                        <a:buFontTx/>
                        <a:buNone/>
                      </a:pPr>
                      <a:endParaRPr kumimoji="0" lang="en-GB" altLang="zh-CN" sz="2200" b="0" i="0" u="none" strike="noStrike" cap="none" normalizeH="0" baseline="-2500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0" fontAlgn="base" latinLnBrk="0" hangingPunct="0">
                        <a:lnSpc>
                          <a:spcPct val="100000"/>
                        </a:lnSpc>
                        <a:spcBef>
                          <a:spcPct val="20000"/>
                        </a:spcBef>
                        <a:spcAft>
                          <a:spcPct val="0"/>
                        </a:spcAft>
                        <a:buClrTx/>
                        <a:buSzTx/>
                        <a:buFontTx/>
                        <a:buNone/>
                      </a:pPr>
                      <a:endParaRPr kumimoji="0" lang="en-GB" altLang="zh-CN" sz="2200" b="0" i="0" u="none" strike="noStrike" cap="none" normalizeH="0" baseline="-2500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0" fontAlgn="base" latinLnBrk="0" hangingPunct="0">
                        <a:lnSpc>
                          <a:spcPct val="100000"/>
                        </a:lnSpc>
                        <a:spcBef>
                          <a:spcPct val="20000"/>
                        </a:spcBef>
                        <a:spcAft>
                          <a:spcPct val="0"/>
                        </a:spcAft>
                        <a:buClrTx/>
                        <a:buSzTx/>
                        <a:buFontTx/>
                        <a:buNone/>
                      </a:pPr>
                      <a:endParaRPr kumimoji="0" lang="en-US" altLang="zh-CN" sz="2200" b="0" i="0" u="none" strike="noStrike" cap="none" normalizeH="0" baseline="-2500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en-US" altLang="zh-CN" sz="2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en-US" altLang="zh-CN" sz="2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9903" name="Text Box 33"/>
          <p:cNvSpPr txBox="1"/>
          <p:nvPr/>
        </p:nvSpPr>
        <p:spPr>
          <a:xfrm>
            <a:off x="323850" y="3436938"/>
            <a:ext cx="935038" cy="396875"/>
          </a:xfrm>
          <a:prstGeom prst="rect">
            <a:avLst/>
          </a:prstGeom>
          <a:noFill/>
          <a:ln w="19050">
            <a:noFill/>
          </a:ln>
        </p:spPr>
        <p:txBody>
          <a:bodyPr>
            <a:spAutoFit/>
          </a:bodyPr>
          <a:p>
            <a:pPr>
              <a:spcBef>
                <a:spcPct val="50000"/>
              </a:spcBef>
              <a:buClr>
                <a:schemeClr val="tx1"/>
              </a:buClr>
            </a:pPr>
            <a:r>
              <a:rPr lang="zh-CN" altLang="en-GB" sz="2000" b="1" dirty="0">
                <a:solidFill>
                  <a:schemeClr val="tx1"/>
                </a:solidFill>
                <a:latin typeface="Arial" panose="020B0604020202020204" pitchFamily="34" charset="0"/>
              </a:rPr>
              <a:t>进程</a:t>
            </a:r>
            <a:endParaRPr lang="zh-CN" altLang="en-US" sz="2000" b="1" dirty="0">
              <a:solidFill>
                <a:schemeClr val="tx1"/>
              </a:solidFill>
              <a:latin typeface="Arial" panose="020B0604020202020204" pitchFamily="34" charset="0"/>
            </a:endParaRPr>
          </a:p>
        </p:txBody>
      </p:sp>
      <p:sp>
        <p:nvSpPr>
          <p:cNvPr id="79904" name="Text Box 34"/>
          <p:cNvSpPr txBox="1"/>
          <p:nvPr/>
        </p:nvSpPr>
        <p:spPr>
          <a:xfrm>
            <a:off x="500063" y="2924175"/>
            <a:ext cx="935037" cy="366713"/>
          </a:xfrm>
          <a:prstGeom prst="rect">
            <a:avLst/>
          </a:prstGeom>
          <a:noFill/>
          <a:ln w="19050">
            <a:noFill/>
          </a:ln>
        </p:spPr>
        <p:txBody>
          <a:bodyPr>
            <a:spAutoFit/>
          </a:bodyPr>
          <a:p>
            <a:pPr>
              <a:spcBef>
                <a:spcPct val="50000"/>
              </a:spcBef>
              <a:buClr>
                <a:schemeClr val="tx1"/>
              </a:buClr>
            </a:pPr>
            <a:r>
              <a:rPr lang="zh-CN" altLang="en-GB" sz="1800" b="1" dirty="0">
                <a:solidFill>
                  <a:schemeClr val="tx1"/>
                </a:solidFill>
                <a:latin typeface="Arial" panose="020B0604020202020204" pitchFamily="34" charset="0"/>
              </a:rPr>
              <a:t>资源</a:t>
            </a:r>
            <a:endParaRPr lang="zh-CN" altLang="en-US" sz="1800" b="1" dirty="0">
              <a:solidFill>
                <a:schemeClr val="tx1"/>
              </a:solidFill>
              <a:latin typeface="Arial" panose="020B0604020202020204" pitchFamily="34" charset="0"/>
            </a:endParaRPr>
          </a:p>
        </p:txBody>
      </p:sp>
      <p:sp>
        <p:nvSpPr>
          <p:cNvPr id="79905" name="Text Box 35"/>
          <p:cNvSpPr txBox="1"/>
          <p:nvPr/>
        </p:nvSpPr>
        <p:spPr>
          <a:xfrm>
            <a:off x="765175" y="3159125"/>
            <a:ext cx="935038" cy="366713"/>
          </a:xfrm>
          <a:prstGeom prst="rect">
            <a:avLst/>
          </a:prstGeom>
          <a:noFill/>
          <a:ln w="19050">
            <a:noFill/>
          </a:ln>
        </p:spPr>
        <p:txBody>
          <a:bodyPr>
            <a:spAutoFit/>
          </a:bodyPr>
          <a:p>
            <a:pPr>
              <a:spcBef>
                <a:spcPct val="50000"/>
              </a:spcBef>
              <a:buClr>
                <a:schemeClr val="tx1"/>
              </a:buClr>
            </a:pPr>
            <a:r>
              <a:rPr lang="zh-CN" altLang="en-GB" sz="1800" b="1" dirty="0">
                <a:solidFill>
                  <a:schemeClr val="tx1"/>
                </a:solidFill>
                <a:latin typeface="Arial" panose="020B0604020202020204" pitchFamily="34" charset="0"/>
              </a:rPr>
              <a:t>情况</a:t>
            </a:r>
            <a:endParaRPr lang="zh-CN" altLang="en-US" sz="1800" b="1" dirty="0">
              <a:solidFill>
                <a:schemeClr val="tx1"/>
              </a:solidFill>
              <a:latin typeface="Arial" panose="020B0604020202020204" pitchFamily="34" charset="0"/>
            </a:endParaRPr>
          </a:p>
        </p:txBody>
      </p:sp>
      <p:sp>
        <p:nvSpPr>
          <p:cNvPr id="312356" name="Text Box 36"/>
          <p:cNvSpPr txBox="1"/>
          <p:nvPr/>
        </p:nvSpPr>
        <p:spPr>
          <a:xfrm>
            <a:off x="2843213" y="3789363"/>
            <a:ext cx="1079500" cy="1966912"/>
          </a:xfrm>
          <a:prstGeom prst="rect">
            <a:avLst/>
          </a:prstGeom>
          <a:noFill/>
          <a:ln w="19050">
            <a:noFill/>
          </a:ln>
        </p:spPr>
        <p:txBody>
          <a:bodyPr>
            <a:spAutoFit/>
          </a:bodyPr>
          <a:p>
            <a:pPr>
              <a:lnSpc>
                <a:spcPct val="110000"/>
              </a:lnSpc>
              <a:buClr>
                <a:schemeClr val="tx1"/>
              </a:buClr>
            </a:pPr>
            <a:r>
              <a:rPr lang="en-GB" altLang="zh-CN" dirty="0">
                <a:solidFill>
                  <a:schemeClr val="tx1"/>
                </a:solidFill>
                <a:latin typeface="Arial" panose="020B0604020202020204" pitchFamily="34" charset="0"/>
              </a:rPr>
              <a:t>0  2  0</a:t>
            </a:r>
            <a:endParaRPr lang="en-GB" altLang="zh-CN"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0  1  1</a:t>
            </a:r>
            <a:endParaRPr lang="zh-CN" altLang="en-GB"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4  3  1</a:t>
            </a:r>
            <a:endParaRPr lang="zh-CN" altLang="en-GB"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6  0  0</a:t>
            </a:r>
            <a:endParaRPr lang="zh-CN" altLang="en-GB"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7  4  3</a:t>
            </a:r>
            <a:endParaRPr lang="zh-CN" altLang="en-US" dirty="0">
              <a:solidFill>
                <a:schemeClr val="tx1"/>
              </a:solidFill>
              <a:latin typeface="Arial" panose="020B0604020202020204" pitchFamily="34" charset="0"/>
            </a:endParaRPr>
          </a:p>
        </p:txBody>
      </p:sp>
      <p:sp>
        <p:nvSpPr>
          <p:cNvPr id="312357" name="Text Box 37"/>
          <p:cNvSpPr txBox="1"/>
          <p:nvPr/>
        </p:nvSpPr>
        <p:spPr>
          <a:xfrm>
            <a:off x="1428750" y="3789363"/>
            <a:ext cx="1296988" cy="1933575"/>
          </a:xfrm>
          <a:prstGeom prst="rect">
            <a:avLst/>
          </a:prstGeom>
          <a:noFill/>
          <a:ln w="19050">
            <a:noFill/>
          </a:ln>
        </p:spPr>
        <p:txBody>
          <a:bodyPr>
            <a:spAutoFit/>
          </a:bodyPr>
          <a:p>
            <a:pPr algn="r">
              <a:lnSpc>
                <a:spcPct val="110000"/>
              </a:lnSpc>
              <a:buClr>
                <a:schemeClr val="tx1"/>
              </a:buClr>
            </a:pPr>
            <a:r>
              <a:rPr lang="en-GB" altLang="zh-CN" sz="2200" dirty="0">
                <a:solidFill>
                  <a:schemeClr val="tx1"/>
                </a:solidFill>
                <a:latin typeface="Arial" panose="020B0604020202020204" pitchFamily="34" charset="0"/>
              </a:rPr>
              <a:t>2   3   0</a:t>
            </a:r>
            <a:endParaRPr lang="en-GB" altLang="zh-CN" sz="2200" dirty="0">
              <a:solidFill>
                <a:schemeClr val="tx1"/>
              </a:solidFill>
              <a:latin typeface="Arial" panose="020B0604020202020204" pitchFamily="34" charset="0"/>
            </a:endParaRPr>
          </a:p>
          <a:p>
            <a:pPr algn="r">
              <a:lnSpc>
                <a:spcPct val="110000"/>
              </a:lnSpc>
              <a:buClr>
                <a:schemeClr val="tx1"/>
              </a:buClr>
            </a:pPr>
            <a:r>
              <a:rPr lang="en-GB" altLang="zh-CN" sz="2200" dirty="0">
                <a:solidFill>
                  <a:schemeClr val="tx1"/>
                </a:solidFill>
                <a:latin typeface="Arial" panose="020B0604020202020204" pitchFamily="34" charset="0"/>
              </a:rPr>
              <a:t>5   3   2</a:t>
            </a:r>
            <a:endParaRPr lang="en-GB" altLang="zh-CN" sz="2200" dirty="0">
              <a:solidFill>
                <a:schemeClr val="tx1"/>
              </a:solidFill>
              <a:latin typeface="Arial" panose="020B0604020202020204" pitchFamily="34" charset="0"/>
            </a:endParaRPr>
          </a:p>
          <a:p>
            <a:pPr algn="r">
              <a:lnSpc>
                <a:spcPct val="110000"/>
              </a:lnSpc>
              <a:buClr>
                <a:schemeClr val="tx1"/>
              </a:buClr>
            </a:pPr>
            <a:r>
              <a:rPr lang="en-GB" altLang="zh-CN" sz="2200" dirty="0">
                <a:solidFill>
                  <a:schemeClr val="tx1"/>
                </a:solidFill>
                <a:latin typeface="Arial" panose="020B0604020202020204" pitchFamily="34" charset="0"/>
              </a:rPr>
              <a:t>7   4   3</a:t>
            </a:r>
            <a:endParaRPr lang="zh-CN" altLang="en-GB" sz="2200" dirty="0">
              <a:solidFill>
                <a:schemeClr val="tx1"/>
              </a:solidFill>
              <a:latin typeface="Arial" panose="020B0604020202020204" pitchFamily="34" charset="0"/>
            </a:endParaRPr>
          </a:p>
          <a:p>
            <a:pPr algn="r">
              <a:lnSpc>
                <a:spcPct val="110000"/>
              </a:lnSpc>
              <a:buClr>
                <a:schemeClr val="tx1"/>
              </a:buClr>
            </a:pPr>
            <a:r>
              <a:rPr lang="en-GB" altLang="zh-CN" sz="2200" dirty="0">
                <a:solidFill>
                  <a:schemeClr val="tx1"/>
                </a:solidFill>
                <a:latin typeface="Arial" panose="020B0604020202020204" pitchFamily="34" charset="0"/>
              </a:rPr>
              <a:t>7   4   5</a:t>
            </a:r>
            <a:endParaRPr lang="zh-CN" altLang="en-GB" sz="2200" dirty="0">
              <a:solidFill>
                <a:schemeClr val="tx1"/>
              </a:solidFill>
              <a:latin typeface="Arial" panose="020B0604020202020204" pitchFamily="34" charset="0"/>
            </a:endParaRPr>
          </a:p>
          <a:p>
            <a:pPr algn="r">
              <a:lnSpc>
                <a:spcPct val="110000"/>
              </a:lnSpc>
              <a:buClr>
                <a:schemeClr val="tx1"/>
              </a:buClr>
            </a:pPr>
            <a:r>
              <a:rPr lang="en-GB" altLang="zh-CN" sz="2200" dirty="0">
                <a:solidFill>
                  <a:schemeClr val="tx1"/>
                </a:solidFill>
                <a:latin typeface="Arial" panose="020B0604020202020204" pitchFamily="34" charset="0"/>
              </a:rPr>
              <a:t>10   4   7</a:t>
            </a:r>
            <a:endParaRPr lang="zh-CN" altLang="en-US" sz="2200" dirty="0">
              <a:solidFill>
                <a:schemeClr val="tx1"/>
              </a:solidFill>
              <a:latin typeface="Arial" panose="020B0604020202020204" pitchFamily="34" charset="0"/>
            </a:endParaRPr>
          </a:p>
        </p:txBody>
      </p:sp>
      <p:sp>
        <p:nvSpPr>
          <p:cNvPr id="312358" name="Text Box 38"/>
          <p:cNvSpPr txBox="1"/>
          <p:nvPr/>
        </p:nvSpPr>
        <p:spPr>
          <a:xfrm>
            <a:off x="4051300" y="3789363"/>
            <a:ext cx="1079500" cy="1966912"/>
          </a:xfrm>
          <a:prstGeom prst="rect">
            <a:avLst/>
          </a:prstGeom>
          <a:noFill/>
          <a:ln w="19050">
            <a:noFill/>
          </a:ln>
        </p:spPr>
        <p:txBody>
          <a:bodyPr>
            <a:spAutoFit/>
          </a:bodyPr>
          <a:p>
            <a:pPr>
              <a:lnSpc>
                <a:spcPct val="110000"/>
              </a:lnSpc>
              <a:buClr>
                <a:schemeClr val="tx1"/>
              </a:buClr>
            </a:pPr>
            <a:r>
              <a:rPr lang="en-GB" altLang="zh-CN" dirty="0">
                <a:solidFill>
                  <a:schemeClr val="tx1"/>
                </a:solidFill>
                <a:latin typeface="Arial" panose="020B0604020202020204" pitchFamily="34" charset="0"/>
              </a:rPr>
              <a:t>3  0  2</a:t>
            </a:r>
            <a:endParaRPr lang="en-GB" altLang="zh-CN"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2  1  1</a:t>
            </a:r>
            <a:endParaRPr lang="zh-CN" altLang="en-GB"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0  0  2</a:t>
            </a:r>
            <a:endParaRPr lang="zh-CN" altLang="en-GB"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3  0  2</a:t>
            </a:r>
            <a:endParaRPr lang="zh-CN" altLang="en-GB"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0  1  0</a:t>
            </a:r>
            <a:endParaRPr lang="zh-CN" altLang="en-US" dirty="0">
              <a:solidFill>
                <a:schemeClr val="tx1"/>
              </a:solidFill>
              <a:latin typeface="Arial" panose="020B0604020202020204" pitchFamily="34" charset="0"/>
            </a:endParaRPr>
          </a:p>
        </p:txBody>
      </p:sp>
      <p:sp>
        <p:nvSpPr>
          <p:cNvPr id="312359" name="Text Box 39"/>
          <p:cNvSpPr txBox="1"/>
          <p:nvPr/>
        </p:nvSpPr>
        <p:spPr>
          <a:xfrm>
            <a:off x="5580063" y="3789363"/>
            <a:ext cx="1296987" cy="1933575"/>
          </a:xfrm>
          <a:prstGeom prst="rect">
            <a:avLst/>
          </a:prstGeom>
          <a:noFill/>
          <a:ln w="19050">
            <a:noFill/>
          </a:ln>
        </p:spPr>
        <p:txBody>
          <a:bodyPr>
            <a:spAutoFit/>
          </a:bodyPr>
          <a:p>
            <a:pPr algn="r">
              <a:lnSpc>
                <a:spcPct val="110000"/>
              </a:lnSpc>
              <a:buClr>
                <a:schemeClr val="tx1"/>
              </a:buClr>
            </a:pPr>
            <a:r>
              <a:rPr lang="en-GB" altLang="zh-CN" sz="2200" dirty="0">
                <a:solidFill>
                  <a:schemeClr val="tx1"/>
                </a:solidFill>
                <a:latin typeface="Arial" panose="020B0604020202020204" pitchFamily="34" charset="0"/>
              </a:rPr>
              <a:t> 5   3   2</a:t>
            </a:r>
            <a:endParaRPr lang="en-GB" altLang="zh-CN" sz="2200" dirty="0">
              <a:solidFill>
                <a:schemeClr val="tx1"/>
              </a:solidFill>
              <a:latin typeface="Arial" panose="020B0604020202020204" pitchFamily="34" charset="0"/>
            </a:endParaRPr>
          </a:p>
          <a:p>
            <a:pPr algn="r">
              <a:lnSpc>
                <a:spcPct val="110000"/>
              </a:lnSpc>
              <a:buClr>
                <a:schemeClr val="tx1"/>
              </a:buClr>
            </a:pPr>
            <a:r>
              <a:rPr lang="en-GB" altLang="zh-CN" sz="2200" dirty="0">
                <a:solidFill>
                  <a:schemeClr val="tx1"/>
                </a:solidFill>
                <a:latin typeface="Arial" panose="020B0604020202020204" pitchFamily="34" charset="0"/>
              </a:rPr>
              <a:t>7   4   3</a:t>
            </a:r>
            <a:endParaRPr lang="zh-CN" altLang="en-GB" sz="2200" dirty="0">
              <a:solidFill>
                <a:schemeClr val="tx1"/>
              </a:solidFill>
              <a:latin typeface="Arial" panose="020B0604020202020204" pitchFamily="34" charset="0"/>
            </a:endParaRPr>
          </a:p>
          <a:p>
            <a:pPr algn="r">
              <a:lnSpc>
                <a:spcPct val="110000"/>
              </a:lnSpc>
              <a:buClr>
                <a:schemeClr val="tx1"/>
              </a:buClr>
            </a:pPr>
            <a:r>
              <a:rPr lang="en-GB" altLang="zh-CN" sz="2200" dirty="0">
                <a:solidFill>
                  <a:schemeClr val="tx1"/>
                </a:solidFill>
                <a:latin typeface="Arial" panose="020B0604020202020204" pitchFamily="34" charset="0"/>
              </a:rPr>
              <a:t>7   4   5</a:t>
            </a:r>
            <a:endParaRPr lang="zh-CN" altLang="en-GB" sz="2200" dirty="0">
              <a:solidFill>
                <a:schemeClr val="tx1"/>
              </a:solidFill>
              <a:latin typeface="Arial" panose="020B0604020202020204" pitchFamily="34" charset="0"/>
            </a:endParaRPr>
          </a:p>
          <a:p>
            <a:pPr algn="r">
              <a:lnSpc>
                <a:spcPct val="110000"/>
              </a:lnSpc>
              <a:buClr>
                <a:schemeClr val="tx1"/>
              </a:buClr>
            </a:pPr>
            <a:r>
              <a:rPr lang="en-GB" altLang="zh-CN" sz="2200" dirty="0">
                <a:solidFill>
                  <a:schemeClr val="tx1"/>
                </a:solidFill>
                <a:latin typeface="Arial" panose="020B0604020202020204" pitchFamily="34" charset="0"/>
              </a:rPr>
              <a:t>10   4   7</a:t>
            </a:r>
            <a:endParaRPr lang="zh-CN" altLang="en-US" sz="2200" dirty="0">
              <a:solidFill>
                <a:schemeClr val="tx1"/>
              </a:solidFill>
              <a:latin typeface="Arial" panose="020B0604020202020204" pitchFamily="34" charset="0"/>
            </a:endParaRPr>
          </a:p>
          <a:p>
            <a:pPr algn="r">
              <a:lnSpc>
                <a:spcPct val="110000"/>
              </a:lnSpc>
              <a:buClr>
                <a:schemeClr val="tx1"/>
              </a:buClr>
            </a:pPr>
            <a:r>
              <a:rPr lang="en-GB" altLang="zh-CN" sz="2200" dirty="0">
                <a:solidFill>
                  <a:schemeClr val="tx1"/>
                </a:solidFill>
                <a:latin typeface="Arial" panose="020B0604020202020204" pitchFamily="34" charset="0"/>
              </a:rPr>
              <a:t>10   5   7</a:t>
            </a:r>
            <a:endParaRPr lang="zh-CN" altLang="en-US" sz="2200" dirty="0">
              <a:solidFill>
                <a:schemeClr val="tx1"/>
              </a:solidFill>
              <a:latin typeface="Arial" panose="020B0604020202020204" pitchFamily="34" charset="0"/>
            </a:endParaRPr>
          </a:p>
        </p:txBody>
      </p:sp>
      <p:sp>
        <p:nvSpPr>
          <p:cNvPr id="312360" name="Text Box 40"/>
          <p:cNvSpPr txBox="1"/>
          <p:nvPr/>
        </p:nvSpPr>
        <p:spPr>
          <a:xfrm>
            <a:off x="539750" y="3789363"/>
            <a:ext cx="647700" cy="1933575"/>
          </a:xfrm>
          <a:prstGeom prst="rect">
            <a:avLst/>
          </a:prstGeom>
          <a:noFill/>
          <a:ln w="19050">
            <a:noFill/>
          </a:ln>
        </p:spPr>
        <p:txBody>
          <a:bodyPr>
            <a:spAutoFit/>
          </a:bodyPr>
          <a:p>
            <a:pPr>
              <a:lnSpc>
                <a:spcPct val="110000"/>
              </a:lnSpc>
              <a:buClr>
                <a:schemeClr val="tx1"/>
              </a:buClr>
            </a:pPr>
            <a:r>
              <a:rPr lang="en-GB" altLang="zh-CN" sz="2200" dirty="0">
                <a:solidFill>
                  <a:schemeClr val="tx1"/>
                </a:solidFill>
                <a:latin typeface="Arial" panose="020B0604020202020204" pitchFamily="34" charset="0"/>
              </a:rPr>
              <a:t>P</a:t>
            </a:r>
            <a:r>
              <a:rPr lang="en-GB" altLang="zh-CN" sz="2200" baseline="-25000" dirty="0">
                <a:solidFill>
                  <a:schemeClr val="tx1"/>
                </a:solidFill>
                <a:latin typeface="Arial" panose="020B0604020202020204" pitchFamily="34" charset="0"/>
              </a:rPr>
              <a:t>1</a:t>
            </a:r>
            <a:endParaRPr lang="en-GB" altLang="zh-CN" sz="2200" baseline="-25000"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P</a:t>
            </a:r>
            <a:r>
              <a:rPr lang="en-GB" altLang="zh-CN" sz="2200" baseline="-25000" dirty="0">
                <a:solidFill>
                  <a:schemeClr val="tx1"/>
                </a:solidFill>
                <a:latin typeface="Arial" panose="020B0604020202020204" pitchFamily="34" charset="0"/>
              </a:rPr>
              <a:t>3</a:t>
            </a:r>
            <a:endParaRPr lang="en-GB" altLang="zh-CN" sz="2200" baseline="-25000"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P</a:t>
            </a:r>
            <a:r>
              <a:rPr lang="en-GB" altLang="zh-CN" sz="2200" baseline="-25000" dirty="0">
                <a:solidFill>
                  <a:schemeClr val="tx1"/>
                </a:solidFill>
                <a:latin typeface="Arial" panose="020B0604020202020204" pitchFamily="34" charset="0"/>
              </a:rPr>
              <a:t>4</a:t>
            </a:r>
            <a:endParaRPr lang="en-GB" altLang="zh-CN" sz="2200" baseline="-25000"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P</a:t>
            </a:r>
            <a:r>
              <a:rPr lang="en-GB" altLang="zh-CN" sz="2200" baseline="-25000" dirty="0">
                <a:solidFill>
                  <a:schemeClr val="tx1"/>
                </a:solidFill>
                <a:latin typeface="Arial" panose="020B0604020202020204" pitchFamily="34" charset="0"/>
              </a:rPr>
              <a:t>2</a:t>
            </a:r>
            <a:endParaRPr lang="en-GB" altLang="zh-CN" sz="2200" baseline="-25000"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P</a:t>
            </a:r>
            <a:r>
              <a:rPr lang="en-GB" altLang="zh-CN" sz="2200" baseline="-25000" dirty="0">
                <a:solidFill>
                  <a:schemeClr val="tx1"/>
                </a:solidFill>
                <a:latin typeface="Arial" panose="020B0604020202020204" pitchFamily="34" charset="0"/>
              </a:rPr>
              <a:t>0</a:t>
            </a:r>
            <a:endParaRPr lang="en-US" altLang="zh-CN" sz="2200" b="1" dirty="0">
              <a:solidFill>
                <a:schemeClr val="tx1"/>
              </a:solidFill>
              <a:latin typeface="Arial" panose="020B0604020202020204" pitchFamily="34" charset="0"/>
            </a:endParaRPr>
          </a:p>
        </p:txBody>
      </p:sp>
      <p:sp>
        <p:nvSpPr>
          <p:cNvPr id="312361" name="Text Box 41"/>
          <p:cNvSpPr txBox="1"/>
          <p:nvPr/>
        </p:nvSpPr>
        <p:spPr>
          <a:xfrm>
            <a:off x="7308850" y="3789363"/>
            <a:ext cx="792163" cy="1933575"/>
          </a:xfrm>
          <a:prstGeom prst="rect">
            <a:avLst/>
          </a:prstGeom>
          <a:noFill/>
          <a:ln w="19050">
            <a:noFill/>
          </a:ln>
        </p:spPr>
        <p:txBody>
          <a:bodyPr>
            <a:spAutoFit/>
          </a:bodyPr>
          <a:p>
            <a:pPr algn="r">
              <a:lnSpc>
                <a:spcPct val="110000"/>
              </a:lnSpc>
              <a:buClr>
                <a:schemeClr val="tx1"/>
              </a:buClr>
            </a:pPr>
            <a:r>
              <a:rPr lang="en-GB" altLang="zh-CN" sz="2200" dirty="0">
                <a:solidFill>
                  <a:schemeClr val="tx1"/>
                </a:solidFill>
                <a:latin typeface="Arial" panose="020B0604020202020204" pitchFamily="34" charset="0"/>
              </a:rPr>
              <a:t> true</a:t>
            </a:r>
            <a:endParaRPr lang="en-GB" altLang="zh-CN" sz="2200" dirty="0">
              <a:solidFill>
                <a:schemeClr val="tx1"/>
              </a:solidFill>
              <a:latin typeface="Arial" panose="020B0604020202020204" pitchFamily="34" charset="0"/>
            </a:endParaRPr>
          </a:p>
          <a:p>
            <a:pPr algn="r">
              <a:lnSpc>
                <a:spcPct val="110000"/>
              </a:lnSpc>
              <a:buClr>
                <a:schemeClr val="tx1"/>
              </a:buClr>
            </a:pPr>
            <a:r>
              <a:rPr lang="en-GB" altLang="zh-CN" sz="2200" dirty="0">
                <a:solidFill>
                  <a:schemeClr val="tx1"/>
                </a:solidFill>
                <a:latin typeface="Arial" panose="020B0604020202020204" pitchFamily="34" charset="0"/>
              </a:rPr>
              <a:t>true</a:t>
            </a:r>
            <a:endParaRPr lang="en-GB" altLang="zh-CN" sz="2200" dirty="0">
              <a:solidFill>
                <a:schemeClr val="tx1"/>
              </a:solidFill>
              <a:latin typeface="Arial" panose="020B0604020202020204" pitchFamily="34" charset="0"/>
            </a:endParaRPr>
          </a:p>
          <a:p>
            <a:pPr algn="r">
              <a:lnSpc>
                <a:spcPct val="110000"/>
              </a:lnSpc>
              <a:buClr>
                <a:schemeClr val="tx1"/>
              </a:buClr>
            </a:pPr>
            <a:r>
              <a:rPr lang="en-GB" altLang="zh-CN" sz="2200" dirty="0">
                <a:solidFill>
                  <a:schemeClr val="tx1"/>
                </a:solidFill>
                <a:latin typeface="Arial" panose="020B0604020202020204" pitchFamily="34" charset="0"/>
              </a:rPr>
              <a:t>true</a:t>
            </a:r>
            <a:endParaRPr lang="en-GB" altLang="zh-CN" sz="2200" dirty="0">
              <a:solidFill>
                <a:schemeClr val="tx1"/>
              </a:solidFill>
              <a:latin typeface="Arial" panose="020B0604020202020204" pitchFamily="34" charset="0"/>
            </a:endParaRPr>
          </a:p>
          <a:p>
            <a:pPr algn="r">
              <a:lnSpc>
                <a:spcPct val="110000"/>
              </a:lnSpc>
              <a:buClr>
                <a:schemeClr val="tx1"/>
              </a:buClr>
            </a:pPr>
            <a:r>
              <a:rPr lang="en-GB" altLang="zh-CN" sz="2200" dirty="0">
                <a:solidFill>
                  <a:schemeClr val="tx1"/>
                </a:solidFill>
                <a:latin typeface="Arial" panose="020B0604020202020204" pitchFamily="34" charset="0"/>
              </a:rPr>
              <a:t>true</a:t>
            </a:r>
            <a:endParaRPr lang="en-GB" altLang="zh-CN" sz="2200" dirty="0">
              <a:solidFill>
                <a:schemeClr val="tx1"/>
              </a:solidFill>
              <a:latin typeface="Arial" panose="020B0604020202020204" pitchFamily="34" charset="0"/>
            </a:endParaRPr>
          </a:p>
          <a:p>
            <a:pPr algn="r">
              <a:lnSpc>
                <a:spcPct val="110000"/>
              </a:lnSpc>
              <a:buClr>
                <a:schemeClr val="tx1"/>
              </a:buClr>
            </a:pPr>
            <a:r>
              <a:rPr lang="en-GB" altLang="zh-CN" sz="2200" dirty="0">
                <a:solidFill>
                  <a:schemeClr val="tx1"/>
                </a:solidFill>
                <a:latin typeface="Arial" panose="020B0604020202020204" pitchFamily="34" charset="0"/>
              </a:rPr>
              <a:t>true</a:t>
            </a:r>
            <a:endParaRPr lang="zh-CN" altLang="en-GB" sz="2200" dirty="0">
              <a:solidFill>
                <a:schemeClr val="tx1"/>
              </a:solidFill>
              <a:latin typeface="Arial" panose="020B0604020202020204" pitchFamily="34" charset="0"/>
            </a:endParaRPr>
          </a:p>
        </p:txBody>
      </p:sp>
      <p:sp>
        <p:nvSpPr>
          <p:cNvPr id="79912" name="Text Box 42"/>
          <p:cNvSpPr txBox="1"/>
          <p:nvPr/>
        </p:nvSpPr>
        <p:spPr>
          <a:xfrm>
            <a:off x="7356475" y="3182938"/>
            <a:ext cx="1008063" cy="396875"/>
          </a:xfrm>
          <a:prstGeom prst="rect">
            <a:avLst/>
          </a:prstGeom>
          <a:noFill/>
          <a:ln w="19050">
            <a:noFill/>
          </a:ln>
        </p:spPr>
        <p:txBody>
          <a:bodyPr>
            <a:spAutoFit/>
          </a:bodyPr>
          <a:p>
            <a:pPr>
              <a:spcBef>
                <a:spcPct val="50000"/>
              </a:spcBef>
              <a:buClr>
                <a:schemeClr val="tx1"/>
              </a:buClr>
            </a:pPr>
            <a:r>
              <a:rPr lang="en-GB" altLang="zh-CN" sz="2000" b="1" dirty="0">
                <a:solidFill>
                  <a:schemeClr val="tx1"/>
                </a:solidFill>
                <a:latin typeface="Arial" panose="020B0604020202020204" pitchFamily="34" charset="0"/>
              </a:rPr>
              <a:t>Finish</a:t>
            </a:r>
            <a:endParaRPr lang="en-US" altLang="zh-CN" sz="2000" b="1" dirty="0">
              <a:solidFill>
                <a:schemeClr val="tx1"/>
              </a:solidFill>
              <a:latin typeface="Arial" panose="020B0604020202020204" pitchFamily="34" charset="0"/>
            </a:endParaRPr>
          </a:p>
        </p:txBody>
      </p:sp>
      <p:grpSp>
        <p:nvGrpSpPr>
          <p:cNvPr id="79913" name="Group 43"/>
          <p:cNvGrpSpPr/>
          <p:nvPr/>
        </p:nvGrpSpPr>
        <p:grpSpPr>
          <a:xfrm>
            <a:off x="323850" y="44450"/>
            <a:ext cx="6985000" cy="2860675"/>
            <a:chOff x="612" y="1447"/>
            <a:chExt cx="4400" cy="1802"/>
          </a:xfrm>
        </p:grpSpPr>
        <p:grpSp>
          <p:nvGrpSpPr>
            <p:cNvPr id="79915" name="Group 44"/>
            <p:cNvGrpSpPr/>
            <p:nvPr/>
          </p:nvGrpSpPr>
          <p:grpSpPr>
            <a:xfrm>
              <a:off x="696" y="1493"/>
              <a:ext cx="4316" cy="1756"/>
              <a:chOff x="696" y="1493"/>
              <a:chExt cx="4316" cy="1756"/>
            </a:xfrm>
          </p:grpSpPr>
          <p:sp>
            <p:nvSpPr>
              <p:cNvPr id="79924" name="Rectangle 45"/>
              <p:cNvSpPr/>
              <p:nvPr/>
            </p:nvSpPr>
            <p:spPr>
              <a:xfrm>
                <a:off x="3777" y="2010"/>
                <a:ext cx="1235" cy="1239"/>
              </a:xfrm>
              <a:prstGeom prst="rect">
                <a:avLst/>
              </a:prstGeom>
              <a:noFill/>
              <a:ln w="19050">
                <a:noFill/>
              </a:ln>
            </p:spPr>
            <p:txBody>
              <a:bodyPr/>
              <a:p>
                <a:pPr eaLnBrk="0" hangingPunct="0">
                  <a:spcBef>
                    <a:spcPct val="20000"/>
                  </a:spcBef>
                </a:pPr>
                <a:endParaRPr lang="zh-CN" altLang="en-US" sz="2200" dirty="0">
                  <a:solidFill>
                    <a:schemeClr val="tx1"/>
                  </a:solidFill>
                  <a:latin typeface="Arial" panose="020B0604020202020204" pitchFamily="34" charset="0"/>
                </a:endParaRPr>
              </a:p>
            </p:txBody>
          </p:sp>
          <p:sp>
            <p:nvSpPr>
              <p:cNvPr id="79925" name="Rectangle 46"/>
              <p:cNvSpPr/>
              <p:nvPr/>
            </p:nvSpPr>
            <p:spPr>
              <a:xfrm>
                <a:off x="3051" y="2010"/>
                <a:ext cx="726" cy="1239"/>
              </a:xfrm>
              <a:prstGeom prst="rect">
                <a:avLst/>
              </a:prstGeom>
              <a:noFill/>
              <a:ln w="19050">
                <a:noFill/>
              </a:ln>
            </p:spPr>
            <p:txBody>
              <a:bodyPr/>
              <a:p>
                <a:pPr eaLnBrk="0" hangingPunct="0">
                  <a:spcBef>
                    <a:spcPct val="20000"/>
                  </a:spcBef>
                </a:pPr>
                <a:endParaRPr lang="zh-CN" altLang="en-US" sz="2200" dirty="0">
                  <a:solidFill>
                    <a:schemeClr val="tx1"/>
                  </a:solidFill>
                  <a:latin typeface="Arial" panose="020B0604020202020204" pitchFamily="34" charset="0"/>
                </a:endParaRPr>
              </a:p>
            </p:txBody>
          </p:sp>
          <p:sp>
            <p:nvSpPr>
              <p:cNvPr id="79926" name="Rectangle 47"/>
              <p:cNvSpPr/>
              <p:nvPr/>
            </p:nvSpPr>
            <p:spPr>
              <a:xfrm>
                <a:off x="2199" y="2010"/>
                <a:ext cx="852" cy="1239"/>
              </a:xfrm>
              <a:prstGeom prst="rect">
                <a:avLst/>
              </a:prstGeom>
              <a:noFill/>
              <a:ln w="19050">
                <a:noFill/>
              </a:ln>
            </p:spPr>
            <p:txBody>
              <a:bodyPr/>
              <a:p>
                <a:pPr eaLnBrk="0" hangingPunct="0">
                  <a:spcBef>
                    <a:spcPct val="20000"/>
                  </a:spcBef>
                </a:pPr>
                <a:endParaRPr lang="en-US" altLang="zh-CN" sz="2200" dirty="0">
                  <a:solidFill>
                    <a:schemeClr val="tx1"/>
                  </a:solidFill>
                  <a:latin typeface="Arial" panose="020B0604020202020204" pitchFamily="34" charset="0"/>
                </a:endParaRPr>
              </a:p>
            </p:txBody>
          </p:sp>
          <p:sp>
            <p:nvSpPr>
              <p:cNvPr id="79927" name="Rectangle 48"/>
              <p:cNvSpPr/>
              <p:nvPr/>
            </p:nvSpPr>
            <p:spPr>
              <a:xfrm>
                <a:off x="1338" y="2010"/>
                <a:ext cx="861" cy="1239"/>
              </a:xfrm>
              <a:prstGeom prst="rect">
                <a:avLst/>
              </a:prstGeom>
              <a:noFill/>
              <a:ln w="19050">
                <a:noFill/>
              </a:ln>
            </p:spPr>
            <p:txBody>
              <a:bodyPr/>
              <a:p>
                <a:pPr eaLnBrk="0" hangingPunct="0">
                  <a:spcBef>
                    <a:spcPct val="20000"/>
                  </a:spcBef>
                </a:pPr>
                <a:endParaRPr lang="en-US" altLang="zh-CN" sz="2200" dirty="0">
                  <a:solidFill>
                    <a:schemeClr val="tx1"/>
                  </a:solidFill>
                  <a:latin typeface="Arial" panose="020B0604020202020204" pitchFamily="34" charset="0"/>
                </a:endParaRPr>
              </a:p>
            </p:txBody>
          </p:sp>
          <p:sp>
            <p:nvSpPr>
              <p:cNvPr id="79928" name="Rectangle 49"/>
              <p:cNvSpPr/>
              <p:nvPr/>
            </p:nvSpPr>
            <p:spPr>
              <a:xfrm>
                <a:off x="696" y="2010"/>
                <a:ext cx="642" cy="1239"/>
              </a:xfrm>
              <a:prstGeom prst="rect">
                <a:avLst/>
              </a:prstGeom>
              <a:noFill/>
              <a:ln w="19050">
                <a:noFill/>
              </a:ln>
            </p:spPr>
            <p:txBody>
              <a:bodyPr/>
              <a:p>
                <a:pPr eaLnBrk="0" hangingPunct="0">
                  <a:spcBef>
                    <a:spcPct val="20000"/>
                  </a:spcBef>
                </a:pPr>
                <a:endParaRPr lang="en-GB" altLang="zh-CN" sz="2200" baseline="-25000" dirty="0">
                  <a:solidFill>
                    <a:schemeClr val="tx1"/>
                  </a:solidFill>
                  <a:latin typeface="Arial" panose="020B0604020202020204" pitchFamily="34" charset="0"/>
                </a:endParaRPr>
              </a:p>
              <a:p>
                <a:pPr eaLnBrk="0" hangingPunct="0">
                  <a:spcBef>
                    <a:spcPct val="20000"/>
                  </a:spcBef>
                </a:pPr>
                <a:endParaRPr lang="en-GB" altLang="zh-CN" sz="2200" baseline="-25000" dirty="0">
                  <a:solidFill>
                    <a:schemeClr val="tx1"/>
                  </a:solidFill>
                  <a:latin typeface="Arial" panose="020B0604020202020204" pitchFamily="34" charset="0"/>
                </a:endParaRPr>
              </a:p>
              <a:p>
                <a:pPr eaLnBrk="0" hangingPunct="0">
                  <a:spcBef>
                    <a:spcPct val="20000"/>
                  </a:spcBef>
                </a:pPr>
                <a:endParaRPr lang="en-GB" altLang="zh-CN" sz="2200" baseline="-25000" dirty="0">
                  <a:solidFill>
                    <a:schemeClr val="tx1"/>
                  </a:solidFill>
                  <a:latin typeface="Arial" panose="020B0604020202020204" pitchFamily="34" charset="0"/>
                </a:endParaRPr>
              </a:p>
              <a:p>
                <a:pPr eaLnBrk="0" hangingPunct="0">
                  <a:spcBef>
                    <a:spcPct val="20000"/>
                  </a:spcBef>
                </a:pPr>
                <a:endParaRPr lang="en-GB" altLang="zh-CN" sz="2200" baseline="-25000" dirty="0">
                  <a:solidFill>
                    <a:schemeClr val="tx1"/>
                  </a:solidFill>
                  <a:latin typeface="Arial" panose="020B0604020202020204" pitchFamily="34" charset="0"/>
                </a:endParaRPr>
              </a:p>
              <a:p>
                <a:pPr eaLnBrk="0" hangingPunct="0">
                  <a:spcBef>
                    <a:spcPct val="20000"/>
                  </a:spcBef>
                </a:pPr>
                <a:endParaRPr lang="en-GB" altLang="zh-CN" sz="2200" baseline="-25000" dirty="0">
                  <a:solidFill>
                    <a:schemeClr val="tx1"/>
                  </a:solidFill>
                  <a:latin typeface="Arial" panose="020B0604020202020204" pitchFamily="34" charset="0"/>
                </a:endParaRPr>
              </a:p>
              <a:p>
                <a:pPr eaLnBrk="0" hangingPunct="0">
                  <a:spcBef>
                    <a:spcPct val="20000"/>
                  </a:spcBef>
                </a:pPr>
                <a:endParaRPr lang="en-GB" altLang="zh-CN" sz="2200" baseline="-25000" dirty="0">
                  <a:solidFill>
                    <a:schemeClr val="tx1"/>
                  </a:solidFill>
                  <a:latin typeface="Arial" panose="020B0604020202020204" pitchFamily="34" charset="0"/>
                </a:endParaRPr>
              </a:p>
              <a:p>
                <a:pPr eaLnBrk="0" hangingPunct="0">
                  <a:spcBef>
                    <a:spcPct val="20000"/>
                  </a:spcBef>
                </a:pPr>
                <a:endParaRPr lang="en-US" altLang="zh-CN" sz="2200" baseline="-25000" dirty="0">
                  <a:solidFill>
                    <a:schemeClr val="tx1"/>
                  </a:solidFill>
                  <a:latin typeface="Arial" panose="020B0604020202020204" pitchFamily="34" charset="0"/>
                </a:endParaRPr>
              </a:p>
            </p:txBody>
          </p:sp>
          <p:sp>
            <p:nvSpPr>
              <p:cNvPr id="79929" name="Rectangle 50"/>
              <p:cNvSpPr/>
              <p:nvPr/>
            </p:nvSpPr>
            <p:spPr>
              <a:xfrm>
                <a:off x="3777" y="1742"/>
                <a:ext cx="1235" cy="268"/>
              </a:xfrm>
              <a:prstGeom prst="rect">
                <a:avLst/>
              </a:prstGeom>
              <a:noFill/>
              <a:ln w="19050">
                <a:noFill/>
              </a:ln>
            </p:spPr>
            <p:txBody>
              <a:bodyPr/>
              <a:p>
                <a:pPr eaLnBrk="0" hangingPunct="0">
                  <a:spcBef>
                    <a:spcPct val="20000"/>
                  </a:spcBef>
                </a:pPr>
                <a:r>
                  <a:rPr lang="en-GB" altLang="zh-CN" sz="2200" dirty="0">
                    <a:solidFill>
                      <a:schemeClr val="tx1"/>
                    </a:solidFill>
                    <a:latin typeface="Arial" panose="020B0604020202020204" pitchFamily="34" charset="0"/>
                  </a:rPr>
                  <a:t>A  B  C</a:t>
                </a:r>
                <a:endParaRPr lang="zh-CN" altLang="en-US" sz="2200" dirty="0">
                  <a:solidFill>
                    <a:schemeClr val="tx1"/>
                  </a:solidFill>
                  <a:latin typeface="Arial" panose="020B0604020202020204" pitchFamily="34" charset="0"/>
                </a:endParaRPr>
              </a:p>
            </p:txBody>
          </p:sp>
          <p:sp>
            <p:nvSpPr>
              <p:cNvPr id="79930" name="Rectangle 51"/>
              <p:cNvSpPr/>
              <p:nvPr/>
            </p:nvSpPr>
            <p:spPr>
              <a:xfrm>
                <a:off x="3051" y="1742"/>
                <a:ext cx="726" cy="268"/>
              </a:xfrm>
              <a:prstGeom prst="rect">
                <a:avLst/>
              </a:prstGeom>
              <a:noFill/>
              <a:ln w="19050">
                <a:noFill/>
              </a:ln>
            </p:spPr>
            <p:txBody>
              <a:bodyPr/>
              <a:p>
                <a:pPr eaLnBrk="0" hangingPunct="0">
                  <a:spcBef>
                    <a:spcPct val="20000"/>
                  </a:spcBef>
                </a:pPr>
                <a:r>
                  <a:rPr lang="en-GB" altLang="zh-CN" sz="2200" dirty="0">
                    <a:solidFill>
                      <a:schemeClr val="tx1"/>
                    </a:solidFill>
                    <a:latin typeface="Arial" panose="020B0604020202020204" pitchFamily="34" charset="0"/>
                  </a:rPr>
                  <a:t>A  B  C</a:t>
                </a:r>
                <a:endParaRPr lang="zh-CN" altLang="en-US" sz="2200" dirty="0">
                  <a:solidFill>
                    <a:schemeClr val="tx1"/>
                  </a:solidFill>
                  <a:latin typeface="Arial" panose="020B0604020202020204" pitchFamily="34" charset="0"/>
                </a:endParaRPr>
              </a:p>
            </p:txBody>
          </p:sp>
          <p:sp>
            <p:nvSpPr>
              <p:cNvPr id="79931" name="Rectangle 52"/>
              <p:cNvSpPr/>
              <p:nvPr/>
            </p:nvSpPr>
            <p:spPr>
              <a:xfrm>
                <a:off x="2199" y="1742"/>
                <a:ext cx="852" cy="268"/>
              </a:xfrm>
              <a:prstGeom prst="rect">
                <a:avLst/>
              </a:prstGeom>
              <a:noFill/>
              <a:ln w="19050">
                <a:noFill/>
              </a:ln>
            </p:spPr>
            <p:txBody>
              <a:bodyPr/>
              <a:p>
                <a:pPr eaLnBrk="0" hangingPunct="0">
                  <a:spcBef>
                    <a:spcPct val="20000"/>
                  </a:spcBef>
                </a:pPr>
                <a:r>
                  <a:rPr lang="en-GB" altLang="zh-CN" sz="2200" dirty="0">
                    <a:solidFill>
                      <a:schemeClr val="tx1"/>
                    </a:solidFill>
                    <a:latin typeface="Arial" panose="020B0604020202020204" pitchFamily="34" charset="0"/>
                  </a:rPr>
                  <a:t>A  B  C</a:t>
                </a:r>
                <a:endParaRPr lang="en-US" altLang="zh-CN" sz="2200" dirty="0">
                  <a:solidFill>
                    <a:schemeClr val="tx1"/>
                  </a:solidFill>
                  <a:latin typeface="Arial" panose="020B0604020202020204" pitchFamily="34" charset="0"/>
                </a:endParaRPr>
              </a:p>
            </p:txBody>
          </p:sp>
          <p:sp>
            <p:nvSpPr>
              <p:cNvPr id="79932" name="Rectangle 53"/>
              <p:cNvSpPr/>
              <p:nvPr/>
            </p:nvSpPr>
            <p:spPr>
              <a:xfrm>
                <a:off x="1338" y="1742"/>
                <a:ext cx="861" cy="268"/>
              </a:xfrm>
              <a:prstGeom prst="rect">
                <a:avLst/>
              </a:prstGeom>
              <a:noFill/>
              <a:ln w="19050">
                <a:noFill/>
              </a:ln>
            </p:spPr>
            <p:txBody>
              <a:bodyPr/>
              <a:p>
                <a:pPr eaLnBrk="0" hangingPunct="0">
                  <a:spcBef>
                    <a:spcPct val="20000"/>
                  </a:spcBef>
                </a:pPr>
                <a:r>
                  <a:rPr lang="en-GB" altLang="zh-CN" sz="2200" dirty="0">
                    <a:solidFill>
                      <a:schemeClr val="tx1"/>
                    </a:solidFill>
                    <a:latin typeface="Arial" panose="020B0604020202020204" pitchFamily="34" charset="0"/>
                  </a:rPr>
                  <a:t>A  B  C</a:t>
                </a:r>
                <a:endParaRPr lang="en-US" altLang="zh-CN" sz="2200" dirty="0">
                  <a:solidFill>
                    <a:schemeClr val="tx1"/>
                  </a:solidFill>
                  <a:latin typeface="Arial" panose="020B0604020202020204" pitchFamily="34" charset="0"/>
                </a:endParaRPr>
              </a:p>
            </p:txBody>
          </p:sp>
          <p:sp>
            <p:nvSpPr>
              <p:cNvPr id="79933" name="Rectangle 54"/>
              <p:cNvSpPr/>
              <p:nvPr/>
            </p:nvSpPr>
            <p:spPr>
              <a:xfrm>
                <a:off x="3777" y="1493"/>
                <a:ext cx="1235" cy="249"/>
              </a:xfrm>
              <a:prstGeom prst="rect">
                <a:avLst/>
              </a:prstGeom>
              <a:noFill/>
              <a:ln w="19050">
                <a:noFill/>
              </a:ln>
            </p:spPr>
            <p:txBody>
              <a:bodyPr/>
              <a:p>
                <a:pPr eaLnBrk="0" hangingPunct="0">
                  <a:spcBef>
                    <a:spcPct val="20000"/>
                  </a:spcBef>
                </a:pPr>
                <a:r>
                  <a:rPr lang="en-GB" altLang="zh-CN" sz="2000" dirty="0">
                    <a:solidFill>
                      <a:schemeClr val="tx1"/>
                    </a:solidFill>
                    <a:latin typeface="Arial" panose="020B0604020202020204" pitchFamily="34" charset="0"/>
                  </a:rPr>
                  <a:t>Available</a:t>
                </a:r>
                <a:endParaRPr lang="en-US" altLang="zh-CN" sz="2000" dirty="0">
                  <a:solidFill>
                    <a:schemeClr val="tx1"/>
                  </a:solidFill>
                  <a:latin typeface="Arial" panose="020B0604020202020204" pitchFamily="34" charset="0"/>
                </a:endParaRPr>
              </a:p>
            </p:txBody>
          </p:sp>
          <p:sp>
            <p:nvSpPr>
              <p:cNvPr id="79934" name="Rectangle 55"/>
              <p:cNvSpPr/>
              <p:nvPr/>
            </p:nvSpPr>
            <p:spPr>
              <a:xfrm>
                <a:off x="3051" y="1493"/>
                <a:ext cx="726" cy="249"/>
              </a:xfrm>
              <a:prstGeom prst="rect">
                <a:avLst/>
              </a:prstGeom>
              <a:noFill/>
              <a:ln w="19050">
                <a:noFill/>
              </a:ln>
            </p:spPr>
            <p:txBody>
              <a:bodyPr/>
              <a:p>
                <a:pPr eaLnBrk="0" hangingPunct="0">
                  <a:spcBef>
                    <a:spcPct val="20000"/>
                  </a:spcBef>
                </a:pPr>
                <a:r>
                  <a:rPr lang="en-GB" altLang="zh-CN" sz="2000" dirty="0">
                    <a:solidFill>
                      <a:schemeClr val="tx1"/>
                    </a:solidFill>
                    <a:latin typeface="Arial" panose="020B0604020202020204" pitchFamily="34" charset="0"/>
                  </a:rPr>
                  <a:t>Need</a:t>
                </a:r>
                <a:endParaRPr lang="en-US" altLang="zh-CN" sz="2000" dirty="0">
                  <a:solidFill>
                    <a:schemeClr val="tx1"/>
                  </a:solidFill>
                  <a:latin typeface="Arial" panose="020B0604020202020204" pitchFamily="34" charset="0"/>
                </a:endParaRPr>
              </a:p>
            </p:txBody>
          </p:sp>
          <p:sp>
            <p:nvSpPr>
              <p:cNvPr id="79935" name="Rectangle 56"/>
              <p:cNvSpPr/>
              <p:nvPr/>
            </p:nvSpPr>
            <p:spPr>
              <a:xfrm>
                <a:off x="2199" y="1493"/>
                <a:ext cx="852" cy="249"/>
              </a:xfrm>
              <a:prstGeom prst="rect">
                <a:avLst/>
              </a:prstGeom>
              <a:noFill/>
              <a:ln w="19050">
                <a:noFill/>
              </a:ln>
            </p:spPr>
            <p:txBody>
              <a:bodyPr/>
              <a:p>
                <a:pPr eaLnBrk="0" hangingPunct="0">
                  <a:spcBef>
                    <a:spcPct val="20000"/>
                  </a:spcBef>
                </a:pPr>
                <a:r>
                  <a:rPr lang="en-GB" altLang="zh-CN" sz="2000" dirty="0">
                    <a:solidFill>
                      <a:schemeClr val="tx1"/>
                    </a:solidFill>
                    <a:latin typeface="Arial" panose="020B0604020202020204" pitchFamily="34" charset="0"/>
                  </a:rPr>
                  <a:t>Allocation</a:t>
                </a:r>
                <a:endParaRPr lang="en-US" altLang="zh-CN" sz="2000" dirty="0">
                  <a:solidFill>
                    <a:schemeClr val="tx1"/>
                  </a:solidFill>
                  <a:latin typeface="Arial" panose="020B0604020202020204" pitchFamily="34" charset="0"/>
                </a:endParaRPr>
              </a:p>
            </p:txBody>
          </p:sp>
          <p:sp>
            <p:nvSpPr>
              <p:cNvPr id="79936" name="Rectangle 57"/>
              <p:cNvSpPr/>
              <p:nvPr/>
            </p:nvSpPr>
            <p:spPr>
              <a:xfrm>
                <a:off x="1338" y="1493"/>
                <a:ext cx="861" cy="249"/>
              </a:xfrm>
              <a:prstGeom prst="rect">
                <a:avLst/>
              </a:prstGeom>
              <a:noFill/>
              <a:ln w="19050">
                <a:noFill/>
              </a:ln>
            </p:spPr>
            <p:txBody>
              <a:bodyPr/>
              <a:p>
                <a:pPr eaLnBrk="0" hangingPunct="0">
                  <a:spcBef>
                    <a:spcPct val="20000"/>
                  </a:spcBef>
                </a:pPr>
                <a:r>
                  <a:rPr lang="en-GB" altLang="zh-CN" sz="2000" dirty="0">
                    <a:solidFill>
                      <a:schemeClr val="tx1"/>
                    </a:solidFill>
                    <a:latin typeface="Arial" panose="020B0604020202020204" pitchFamily="34" charset="0"/>
                  </a:rPr>
                  <a:t>Max</a:t>
                </a:r>
                <a:endParaRPr lang="en-US" altLang="zh-CN" sz="2000" dirty="0">
                  <a:solidFill>
                    <a:schemeClr val="tx1"/>
                  </a:solidFill>
                  <a:latin typeface="Arial" panose="020B0604020202020204" pitchFamily="34" charset="0"/>
                </a:endParaRPr>
              </a:p>
            </p:txBody>
          </p:sp>
          <p:sp>
            <p:nvSpPr>
              <p:cNvPr id="79937" name="Rectangle 58"/>
              <p:cNvSpPr/>
              <p:nvPr/>
            </p:nvSpPr>
            <p:spPr>
              <a:xfrm>
                <a:off x="696" y="1493"/>
                <a:ext cx="642" cy="517"/>
              </a:xfrm>
              <a:prstGeom prst="rect">
                <a:avLst/>
              </a:prstGeom>
              <a:noFill/>
              <a:ln w="19050">
                <a:noFill/>
              </a:ln>
            </p:spPr>
            <p:txBody>
              <a:bodyPr/>
              <a:p>
                <a:pPr eaLnBrk="0" hangingPunct="0">
                  <a:spcBef>
                    <a:spcPct val="20000"/>
                  </a:spcBef>
                </a:pPr>
                <a:r>
                  <a:rPr lang="zh-CN" altLang="en-GB" sz="2800" dirty="0">
                    <a:solidFill>
                      <a:schemeClr val="tx1"/>
                    </a:solidFill>
                    <a:latin typeface="Arial" panose="020B0604020202020204" pitchFamily="34" charset="0"/>
                  </a:rPr>
                  <a:t> </a:t>
                </a:r>
                <a:endParaRPr lang="zh-CN" altLang="en-US" sz="2800" dirty="0">
                  <a:solidFill>
                    <a:schemeClr val="tx1"/>
                  </a:solidFill>
                  <a:latin typeface="Arial" panose="020B0604020202020204" pitchFamily="34" charset="0"/>
                </a:endParaRPr>
              </a:p>
            </p:txBody>
          </p:sp>
          <p:sp>
            <p:nvSpPr>
              <p:cNvPr id="79938" name="Line 59"/>
              <p:cNvSpPr/>
              <p:nvPr/>
            </p:nvSpPr>
            <p:spPr>
              <a:xfrm>
                <a:off x="696" y="1493"/>
                <a:ext cx="4316" cy="0"/>
              </a:xfrm>
              <a:prstGeom prst="line">
                <a:avLst/>
              </a:prstGeom>
              <a:ln w="12700" cap="sq" cmpd="sng">
                <a:solidFill>
                  <a:schemeClr val="tx1"/>
                </a:solidFill>
                <a:prstDash val="solid"/>
                <a:headEnd type="none" w="med" len="med"/>
                <a:tailEnd type="none" w="med" len="med"/>
              </a:ln>
            </p:spPr>
          </p:sp>
          <p:sp>
            <p:nvSpPr>
              <p:cNvPr id="79939" name="Line 60"/>
              <p:cNvSpPr/>
              <p:nvPr/>
            </p:nvSpPr>
            <p:spPr>
              <a:xfrm>
                <a:off x="696" y="3249"/>
                <a:ext cx="4316" cy="0"/>
              </a:xfrm>
              <a:prstGeom prst="line">
                <a:avLst/>
              </a:prstGeom>
              <a:ln w="12700" cap="sq" cmpd="sng">
                <a:solidFill>
                  <a:schemeClr val="tx1"/>
                </a:solidFill>
                <a:prstDash val="solid"/>
                <a:headEnd type="none" w="med" len="med"/>
                <a:tailEnd type="none" w="med" len="med"/>
              </a:ln>
            </p:spPr>
          </p:sp>
          <p:sp>
            <p:nvSpPr>
              <p:cNvPr id="79940" name="Line 61"/>
              <p:cNvSpPr/>
              <p:nvPr/>
            </p:nvSpPr>
            <p:spPr>
              <a:xfrm>
                <a:off x="696" y="1493"/>
                <a:ext cx="0" cy="1756"/>
              </a:xfrm>
              <a:prstGeom prst="line">
                <a:avLst/>
              </a:prstGeom>
              <a:ln w="12700" cap="sq" cmpd="sng">
                <a:solidFill>
                  <a:schemeClr val="tx1"/>
                </a:solidFill>
                <a:prstDash val="solid"/>
                <a:headEnd type="none" w="med" len="med"/>
                <a:tailEnd type="none" w="med" len="med"/>
              </a:ln>
            </p:spPr>
          </p:sp>
          <p:sp>
            <p:nvSpPr>
              <p:cNvPr id="79941" name="Line 62"/>
              <p:cNvSpPr/>
              <p:nvPr/>
            </p:nvSpPr>
            <p:spPr>
              <a:xfrm>
                <a:off x="2199" y="1493"/>
                <a:ext cx="0" cy="1756"/>
              </a:xfrm>
              <a:prstGeom prst="line">
                <a:avLst/>
              </a:prstGeom>
              <a:ln w="12700" cap="flat" cmpd="sng">
                <a:solidFill>
                  <a:schemeClr val="tx1"/>
                </a:solidFill>
                <a:prstDash val="solid"/>
                <a:headEnd type="none" w="med" len="med"/>
                <a:tailEnd type="none" w="med" len="med"/>
              </a:ln>
            </p:spPr>
          </p:sp>
          <p:sp>
            <p:nvSpPr>
              <p:cNvPr id="79942" name="Line 63"/>
              <p:cNvSpPr/>
              <p:nvPr/>
            </p:nvSpPr>
            <p:spPr>
              <a:xfrm>
                <a:off x="3051" y="1493"/>
                <a:ext cx="0" cy="1756"/>
              </a:xfrm>
              <a:prstGeom prst="line">
                <a:avLst/>
              </a:prstGeom>
              <a:ln w="12700" cap="flat" cmpd="sng">
                <a:solidFill>
                  <a:schemeClr val="tx1"/>
                </a:solidFill>
                <a:prstDash val="solid"/>
                <a:headEnd type="none" w="med" len="med"/>
                <a:tailEnd type="none" w="med" len="med"/>
              </a:ln>
            </p:spPr>
          </p:sp>
          <p:sp>
            <p:nvSpPr>
              <p:cNvPr id="79943" name="Line 64"/>
              <p:cNvSpPr/>
              <p:nvPr/>
            </p:nvSpPr>
            <p:spPr>
              <a:xfrm>
                <a:off x="3777" y="1493"/>
                <a:ext cx="0" cy="1756"/>
              </a:xfrm>
              <a:prstGeom prst="line">
                <a:avLst/>
              </a:prstGeom>
              <a:ln w="12700" cap="flat" cmpd="sng">
                <a:solidFill>
                  <a:schemeClr val="tx1"/>
                </a:solidFill>
                <a:prstDash val="solid"/>
                <a:headEnd type="none" w="med" len="med"/>
                <a:tailEnd type="none" w="med" len="med"/>
              </a:ln>
            </p:spPr>
          </p:sp>
          <p:sp>
            <p:nvSpPr>
              <p:cNvPr id="79944" name="Line 65"/>
              <p:cNvSpPr/>
              <p:nvPr/>
            </p:nvSpPr>
            <p:spPr>
              <a:xfrm>
                <a:off x="5012" y="1493"/>
                <a:ext cx="0" cy="1756"/>
              </a:xfrm>
              <a:prstGeom prst="line">
                <a:avLst/>
              </a:prstGeom>
              <a:ln w="12700" cap="sq" cmpd="sng">
                <a:solidFill>
                  <a:schemeClr val="tx1"/>
                </a:solidFill>
                <a:prstDash val="solid"/>
                <a:headEnd type="none" w="med" len="med"/>
                <a:tailEnd type="none" w="med" len="med"/>
              </a:ln>
            </p:spPr>
          </p:sp>
          <p:sp>
            <p:nvSpPr>
              <p:cNvPr id="79945" name="Line 66"/>
              <p:cNvSpPr/>
              <p:nvPr/>
            </p:nvSpPr>
            <p:spPr>
              <a:xfrm>
                <a:off x="1338" y="1742"/>
                <a:ext cx="3674" cy="0"/>
              </a:xfrm>
              <a:prstGeom prst="line">
                <a:avLst/>
              </a:prstGeom>
              <a:ln w="12700" cap="flat" cmpd="sng">
                <a:solidFill>
                  <a:schemeClr val="tx1"/>
                </a:solidFill>
                <a:prstDash val="solid"/>
                <a:headEnd type="none" w="med" len="med"/>
                <a:tailEnd type="none" w="med" len="med"/>
              </a:ln>
            </p:spPr>
          </p:sp>
          <p:sp>
            <p:nvSpPr>
              <p:cNvPr id="79946" name="Line 67"/>
              <p:cNvSpPr/>
              <p:nvPr/>
            </p:nvSpPr>
            <p:spPr>
              <a:xfrm>
                <a:off x="696" y="1493"/>
                <a:ext cx="642" cy="517"/>
              </a:xfrm>
              <a:prstGeom prst="line">
                <a:avLst/>
              </a:prstGeom>
              <a:ln w="12700" cap="rnd" cmpd="sng">
                <a:solidFill>
                  <a:schemeClr val="tx1"/>
                </a:solidFill>
                <a:prstDash val="solid"/>
                <a:headEnd type="none" w="med" len="med"/>
                <a:tailEnd type="none" w="med" len="med"/>
              </a:ln>
            </p:spPr>
          </p:sp>
          <p:sp>
            <p:nvSpPr>
              <p:cNvPr id="79947" name="Line 68"/>
              <p:cNvSpPr/>
              <p:nvPr/>
            </p:nvSpPr>
            <p:spPr>
              <a:xfrm>
                <a:off x="1338" y="2010"/>
                <a:ext cx="0" cy="1239"/>
              </a:xfrm>
              <a:prstGeom prst="line">
                <a:avLst/>
              </a:prstGeom>
              <a:ln w="12700" cap="flat" cmpd="sng">
                <a:solidFill>
                  <a:schemeClr val="tx1"/>
                </a:solidFill>
                <a:prstDash val="solid"/>
                <a:headEnd type="none" w="med" len="med"/>
                <a:tailEnd type="none" w="med" len="med"/>
              </a:ln>
            </p:spPr>
          </p:sp>
          <p:sp>
            <p:nvSpPr>
              <p:cNvPr id="79948" name="Line 69"/>
              <p:cNvSpPr/>
              <p:nvPr/>
            </p:nvSpPr>
            <p:spPr>
              <a:xfrm>
                <a:off x="1338" y="1493"/>
                <a:ext cx="0" cy="517"/>
              </a:xfrm>
              <a:prstGeom prst="line">
                <a:avLst/>
              </a:prstGeom>
              <a:ln w="12700" cap="sq" cmpd="sng">
                <a:solidFill>
                  <a:schemeClr val="tx1"/>
                </a:solidFill>
                <a:prstDash val="solid"/>
                <a:headEnd type="none" w="med" len="med"/>
                <a:tailEnd type="none" w="med" len="med"/>
              </a:ln>
            </p:spPr>
          </p:sp>
          <p:sp>
            <p:nvSpPr>
              <p:cNvPr id="79949" name="Line 70"/>
              <p:cNvSpPr/>
              <p:nvPr/>
            </p:nvSpPr>
            <p:spPr>
              <a:xfrm>
                <a:off x="1338" y="2010"/>
                <a:ext cx="3674" cy="0"/>
              </a:xfrm>
              <a:prstGeom prst="line">
                <a:avLst/>
              </a:prstGeom>
              <a:ln w="12700" cap="flat" cmpd="sng">
                <a:solidFill>
                  <a:schemeClr val="tx1"/>
                </a:solidFill>
                <a:prstDash val="solid"/>
                <a:headEnd type="none" w="med" len="med"/>
                <a:tailEnd type="none" w="med" len="med"/>
              </a:ln>
            </p:spPr>
          </p:sp>
          <p:sp>
            <p:nvSpPr>
              <p:cNvPr id="79950" name="Line 71"/>
              <p:cNvSpPr/>
              <p:nvPr/>
            </p:nvSpPr>
            <p:spPr>
              <a:xfrm>
                <a:off x="696" y="2010"/>
                <a:ext cx="642" cy="0"/>
              </a:xfrm>
              <a:prstGeom prst="line">
                <a:avLst/>
              </a:prstGeom>
              <a:ln w="12700" cap="sq" cmpd="sng">
                <a:solidFill>
                  <a:schemeClr val="tx1"/>
                </a:solidFill>
                <a:prstDash val="solid"/>
                <a:headEnd type="none" w="med" len="med"/>
                <a:tailEnd type="none" w="med" len="med"/>
              </a:ln>
            </p:spPr>
          </p:sp>
        </p:grpSp>
        <p:sp>
          <p:nvSpPr>
            <p:cNvPr id="79916" name="Text Box 72"/>
            <p:cNvSpPr txBox="1"/>
            <p:nvPr/>
          </p:nvSpPr>
          <p:spPr>
            <a:xfrm>
              <a:off x="612" y="1770"/>
              <a:ext cx="589" cy="250"/>
            </a:xfrm>
            <a:prstGeom prst="rect">
              <a:avLst/>
            </a:prstGeom>
            <a:noFill/>
            <a:ln w="19050">
              <a:noFill/>
            </a:ln>
          </p:spPr>
          <p:txBody>
            <a:bodyPr>
              <a:spAutoFit/>
            </a:bodyPr>
            <a:p>
              <a:pPr>
                <a:spcBef>
                  <a:spcPct val="50000"/>
                </a:spcBef>
                <a:buClr>
                  <a:schemeClr val="tx1"/>
                </a:buClr>
              </a:pPr>
              <a:r>
                <a:rPr lang="zh-CN" altLang="en-GB" sz="2000" b="1" dirty="0">
                  <a:solidFill>
                    <a:schemeClr val="tx1"/>
                  </a:solidFill>
                  <a:latin typeface="Arial" panose="020B0604020202020204" pitchFamily="34" charset="0"/>
                </a:rPr>
                <a:t>进程</a:t>
              </a:r>
              <a:endParaRPr lang="zh-CN" altLang="en-US" sz="2000" b="1" dirty="0">
                <a:solidFill>
                  <a:schemeClr val="tx1"/>
                </a:solidFill>
                <a:latin typeface="Arial" panose="020B0604020202020204" pitchFamily="34" charset="0"/>
              </a:endParaRPr>
            </a:p>
          </p:txBody>
        </p:sp>
        <p:sp>
          <p:nvSpPr>
            <p:cNvPr id="79917" name="Text Box 73"/>
            <p:cNvSpPr txBox="1"/>
            <p:nvPr/>
          </p:nvSpPr>
          <p:spPr>
            <a:xfrm>
              <a:off x="723" y="1447"/>
              <a:ext cx="589" cy="231"/>
            </a:xfrm>
            <a:prstGeom prst="rect">
              <a:avLst/>
            </a:prstGeom>
            <a:noFill/>
            <a:ln w="19050">
              <a:noFill/>
            </a:ln>
          </p:spPr>
          <p:txBody>
            <a:bodyPr>
              <a:spAutoFit/>
            </a:bodyPr>
            <a:p>
              <a:pPr>
                <a:spcBef>
                  <a:spcPct val="50000"/>
                </a:spcBef>
                <a:buClr>
                  <a:schemeClr val="tx1"/>
                </a:buClr>
              </a:pPr>
              <a:r>
                <a:rPr lang="zh-CN" altLang="en-GB" sz="1800" b="1" dirty="0">
                  <a:solidFill>
                    <a:schemeClr val="tx1"/>
                  </a:solidFill>
                  <a:latin typeface="Arial" panose="020B0604020202020204" pitchFamily="34" charset="0"/>
                </a:rPr>
                <a:t>资源</a:t>
              </a:r>
              <a:endParaRPr lang="zh-CN" altLang="en-US" sz="1800" b="1" dirty="0">
                <a:solidFill>
                  <a:schemeClr val="tx1"/>
                </a:solidFill>
                <a:latin typeface="Arial" panose="020B0604020202020204" pitchFamily="34" charset="0"/>
              </a:endParaRPr>
            </a:p>
          </p:txBody>
        </p:sp>
        <p:sp>
          <p:nvSpPr>
            <p:cNvPr id="79918" name="Text Box 74"/>
            <p:cNvSpPr txBox="1"/>
            <p:nvPr/>
          </p:nvSpPr>
          <p:spPr>
            <a:xfrm>
              <a:off x="890" y="1595"/>
              <a:ext cx="589" cy="231"/>
            </a:xfrm>
            <a:prstGeom prst="rect">
              <a:avLst/>
            </a:prstGeom>
            <a:noFill/>
            <a:ln w="19050">
              <a:noFill/>
            </a:ln>
          </p:spPr>
          <p:txBody>
            <a:bodyPr>
              <a:spAutoFit/>
            </a:bodyPr>
            <a:p>
              <a:pPr>
                <a:spcBef>
                  <a:spcPct val="50000"/>
                </a:spcBef>
                <a:buClr>
                  <a:schemeClr val="tx1"/>
                </a:buClr>
              </a:pPr>
              <a:r>
                <a:rPr lang="zh-CN" altLang="en-GB" sz="1800" b="1" dirty="0">
                  <a:solidFill>
                    <a:schemeClr val="tx1"/>
                  </a:solidFill>
                  <a:latin typeface="Arial" panose="020B0604020202020204" pitchFamily="34" charset="0"/>
                </a:rPr>
                <a:t>情况</a:t>
              </a:r>
              <a:endParaRPr lang="zh-CN" altLang="en-US" sz="1800" b="1" dirty="0">
                <a:solidFill>
                  <a:schemeClr val="tx1"/>
                </a:solidFill>
                <a:latin typeface="Arial" panose="020B0604020202020204" pitchFamily="34" charset="0"/>
              </a:endParaRPr>
            </a:p>
          </p:txBody>
        </p:sp>
        <p:sp>
          <p:nvSpPr>
            <p:cNvPr id="79919" name="Text Box 75"/>
            <p:cNvSpPr txBox="1"/>
            <p:nvPr/>
          </p:nvSpPr>
          <p:spPr>
            <a:xfrm>
              <a:off x="2274" y="1992"/>
              <a:ext cx="680" cy="1239"/>
            </a:xfrm>
            <a:prstGeom prst="rect">
              <a:avLst/>
            </a:prstGeom>
            <a:noFill/>
            <a:ln w="19050">
              <a:noFill/>
            </a:ln>
          </p:spPr>
          <p:txBody>
            <a:bodyPr>
              <a:spAutoFit/>
            </a:bodyPr>
            <a:p>
              <a:pPr>
                <a:lnSpc>
                  <a:spcPct val="110000"/>
                </a:lnSpc>
                <a:buClr>
                  <a:schemeClr val="tx1"/>
                </a:buClr>
              </a:pPr>
              <a:r>
                <a:rPr lang="en-GB" altLang="zh-CN" dirty="0">
                  <a:solidFill>
                    <a:schemeClr val="tx1"/>
                  </a:solidFill>
                  <a:latin typeface="Arial" panose="020B0604020202020204" pitchFamily="34" charset="0"/>
                </a:rPr>
                <a:t>0  1  0</a:t>
              </a:r>
              <a:endParaRPr lang="en-GB" altLang="zh-CN"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2"/>
                  </a:solidFill>
                  <a:latin typeface="Arial" panose="020B0604020202020204" pitchFamily="34" charset="0"/>
                </a:rPr>
                <a:t>3  0  2</a:t>
              </a:r>
              <a:endParaRPr lang="zh-CN" altLang="en-GB" dirty="0">
                <a:solidFill>
                  <a:schemeClr val="tx2"/>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3  0  2</a:t>
              </a:r>
              <a:endParaRPr lang="zh-CN" altLang="en-GB"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2  1  1</a:t>
              </a:r>
              <a:endParaRPr lang="zh-CN" altLang="en-GB"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0  0  2</a:t>
              </a:r>
              <a:endParaRPr lang="zh-CN" altLang="en-US" dirty="0">
                <a:solidFill>
                  <a:schemeClr val="tx1"/>
                </a:solidFill>
                <a:latin typeface="Arial" panose="020B0604020202020204" pitchFamily="34" charset="0"/>
              </a:endParaRPr>
            </a:p>
          </p:txBody>
        </p:sp>
        <p:sp>
          <p:nvSpPr>
            <p:cNvPr id="79920" name="Text Box 76"/>
            <p:cNvSpPr txBox="1"/>
            <p:nvPr/>
          </p:nvSpPr>
          <p:spPr>
            <a:xfrm>
              <a:off x="1303" y="1992"/>
              <a:ext cx="817" cy="1218"/>
            </a:xfrm>
            <a:prstGeom prst="rect">
              <a:avLst/>
            </a:prstGeom>
            <a:noFill/>
            <a:ln w="19050">
              <a:noFill/>
            </a:ln>
          </p:spPr>
          <p:txBody>
            <a:bodyPr>
              <a:spAutoFit/>
            </a:bodyPr>
            <a:p>
              <a:pPr algn="r">
                <a:lnSpc>
                  <a:spcPct val="110000"/>
                </a:lnSpc>
                <a:buClr>
                  <a:schemeClr val="tx1"/>
                </a:buClr>
              </a:pPr>
              <a:r>
                <a:rPr lang="en-GB" altLang="zh-CN" sz="2200" dirty="0">
                  <a:solidFill>
                    <a:schemeClr val="tx1"/>
                  </a:solidFill>
                  <a:latin typeface="Arial" panose="020B0604020202020204" pitchFamily="34" charset="0"/>
                </a:rPr>
                <a:t>7   5   3</a:t>
              </a:r>
              <a:endParaRPr lang="en-GB" altLang="zh-CN" sz="2200" dirty="0">
                <a:solidFill>
                  <a:schemeClr val="tx1"/>
                </a:solidFill>
                <a:latin typeface="Arial" panose="020B0604020202020204" pitchFamily="34" charset="0"/>
              </a:endParaRPr>
            </a:p>
            <a:p>
              <a:pPr algn="r">
                <a:lnSpc>
                  <a:spcPct val="110000"/>
                </a:lnSpc>
                <a:buClr>
                  <a:schemeClr val="tx1"/>
                </a:buClr>
              </a:pPr>
              <a:r>
                <a:rPr lang="en-GB" altLang="zh-CN" sz="2200" dirty="0">
                  <a:solidFill>
                    <a:schemeClr val="tx1"/>
                  </a:solidFill>
                  <a:latin typeface="Arial" panose="020B0604020202020204" pitchFamily="34" charset="0"/>
                </a:rPr>
                <a:t>3   2   2</a:t>
              </a:r>
              <a:endParaRPr lang="en-GB" altLang="zh-CN" sz="2200" dirty="0">
                <a:solidFill>
                  <a:schemeClr val="tx1"/>
                </a:solidFill>
                <a:latin typeface="Arial" panose="020B0604020202020204" pitchFamily="34" charset="0"/>
              </a:endParaRPr>
            </a:p>
            <a:p>
              <a:pPr algn="r">
                <a:lnSpc>
                  <a:spcPct val="110000"/>
                </a:lnSpc>
                <a:buClr>
                  <a:schemeClr val="tx1"/>
                </a:buClr>
              </a:pPr>
              <a:r>
                <a:rPr lang="en-GB" altLang="zh-CN" sz="2200" dirty="0">
                  <a:solidFill>
                    <a:schemeClr val="tx1"/>
                  </a:solidFill>
                  <a:latin typeface="Arial" panose="020B0604020202020204" pitchFamily="34" charset="0"/>
                </a:rPr>
                <a:t>9   0   2</a:t>
              </a:r>
              <a:endParaRPr lang="zh-CN" altLang="en-GB" sz="2200" dirty="0">
                <a:solidFill>
                  <a:schemeClr val="tx1"/>
                </a:solidFill>
                <a:latin typeface="Arial" panose="020B0604020202020204" pitchFamily="34" charset="0"/>
              </a:endParaRPr>
            </a:p>
            <a:p>
              <a:pPr algn="r">
                <a:lnSpc>
                  <a:spcPct val="110000"/>
                </a:lnSpc>
                <a:buClr>
                  <a:schemeClr val="tx1"/>
                </a:buClr>
              </a:pPr>
              <a:r>
                <a:rPr lang="en-GB" altLang="zh-CN" sz="2200" dirty="0">
                  <a:solidFill>
                    <a:schemeClr val="tx1"/>
                  </a:solidFill>
                  <a:latin typeface="Arial" panose="020B0604020202020204" pitchFamily="34" charset="0"/>
                </a:rPr>
                <a:t>2   2   2</a:t>
              </a:r>
              <a:endParaRPr lang="en-GB" altLang="zh-CN" sz="2200" dirty="0">
                <a:solidFill>
                  <a:schemeClr val="tx1"/>
                </a:solidFill>
                <a:latin typeface="Arial" panose="020B0604020202020204" pitchFamily="34" charset="0"/>
              </a:endParaRPr>
            </a:p>
            <a:p>
              <a:pPr algn="r">
                <a:lnSpc>
                  <a:spcPct val="110000"/>
                </a:lnSpc>
                <a:buClr>
                  <a:schemeClr val="tx1"/>
                </a:buClr>
              </a:pPr>
              <a:r>
                <a:rPr lang="en-GB" altLang="zh-CN" sz="2200" dirty="0">
                  <a:solidFill>
                    <a:schemeClr val="tx1"/>
                  </a:solidFill>
                  <a:latin typeface="Arial" panose="020B0604020202020204" pitchFamily="34" charset="0"/>
                </a:rPr>
                <a:t>4   3   3</a:t>
              </a:r>
              <a:endParaRPr lang="zh-CN" altLang="en-US" sz="2200" dirty="0">
                <a:solidFill>
                  <a:schemeClr val="tx1"/>
                </a:solidFill>
                <a:latin typeface="Arial" panose="020B0604020202020204" pitchFamily="34" charset="0"/>
              </a:endParaRPr>
            </a:p>
          </p:txBody>
        </p:sp>
        <p:sp>
          <p:nvSpPr>
            <p:cNvPr id="79921" name="Text Box 77"/>
            <p:cNvSpPr txBox="1"/>
            <p:nvPr/>
          </p:nvSpPr>
          <p:spPr>
            <a:xfrm>
              <a:off x="3050" y="1992"/>
              <a:ext cx="680" cy="1239"/>
            </a:xfrm>
            <a:prstGeom prst="rect">
              <a:avLst/>
            </a:prstGeom>
            <a:noFill/>
            <a:ln w="19050">
              <a:noFill/>
            </a:ln>
          </p:spPr>
          <p:txBody>
            <a:bodyPr>
              <a:spAutoFit/>
            </a:bodyPr>
            <a:p>
              <a:pPr>
                <a:lnSpc>
                  <a:spcPct val="110000"/>
                </a:lnSpc>
                <a:buClr>
                  <a:schemeClr val="tx1"/>
                </a:buClr>
              </a:pPr>
              <a:r>
                <a:rPr lang="en-GB" altLang="zh-CN" dirty="0">
                  <a:solidFill>
                    <a:schemeClr val="tx1"/>
                  </a:solidFill>
                  <a:latin typeface="Arial" panose="020B0604020202020204" pitchFamily="34" charset="0"/>
                </a:rPr>
                <a:t>7  4  3</a:t>
              </a:r>
              <a:endParaRPr lang="en-GB" altLang="zh-CN"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2"/>
                  </a:solidFill>
                  <a:latin typeface="Arial" panose="020B0604020202020204" pitchFamily="34" charset="0"/>
                </a:rPr>
                <a:t>0  2  0</a:t>
              </a:r>
              <a:endParaRPr lang="zh-CN" altLang="en-GB" dirty="0">
                <a:solidFill>
                  <a:schemeClr val="tx2"/>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6  0  0</a:t>
              </a:r>
              <a:endParaRPr lang="zh-CN" altLang="en-GB"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0  1  1</a:t>
              </a:r>
              <a:endParaRPr lang="zh-CN" altLang="en-GB"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4  3  1</a:t>
              </a:r>
              <a:endParaRPr lang="zh-CN" altLang="en-US" dirty="0">
                <a:solidFill>
                  <a:schemeClr val="tx1"/>
                </a:solidFill>
                <a:latin typeface="Arial" panose="020B0604020202020204" pitchFamily="34" charset="0"/>
              </a:endParaRPr>
            </a:p>
          </p:txBody>
        </p:sp>
        <p:sp>
          <p:nvSpPr>
            <p:cNvPr id="79922" name="Text Box 78"/>
            <p:cNvSpPr txBox="1"/>
            <p:nvPr/>
          </p:nvSpPr>
          <p:spPr>
            <a:xfrm>
              <a:off x="3923" y="1992"/>
              <a:ext cx="817" cy="522"/>
            </a:xfrm>
            <a:prstGeom prst="rect">
              <a:avLst/>
            </a:prstGeom>
            <a:noFill/>
            <a:ln w="19050">
              <a:noFill/>
            </a:ln>
          </p:spPr>
          <p:txBody>
            <a:bodyPr>
              <a:spAutoFit/>
            </a:bodyPr>
            <a:p>
              <a:pPr algn="r">
                <a:lnSpc>
                  <a:spcPct val="110000"/>
                </a:lnSpc>
                <a:buClr>
                  <a:schemeClr val="tx1"/>
                </a:buClr>
              </a:pPr>
              <a:r>
                <a:rPr lang="en-GB" altLang="zh-CN" sz="2200" dirty="0">
                  <a:solidFill>
                    <a:schemeClr val="tx1"/>
                  </a:solidFill>
                  <a:latin typeface="Arial" panose="020B0604020202020204" pitchFamily="34" charset="0"/>
                </a:rPr>
                <a:t> </a:t>
              </a:r>
              <a:r>
                <a:rPr lang="en-GB" altLang="zh-CN" sz="2200" dirty="0">
                  <a:solidFill>
                    <a:schemeClr val="tx2"/>
                  </a:solidFill>
                  <a:latin typeface="Arial" panose="020B0604020202020204" pitchFamily="34" charset="0"/>
                </a:rPr>
                <a:t>2   3   0</a:t>
              </a:r>
              <a:endParaRPr lang="en-GB" altLang="zh-CN" sz="2200" dirty="0">
                <a:solidFill>
                  <a:schemeClr val="tx2"/>
                </a:solidFill>
                <a:latin typeface="Arial" panose="020B0604020202020204" pitchFamily="34" charset="0"/>
              </a:endParaRPr>
            </a:p>
            <a:p>
              <a:pPr algn="r">
                <a:lnSpc>
                  <a:spcPct val="110000"/>
                </a:lnSpc>
                <a:buClr>
                  <a:schemeClr val="tx1"/>
                </a:buClr>
              </a:pPr>
              <a:endParaRPr lang="zh-CN" altLang="en-US" sz="2200" dirty="0">
                <a:solidFill>
                  <a:schemeClr val="tx1"/>
                </a:solidFill>
                <a:latin typeface="Arial" panose="020B0604020202020204" pitchFamily="34" charset="0"/>
              </a:endParaRPr>
            </a:p>
          </p:txBody>
        </p:sp>
        <p:sp>
          <p:nvSpPr>
            <p:cNvPr id="79923" name="Text Box 79"/>
            <p:cNvSpPr txBox="1"/>
            <p:nvPr/>
          </p:nvSpPr>
          <p:spPr>
            <a:xfrm>
              <a:off x="748" y="1992"/>
              <a:ext cx="408" cy="1218"/>
            </a:xfrm>
            <a:prstGeom prst="rect">
              <a:avLst/>
            </a:prstGeom>
            <a:noFill/>
            <a:ln w="19050">
              <a:noFill/>
            </a:ln>
          </p:spPr>
          <p:txBody>
            <a:bodyPr>
              <a:spAutoFit/>
            </a:bodyPr>
            <a:p>
              <a:pPr>
                <a:lnSpc>
                  <a:spcPct val="110000"/>
                </a:lnSpc>
                <a:buClr>
                  <a:schemeClr val="tx1"/>
                </a:buClr>
              </a:pPr>
              <a:r>
                <a:rPr lang="en-GB" altLang="zh-CN" sz="2200" dirty="0">
                  <a:solidFill>
                    <a:schemeClr val="tx1"/>
                  </a:solidFill>
                  <a:latin typeface="Arial" panose="020B0604020202020204" pitchFamily="34" charset="0"/>
                </a:rPr>
                <a:t>P</a:t>
              </a:r>
              <a:r>
                <a:rPr lang="en-GB" altLang="zh-CN" sz="2200" baseline="-25000" dirty="0">
                  <a:solidFill>
                    <a:schemeClr val="tx1"/>
                  </a:solidFill>
                  <a:latin typeface="Arial" panose="020B0604020202020204" pitchFamily="34" charset="0"/>
                </a:rPr>
                <a:t>0</a:t>
              </a:r>
              <a:endParaRPr lang="en-GB" altLang="zh-CN" sz="2200" baseline="-25000"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P</a:t>
              </a:r>
              <a:r>
                <a:rPr lang="en-GB" altLang="zh-CN" sz="2200" baseline="-25000" dirty="0">
                  <a:solidFill>
                    <a:schemeClr val="tx1"/>
                  </a:solidFill>
                  <a:latin typeface="Arial" panose="020B0604020202020204" pitchFamily="34" charset="0"/>
                </a:rPr>
                <a:t>1</a:t>
              </a:r>
              <a:endParaRPr lang="en-GB" altLang="zh-CN" sz="2200" baseline="-25000"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P</a:t>
              </a:r>
              <a:r>
                <a:rPr lang="en-GB" altLang="zh-CN" sz="2200" baseline="-25000" dirty="0">
                  <a:solidFill>
                    <a:schemeClr val="tx1"/>
                  </a:solidFill>
                  <a:latin typeface="Arial" panose="020B0604020202020204" pitchFamily="34" charset="0"/>
                </a:rPr>
                <a:t>2</a:t>
              </a:r>
              <a:endParaRPr lang="en-GB" altLang="zh-CN" sz="2200" baseline="-25000"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P</a:t>
              </a:r>
              <a:r>
                <a:rPr lang="en-GB" altLang="zh-CN" sz="2200" baseline="-25000" dirty="0">
                  <a:solidFill>
                    <a:schemeClr val="tx1"/>
                  </a:solidFill>
                  <a:latin typeface="Arial" panose="020B0604020202020204" pitchFamily="34" charset="0"/>
                </a:rPr>
                <a:t>3</a:t>
              </a:r>
              <a:endParaRPr lang="en-GB" altLang="zh-CN" sz="2200" baseline="-25000"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P</a:t>
              </a:r>
              <a:r>
                <a:rPr lang="en-GB" altLang="zh-CN" sz="2200" baseline="-25000" dirty="0">
                  <a:solidFill>
                    <a:schemeClr val="tx1"/>
                  </a:solidFill>
                  <a:latin typeface="Arial" panose="020B0604020202020204" pitchFamily="34" charset="0"/>
                </a:rPr>
                <a:t>4</a:t>
              </a:r>
              <a:endParaRPr lang="en-US" altLang="zh-CN" sz="2200" b="1" dirty="0">
                <a:solidFill>
                  <a:schemeClr val="tx1"/>
                </a:solidFill>
                <a:latin typeface="Arial" panose="020B0604020202020204" pitchFamily="34" charset="0"/>
              </a:endParaRPr>
            </a:p>
          </p:txBody>
        </p:sp>
      </p:grpSp>
      <p:sp>
        <p:nvSpPr>
          <p:cNvPr id="312400" name="Text Box 80"/>
          <p:cNvSpPr txBox="1"/>
          <p:nvPr/>
        </p:nvSpPr>
        <p:spPr>
          <a:xfrm>
            <a:off x="395288" y="5949950"/>
            <a:ext cx="8569325" cy="762000"/>
          </a:xfrm>
          <a:prstGeom prst="rect">
            <a:avLst/>
          </a:prstGeom>
          <a:noFill/>
          <a:ln w="19050">
            <a:noFill/>
          </a:ln>
        </p:spPr>
        <p:txBody>
          <a:bodyPr>
            <a:spAutoFit/>
          </a:bodyPr>
          <a:p>
            <a:pPr algn="l">
              <a:spcBef>
                <a:spcPct val="50000"/>
              </a:spcBef>
              <a:buClr>
                <a:schemeClr val="tx1"/>
              </a:buClr>
            </a:pPr>
            <a:r>
              <a:rPr lang="zh-CN" altLang="en-GB" sz="2200" b="1" dirty="0">
                <a:solidFill>
                  <a:schemeClr val="tx1"/>
                </a:solidFill>
                <a:latin typeface="Arial" panose="020B0604020202020204" pitchFamily="34" charset="0"/>
              </a:rPr>
              <a:t>由于此时存在安全序列</a:t>
            </a:r>
            <a:r>
              <a:rPr lang="en-GB" altLang="zh-CN" sz="2200" b="1" dirty="0">
                <a:solidFill>
                  <a:schemeClr val="tx1"/>
                </a:solidFill>
                <a:latin typeface="Arial" panose="020B0604020202020204" pitchFamily="34" charset="0"/>
              </a:rPr>
              <a:t>{P</a:t>
            </a:r>
            <a:r>
              <a:rPr lang="en-GB" altLang="zh-CN" sz="2200" b="1" baseline="-25000" dirty="0">
                <a:solidFill>
                  <a:schemeClr val="tx1"/>
                </a:solidFill>
                <a:latin typeface="Arial" panose="020B0604020202020204" pitchFamily="34" charset="0"/>
              </a:rPr>
              <a:t>1</a:t>
            </a:r>
            <a:r>
              <a:rPr lang="en-GB" altLang="zh-CN" sz="2200" b="1" dirty="0">
                <a:solidFill>
                  <a:schemeClr val="tx1"/>
                </a:solidFill>
                <a:latin typeface="Arial" panose="020B0604020202020204" pitchFamily="34" charset="0"/>
              </a:rPr>
              <a:t>, P</a:t>
            </a:r>
            <a:r>
              <a:rPr lang="en-GB" altLang="zh-CN" sz="2200" b="1" baseline="-25000" dirty="0">
                <a:solidFill>
                  <a:schemeClr val="tx1"/>
                </a:solidFill>
                <a:latin typeface="Arial" panose="020B0604020202020204" pitchFamily="34" charset="0"/>
              </a:rPr>
              <a:t>3</a:t>
            </a:r>
            <a:r>
              <a:rPr lang="en-GB" altLang="zh-CN" sz="2200" b="1" dirty="0">
                <a:solidFill>
                  <a:schemeClr val="tx1"/>
                </a:solidFill>
                <a:latin typeface="Arial" panose="020B0604020202020204" pitchFamily="34" charset="0"/>
              </a:rPr>
              <a:t>,</a:t>
            </a:r>
            <a:r>
              <a:rPr lang="en-GB" altLang="zh-CN" sz="2200" b="1" baseline="-25000" dirty="0">
                <a:solidFill>
                  <a:schemeClr val="tx1"/>
                </a:solidFill>
                <a:latin typeface="Arial" panose="020B0604020202020204" pitchFamily="34" charset="0"/>
              </a:rPr>
              <a:t> </a:t>
            </a:r>
            <a:r>
              <a:rPr lang="en-GB" altLang="zh-CN" sz="2200" b="1" dirty="0">
                <a:solidFill>
                  <a:schemeClr val="tx1"/>
                </a:solidFill>
                <a:latin typeface="Arial" panose="020B0604020202020204" pitchFamily="34" charset="0"/>
              </a:rPr>
              <a:t>P</a:t>
            </a:r>
            <a:r>
              <a:rPr lang="en-GB" altLang="zh-CN" sz="2200" b="1" baseline="-25000" dirty="0">
                <a:solidFill>
                  <a:schemeClr val="tx1"/>
                </a:solidFill>
                <a:latin typeface="Arial" panose="020B0604020202020204" pitchFamily="34" charset="0"/>
              </a:rPr>
              <a:t>4</a:t>
            </a:r>
            <a:r>
              <a:rPr lang="en-GB" altLang="zh-CN" sz="2200" b="1" dirty="0">
                <a:solidFill>
                  <a:schemeClr val="tx1"/>
                </a:solidFill>
                <a:latin typeface="Arial" panose="020B0604020202020204" pitchFamily="34" charset="0"/>
              </a:rPr>
              <a:t>,</a:t>
            </a:r>
            <a:r>
              <a:rPr lang="en-GB" altLang="zh-CN" sz="2200" b="1" baseline="-25000" dirty="0">
                <a:solidFill>
                  <a:schemeClr val="tx1"/>
                </a:solidFill>
                <a:latin typeface="Arial" panose="020B0604020202020204" pitchFamily="34" charset="0"/>
              </a:rPr>
              <a:t> </a:t>
            </a:r>
            <a:r>
              <a:rPr lang="en-GB" altLang="zh-CN" sz="2200" b="1" dirty="0">
                <a:solidFill>
                  <a:schemeClr val="tx1"/>
                </a:solidFill>
                <a:latin typeface="Arial" panose="020B0604020202020204" pitchFamily="34" charset="0"/>
              </a:rPr>
              <a:t>P</a:t>
            </a:r>
            <a:r>
              <a:rPr lang="en-GB" altLang="zh-CN" sz="2200" b="1" baseline="-25000" dirty="0">
                <a:solidFill>
                  <a:schemeClr val="tx1"/>
                </a:solidFill>
                <a:latin typeface="Arial" panose="020B0604020202020204" pitchFamily="34" charset="0"/>
              </a:rPr>
              <a:t>2</a:t>
            </a:r>
            <a:r>
              <a:rPr lang="en-GB" altLang="zh-CN" sz="2200" b="1" dirty="0">
                <a:solidFill>
                  <a:schemeClr val="tx1"/>
                </a:solidFill>
                <a:latin typeface="Arial" panose="020B0604020202020204" pitchFamily="34" charset="0"/>
              </a:rPr>
              <a:t>,</a:t>
            </a:r>
            <a:r>
              <a:rPr lang="en-GB" altLang="zh-CN" sz="2200" b="1" baseline="-25000" dirty="0">
                <a:solidFill>
                  <a:schemeClr val="tx1"/>
                </a:solidFill>
                <a:latin typeface="Arial" panose="020B0604020202020204" pitchFamily="34" charset="0"/>
              </a:rPr>
              <a:t> </a:t>
            </a:r>
            <a:r>
              <a:rPr lang="en-GB" altLang="zh-CN" sz="2200" b="1" dirty="0">
                <a:solidFill>
                  <a:schemeClr val="tx1"/>
                </a:solidFill>
                <a:latin typeface="Arial" panose="020B0604020202020204" pitchFamily="34" charset="0"/>
              </a:rPr>
              <a:t>P</a:t>
            </a:r>
            <a:r>
              <a:rPr lang="en-GB" altLang="zh-CN" sz="2200" b="1" baseline="-25000" dirty="0">
                <a:solidFill>
                  <a:schemeClr val="tx1"/>
                </a:solidFill>
                <a:latin typeface="Arial" panose="020B0604020202020204" pitchFamily="34" charset="0"/>
              </a:rPr>
              <a:t>0</a:t>
            </a:r>
            <a:r>
              <a:rPr lang="en-GB" altLang="zh-CN" sz="2200" b="1" dirty="0">
                <a:solidFill>
                  <a:schemeClr val="tx1"/>
                </a:solidFill>
                <a:latin typeface="Arial" panose="020B0604020202020204" pitchFamily="34" charset="0"/>
              </a:rPr>
              <a:t>},</a:t>
            </a:r>
            <a:r>
              <a:rPr lang="zh-CN" altLang="en-GB" sz="2200" b="1" dirty="0">
                <a:solidFill>
                  <a:schemeClr val="tx1"/>
                </a:solidFill>
                <a:latin typeface="Arial" panose="020B0604020202020204" pitchFamily="34" charset="0"/>
              </a:rPr>
              <a:t>故系统是安全的，可为</a:t>
            </a:r>
            <a:r>
              <a:rPr lang="en-GB" altLang="zh-CN" sz="2200" b="1" dirty="0">
                <a:solidFill>
                  <a:schemeClr val="tx1"/>
                </a:solidFill>
                <a:latin typeface="Arial" panose="020B0604020202020204" pitchFamily="34" charset="0"/>
              </a:rPr>
              <a:t>P</a:t>
            </a:r>
            <a:r>
              <a:rPr lang="en-GB" altLang="zh-CN" sz="2200" b="1" baseline="-25000" dirty="0">
                <a:solidFill>
                  <a:schemeClr val="tx1"/>
                </a:solidFill>
                <a:latin typeface="Arial" panose="020B0604020202020204" pitchFamily="34" charset="0"/>
              </a:rPr>
              <a:t>1</a:t>
            </a:r>
            <a:r>
              <a:rPr lang="zh-CN" altLang="en-GB" sz="2200" b="1" dirty="0">
                <a:solidFill>
                  <a:schemeClr val="tx1"/>
                </a:solidFill>
                <a:latin typeface="Arial" panose="020B0604020202020204" pitchFamily="34" charset="0"/>
              </a:rPr>
              <a:t>分配上述资源。</a:t>
            </a:r>
            <a:endParaRPr lang="zh-CN" altLang="en-US" sz="2200" b="1" dirty="0">
              <a:solidFill>
                <a:schemeClr val="tx1"/>
              </a:solidFill>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12357">
                                            <p:txEl>
                                              <p:charRg st="0" end="10"/>
                                            </p:txEl>
                                          </p:spTgt>
                                        </p:tgtEl>
                                        <p:attrNameLst>
                                          <p:attrName>style.visibility</p:attrName>
                                        </p:attrNameLst>
                                      </p:cBhvr>
                                      <p:to>
                                        <p:strVal val="visible"/>
                                      </p:to>
                                    </p:set>
                                    <p:animEffect transition="in" filter="box(in)">
                                      <p:cBhvr>
                                        <p:cTn id="7" dur="500"/>
                                        <p:tgtEl>
                                          <p:spTgt spid="312357">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12360">
                                            <p:txEl>
                                              <p:charRg st="0" end="3"/>
                                            </p:txEl>
                                          </p:spTgt>
                                        </p:tgtEl>
                                        <p:attrNameLst>
                                          <p:attrName>style.visibility</p:attrName>
                                        </p:attrNameLst>
                                      </p:cBhvr>
                                      <p:to>
                                        <p:strVal val="visible"/>
                                      </p:to>
                                    </p:set>
                                    <p:animEffect transition="in" filter="box(in)">
                                      <p:cBhvr>
                                        <p:cTn id="12" dur="500"/>
                                        <p:tgtEl>
                                          <p:spTgt spid="312360">
                                            <p:txEl>
                                              <p:charRg st="0" end="3"/>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12356">
                                            <p:txEl>
                                              <p:charRg st="0" end="8"/>
                                            </p:txEl>
                                          </p:spTgt>
                                        </p:tgtEl>
                                        <p:attrNameLst>
                                          <p:attrName>style.visibility</p:attrName>
                                        </p:attrNameLst>
                                      </p:cBhvr>
                                      <p:to>
                                        <p:strVal val="visible"/>
                                      </p:to>
                                    </p:set>
                                    <p:animEffect transition="in" filter="box(in)">
                                      <p:cBhvr>
                                        <p:cTn id="15" dur="500"/>
                                        <p:tgtEl>
                                          <p:spTgt spid="312356">
                                            <p:txEl>
                                              <p:charRg st="0" end="8"/>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12358">
                                            <p:txEl>
                                              <p:charRg st="0" end="8"/>
                                            </p:txEl>
                                          </p:spTgt>
                                        </p:tgtEl>
                                        <p:attrNameLst>
                                          <p:attrName>style.visibility</p:attrName>
                                        </p:attrNameLst>
                                      </p:cBhvr>
                                      <p:to>
                                        <p:strVal val="visible"/>
                                      </p:to>
                                    </p:set>
                                    <p:animEffect transition="in" filter="box(in)">
                                      <p:cBhvr>
                                        <p:cTn id="18" dur="500"/>
                                        <p:tgtEl>
                                          <p:spTgt spid="312358">
                                            <p:txEl>
                                              <p:charRg st="0"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312359">
                                            <p:txEl>
                                              <p:charRg st="0" end="11"/>
                                            </p:txEl>
                                          </p:spTgt>
                                        </p:tgtEl>
                                        <p:attrNameLst>
                                          <p:attrName>style.visibility</p:attrName>
                                        </p:attrNameLst>
                                      </p:cBhvr>
                                      <p:to>
                                        <p:strVal val="visible"/>
                                      </p:to>
                                    </p:set>
                                    <p:animEffect transition="in" filter="box(in)">
                                      <p:cBhvr>
                                        <p:cTn id="23" dur="500"/>
                                        <p:tgtEl>
                                          <p:spTgt spid="312359">
                                            <p:txEl>
                                              <p:charRg st="0" end="11"/>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312361">
                                            <p:txEl>
                                              <p:charRg st="0" end="6"/>
                                            </p:txEl>
                                          </p:spTgt>
                                        </p:tgtEl>
                                        <p:attrNameLst>
                                          <p:attrName>style.visibility</p:attrName>
                                        </p:attrNameLst>
                                      </p:cBhvr>
                                      <p:to>
                                        <p:strVal val="visible"/>
                                      </p:to>
                                    </p:set>
                                    <p:animEffect transition="in" filter="box(in)">
                                      <p:cBhvr>
                                        <p:cTn id="26" dur="500"/>
                                        <p:tgtEl>
                                          <p:spTgt spid="312361">
                                            <p:txEl>
                                              <p:charRg st="0"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312357">
                                            <p:txEl>
                                              <p:charRg st="10" end="20"/>
                                            </p:txEl>
                                          </p:spTgt>
                                        </p:tgtEl>
                                        <p:attrNameLst>
                                          <p:attrName>style.visibility</p:attrName>
                                        </p:attrNameLst>
                                      </p:cBhvr>
                                      <p:to>
                                        <p:strVal val="visible"/>
                                      </p:to>
                                    </p:set>
                                    <p:animEffect transition="in" filter="box(in)">
                                      <p:cBhvr>
                                        <p:cTn id="31" dur="500"/>
                                        <p:tgtEl>
                                          <p:spTgt spid="312357">
                                            <p:txEl>
                                              <p:charRg st="10" end="2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312360">
                                            <p:txEl>
                                              <p:charRg st="3" end="6"/>
                                            </p:txEl>
                                          </p:spTgt>
                                        </p:tgtEl>
                                        <p:attrNameLst>
                                          <p:attrName>style.visibility</p:attrName>
                                        </p:attrNameLst>
                                      </p:cBhvr>
                                      <p:to>
                                        <p:strVal val="visible"/>
                                      </p:to>
                                    </p:set>
                                    <p:animEffect transition="in" filter="box(in)">
                                      <p:cBhvr>
                                        <p:cTn id="36" dur="500"/>
                                        <p:tgtEl>
                                          <p:spTgt spid="312360">
                                            <p:txEl>
                                              <p:charRg st="3" end="6"/>
                                            </p:txEl>
                                          </p:spTgt>
                                        </p:tgtEl>
                                      </p:cBhvr>
                                    </p:animEffect>
                                  </p:childTnLst>
                                </p:cTn>
                              </p:par>
                              <p:par>
                                <p:cTn id="37" presetID="4" presetClass="entr" presetSubtype="16" fill="hold" nodeType="withEffect">
                                  <p:stCondLst>
                                    <p:cond delay="0"/>
                                  </p:stCondLst>
                                  <p:childTnLst>
                                    <p:set>
                                      <p:cBhvr>
                                        <p:cTn id="38" dur="1" fill="hold">
                                          <p:stCondLst>
                                            <p:cond delay="0"/>
                                          </p:stCondLst>
                                        </p:cTn>
                                        <p:tgtEl>
                                          <p:spTgt spid="312356">
                                            <p:txEl>
                                              <p:charRg st="8" end="16"/>
                                            </p:txEl>
                                          </p:spTgt>
                                        </p:tgtEl>
                                        <p:attrNameLst>
                                          <p:attrName>style.visibility</p:attrName>
                                        </p:attrNameLst>
                                      </p:cBhvr>
                                      <p:to>
                                        <p:strVal val="visible"/>
                                      </p:to>
                                    </p:set>
                                    <p:animEffect transition="in" filter="box(in)">
                                      <p:cBhvr>
                                        <p:cTn id="39" dur="500"/>
                                        <p:tgtEl>
                                          <p:spTgt spid="312356">
                                            <p:txEl>
                                              <p:charRg st="8" end="16"/>
                                            </p:txEl>
                                          </p:spTgt>
                                        </p:tgtEl>
                                      </p:cBhvr>
                                    </p:animEffect>
                                  </p:childTnLst>
                                </p:cTn>
                              </p:par>
                              <p:par>
                                <p:cTn id="40" presetID="4" presetClass="entr" presetSubtype="16" fill="hold" nodeType="withEffect">
                                  <p:stCondLst>
                                    <p:cond delay="0"/>
                                  </p:stCondLst>
                                  <p:childTnLst>
                                    <p:set>
                                      <p:cBhvr>
                                        <p:cTn id="41" dur="1" fill="hold">
                                          <p:stCondLst>
                                            <p:cond delay="0"/>
                                          </p:stCondLst>
                                        </p:cTn>
                                        <p:tgtEl>
                                          <p:spTgt spid="312358">
                                            <p:txEl>
                                              <p:charRg st="8" end="16"/>
                                            </p:txEl>
                                          </p:spTgt>
                                        </p:tgtEl>
                                        <p:attrNameLst>
                                          <p:attrName>style.visibility</p:attrName>
                                        </p:attrNameLst>
                                      </p:cBhvr>
                                      <p:to>
                                        <p:strVal val="visible"/>
                                      </p:to>
                                    </p:set>
                                    <p:animEffect transition="in" filter="box(in)">
                                      <p:cBhvr>
                                        <p:cTn id="42" dur="500"/>
                                        <p:tgtEl>
                                          <p:spTgt spid="312358">
                                            <p:txEl>
                                              <p:charRg st="8" end="1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312359">
                                            <p:txEl>
                                              <p:charRg st="11" end="21"/>
                                            </p:txEl>
                                          </p:spTgt>
                                        </p:tgtEl>
                                        <p:attrNameLst>
                                          <p:attrName>style.visibility</p:attrName>
                                        </p:attrNameLst>
                                      </p:cBhvr>
                                      <p:to>
                                        <p:strVal val="visible"/>
                                      </p:to>
                                    </p:set>
                                    <p:animEffect transition="in" filter="box(in)">
                                      <p:cBhvr>
                                        <p:cTn id="47" dur="500"/>
                                        <p:tgtEl>
                                          <p:spTgt spid="312359">
                                            <p:txEl>
                                              <p:charRg st="11" end="21"/>
                                            </p:txEl>
                                          </p:spTgt>
                                        </p:tgtEl>
                                      </p:cBhvr>
                                    </p:animEffect>
                                  </p:childTnLst>
                                </p:cTn>
                              </p:par>
                              <p:par>
                                <p:cTn id="48" presetID="4" presetClass="entr" presetSubtype="16" fill="hold" nodeType="withEffect">
                                  <p:stCondLst>
                                    <p:cond delay="0"/>
                                  </p:stCondLst>
                                  <p:childTnLst>
                                    <p:set>
                                      <p:cBhvr>
                                        <p:cTn id="49" dur="1" fill="hold">
                                          <p:stCondLst>
                                            <p:cond delay="0"/>
                                          </p:stCondLst>
                                        </p:cTn>
                                        <p:tgtEl>
                                          <p:spTgt spid="312361">
                                            <p:txEl>
                                              <p:charRg st="6" end="11"/>
                                            </p:txEl>
                                          </p:spTgt>
                                        </p:tgtEl>
                                        <p:attrNameLst>
                                          <p:attrName>style.visibility</p:attrName>
                                        </p:attrNameLst>
                                      </p:cBhvr>
                                      <p:to>
                                        <p:strVal val="visible"/>
                                      </p:to>
                                    </p:set>
                                    <p:animEffect transition="in" filter="box(in)">
                                      <p:cBhvr>
                                        <p:cTn id="50" dur="500"/>
                                        <p:tgtEl>
                                          <p:spTgt spid="312361">
                                            <p:txEl>
                                              <p:charRg st="6" end="1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312357">
                                            <p:txEl>
                                              <p:charRg st="20" end="30"/>
                                            </p:txEl>
                                          </p:spTgt>
                                        </p:tgtEl>
                                        <p:attrNameLst>
                                          <p:attrName>style.visibility</p:attrName>
                                        </p:attrNameLst>
                                      </p:cBhvr>
                                      <p:to>
                                        <p:strVal val="visible"/>
                                      </p:to>
                                    </p:set>
                                    <p:animEffect transition="in" filter="box(in)">
                                      <p:cBhvr>
                                        <p:cTn id="55" dur="500"/>
                                        <p:tgtEl>
                                          <p:spTgt spid="312357">
                                            <p:txEl>
                                              <p:charRg st="20" end="3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nodeType="clickEffect">
                                  <p:stCondLst>
                                    <p:cond delay="0"/>
                                  </p:stCondLst>
                                  <p:childTnLst>
                                    <p:set>
                                      <p:cBhvr>
                                        <p:cTn id="59" dur="1" fill="hold">
                                          <p:stCondLst>
                                            <p:cond delay="0"/>
                                          </p:stCondLst>
                                        </p:cTn>
                                        <p:tgtEl>
                                          <p:spTgt spid="312360">
                                            <p:txEl>
                                              <p:charRg st="6" end="9"/>
                                            </p:txEl>
                                          </p:spTgt>
                                        </p:tgtEl>
                                        <p:attrNameLst>
                                          <p:attrName>style.visibility</p:attrName>
                                        </p:attrNameLst>
                                      </p:cBhvr>
                                      <p:to>
                                        <p:strVal val="visible"/>
                                      </p:to>
                                    </p:set>
                                    <p:animEffect transition="in" filter="box(in)">
                                      <p:cBhvr>
                                        <p:cTn id="60" dur="500"/>
                                        <p:tgtEl>
                                          <p:spTgt spid="312360">
                                            <p:txEl>
                                              <p:charRg st="6" end="9"/>
                                            </p:txEl>
                                          </p:spTgt>
                                        </p:tgtEl>
                                      </p:cBhvr>
                                    </p:animEffect>
                                  </p:childTnLst>
                                </p:cTn>
                              </p:par>
                              <p:par>
                                <p:cTn id="61" presetID="4" presetClass="entr" presetSubtype="16" fill="hold" nodeType="withEffect">
                                  <p:stCondLst>
                                    <p:cond delay="0"/>
                                  </p:stCondLst>
                                  <p:childTnLst>
                                    <p:set>
                                      <p:cBhvr>
                                        <p:cTn id="62" dur="1" fill="hold">
                                          <p:stCondLst>
                                            <p:cond delay="0"/>
                                          </p:stCondLst>
                                        </p:cTn>
                                        <p:tgtEl>
                                          <p:spTgt spid="312356">
                                            <p:txEl>
                                              <p:charRg st="16" end="24"/>
                                            </p:txEl>
                                          </p:spTgt>
                                        </p:tgtEl>
                                        <p:attrNameLst>
                                          <p:attrName>style.visibility</p:attrName>
                                        </p:attrNameLst>
                                      </p:cBhvr>
                                      <p:to>
                                        <p:strVal val="visible"/>
                                      </p:to>
                                    </p:set>
                                    <p:animEffect transition="in" filter="box(in)">
                                      <p:cBhvr>
                                        <p:cTn id="63" dur="500"/>
                                        <p:tgtEl>
                                          <p:spTgt spid="312356">
                                            <p:txEl>
                                              <p:charRg st="16" end="24"/>
                                            </p:txEl>
                                          </p:spTgt>
                                        </p:tgtEl>
                                      </p:cBhvr>
                                    </p:animEffect>
                                  </p:childTnLst>
                                </p:cTn>
                              </p:par>
                              <p:par>
                                <p:cTn id="64" presetID="4" presetClass="entr" presetSubtype="16" fill="hold" nodeType="withEffect">
                                  <p:stCondLst>
                                    <p:cond delay="0"/>
                                  </p:stCondLst>
                                  <p:childTnLst>
                                    <p:set>
                                      <p:cBhvr>
                                        <p:cTn id="65" dur="1" fill="hold">
                                          <p:stCondLst>
                                            <p:cond delay="0"/>
                                          </p:stCondLst>
                                        </p:cTn>
                                        <p:tgtEl>
                                          <p:spTgt spid="312358">
                                            <p:txEl>
                                              <p:charRg st="16" end="24"/>
                                            </p:txEl>
                                          </p:spTgt>
                                        </p:tgtEl>
                                        <p:attrNameLst>
                                          <p:attrName>style.visibility</p:attrName>
                                        </p:attrNameLst>
                                      </p:cBhvr>
                                      <p:to>
                                        <p:strVal val="visible"/>
                                      </p:to>
                                    </p:set>
                                    <p:animEffect transition="in" filter="box(in)">
                                      <p:cBhvr>
                                        <p:cTn id="66" dur="500"/>
                                        <p:tgtEl>
                                          <p:spTgt spid="312358">
                                            <p:txEl>
                                              <p:charRg st="16" end="24"/>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nodeType="clickEffect">
                                  <p:stCondLst>
                                    <p:cond delay="0"/>
                                  </p:stCondLst>
                                  <p:childTnLst>
                                    <p:set>
                                      <p:cBhvr>
                                        <p:cTn id="70" dur="1" fill="hold">
                                          <p:stCondLst>
                                            <p:cond delay="0"/>
                                          </p:stCondLst>
                                        </p:cTn>
                                        <p:tgtEl>
                                          <p:spTgt spid="312359">
                                            <p:txEl>
                                              <p:charRg st="21" end="31"/>
                                            </p:txEl>
                                          </p:spTgt>
                                        </p:tgtEl>
                                        <p:attrNameLst>
                                          <p:attrName>style.visibility</p:attrName>
                                        </p:attrNameLst>
                                      </p:cBhvr>
                                      <p:to>
                                        <p:strVal val="visible"/>
                                      </p:to>
                                    </p:set>
                                    <p:animEffect transition="in" filter="box(in)">
                                      <p:cBhvr>
                                        <p:cTn id="71" dur="500"/>
                                        <p:tgtEl>
                                          <p:spTgt spid="312359">
                                            <p:txEl>
                                              <p:charRg st="21" end="31"/>
                                            </p:txEl>
                                          </p:spTgt>
                                        </p:tgtEl>
                                      </p:cBhvr>
                                    </p:animEffect>
                                  </p:childTnLst>
                                </p:cTn>
                              </p:par>
                              <p:par>
                                <p:cTn id="72" presetID="4" presetClass="entr" presetSubtype="16" fill="hold" nodeType="withEffect">
                                  <p:stCondLst>
                                    <p:cond delay="0"/>
                                  </p:stCondLst>
                                  <p:childTnLst>
                                    <p:set>
                                      <p:cBhvr>
                                        <p:cTn id="73" dur="1" fill="hold">
                                          <p:stCondLst>
                                            <p:cond delay="0"/>
                                          </p:stCondLst>
                                        </p:cTn>
                                        <p:tgtEl>
                                          <p:spTgt spid="312361">
                                            <p:txEl>
                                              <p:charRg st="11" end="16"/>
                                            </p:txEl>
                                          </p:spTgt>
                                        </p:tgtEl>
                                        <p:attrNameLst>
                                          <p:attrName>style.visibility</p:attrName>
                                        </p:attrNameLst>
                                      </p:cBhvr>
                                      <p:to>
                                        <p:strVal val="visible"/>
                                      </p:to>
                                    </p:set>
                                    <p:animEffect transition="in" filter="box(in)">
                                      <p:cBhvr>
                                        <p:cTn id="74" dur="500"/>
                                        <p:tgtEl>
                                          <p:spTgt spid="312361">
                                            <p:txEl>
                                              <p:charRg st="11" end="16"/>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 presetClass="entr" presetSubtype="16" fill="hold" nodeType="clickEffect">
                                  <p:stCondLst>
                                    <p:cond delay="0"/>
                                  </p:stCondLst>
                                  <p:childTnLst>
                                    <p:set>
                                      <p:cBhvr>
                                        <p:cTn id="78" dur="1" fill="hold">
                                          <p:stCondLst>
                                            <p:cond delay="0"/>
                                          </p:stCondLst>
                                        </p:cTn>
                                        <p:tgtEl>
                                          <p:spTgt spid="312357">
                                            <p:txEl>
                                              <p:charRg st="30" end="40"/>
                                            </p:txEl>
                                          </p:spTgt>
                                        </p:tgtEl>
                                        <p:attrNameLst>
                                          <p:attrName>style.visibility</p:attrName>
                                        </p:attrNameLst>
                                      </p:cBhvr>
                                      <p:to>
                                        <p:strVal val="visible"/>
                                      </p:to>
                                    </p:set>
                                    <p:animEffect transition="in" filter="box(in)">
                                      <p:cBhvr>
                                        <p:cTn id="79" dur="500"/>
                                        <p:tgtEl>
                                          <p:spTgt spid="312357">
                                            <p:txEl>
                                              <p:charRg st="30" end="4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4" presetClass="entr" presetSubtype="16" fill="hold" nodeType="clickEffect">
                                  <p:stCondLst>
                                    <p:cond delay="0"/>
                                  </p:stCondLst>
                                  <p:childTnLst>
                                    <p:set>
                                      <p:cBhvr>
                                        <p:cTn id="83" dur="1" fill="hold">
                                          <p:stCondLst>
                                            <p:cond delay="0"/>
                                          </p:stCondLst>
                                        </p:cTn>
                                        <p:tgtEl>
                                          <p:spTgt spid="312360">
                                            <p:txEl>
                                              <p:charRg st="9" end="12"/>
                                            </p:txEl>
                                          </p:spTgt>
                                        </p:tgtEl>
                                        <p:attrNameLst>
                                          <p:attrName>style.visibility</p:attrName>
                                        </p:attrNameLst>
                                      </p:cBhvr>
                                      <p:to>
                                        <p:strVal val="visible"/>
                                      </p:to>
                                    </p:set>
                                    <p:animEffect transition="in" filter="box(in)">
                                      <p:cBhvr>
                                        <p:cTn id="84" dur="500"/>
                                        <p:tgtEl>
                                          <p:spTgt spid="312360">
                                            <p:txEl>
                                              <p:charRg st="9" end="12"/>
                                            </p:txEl>
                                          </p:spTgt>
                                        </p:tgtEl>
                                      </p:cBhvr>
                                    </p:animEffect>
                                  </p:childTnLst>
                                </p:cTn>
                              </p:par>
                              <p:par>
                                <p:cTn id="85" presetID="4" presetClass="entr" presetSubtype="16" fill="hold" nodeType="withEffect">
                                  <p:stCondLst>
                                    <p:cond delay="0"/>
                                  </p:stCondLst>
                                  <p:childTnLst>
                                    <p:set>
                                      <p:cBhvr>
                                        <p:cTn id="86" dur="1" fill="hold">
                                          <p:stCondLst>
                                            <p:cond delay="0"/>
                                          </p:stCondLst>
                                        </p:cTn>
                                        <p:tgtEl>
                                          <p:spTgt spid="312356">
                                            <p:txEl>
                                              <p:charRg st="24" end="32"/>
                                            </p:txEl>
                                          </p:spTgt>
                                        </p:tgtEl>
                                        <p:attrNameLst>
                                          <p:attrName>style.visibility</p:attrName>
                                        </p:attrNameLst>
                                      </p:cBhvr>
                                      <p:to>
                                        <p:strVal val="visible"/>
                                      </p:to>
                                    </p:set>
                                    <p:animEffect transition="in" filter="box(in)">
                                      <p:cBhvr>
                                        <p:cTn id="87" dur="500"/>
                                        <p:tgtEl>
                                          <p:spTgt spid="312356">
                                            <p:txEl>
                                              <p:charRg st="24" end="32"/>
                                            </p:txEl>
                                          </p:spTgt>
                                        </p:tgtEl>
                                      </p:cBhvr>
                                    </p:animEffect>
                                  </p:childTnLst>
                                </p:cTn>
                              </p:par>
                              <p:par>
                                <p:cTn id="88" presetID="4" presetClass="entr" presetSubtype="16" fill="hold" nodeType="withEffect">
                                  <p:stCondLst>
                                    <p:cond delay="0"/>
                                  </p:stCondLst>
                                  <p:childTnLst>
                                    <p:set>
                                      <p:cBhvr>
                                        <p:cTn id="89" dur="1" fill="hold">
                                          <p:stCondLst>
                                            <p:cond delay="0"/>
                                          </p:stCondLst>
                                        </p:cTn>
                                        <p:tgtEl>
                                          <p:spTgt spid="312358">
                                            <p:txEl>
                                              <p:charRg st="24" end="32"/>
                                            </p:txEl>
                                          </p:spTgt>
                                        </p:tgtEl>
                                        <p:attrNameLst>
                                          <p:attrName>style.visibility</p:attrName>
                                        </p:attrNameLst>
                                      </p:cBhvr>
                                      <p:to>
                                        <p:strVal val="visible"/>
                                      </p:to>
                                    </p:set>
                                    <p:animEffect transition="in" filter="box(in)">
                                      <p:cBhvr>
                                        <p:cTn id="90" dur="500"/>
                                        <p:tgtEl>
                                          <p:spTgt spid="312358">
                                            <p:txEl>
                                              <p:charRg st="24" end="32"/>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4" presetClass="entr" presetSubtype="16" fill="hold" nodeType="clickEffect">
                                  <p:stCondLst>
                                    <p:cond delay="0"/>
                                  </p:stCondLst>
                                  <p:childTnLst>
                                    <p:set>
                                      <p:cBhvr>
                                        <p:cTn id="94" dur="1" fill="hold">
                                          <p:stCondLst>
                                            <p:cond delay="0"/>
                                          </p:stCondLst>
                                        </p:cTn>
                                        <p:tgtEl>
                                          <p:spTgt spid="312359">
                                            <p:txEl>
                                              <p:charRg st="31" end="42"/>
                                            </p:txEl>
                                          </p:spTgt>
                                        </p:tgtEl>
                                        <p:attrNameLst>
                                          <p:attrName>style.visibility</p:attrName>
                                        </p:attrNameLst>
                                      </p:cBhvr>
                                      <p:to>
                                        <p:strVal val="visible"/>
                                      </p:to>
                                    </p:set>
                                    <p:animEffect transition="in" filter="box(in)">
                                      <p:cBhvr>
                                        <p:cTn id="95" dur="500"/>
                                        <p:tgtEl>
                                          <p:spTgt spid="312359">
                                            <p:txEl>
                                              <p:charRg st="31" end="42"/>
                                            </p:txEl>
                                          </p:spTgt>
                                        </p:tgtEl>
                                      </p:cBhvr>
                                    </p:animEffect>
                                  </p:childTnLst>
                                </p:cTn>
                              </p:par>
                              <p:par>
                                <p:cTn id="96" presetID="4" presetClass="entr" presetSubtype="16" fill="hold" nodeType="withEffect">
                                  <p:stCondLst>
                                    <p:cond delay="0"/>
                                  </p:stCondLst>
                                  <p:childTnLst>
                                    <p:set>
                                      <p:cBhvr>
                                        <p:cTn id="97" dur="1" fill="hold">
                                          <p:stCondLst>
                                            <p:cond delay="0"/>
                                          </p:stCondLst>
                                        </p:cTn>
                                        <p:tgtEl>
                                          <p:spTgt spid="312361">
                                            <p:txEl>
                                              <p:charRg st="16" end="21"/>
                                            </p:txEl>
                                          </p:spTgt>
                                        </p:tgtEl>
                                        <p:attrNameLst>
                                          <p:attrName>style.visibility</p:attrName>
                                        </p:attrNameLst>
                                      </p:cBhvr>
                                      <p:to>
                                        <p:strVal val="visible"/>
                                      </p:to>
                                    </p:set>
                                    <p:animEffect transition="in" filter="box(in)">
                                      <p:cBhvr>
                                        <p:cTn id="98" dur="500"/>
                                        <p:tgtEl>
                                          <p:spTgt spid="312361">
                                            <p:txEl>
                                              <p:charRg st="16" end="21"/>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4" presetClass="entr" presetSubtype="16" fill="hold" nodeType="clickEffect">
                                  <p:stCondLst>
                                    <p:cond delay="0"/>
                                  </p:stCondLst>
                                  <p:childTnLst>
                                    <p:set>
                                      <p:cBhvr>
                                        <p:cTn id="102" dur="1" fill="hold">
                                          <p:stCondLst>
                                            <p:cond delay="0"/>
                                          </p:stCondLst>
                                        </p:cTn>
                                        <p:tgtEl>
                                          <p:spTgt spid="312357">
                                            <p:txEl>
                                              <p:charRg st="40" end="51"/>
                                            </p:txEl>
                                          </p:spTgt>
                                        </p:tgtEl>
                                        <p:attrNameLst>
                                          <p:attrName>style.visibility</p:attrName>
                                        </p:attrNameLst>
                                      </p:cBhvr>
                                      <p:to>
                                        <p:strVal val="visible"/>
                                      </p:to>
                                    </p:set>
                                    <p:animEffect transition="in" filter="box(in)">
                                      <p:cBhvr>
                                        <p:cTn id="103" dur="500"/>
                                        <p:tgtEl>
                                          <p:spTgt spid="312357">
                                            <p:txEl>
                                              <p:charRg st="40" end="51"/>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4" presetClass="entr" presetSubtype="16" fill="hold" nodeType="clickEffect">
                                  <p:stCondLst>
                                    <p:cond delay="0"/>
                                  </p:stCondLst>
                                  <p:childTnLst>
                                    <p:set>
                                      <p:cBhvr>
                                        <p:cTn id="107" dur="1" fill="hold">
                                          <p:stCondLst>
                                            <p:cond delay="0"/>
                                          </p:stCondLst>
                                        </p:cTn>
                                        <p:tgtEl>
                                          <p:spTgt spid="312360">
                                            <p:txEl>
                                              <p:charRg st="12" end="15"/>
                                            </p:txEl>
                                          </p:spTgt>
                                        </p:tgtEl>
                                        <p:attrNameLst>
                                          <p:attrName>style.visibility</p:attrName>
                                        </p:attrNameLst>
                                      </p:cBhvr>
                                      <p:to>
                                        <p:strVal val="visible"/>
                                      </p:to>
                                    </p:set>
                                    <p:animEffect transition="in" filter="box(in)">
                                      <p:cBhvr>
                                        <p:cTn id="108" dur="500"/>
                                        <p:tgtEl>
                                          <p:spTgt spid="312360">
                                            <p:txEl>
                                              <p:charRg st="12" end="15"/>
                                            </p:txEl>
                                          </p:spTgt>
                                        </p:tgtEl>
                                      </p:cBhvr>
                                    </p:animEffect>
                                  </p:childTnLst>
                                </p:cTn>
                              </p:par>
                              <p:par>
                                <p:cTn id="109" presetID="4" presetClass="entr" presetSubtype="16" fill="hold" nodeType="withEffect">
                                  <p:stCondLst>
                                    <p:cond delay="0"/>
                                  </p:stCondLst>
                                  <p:childTnLst>
                                    <p:set>
                                      <p:cBhvr>
                                        <p:cTn id="110" dur="1" fill="hold">
                                          <p:stCondLst>
                                            <p:cond delay="0"/>
                                          </p:stCondLst>
                                        </p:cTn>
                                        <p:tgtEl>
                                          <p:spTgt spid="312356">
                                            <p:txEl>
                                              <p:charRg st="32" end="40"/>
                                            </p:txEl>
                                          </p:spTgt>
                                        </p:tgtEl>
                                        <p:attrNameLst>
                                          <p:attrName>style.visibility</p:attrName>
                                        </p:attrNameLst>
                                      </p:cBhvr>
                                      <p:to>
                                        <p:strVal val="visible"/>
                                      </p:to>
                                    </p:set>
                                    <p:animEffect transition="in" filter="box(in)">
                                      <p:cBhvr>
                                        <p:cTn id="111" dur="500"/>
                                        <p:tgtEl>
                                          <p:spTgt spid="312356">
                                            <p:txEl>
                                              <p:charRg st="32" end="40"/>
                                            </p:txEl>
                                          </p:spTgt>
                                        </p:tgtEl>
                                      </p:cBhvr>
                                    </p:animEffect>
                                  </p:childTnLst>
                                </p:cTn>
                              </p:par>
                              <p:par>
                                <p:cTn id="112" presetID="4" presetClass="entr" presetSubtype="16" fill="hold" nodeType="withEffect">
                                  <p:stCondLst>
                                    <p:cond delay="0"/>
                                  </p:stCondLst>
                                  <p:childTnLst>
                                    <p:set>
                                      <p:cBhvr>
                                        <p:cTn id="113" dur="1" fill="hold">
                                          <p:stCondLst>
                                            <p:cond delay="0"/>
                                          </p:stCondLst>
                                        </p:cTn>
                                        <p:tgtEl>
                                          <p:spTgt spid="312358">
                                            <p:txEl>
                                              <p:charRg st="32" end="40"/>
                                            </p:txEl>
                                          </p:spTgt>
                                        </p:tgtEl>
                                        <p:attrNameLst>
                                          <p:attrName>style.visibility</p:attrName>
                                        </p:attrNameLst>
                                      </p:cBhvr>
                                      <p:to>
                                        <p:strVal val="visible"/>
                                      </p:to>
                                    </p:set>
                                    <p:animEffect transition="in" filter="box(in)">
                                      <p:cBhvr>
                                        <p:cTn id="114" dur="500"/>
                                        <p:tgtEl>
                                          <p:spTgt spid="312358">
                                            <p:txEl>
                                              <p:charRg st="32" end="40"/>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4" presetClass="entr" presetSubtype="16" fill="hold" nodeType="clickEffect">
                                  <p:stCondLst>
                                    <p:cond delay="0"/>
                                  </p:stCondLst>
                                  <p:childTnLst>
                                    <p:set>
                                      <p:cBhvr>
                                        <p:cTn id="118" dur="1" fill="hold">
                                          <p:stCondLst>
                                            <p:cond delay="0"/>
                                          </p:stCondLst>
                                        </p:cTn>
                                        <p:tgtEl>
                                          <p:spTgt spid="312359">
                                            <p:txEl>
                                              <p:charRg st="42" end="53"/>
                                            </p:txEl>
                                          </p:spTgt>
                                        </p:tgtEl>
                                        <p:attrNameLst>
                                          <p:attrName>style.visibility</p:attrName>
                                        </p:attrNameLst>
                                      </p:cBhvr>
                                      <p:to>
                                        <p:strVal val="visible"/>
                                      </p:to>
                                    </p:set>
                                    <p:animEffect transition="in" filter="box(in)">
                                      <p:cBhvr>
                                        <p:cTn id="119" dur="500"/>
                                        <p:tgtEl>
                                          <p:spTgt spid="312359">
                                            <p:txEl>
                                              <p:charRg st="42" end="53"/>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4" presetClass="entr" presetSubtype="16" fill="hold" nodeType="clickEffect">
                                  <p:stCondLst>
                                    <p:cond delay="0"/>
                                  </p:stCondLst>
                                  <p:childTnLst>
                                    <p:set>
                                      <p:cBhvr>
                                        <p:cTn id="123" dur="1" fill="hold">
                                          <p:stCondLst>
                                            <p:cond delay="0"/>
                                          </p:stCondLst>
                                        </p:cTn>
                                        <p:tgtEl>
                                          <p:spTgt spid="312361">
                                            <p:txEl>
                                              <p:charRg st="21" end="26"/>
                                            </p:txEl>
                                          </p:spTgt>
                                        </p:tgtEl>
                                        <p:attrNameLst>
                                          <p:attrName>style.visibility</p:attrName>
                                        </p:attrNameLst>
                                      </p:cBhvr>
                                      <p:to>
                                        <p:strVal val="visible"/>
                                      </p:to>
                                    </p:set>
                                    <p:animEffect transition="in" filter="box(in)">
                                      <p:cBhvr>
                                        <p:cTn id="124" dur="500"/>
                                        <p:tgtEl>
                                          <p:spTgt spid="312361">
                                            <p:txEl>
                                              <p:charRg st="21" end="26"/>
                                            </p:txEl>
                                          </p:spTgt>
                                        </p:tgtEl>
                                      </p:cBhvr>
                                    </p:animEffect>
                                  </p:childTnLst>
                                </p:cTn>
                              </p:par>
                            </p:childTnLst>
                          </p:cTn>
                        </p:par>
                      </p:childTnLst>
                    </p:cTn>
                  </p:par>
                  <p:par>
                    <p:cTn id="125" fill="hold">
                      <p:stCondLst>
                        <p:cond delay="indefinite"/>
                      </p:stCondLst>
                      <p:childTnLst>
                        <p:par>
                          <p:cTn id="126" fill="hold">
                            <p:stCondLst>
                              <p:cond delay="0"/>
                            </p:stCondLst>
                            <p:childTnLst>
                              <p:par>
                                <p:cTn id="127" presetID="12" presetClass="entr" presetSubtype="4" fill="hold" grpId="0" nodeType="clickEffect">
                                  <p:stCondLst>
                                    <p:cond delay="0"/>
                                  </p:stCondLst>
                                  <p:childTnLst>
                                    <p:set>
                                      <p:cBhvr>
                                        <p:cTn id="128" dur="1" fill="hold">
                                          <p:stCondLst>
                                            <p:cond delay="0"/>
                                          </p:stCondLst>
                                        </p:cTn>
                                        <p:tgtEl>
                                          <p:spTgt spid="312400"/>
                                        </p:tgtEl>
                                        <p:attrNameLst>
                                          <p:attrName>style.visibility</p:attrName>
                                        </p:attrNameLst>
                                      </p:cBhvr>
                                      <p:to>
                                        <p:strVal val="visible"/>
                                      </p:to>
                                    </p:set>
                                    <p:animEffect transition="in" filter="slide(fromBottom)">
                                      <p:cBhvr>
                                        <p:cTn id="129" dur="500"/>
                                        <p:tgtEl>
                                          <p:spTgt spid="312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400"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0898" name="Group 2"/>
          <p:cNvGrpSpPr/>
          <p:nvPr/>
        </p:nvGrpSpPr>
        <p:grpSpPr>
          <a:xfrm>
            <a:off x="323850" y="44450"/>
            <a:ext cx="6985000" cy="2860675"/>
            <a:chOff x="612" y="1447"/>
            <a:chExt cx="4400" cy="1802"/>
          </a:xfrm>
        </p:grpSpPr>
        <p:grpSp>
          <p:nvGrpSpPr>
            <p:cNvPr id="80900" name="Group 3"/>
            <p:cNvGrpSpPr/>
            <p:nvPr/>
          </p:nvGrpSpPr>
          <p:grpSpPr>
            <a:xfrm>
              <a:off x="696" y="1493"/>
              <a:ext cx="4316" cy="1756"/>
              <a:chOff x="696" y="1493"/>
              <a:chExt cx="4316" cy="1756"/>
            </a:xfrm>
          </p:grpSpPr>
          <p:sp>
            <p:nvSpPr>
              <p:cNvPr id="80909" name="Rectangle 4"/>
              <p:cNvSpPr/>
              <p:nvPr/>
            </p:nvSpPr>
            <p:spPr>
              <a:xfrm>
                <a:off x="3777" y="2010"/>
                <a:ext cx="1235" cy="1239"/>
              </a:xfrm>
              <a:prstGeom prst="rect">
                <a:avLst/>
              </a:prstGeom>
              <a:noFill/>
              <a:ln w="19050">
                <a:noFill/>
              </a:ln>
            </p:spPr>
            <p:txBody>
              <a:bodyPr/>
              <a:p>
                <a:pPr eaLnBrk="0" hangingPunct="0">
                  <a:spcBef>
                    <a:spcPct val="20000"/>
                  </a:spcBef>
                </a:pPr>
                <a:endParaRPr lang="zh-CN" altLang="en-US" sz="2200" dirty="0">
                  <a:solidFill>
                    <a:schemeClr val="tx1"/>
                  </a:solidFill>
                  <a:latin typeface="Arial" panose="020B0604020202020204" pitchFamily="34" charset="0"/>
                </a:endParaRPr>
              </a:p>
            </p:txBody>
          </p:sp>
          <p:sp>
            <p:nvSpPr>
              <p:cNvPr id="80910" name="Rectangle 5"/>
              <p:cNvSpPr/>
              <p:nvPr/>
            </p:nvSpPr>
            <p:spPr>
              <a:xfrm>
                <a:off x="3051" y="2010"/>
                <a:ext cx="726" cy="1239"/>
              </a:xfrm>
              <a:prstGeom prst="rect">
                <a:avLst/>
              </a:prstGeom>
              <a:noFill/>
              <a:ln w="19050">
                <a:noFill/>
              </a:ln>
            </p:spPr>
            <p:txBody>
              <a:bodyPr/>
              <a:p>
                <a:pPr eaLnBrk="0" hangingPunct="0">
                  <a:spcBef>
                    <a:spcPct val="20000"/>
                  </a:spcBef>
                </a:pPr>
                <a:endParaRPr lang="zh-CN" altLang="en-US" sz="2200" dirty="0">
                  <a:solidFill>
                    <a:schemeClr val="tx1"/>
                  </a:solidFill>
                  <a:latin typeface="Arial" panose="020B0604020202020204" pitchFamily="34" charset="0"/>
                </a:endParaRPr>
              </a:p>
            </p:txBody>
          </p:sp>
          <p:sp>
            <p:nvSpPr>
              <p:cNvPr id="80911" name="Rectangle 6"/>
              <p:cNvSpPr/>
              <p:nvPr/>
            </p:nvSpPr>
            <p:spPr>
              <a:xfrm>
                <a:off x="2199" y="2010"/>
                <a:ext cx="852" cy="1239"/>
              </a:xfrm>
              <a:prstGeom prst="rect">
                <a:avLst/>
              </a:prstGeom>
              <a:noFill/>
              <a:ln w="19050">
                <a:noFill/>
              </a:ln>
            </p:spPr>
            <p:txBody>
              <a:bodyPr/>
              <a:p>
                <a:pPr eaLnBrk="0" hangingPunct="0">
                  <a:spcBef>
                    <a:spcPct val="20000"/>
                  </a:spcBef>
                </a:pPr>
                <a:endParaRPr lang="en-US" altLang="zh-CN" sz="2200" dirty="0">
                  <a:solidFill>
                    <a:schemeClr val="tx1"/>
                  </a:solidFill>
                  <a:latin typeface="Arial" panose="020B0604020202020204" pitchFamily="34" charset="0"/>
                </a:endParaRPr>
              </a:p>
            </p:txBody>
          </p:sp>
          <p:sp>
            <p:nvSpPr>
              <p:cNvPr id="80912" name="Rectangle 7"/>
              <p:cNvSpPr/>
              <p:nvPr/>
            </p:nvSpPr>
            <p:spPr>
              <a:xfrm>
                <a:off x="1338" y="2010"/>
                <a:ext cx="861" cy="1239"/>
              </a:xfrm>
              <a:prstGeom prst="rect">
                <a:avLst/>
              </a:prstGeom>
              <a:noFill/>
              <a:ln w="19050">
                <a:noFill/>
              </a:ln>
            </p:spPr>
            <p:txBody>
              <a:bodyPr/>
              <a:p>
                <a:pPr eaLnBrk="0" hangingPunct="0">
                  <a:spcBef>
                    <a:spcPct val="20000"/>
                  </a:spcBef>
                </a:pPr>
                <a:endParaRPr lang="en-US" altLang="zh-CN" sz="2200" dirty="0">
                  <a:solidFill>
                    <a:schemeClr val="tx1"/>
                  </a:solidFill>
                  <a:latin typeface="Arial" panose="020B0604020202020204" pitchFamily="34" charset="0"/>
                </a:endParaRPr>
              </a:p>
            </p:txBody>
          </p:sp>
          <p:sp>
            <p:nvSpPr>
              <p:cNvPr id="80913" name="Rectangle 8"/>
              <p:cNvSpPr/>
              <p:nvPr/>
            </p:nvSpPr>
            <p:spPr>
              <a:xfrm>
                <a:off x="696" y="2010"/>
                <a:ext cx="642" cy="1239"/>
              </a:xfrm>
              <a:prstGeom prst="rect">
                <a:avLst/>
              </a:prstGeom>
              <a:noFill/>
              <a:ln w="19050">
                <a:noFill/>
              </a:ln>
            </p:spPr>
            <p:txBody>
              <a:bodyPr/>
              <a:p>
                <a:pPr eaLnBrk="0" hangingPunct="0">
                  <a:spcBef>
                    <a:spcPct val="20000"/>
                  </a:spcBef>
                </a:pPr>
                <a:endParaRPr lang="en-GB" altLang="zh-CN" sz="2200" baseline="-25000" dirty="0">
                  <a:solidFill>
                    <a:schemeClr val="tx1"/>
                  </a:solidFill>
                  <a:latin typeface="Arial" panose="020B0604020202020204" pitchFamily="34" charset="0"/>
                </a:endParaRPr>
              </a:p>
              <a:p>
                <a:pPr eaLnBrk="0" hangingPunct="0">
                  <a:spcBef>
                    <a:spcPct val="20000"/>
                  </a:spcBef>
                </a:pPr>
                <a:endParaRPr lang="en-GB" altLang="zh-CN" sz="2200" baseline="-25000" dirty="0">
                  <a:solidFill>
                    <a:schemeClr val="tx1"/>
                  </a:solidFill>
                  <a:latin typeface="Arial" panose="020B0604020202020204" pitchFamily="34" charset="0"/>
                </a:endParaRPr>
              </a:p>
              <a:p>
                <a:pPr eaLnBrk="0" hangingPunct="0">
                  <a:spcBef>
                    <a:spcPct val="20000"/>
                  </a:spcBef>
                </a:pPr>
                <a:endParaRPr lang="en-GB" altLang="zh-CN" sz="2200" baseline="-25000" dirty="0">
                  <a:solidFill>
                    <a:schemeClr val="tx1"/>
                  </a:solidFill>
                  <a:latin typeface="Arial" panose="020B0604020202020204" pitchFamily="34" charset="0"/>
                </a:endParaRPr>
              </a:p>
              <a:p>
                <a:pPr eaLnBrk="0" hangingPunct="0">
                  <a:spcBef>
                    <a:spcPct val="20000"/>
                  </a:spcBef>
                </a:pPr>
                <a:endParaRPr lang="en-GB" altLang="zh-CN" sz="2200" baseline="-25000" dirty="0">
                  <a:solidFill>
                    <a:schemeClr val="tx1"/>
                  </a:solidFill>
                  <a:latin typeface="Arial" panose="020B0604020202020204" pitchFamily="34" charset="0"/>
                </a:endParaRPr>
              </a:p>
              <a:p>
                <a:pPr eaLnBrk="0" hangingPunct="0">
                  <a:spcBef>
                    <a:spcPct val="20000"/>
                  </a:spcBef>
                </a:pPr>
                <a:endParaRPr lang="en-GB" altLang="zh-CN" sz="2200" baseline="-25000" dirty="0">
                  <a:solidFill>
                    <a:schemeClr val="tx1"/>
                  </a:solidFill>
                  <a:latin typeface="Arial" panose="020B0604020202020204" pitchFamily="34" charset="0"/>
                </a:endParaRPr>
              </a:p>
              <a:p>
                <a:pPr eaLnBrk="0" hangingPunct="0">
                  <a:spcBef>
                    <a:spcPct val="20000"/>
                  </a:spcBef>
                </a:pPr>
                <a:endParaRPr lang="en-GB" altLang="zh-CN" sz="2200" baseline="-25000" dirty="0">
                  <a:solidFill>
                    <a:schemeClr val="tx1"/>
                  </a:solidFill>
                  <a:latin typeface="Arial" panose="020B0604020202020204" pitchFamily="34" charset="0"/>
                </a:endParaRPr>
              </a:p>
              <a:p>
                <a:pPr eaLnBrk="0" hangingPunct="0">
                  <a:spcBef>
                    <a:spcPct val="20000"/>
                  </a:spcBef>
                </a:pPr>
                <a:endParaRPr lang="en-US" altLang="zh-CN" sz="2200" baseline="-25000" dirty="0">
                  <a:solidFill>
                    <a:schemeClr val="tx1"/>
                  </a:solidFill>
                  <a:latin typeface="Arial" panose="020B0604020202020204" pitchFamily="34" charset="0"/>
                </a:endParaRPr>
              </a:p>
            </p:txBody>
          </p:sp>
          <p:sp>
            <p:nvSpPr>
              <p:cNvPr id="80914" name="Rectangle 9"/>
              <p:cNvSpPr/>
              <p:nvPr/>
            </p:nvSpPr>
            <p:spPr>
              <a:xfrm>
                <a:off x="3777" y="1742"/>
                <a:ext cx="1235" cy="268"/>
              </a:xfrm>
              <a:prstGeom prst="rect">
                <a:avLst/>
              </a:prstGeom>
              <a:noFill/>
              <a:ln w="19050">
                <a:noFill/>
              </a:ln>
            </p:spPr>
            <p:txBody>
              <a:bodyPr/>
              <a:p>
                <a:pPr eaLnBrk="0" hangingPunct="0">
                  <a:spcBef>
                    <a:spcPct val="20000"/>
                  </a:spcBef>
                </a:pPr>
                <a:r>
                  <a:rPr lang="en-GB" altLang="zh-CN" sz="2200" dirty="0">
                    <a:solidFill>
                      <a:schemeClr val="tx1"/>
                    </a:solidFill>
                    <a:latin typeface="Arial" panose="020B0604020202020204" pitchFamily="34" charset="0"/>
                  </a:rPr>
                  <a:t>A  B  C</a:t>
                </a:r>
                <a:endParaRPr lang="zh-CN" altLang="en-US" sz="2200" dirty="0">
                  <a:solidFill>
                    <a:schemeClr val="tx1"/>
                  </a:solidFill>
                  <a:latin typeface="Arial" panose="020B0604020202020204" pitchFamily="34" charset="0"/>
                </a:endParaRPr>
              </a:p>
            </p:txBody>
          </p:sp>
          <p:sp>
            <p:nvSpPr>
              <p:cNvPr id="80915" name="Rectangle 10"/>
              <p:cNvSpPr/>
              <p:nvPr/>
            </p:nvSpPr>
            <p:spPr>
              <a:xfrm>
                <a:off x="3051" y="1742"/>
                <a:ext cx="726" cy="268"/>
              </a:xfrm>
              <a:prstGeom prst="rect">
                <a:avLst/>
              </a:prstGeom>
              <a:noFill/>
              <a:ln w="19050">
                <a:noFill/>
              </a:ln>
            </p:spPr>
            <p:txBody>
              <a:bodyPr/>
              <a:p>
                <a:pPr eaLnBrk="0" hangingPunct="0">
                  <a:spcBef>
                    <a:spcPct val="20000"/>
                  </a:spcBef>
                </a:pPr>
                <a:r>
                  <a:rPr lang="en-GB" altLang="zh-CN" sz="2200" dirty="0">
                    <a:solidFill>
                      <a:schemeClr val="tx1"/>
                    </a:solidFill>
                    <a:latin typeface="Arial" panose="020B0604020202020204" pitchFamily="34" charset="0"/>
                  </a:rPr>
                  <a:t>A  B  C</a:t>
                </a:r>
                <a:endParaRPr lang="zh-CN" altLang="en-US" sz="2200" dirty="0">
                  <a:solidFill>
                    <a:schemeClr val="tx1"/>
                  </a:solidFill>
                  <a:latin typeface="Arial" panose="020B0604020202020204" pitchFamily="34" charset="0"/>
                </a:endParaRPr>
              </a:p>
            </p:txBody>
          </p:sp>
          <p:sp>
            <p:nvSpPr>
              <p:cNvPr id="80916" name="Rectangle 11"/>
              <p:cNvSpPr/>
              <p:nvPr/>
            </p:nvSpPr>
            <p:spPr>
              <a:xfrm>
                <a:off x="2199" y="1742"/>
                <a:ext cx="852" cy="268"/>
              </a:xfrm>
              <a:prstGeom prst="rect">
                <a:avLst/>
              </a:prstGeom>
              <a:noFill/>
              <a:ln w="19050">
                <a:noFill/>
              </a:ln>
            </p:spPr>
            <p:txBody>
              <a:bodyPr/>
              <a:p>
                <a:pPr eaLnBrk="0" hangingPunct="0">
                  <a:spcBef>
                    <a:spcPct val="20000"/>
                  </a:spcBef>
                </a:pPr>
                <a:r>
                  <a:rPr lang="en-GB" altLang="zh-CN" sz="2200" dirty="0">
                    <a:solidFill>
                      <a:schemeClr val="tx1"/>
                    </a:solidFill>
                    <a:latin typeface="Arial" panose="020B0604020202020204" pitchFamily="34" charset="0"/>
                  </a:rPr>
                  <a:t>A  B  C</a:t>
                </a:r>
                <a:endParaRPr lang="en-US" altLang="zh-CN" sz="2200" dirty="0">
                  <a:solidFill>
                    <a:schemeClr val="tx1"/>
                  </a:solidFill>
                  <a:latin typeface="Arial" panose="020B0604020202020204" pitchFamily="34" charset="0"/>
                </a:endParaRPr>
              </a:p>
            </p:txBody>
          </p:sp>
          <p:sp>
            <p:nvSpPr>
              <p:cNvPr id="80917" name="Rectangle 12"/>
              <p:cNvSpPr/>
              <p:nvPr/>
            </p:nvSpPr>
            <p:spPr>
              <a:xfrm>
                <a:off x="1338" y="1742"/>
                <a:ext cx="861" cy="268"/>
              </a:xfrm>
              <a:prstGeom prst="rect">
                <a:avLst/>
              </a:prstGeom>
              <a:noFill/>
              <a:ln w="19050">
                <a:noFill/>
              </a:ln>
            </p:spPr>
            <p:txBody>
              <a:bodyPr/>
              <a:p>
                <a:pPr eaLnBrk="0" hangingPunct="0">
                  <a:spcBef>
                    <a:spcPct val="20000"/>
                  </a:spcBef>
                </a:pPr>
                <a:r>
                  <a:rPr lang="en-GB" altLang="zh-CN" sz="2200" dirty="0">
                    <a:solidFill>
                      <a:schemeClr val="tx1"/>
                    </a:solidFill>
                    <a:latin typeface="Arial" panose="020B0604020202020204" pitchFamily="34" charset="0"/>
                  </a:rPr>
                  <a:t>A  B  C</a:t>
                </a:r>
                <a:endParaRPr lang="en-US" altLang="zh-CN" sz="2200" dirty="0">
                  <a:solidFill>
                    <a:schemeClr val="tx1"/>
                  </a:solidFill>
                  <a:latin typeface="Arial" panose="020B0604020202020204" pitchFamily="34" charset="0"/>
                </a:endParaRPr>
              </a:p>
            </p:txBody>
          </p:sp>
          <p:sp>
            <p:nvSpPr>
              <p:cNvPr id="80918" name="Rectangle 13"/>
              <p:cNvSpPr/>
              <p:nvPr/>
            </p:nvSpPr>
            <p:spPr>
              <a:xfrm>
                <a:off x="3777" y="1493"/>
                <a:ext cx="1235" cy="249"/>
              </a:xfrm>
              <a:prstGeom prst="rect">
                <a:avLst/>
              </a:prstGeom>
              <a:noFill/>
              <a:ln w="19050">
                <a:noFill/>
              </a:ln>
            </p:spPr>
            <p:txBody>
              <a:bodyPr/>
              <a:p>
                <a:pPr eaLnBrk="0" hangingPunct="0">
                  <a:spcBef>
                    <a:spcPct val="20000"/>
                  </a:spcBef>
                </a:pPr>
                <a:r>
                  <a:rPr lang="en-GB" altLang="zh-CN" sz="2000" dirty="0">
                    <a:solidFill>
                      <a:schemeClr val="tx1"/>
                    </a:solidFill>
                    <a:latin typeface="Arial" panose="020B0604020202020204" pitchFamily="34" charset="0"/>
                  </a:rPr>
                  <a:t>Available</a:t>
                </a:r>
                <a:endParaRPr lang="en-US" altLang="zh-CN" sz="2000" dirty="0">
                  <a:solidFill>
                    <a:schemeClr val="tx1"/>
                  </a:solidFill>
                  <a:latin typeface="Arial" panose="020B0604020202020204" pitchFamily="34" charset="0"/>
                </a:endParaRPr>
              </a:p>
            </p:txBody>
          </p:sp>
          <p:sp>
            <p:nvSpPr>
              <p:cNvPr id="80919" name="Rectangle 14"/>
              <p:cNvSpPr/>
              <p:nvPr/>
            </p:nvSpPr>
            <p:spPr>
              <a:xfrm>
                <a:off x="3051" y="1493"/>
                <a:ext cx="726" cy="249"/>
              </a:xfrm>
              <a:prstGeom prst="rect">
                <a:avLst/>
              </a:prstGeom>
              <a:noFill/>
              <a:ln w="19050">
                <a:noFill/>
              </a:ln>
            </p:spPr>
            <p:txBody>
              <a:bodyPr/>
              <a:p>
                <a:pPr eaLnBrk="0" hangingPunct="0">
                  <a:spcBef>
                    <a:spcPct val="20000"/>
                  </a:spcBef>
                </a:pPr>
                <a:r>
                  <a:rPr lang="en-GB" altLang="zh-CN" sz="2000" dirty="0">
                    <a:solidFill>
                      <a:schemeClr val="tx1"/>
                    </a:solidFill>
                    <a:latin typeface="Arial" panose="020B0604020202020204" pitchFamily="34" charset="0"/>
                  </a:rPr>
                  <a:t>Need</a:t>
                </a:r>
                <a:endParaRPr lang="en-US" altLang="zh-CN" sz="2000" dirty="0">
                  <a:solidFill>
                    <a:schemeClr val="tx1"/>
                  </a:solidFill>
                  <a:latin typeface="Arial" panose="020B0604020202020204" pitchFamily="34" charset="0"/>
                </a:endParaRPr>
              </a:p>
            </p:txBody>
          </p:sp>
          <p:sp>
            <p:nvSpPr>
              <p:cNvPr id="80920" name="Rectangle 15"/>
              <p:cNvSpPr/>
              <p:nvPr/>
            </p:nvSpPr>
            <p:spPr>
              <a:xfrm>
                <a:off x="2199" y="1493"/>
                <a:ext cx="852" cy="249"/>
              </a:xfrm>
              <a:prstGeom prst="rect">
                <a:avLst/>
              </a:prstGeom>
              <a:noFill/>
              <a:ln w="19050">
                <a:noFill/>
              </a:ln>
            </p:spPr>
            <p:txBody>
              <a:bodyPr/>
              <a:p>
                <a:pPr eaLnBrk="0" hangingPunct="0">
                  <a:spcBef>
                    <a:spcPct val="20000"/>
                  </a:spcBef>
                </a:pPr>
                <a:r>
                  <a:rPr lang="en-GB" altLang="zh-CN" sz="2000" dirty="0">
                    <a:solidFill>
                      <a:schemeClr val="tx1"/>
                    </a:solidFill>
                    <a:latin typeface="Arial" panose="020B0604020202020204" pitchFamily="34" charset="0"/>
                  </a:rPr>
                  <a:t>Allocation</a:t>
                </a:r>
                <a:endParaRPr lang="en-US" altLang="zh-CN" sz="2000" dirty="0">
                  <a:solidFill>
                    <a:schemeClr val="tx1"/>
                  </a:solidFill>
                  <a:latin typeface="Arial" panose="020B0604020202020204" pitchFamily="34" charset="0"/>
                </a:endParaRPr>
              </a:p>
            </p:txBody>
          </p:sp>
          <p:sp>
            <p:nvSpPr>
              <p:cNvPr id="80921" name="Rectangle 16"/>
              <p:cNvSpPr/>
              <p:nvPr/>
            </p:nvSpPr>
            <p:spPr>
              <a:xfrm>
                <a:off x="1338" y="1493"/>
                <a:ext cx="861" cy="249"/>
              </a:xfrm>
              <a:prstGeom prst="rect">
                <a:avLst/>
              </a:prstGeom>
              <a:noFill/>
              <a:ln w="19050">
                <a:noFill/>
              </a:ln>
            </p:spPr>
            <p:txBody>
              <a:bodyPr/>
              <a:p>
                <a:pPr eaLnBrk="0" hangingPunct="0">
                  <a:spcBef>
                    <a:spcPct val="20000"/>
                  </a:spcBef>
                </a:pPr>
                <a:r>
                  <a:rPr lang="en-GB" altLang="zh-CN" sz="2000" dirty="0">
                    <a:solidFill>
                      <a:schemeClr val="tx1"/>
                    </a:solidFill>
                    <a:latin typeface="Arial" panose="020B0604020202020204" pitchFamily="34" charset="0"/>
                  </a:rPr>
                  <a:t>Max</a:t>
                </a:r>
                <a:endParaRPr lang="en-US" altLang="zh-CN" sz="2000" dirty="0">
                  <a:solidFill>
                    <a:schemeClr val="tx1"/>
                  </a:solidFill>
                  <a:latin typeface="Arial" panose="020B0604020202020204" pitchFamily="34" charset="0"/>
                </a:endParaRPr>
              </a:p>
            </p:txBody>
          </p:sp>
          <p:sp>
            <p:nvSpPr>
              <p:cNvPr id="80922" name="Rectangle 17"/>
              <p:cNvSpPr/>
              <p:nvPr/>
            </p:nvSpPr>
            <p:spPr>
              <a:xfrm>
                <a:off x="696" y="1493"/>
                <a:ext cx="642" cy="517"/>
              </a:xfrm>
              <a:prstGeom prst="rect">
                <a:avLst/>
              </a:prstGeom>
              <a:noFill/>
              <a:ln w="19050">
                <a:noFill/>
              </a:ln>
            </p:spPr>
            <p:txBody>
              <a:bodyPr/>
              <a:p>
                <a:pPr eaLnBrk="0" hangingPunct="0">
                  <a:spcBef>
                    <a:spcPct val="20000"/>
                  </a:spcBef>
                </a:pPr>
                <a:r>
                  <a:rPr lang="zh-CN" altLang="en-GB" sz="2800" dirty="0">
                    <a:solidFill>
                      <a:schemeClr val="tx1"/>
                    </a:solidFill>
                    <a:latin typeface="Arial" panose="020B0604020202020204" pitchFamily="34" charset="0"/>
                  </a:rPr>
                  <a:t> </a:t>
                </a:r>
                <a:endParaRPr lang="zh-CN" altLang="en-US" sz="2800" dirty="0">
                  <a:solidFill>
                    <a:schemeClr val="tx1"/>
                  </a:solidFill>
                  <a:latin typeface="Arial" panose="020B0604020202020204" pitchFamily="34" charset="0"/>
                </a:endParaRPr>
              </a:p>
            </p:txBody>
          </p:sp>
          <p:sp>
            <p:nvSpPr>
              <p:cNvPr id="80923" name="Line 18"/>
              <p:cNvSpPr/>
              <p:nvPr/>
            </p:nvSpPr>
            <p:spPr>
              <a:xfrm>
                <a:off x="696" y="1493"/>
                <a:ext cx="4316" cy="0"/>
              </a:xfrm>
              <a:prstGeom prst="line">
                <a:avLst/>
              </a:prstGeom>
              <a:ln w="12700" cap="sq" cmpd="sng">
                <a:solidFill>
                  <a:schemeClr val="tx1"/>
                </a:solidFill>
                <a:prstDash val="solid"/>
                <a:headEnd type="none" w="med" len="med"/>
                <a:tailEnd type="none" w="med" len="med"/>
              </a:ln>
            </p:spPr>
          </p:sp>
          <p:sp>
            <p:nvSpPr>
              <p:cNvPr id="80924" name="Line 19"/>
              <p:cNvSpPr/>
              <p:nvPr/>
            </p:nvSpPr>
            <p:spPr>
              <a:xfrm>
                <a:off x="696" y="3249"/>
                <a:ext cx="4316" cy="0"/>
              </a:xfrm>
              <a:prstGeom prst="line">
                <a:avLst/>
              </a:prstGeom>
              <a:ln w="12700" cap="sq" cmpd="sng">
                <a:solidFill>
                  <a:schemeClr val="tx1"/>
                </a:solidFill>
                <a:prstDash val="solid"/>
                <a:headEnd type="none" w="med" len="med"/>
                <a:tailEnd type="none" w="med" len="med"/>
              </a:ln>
            </p:spPr>
          </p:sp>
          <p:sp>
            <p:nvSpPr>
              <p:cNvPr id="80925" name="Line 20"/>
              <p:cNvSpPr/>
              <p:nvPr/>
            </p:nvSpPr>
            <p:spPr>
              <a:xfrm>
                <a:off x="696" y="1493"/>
                <a:ext cx="0" cy="1756"/>
              </a:xfrm>
              <a:prstGeom prst="line">
                <a:avLst/>
              </a:prstGeom>
              <a:ln w="12700" cap="sq" cmpd="sng">
                <a:solidFill>
                  <a:schemeClr val="tx1"/>
                </a:solidFill>
                <a:prstDash val="solid"/>
                <a:headEnd type="none" w="med" len="med"/>
                <a:tailEnd type="none" w="med" len="med"/>
              </a:ln>
            </p:spPr>
          </p:sp>
          <p:sp>
            <p:nvSpPr>
              <p:cNvPr id="80926" name="Line 21"/>
              <p:cNvSpPr/>
              <p:nvPr/>
            </p:nvSpPr>
            <p:spPr>
              <a:xfrm>
                <a:off x="2199" y="1493"/>
                <a:ext cx="0" cy="1756"/>
              </a:xfrm>
              <a:prstGeom prst="line">
                <a:avLst/>
              </a:prstGeom>
              <a:ln w="12700" cap="flat" cmpd="sng">
                <a:solidFill>
                  <a:schemeClr val="tx1"/>
                </a:solidFill>
                <a:prstDash val="solid"/>
                <a:headEnd type="none" w="med" len="med"/>
                <a:tailEnd type="none" w="med" len="med"/>
              </a:ln>
            </p:spPr>
          </p:sp>
          <p:sp>
            <p:nvSpPr>
              <p:cNvPr id="80927" name="Line 22"/>
              <p:cNvSpPr/>
              <p:nvPr/>
            </p:nvSpPr>
            <p:spPr>
              <a:xfrm>
                <a:off x="3051" y="1493"/>
                <a:ext cx="0" cy="1756"/>
              </a:xfrm>
              <a:prstGeom prst="line">
                <a:avLst/>
              </a:prstGeom>
              <a:ln w="12700" cap="flat" cmpd="sng">
                <a:solidFill>
                  <a:schemeClr val="tx1"/>
                </a:solidFill>
                <a:prstDash val="solid"/>
                <a:headEnd type="none" w="med" len="med"/>
                <a:tailEnd type="none" w="med" len="med"/>
              </a:ln>
            </p:spPr>
          </p:sp>
          <p:sp>
            <p:nvSpPr>
              <p:cNvPr id="80928" name="Line 23"/>
              <p:cNvSpPr/>
              <p:nvPr/>
            </p:nvSpPr>
            <p:spPr>
              <a:xfrm>
                <a:off x="3777" y="1493"/>
                <a:ext cx="0" cy="1756"/>
              </a:xfrm>
              <a:prstGeom prst="line">
                <a:avLst/>
              </a:prstGeom>
              <a:ln w="12700" cap="flat" cmpd="sng">
                <a:solidFill>
                  <a:schemeClr val="tx1"/>
                </a:solidFill>
                <a:prstDash val="solid"/>
                <a:headEnd type="none" w="med" len="med"/>
                <a:tailEnd type="none" w="med" len="med"/>
              </a:ln>
            </p:spPr>
          </p:sp>
          <p:sp>
            <p:nvSpPr>
              <p:cNvPr id="80929" name="Line 24"/>
              <p:cNvSpPr/>
              <p:nvPr/>
            </p:nvSpPr>
            <p:spPr>
              <a:xfrm>
                <a:off x="5012" y="1493"/>
                <a:ext cx="0" cy="1756"/>
              </a:xfrm>
              <a:prstGeom prst="line">
                <a:avLst/>
              </a:prstGeom>
              <a:ln w="12700" cap="sq" cmpd="sng">
                <a:solidFill>
                  <a:schemeClr val="tx1"/>
                </a:solidFill>
                <a:prstDash val="solid"/>
                <a:headEnd type="none" w="med" len="med"/>
                <a:tailEnd type="none" w="med" len="med"/>
              </a:ln>
            </p:spPr>
          </p:sp>
          <p:sp>
            <p:nvSpPr>
              <p:cNvPr id="80930" name="Line 25"/>
              <p:cNvSpPr/>
              <p:nvPr/>
            </p:nvSpPr>
            <p:spPr>
              <a:xfrm>
                <a:off x="1338" y="1742"/>
                <a:ext cx="3674" cy="0"/>
              </a:xfrm>
              <a:prstGeom prst="line">
                <a:avLst/>
              </a:prstGeom>
              <a:ln w="12700" cap="flat" cmpd="sng">
                <a:solidFill>
                  <a:schemeClr val="tx1"/>
                </a:solidFill>
                <a:prstDash val="solid"/>
                <a:headEnd type="none" w="med" len="med"/>
                <a:tailEnd type="none" w="med" len="med"/>
              </a:ln>
            </p:spPr>
          </p:sp>
          <p:sp>
            <p:nvSpPr>
              <p:cNvPr id="80931" name="Line 26"/>
              <p:cNvSpPr/>
              <p:nvPr/>
            </p:nvSpPr>
            <p:spPr>
              <a:xfrm>
                <a:off x="696" y="1493"/>
                <a:ext cx="642" cy="517"/>
              </a:xfrm>
              <a:prstGeom prst="line">
                <a:avLst/>
              </a:prstGeom>
              <a:ln w="12700" cap="rnd" cmpd="sng">
                <a:solidFill>
                  <a:schemeClr val="tx1"/>
                </a:solidFill>
                <a:prstDash val="solid"/>
                <a:headEnd type="none" w="med" len="med"/>
                <a:tailEnd type="none" w="med" len="med"/>
              </a:ln>
            </p:spPr>
          </p:sp>
          <p:sp>
            <p:nvSpPr>
              <p:cNvPr id="80932" name="Line 27"/>
              <p:cNvSpPr/>
              <p:nvPr/>
            </p:nvSpPr>
            <p:spPr>
              <a:xfrm>
                <a:off x="1338" y="2010"/>
                <a:ext cx="0" cy="1239"/>
              </a:xfrm>
              <a:prstGeom prst="line">
                <a:avLst/>
              </a:prstGeom>
              <a:ln w="12700" cap="flat" cmpd="sng">
                <a:solidFill>
                  <a:schemeClr val="tx1"/>
                </a:solidFill>
                <a:prstDash val="solid"/>
                <a:headEnd type="none" w="med" len="med"/>
                <a:tailEnd type="none" w="med" len="med"/>
              </a:ln>
            </p:spPr>
          </p:sp>
          <p:sp>
            <p:nvSpPr>
              <p:cNvPr id="80933" name="Line 28"/>
              <p:cNvSpPr/>
              <p:nvPr/>
            </p:nvSpPr>
            <p:spPr>
              <a:xfrm>
                <a:off x="1338" y="1493"/>
                <a:ext cx="0" cy="517"/>
              </a:xfrm>
              <a:prstGeom prst="line">
                <a:avLst/>
              </a:prstGeom>
              <a:ln w="12700" cap="sq" cmpd="sng">
                <a:solidFill>
                  <a:schemeClr val="tx1"/>
                </a:solidFill>
                <a:prstDash val="solid"/>
                <a:headEnd type="none" w="med" len="med"/>
                <a:tailEnd type="none" w="med" len="med"/>
              </a:ln>
            </p:spPr>
          </p:sp>
          <p:sp>
            <p:nvSpPr>
              <p:cNvPr id="80934" name="Line 29"/>
              <p:cNvSpPr/>
              <p:nvPr/>
            </p:nvSpPr>
            <p:spPr>
              <a:xfrm>
                <a:off x="1338" y="2010"/>
                <a:ext cx="3674" cy="0"/>
              </a:xfrm>
              <a:prstGeom prst="line">
                <a:avLst/>
              </a:prstGeom>
              <a:ln w="12700" cap="flat" cmpd="sng">
                <a:solidFill>
                  <a:schemeClr val="tx1"/>
                </a:solidFill>
                <a:prstDash val="solid"/>
                <a:headEnd type="none" w="med" len="med"/>
                <a:tailEnd type="none" w="med" len="med"/>
              </a:ln>
            </p:spPr>
          </p:sp>
          <p:sp>
            <p:nvSpPr>
              <p:cNvPr id="80935" name="Line 30"/>
              <p:cNvSpPr/>
              <p:nvPr/>
            </p:nvSpPr>
            <p:spPr>
              <a:xfrm>
                <a:off x="696" y="2010"/>
                <a:ext cx="642" cy="0"/>
              </a:xfrm>
              <a:prstGeom prst="line">
                <a:avLst/>
              </a:prstGeom>
              <a:ln w="12700" cap="sq" cmpd="sng">
                <a:solidFill>
                  <a:schemeClr val="tx1"/>
                </a:solidFill>
                <a:prstDash val="solid"/>
                <a:headEnd type="none" w="med" len="med"/>
                <a:tailEnd type="none" w="med" len="med"/>
              </a:ln>
            </p:spPr>
          </p:sp>
        </p:grpSp>
        <p:sp>
          <p:nvSpPr>
            <p:cNvPr id="80901" name="Text Box 31"/>
            <p:cNvSpPr txBox="1"/>
            <p:nvPr/>
          </p:nvSpPr>
          <p:spPr>
            <a:xfrm>
              <a:off x="612" y="1770"/>
              <a:ext cx="589" cy="250"/>
            </a:xfrm>
            <a:prstGeom prst="rect">
              <a:avLst/>
            </a:prstGeom>
            <a:noFill/>
            <a:ln w="19050">
              <a:noFill/>
            </a:ln>
          </p:spPr>
          <p:txBody>
            <a:bodyPr>
              <a:spAutoFit/>
            </a:bodyPr>
            <a:p>
              <a:pPr>
                <a:spcBef>
                  <a:spcPct val="50000"/>
                </a:spcBef>
                <a:buClr>
                  <a:schemeClr val="tx1"/>
                </a:buClr>
              </a:pPr>
              <a:r>
                <a:rPr lang="zh-CN" altLang="en-GB" sz="2000" b="1" dirty="0">
                  <a:solidFill>
                    <a:schemeClr val="tx1"/>
                  </a:solidFill>
                  <a:latin typeface="Arial" panose="020B0604020202020204" pitchFamily="34" charset="0"/>
                </a:rPr>
                <a:t>进程</a:t>
              </a:r>
              <a:endParaRPr lang="zh-CN" altLang="en-US" sz="2000" b="1" dirty="0">
                <a:solidFill>
                  <a:schemeClr val="tx1"/>
                </a:solidFill>
                <a:latin typeface="Arial" panose="020B0604020202020204" pitchFamily="34" charset="0"/>
              </a:endParaRPr>
            </a:p>
          </p:txBody>
        </p:sp>
        <p:sp>
          <p:nvSpPr>
            <p:cNvPr id="80902" name="Text Box 32"/>
            <p:cNvSpPr txBox="1"/>
            <p:nvPr/>
          </p:nvSpPr>
          <p:spPr>
            <a:xfrm>
              <a:off x="723" y="1447"/>
              <a:ext cx="589" cy="231"/>
            </a:xfrm>
            <a:prstGeom prst="rect">
              <a:avLst/>
            </a:prstGeom>
            <a:noFill/>
            <a:ln w="19050">
              <a:noFill/>
            </a:ln>
          </p:spPr>
          <p:txBody>
            <a:bodyPr>
              <a:spAutoFit/>
            </a:bodyPr>
            <a:p>
              <a:pPr>
                <a:spcBef>
                  <a:spcPct val="50000"/>
                </a:spcBef>
                <a:buClr>
                  <a:schemeClr val="tx1"/>
                </a:buClr>
              </a:pPr>
              <a:r>
                <a:rPr lang="zh-CN" altLang="en-GB" sz="1800" b="1" dirty="0">
                  <a:solidFill>
                    <a:schemeClr val="tx1"/>
                  </a:solidFill>
                  <a:latin typeface="Arial" panose="020B0604020202020204" pitchFamily="34" charset="0"/>
                </a:rPr>
                <a:t>资源</a:t>
              </a:r>
              <a:endParaRPr lang="zh-CN" altLang="en-US" sz="1800" b="1" dirty="0">
                <a:solidFill>
                  <a:schemeClr val="tx1"/>
                </a:solidFill>
                <a:latin typeface="Arial" panose="020B0604020202020204" pitchFamily="34" charset="0"/>
              </a:endParaRPr>
            </a:p>
          </p:txBody>
        </p:sp>
        <p:sp>
          <p:nvSpPr>
            <p:cNvPr id="80903" name="Text Box 33"/>
            <p:cNvSpPr txBox="1"/>
            <p:nvPr/>
          </p:nvSpPr>
          <p:spPr>
            <a:xfrm>
              <a:off x="890" y="1595"/>
              <a:ext cx="589" cy="231"/>
            </a:xfrm>
            <a:prstGeom prst="rect">
              <a:avLst/>
            </a:prstGeom>
            <a:noFill/>
            <a:ln w="19050">
              <a:noFill/>
            </a:ln>
          </p:spPr>
          <p:txBody>
            <a:bodyPr>
              <a:spAutoFit/>
            </a:bodyPr>
            <a:p>
              <a:pPr>
                <a:spcBef>
                  <a:spcPct val="50000"/>
                </a:spcBef>
                <a:buClr>
                  <a:schemeClr val="tx1"/>
                </a:buClr>
              </a:pPr>
              <a:r>
                <a:rPr lang="zh-CN" altLang="en-GB" sz="1800" b="1" dirty="0">
                  <a:solidFill>
                    <a:schemeClr val="tx1"/>
                  </a:solidFill>
                  <a:latin typeface="Arial" panose="020B0604020202020204" pitchFamily="34" charset="0"/>
                </a:rPr>
                <a:t>情况</a:t>
              </a:r>
              <a:endParaRPr lang="zh-CN" altLang="en-US" sz="1800" b="1" dirty="0">
                <a:solidFill>
                  <a:schemeClr val="tx1"/>
                </a:solidFill>
                <a:latin typeface="Arial" panose="020B0604020202020204" pitchFamily="34" charset="0"/>
              </a:endParaRPr>
            </a:p>
          </p:txBody>
        </p:sp>
        <p:sp>
          <p:nvSpPr>
            <p:cNvPr id="80904" name="Text Box 34"/>
            <p:cNvSpPr txBox="1"/>
            <p:nvPr/>
          </p:nvSpPr>
          <p:spPr>
            <a:xfrm>
              <a:off x="2274" y="1992"/>
              <a:ext cx="680" cy="1239"/>
            </a:xfrm>
            <a:prstGeom prst="rect">
              <a:avLst/>
            </a:prstGeom>
            <a:noFill/>
            <a:ln w="19050">
              <a:noFill/>
            </a:ln>
          </p:spPr>
          <p:txBody>
            <a:bodyPr>
              <a:spAutoFit/>
            </a:bodyPr>
            <a:p>
              <a:pPr>
                <a:lnSpc>
                  <a:spcPct val="110000"/>
                </a:lnSpc>
                <a:buClr>
                  <a:schemeClr val="tx1"/>
                </a:buClr>
              </a:pPr>
              <a:r>
                <a:rPr lang="en-GB" altLang="zh-CN" dirty="0">
                  <a:solidFill>
                    <a:schemeClr val="tx1"/>
                  </a:solidFill>
                  <a:latin typeface="Arial" panose="020B0604020202020204" pitchFamily="34" charset="0"/>
                </a:rPr>
                <a:t>0  1  0</a:t>
              </a:r>
              <a:endParaRPr lang="en-GB" altLang="zh-CN"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3  0  2</a:t>
              </a:r>
              <a:endParaRPr lang="zh-CN" altLang="en-GB"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3  0  2</a:t>
              </a:r>
              <a:endParaRPr lang="zh-CN" altLang="en-GB"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2  1  1</a:t>
              </a:r>
              <a:endParaRPr lang="zh-CN" altLang="en-GB"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0  0  2</a:t>
              </a:r>
              <a:endParaRPr lang="zh-CN" altLang="en-US" dirty="0">
                <a:solidFill>
                  <a:schemeClr val="tx1"/>
                </a:solidFill>
                <a:latin typeface="Arial" panose="020B0604020202020204" pitchFamily="34" charset="0"/>
              </a:endParaRPr>
            </a:p>
          </p:txBody>
        </p:sp>
        <p:sp>
          <p:nvSpPr>
            <p:cNvPr id="80905" name="Text Box 35"/>
            <p:cNvSpPr txBox="1"/>
            <p:nvPr/>
          </p:nvSpPr>
          <p:spPr>
            <a:xfrm>
              <a:off x="1303" y="1992"/>
              <a:ext cx="817" cy="1218"/>
            </a:xfrm>
            <a:prstGeom prst="rect">
              <a:avLst/>
            </a:prstGeom>
            <a:noFill/>
            <a:ln w="19050">
              <a:noFill/>
            </a:ln>
          </p:spPr>
          <p:txBody>
            <a:bodyPr>
              <a:spAutoFit/>
            </a:bodyPr>
            <a:p>
              <a:pPr algn="r">
                <a:lnSpc>
                  <a:spcPct val="110000"/>
                </a:lnSpc>
                <a:buClr>
                  <a:schemeClr val="tx1"/>
                </a:buClr>
              </a:pPr>
              <a:r>
                <a:rPr lang="en-GB" altLang="zh-CN" sz="2200" dirty="0">
                  <a:solidFill>
                    <a:schemeClr val="tx1"/>
                  </a:solidFill>
                  <a:latin typeface="Arial" panose="020B0604020202020204" pitchFamily="34" charset="0"/>
                </a:rPr>
                <a:t>7   5   3</a:t>
              </a:r>
              <a:endParaRPr lang="en-GB" altLang="zh-CN" sz="2200" dirty="0">
                <a:solidFill>
                  <a:schemeClr val="tx1"/>
                </a:solidFill>
                <a:latin typeface="Arial" panose="020B0604020202020204" pitchFamily="34" charset="0"/>
              </a:endParaRPr>
            </a:p>
            <a:p>
              <a:pPr algn="r">
                <a:lnSpc>
                  <a:spcPct val="110000"/>
                </a:lnSpc>
                <a:buClr>
                  <a:schemeClr val="tx1"/>
                </a:buClr>
              </a:pPr>
              <a:r>
                <a:rPr lang="en-GB" altLang="zh-CN" sz="2200" dirty="0">
                  <a:solidFill>
                    <a:schemeClr val="tx1"/>
                  </a:solidFill>
                  <a:latin typeface="Arial" panose="020B0604020202020204" pitchFamily="34" charset="0"/>
                </a:rPr>
                <a:t>3   2   2</a:t>
              </a:r>
              <a:endParaRPr lang="en-GB" altLang="zh-CN" sz="2200" dirty="0">
                <a:solidFill>
                  <a:schemeClr val="tx1"/>
                </a:solidFill>
                <a:latin typeface="Arial" panose="020B0604020202020204" pitchFamily="34" charset="0"/>
              </a:endParaRPr>
            </a:p>
            <a:p>
              <a:pPr algn="r">
                <a:lnSpc>
                  <a:spcPct val="110000"/>
                </a:lnSpc>
                <a:buClr>
                  <a:schemeClr val="tx1"/>
                </a:buClr>
              </a:pPr>
              <a:r>
                <a:rPr lang="en-GB" altLang="zh-CN" sz="2200" dirty="0">
                  <a:solidFill>
                    <a:schemeClr val="tx1"/>
                  </a:solidFill>
                  <a:latin typeface="Arial" panose="020B0604020202020204" pitchFamily="34" charset="0"/>
                </a:rPr>
                <a:t>9   0   2</a:t>
              </a:r>
              <a:endParaRPr lang="zh-CN" altLang="en-GB" sz="2200" dirty="0">
                <a:solidFill>
                  <a:schemeClr val="tx1"/>
                </a:solidFill>
                <a:latin typeface="Arial" panose="020B0604020202020204" pitchFamily="34" charset="0"/>
              </a:endParaRPr>
            </a:p>
            <a:p>
              <a:pPr algn="r">
                <a:lnSpc>
                  <a:spcPct val="110000"/>
                </a:lnSpc>
                <a:buClr>
                  <a:schemeClr val="tx1"/>
                </a:buClr>
              </a:pPr>
              <a:r>
                <a:rPr lang="en-GB" altLang="zh-CN" sz="2200" dirty="0">
                  <a:solidFill>
                    <a:schemeClr val="tx1"/>
                  </a:solidFill>
                  <a:latin typeface="Arial" panose="020B0604020202020204" pitchFamily="34" charset="0"/>
                </a:rPr>
                <a:t>2   2   2</a:t>
              </a:r>
              <a:endParaRPr lang="en-GB" altLang="zh-CN" sz="2200" dirty="0">
                <a:solidFill>
                  <a:schemeClr val="tx1"/>
                </a:solidFill>
                <a:latin typeface="Arial" panose="020B0604020202020204" pitchFamily="34" charset="0"/>
              </a:endParaRPr>
            </a:p>
            <a:p>
              <a:pPr algn="r">
                <a:lnSpc>
                  <a:spcPct val="110000"/>
                </a:lnSpc>
                <a:buClr>
                  <a:schemeClr val="tx1"/>
                </a:buClr>
              </a:pPr>
              <a:r>
                <a:rPr lang="en-GB" altLang="zh-CN" sz="2200" dirty="0">
                  <a:solidFill>
                    <a:schemeClr val="tx1"/>
                  </a:solidFill>
                  <a:latin typeface="Arial" panose="020B0604020202020204" pitchFamily="34" charset="0"/>
                </a:rPr>
                <a:t>4   3   3</a:t>
              </a:r>
              <a:endParaRPr lang="zh-CN" altLang="en-US" sz="2200" dirty="0">
                <a:solidFill>
                  <a:schemeClr val="tx1"/>
                </a:solidFill>
                <a:latin typeface="Arial" panose="020B0604020202020204" pitchFamily="34" charset="0"/>
              </a:endParaRPr>
            </a:p>
          </p:txBody>
        </p:sp>
        <p:sp>
          <p:nvSpPr>
            <p:cNvPr id="80906" name="Text Box 36"/>
            <p:cNvSpPr txBox="1"/>
            <p:nvPr/>
          </p:nvSpPr>
          <p:spPr>
            <a:xfrm>
              <a:off x="3050" y="1992"/>
              <a:ext cx="680" cy="1239"/>
            </a:xfrm>
            <a:prstGeom prst="rect">
              <a:avLst/>
            </a:prstGeom>
            <a:noFill/>
            <a:ln w="19050">
              <a:noFill/>
            </a:ln>
          </p:spPr>
          <p:txBody>
            <a:bodyPr>
              <a:spAutoFit/>
            </a:bodyPr>
            <a:p>
              <a:pPr>
                <a:lnSpc>
                  <a:spcPct val="110000"/>
                </a:lnSpc>
                <a:buClr>
                  <a:schemeClr val="tx1"/>
                </a:buClr>
              </a:pPr>
              <a:r>
                <a:rPr lang="en-GB" altLang="zh-CN" dirty="0">
                  <a:solidFill>
                    <a:schemeClr val="tx1"/>
                  </a:solidFill>
                  <a:latin typeface="Arial" panose="020B0604020202020204" pitchFamily="34" charset="0"/>
                </a:rPr>
                <a:t>7  4  3</a:t>
              </a:r>
              <a:endParaRPr lang="en-GB" altLang="zh-CN"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0  2  0</a:t>
              </a:r>
              <a:endParaRPr lang="zh-CN" altLang="en-GB"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6  0  0</a:t>
              </a:r>
              <a:endParaRPr lang="zh-CN" altLang="en-GB"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0  1  1</a:t>
              </a:r>
              <a:endParaRPr lang="zh-CN" altLang="en-GB"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4  3  1</a:t>
              </a:r>
              <a:endParaRPr lang="zh-CN" altLang="en-US" dirty="0">
                <a:solidFill>
                  <a:schemeClr val="tx1"/>
                </a:solidFill>
                <a:latin typeface="Arial" panose="020B0604020202020204" pitchFamily="34" charset="0"/>
              </a:endParaRPr>
            </a:p>
          </p:txBody>
        </p:sp>
        <p:sp>
          <p:nvSpPr>
            <p:cNvPr id="80907" name="Text Box 37"/>
            <p:cNvSpPr txBox="1"/>
            <p:nvPr/>
          </p:nvSpPr>
          <p:spPr>
            <a:xfrm>
              <a:off x="3923" y="1992"/>
              <a:ext cx="817" cy="522"/>
            </a:xfrm>
            <a:prstGeom prst="rect">
              <a:avLst/>
            </a:prstGeom>
            <a:noFill/>
            <a:ln w="19050">
              <a:noFill/>
            </a:ln>
          </p:spPr>
          <p:txBody>
            <a:bodyPr>
              <a:spAutoFit/>
            </a:bodyPr>
            <a:p>
              <a:pPr algn="r">
                <a:lnSpc>
                  <a:spcPct val="110000"/>
                </a:lnSpc>
                <a:buClr>
                  <a:schemeClr val="tx1"/>
                </a:buClr>
              </a:pPr>
              <a:r>
                <a:rPr lang="en-GB" altLang="zh-CN" sz="2200" dirty="0">
                  <a:solidFill>
                    <a:schemeClr val="tx1"/>
                  </a:solidFill>
                  <a:latin typeface="Arial" panose="020B0604020202020204" pitchFamily="34" charset="0"/>
                </a:rPr>
                <a:t> 2   3   0</a:t>
              </a:r>
              <a:endParaRPr lang="en-GB" altLang="zh-CN" sz="2200" dirty="0">
                <a:solidFill>
                  <a:schemeClr val="tx1"/>
                </a:solidFill>
                <a:latin typeface="Arial" panose="020B0604020202020204" pitchFamily="34" charset="0"/>
              </a:endParaRPr>
            </a:p>
            <a:p>
              <a:pPr algn="r">
                <a:lnSpc>
                  <a:spcPct val="110000"/>
                </a:lnSpc>
                <a:buClr>
                  <a:schemeClr val="tx1"/>
                </a:buClr>
              </a:pPr>
              <a:endParaRPr lang="zh-CN" altLang="en-US" sz="2200" dirty="0">
                <a:solidFill>
                  <a:schemeClr val="tx1"/>
                </a:solidFill>
                <a:latin typeface="Arial" panose="020B0604020202020204" pitchFamily="34" charset="0"/>
              </a:endParaRPr>
            </a:p>
          </p:txBody>
        </p:sp>
        <p:sp>
          <p:nvSpPr>
            <p:cNvPr id="80908" name="Text Box 38"/>
            <p:cNvSpPr txBox="1"/>
            <p:nvPr/>
          </p:nvSpPr>
          <p:spPr>
            <a:xfrm>
              <a:off x="748" y="1992"/>
              <a:ext cx="408" cy="1218"/>
            </a:xfrm>
            <a:prstGeom prst="rect">
              <a:avLst/>
            </a:prstGeom>
            <a:noFill/>
            <a:ln w="19050">
              <a:noFill/>
            </a:ln>
          </p:spPr>
          <p:txBody>
            <a:bodyPr>
              <a:spAutoFit/>
            </a:bodyPr>
            <a:p>
              <a:pPr>
                <a:lnSpc>
                  <a:spcPct val="110000"/>
                </a:lnSpc>
                <a:buClr>
                  <a:schemeClr val="tx1"/>
                </a:buClr>
              </a:pPr>
              <a:r>
                <a:rPr lang="en-GB" altLang="zh-CN" sz="2200" dirty="0">
                  <a:solidFill>
                    <a:schemeClr val="tx1"/>
                  </a:solidFill>
                  <a:latin typeface="Arial" panose="020B0604020202020204" pitchFamily="34" charset="0"/>
                </a:rPr>
                <a:t>P</a:t>
              </a:r>
              <a:r>
                <a:rPr lang="en-GB" altLang="zh-CN" sz="2200" baseline="-25000" dirty="0">
                  <a:solidFill>
                    <a:schemeClr val="tx1"/>
                  </a:solidFill>
                  <a:latin typeface="Arial" panose="020B0604020202020204" pitchFamily="34" charset="0"/>
                </a:rPr>
                <a:t>0</a:t>
              </a:r>
              <a:endParaRPr lang="en-GB" altLang="zh-CN" sz="2200" baseline="-25000"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P</a:t>
              </a:r>
              <a:r>
                <a:rPr lang="en-GB" altLang="zh-CN" sz="2200" baseline="-25000" dirty="0">
                  <a:solidFill>
                    <a:schemeClr val="tx1"/>
                  </a:solidFill>
                  <a:latin typeface="Arial" panose="020B0604020202020204" pitchFamily="34" charset="0"/>
                </a:rPr>
                <a:t>1</a:t>
              </a:r>
              <a:endParaRPr lang="en-GB" altLang="zh-CN" sz="2200" baseline="-25000"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P</a:t>
              </a:r>
              <a:r>
                <a:rPr lang="en-GB" altLang="zh-CN" sz="2200" baseline="-25000" dirty="0">
                  <a:solidFill>
                    <a:schemeClr val="tx1"/>
                  </a:solidFill>
                  <a:latin typeface="Arial" panose="020B0604020202020204" pitchFamily="34" charset="0"/>
                </a:rPr>
                <a:t>2</a:t>
              </a:r>
              <a:endParaRPr lang="en-GB" altLang="zh-CN" sz="2200" baseline="-25000"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P</a:t>
              </a:r>
              <a:r>
                <a:rPr lang="en-GB" altLang="zh-CN" sz="2200" baseline="-25000" dirty="0">
                  <a:solidFill>
                    <a:schemeClr val="tx1"/>
                  </a:solidFill>
                  <a:latin typeface="Arial" panose="020B0604020202020204" pitchFamily="34" charset="0"/>
                </a:rPr>
                <a:t>3</a:t>
              </a:r>
              <a:endParaRPr lang="en-GB" altLang="zh-CN" sz="2200" baseline="-25000"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P</a:t>
              </a:r>
              <a:r>
                <a:rPr lang="en-GB" altLang="zh-CN" sz="2200" baseline="-25000" dirty="0">
                  <a:solidFill>
                    <a:schemeClr val="tx1"/>
                  </a:solidFill>
                  <a:latin typeface="Arial" panose="020B0604020202020204" pitchFamily="34" charset="0"/>
                </a:rPr>
                <a:t>4</a:t>
              </a:r>
              <a:endParaRPr lang="en-US" altLang="zh-CN" sz="2200" b="1" dirty="0">
                <a:solidFill>
                  <a:schemeClr val="tx1"/>
                </a:solidFill>
                <a:latin typeface="Arial" panose="020B0604020202020204" pitchFamily="34" charset="0"/>
              </a:endParaRPr>
            </a:p>
          </p:txBody>
        </p:sp>
      </p:grpSp>
      <p:sp>
        <p:nvSpPr>
          <p:cNvPr id="313383" name="Text Box 39"/>
          <p:cNvSpPr txBox="1"/>
          <p:nvPr/>
        </p:nvSpPr>
        <p:spPr>
          <a:xfrm>
            <a:off x="395288" y="3357563"/>
            <a:ext cx="8569325" cy="2774950"/>
          </a:xfrm>
          <a:prstGeom prst="rect">
            <a:avLst/>
          </a:prstGeom>
          <a:noFill/>
          <a:ln w="19050">
            <a:noFill/>
          </a:ln>
        </p:spPr>
        <p:txBody>
          <a:bodyPr>
            <a:spAutoFit/>
          </a:bodyPr>
          <a:p>
            <a:pPr algn="l">
              <a:spcBef>
                <a:spcPct val="50000"/>
              </a:spcBef>
              <a:buClr>
                <a:schemeClr val="tx1"/>
              </a:buClr>
            </a:pPr>
            <a:r>
              <a:rPr lang="zh-CN" altLang="en-US" sz="2200" b="1" dirty="0">
                <a:solidFill>
                  <a:schemeClr val="tx1"/>
                </a:solidFill>
                <a:latin typeface="Arial" panose="020B0604020202020204" pitchFamily="34" charset="0"/>
              </a:rPr>
              <a:t>（</a:t>
            </a:r>
            <a:r>
              <a:rPr lang="en-US" altLang="zh-CN" sz="2200" b="1" dirty="0">
                <a:solidFill>
                  <a:schemeClr val="tx1"/>
                </a:solidFill>
                <a:latin typeface="Arial" panose="020B0604020202020204" pitchFamily="34" charset="0"/>
              </a:rPr>
              <a:t>3</a:t>
            </a:r>
            <a:r>
              <a:rPr lang="zh-CN" altLang="en-US" sz="2200" b="1" dirty="0">
                <a:solidFill>
                  <a:schemeClr val="tx1"/>
                </a:solidFill>
                <a:latin typeface="Arial" panose="020B0604020202020204" pitchFamily="34" charset="0"/>
              </a:rPr>
              <a:t>）当</a:t>
            </a:r>
            <a:r>
              <a:rPr lang="en-US" altLang="zh-CN" sz="2200" b="1" dirty="0">
                <a:solidFill>
                  <a:schemeClr val="tx1"/>
                </a:solidFill>
                <a:latin typeface="Arial" panose="020B0604020202020204" pitchFamily="34" charset="0"/>
              </a:rPr>
              <a:t>P</a:t>
            </a:r>
            <a:r>
              <a:rPr lang="en-US" altLang="zh-CN" sz="2200" b="1" baseline="-25000" dirty="0">
                <a:solidFill>
                  <a:schemeClr val="tx1"/>
                </a:solidFill>
                <a:latin typeface="Arial" panose="020B0604020202020204" pitchFamily="34" charset="0"/>
              </a:rPr>
              <a:t>4</a:t>
            </a:r>
            <a:r>
              <a:rPr lang="zh-CN" altLang="en-US" sz="2200" b="1" dirty="0">
                <a:solidFill>
                  <a:schemeClr val="tx1"/>
                </a:solidFill>
                <a:latin typeface="Arial" panose="020B0604020202020204" pitchFamily="34" charset="0"/>
              </a:rPr>
              <a:t>请求资源：</a:t>
            </a:r>
            <a:r>
              <a:rPr lang="en-US" altLang="zh-CN" sz="2200" b="1" dirty="0">
                <a:solidFill>
                  <a:schemeClr val="tx1"/>
                </a:solidFill>
                <a:latin typeface="Arial" panose="020B0604020202020204" pitchFamily="34" charset="0"/>
              </a:rPr>
              <a:t>Request</a:t>
            </a:r>
            <a:r>
              <a:rPr lang="en-US" altLang="zh-CN" sz="2200" b="1" baseline="-25000" dirty="0">
                <a:solidFill>
                  <a:schemeClr val="tx1"/>
                </a:solidFill>
                <a:latin typeface="Arial" panose="020B0604020202020204" pitchFamily="34" charset="0"/>
              </a:rPr>
              <a:t>4</a:t>
            </a:r>
            <a:r>
              <a:rPr lang="zh-CN" altLang="en-US" sz="2200" b="1" dirty="0">
                <a:solidFill>
                  <a:schemeClr val="tx1"/>
                </a:solidFill>
                <a:latin typeface="Arial" panose="020B0604020202020204" pitchFamily="34" charset="0"/>
              </a:rPr>
              <a:t>（</a:t>
            </a:r>
            <a:r>
              <a:rPr lang="en-US" altLang="zh-CN" sz="2200" b="1" dirty="0">
                <a:solidFill>
                  <a:schemeClr val="tx1"/>
                </a:solidFill>
                <a:latin typeface="Arial" panose="020B0604020202020204" pitchFamily="34" charset="0"/>
              </a:rPr>
              <a:t>3</a:t>
            </a:r>
            <a:r>
              <a:rPr lang="zh-CN" altLang="en-US" sz="2200" b="1" dirty="0">
                <a:solidFill>
                  <a:schemeClr val="tx1"/>
                </a:solidFill>
                <a:latin typeface="Arial" panose="020B0604020202020204" pitchFamily="34" charset="0"/>
              </a:rPr>
              <a:t>，</a:t>
            </a:r>
            <a:r>
              <a:rPr lang="en-US" altLang="zh-CN" sz="2200" b="1" dirty="0">
                <a:solidFill>
                  <a:schemeClr val="tx1"/>
                </a:solidFill>
                <a:latin typeface="Arial" panose="020B0604020202020204" pitchFamily="34" charset="0"/>
              </a:rPr>
              <a:t>3</a:t>
            </a:r>
            <a:r>
              <a:rPr lang="zh-CN" altLang="en-US" sz="2200" b="1" dirty="0">
                <a:solidFill>
                  <a:schemeClr val="tx1"/>
                </a:solidFill>
                <a:latin typeface="Arial" panose="020B0604020202020204" pitchFamily="34" charset="0"/>
              </a:rPr>
              <a:t>，</a:t>
            </a:r>
            <a:r>
              <a:rPr lang="en-US" altLang="zh-CN" sz="2200" b="1" dirty="0">
                <a:solidFill>
                  <a:schemeClr val="tx1"/>
                </a:solidFill>
                <a:latin typeface="Arial" panose="020B0604020202020204" pitchFamily="34" charset="0"/>
              </a:rPr>
              <a:t>0</a:t>
            </a:r>
            <a:r>
              <a:rPr lang="zh-CN" altLang="en-US" sz="2200" b="1" dirty="0">
                <a:solidFill>
                  <a:schemeClr val="tx1"/>
                </a:solidFill>
                <a:latin typeface="Arial" panose="020B0604020202020204" pitchFamily="34" charset="0"/>
              </a:rPr>
              <a:t>）时：</a:t>
            </a:r>
            <a:endParaRPr lang="zh-CN" altLang="en-US" sz="2200" b="1" dirty="0">
              <a:solidFill>
                <a:schemeClr val="tx1"/>
              </a:solidFill>
              <a:latin typeface="Arial" panose="020B0604020202020204" pitchFamily="34" charset="0"/>
            </a:endParaRPr>
          </a:p>
          <a:p>
            <a:pPr algn="l">
              <a:spcBef>
                <a:spcPct val="50000"/>
              </a:spcBef>
              <a:buClr>
                <a:schemeClr val="tx1"/>
              </a:buClr>
            </a:pPr>
            <a:r>
              <a:rPr lang="zh-CN" altLang="en-US" sz="2200" b="1" dirty="0">
                <a:solidFill>
                  <a:schemeClr val="tx1"/>
                </a:solidFill>
                <a:latin typeface="Arial" panose="020B0604020202020204" pitchFamily="34" charset="0"/>
              </a:rPr>
              <a:t>        ① </a:t>
            </a:r>
            <a:r>
              <a:rPr lang="en-US" altLang="zh-CN" sz="2200" b="1" dirty="0">
                <a:solidFill>
                  <a:schemeClr val="tx1"/>
                </a:solidFill>
                <a:latin typeface="Arial" panose="020B0604020202020204" pitchFamily="34" charset="0"/>
              </a:rPr>
              <a:t>Request</a:t>
            </a:r>
            <a:r>
              <a:rPr lang="en-US" altLang="zh-CN" sz="2200" b="1" baseline="-25000" dirty="0">
                <a:solidFill>
                  <a:schemeClr val="tx1"/>
                </a:solidFill>
                <a:latin typeface="Arial" panose="020B0604020202020204" pitchFamily="34" charset="0"/>
              </a:rPr>
              <a:t>4</a:t>
            </a:r>
            <a:r>
              <a:rPr lang="zh-CN" altLang="en-US" sz="2200" b="1" dirty="0">
                <a:solidFill>
                  <a:schemeClr val="tx1"/>
                </a:solidFill>
                <a:latin typeface="Arial" panose="020B0604020202020204" pitchFamily="34" charset="0"/>
              </a:rPr>
              <a:t>（</a:t>
            </a:r>
            <a:r>
              <a:rPr lang="en-US" altLang="zh-CN" sz="2200" b="1" dirty="0">
                <a:solidFill>
                  <a:schemeClr val="tx1"/>
                </a:solidFill>
                <a:latin typeface="Arial" panose="020B0604020202020204" pitchFamily="34" charset="0"/>
              </a:rPr>
              <a:t>3</a:t>
            </a:r>
            <a:r>
              <a:rPr lang="zh-CN" altLang="en-US" sz="2200" b="1" dirty="0">
                <a:solidFill>
                  <a:schemeClr val="tx1"/>
                </a:solidFill>
                <a:latin typeface="Arial" panose="020B0604020202020204" pitchFamily="34" charset="0"/>
              </a:rPr>
              <a:t>，</a:t>
            </a:r>
            <a:r>
              <a:rPr lang="en-US" altLang="zh-CN" sz="2200" b="1" dirty="0">
                <a:solidFill>
                  <a:schemeClr val="tx1"/>
                </a:solidFill>
                <a:latin typeface="Arial" panose="020B0604020202020204" pitchFamily="34" charset="0"/>
              </a:rPr>
              <a:t>3</a:t>
            </a:r>
            <a:r>
              <a:rPr lang="zh-CN" altLang="en-US" sz="2200" b="1" dirty="0">
                <a:solidFill>
                  <a:schemeClr val="tx1"/>
                </a:solidFill>
                <a:latin typeface="Arial" panose="020B0604020202020204" pitchFamily="34" charset="0"/>
              </a:rPr>
              <a:t>，</a:t>
            </a:r>
            <a:r>
              <a:rPr lang="en-US" altLang="zh-CN" sz="2200" b="1" dirty="0">
                <a:solidFill>
                  <a:schemeClr val="tx1"/>
                </a:solidFill>
                <a:latin typeface="Arial" panose="020B0604020202020204" pitchFamily="34" charset="0"/>
              </a:rPr>
              <a:t>0</a:t>
            </a:r>
            <a:r>
              <a:rPr lang="zh-CN" altLang="en-US" sz="2200" b="1" dirty="0">
                <a:solidFill>
                  <a:schemeClr val="tx1"/>
                </a:solidFill>
                <a:latin typeface="Arial" panose="020B0604020202020204" pitchFamily="34" charset="0"/>
              </a:rPr>
              <a:t>） ≦ </a:t>
            </a:r>
            <a:r>
              <a:rPr lang="en-US" altLang="zh-CN" sz="2200" b="1" dirty="0">
                <a:solidFill>
                  <a:schemeClr val="tx1"/>
                </a:solidFill>
                <a:latin typeface="Arial" panose="020B0604020202020204" pitchFamily="34" charset="0"/>
              </a:rPr>
              <a:t>Need</a:t>
            </a:r>
            <a:r>
              <a:rPr lang="en-US" altLang="zh-CN" sz="2200" b="1" baseline="-25000" dirty="0">
                <a:solidFill>
                  <a:schemeClr val="tx1"/>
                </a:solidFill>
                <a:latin typeface="Arial" panose="020B0604020202020204" pitchFamily="34" charset="0"/>
              </a:rPr>
              <a:t>4 </a:t>
            </a:r>
            <a:r>
              <a:rPr lang="zh-CN" altLang="en-US" sz="2200" b="1" dirty="0">
                <a:solidFill>
                  <a:schemeClr val="tx1"/>
                </a:solidFill>
                <a:latin typeface="Arial" panose="020B0604020202020204" pitchFamily="34" charset="0"/>
              </a:rPr>
              <a:t>（</a:t>
            </a:r>
            <a:r>
              <a:rPr lang="en-US" altLang="zh-CN" sz="2200" b="1" dirty="0">
                <a:solidFill>
                  <a:schemeClr val="tx1"/>
                </a:solidFill>
                <a:latin typeface="Arial" panose="020B0604020202020204" pitchFamily="34" charset="0"/>
              </a:rPr>
              <a:t>4</a:t>
            </a:r>
            <a:r>
              <a:rPr lang="zh-CN" altLang="en-US" sz="2200" b="1" dirty="0">
                <a:solidFill>
                  <a:schemeClr val="tx1"/>
                </a:solidFill>
                <a:latin typeface="Arial" panose="020B0604020202020204" pitchFamily="34" charset="0"/>
              </a:rPr>
              <a:t>，</a:t>
            </a:r>
            <a:r>
              <a:rPr lang="en-US" altLang="zh-CN" sz="2200" b="1" dirty="0">
                <a:solidFill>
                  <a:schemeClr val="tx1"/>
                </a:solidFill>
                <a:latin typeface="Arial" panose="020B0604020202020204" pitchFamily="34" charset="0"/>
              </a:rPr>
              <a:t>3</a:t>
            </a:r>
            <a:r>
              <a:rPr lang="zh-CN" altLang="en-US" sz="2200" b="1" dirty="0">
                <a:solidFill>
                  <a:schemeClr val="tx1"/>
                </a:solidFill>
                <a:latin typeface="Arial" panose="020B0604020202020204" pitchFamily="34" charset="0"/>
              </a:rPr>
              <a:t>，</a:t>
            </a:r>
            <a:r>
              <a:rPr lang="en-US" altLang="zh-CN" sz="2200" b="1" dirty="0">
                <a:solidFill>
                  <a:schemeClr val="tx1"/>
                </a:solidFill>
                <a:latin typeface="Arial" panose="020B0604020202020204" pitchFamily="34" charset="0"/>
              </a:rPr>
              <a:t>1</a:t>
            </a:r>
            <a:r>
              <a:rPr lang="zh-CN" altLang="en-US" sz="2200" b="1" dirty="0">
                <a:solidFill>
                  <a:schemeClr val="tx1"/>
                </a:solidFill>
                <a:latin typeface="Arial" panose="020B0604020202020204" pitchFamily="34" charset="0"/>
              </a:rPr>
              <a:t>）成立；</a:t>
            </a:r>
            <a:endParaRPr lang="zh-CN" altLang="en-US" sz="2200" b="1" dirty="0">
              <a:solidFill>
                <a:schemeClr val="tx1"/>
              </a:solidFill>
              <a:latin typeface="Arial" panose="020B0604020202020204" pitchFamily="34" charset="0"/>
            </a:endParaRPr>
          </a:p>
          <a:p>
            <a:pPr algn="l">
              <a:spcBef>
                <a:spcPct val="50000"/>
              </a:spcBef>
              <a:buClr>
                <a:schemeClr val="tx1"/>
              </a:buClr>
            </a:pPr>
            <a:r>
              <a:rPr lang="zh-CN" altLang="en-US" sz="2200" b="1" dirty="0">
                <a:solidFill>
                  <a:schemeClr val="tx1"/>
                </a:solidFill>
                <a:latin typeface="Arial" panose="020B0604020202020204" pitchFamily="34" charset="0"/>
              </a:rPr>
              <a:t>        ② </a:t>
            </a:r>
            <a:r>
              <a:rPr lang="en-US" altLang="zh-CN" sz="2200" b="1" dirty="0">
                <a:solidFill>
                  <a:schemeClr val="tx1"/>
                </a:solidFill>
                <a:latin typeface="Arial" panose="020B0604020202020204" pitchFamily="34" charset="0"/>
              </a:rPr>
              <a:t>Request</a:t>
            </a:r>
            <a:r>
              <a:rPr lang="en-US" altLang="zh-CN" sz="2200" b="1" baseline="-25000" dirty="0">
                <a:solidFill>
                  <a:schemeClr val="tx1"/>
                </a:solidFill>
                <a:latin typeface="Arial" panose="020B0604020202020204" pitchFamily="34" charset="0"/>
              </a:rPr>
              <a:t>4</a:t>
            </a:r>
            <a:r>
              <a:rPr lang="zh-CN" altLang="en-US" sz="2200" b="1" dirty="0">
                <a:solidFill>
                  <a:schemeClr val="tx1"/>
                </a:solidFill>
                <a:latin typeface="Arial" panose="020B0604020202020204" pitchFamily="34" charset="0"/>
              </a:rPr>
              <a:t>（</a:t>
            </a:r>
            <a:r>
              <a:rPr lang="en-US" altLang="zh-CN" sz="2200" b="1" dirty="0">
                <a:latin typeface="Arial" panose="020B0604020202020204" pitchFamily="34" charset="0"/>
              </a:rPr>
              <a:t>3</a:t>
            </a:r>
            <a:r>
              <a:rPr lang="zh-CN" altLang="en-US" sz="2200" b="1" dirty="0">
                <a:solidFill>
                  <a:schemeClr val="tx1"/>
                </a:solidFill>
                <a:latin typeface="Arial" panose="020B0604020202020204" pitchFamily="34" charset="0"/>
              </a:rPr>
              <a:t>，</a:t>
            </a:r>
            <a:r>
              <a:rPr lang="en-US" altLang="zh-CN" sz="2200" b="1" dirty="0">
                <a:solidFill>
                  <a:schemeClr val="tx1"/>
                </a:solidFill>
                <a:latin typeface="Arial" panose="020B0604020202020204" pitchFamily="34" charset="0"/>
              </a:rPr>
              <a:t>3</a:t>
            </a:r>
            <a:r>
              <a:rPr lang="zh-CN" altLang="en-US" sz="2200" b="1" dirty="0">
                <a:solidFill>
                  <a:schemeClr val="tx1"/>
                </a:solidFill>
                <a:latin typeface="Arial" panose="020B0604020202020204" pitchFamily="34" charset="0"/>
              </a:rPr>
              <a:t>，</a:t>
            </a:r>
            <a:r>
              <a:rPr lang="en-US" altLang="zh-CN" sz="2200" b="1" dirty="0">
                <a:solidFill>
                  <a:schemeClr val="tx1"/>
                </a:solidFill>
                <a:latin typeface="Arial" panose="020B0604020202020204" pitchFamily="34" charset="0"/>
              </a:rPr>
              <a:t>0</a:t>
            </a:r>
            <a:r>
              <a:rPr lang="zh-CN" altLang="en-US" sz="2200" b="1" dirty="0">
                <a:solidFill>
                  <a:schemeClr val="tx1"/>
                </a:solidFill>
                <a:latin typeface="Arial" panose="020B0604020202020204" pitchFamily="34" charset="0"/>
              </a:rPr>
              <a:t>） ≦ </a:t>
            </a:r>
            <a:r>
              <a:rPr lang="en-US" altLang="zh-CN" sz="2200" b="1" dirty="0">
                <a:solidFill>
                  <a:schemeClr val="tx1"/>
                </a:solidFill>
                <a:latin typeface="Arial" panose="020B0604020202020204" pitchFamily="34" charset="0"/>
              </a:rPr>
              <a:t>Available</a:t>
            </a:r>
            <a:r>
              <a:rPr lang="zh-CN" altLang="en-US" sz="2200" b="1" dirty="0">
                <a:solidFill>
                  <a:schemeClr val="tx1"/>
                </a:solidFill>
                <a:latin typeface="Arial" panose="020B0604020202020204" pitchFamily="34" charset="0"/>
              </a:rPr>
              <a:t>（</a:t>
            </a:r>
            <a:r>
              <a:rPr lang="en-US" altLang="zh-CN" sz="2200" b="1" dirty="0">
                <a:latin typeface="Arial" panose="020B0604020202020204" pitchFamily="34" charset="0"/>
              </a:rPr>
              <a:t>2</a:t>
            </a:r>
            <a:r>
              <a:rPr lang="zh-CN" altLang="en-US" sz="2200" b="1" dirty="0">
                <a:solidFill>
                  <a:schemeClr val="tx1"/>
                </a:solidFill>
                <a:latin typeface="Arial" panose="020B0604020202020204" pitchFamily="34" charset="0"/>
              </a:rPr>
              <a:t>，</a:t>
            </a:r>
            <a:r>
              <a:rPr lang="en-US" altLang="zh-CN" sz="2200" b="1" dirty="0">
                <a:solidFill>
                  <a:schemeClr val="tx1"/>
                </a:solidFill>
                <a:latin typeface="Arial" panose="020B0604020202020204" pitchFamily="34" charset="0"/>
              </a:rPr>
              <a:t>3</a:t>
            </a:r>
            <a:r>
              <a:rPr lang="zh-CN" altLang="en-US" sz="2200" b="1" dirty="0">
                <a:solidFill>
                  <a:schemeClr val="tx1"/>
                </a:solidFill>
                <a:latin typeface="Arial" panose="020B0604020202020204" pitchFamily="34" charset="0"/>
              </a:rPr>
              <a:t>，</a:t>
            </a:r>
            <a:r>
              <a:rPr lang="en-US" altLang="zh-CN" sz="2200" b="1" dirty="0">
                <a:solidFill>
                  <a:schemeClr val="tx1"/>
                </a:solidFill>
                <a:latin typeface="Arial" panose="020B0604020202020204" pitchFamily="34" charset="0"/>
              </a:rPr>
              <a:t>0</a:t>
            </a:r>
            <a:r>
              <a:rPr lang="zh-CN" altLang="en-US" sz="2200" b="1" dirty="0">
                <a:solidFill>
                  <a:schemeClr val="tx1"/>
                </a:solidFill>
                <a:latin typeface="Arial" panose="020B0604020202020204" pitchFamily="34" charset="0"/>
              </a:rPr>
              <a:t>）不成立，故让</a:t>
            </a:r>
            <a:r>
              <a:rPr lang="en-US" altLang="zh-CN" sz="2200" b="1" dirty="0">
                <a:solidFill>
                  <a:schemeClr val="tx1"/>
                </a:solidFill>
                <a:latin typeface="Arial" panose="020B0604020202020204" pitchFamily="34" charset="0"/>
              </a:rPr>
              <a:t>P</a:t>
            </a:r>
            <a:r>
              <a:rPr lang="en-US" altLang="zh-CN" sz="2200" b="1" baseline="-25000" dirty="0">
                <a:solidFill>
                  <a:schemeClr val="tx1"/>
                </a:solidFill>
                <a:latin typeface="Arial" panose="020B0604020202020204" pitchFamily="34" charset="0"/>
              </a:rPr>
              <a:t>4</a:t>
            </a:r>
            <a:r>
              <a:rPr lang="zh-CN" altLang="en-GB" sz="2200" b="1" dirty="0">
                <a:solidFill>
                  <a:schemeClr val="tx1"/>
                </a:solidFill>
                <a:latin typeface="Arial" panose="020B0604020202020204" pitchFamily="34" charset="0"/>
              </a:rPr>
              <a:t>等待。</a:t>
            </a:r>
            <a:endParaRPr lang="en-US" altLang="zh-CN" sz="2200" b="1" dirty="0">
              <a:solidFill>
                <a:schemeClr val="tx1"/>
              </a:solidFill>
              <a:latin typeface="Arial" panose="020B0604020202020204" pitchFamily="34" charset="0"/>
            </a:endParaRPr>
          </a:p>
          <a:p>
            <a:pPr algn="l">
              <a:spcBef>
                <a:spcPct val="50000"/>
              </a:spcBef>
              <a:buClr>
                <a:schemeClr val="tx1"/>
              </a:buClr>
            </a:pPr>
            <a:endParaRPr lang="zh-CN" altLang="en-US" sz="2200" b="1" dirty="0">
              <a:solidFill>
                <a:schemeClr val="tx1"/>
              </a:solidFill>
              <a:latin typeface="Arial" panose="020B0604020202020204" pitchFamily="34" charset="0"/>
            </a:endParaRPr>
          </a:p>
          <a:p>
            <a:pPr algn="l">
              <a:spcBef>
                <a:spcPct val="50000"/>
              </a:spcBef>
              <a:buClr>
                <a:schemeClr val="tx1"/>
              </a:buClr>
            </a:pPr>
            <a:r>
              <a:rPr lang="zh-CN" altLang="en-US" sz="2200" b="1" dirty="0">
                <a:solidFill>
                  <a:schemeClr val="tx1"/>
                </a:solidFill>
                <a:latin typeface="Arial" panose="020B0604020202020204" pitchFamily="34" charset="0"/>
              </a:rPr>
              <a:t>      </a:t>
            </a:r>
            <a:endParaRPr lang="zh-CN" altLang="en-US" sz="2200" b="1" dirty="0">
              <a:solidFill>
                <a:schemeClr val="tx1"/>
              </a:solidFill>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13383">
                                            <p:txEl>
                                              <p:charRg st="0" end="29"/>
                                            </p:txEl>
                                          </p:spTgt>
                                        </p:tgtEl>
                                        <p:attrNameLst>
                                          <p:attrName>style.visibility</p:attrName>
                                        </p:attrNameLst>
                                      </p:cBhvr>
                                      <p:to>
                                        <p:strVal val="visible"/>
                                      </p:to>
                                    </p:set>
                                    <p:animEffect transition="in" filter="slide(fromBottom)">
                                      <p:cBhvr>
                                        <p:cTn id="7" dur="500"/>
                                        <p:tgtEl>
                                          <p:spTgt spid="313383">
                                            <p:txEl>
                                              <p:charRg st="0" end="2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13383">
                                            <p:txEl>
                                              <p:charRg st="29" end="74"/>
                                            </p:txEl>
                                          </p:spTgt>
                                        </p:tgtEl>
                                        <p:attrNameLst>
                                          <p:attrName>style.visibility</p:attrName>
                                        </p:attrNameLst>
                                      </p:cBhvr>
                                      <p:to>
                                        <p:strVal val="visible"/>
                                      </p:to>
                                    </p:set>
                                    <p:animEffect transition="in" filter="slide(fromBottom)">
                                      <p:cBhvr>
                                        <p:cTn id="12" dur="500"/>
                                        <p:tgtEl>
                                          <p:spTgt spid="313383">
                                            <p:txEl>
                                              <p:charRg st="29" end="7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13383">
                                            <p:txEl>
                                              <p:charRg st="74" end="130"/>
                                            </p:txEl>
                                          </p:spTgt>
                                        </p:tgtEl>
                                        <p:attrNameLst>
                                          <p:attrName>style.visibility</p:attrName>
                                        </p:attrNameLst>
                                      </p:cBhvr>
                                      <p:to>
                                        <p:strVal val="visible"/>
                                      </p:to>
                                    </p:set>
                                    <p:animEffect transition="in" filter="slide(fromBottom)">
                                      <p:cBhvr>
                                        <p:cTn id="17" dur="500"/>
                                        <p:tgtEl>
                                          <p:spTgt spid="313383">
                                            <p:txEl>
                                              <p:charRg st="74" end="130"/>
                                            </p:txEl>
                                          </p:spTgt>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313383">
                                            <p:txEl>
                                              <p:charRg st="131" end="138"/>
                                            </p:txEl>
                                          </p:spTgt>
                                        </p:tgtEl>
                                        <p:attrNameLst>
                                          <p:attrName>style.visibility</p:attrName>
                                        </p:attrNameLst>
                                      </p:cBhvr>
                                      <p:to>
                                        <p:strVal val="visible"/>
                                      </p:to>
                                    </p:set>
                                    <p:animEffect transition="in" filter="slide(fromBottom)">
                                      <p:cBhvr>
                                        <p:cTn id="20" dur="500"/>
                                        <p:tgtEl>
                                          <p:spTgt spid="313383">
                                            <p:txEl>
                                              <p:charRg st="131" end="13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83" grpId="0" build="allAtOnce"/>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22" name="Group 2"/>
          <p:cNvGrpSpPr/>
          <p:nvPr/>
        </p:nvGrpSpPr>
        <p:grpSpPr>
          <a:xfrm>
            <a:off x="323850" y="44450"/>
            <a:ext cx="6985000" cy="2860675"/>
            <a:chOff x="612" y="1447"/>
            <a:chExt cx="4400" cy="1802"/>
          </a:xfrm>
        </p:grpSpPr>
        <p:grpSp>
          <p:nvGrpSpPr>
            <p:cNvPr id="81928" name="Group 3"/>
            <p:cNvGrpSpPr/>
            <p:nvPr/>
          </p:nvGrpSpPr>
          <p:grpSpPr>
            <a:xfrm>
              <a:off x="696" y="1493"/>
              <a:ext cx="4316" cy="1756"/>
              <a:chOff x="696" y="1493"/>
              <a:chExt cx="4316" cy="1756"/>
            </a:xfrm>
          </p:grpSpPr>
          <p:sp>
            <p:nvSpPr>
              <p:cNvPr id="81937" name="Rectangle 4"/>
              <p:cNvSpPr/>
              <p:nvPr/>
            </p:nvSpPr>
            <p:spPr>
              <a:xfrm>
                <a:off x="3777" y="2010"/>
                <a:ext cx="1235" cy="1239"/>
              </a:xfrm>
              <a:prstGeom prst="rect">
                <a:avLst/>
              </a:prstGeom>
              <a:noFill/>
              <a:ln w="19050">
                <a:noFill/>
              </a:ln>
            </p:spPr>
            <p:txBody>
              <a:bodyPr/>
              <a:p>
                <a:pPr eaLnBrk="0" hangingPunct="0">
                  <a:spcBef>
                    <a:spcPct val="20000"/>
                  </a:spcBef>
                </a:pPr>
                <a:endParaRPr lang="zh-CN" altLang="en-US" sz="2200" dirty="0">
                  <a:solidFill>
                    <a:schemeClr val="tx1"/>
                  </a:solidFill>
                  <a:latin typeface="Arial" panose="020B0604020202020204" pitchFamily="34" charset="0"/>
                </a:endParaRPr>
              </a:p>
            </p:txBody>
          </p:sp>
          <p:sp>
            <p:nvSpPr>
              <p:cNvPr id="81938" name="Rectangle 5"/>
              <p:cNvSpPr/>
              <p:nvPr/>
            </p:nvSpPr>
            <p:spPr>
              <a:xfrm>
                <a:off x="3051" y="2010"/>
                <a:ext cx="726" cy="1239"/>
              </a:xfrm>
              <a:prstGeom prst="rect">
                <a:avLst/>
              </a:prstGeom>
              <a:noFill/>
              <a:ln w="19050">
                <a:noFill/>
              </a:ln>
            </p:spPr>
            <p:txBody>
              <a:bodyPr/>
              <a:p>
                <a:pPr eaLnBrk="0" hangingPunct="0">
                  <a:spcBef>
                    <a:spcPct val="20000"/>
                  </a:spcBef>
                </a:pPr>
                <a:endParaRPr lang="zh-CN" altLang="en-US" sz="2200" dirty="0">
                  <a:solidFill>
                    <a:schemeClr val="tx1"/>
                  </a:solidFill>
                  <a:latin typeface="Arial" panose="020B0604020202020204" pitchFamily="34" charset="0"/>
                </a:endParaRPr>
              </a:p>
            </p:txBody>
          </p:sp>
          <p:sp>
            <p:nvSpPr>
              <p:cNvPr id="81939" name="Rectangle 6"/>
              <p:cNvSpPr/>
              <p:nvPr/>
            </p:nvSpPr>
            <p:spPr>
              <a:xfrm>
                <a:off x="2199" y="2010"/>
                <a:ext cx="852" cy="1239"/>
              </a:xfrm>
              <a:prstGeom prst="rect">
                <a:avLst/>
              </a:prstGeom>
              <a:noFill/>
              <a:ln w="19050">
                <a:noFill/>
              </a:ln>
            </p:spPr>
            <p:txBody>
              <a:bodyPr/>
              <a:p>
                <a:pPr eaLnBrk="0" hangingPunct="0">
                  <a:spcBef>
                    <a:spcPct val="20000"/>
                  </a:spcBef>
                </a:pPr>
                <a:endParaRPr lang="en-US" altLang="zh-CN" sz="2200" dirty="0">
                  <a:solidFill>
                    <a:schemeClr val="tx1"/>
                  </a:solidFill>
                  <a:latin typeface="Arial" panose="020B0604020202020204" pitchFamily="34" charset="0"/>
                </a:endParaRPr>
              </a:p>
            </p:txBody>
          </p:sp>
          <p:sp>
            <p:nvSpPr>
              <p:cNvPr id="81940" name="Rectangle 7"/>
              <p:cNvSpPr/>
              <p:nvPr/>
            </p:nvSpPr>
            <p:spPr>
              <a:xfrm>
                <a:off x="1338" y="2010"/>
                <a:ext cx="861" cy="1239"/>
              </a:xfrm>
              <a:prstGeom prst="rect">
                <a:avLst/>
              </a:prstGeom>
              <a:noFill/>
              <a:ln w="19050">
                <a:noFill/>
              </a:ln>
            </p:spPr>
            <p:txBody>
              <a:bodyPr/>
              <a:p>
                <a:pPr eaLnBrk="0" hangingPunct="0">
                  <a:spcBef>
                    <a:spcPct val="20000"/>
                  </a:spcBef>
                </a:pPr>
                <a:endParaRPr lang="en-US" altLang="zh-CN" sz="2200" dirty="0">
                  <a:solidFill>
                    <a:schemeClr val="tx1"/>
                  </a:solidFill>
                  <a:latin typeface="Arial" panose="020B0604020202020204" pitchFamily="34" charset="0"/>
                </a:endParaRPr>
              </a:p>
            </p:txBody>
          </p:sp>
          <p:sp>
            <p:nvSpPr>
              <p:cNvPr id="81941" name="Rectangle 8"/>
              <p:cNvSpPr/>
              <p:nvPr/>
            </p:nvSpPr>
            <p:spPr>
              <a:xfrm>
                <a:off x="696" y="2010"/>
                <a:ext cx="642" cy="1239"/>
              </a:xfrm>
              <a:prstGeom prst="rect">
                <a:avLst/>
              </a:prstGeom>
              <a:noFill/>
              <a:ln w="19050">
                <a:noFill/>
              </a:ln>
            </p:spPr>
            <p:txBody>
              <a:bodyPr/>
              <a:p>
                <a:pPr eaLnBrk="0" hangingPunct="0">
                  <a:spcBef>
                    <a:spcPct val="20000"/>
                  </a:spcBef>
                </a:pPr>
                <a:endParaRPr lang="en-GB" altLang="zh-CN" sz="2200" baseline="-25000" dirty="0">
                  <a:solidFill>
                    <a:schemeClr val="tx1"/>
                  </a:solidFill>
                  <a:latin typeface="Arial" panose="020B0604020202020204" pitchFamily="34" charset="0"/>
                </a:endParaRPr>
              </a:p>
              <a:p>
                <a:pPr eaLnBrk="0" hangingPunct="0">
                  <a:spcBef>
                    <a:spcPct val="20000"/>
                  </a:spcBef>
                </a:pPr>
                <a:endParaRPr lang="en-GB" altLang="zh-CN" sz="2200" baseline="-25000" dirty="0">
                  <a:solidFill>
                    <a:schemeClr val="tx1"/>
                  </a:solidFill>
                  <a:latin typeface="Arial" panose="020B0604020202020204" pitchFamily="34" charset="0"/>
                </a:endParaRPr>
              </a:p>
              <a:p>
                <a:pPr eaLnBrk="0" hangingPunct="0">
                  <a:spcBef>
                    <a:spcPct val="20000"/>
                  </a:spcBef>
                </a:pPr>
                <a:endParaRPr lang="en-GB" altLang="zh-CN" sz="2200" baseline="-25000" dirty="0">
                  <a:solidFill>
                    <a:schemeClr val="tx1"/>
                  </a:solidFill>
                  <a:latin typeface="Arial" panose="020B0604020202020204" pitchFamily="34" charset="0"/>
                </a:endParaRPr>
              </a:p>
              <a:p>
                <a:pPr eaLnBrk="0" hangingPunct="0">
                  <a:spcBef>
                    <a:spcPct val="20000"/>
                  </a:spcBef>
                </a:pPr>
                <a:endParaRPr lang="en-GB" altLang="zh-CN" sz="2200" baseline="-25000" dirty="0">
                  <a:solidFill>
                    <a:schemeClr val="tx1"/>
                  </a:solidFill>
                  <a:latin typeface="Arial" panose="020B0604020202020204" pitchFamily="34" charset="0"/>
                </a:endParaRPr>
              </a:p>
              <a:p>
                <a:pPr eaLnBrk="0" hangingPunct="0">
                  <a:spcBef>
                    <a:spcPct val="20000"/>
                  </a:spcBef>
                </a:pPr>
                <a:endParaRPr lang="en-GB" altLang="zh-CN" sz="2200" baseline="-25000" dirty="0">
                  <a:solidFill>
                    <a:schemeClr val="tx1"/>
                  </a:solidFill>
                  <a:latin typeface="Arial" panose="020B0604020202020204" pitchFamily="34" charset="0"/>
                </a:endParaRPr>
              </a:p>
              <a:p>
                <a:pPr eaLnBrk="0" hangingPunct="0">
                  <a:spcBef>
                    <a:spcPct val="20000"/>
                  </a:spcBef>
                </a:pPr>
                <a:endParaRPr lang="en-GB" altLang="zh-CN" sz="2200" baseline="-25000" dirty="0">
                  <a:solidFill>
                    <a:schemeClr val="tx1"/>
                  </a:solidFill>
                  <a:latin typeface="Arial" panose="020B0604020202020204" pitchFamily="34" charset="0"/>
                </a:endParaRPr>
              </a:p>
              <a:p>
                <a:pPr eaLnBrk="0" hangingPunct="0">
                  <a:spcBef>
                    <a:spcPct val="20000"/>
                  </a:spcBef>
                </a:pPr>
                <a:endParaRPr lang="en-US" altLang="zh-CN" sz="2200" baseline="-25000" dirty="0">
                  <a:solidFill>
                    <a:schemeClr val="tx1"/>
                  </a:solidFill>
                  <a:latin typeface="Arial" panose="020B0604020202020204" pitchFamily="34" charset="0"/>
                </a:endParaRPr>
              </a:p>
            </p:txBody>
          </p:sp>
          <p:sp>
            <p:nvSpPr>
              <p:cNvPr id="81942" name="Rectangle 9"/>
              <p:cNvSpPr/>
              <p:nvPr/>
            </p:nvSpPr>
            <p:spPr>
              <a:xfrm>
                <a:off x="3777" y="1742"/>
                <a:ext cx="1235" cy="268"/>
              </a:xfrm>
              <a:prstGeom prst="rect">
                <a:avLst/>
              </a:prstGeom>
              <a:noFill/>
              <a:ln w="19050">
                <a:noFill/>
              </a:ln>
            </p:spPr>
            <p:txBody>
              <a:bodyPr/>
              <a:p>
                <a:pPr eaLnBrk="0" hangingPunct="0">
                  <a:spcBef>
                    <a:spcPct val="20000"/>
                  </a:spcBef>
                </a:pPr>
                <a:r>
                  <a:rPr lang="en-GB" altLang="zh-CN" sz="2200" dirty="0">
                    <a:solidFill>
                      <a:schemeClr val="tx1"/>
                    </a:solidFill>
                    <a:latin typeface="Arial" panose="020B0604020202020204" pitchFamily="34" charset="0"/>
                  </a:rPr>
                  <a:t>A  B  C</a:t>
                </a:r>
                <a:endParaRPr lang="zh-CN" altLang="en-US" sz="2200" dirty="0">
                  <a:solidFill>
                    <a:schemeClr val="tx1"/>
                  </a:solidFill>
                  <a:latin typeface="Arial" panose="020B0604020202020204" pitchFamily="34" charset="0"/>
                </a:endParaRPr>
              </a:p>
            </p:txBody>
          </p:sp>
          <p:sp>
            <p:nvSpPr>
              <p:cNvPr id="81943" name="Rectangle 10"/>
              <p:cNvSpPr/>
              <p:nvPr/>
            </p:nvSpPr>
            <p:spPr>
              <a:xfrm>
                <a:off x="3051" y="1742"/>
                <a:ext cx="726" cy="268"/>
              </a:xfrm>
              <a:prstGeom prst="rect">
                <a:avLst/>
              </a:prstGeom>
              <a:noFill/>
              <a:ln w="19050">
                <a:noFill/>
              </a:ln>
            </p:spPr>
            <p:txBody>
              <a:bodyPr/>
              <a:p>
                <a:pPr eaLnBrk="0" hangingPunct="0">
                  <a:spcBef>
                    <a:spcPct val="20000"/>
                  </a:spcBef>
                </a:pPr>
                <a:r>
                  <a:rPr lang="en-GB" altLang="zh-CN" sz="2200" dirty="0">
                    <a:solidFill>
                      <a:schemeClr val="tx1"/>
                    </a:solidFill>
                    <a:latin typeface="Arial" panose="020B0604020202020204" pitchFamily="34" charset="0"/>
                  </a:rPr>
                  <a:t>A  B  C</a:t>
                </a:r>
                <a:endParaRPr lang="zh-CN" altLang="en-US" sz="2200" dirty="0">
                  <a:solidFill>
                    <a:schemeClr val="tx1"/>
                  </a:solidFill>
                  <a:latin typeface="Arial" panose="020B0604020202020204" pitchFamily="34" charset="0"/>
                </a:endParaRPr>
              </a:p>
            </p:txBody>
          </p:sp>
          <p:sp>
            <p:nvSpPr>
              <p:cNvPr id="81944" name="Rectangle 11"/>
              <p:cNvSpPr/>
              <p:nvPr/>
            </p:nvSpPr>
            <p:spPr>
              <a:xfrm>
                <a:off x="2199" y="1742"/>
                <a:ext cx="852" cy="268"/>
              </a:xfrm>
              <a:prstGeom prst="rect">
                <a:avLst/>
              </a:prstGeom>
              <a:noFill/>
              <a:ln w="19050">
                <a:noFill/>
              </a:ln>
            </p:spPr>
            <p:txBody>
              <a:bodyPr/>
              <a:p>
                <a:pPr eaLnBrk="0" hangingPunct="0">
                  <a:spcBef>
                    <a:spcPct val="20000"/>
                  </a:spcBef>
                </a:pPr>
                <a:r>
                  <a:rPr lang="en-GB" altLang="zh-CN" sz="2200" dirty="0">
                    <a:solidFill>
                      <a:schemeClr val="tx1"/>
                    </a:solidFill>
                    <a:latin typeface="Arial" panose="020B0604020202020204" pitchFamily="34" charset="0"/>
                  </a:rPr>
                  <a:t>A  B  C</a:t>
                </a:r>
                <a:endParaRPr lang="en-US" altLang="zh-CN" sz="2200" dirty="0">
                  <a:solidFill>
                    <a:schemeClr val="tx1"/>
                  </a:solidFill>
                  <a:latin typeface="Arial" panose="020B0604020202020204" pitchFamily="34" charset="0"/>
                </a:endParaRPr>
              </a:p>
            </p:txBody>
          </p:sp>
          <p:sp>
            <p:nvSpPr>
              <p:cNvPr id="81945" name="Rectangle 12"/>
              <p:cNvSpPr/>
              <p:nvPr/>
            </p:nvSpPr>
            <p:spPr>
              <a:xfrm>
                <a:off x="1338" y="1742"/>
                <a:ext cx="861" cy="268"/>
              </a:xfrm>
              <a:prstGeom prst="rect">
                <a:avLst/>
              </a:prstGeom>
              <a:noFill/>
              <a:ln w="19050">
                <a:noFill/>
              </a:ln>
            </p:spPr>
            <p:txBody>
              <a:bodyPr/>
              <a:p>
                <a:pPr eaLnBrk="0" hangingPunct="0">
                  <a:spcBef>
                    <a:spcPct val="20000"/>
                  </a:spcBef>
                </a:pPr>
                <a:r>
                  <a:rPr lang="en-GB" altLang="zh-CN" sz="2200" dirty="0">
                    <a:solidFill>
                      <a:schemeClr val="tx1"/>
                    </a:solidFill>
                    <a:latin typeface="Arial" panose="020B0604020202020204" pitchFamily="34" charset="0"/>
                  </a:rPr>
                  <a:t>A  B  C</a:t>
                </a:r>
                <a:endParaRPr lang="en-US" altLang="zh-CN" sz="2200" dirty="0">
                  <a:solidFill>
                    <a:schemeClr val="tx1"/>
                  </a:solidFill>
                  <a:latin typeface="Arial" panose="020B0604020202020204" pitchFamily="34" charset="0"/>
                </a:endParaRPr>
              </a:p>
            </p:txBody>
          </p:sp>
          <p:sp>
            <p:nvSpPr>
              <p:cNvPr id="81946" name="Rectangle 13"/>
              <p:cNvSpPr/>
              <p:nvPr/>
            </p:nvSpPr>
            <p:spPr>
              <a:xfrm>
                <a:off x="3777" y="1493"/>
                <a:ext cx="1235" cy="249"/>
              </a:xfrm>
              <a:prstGeom prst="rect">
                <a:avLst/>
              </a:prstGeom>
              <a:noFill/>
              <a:ln w="19050">
                <a:noFill/>
              </a:ln>
            </p:spPr>
            <p:txBody>
              <a:bodyPr/>
              <a:p>
                <a:pPr eaLnBrk="0" hangingPunct="0">
                  <a:spcBef>
                    <a:spcPct val="20000"/>
                  </a:spcBef>
                </a:pPr>
                <a:r>
                  <a:rPr lang="en-GB" altLang="zh-CN" sz="2000" dirty="0">
                    <a:solidFill>
                      <a:schemeClr val="tx1"/>
                    </a:solidFill>
                    <a:latin typeface="Arial" panose="020B0604020202020204" pitchFamily="34" charset="0"/>
                  </a:rPr>
                  <a:t>Available</a:t>
                </a:r>
                <a:endParaRPr lang="en-US" altLang="zh-CN" sz="2000" dirty="0">
                  <a:solidFill>
                    <a:schemeClr val="tx1"/>
                  </a:solidFill>
                  <a:latin typeface="Arial" panose="020B0604020202020204" pitchFamily="34" charset="0"/>
                </a:endParaRPr>
              </a:p>
            </p:txBody>
          </p:sp>
          <p:sp>
            <p:nvSpPr>
              <p:cNvPr id="81947" name="Rectangle 14"/>
              <p:cNvSpPr/>
              <p:nvPr/>
            </p:nvSpPr>
            <p:spPr>
              <a:xfrm>
                <a:off x="3051" y="1493"/>
                <a:ext cx="726" cy="249"/>
              </a:xfrm>
              <a:prstGeom prst="rect">
                <a:avLst/>
              </a:prstGeom>
              <a:noFill/>
              <a:ln w="19050">
                <a:noFill/>
              </a:ln>
            </p:spPr>
            <p:txBody>
              <a:bodyPr/>
              <a:p>
                <a:pPr eaLnBrk="0" hangingPunct="0">
                  <a:spcBef>
                    <a:spcPct val="20000"/>
                  </a:spcBef>
                </a:pPr>
                <a:r>
                  <a:rPr lang="en-GB" altLang="zh-CN" sz="2000" dirty="0">
                    <a:solidFill>
                      <a:schemeClr val="tx1"/>
                    </a:solidFill>
                    <a:latin typeface="Arial" panose="020B0604020202020204" pitchFamily="34" charset="0"/>
                  </a:rPr>
                  <a:t>Need</a:t>
                </a:r>
                <a:endParaRPr lang="en-US" altLang="zh-CN" sz="2000" dirty="0">
                  <a:solidFill>
                    <a:schemeClr val="tx1"/>
                  </a:solidFill>
                  <a:latin typeface="Arial" panose="020B0604020202020204" pitchFamily="34" charset="0"/>
                </a:endParaRPr>
              </a:p>
            </p:txBody>
          </p:sp>
          <p:sp>
            <p:nvSpPr>
              <p:cNvPr id="81948" name="Rectangle 15"/>
              <p:cNvSpPr/>
              <p:nvPr/>
            </p:nvSpPr>
            <p:spPr>
              <a:xfrm>
                <a:off x="2199" y="1493"/>
                <a:ext cx="852" cy="249"/>
              </a:xfrm>
              <a:prstGeom prst="rect">
                <a:avLst/>
              </a:prstGeom>
              <a:noFill/>
              <a:ln w="19050">
                <a:noFill/>
              </a:ln>
            </p:spPr>
            <p:txBody>
              <a:bodyPr/>
              <a:p>
                <a:pPr eaLnBrk="0" hangingPunct="0">
                  <a:spcBef>
                    <a:spcPct val="20000"/>
                  </a:spcBef>
                </a:pPr>
                <a:r>
                  <a:rPr lang="en-GB" altLang="zh-CN" sz="2000" dirty="0">
                    <a:solidFill>
                      <a:schemeClr val="tx1"/>
                    </a:solidFill>
                    <a:latin typeface="Arial" panose="020B0604020202020204" pitchFamily="34" charset="0"/>
                  </a:rPr>
                  <a:t>Allocation</a:t>
                </a:r>
                <a:endParaRPr lang="en-US" altLang="zh-CN" sz="2000" dirty="0">
                  <a:solidFill>
                    <a:schemeClr val="tx1"/>
                  </a:solidFill>
                  <a:latin typeface="Arial" panose="020B0604020202020204" pitchFamily="34" charset="0"/>
                </a:endParaRPr>
              </a:p>
            </p:txBody>
          </p:sp>
          <p:sp>
            <p:nvSpPr>
              <p:cNvPr id="81949" name="Rectangle 16"/>
              <p:cNvSpPr/>
              <p:nvPr/>
            </p:nvSpPr>
            <p:spPr>
              <a:xfrm>
                <a:off x="1338" y="1493"/>
                <a:ext cx="861" cy="249"/>
              </a:xfrm>
              <a:prstGeom prst="rect">
                <a:avLst/>
              </a:prstGeom>
              <a:noFill/>
              <a:ln w="19050">
                <a:noFill/>
              </a:ln>
            </p:spPr>
            <p:txBody>
              <a:bodyPr/>
              <a:p>
                <a:pPr eaLnBrk="0" hangingPunct="0">
                  <a:spcBef>
                    <a:spcPct val="20000"/>
                  </a:spcBef>
                </a:pPr>
                <a:r>
                  <a:rPr lang="en-GB" altLang="zh-CN" sz="2000" dirty="0">
                    <a:solidFill>
                      <a:schemeClr val="tx1"/>
                    </a:solidFill>
                    <a:latin typeface="Arial" panose="020B0604020202020204" pitchFamily="34" charset="0"/>
                  </a:rPr>
                  <a:t>Max</a:t>
                </a:r>
                <a:endParaRPr lang="en-US" altLang="zh-CN" sz="2000" dirty="0">
                  <a:solidFill>
                    <a:schemeClr val="tx1"/>
                  </a:solidFill>
                  <a:latin typeface="Arial" panose="020B0604020202020204" pitchFamily="34" charset="0"/>
                </a:endParaRPr>
              </a:p>
            </p:txBody>
          </p:sp>
          <p:sp>
            <p:nvSpPr>
              <p:cNvPr id="81950" name="Rectangle 17"/>
              <p:cNvSpPr/>
              <p:nvPr/>
            </p:nvSpPr>
            <p:spPr>
              <a:xfrm>
                <a:off x="696" y="1493"/>
                <a:ext cx="642" cy="517"/>
              </a:xfrm>
              <a:prstGeom prst="rect">
                <a:avLst/>
              </a:prstGeom>
              <a:noFill/>
              <a:ln w="19050">
                <a:noFill/>
              </a:ln>
            </p:spPr>
            <p:txBody>
              <a:bodyPr/>
              <a:p>
                <a:pPr eaLnBrk="0" hangingPunct="0">
                  <a:spcBef>
                    <a:spcPct val="20000"/>
                  </a:spcBef>
                </a:pPr>
                <a:r>
                  <a:rPr lang="zh-CN" altLang="en-GB" sz="2800" dirty="0">
                    <a:solidFill>
                      <a:schemeClr val="tx1"/>
                    </a:solidFill>
                    <a:latin typeface="Arial" panose="020B0604020202020204" pitchFamily="34" charset="0"/>
                  </a:rPr>
                  <a:t> </a:t>
                </a:r>
                <a:endParaRPr lang="zh-CN" altLang="en-US" sz="2800" dirty="0">
                  <a:solidFill>
                    <a:schemeClr val="tx1"/>
                  </a:solidFill>
                  <a:latin typeface="Arial" panose="020B0604020202020204" pitchFamily="34" charset="0"/>
                </a:endParaRPr>
              </a:p>
            </p:txBody>
          </p:sp>
          <p:sp>
            <p:nvSpPr>
              <p:cNvPr id="81951" name="Line 18"/>
              <p:cNvSpPr/>
              <p:nvPr/>
            </p:nvSpPr>
            <p:spPr>
              <a:xfrm>
                <a:off x="696" y="1493"/>
                <a:ext cx="4316" cy="0"/>
              </a:xfrm>
              <a:prstGeom prst="line">
                <a:avLst/>
              </a:prstGeom>
              <a:ln w="12700" cap="sq" cmpd="sng">
                <a:solidFill>
                  <a:schemeClr val="tx1"/>
                </a:solidFill>
                <a:prstDash val="solid"/>
                <a:headEnd type="none" w="med" len="med"/>
                <a:tailEnd type="none" w="med" len="med"/>
              </a:ln>
            </p:spPr>
          </p:sp>
          <p:sp>
            <p:nvSpPr>
              <p:cNvPr id="81952" name="Line 19"/>
              <p:cNvSpPr/>
              <p:nvPr/>
            </p:nvSpPr>
            <p:spPr>
              <a:xfrm>
                <a:off x="696" y="3249"/>
                <a:ext cx="4316" cy="0"/>
              </a:xfrm>
              <a:prstGeom prst="line">
                <a:avLst/>
              </a:prstGeom>
              <a:ln w="12700" cap="sq" cmpd="sng">
                <a:solidFill>
                  <a:schemeClr val="tx1"/>
                </a:solidFill>
                <a:prstDash val="solid"/>
                <a:headEnd type="none" w="med" len="med"/>
                <a:tailEnd type="none" w="med" len="med"/>
              </a:ln>
            </p:spPr>
          </p:sp>
          <p:sp>
            <p:nvSpPr>
              <p:cNvPr id="81953" name="Line 20"/>
              <p:cNvSpPr/>
              <p:nvPr/>
            </p:nvSpPr>
            <p:spPr>
              <a:xfrm>
                <a:off x="696" y="1493"/>
                <a:ext cx="0" cy="1756"/>
              </a:xfrm>
              <a:prstGeom prst="line">
                <a:avLst/>
              </a:prstGeom>
              <a:ln w="12700" cap="sq" cmpd="sng">
                <a:solidFill>
                  <a:schemeClr val="tx1"/>
                </a:solidFill>
                <a:prstDash val="solid"/>
                <a:headEnd type="none" w="med" len="med"/>
                <a:tailEnd type="none" w="med" len="med"/>
              </a:ln>
            </p:spPr>
          </p:sp>
          <p:sp>
            <p:nvSpPr>
              <p:cNvPr id="81954" name="Line 21"/>
              <p:cNvSpPr/>
              <p:nvPr/>
            </p:nvSpPr>
            <p:spPr>
              <a:xfrm>
                <a:off x="2199" y="1493"/>
                <a:ext cx="0" cy="1756"/>
              </a:xfrm>
              <a:prstGeom prst="line">
                <a:avLst/>
              </a:prstGeom>
              <a:ln w="12700" cap="flat" cmpd="sng">
                <a:solidFill>
                  <a:schemeClr val="tx1"/>
                </a:solidFill>
                <a:prstDash val="solid"/>
                <a:headEnd type="none" w="med" len="med"/>
                <a:tailEnd type="none" w="med" len="med"/>
              </a:ln>
            </p:spPr>
          </p:sp>
          <p:sp>
            <p:nvSpPr>
              <p:cNvPr id="81955" name="Line 22"/>
              <p:cNvSpPr/>
              <p:nvPr/>
            </p:nvSpPr>
            <p:spPr>
              <a:xfrm>
                <a:off x="3051" y="1493"/>
                <a:ext cx="0" cy="1756"/>
              </a:xfrm>
              <a:prstGeom prst="line">
                <a:avLst/>
              </a:prstGeom>
              <a:ln w="12700" cap="flat" cmpd="sng">
                <a:solidFill>
                  <a:schemeClr val="tx1"/>
                </a:solidFill>
                <a:prstDash val="solid"/>
                <a:headEnd type="none" w="med" len="med"/>
                <a:tailEnd type="none" w="med" len="med"/>
              </a:ln>
            </p:spPr>
          </p:sp>
          <p:sp>
            <p:nvSpPr>
              <p:cNvPr id="81956" name="Line 23"/>
              <p:cNvSpPr/>
              <p:nvPr/>
            </p:nvSpPr>
            <p:spPr>
              <a:xfrm>
                <a:off x="3777" y="1493"/>
                <a:ext cx="0" cy="1756"/>
              </a:xfrm>
              <a:prstGeom prst="line">
                <a:avLst/>
              </a:prstGeom>
              <a:ln w="12700" cap="flat" cmpd="sng">
                <a:solidFill>
                  <a:schemeClr val="tx1"/>
                </a:solidFill>
                <a:prstDash val="solid"/>
                <a:headEnd type="none" w="med" len="med"/>
                <a:tailEnd type="none" w="med" len="med"/>
              </a:ln>
            </p:spPr>
          </p:sp>
          <p:sp>
            <p:nvSpPr>
              <p:cNvPr id="81957" name="Line 24"/>
              <p:cNvSpPr/>
              <p:nvPr/>
            </p:nvSpPr>
            <p:spPr>
              <a:xfrm>
                <a:off x="5012" y="1493"/>
                <a:ext cx="0" cy="1756"/>
              </a:xfrm>
              <a:prstGeom prst="line">
                <a:avLst/>
              </a:prstGeom>
              <a:ln w="12700" cap="sq" cmpd="sng">
                <a:solidFill>
                  <a:schemeClr val="tx1"/>
                </a:solidFill>
                <a:prstDash val="solid"/>
                <a:headEnd type="none" w="med" len="med"/>
                <a:tailEnd type="none" w="med" len="med"/>
              </a:ln>
            </p:spPr>
          </p:sp>
          <p:sp>
            <p:nvSpPr>
              <p:cNvPr id="81958" name="Line 25"/>
              <p:cNvSpPr/>
              <p:nvPr/>
            </p:nvSpPr>
            <p:spPr>
              <a:xfrm>
                <a:off x="1338" y="1742"/>
                <a:ext cx="3674" cy="0"/>
              </a:xfrm>
              <a:prstGeom prst="line">
                <a:avLst/>
              </a:prstGeom>
              <a:ln w="12700" cap="flat" cmpd="sng">
                <a:solidFill>
                  <a:schemeClr val="tx1"/>
                </a:solidFill>
                <a:prstDash val="solid"/>
                <a:headEnd type="none" w="med" len="med"/>
                <a:tailEnd type="none" w="med" len="med"/>
              </a:ln>
            </p:spPr>
          </p:sp>
          <p:sp>
            <p:nvSpPr>
              <p:cNvPr id="81959" name="Line 26"/>
              <p:cNvSpPr/>
              <p:nvPr/>
            </p:nvSpPr>
            <p:spPr>
              <a:xfrm>
                <a:off x="696" y="1493"/>
                <a:ext cx="642" cy="517"/>
              </a:xfrm>
              <a:prstGeom prst="line">
                <a:avLst/>
              </a:prstGeom>
              <a:ln w="12700" cap="rnd" cmpd="sng">
                <a:solidFill>
                  <a:schemeClr val="tx1"/>
                </a:solidFill>
                <a:prstDash val="solid"/>
                <a:headEnd type="none" w="med" len="med"/>
                <a:tailEnd type="none" w="med" len="med"/>
              </a:ln>
            </p:spPr>
          </p:sp>
          <p:sp>
            <p:nvSpPr>
              <p:cNvPr id="81960" name="Line 27"/>
              <p:cNvSpPr/>
              <p:nvPr/>
            </p:nvSpPr>
            <p:spPr>
              <a:xfrm>
                <a:off x="1338" y="2010"/>
                <a:ext cx="0" cy="1239"/>
              </a:xfrm>
              <a:prstGeom prst="line">
                <a:avLst/>
              </a:prstGeom>
              <a:ln w="12700" cap="flat" cmpd="sng">
                <a:solidFill>
                  <a:schemeClr val="tx1"/>
                </a:solidFill>
                <a:prstDash val="solid"/>
                <a:headEnd type="none" w="med" len="med"/>
                <a:tailEnd type="none" w="med" len="med"/>
              </a:ln>
            </p:spPr>
          </p:sp>
          <p:sp>
            <p:nvSpPr>
              <p:cNvPr id="81961" name="Line 28"/>
              <p:cNvSpPr/>
              <p:nvPr/>
            </p:nvSpPr>
            <p:spPr>
              <a:xfrm>
                <a:off x="1338" y="1493"/>
                <a:ext cx="0" cy="517"/>
              </a:xfrm>
              <a:prstGeom prst="line">
                <a:avLst/>
              </a:prstGeom>
              <a:ln w="12700" cap="sq" cmpd="sng">
                <a:solidFill>
                  <a:schemeClr val="tx1"/>
                </a:solidFill>
                <a:prstDash val="solid"/>
                <a:headEnd type="none" w="med" len="med"/>
                <a:tailEnd type="none" w="med" len="med"/>
              </a:ln>
            </p:spPr>
          </p:sp>
          <p:sp>
            <p:nvSpPr>
              <p:cNvPr id="81962" name="Line 29"/>
              <p:cNvSpPr/>
              <p:nvPr/>
            </p:nvSpPr>
            <p:spPr>
              <a:xfrm>
                <a:off x="1338" y="2010"/>
                <a:ext cx="3674" cy="0"/>
              </a:xfrm>
              <a:prstGeom prst="line">
                <a:avLst/>
              </a:prstGeom>
              <a:ln w="12700" cap="flat" cmpd="sng">
                <a:solidFill>
                  <a:schemeClr val="tx1"/>
                </a:solidFill>
                <a:prstDash val="solid"/>
                <a:headEnd type="none" w="med" len="med"/>
                <a:tailEnd type="none" w="med" len="med"/>
              </a:ln>
            </p:spPr>
          </p:sp>
          <p:sp>
            <p:nvSpPr>
              <p:cNvPr id="81963" name="Line 30"/>
              <p:cNvSpPr/>
              <p:nvPr/>
            </p:nvSpPr>
            <p:spPr>
              <a:xfrm>
                <a:off x="696" y="2010"/>
                <a:ext cx="642" cy="0"/>
              </a:xfrm>
              <a:prstGeom prst="line">
                <a:avLst/>
              </a:prstGeom>
              <a:ln w="12700" cap="sq" cmpd="sng">
                <a:solidFill>
                  <a:schemeClr val="tx1"/>
                </a:solidFill>
                <a:prstDash val="solid"/>
                <a:headEnd type="none" w="med" len="med"/>
                <a:tailEnd type="none" w="med" len="med"/>
              </a:ln>
            </p:spPr>
          </p:sp>
        </p:grpSp>
        <p:sp>
          <p:nvSpPr>
            <p:cNvPr id="81929" name="Text Box 31"/>
            <p:cNvSpPr txBox="1"/>
            <p:nvPr/>
          </p:nvSpPr>
          <p:spPr>
            <a:xfrm>
              <a:off x="612" y="1770"/>
              <a:ext cx="589" cy="250"/>
            </a:xfrm>
            <a:prstGeom prst="rect">
              <a:avLst/>
            </a:prstGeom>
            <a:noFill/>
            <a:ln w="19050">
              <a:noFill/>
            </a:ln>
          </p:spPr>
          <p:txBody>
            <a:bodyPr>
              <a:spAutoFit/>
            </a:bodyPr>
            <a:p>
              <a:pPr>
                <a:spcBef>
                  <a:spcPct val="50000"/>
                </a:spcBef>
                <a:buClr>
                  <a:schemeClr val="tx1"/>
                </a:buClr>
              </a:pPr>
              <a:r>
                <a:rPr lang="zh-CN" altLang="en-GB" sz="2000" b="1" dirty="0">
                  <a:solidFill>
                    <a:schemeClr val="tx1"/>
                  </a:solidFill>
                  <a:latin typeface="Arial" panose="020B0604020202020204" pitchFamily="34" charset="0"/>
                </a:rPr>
                <a:t>进程</a:t>
              </a:r>
              <a:endParaRPr lang="zh-CN" altLang="en-US" sz="2000" b="1" dirty="0">
                <a:solidFill>
                  <a:schemeClr val="tx1"/>
                </a:solidFill>
                <a:latin typeface="Arial" panose="020B0604020202020204" pitchFamily="34" charset="0"/>
              </a:endParaRPr>
            </a:p>
          </p:txBody>
        </p:sp>
        <p:sp>
          <p:nvSpPr>
            <p:cNvPr id="81930" name="Text Box 32"/>
            <p:cNvSpPr txBox="1"/>
            <p:nvPr/>
          </p:nvSpPr>
          <p:spPr>
            <a:xfrm>
              <a:off x="723" y="1447"/>
              <a:ext cx="589" cy="231"/>
            </a:xfrm>
            <a:prstGeom prst="rect">
              <a:avLst/>
            </a:prstGeom>
            <a:noFill/>
            <a:ln w="19050">
              <a:noFill/>
            </a:ln>
          </p:spPr>
          <p:txBody>
            <a:bodyPr>
              <a:spAutoFit/>
            </a:bodyPr>
            <a:p>
              <a:pPr>
                <a:spcBef>
                  <a:spcPct val="50000"/>
                </a:spcBef>
                <a:buClr>
                  <a:schemeClr val="tx1"/>
                </a:buClr>
              </a:pPr>
              <a:r>
                <a:rPr lang="zh-CN" altLang="en-GB" sz="1800" b="1" dirty="0">
                  <a:solidFill>
                    <a:schemeClr val="tx1"/>
                  </a:solidFill>
                  <a:latin typeface="Arial" panose="020B0604020202020204" pitchFamily="34" charset="0"/>
                </a:rPr>
                <a:t>资源</a:t>
              </a:r>
              <a:endParaRPr lang="zh-CN" altLang="en-US" sz="1800" b="1" dirty="0">
                <a:solidFill>
                  <a:schemeClr val="tx1"/>
                </a:solidFill>
                <a:latin typeface="Arial" panose="020B0604020202020204" pitchFamily="34" charset="0"/>
              </a:endParaRPr>
            </a:p>
          </p:txBody>
        </p:sp>
        <p:sp>
          <p:nvSpPr>
            <p:cNvPr id="81931" name="Text Box 33"/>
            <p:cNvSpPr txBox="1"/>
            <p:nvPr/>
          </p:nvSpPr>
          <p:spPr>
            <a:xfrm>
              <a:off x="890" y="1595"/>
              <a:ext cx="589" cy="231"/>
            </a:xfrm>
            <a:prstGeom prst="rect">
              <a:avLst/>
            </a:prstGeom>
            <a:noFill/>
            <a:ln w="19050">
              <a:noFill/>
            </a:ln>
          </p:spPr>
          <p:txBody>
            <a:bodyPr>
              <a:spAutoFit/>
            </a:bodyPr>
            <a:p>
              <a:pPr>
                <a:spcBef>
                  <a:spcPct val="50000"/>
                </a:spcBef>
                <a:buClr>
                  <a:schemeClr val="tx1"/>
                </a:buClr>
              </a:pPr>
              <a:r>
                <a:rPr lang="zh-CN" altLang="en-GB" sz="1800" b="1" dirty="0">
                  <a:solidFill>
                    <a:schemeClr val="tx1"/>
                  </a:solidFill>
                  <a:latin typeface="Arial" panose="020B0604020202020204" pitchFamily="34" charset="0"/>
                </a:rPr>
                <a:t>情况</a:t>
              </a:r>
              <a:endParaRPr lang="zh-CN" altLang="en-US" sz="1800" b="1" dirty="0">
                <a:solidFill>
                  <a:schemeClr val="tx1"/>
                </a:solidFill>
                <a:latin typeface="Arial" panose="020B0604020202020204" pitchFamily="34" charset="0"/>
              </a:endParaRPr>
            </a:p>
          </p:txBody>
        </p:sp>
        <p:sp>
          <p:nvSpPr>
            <p:cNvPr id="81932" name="Text Box 34"/>
            <p:cNvSpPr txBox="1"/>
            <p:nvPr/>
          </p:nvSpPr>
          <p:spPr>
            <a:xfrm>
              <a:off x="2274" y="1992"/>
              <a:ext cx="680" cy="1239"/>
            </a:xfrm>
            <a:prstGeom prst="rect">
              <a:avLst/>
            </a:prstGeom>
            <a:noFill/>
            <a:ln w="19050">
              <a:noFill/>
            </a:ln>
          </p:spPr>
          <p:txBody>
            <a:bodyPr>
              <a:spAutoFit/>
            </a:bodyPr>
            <a:p>
              <a:pPr>
                <a:lnSpc>
                  <a:spcPct val="110000"/>
                </a:lnSpc>
                <a:buClr>
                  <a:schemeClr val="tx1"/>
                </a:buClr>
              </a:pPr>
              <a:r>
                <a:rPr lang="en-GB" altLang="zh-CN" dirty="0">
                  <a:solidFill>
                    <a:schemeClr val="tx1"/>
                  </a:solidFill>
                  <a:latin typeface="Arial" panose="020B0604020202020204" pitchFamily="34" charset="0"/>
                </a:rPr>
                <a:t>0  1  0</a:t>
              </a:r>
              <a:endParaRPr lang="en-GB" altLang="zh-CN"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3  0  2</a:t>
              </a:r>
              <a:endParaRPr lang="zh-CN" altLang="en-GB"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3  0  2</a:t>
              </a:r>
              <a:endParaRPr lang="zh-CN" altLang="en-GB"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2  1  1</a:t>
              </a:r>
              <a:endParaRPr lang="zh-CN" altLang="en-GB"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0  0  2</a:t>
              </a:r>
              <a:endParaRPr lang="zh-CN" altLang="en-US" dirty="0">
                <a:solidFill>
                  <a:schemeClr val="tx1"/>
                </a:solidFill>
                <a:latin typeface="Arial" panose="020B0604020202020204" pitchFamily="34" charset="0"/>
              </a:endParaRPr>
            </a:p>
          </p:txBody>
        </p:sp>
        <p:sp>
          <p:nvSpPr>
            <p:cNvPr id="81933" name="Text Box 35"/>
            <p:cNvSpPr txBox="1"/>
            <p:nvPr/>
          </p:nvSpPr>
          <p:spPr>
            <a:xfrm>
              <a:off x="1303" y="1992"/>
              <a:ext cx="817" cy="1218"/>
            </a:xfrm>
            <a:prstGeom prst="rect">
              <a:avLst/>
            </a:prstGeom>
            <a:noFill/>
            <a:ln w="19050">
              <a:noFill/>
            </a:ln>
          </p:spPr>
          <p:txBody>
            <a:bodyPr>
              <a:spAutoFit/>
            </a:bodyPr>
            <a:p>
              <a:pPr algn="r">
                <a:lnSpc>
                  <a:spcPct val="110000"/>
                </a:lnSpc>
                <a:buClr>
                  <a:schemeClr val="tx1"/>
                </a:buClr>
              </a:pPr>
              <a:r>
                <a:rPr lang="en-GB" altLang="zh-CN" sz="2200" dirty="0">
                  <a:solidFill>
                    <a:schemeClr val="tx1"/>
                  </a:solidFill>
                  <a:latin typeface="Arial" panose="020B0604020202020204" pitchFamily="34" charset="0"/>
                </a:rPr>
                <a:t>7   5   3</a:t>
              </a:r>
              <a:endParaRPr lang="en-GB" altLang="zh-CN" sz="2200" dirty="0">
                <a:solidFill>
                  <a:schemeClr val="tx1"/>
                </a:solidFill>
                <a:latin typeface="Arial" panose="020B0604020202020204" pitchFamily="34" charset="0"/>
              </a:endParaRPr>
            </a:p>
            <a:p>
              <a:pPr algn="r">
                <a:lnSpc>
                  <a:spcPct val="110000"/>
                </a:lnSpc>
                <a:buClr>
                  <a:schemeClr val="tx1"/>
                </a:buClr>
              </a:pPr>
              <a:r>
                <a:rPr lang="en-GB" altLang="zh-CN" sz="2200" dirty="0">
                  <a:solidFill>
                    <a:schemeClr val="tx1"/>
                  </a:solidFill>
                  <a:latin typeface="Arial" panose="020B0604020202020204" pitchFamily="34" charset="0"/>
                </a:rPr>
                <a:t>3   2   2</a:t>
              </a:r>
              <a:endParaRPr lang="en-GB" altLang="zh-CN" sz="2200" dirty="0">
                <a:solidFill>
                  <a:schemeClr val="tx1"/>
                </a:solidFill>
                <a:latin typeface="Arial" panose="020B0604020202020204" pitchFamily="34" charset="0"/>
              </a:endParaRPr>
            </a:p>
            <a:p>
              <a:pPr algn="r">
                <a:lnSpc>
                  <a:spcPct val="110000"/>
                </a:lnSpc>
                <a:buClr>
                  <a:schemeClr val="tx1"/>
                </a:buClr>
              </a:pPr>
              <a:r>
                <a:rPr lang="en-GB" altLang="zh-CN" sz="2200" dirty="0">
                  <a:solidFill>
                    <a:schemeClr val="tx1"/>
                  </a:solidFill>
                  <a:latin typeface="Arial" panose="020B0604020202020204" pitchFamily="34" charset="0"/>
                </a:rPr>
                <a:t>9   0   2</a:t>
              </a:r>
              <a:endParaRPr lang="zh-CN" altLang="en-GB" sz="2200" dirty="0">
                <a:solidFill>
                  <a:schemeClr val="tx1"/>
                </a:solidFill>
                <a:latin typeface="Arial" panose="020B0604020202020204" pitchFamily="34" charset="0"/>
              </a:endParaRPr>
            </a:p>
            <a:p>
              <a:pPr algn="r">
                <a:lnSpc>
                  <a:spcPct val="110000"/>
                </a:lnSpc>
                <a:buClr>
                  <a:schemeClr val="tx1"/>
                </a:buClr>
              </a:pPr>
              <a:r>
                <a:rPr lang="en-GB" altLang="zh-CN" sz="2200" dirty="0">
                  <a:solidFill>
                    <a:schemeClr val="tx1"/>
                  </a:solidFill>
                  <a:latin typeface="Arial" panose="020B0604020202020204" pitchFamily="34" charset="0"/>
                </a:rPr>
                <a:t>2   2   2</a:t>
              </a:r>
              <a:endParaRPr lang="en-GB" altLang="zh-CN" sz="2200" dirty="0">
                <a:solidFill>
                  <a:schemeClr val="tx1"/>
                </a:solidFill>
                <a:latin typeface="Arial" panose="020B0604020202020204" pitchFamily="34" charset="0"/>
              </a:endParaRPr>
            </a:p>
            <a:p>
              <a:pPr algn="r">
                <a:lnSpc>
                  <a:spcPct val="110000"/>
                </a:lnSpc>
                <a:buClr>
                  <a:schemeClr val="tx1"/>
                </a:buClr>
              </a:pPr>
              <a:r>
                <a:rPr lang="en-GB" altLang="zh-CN" sz="2200" dirty="0">
                  <a:solidFill>
                    <a:schemeClr val="tx1"/>
                  </a:solidFill>
                  <a:latin typeface="Arial" panose="020B0604020202020204" pitchFamily="34" charset="0"/>
                </a:rPr>
                <a:t>4   3   3</a:t>
              </a:r>
              <a:endParaRPr lang="zh-CN" altLang="en-US" sz="2200" dirty="0">
                <a:solidFill>
                  <a:schemeClr val="tx1"/>
                </a:solidFill>
                <a:latin typeface="Arial" panose="020B0604020202020204" pitchFamily="34" charset="0"/>
              </a:endParaRPr>
            </a:p>
          </p:txBody>
        </p:sp>
        <p:sp>
          <p:nvSpPr>
            <p:cNvPr id="81934" name="Text Box 36"/>
            <p:cNvSpPr txBox="1"/>
            <p:nvPr/>
          </p:nvSpPr>
          <p:spPr>
            <a:xfrm>
              <a:off x="3050" y="1992"/>
              <a:ext cx="680" cy="1239"/>
            </a:xfrm>
            <a:prstGeom prst="rect">
              <a:avLst/>
            </a:prstGeom>
            <a:noFill/>
            <a:ln w="19050">
              <a:noFill/>
            </a:ln>
          </p:spPr>
          <p:txBody>
            <a:bodyPr>
              <a:spAutoFit/>
            </a:bodyPr>
            <a:p>
              <a:pPr>
                <a:lnSpc>
                  <a:spcPct val="110000"/>
                </a:lnSpc>
                <a:buClr>
                  <a:schemeClr val="tx1"/>
                </a:buClr>
              </a:pPr>
              <a:r>
                <a:rPr lang="en-GB" altLang="zh-CN" dirty="0">
                  <a:solidFill>
                    <a:schemeClr val="tx1"/>
                  </a:solidFill>
                  <a:latin typeface="Arial" panose="020B0604020202020204" pitchFamily="34" charset="0"/>
                </a:rPr>
                <a:t>7  4  3</a:t>
              </a:r>
              <a:endParaRPr lang="en-GB" altLang="zh-CN"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0  2  0</a:t>
              </a:r>
              <a:endParaRPr lang="zh-CN" altLang="en-GB"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6  0  0</a:t>
              </a:r>
              <a:endParaRPr lang="zh-CN" altLang="en-GB"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0  1  1</a:t>
              </a:r>
              <a:endParaRPr lang="zh-CN" altLang="en-GB"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4  3  1</a:t>
              </a:r>
              <a:endParaRPr lang="zh-CN" altLang="en-US" dirty="0">
                <a:solidFill>
                  <a:schemeClr val="tx1"/>
                </a:solidFill>
                <a:latin typeface="Arial" panose="020B0604020202020204" pitchFamily="34" charset="0"/>
              </a:endParaRPr>
            </a:p>
          </p:txBody>
        </p:sp>
        <p:sp>
          <p:nvSpPr>
            <p:cNvPr id="81935" name="Text Box 37"/>
            <p:cNvSpPr txBox="1"/>
            <p:nvPr/>
          </p:nvSpPr>
          <p:spPr>
            <a:xfrm>
              <a:off x="3923" y="1992"/>
              <a:ext cx="817" cy="522"/>
            </a:xfrm>
            <a:prstGeom prst="rect">
              <a:avLst/>
            </a:prstGeom>
            <a:noFill/>
            <a:ln w="19050">
              <a:noFill/>
            </a:ln>
          </p:spPr>
          <p:txBody>
            <a:bodyPr>
              <a:spAutoFit/>
            </a:bodyPr>
            <a:p>
              <a:pPr algn="r">
                <a:lnSpc>
                  <a:spcPct val="110000"/>
                </a:lnSpc>
                <a:buClr>
                  <a:schemeClr val="tx1"/>
                </a:buClr>
              </a:pPr>
              <a:r>
                <a:rPr lang="en-GB" altLang="zh-CN" sz="2200" dirty="0">
                  <a:solidFill>
                    <a:schemeClr val="tx1"/>
                  </a:solidFill>
                  <a:latin typeface="Arial" panose="020B0604020202020204" pitchFamily="34" charset="0"/>
                </a:rPr>
                <a:t> 2   3   0</a:t>
              </a:r>
              <a:endParaRPr lang="en-GB" altLang="zh-CN" sz="2200" dirty="0">
                <a:solidFill>
                  <a:schemeClr val="tx1"/>
                </a:solidFill>
                <a:latin typeface="Arial" panose="020B0604020202020204" pitchFamily="34" charset="0"/>
              </a:endParaRPr>
            </a:p>
            <a:p>
              <a:pPr algn="r">
                <a:lnSpc>
                  <a:spcPct val="110000"/>
                </a:lnSpc>
                <a:buClr>
                  <a:schemeClr val="tx1"/>
                </a:buClr>
              </a:pPr>
              <a:endParaRPr lang="zh-CN" altLang="en-US" sz="2200" dirty="0">
                <a:solidFill>
                  <a:schemeClr val="tx1"/>
                </a:solidFill>
                <a:latin typeface="Arial" panose="020B0604020202020204" pitchFamily="34" charset="0"/>
              </a:endParaRPr>
            </a:p>
          </p:txBody>
        </p:sp>
        <p:sp>
          <p:nvSpPr>
            <p:cNvPr id="81936" name="Text Box 38"/>
            <p:cNvSpPr txBox="1"/>
            <p:nvPr/>
          </p:nvSpPr>
          <p:spPr>
            <a:xfrm>
              <a:off x="748" y="1992"/>
              <a:ext cx="408" cy="1218"/>
            </a:xfrm>
            <a:prstGeom prst="rect">
              <a:avLst/>
            </a:prstGeom>
            <a:noFill/>
            <a:ln w="19050">
              <a:noFill/>
            </a:ln>
          </p:spPr>
          <p:txBody>
            <a:bodyPr>
              <a:spAutoFit/>
            </a:bodyPr>
            <a:p>
              <a:pPr>
                <a:lnSpc>
                  <a:spcPct val="110000"/>
                </a:lnSpc>
                <a:buClr>
                  <a:schemeClr val="tx1"/>
                </a:buClr>
              </a:pPr>
              <a:r>
                <a:rPr lang="en-GB" altLang="zh-CN" sz="2200" dirty="0">
                  <a:solidFill>
                    <a:schemeClr val="tx1"/>
                  </a:solidFill>
                  <a:latin typeface="Arial" panose="020B0604020202020204" pitchFamily="34" charset="0"/>
                </a:rPr>
                <a:t>P</a:t>
              </a:r>
              <a:r>
                <a:rPr lang="en-GB" altLang="zh-CN" sz="2200" baseline="-25000" dirty="0">
                  <a:solidFill>
                    <a:schemeClr val="tx1"/>
                  </a:solidFill>
                  <a:latin typeface="Arial" panose="020B0604020202020204" pitchFamily="34" charset="0"/>
                </a:rPr>
                <a:t>0</a:t>
              </a:r>
              <a:endParaRPr lang="en-GB" altLang="zh-CN" sz="2200" baseline="-25000"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P</a:t>
              </a:r>
              <a:r>
                <a:rPr lang="en-GB" altLang="zh-CN" sz="2200" baseline="-25000" dirty="0">
                  <a:solidFill>
                    <a:schemeClr val="tx1"/>
                  </a:solidFill>
                  <a:latin typeface="Arial" panose="020B0604020202020204" pitchFamily="34" charset="0"/>
                </a:rPr>
                <a:t>1</a:t>
              </a:r>
              <a:endParaRPr lang="en-GB" altLang="zh-CN" sz="2200" baseline="-25000"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P</a:t>
              </a:r>
              <a:r>
                <a:rPr lang="en-GB" altLang="zh-CN" sz="2200" baseline="-25000" dirty="0">
                  <a:solidFill>
                    <a:schemeClr val="tx1"/>
                  </a:solidFill>
                  <a:latin typeface="Arial" panose="020B0604020202020204" pitchFamily="34" charset="0"/>
                </a:rPr>
                <a:t>2</a:t>
              </a:r>
              <a:endParaRPr lang="en-GB" altLang="zh-CN" sz="2200" baseline="-25000"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P</a:t>
              </a:r>
              <a:r>
                <a:rPr lang="en-GB" altLang="zh-CN" sz="2200" baseline="-25000" dirty="0">
                  <a:solidFill>
                    <a:schemeClr val="tx1"/>
                  </a:solidFill>
                  <a:latin typeface="Arial" panose="020B0604020202020204" pitchFamily="34" charset="0"/>
                </a:rPr>
                <a:t>3</a:t>
              </a:r>
              <a:endParaRPr lang="en-GB" altLang="zh-CN" sz="2200" baseline="-25000" dirty="0">
                <a:solidFill>
                  <a:schemeClr val="tx1"/>
                </a:solidFill>
                <a:latin typeface="Arial" panose="020B0604020202020204" pitchFamily="34" charset="0"/>
              </a:endParaRPr>
            </a:p>
            <a:p>
              <a:pPr>
                <a:lnSpc>
                  <a:spcPct val="110000"/>
                </a:lnSpc>
                <a:buClr>
                  <a:schemeClr val="tx1"/>
                </a:buClr>
              </a:pPr>
              <a:r>
                <a:rPr lang="en-GB" altLang="zh-CN" sz="2200" dirty="0">
                  <a:solidFill>
                    <a:schemeClr val="tx1"/>
                  </a:solidFill>
                  <a:latin typeface="Arial" panose="020B0604020202020204" pitchFamily="34" charset="0"/>
                </a:rPr>
                <a:t>P</a:t>
              </a:r>
              <a:r>
                <a:rPr lang="en-GB" altLang="zh-CN" sz="2200" baseline="-25000" dirty="0">
                  <a:solidFill>
                    <a:schemeClr val="tx1"/>
                  </a:solidFill>
                  <a:latin typeface="Arial" panose="020B0604020202020204" pitchFamily="34" charset="0"/>
                </a:rPr>
                <a:t>4</a:t>
              </a:r>
              <a:endParaRPr lang="en-US" altLang="zh-CN" sz="2200" b="1" dirty="0">
                <a:solidFill>
                  <a:schemeClr val="tx1"/>
                </a:solidFill>
                <a:latin typeface="Arial" panose="020B0604020202020204" pitchFamily="34" charset="0"/>
              </a:endParaRPr>
            </a:p>
          </p:txBody>
        </p:sp>
      </p:grpSp>
      <p:sp>
        <p:nvSpPr>
          <p:cNvPr id="314407" name="Text Box 39"/>
          <p:cNvSpPr txBox="1"/>
          <p:nvPr/>
        </p:nvSpPr>
        <p:spPr>
          <a:xfrm>
            <a:off x="395288" y="3357563"/>
            <a:ext cx="8569325" cy="3613150"/>
          </a:xfrm>
          <a:prstGeom prst="rect">
            <a:avLst/>
          </a:prstGeom>
          <a:noFill/>
          <a:ln w="19050">
            <a:noFill/>
          </a:ln>
        </p:spPr>
        <p:txBody>
          <a:bodyPr>
            <a:spAutoFit/>
          </a:bodyPr>
          <a:p>
            <a:pPr algn="l">
              <a:spcBef>
                <a:spcPct val="50000"/>
              </a:spcBef>
              <a:buClr>
                <a:schemeClr val="tx1"/>
              </a:buClr>
            </a:pPr>
            <a:r>
              <a:rPr lang="zh-CN" altLang="en-US" sz="2200" b="1" dirty="0">
                <a:solidFill>
                  <a:schemeClr val="tx1"/>
                </a:solidFill>
                <a:latin typeface="Arial" panose="020B0604020202020204" pitchFamily="34" charset="0"/>
              </a:rPr>
              <a:t>（</a:t>
            </a:r>
            <a:r>
              <a:rPr lang="en-US" altLang="zh-CN" sz="2200" b="1" dirty="0">
                <a:solidFill>
                  <a:schemeClr val="tx1"/>
                </a:solidFill>
                <a:latin typeface="Arial" panose="020B0604020202020204" pitchFamily="34" charset="0"/>
              </a:rPr>
              <a:t>4</a:t>
            </a:r>
            <a:r>
              <a:rPr lang="zh-CN" altLang="en-US" sz="2200" b="1" dirty="0">
                <a:solidFill>
                  <a:schemeClr val="tx1"/>
                </a:solidFill>
                <a:latin typeface="Arial" panose="020B0604020202020204" pitchFamily="34" charset="0"/>
              </a:rPr>
              <a:t>）当</a:t>
            </a:r>
            <a:r>
              <a:rPr lang="en-US" altLang="zh-CN" sz="2200" b="1" dirty="0">
                <a:solidFill>
                  <a:schemeClr val="tx1"/>
                </a:solidFill>
                <a:latin typeface="Arial" panose="020B0604020202020204" pitchFamily="34" charset="0"/>
              </a:rPr>
              <a:t>P</a:t>
            </a:r>
            <a:r>
              <a:rPr lang="en-US" altLang="zh-CN" sz="2200" b="1" baseline="-25000" dirty="0">
                <a:solidFill>
                  <a:schemeClr val="tx1"/>
                </a:solidFill>
                <a:latin typeface="Arial" panose="020B0604020202020204" pitchFamily="34" charset="0"/>
              </a:rPr>
              <a:t>0</a:t>
            </a:r>
            <a:r>
              <a:rPr lang="zh-CN" altLang="en-US" sz="2200" b="1" dirty="0">
                <a:solidFill>
                  <a:schemeClr val="tx1"/>
                </a:solidFill>
                <a:latin typeface="Arial" panose="020B0604020202020204" pitchFamily="34" charset="0"/>
              </a:rPr>
              <a:t>请求资源：</a:t>
            </a:r>
            <a:r>
              <a:rPr lang="en-US" altLang="zh-CN" sz="2200" b="1" dirty="0">
                <a:solidFill>
                  <a:schemeClr val="tx1"/>
                </a:solidFill>
                <a:latin typeface="Arial" panose="020B0604020202020204" pitchFamily="34" charset="0"/>
              </a:rPr>
              <a:t>Request</a:t>
            </a:r>
            <a:r>
              <a:rPr lang="en-US" altLang="zh-CN" sz="2200" b="1" baseline="-25000" dirty="0">
                <a:solidFill>
                  <a:schemeClr val="tx1"/>
                </a:solidFill>
                <a:latin typeface="Arial" panose="020B0604020202020204" pitchFamily="34" charset="0"/>
              </a:rPr>
              <a:t>0</a:t>
            </a:r>
            <a:r>
              <a:rPr lang="zh-CN" altLang="en-US" sz="2200" b="1" dirty="0">
                <a:solidFill>
                  <a:schemeClr val="tx1"/>
                </a:solidFill>
                <a:latin typeface="Arial" panose="020B0604020202020204" pitchFamily="34" charset="0"/>
              </a:rPr>
              <a:t>（</a:t>
            </a:r>
            <a:r>
              <a:rPr lang="en-US" altLang="zh-CN" sz="2200" b="1" dirty="0">
                <a:solidFill>
                  <a:schemeClr val="tx1"/>
                </a:solidFill>
                <a:latin typeface="Arial" panose="020B0604020202020204" pitchFamily="34" charset="0"/>
              </a:rPr>
              <a:t>0</a:t>
            </a:r>
            <a:r>
              <a:rPr lang="zh-CN" altLang="en-US" sz="2200" b="1" dirty="0">
                <a:solidFill>
                  <a:schemeClr val="tx1"/>
                </a:solidFill>
                <a:latin typeface="Arial" panose="020B0604020202020204" pitchFamily="34" charset="0"/>
              </a:rPr>
              <a:t>，</a:t>
            </a:r>
            <a:r>
              <a:rPr lang="en-US" altLang="zh-CN" sz="2200" b="1" dirty="0">
                <a:solidFill>
                  <a:schemeClr val="tx1"/>
                </a:solidFill>
                <a:latin typeface="Arial" panose="020B0604020202020204" pitchFamily="34" charset="0"/>
              </a:rPr>
              <a:t>2</a:t>
            </a:r>
            <a:r>
              <a:rPr lang="zh-CN" altLang="en-US" sz="2200" b="1" dirty="0">
                <a:solidFill>
                  <a:schemeClr val="tx1"/>
                </a:solidFill>
                <a:latin typeface="Arial" panose="020B0604020202020204" pitchFamily="34" charset="0"/>
              </a:rPr>
              <a:t>，</a:t>
            </a:r>
            <a:r>
              <a:rPr lang="en-US" altLang="zh-CN" sz="2200" b="1" dirty="0">
                <a:solidFill>
                  <a:schemeClr val="tx1"/>
                </a:solidFill>
                <a:latin typeface="Arial" panose="020B0604020202020204" pitchFamily="34" charset="0"/>
              </a:rPr>
              <a:t>0</a:t>
            </a:r>
            <a:r>
              <a:rPr lang="zh-CN" altLang="en-US" sz="2200" b="1" dirty="0">
                <a:solidFill>
                  <a:schemeClr val="tx1"/>
                </a:solidFill>
                <a:latin typeface="Arial" panose="020B0604020202020204" pitchFamily="34" charset="0"/>
              </a:rPr>
              <a:t>）时：</a:t>
            </a:r>
            <a:endParaRPr lang="zh-CN" altLang="en-US" sz="2200" b="1" dirty="0">
              <a:solidFill>
                <a:schemeClr val="tx1"/>
              </a:solidFill>
              <a:latin typeface="Arial" panose="020B0604020202020204" pitchFamily="34" charset="0"/>
            </a:endParaRPr>
          </a:p>
          <a:p>
            <a:pPr algn="l">
              <a:spcBef>
                <a:spcPct val="50000"/>
              </a:spcBef>
              <a:buClr>
                <a:schemeClr val="tx1"/>
              </a:buClr>
            </a:pPr>
            <a:r>
              <a:rPr lang="zh-CN" altLang="en-US" sz="2200" b="1" dirty="0">
                <a:solidFill>
                  <a:schemeClr val="tx1"/>
                </a:solidFill>
                <a:latin typeface="Arial" panose="020B0604020202020204" pitchFamily="34" charset="0"/>
              </a:rPr>
              <a:t>        ① </a:t>
            </a:r>
            <a:r>
              <a:rPr lang="en-US" altLang="zh-CN" sz="2200" b="1" dirty="0">
                <a:solidFill>
                  <a:schemeClr val="tx1"/>
                </a:solidFill>
                <a:latin typeface="Arial" panose="020B0604020202020204" pitchFamily="34" charset="0"/>
              </a:rPr>
              <a:t>Request</a:t>
            </a:r>
            <a:r>
              <a:rPr lang="en-US" altLang="zh-CN" sz="2200" b="1" baseline="-25000" dirty="0">
                <a:solidFill>
                  <a:schemeClr val="tx1"/>
                </a:solidFill>
                <a:latin typeface="Arial" panose="020B0604020202020204" pitchFamily="34" charset="0"/>
              </a:rPr>
              <a:t>0</a:t>
            </a:r>
            <a:r>
              <a:rPr lang="zh-CN" altLang="en-US" sz="2200" b="1" dirty="0">
                <a:solidFill>
                  <a:schemeClr val="tx1"/>
                </a:solidFill>
                <a:latin typeface="Arial" panose="020B0604020202020204" pitchFamily="34" charset="0"/>
              </a:rPr>
              <a:t>（</a:t>
            </a:r>
            <a:r>
              <a:rPr lang="en-US" altLang="zh-CN" sz="2200" b="1" dirty="0">
                <a:solidFill>
                  <a:schemeClr val="tx1"/>
                </a:solidFill>
                <a:latin typeface="Arial" panose="020B0604020202020204" pitchFamily="34" charset="0"/>
              </a:rPr>
              <a:t>0</a:t>
            </a:r>
            <a:r>
              <a:rPr lang="zh-CN" altLang="en-US" sz="2200" b="1" dirty="0">
                <a:solidFill>
                  <a:schemeClr val="tx1"/>
                </a:solidFill>
                <a:latin typeface="Arial" panose="020B0604020202020204" pitchFamily="34" charset="0"/>
              </a:rPr>
              <a:t>，</a:t>
            </a:r>
            <a:r>
              <a:rPr lang="en-US" altLang="zh-CN" sz="2200" b="1" dirty="0">
                <a:solidFill>
                  <a:schemeClr val="tx1"/>
                </a:solidFill>
                <a:latin typeface="Arial" panose="020B0604020202020204" pitchFamily="34" charset="0"/>
              </a:rPr>
              <a:t>2</a:t>
            </a:r>
            <a:r>
              <a:rPr lang="zh-CN" altLang="en-US" sz="2200" b="1" dirty="0">
                <a:solidFill>
                  <a:schemeClr val="tx1"/>
                </a:solidFill>
                <a:latin typeface="Arial" panose="020B0604020202020204" pitchFamily="34" charset="0"/>
              </a:rPr>
              <a:t>，</a:t>
            </a:r>
            <a:r>
              <a:rPr lang="en-US" altLang="zh-CN" sz="2200" b="1" dirty="0">
                <a:solidFill>
                  <a:schemeClr val="tx1"/>
                </a:solidFill>
                <a:latin typeface="Arial" panose="020B0604020202020204" pitchFamily="34" charset="0"/>
              </a:rPr>
              <a:t>0</a:t>
            </a:r>
            <a:r>
              <a:rPr lang="zh-CN" altLang="en-US" sz="2200" b="1" dirty="0">
                <a:solidFill>
                  <a:schemeClr val="tx1"/>
                </a:solidFill>
                <a:latin typeface="Arial" panose="020B0604020202020204" pitchFamily="34" charset="0"/>
              </a:rPr>
              <a:t>） ≦ </a:t>
            </a:r>
            <a:r>
              <a:rPr lang="en-US" altLang="zh-CN" sz="2200" b="1" dirty="0">
                <a:solidFill>
                  <a:schemeClr val="tx1"/>
                </a:solidFill>
                <a:latin typeface="Arial" panose="020B0604020202020204" pitchFamily="34" charset="0"/>
              </a:rPr>
              <a:t>Need</a:t>
            </a:r>
            <a:r>
              <a:rPr lang="en-US" altLang="zh-CN" sz="2200" b="1" baseline="-25000" dirty="0">
                <a:solidFill>
                  <a:schemeClr val="tx1"/>
                </a:solidFill>
                <a:latin typeface="Arial" panose="020B0604020202020204" pitchFamily="34" charset="0"/>
              </a:rPr>
              <a:t>0 </a:t>
            </a:r>
            <a:r>
              <a:rPr lang="zh-CN" altLang="en-US" sz="2200" b="1" dirty="0">
                <a:solidFill>
                  <a:schemeClr val="tx1"/>
                </a:solidFill>
                <a:latin typeface="Arial" panose="020B0604020202020204" pitchFamily="34" charset="0"/>
              </a:rPr>
              <a:t>（</a:t>
            </a:r>
            <a:r>
              <a:rPr lang="en-US" altLang="zh-CN" sz="2200" b="1" dirty="0">
                <a:solidFill>
                  <a:schemeClr val="tx1"/>
                </a:solidFill>
                <a:latin typeface="Arial" panose="020B0604020202020204" pitchFamily="34" charset="0"/>
              </a:rPr>
              <a:t>7</a:t>
            </a:r>
            <a:r>
              <a:rPr lang="zh-CN" altLang="en-US" sz="2200" b="1" dirty="0">
                <a:solidFill>
                  <a:schemeClr val="tx1"/>
                </a:solidFill>
                <a:latin typeface="Arial" panose="020B0604020202020204" pitchFamily="34" charset="0"/>
              </a:rPr>
              <a:t>，</a:t>
            </a:r>
            <a:r>
              <a:rPr lang="en-US" altLang="zh-CN" sz="2200" b="1" dirty="0">
                <a:solidFill>
                  <a:schemeClr val="tx1"/>
                </a:solidFill>
                <a:latin typeface="Arial" panose="020B0604020202020204" pitchFamily="34" charset="0"/>
              </a:rPr>
              <a:t>4</a:t>
            </a:r>
            <a:r>
              <a:rPr lang="zh-CN" altLang="en-US" sz="2200" b="1" dirty="0">
                <a:solidFill>
                  <a:schemeClr val="tx1"/>
                </a:solidFill>
                <a:latin typeface="Arial" panose="020B0604020202020204" pitchFamily="34" charset="0"/>
              </a:rPr>
              <a:t>，</a:t>
            </a:r>
            <a:r>
              <a:rPr lang="en-US" altLang="zh-CN" sz="2200" b="1" dirty="0">
                <a:solidFill>
                  <a:schemeClr val="tx1"/>
                </a:solidFill>
                <a:latin typeface="Arial" panose="020B0604020202020204" pitchFamily="34" charset="0"/>
              </a:rPr>
              <a:t>3</a:t>
            </a:r>
            <a:r>
              <a:rPr lang="zh-CN" altLang="en-US" sz="2200" b="1" dirty="0">
                <a:solidFill>
                  <a:schemeClr val="tx1"/>
                </a:solidFill>
                <a:latin typeface="Arial" panose="020B0604020202020204" pitchFamily="34" charset="0"/>
              </a:rPr>
              <a:t>）成立；</a:t>
            </a:r>
            <a:endParaRPr lang="zh-CN" altLang="en-US" sz="2200" b="1" dirty="0">
              <a:solidFill>
                <a:schemeClr val="tx1"/>
              </a:solidFill>
              <a:latin typeface="Arial" panose="020B0604020202020204" pitchFamily="34" charset="0"/>
            </a:endParaRPr>
          </a:p>
          <a:p>
            <a:pPr algn="l">
              <a:spcBef>
                <a:spcPct val="50000"/>
              </a:spcBef>
              <a:buClr>
                <a:schemeClr val="tx1"/>
              </a:buClr>
            </a:pPr>
            <a:r>
              <a:rPr lang="zh-CN" altLang="en-US" sz="2200" b="1" dirty="0">
                <a:solidFill>
                  <a:schemeClr val="tx1"/>
                </a:solidFill>
                <a:latin typeface="Arial" panose="020B0604020202020204" pitchFamily="34" charset="0"/>
              </a:rPr>
              <a:t>        ② </a:t>
            </a:r>
            <a:r>
              <a:rPr lang="en-US" altLang="zh-CN" sz="2200" b="1" dirty="0">
                <a:solidFill>
                  <a:schemeClr val="tx1"/>
                </a:solidFill>
                <a:latin typeface="Arial" panose="020B0604020202020204" pitchFamily="34" charset="0"/>
              </a:rPr>
              <a:t>Request</a:t>
            </a:r>
            <a:r>
              <a:rPr lang="en-US" altLang="zh-CN" sz="2200" b="1" baseline="-25000" dirty="0">
                <a:solidFill>
                  <a:schemeClr val="tx1"/>
                </a:solidFill>
                <a:latin typeface="Arial" panose="020B0604020202020204" pitchFamily="34" charset="0"/>
              </a:rPr>
              <a:t>0</a:t>
            </a:r>
            <a:r>
              <a:rPr lang="zh-CN" altLang="en-US" sz="2200" b="1" dirty="0">
                <a:solidFill>
                  <a:schemeClr val="tx1"/>
                </a:solidFill>
                <a:latin typeface="Arial" panose="020B0604020202020204" pitchFamily="34" charset="0"/>
              </a:rPr>
              <a:t>（</a:t>
            </a:r>
            <a:r>
              <a:rPr lang="en-US" altLang="zh-CN" sz="2200" b="1" dirty="0">
                <a:solidFill>
                  <a:schemeClr val="tx1"/>
                </a:solidFill>
                <a:latin typeface="Arial" panose="020B0604020202020204" pitchFamily="34" charset="0"/>
              </a:rPr>
              <a:t>0</a:t>
            </a:r>
            <a:r>
              <a:rPr lang="zh-CN" altLang="en-US" sz="2200" b="1" dirty="0">
                <a:solidFill>
                  <a:schemeClr val="tx1"/>
                </a:solidFill>
                <a:latin typeface="Arial" panose="020B0604020202020204" pitchFamily="34" charset="0"/>
              </a:rPr>
              <a:t>，</a:t>
            </a:r>
            <a:r>
              <a:rPr lang="en-US" altLang="zh-CN" sz="2200" b="1" dirty="0">
                <a:solidFill>
                  <a:schemeClr val="tx1"/>
                </a:solidFill>
                <a:latin typeface="Arial" panose="020B0604020202020204" pitchFamily="34" charset="0"/>
              </a:rPr>
              <a:t>2</a:t>
            </a:r>
            <a:r>
              <a:rPr lang="zh-CN" altLang="en-US" sz="2200" b="1" dirty="0">
                <a:solidFill>
                  <a:schemeClr val="tx1"/>
                </a:solidFill>
                <a:latin typeface="Arial" panose="020B0604020202020204" pitchFamily="34" charset="0"/>
              </a:rPr>
              <a:t>，</a:t>
            </a:r>
            <a:r>
              <a:rPr lang="en-US" altLang="zh-CN" sz="2200" b="1" dirty="0">
                <a:solidFill>
                  <a:schemeClr val="tx1"/>
                </a:solidFill>
                <a:latin typeface="Arial" panose="020B0604020202020204" pitchFamily="34" charset="0"/>
              </a:rPr>
              <a:t>0</a:t>
            </a:r>
            <a:r>
              <a:rPr lang="zh-CN" altLang="en-US" sz="2200" b="1" dirty="0">
                <a:solidFill>
                  <a:schemeClr val="tx1"/>
                </a:solidFill>
                <a:latin typeface="Arial" panose="020B0604020202020204" pitchFamily="34" charset="0"/>
              </a:rPr>
              <a:t>） ≦ </a:t>
            </a:r>
            <a:r>
              <a:rPr lang="en-US" altLang="zh-CN" sz="2200" b="1" dirty="0">
                <a:solidFill>
                  <a:schemeClr val="tx1"/>
                </a:solidFill>
                <a:latin typeface="Arial" panose="020B0604020202020204" pitchFamily="34" charset="0"/>
              </a:rPr>
              <a:t>Available</a:t>
            </a:r>
            <a:r>
              <a:rPr lang="zh-CN" altLang="en-US" sz="2200" b="1" dirty="0">
                <a:solidFill>
                  <a:schemeClr val="tx1"/>
                </a:solidFill>
                <a:latin typeface="Arial" panose="020B0604020202020204" pitchFamily="34" charset="0"/>
              </a:rPr>
              <a:t>（</a:t>
            </a:r>
            <a:r>
              <a:rPr lang="en-US" altLang="zh-CN" sz="2200" b="1" dirty="0">
                <a:solidFill>
                  <a:schemeClr val="tx1"/>
                </a:solidFill>
                <a:latin typeface="Arial" panose="020B0604020202020204" pitchFamily="34" charset="0"/>
              </a:rPr>
              <a:t>2</a:t>
            </a:r>
            <a:r>
              <a:rPr lang="zh-CN" altLang="en-US" sz="2200" b="1" dirty="0">
                <a:solidFill>
                  <a:schemeClr val="tx1"/>
                </a:solidFill>
                <a:latin typeface="Arial" panose="020B0604020202020204" pitchFamily="34" charset="0"/>
              </a:rPr>
              <a:t>，</a:t>
            </a:r>
            <a:r>
              <a:rPr lang="en-US" altLang="zh-CN" sz="2200" b="1" dirty="0">
                <a:solidFill>
                  <a:schemeClr val="tx1"/>
                </a:solidFill>
                <a:latin typeface="Arial" panose="020B0604020202020204" pitchFamily="34" charset="0"/>
              </a:rPr>
              <a:t>3</a:t>
            </a:r>
            <a:r>
              <a:rPr lang="zh-CN" altLang="en-US" sz="2200" b="1" dirty="0">
                <a:solidFill>
                  <a:schemeClr val="tx1"/>
                </a:solidFill>
                <a:latin typeface="Arial" panose="020B0604020202020204" pitchFamily="34" charset="0"/>
              </a:rPr>
              <a:t>，</a:t>
            </a:r>
            <a:r>
              <a:rPr lang="en-US" altLang="zh-CN" sz="2200" b="1" dirty="0">
                <a:solidFill>
                  <a:schemeClr val="tx1"/>
                </a:solidFill>
                <a:latin typeface="Arial" panose="020B0604020202020204" pitchFamily="34" charset="0"/>
              </a:rPr>
              <a:t>0</a:t>
            </a:r>
            <a:r>
              <a:rPr lang="zh-CN" altLang="en-US" sz="2200" b="1" dirty="0">
                <a:solidFill>
                  <a:schemeClr val="tx1"/>
                </a:solidFill>
                <a:latin typeface="Arial" panose="020B0604020202020204" pitchFamily="34" charset="0"/>
              </a:rPr>
              <a:t>）成立；</a:t>
            </a:r>
            <a:endParaRPr lang="en-US" altLang="zh-CN" sz="2200" b="1" dirty="0">
              <a:solidFill>
                <a:schemeClr val="tx1"/>
              </a:solidFill>
              <a:latin typeface="Arial" panose="020B0604020202020204" pitchFamily="34" charset="0"/>
            </a:endParaRPr>
          </a:p>
          <a:p>
            <a:pPr algn="l">
              <a:spcBef>
                <a:spcPct val="50000"/>
              </a:spcBef>
              <a:buClr>
                <a:schemeClr val="tx1"/>
              </a:buClr>
            </a:pPr>
            <a:r>
              <a:rPr lang="zh-CN" altLang="en-US" sz="2200" b="1" dirty="0">
                <a:solidFill>
                  <a:schemeClr val="tx1"/>
                </a:solidFill>
                <a:latin typeface="Arial" panose="020B0604020202020204" pitchFamily="34" charset="0"/>
              </a:rPr>
              <a:t>        ③试分配资源后，修改数据结构。</a:t>
            </a:r>
            <a:endParaRPr lang="zh-CN" altLang="en-US" sz="2200" b="1" dirty="0">
              <a:solidFill>
                <a:schemeClr val="tx1"/>
              </a:solidFill>
              <a:latin typeface="Arial" panose="020B0604020202020204" pitchFamily="34" charset="0"/>
            </a:endParaRPr>
          </a:p>
          <a:p>
            <a:pPr algn="l">
              <a:spcBef>
                <a:spcPct val="50000"/>
              </a:spcBef>
              <a:buClr>
                <a:schemeClr val="tx1"/>
              </a:buClr>
            </a:pPr>
            <a:r>
              <a:rPr lang="zh-CN" altLang="en-US" sz="2200" b="1" dirty="0">
                <a:solidFill>
                  <a:schemeClr val="tx1"/>
                </a:solidFill>
                <a:latin typeface="Arial" panose="020B0604020202020204" pitchFamily="34" charset="0"/>
              </a:rPr>
              <a:t>        ④对试分配后的状态进行安全性检查：由于</a:t>
            </a:r>
            <a:r>
              <a:rPr lang="en-US" altLang="zh-CN" sz="2200" b="1" dirty="0">
                <a:solidFill>
                  <a:schemeClr val="tx1"/>
                </a:solidFill>
                <a:latin typeface="Arial" panose="020B0604020202020204" pitchFamily="34" charset="0"/>
              </a:rPr>
              <a:t>Available</a:t>
            </a:r>
            <a:r>
              <a:rPr lang="zh-CN" altLang="en-US" sz="2200" b="1" dirty="0">
                <a:solidFill>
                  <a:schemeClr val="tx1"/>
                </a:solidFill>
                <a:latin typeface="Arial" panose="020B0604020202020204" pitchFamily="34" charset="0"/>
              </a:rPr>
              <a:t>（</a:t>
            </a:r>
            <a:r>
              <a:rPr lang="en-US" altLang="zh-CN" sz="2200" b="1" dirty="0">
                <a:solidFill>
                  <a:schemeClr val="tx1"/>
                </a:solidFill>
                <a:latin typeface="Arial" panose="020B0604020202020204" pitchFamily="34" charset="0"/>
              </a:rPr>
              <a:t>2,1,0</a:t>
            </a:r>
            <a:r>
              <a:rPr lang="zh-CN" altLang="en-US" sz="2200" b="1" dirty="0">
                <a:solidFill>
                  <a:schemeClr val="tx1"/>
                </a:solidFill>
                <a:latin typeface="Arial" panose="020B0604020202020204" pitchFamily="34" charset="0"/>
              </a:rPr>
              <a:t>）已不能满足任何进程的需要，故系统进入不安全状态，所以不能为</a:t>
            </a:r>
            <a:r>
              <a:rPr lang="en-US" altLang="zh-CN" sz="2200" b="1" dirty="0">
                <a:solidFill>
                  <a:schemeClr val="tx1"/>
                </a:solidFill>
                <a:latin typeface="Arial" panose="020B0604020202020204" pitchFamily="34" charset="0"/>
              </a:rPr>
              <a:t>P</a:t>
            </a:r>
            <a:r>
              <a:rPr lang="en-US" altLang="zh-CN" sz="2200" b="1" baseline="-25000" dirty="0">
                <a:solidFill>
                  <a:schemeClr val="tx1"/>
                </a:solidFill>
                <a:latin typeface="Arial" panose="020B0604020202020204" pitchFamily="34" charset="0"/>
              </a:rPr>
              <a:t>0</a:t>
            </a:r>
            <a:r>
              <a:rPr lang="zh-CN" altLang="en-US" sz="2200" b="1" dirty="0">
                <a:solidFill>
                  <a:schemeClr val="tx1"/>
                </a:solidFill>
                <a:latin typeface="Arial" panose="020B0604020202020204" pitchFamily="34" charset="0"/>
              </a:rPr>
              <a:t>分配资源，而应恢复原来的状态，让</a:t>
            </a:r>
            <a:r>
              <a:rPr lang="en-US" altLang="zh-CN" sz="2200" b="1" dirty="0">
                <a:solidFill>
                  <a:schemeClr val="tx1"/>
                </a:solidFill>
                <a:latin typeface="Arial" panose="020B0604020202020204" pitchFamily="34" charset="0"/>
              </a:rPr>
              <a:t>P</a:t>
            </a:r>
            <a:r>
              <a:rPr lang="en-US" altLang="zh-CN" sz="2200" b="1" baseline="-25000" dirty="0">
                <a:solidFill>
                  <a:schemeClr val="tx1"/>
                </a:solidFill>
                <a:latin typeface="Arial" panose="020B0604020202020204" pitchFamily="34" charset="0"/>
              </a:rPr>
              <a:t>0</a:t>
            </a:r>
            <a:r>
              <a:rPr lang="zh-CN" altLang="en-US" sz="2200" b="1" dirty="0">
                <a:solidFill>
                  <a:schemeClr val="tx1"/>
                </a:solidFill>
                <a:latin typeface="Arial" panose="020B0604020202020204" pitchFamily="34" charset="0"/>
              </a:rPr>
              <a:t>等待。</a:t>
            </a:r>
            <a:endParaRPr lang="zh-CN" altLang="en-US" sz="2200" b="1" dirty="0">
              <a:solidFill>
                <a:schemeClr val="tx1"/>
              </a:solidFill>
              <a:latin typeface="Arial" panose="020B0604020202020204" pitchFamily="34" charset="0"/>
            </a:endParaRPr>
          </a:p>
          <a:p>
            <a:pPr algn="l">
              <a:spcBef>
                <a:spcPct val="50000"/>
              </a:spcBef>
              <a:buClr>
                <a:schemeClr val="tx1"/>
              </a:buClr>
            </a:pPr>
            <a:r>
              <a:rPr lang="zh-CN" altLang="en-US" sz="2200" b="1" dirty="0">
                <a:solidFill>
                  <a:schemeClr val="tx1"/>
                </a:solidFill>
                <a:latin typeface="Arial" panose="020B0604020202020204" pitchFamily="34" charset="0"/>
              </a:rPr>
              <a:t>      </a:t>
            </a:r>
            <a:endParaRPr lang="zh-CN" altLang="en-US" sz="2200" b="1" dirty="0">
              <a:solidFill>
                <a:schemeClr val="tx1"/>
              </a:solidFill>
              <a:latin typeface="Arial" panose="020B0604020202020204" pitchFamily="34" charset="0"/>
            </a:endParaRPr>
          </a:p>
        </p:txBody>
      </p:sp>
      <p:grpSp>
        <p:nvGrpSpPr>
          <p:cNvPr id="4" name="Group 40"/>
          <p:cNvGrpSpPr/>
          <p:nvPr/>
        </p:nvGrpSpPr>
        <p:grpSpPr>
          <a:xfrm>
            <a:off x="2844800" y="1268413"/>
            <a:ext cx="4175125" cy="454025"/>
            <a:chOff x="1792" y="799"/>
            <a:chExt cx="2630" cy="286"/>
          </a:xfrm>
        </p:grpSpPr>
        <p:sp>
          <p:nvSpPr>
            <p:cNvPr id="81925" name="Text Box 41"/>
            <p:cNvSpPr txBox="1"/>
            <p:nvPr/>
          </p:nvSpPr>
          <p:spPr>
            <a:xfrm>
              <a:off x="1792" y="802"/>
              <a:ext cx="816" cy="281"/>
            </a:xfrm>
            <a:prstGeom prst="rect">
              <a:avLst/>
            </a:prstGeom>
            <a:solidFill>
              <a:srgbClr val="C7F0FD"/>
            </a:solidFill>
            <a:ln w="19050" cap="flat" cmpd="sng">
              <a:solidFill>
                <a:schemeClr val="bg2"/>
              </a:solidFill>
              <a:prstDash val="solid"/>
              <a:miter/>
              <a:headEnd type="none" w="med" len="med"/>
              <a:tailEnd type="none" w="med" len="med"/>
            </a:ln>
          </p:spPr>
          <p:txBody>
            <a:bodyPr>
              <a:spAutoFit/>
            </a:bodyPr>
            <a:p>
              <a:pPr>
                <a:spcBef>
                  <a:spcPct val="50000"/>
                </a:spcBef>
                <a:buClr>
                  <a:schemeClr val="tx1"/>
                </a:buClr>
              </a:pPr>
              <a:r>
                <a:rPr lang="en-GB" altLang="zh-CN" sz="2200" dirty="0">
                  <a:latin typeface="Arial" panose="020B0604020202020204" pitchFamily="34" charset="0"/>
                </a:rPr>
                <a:t>0, 3, 0</a:t>
              </a:r>
              <a:endParaRPr lang="zh-CN" altLang="en-US" sz="2200" dirty="0">
                <a:latin typeface="Arial" panose="020B0604020202020204" pitchFamily="34" charset="0"/>
              </a:endParaRPr>
            </a:p>
          </p:txBody>
        </p:sp>
        <p:sp>
          <p:nvSpPr>
            <p:cNvPr id="81926" name="Text Box 42"/>
            <p:cNvSpPr txBox="1"/>
            <p:nvPr/>
          </p:nvSpPr>
          <p:spPr>
            <a:xfrm>
              <a:off x="2608" y="804"/>
              <a:ext cx="816" cy="281"/>
            </a:xfrm>
            <a:prstGeom prst="rect">
              <a:avLst/>
            </a:prstGeom>
            <a:solidFill>
              <a:srgbClr val="C7F0FD"/>
            </a:solidFill>
            <a:ln w="19050" cap="flat" cmpd="sng">
              <a:solidFill>
                <a:schemeClr val="bg2"/>
              </a:solidFill>
              <a:prstDash val="solid"/>
              <a:miter/>
              <a:headEnd type="none" w="med" len="med"/>
              <a:tailEnd type="none" w="med" len="med"/>
            </a:ln>
          </p:spPr>
          <p:txBody>
            <a:bodyPr>
              <a:spAutoFit/>
            </a:bodyPr>
            <a:p>
              <a:pPr>
                <a:spcBef>
                  <a:spcPct val="50000"/>
                </a:spcBef>
                <a:buClr>
                  <a:schemeClr val="tx1"/>
                </a:buClr>
              </a:pPr>
              <a:r>
                <a:rPr lang="en-GB" altLang="zh-CN" sz="2200" dirty="0">
                  <a:latin typeface="Arial" panose="020B0604020202020204" pitchFamily="34" charset="0"/>
                </a:rPr>
                <a:t>7, 2, 3</a:t>
              </a:r>
              <a:endParaRPr lang="zh-CN" altLang="en-US" sz="2200" dirty="0">
                <a:latin typeface="Arial" panose="020B0604020202020204" pitchFamily="34" charset="0"/>
              </a:endParaRPr>
            </a:p>
          </p:txBody>
        </p:sp>
        <p:sp>
          <p:nvSpPr>
            <p:cNvPr id="81927" name="Text Box 43"/>
            <p:cNvSpPr txBox="1"/>
            <p:nvPr/>
          </p:nvSpPr>
          <p:spPr>
            <a:xfrm>
              <a:off x="3606" y="799"/>
              <a:ext cx="816" cy="281"/>
            </a:xfrm>
            <a:prstGeom prst="rect">
              <a:avLst/>
            </a:prstGeom>
            <a:solidFill>
              <a:srgbClr val="C7F0FD"/>
            </a:solidFill>
            <a:ln w="19050" cap="flat" cmpd="sng">
              <a:solidFill>
                <a:schemeClr val="bg2"/>
              </a:solidFill>
              <a:prstDash val="solid"/>
              <a:miter/>
              <a:headEnd type="none" w="med" len="med"/>
              <a:tailEnd type="none" w="med" len="med"/>
            </a:ln>
          </p:spPr>
          <p:txBody>
            <a:bodyPr>
              <a:spAutoFit/>
            </a:bodyPr>
            <a:p>
              <a:pPr>
                <a:spcBef>
                  <a:spcPct val="50000"/>
                </a:spcBef>
                <a:buClr>
                  <a:schemeClr val="tx1"/>
                </a:buClr>
              </a:pPr>
              <a:r>
                <a:rPr lang="en-GB" altLang="zh-CN" sz="2200" dirty="0">
                  <a:latin typeface="Arial" panose="020B0604020202020204" pitchFamily="34" charset="0"/>
                </a:rPr>
                <a:t>2, 1, 0</a:t>
              </a:r>
              <a:endParaRPr lang="zh-CN" altLang="en-US" sz="2200" dirty="0">
                <a:latin typeface="Arial" panose="020B0604020202020204" pitchFamily="34"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14407">
                                            <p:txEl>
                                              <p:charRg st="0" end="29"/>
                                            </p:txEl>
                                          </p:spTgt>
                                        </p:tgtEl>
                                        <p:attrNameLst>
                                          <p:attrName>style.visibility</p:attrName>
                                        </p:attrNameLst>
                                      </p:cBhvr>
                                      <p:to>
                                        <p:strVal val="visible"/>
                                      </p:to>
                                    </p:set>
                                    <p:animEffect transition="in" filter="slide(fromBottom)">
                                      <p:cBhvr>
                                        <p:cTn id="7" dur="500"/>
                                        <p:tgtEl>
                                          <p:spTgt spid="314407">
                                            <p:txEl>
                                              <p:charRg st="0" end="2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14407">
                                            <p:txEl>
                                              <p:charRg st="29" end="74"/>
                                            </p:txEl>
                                          </p:spTgt>
                                        </p:tgtEl>
                                        <p:attrNameLst>
                                          <p:attrName>style.visibility</p:attrName>
                                        </p:attrNameLst>
                                      </p:cBhvr>
                                      <p:to>
                                        <p:strVal val="visible"/>
                                      </p:to>
                                    </p:set>
                                    <p:animEffect transition="in" filter="slide(fromBottom)">
                                      <p:cBhvr>
                                        <p:cTn id="12" dur="500"/>
                                        <p:tgtEl>
                                          <p:spTgt spid="314407">
                                            <p:txEl>
                                              <p:charRg st="29" end="74"/>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314407">
                                            <p:txEl>
                                              <p:charRg st="74" end="122"/>
                                            </p:txEl>
                                          </p:spTgt>
                                        </p:tgtEl>
                                        <p:attrNameLst>
                                          <p:attrName>style.visibility</p:attrName>
                                        </p:attrNameLst>
                                      </p:cBhvr>
                                      <p:to>
                                        <p:strVal val="visible"/>
                                      </p:to>
                                    </p:set>
                                    <p:animEffect transition="in" filter="slide(fromBottom)">
                                      <p:cBhvr>
                                        <p:cTn id="15" dur="500"/>
                                        <p:tgtEl>
                                          <p:spTgt spid="314407">
                                            <p:txEl>
                                              <p:charRg st="74" end="122"/>
                                            </p:txEl>
                                          </p:spTgt>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314407">
                                            <p:txEl>
                                              <p:charRg st="122" end="146"/>
                                            </p:txEl>
                                          </p:spTgt>
                                        </p:tgtEl>
                                        <p:attrNameLst>
                                          <p:attrName>style.visibility</p:attrName>
                                        </p:attrNameLst>
                                      </p:cBhvr>
                                      <p:to>
                                        <p:strVal val="visible"/>
                                      </p:to>
                                    </p:set>
                                    <p:animEffect transition="in" filter="slide(fromBottom)">
                                      <p:cBhvr>
                                        <p:cTn id="18" dur="500"/>
                                        <p:tgtEl>
                                          <p:spTgt spid="314407">
                                            <p:txEl>
                                              <p:charRg st="122" end="14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ox(in)">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0" presetClass="path" presetSubtype="0" accel="50000" decel="50000" fill="hold" nodeType="clickEffect">
                                  <p:stCondLst>
                                    <p:cond delay="0"/>
                                  </p:stCondLst>
                                  <p:childTnLst>
                                    <p:animMotion origin="layout" path="M 2.77778E-7 -0.01619 L 2.77778E-7 -0.06106 " pathEditMode="relative" rAng="0" ptsTypes="AA">
                                      <p:cBhvr>
                                        <p:cTn id="27" dur="2000" fill="hold"/>
                                        <p:tgtEl>
                                          <p:spTgt spid="4"/>
                                        </p:tgtEl>
                                        <p:attrNameLst>
                                          <p:attrName>ppt_x</p:attrName>
                                          <p:attrName>ppt_y</p:attrName>
                                        </p:attrNameLst>
                                      </p:cBhvr>
                                      <p:rCtr x="0" y="-2200"/>
                                    </p:animMotion>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314407">
                                            <p:txEl>
                                              <p:charRg st="146" end="242"/>
                                            </p:txEl>
                                          </p:spTgt>
                                        </p:tgtEl>
                                        <p:attrNameLst>
                                          <p:attrName>style.visibility</p:attrName>
                                        </p:attrNameLst>
                                      </p:cBhvr>
                                      <p:to>
                                        <p:strVal val="visible"/>
                                      </p:to>
                                    </p:set>
                                    <p:animEffect transition="in" filter="slide(fromBottom)">
                                      <p:cBhvr>
                                        <p:cTn id="32" dur="500"/>
                                        <p:tgtEl>
                                          <p:spTgt spid="314407">
                                            <p:txEl>
                                              <p:charRg st="146" end="242"/>
                                            </p:txEl>
                                          </p:spTgt>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314407">
                                            <p:txEl>
                                              <p:charRg st="242" end="249"/>
                                            </p:txEl>
                                          </p:spTgt>
                                        </p:tgtEl>
                                        <p:attrNameLst>
                                          <p:attrName>style.visibility</p:attrName>
                                        </p:attrNameLst>
                                      </p:cBhvr>
                                      <p:to>
                                        <p:strVal val="visible"/>
                                      </p:to>
                                    </p:set>
                                    <p:animEffect transition="in" filter="slide(fromBottom)">
                                      <p:cBhvr>
                                        <p:cTn id="35" dur="500"/>
                                        <p:tgtEl>
                                          <p:spTgt spid="314407">
                                            <p:txEl>
                                              <p:charRg st="242" end="24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xit" presetSubtype="4" fill="hold" nodeType="clickEffect">
                                  <p:stCondLst>
                                    <p:cond delay="0"/>
                                  </p:stCondLst>
                                  <p:childTnLst>
                                    <p:anim calcmode="lin" valueType="num">
                                      <p:cBhvr additive="base">
                                        <p:cTn id="39" dur="500"/>
                                        <p:tgtEl>
                                          <p:spTgt spid="4"/>
                                        </p:tgtEl>
                                        <p:attrNameLst>
                                          <p:attrName>ppt_x</p:attrName>
                                        </p:attrNameLst>
                                      </p:cBhvr>
                                      <p:tavLst>
                                        <p:tav tm="0">
                                          <p:val>
                                            <p:strVal val="ppt_x"/>
                                          </p:val>
                                        </p:tav>
                                        <p:tav tm="100000">
                                          <p:val>
                                            <p:strVal val="ppt_x"/>
                                          </p:val>
                                        </p:tav>
                                      </p:tavLst>
                                    </p:anim>
                                    <p:anim calcmode="lin" valueType="num">
                                      <p:cBhvr additive="base">
                                        <p:cTn id="40" dur="500"/>
                                        <p:tgtEl>
                                          <p:spTgt spid="4"/>
                                        </p:tgtEl>
                                        <p:attrNameLst>
                                          <p:attrName>ppt_y</p:attrName>
                                        </p:attrNameLst>
                                      </p:cBhvr>
                                      <p:tavLst>
                                        <p:tav tm="0">
                                          <p:val>
                                            <p:strVal val="ppt_y"/>
                                          </p:val>
                                        </p:tav>
                                        <p:tav tm="100000">
                                          <p:val>
                                            <p:strVal val="1+ppt_h/2"/>
                                          </p:val>
                                        </p:tav>
                                      </p:tavLst>
                                    </p:anim>
                                    <p:set>
                                      <p:cBhvr>
                                        <p:cTn id="41"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407" grpId="0" build="allAtOnce"/>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2"/>
          <p:cNvSpPr/>
          <p:nvPr/>
        </p:nvSpPr>
        <p:spPr>
          <a:xfrm>
            <a:off x="457200" y="711200"/>
            <a:ext cx="8305800" cy="2438400"/>
          </a:xfrm>
          <a:prstGeom prst="rect">
            <a:avLst/>
          </a:prstGeom>
          <a:noFill/>
          <a:ln w="9525">
            <a:noFill/>
          </a:ln>
        </p:spPr>
        <p:txBody>
          <a:bodyPr/>
          <a:p>
            <a:pPr marL="342900" indent="-342900" algn="l">
              <a:spcBef>
                <a:spcPct val="20000"/>
              </a:spcBef>
            </a:pPr>
            <a:r>
              <a:rPr lang="zh-CN" altLang="en-US" dirty="0">
                <a:solidFill>
                  <a:schemeClr val="tx1"/>
                </a:solidFill>
                <a:latin typeface="Arial" panose="020B0604020202020204" pitchFamily="34" charset="0"/>
              </a:rPr>
              <a:t>例</a:t>
            </a:r>
            <a:r>
              <a:rPr lang="en-US" altLang="zh-CN" dirty="0">
                <a:solidFill>
                  <a:schemeClr val="tx1"/>
                </a:solidFill>
                <a:latin typeface="Arial" panose="020B0604020202020204" pitchFamily="34" charset="0"/>
              </a:rPr>
              <a:t>2</a:t>
            </a:r>
            <a:r>
              <a:rPr lang="zh-CN" altLang="en-US" b="1" dirty="0">
                <a:solidFill>
                  <a:schemeClr val="tx1"/>
                </a:solidFill>
                <a:latin typeface="Times New Roman" panose="02020603050405020304" pitchFamily="18" charset="0"/>
              </a:rPr>
              <a:t>假设有两类资源</a:t>
            </a:r>
            <a:r>
              <a:rPr lang="en-US" altLang="zh-CN" b="1" dirty="0">
                <a:solidFill>
                  <a:schemeClr val="tx1"/>
                </a:solidFill>
                <a:latin typeface="Times New Roman" panose="02020603050405020304" pitchFamily="18" charset="0"/>
              </a:rPr>
              <a:t>A</a:t>
            </a:r>
            <a:r>
              <a:rPr lang="zh-CN" altLang="en-US" b="1" dirty="0">
                <a:solidFill>
                  <a:schemeClr val="tx1"/>
                </a:solidFill>
                <a:latin typeface="Times New Roman" panose="02020603050405020304" pitchFamily="18" charset="0"/>
              </a:rPr>
              <a:t>和</a:t>
            </a:r>
            <a:r>
              <a:rPr lang="en-US" altLang="zh-CN" b="1" dirty="0">
                <a:solidFill>
                  <a:schemeClr val="tx1"/>
                </a:solidFill>
                <a:latin typeface="Times New Roman" panose="02020603050405020304" pitchFamily="18" charset="0"/>
              </a:rPr>
              <a:t>B</a:t>
            </a:r>
            <a:r>
              <a:rPr lang="zh-CN" altLang="en-US" b="1" dirty="0">
                <a:solidFill>
                  <a:schemeClr val="tx1"/>
                </a:solidFill>
                <a:latin typeface="Times New Roman" panose="02020603050405020304" pitchFamily="18" charset="0"/>
              </a:rPr>
              <a:t>，</a:t>
            </a:r>
            <a:r>
              <a:rPr lang="en-US" altLang="zh-CN" b="1" dirty="0">
                <a:solidFill>
                  <a:schemeClr val="tx1"/>
                </a:solidFill>
                <a:latin typeface="Times New Roman" panose="02020603050405020304" pitchFamily="18" charset="0"/>
              </a:rPr>
              <a:t>A</a:t>
            </a:r>
            <a:r>
              <a:rPr lang="zh-CN" altLang="en-US" b="1" dirty="0">
                <a:solidFill>
                  <a:schemeClr val="tx1"/>
                </a:solidFill>
                <a:latin typeface="Times New Roman" panose="02020603050405020304" pitchFamily="18" charset="0"/>
              </a:rPr>
              <a:t>类资源</a:t>
            </a:r>
            <a:r>
              <a:rPr lang="en-US" altLang="zh-CN" b="1" dirty="0">
                <a:solidFill>
                  <a:schemeClr val="tx1"/>
                </a:solidFill>
                <a:latin typeface="Times New Roman" panose="02020603050405020304" pitchFamily="18" charset="0"/>
              </a:rPr>
              <a:t>10</a:t>
            </a:r>
            <a:r>
              <a:rPr lang="zh-CN" altLang="en-US" b="1" dirty="0">
                <a:solidFill>
                  <a:schemeClr val="tx1"/>
                </a:solidFill>
                <a:latin typeface="Times New Roman" panose="02020603050405020304" pitchFamily="18" charset="0"/>
              </a:rPr>
              <a:t>个，</a:t>
            </a:r>
            <a:r>
              <a:rPr lang="en-US" altLang="zh-CN" b="1" dirty="0">
                <a:solidFill>
                  <a:schemeClr val="tx1"/>
                </a:solidFill>
                <a:latin typeface="Times New Roman" panose="02020603050405020304" pitchFamily="18" charset="0"/>
              </a:rPr>
              <a:t>B</a:t>
            </a:r>
            <a:r>
              <a:rPr lang="zh-CN" altLang="en-US" b="1" dirty="0">
                <a:solidFill>
                  <a:schemeClr val="tx1"/>
                </a:solidFill>
                <a:latin typeface="Times New Roman" panose="02020603050405020304" pitchFamily="18" charset="0"/>
              </a:rPr>
              <a:t>类资源</a:t>
            </a:r>
            <a:r>
              <a:rPr lang="en-US" altLang="zh-CN" b="1" dirty="0">
                <a:solidFill>
                  <a:schemeClr val="tx1"/>
                </a:solidFill>
                <a:latin typeface="Times New Roman" panose="02020603050405020304" pitchFamily="18" charset="0"/>
              </a:rPr>
              <a:t>14</a:t>
            </a:r>
            <a:r>
              <a:rPr lang="zh-CN" altLang="en-US" b="1" dirty="0">
                <a:solidFill>
                  <a:schemeClr val="tx1"/>
                </a:solidFill>
                <a:latin typeface="Times New Roman" panose="02020603050405020304" pitchFamily="18" charset="0"/>
              </a:rPr>
              <a:t>个，当前系统的资源分配情况如下表所示。根据分配表，回答下面两个问题：</a:t>
            </a:r>
            <a:endParaRPr lang="zh-CN" altLang="en-US" b="1" dirty="0">
              <a:solidFill>
                <a:schemeClr val="tx1"/>
              </a:solidFill>
              <a:latin typeface="Times New Roman" panose="02020603050405020304" pitchFamily="18" charset="0"/>
            </a:endParaRPr>
          </a:p>
          <a:p>
            <a:pPr marL="342900" indent="-342900" algn="l">
              <a:spcBef>
                <a:spcPct val="20000"/>
              </a:spcBef>
            </a:pPr>
            <a:r>
              <a:rPr lang="zh-CN" altLang="en-US" b="1" dirty="0">
                <a:solidFill>
                  <a:schemeClr val="tx1"/>
                </a:solidFill>
                <a:latin typeface="Times New Roman" panose="02020603050405020304" pitchFamily="18" charset="0"/>
              </a:rPr>
              <a:t>          ①请填写系统的需求矩阵。</a:t>
            </a:r>
            <a:endParaRPr lang="zh-CN" altLang="en-US" b="1" dirty="0">
              <a:solidFill>
                <a:schemeClr val="tx1"/>
              </a:solidFill>
              <a:latin typeface="Times New Roman" panose="02020603050405020304" pitchFamily="18" charset="0"/>
            </a:endParaRPr>
          </a:p>
          <a:p>
            <a:pPr marL="342900" indent="-342900" algn="l">
              <a:spcBef>
                <a:spcPct val="20000"/>
              </a:spcBef>
            </a:pPr>
            <a:r>
              <a:rPr lang="zh-CN" altLang="en-US" b="1" dirty="0">
                <a:solidFill>
                  <a:schemeClr val="tx1"/>
                </a:solidFill>
                <a:latin typeface="Times New Roman" panose="02020603050405020304" pitchFamily="18" charset="0"/>
              </a:rPr>
              <a:t>          ②使用银行家的算法，确定系统是否死锁状态？如果不死锁给出安全序列，如果死锁给出死锁的四个条件。</a:t>
            </a:r>
            <a:endParaRPr lang="zh-CN" altLang="en-US" b="1" dirty="0">
              <a:solidFill>
                <a:schemeClr val="tx1"/>
              </a:solidFill>
              <a:latin typeface="Times New Roman" panose="02020603050405020304" pitchFamily="18" charset="0"/>
            </a:endParaRPr>
          </a:p>
        </p:txBody>
      </p:sp>
      <p:graphicFrame>
        <p:nvGraphicFramePr>
          <p:cNvPr id="144438" name="Group 54"/>
          <p:cNvGraphicFramePr>
            <a:graphicFrameLocks noGrp="1"/>
          </p:cNvGraphicFramePr>
          <p:nvPr/>
        </p:nvGraphicFramePr>
        <p:xfrm>
          <a:off x="1371600" y="3225800"/>
          <a:ext cx="7016750" cy="3186113"/>
        </p:xfrm>
        <a:graphic>
          <a:graphicData uri="http://schemas.openxmlformats.org/drawingml/2006/table">
            <a:tbl>
              <a:tblPr/>
              <a:tblGrid>
                <a:gridCol w="1066800"/>
                <a:gridCol w="1701800"/>
                <a:gridCol w="1295400"/>
                <a:gridCol w="1223963"/>
                <a:gridCol w="1728787"/>
              </a:tblGrid>
              <a:tr h="677863">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进程</a:t>
                      </a:r>
                      <a:endParaRPr kumimoji="0" lang="zh-CN" altLang="en-US"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ctr"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Allocation</a:t>
                      </a:r>
                      <a:endPar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p>
                      <a:pPr marL="0" marR="0" lvl="0" indent="0" algn="ctr" defTabSz="914400" rtl="0" eaLnBrk="0" fontAlgn="ctr"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A      B</a:t>
                      </a:r>
                      <a:endPar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ctr"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Max</a:t>
                      </a:r>
                      <a:endPar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p>
                      <a:pPr marL="0" marR="0" lvl="0" indent="0" algn="ctr" defTabSz="914400" rtl="0" eaLnBrk="0" fontAlgn="ctr"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A      B</a:t>
                      </a:r>
                      <a:endPar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ctr"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Need</a:t>
                      </a:r>
                      <a:endPar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p>
                      <a:pPr marL="0" marR="0" lvl="0" indent="0" algn="ctr" defTabSz="914400" rtl="0" eaLnBrk="0" fontAlgn="ctr"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A     B</a:t>
                      </a:r>
                      <a:endPar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ctr"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Available</a:t>
                      </a:r>
                      <a:endPar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p>
                      <a:pPr marL="0" marR="0" lvl="0" indent="0" algn="ctr" defTabSz="914400" rtl="0" eaLnBrk="0" fontAlgn="ctr"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A     B</a:t>
                      </a:r>
                      <a:endPar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461963">
                <a:tc>
                  <a:txBody>
                    <a:bodyPr/>
                    <a:lstStyle/>
                    <a:p>
                      <a:pPr marL="0" marR="0" lvl="0" indent="0" algn="ctr" defTabSz="914400" rtl="0" eaLnBrk="0" fontAlgn="ctr"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P</a:t>
                      </a:r>
                      <a:r>
                        <a:rPr kumimoji="0" lang="en-US" altLang="zh-CN" sz="2400" b="1" i="0" u="none" strike="noStrike" cap="none" normalizeH="0" baseline="-16000" smtClean="0">
                          <a:ln>
                            <a:noFill/>
                          </a:ln>
                          <a:solidFill>
                            <a:srgbClr val="0000FF"/>
                          </a:solidFill>
                          <a:effectLst/>
                          <a:latin typeface="Arial" panose="020B0604020202020204" pitchFamily="34" charset="0"/>
                          <a:ea typeface="宋体" panose="02010600030101010101" pitchFamily="2" charset="-122"/>
                        </a:rPr>
                        <a:t>0</a:t>
                      </a:r>
                      <a:endParaRPr kumimoji="0" lang="en-US" altLang="zh-CN" sz="2400" b="1" i="0" u="none" strike="noStrike" cap="none" normalizeH="0" baseline="-16000" smtClean="0">
                        <a:ln>
                          <a:noFill/>
                        </a:ln>
                        <a:solidFill>
                          <a:srgbClr val="0000FF"/>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ctr"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2      0</a:t>
                      </a:r>
                      <a:endPar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ctr"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2      4</a:t>
                      </a:r>
                      <a:endPar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2      7</a:t>
                      </a:r>
                      <a:endPar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457200">
                <a:tc>
                  <a:txBody>
                    <a:bodyPr/>
                    <a:lstStyle/>
                    <a:p>
                      <a:pPr marL="0" marR="0" lvl="0" indent="0" algn="ctr" defTabSz="914400" rtl="0" eaLnBrk="0" fontAlgn="ctr"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P</a:t>
                      </a:r>
                      <a:r>
                        <a:rPr kumimoji="0" lang="en-US" altLang="zh-CN" sz="2400" b="1" i="0" u="none" strike="noStrike" cap="none" normalizeH="0" baseline="-16000" smtClean="0">
                          <a:ln>
                            <a:noFill/>
                          </a:ln>
                          <a:solidFill>
                            <a:srgbClr val="0000FF"/>
                          </a:solidFill>
                          <a:effectLst/>
                          <a:latin typeface="Arial" panose="020B0604020202020204" pitchFamily="34" charset="0"/>
                          <a:ea typeface="宋体" panose="02010600030101010101" pitchFamily="2" charset="-122"/>
                        </a:rPr>
                        <a:t>1</a:t>
                      </a:r>
                      <a:endParaRPr kumimoji="0" lang="en-US" altLang="zh-CN" sz="2400" b="1" i="0" u="none" strike="noStrike" cap="none" normalizeH="0" baseline="-16000" smtClean="0">
                        <a:ln>
                          <a:noFill/>
                        </a:ln>
                        <a:solidFill>
                          <a:srgbClr val="0000FF"/>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ctr"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3      2</a:t>
                      </a:r>
                      <a:endPar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10      2</a:t>
                      </a:r>
                      <a:endPar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81000">
                <a:tc>
                  <a:txBody>
                    <a:bodyPr/>
                    <a:lstStyle/>
                    <a:p>
                      <a:pPr marL="0" marR="0" lvl="0" indent="0" algn="ctr" defTabSz="914400" rtl="0" eaLnBrk="0" fontAlgn="ctr"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P</a:t>
                      </a:r>
                      <a:r>
                        <a:rPr kumimoji="0" lang="en-US" altLang="zh-CN" sz="2400" b="1" i="0" u="none" strike="noStrike" cap="none" normalizeH="0" baseline="-16000" smtClean="0">
                          <a:ln>
                            <a:noFill/>
                          </a:ln>
                          <a:solidFill>
                            <a:srgbClr val="0000FF"/>
                          </a:solidFill>
                          <a:effectLst/>
                          <a:latin typeface="Arial" panose="020B0604020202020204" pitchFamily="34" charset="0"/>
                          <a:ea typeface="宋体" panose="02010600030101010101" pitchFamily="2" charset="-122"/>
                        </a:rPr>
                        <a:t>2</a:t>
                      </a:r>
                      <a:endParaRPr kumimoji="0" lang="en-US" altLang="zh-CN" sz="2400" b="1" i="0" u="none" strike="noStrike" cap="none" normalizeH="0" baseline="-16000" smtClean="0">
                        <a:ln>
                          <a:noFill/>
                        </a:ln>
                        <a:solidFill>
                          <a:srgbClr val="0000FF"/>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1      4</a:t>
                      </a:r>
                      <a:endPar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ctr"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5      4</a:t>
                      </a:r>
                      <a:endPar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457200">
                <a:tc>
                  <a:txBody>
                    <a:bodyPr/>
                    <a:lstStyle/>
                    <a:p>
                      <a:pPr marL="0" marR="0" lvl="0" indent="0" algn="ctr" defTabSz="914400" rtl="0" eaLnBrk="0" fontAlgn="ctr"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P</a:t>
                      </a:r>
                      <a:r>
                        <a:rPr kumimoji="0" lang="en-US" altLang="zh-CN" sz="2400" b="1" i="0" u="none" strike="noStrike" cap="none" normalizeH="0" baseline="-16000" smtClean="0">
                          <a:ln>
                            <a:noFill/>
                          </a:ln>
                          <a:solidFill>
                            <a:srgbClr val="0000FF"/>
                          </a:solidFill>
                          <a:effectLst/>
                          <a:latin typeface="Arial" panose="020B0604020202020204" pitchFamily="34" charset="0"/>
                          <a:ea typeface="宋体" panose="02010600030101010101" pitchFamily="2" charset="-122"/>
                        </a:rPr>
                        <a:t>3</a:t>
                      </a:r>
                      <a:endParaRPr kumimoji="0" lang="en-US" altLang="zh-CN" sz="2400" b="1" i="0" u="none" strike="noStrike" cap="none" normalizeH="0" baseline="-16000" smtClean="0">
                        <a:ln>
                          <a:noFill/>
                        </a:ln>
                        <a:solidFill>
                          <a:srgbClr val="0000FF"/>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2      1</a:t>
                      </a:r>
                      <a:endPar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3      1</a:t>
                      </a:r>
                      <a:endPar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81000">
                <a:tc>
                  <a:txBody>
                    <a:bodyPr/>
                    <a:lstStyle/>
                    <a:p>
                      <a:pPr marL="0" marR="0" lvl="0" indent="0" algn="ctr" defTabSz="914400" rtl="0" eaLnBrk="0" fontAlgn="ctr"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P</a:t>
                      </a:r>
                      <a:r>
                        <a:rPr kumimoji="0" lang="en-US" altLang="zh-CN" sz="2400" b="1" i="0" u="none" strike="noStrike" cap="none" normalizeH="0" baseline="-16000" smtClean="0">
                          <a:ln>
                            <a:noFill/>
                          </a:ln>
                          <a:solidFill>
                            <a:srgbClr val="0000FF"/>
                          </a:solidFill>
                          <a:effectLst/>
                          <a:latin typeface="Arial" panose="020B0604020202020204" pitchFamily="34" charset="0"/>
                          <a:ea typeface="宋体" panose="02010600030101010101" pitchFamily="2" charset="-122"/>
                        </a:rPr>
                        <a:t>4</a:t>
                      </a:r>
                      <a:endParaRPr kumimoji="0" lang="en-US" altLang="zh-CN" sz="2400" b="1" i="0" u="none" strike="noStrike" cap="none" normalizeH="0" baseline="-16000" smtClean="0">
                        <a:ln>
                          <a:noFill/>
                        </a:ln>
                        <a:solidFill>
                          <a:srgbClr val="0000FF"/>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0      0</a:t>
                      </a:r>
                      <a:endPar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4      2</a:t>
                      </a:r>
                      <a:endParaRPr kumimoji="0" lang="en-US" altLang="zh-CN"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r>
            </a:tbl>
          </a:graphicData>
        </a:graphic>
      </p:graphicFrame>
      <p:sp>
        <p:nvSpPr>
          <p:cNvPr id="144440" name="Rectangle 56"/>
          <p:cNvSpPr>
            <a:spLocks noChangeArrowheads="1"/>
          </p:cNvSpPr>
          <p:nvPr/>
        </p:nvSpPr>
        <p:spPr bwMode="auto">
          <a:xfrm>
            <a:off x="4284663" y="4156075"/>
            <a:ext cx="2376488" cy="222567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nchor="ctr">
            <a:spAutoFit/>
          </a:bodyPr>
          <a:lstStyle/>
          <a:p>
            <a:pPr marL="0" marR="0" lvl="0" indent="133350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20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0       4</a:t>
            </a:r>
            <a:endParaRPr kumimoji="0" lang="en-US" altLang="zh-CN" sz="20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a:p>
            <a:pPr marL="0" marR="0" lvl="0" indent="133350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20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7       0</a:t>
            </a:r>
            <a:endParaRPr kumimoji="0" lang="en-US" altLang="zh-CN" sz="20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a:p>
            <a:pPr marL="0" marR="0" lvl="0" indent="133350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20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4       0</a:t>
            </a:r>
            <a:endParaRPr kumimoji="0" lang="en-US" altLang="zh-CN" sz="20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a:p>
            <a:pPr marL="0" marR="0" lvl="0" indent="133350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20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1       0</a:t>
            </a:r>
            <a:endParaRPr kumimoji="0" lang="en-US" altLang="zh-CN" sz="20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a:p>
            <a:pPr marL="0" marR="0" lvl="0" indent="133350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20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4       2</a:t>
            </a:r>
            <a:endParaRPr kumimoji="0" lang="en-US" altLang="zh-CN" sz="20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4440"/>
                                        </p:tgtEl>
                                        <p:attrNameLst>
                                          <p:attrName>style.visibility</p:attrName>
                                        </p:attrNameLst>
                                      </p:cBhvr>
                                      <p:to>
                                        <p:strVal val="visible"/>
                                      </p:to>
                                    </p:set>
                                    <p:animEffect transition="in" filter="box(in)">
                                      <p:cBhvr>
                                        <p:cTn id="7" dur="500"/>
                                        <p:tgtEl>
                                          <p:spTgt spid="144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4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ext Box 5"/>
          <p:cNvSpPr txBox="1"/>
          <p:nvPr/>
        </p:nvSpPr>
        <p:spPr>
          <a:xfrm>
            <a:off x="395288" y="1309688"/>
            <a:ext cx="8208962" cy="579437"/>
          </a:xfrm>
          <a:prstGeom prst="rect">
            <a:avLst/>
          </a:prstGeom>
          <a:noFill/>
          <a:ln w="9525">
            <a:noFill/>
          </a:ln>
        </p:spPr>
        <p:txBody>
          <a:bodyPr>
            <a:spAutoFit/>
          </a:bodyPr>
          <a:p>
            <a:pPr algn="l"/>
            <a:r>
              <a:rPr lang="en-US" altLang="zh-CN" sz="3200" b="1" dirty="0">
                <a:solidFill>
                  <a:schemeClr val="tx1"/>
                </a:solidFill>
                <a:latin typeface="Times New Roman" panose="02020603050405020304" pitchFamily="18" charset="0"/>
              </a:rPr>
              <a:t>2. </a:t>
            </a:r>
            <a:r>
              <a:rPr lang="zh-CN" altLang="en-US" sz="3200" b="1" dirty="0">
                <a:solidFill>
                  <a:schemeClr val="tx1"/>
                </a:solidFill>
                <a:latin typeface="Times New Roman" panose="02020603050405020304" pitchFamily="18" charset="0"/>
              </a:rPr>
              <a:t>具有高级和低级调度的调度队列模型</a:t>
            </a:r>
            <a:r>
              <a:rPr lang="zh-CN" altLang="en-US" b="1" dirty="0">
                <a:solidFill>
                  <a:schemeClr val="tx1"/>
                </a:solidFill>
                <a:latin typeface="Times New Roman" panose="02020603050405020304" pitchFamily="18" charset="0"/>
              </a:rPr>
              <a:t> </a:t>
            </a:r>
            <a:endParaRPr lang="zh-CN" altLang="en-US" b="1" dirty="0">
              <a:solidFill>
                <a:schemeClr val="tx1"/>
              </a:solidFill>
              <a:latin typeface="Times New Roman" panose="02020603050405020304" pitchFamily="18" charset="0"/>
            </a:endParaRPr>
          </a:p>
        </p:txBody>
      </p:sp>
      <p:sp>
        <p:nvSpPr>
          <p:cNvPr id="19459" name="Text Box 7"/>
          <p:cNvSpPr txBox="1"/>
          <p:nvPr/>
        </p:nvSpPr>
        <p:spPr>
          <a:xfrm>
            <a:off x="468313" y="404813"/>
            <a:ext cx="7416800" cy="641350"/>
          </a:xfrm>
          <a:prstGeom prst="rect">
            <a:avLst/>
          </a:prstGeom>
          <a:noFill/>
          <a:ln w="9525">
            <a:noFill/>
          </a:ln>
        </p:spPr>
        <p:txBody>
          <a:bodyPr>
            <a:spAutoFit/>
          </a:bodyPr>
          <a:p>
            <a:pPr algn="l"/>
            <a:r>
              <a:rPr lang="zh-CN" altLang="en-US" sz="3600" b="1" dirty="0">
                <a:solidFill>
                  <a:srgbClr val="017DED"/>
                </a:solidFill>
                <a:latin typeface="Times New Roman" panose="02020603050405020304" pitchFamily="18" charset="0"/>
              </a:rPr>
              <a:t>一</a:t>
            </a:r>
            <a:r>
              <a:rPr lang="en-US" altLang="zh-CN" sz="3600" b="1" dirty="0">
                <a:solidFill>
                  <a:srgbClr val="017DED"/>
                </a:solidFill>
                <a:latin typeface="Times New Roman" panose="02020603050405020304" pitchFamily="18" charset="0"/>
              </a:rPr>
              <a:t>. </a:t>
            </a:r>
            <a:r>
              <a:rPr lang="zh-CN" altLang="en-US" sz="3600" b="1" dirty="0">
                <a:solidFill>
                  <a:srgbClr val="017DED"/>
                </a:solidFill>
                <a:latin typeface="Times New Roman" panose="02020603050405020304" pitchFamily="18" charset="0"/>
              </a:rPr>
              <a:t>调度队列模型</a:t>
            </a:r>
            <a:r>
              <a:rPr lang="zh-CN" altLang="en-US" b="1" dirty="0">
                <a:solidFill>
                  <a:schemeClr val="tx1"/>
                </a:solidFill>
                <a:latin typeface="Times New Roman" panose="02020603050405020304" pitchFamily="18" charset="0"/>
              </a:rPr>
              <a:t> </a:t>
            </a:r>
            <a:endParaRPr lang="zh-CN" altLang="en-US" b="1" dirty="0">
              <a:solidFill>
                <a:schemeClr val="tx1"/>
              </a:solidFill>
              <a:latin typeface="Times New Roman" panose="02020603050405020304" pitchFamily="18" charset="0"/>
            </a:endParaRPr>
          </a:p>
        </p:txBody>
      </p:sp>
      <p:sp>
        <p:nvSpPr>
          <p:cNvPr id="19460" name="Rectangle 10"/>
          <p:cNvSpPr/>
          <p:nvPr/>
        </p:nvSpPr>
        <p:spPr>
          <a:xfrm>
            <a:off x="3441700" y="2546350"/>
            <a:ext cx="350838" cy="554038"/>
          </a:xfrm>
          <a:prstGeom prst="rect">
            <a:avLst/>
          </a:prstGeom>
          <a:solidFill>
            <a:srgbClr val="FFFF99"/>
          </a:solidFill>
          <a:ln w="14288"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9461" name="Rectangle 11"/>
          <p:cNvSpPr/>
          <p:nvPr/>
        </p:nvSpPr>
        <p:spPr>
          <a:xfrm>
            <a:off x="3792538" y="2546350"/>
            <a:ext cx="350837" cy="554038"/>
          </a:xfrm>
          <a:prstGeom prst="rect">
            <a:avLst/>
          </a:prstGeom>
          <a:solidFill>
            <a:srgbClr val="FFFF99"/>
          </a:solidFill>
          <a:ln w="14288"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9462" name="Rectangle 12"/>
          <p:cNvSpPr/>
          <p:nvPr/>
        </p:nvSpPr>
        <p:spPr>
          <a:xfrm>
            <a:off x="4143375" y="2546350"/>
            <a:ext cx="334963" cy="554038"/>
          </a:xfrm>
          <a:prstGeom prst="rect">
            <a:avLst/>
          </a:prstGeom>
          <a:solidFill>
            <a:srgbClr val="FFFF99"/>
          </a:solidFill>
          <a:ln w="14288"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9463" name="Rectangle 13"/>
          <p:cNvSpPr/>
          <p:nvPr/>
        </p:nvSpPr>
        <p:spPr>
          <a:xfrm>
            <a:off x="4216400" y="2720975"/>
            <a:ext cx="230188" cy="274638"/>
          </a:xfrm>
          <a:prstGeom prst="rect">
            <a:avLst/>
          </a:prstGeom>
          <a:solidFill>
            <a:srgbClr val="FFFF99"/>
          </a:solid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就</a:t>
            </a:r>
            <a:endParaRPr lang="zh-CN" altLang="en-US" sz="1800" b="1" dirty="0">
              <a:solidFill>
                <a:schemeClr val="tx1"/>
              </a:solidFill>
              <a:latin typeface="Arial" panose="020B0604020202020204" pitchFamily="34" charset="0"/>
            </a:endParaRPr>
          </a:p>
        </p:txBody>
      </p:sp>
      <p:sp>
        <p:nvSpPr>
          <p:cNvPr id="19464" name="Rectangle 14"/>
          <p:cNvSpPr/>
          <p:nvPr/>
        </p:nvSpPr>
        <p:spPr>
          <a:xfrm>
            <a:off x="4478338" y="2546350"/>
            <a:ext cx="350837" cy="554038"/>
          </a:xfrm>
          <a:prstGeom prst="rect">
            <a:avLst/>
          </a:prstGeom>
          <a:solidFill>
            <a:srgbClr val="FFFF99"/>
          </a:solidFill>
          <a:ln w="14288"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9465" name="Rectangle 15"/>
          <p:cNvSpPr/>
          <p:nvPr/>
        </p:nvSpPr>
        <p:spPr>
          <a:xfrm>
            <a:off x="4551363" y="2720975"/>
            <a:ext cx="230187" cy="274638"/>
          </a:xfrm>
          <a:prstGeom prst="rect">
            <a:avLst/>
          </a:prstGeom>
          <a:solidFill>
            <a:srgbClr val="FFFF99"/>
          </a:solid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绪</a:t>
            </a:r>
            <a:endParaRPr lang="zh-CN" altLang="en-US" sz="1800" b="1" dirty="0">
              <a:solidFill>
                <a:schemeClr val="tx1"/>
              </a:solidFill>
              <a:latin typeface="Arial" panose="020B0604020202020204" pitchFamily="34" charset="0"/>
            </a:endParaRPr>
          </a:p>
        </p:txBody>
      </p:sp>
      <p:sp>
        <p:nvSpPr>
          <p:cNvPr id="19466" name="Rectangle 16"/>
          <p:cNvSpPr/>
          <p:nvPr/>
        </p:nvSpPr>
        <p:spPr>
          <a:xfrm>
            <a:off x="4829175" y="2546350"/>
            <a:ext cx="350838" cy="554038"/>
          </a:xfrm>
          <a:prstGeom prst="rect">
            <a:avLst/>
          </a:prstGeom>
          <a:solidFill>
            <a:srgbClr val="FFFF99"/>
          </a:solidFill>
          <a:ln w="14288"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9467" name="Rectangle 17"/>
          <p:cNvSpPr/>
          <p:nvPr/>
        </p:nvSpPr>
        <p:spPr>
          <a:xfrm>
            <a:off x="4902200" y="2720975"/>
            <a:ext cx="230188" cy="274638"/>
          </a:xfrm>
          <a:prstGeom prst="rect">
            <a:avLst/>
          </a:prstGeom>
          <a:solidFill>
            <a:srgbClr val="FFFF99"/>
          </a:solid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队</a:t>
            </a:r>
            <a:endParaRPr lang="zh-CN" altLang="en-US" sz="1800" b="1" dirty="0">
              <a:solidFill>
                <a:schemeClr val="tx1"/>
              </a:solidFill>
              <a:latin typeface="Arial" panose="020B0604020202020204" pitchFamily="34" charset="0"/>
            </a:endParaRPr>
          </a:p>
        </p:txBody>
      </p:sp>
      <p:sp>
        <p:nvSpPr>
          <p:cNvPr id="19468" name="Rectangle 18"/>
          <p:cNvSpPr/>
          <p:nvPr/>
        </p:nvSpPr>
        <p:spPr>
          <a:xfrm>
            <a:off x="5180013" y="2546350"/>
            <a:ext cx="334962" cy="554038"/>
          </a:xfrm>
          <a:prstGeom prst="rect">
            <a:avLst/>
          </a:prstGeom>
          <a:solidFill>
            <a:srgbClr val="FFFF99"/>
          </a:solidFill>
          <a:ln w="14288"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9469" name="Rectangle 19"/>
          <p:cNvSpPr/>
          <p:nvPr/>
        </p:nvSpPr>
        <p:spPr>
          <a:xfrm>
            <a:off x="5253038" y="2720975"/>
            <a:ext cx="230187" cy="274638"/>
          </a:xfrm>
          <a:prstGeom prst="rect">
            <a:avLst/>
          </a:prstGeom>
          <a:solidFill>
            <a:srgbClr val="FFFF99"/>
          </a:solid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列</a:t>
            </a:r>
            <a:endParaRPr lang="zh-CN" altLang="en-US" sz="1800" b="1" dirty="0">
              <a:solidFill>
                <a:schemeClr val="tx1"/>
              </a:solidFill>
              <a:latin typeface="Arial" panose="020B0604020202020204" pitchFamily="34" charset="0"/>
            </a:endParaRPr>
          </a:p>
        </p:txBody>
      </p:sp>
      <p:sp>
        <p:nvSpPr>
          <p:cNvPr id="19470" name="Rectangle 20"/>
          <p:cNvSpPr/>
          <p:nvPr/>
        </p:nvSpPr>
        <p:spPr>
          <a:xfrm>
            <a:off x="5514975" y="2546350"/>
            <a:ext cx="350838" cy="554038"/>
          </a:xfrm>
          <a:prstGeom prst="rect">
            <a:avLst/>
          </a:prstGeom>
          <a:solidFill>
            <a:srgbClr val="FFFF99"/>
          </a:solidFill>
          <a:ln w="14288"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9471" name="Rectangle 21"/>
          <p:cNvSpPr/>
          <p:nvPr/>
        </p:nvSpPr>
        <p:spPr>
          <a:xfrm>
            <a:off x="5865813" y="2546350"/>
            <a:ext cx="336550" cy="554038"/>
          </a:xfrm>
          <a:prstGeom prst="rect">
            <a:avLst/>
          </a:prstGeom>
          <a:solidFill>
            <a:srgbClr val="FFFF99"/>
          </a:solidFill>
          <a:ln w="14288"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9472" name="Line 22"/>
          <p:cNvSpPr/>
          <p:nvPr/>
        </p:nvSpPr>
        <p:spPr>
          <a:xfrm>
            <a:off x="2827338" y="2546350"/>
            <a:ext cx="277812" cy="1588"/>
          </a:xfrm>
          <a:prstGeom prst="line">
            <a:avLst/>
          </a:prstGeom>
          <a:ln w="14288" cap="flat" cmpd="sng">
            <a:solidFill>
              <a:srgbClr val="000000"/>
            </a:solidFill>
            <a:prstDash val="solid"/>
            <a:headEnd type="none" w="med" len="med"/>
            <a:tailEnd type="none" w="med" len="med"/>
          </a:ln>
        </p:spPr>
      </p:sp>
      <p:sp>
        <p:nvSpPr>
          <p:cNvPr id="19473" name="Line 23"/>
          <p:cNvSpPr/>
          <p:nvPr/>
        </p:nvSpPr>
        <p:spPr>
          <a:xfrm>
            <a:off x="2827338" y="3100388"/>
            <a:ext cx="277812" cy="1587"/>
          </a:xfrm>
          <a:prstGeom prst="line">
            <a:avLst/>
          </a:prstGeom>
          <a:ln w="14288" cap="flat" cmpd="sng">
            <a:solidFill>
              <a:srgbClr val="000000"/>
            </a:solidFill>
            <a:prstDash val="solid"/>
            <a:headEnd type="none" w="med" len="med"/>
            <a:tailEnd type="none" w="med" len="med"/>
          </a:ln>
        </p:spPr>
      </p:sp>
      <p:sp>
        <p:nvSpPr>
          <p:cNvPr id="19474" name="Rectangle 24"/>
          <p:cNvSpPr/>
          <p:nvPr/>
        </p:nvSpPr>
        <p:spPr>
          <a:xfrm>
            <a:off x="2827338" y="3508375"/>
            <a:ext cx="350837" cy="555625"/>
          </a:xfrm>
          <a:prstGeom prst="rect">
            <a:avLst/>
          </a:prstGeom>
          <a:solidFill>
            <a:srgbClr val="FF99CC"/>
          </a:solidFill>
          <a:ln w="14351"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9475" name="Rectangle 25"/>
          <p:cNvSpPr/>
          <p:nvPr/>
        </p:nvSpPr>
        <p:spPr>
          <a:xfrm>
            <a:off x="3178175" y="3508375"/>
            <a:ext cx="336550" cy="555625"/>
          </a:xfrm>
          <a:prstGeom prst="rect">
            <a:avLst/>
          </a:prstGeom>
          <a:solidFill>
            <a:srgbClr val="FF99CC"/>
          </a:solidFill>
          <a:ln w="14351"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9476" name="Rectangle 26"/>
          <p:cNvSpPr/>
          <p:nvPr/>
        </p:nvSpPr>
        <p:spPr>
          <a:xfrm>
            <a:off x="3514725" y="3508375"/>
            <a:ext cx="350838" cy="555625"/>
          </a:xfrm>
          <a:prstGeom prst="rect">
            <a:avLst/>
          </a:prstGeom>
          <a:solidFill>
            <a:srgbClr val="FF99CC"/>
          </a:solidFill>
          <a:ln w="14351"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9477" name="Rectangle 27"/>
          <p:cNvSpPr/>
          <p:nvPr/>
        </p:nvSpPr>
        <p:spPr>
          <a:xfrm>
            <a:off x="3865563" y="3508375"/>
            <a:ext cx="334962" cy="555625"/>
          </a:xfrm>
          <a:prstGeom prst="rect">
            <a:avLst/>
          </a:prstGeom>
          <a:solidFill>
            <a:srgbClr val="FF99CC"/>
          </a:solidFill>
          <a:ln w="14351"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9478" name="Rectangle 28"/>
          <p:cNvSpPr/>
          <p:nvPr/>
        </p:nvSpPr>
        <p:spPr>
          <a:xfrm>
            <a:off x="4200525" y="3508375"/>
            <a:ext cx="350838" cy="555625"/>
          </a:xfrm>
          <a:prstGeom prst="rect">
            <a:avLst/>
          </a:prstGeom>
          <a:solidFill>
            <a:srgbClr val="FF99CC"/>
          </a:solidFill>
          <a:ln w="14351"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9479" name="Rectangle 29"/>
          <p:cNvSpPr/>
          <p:nvPr/>
        </p:nvSpPr>
        <p:spPr>
          <a:xfrm>
            <a:off x="4551363" y="3508375"/>
            <a:ext cx="350837" cy="555625"/>
          </a:xfrm>
          <a:prstGeom prst="rect">
            <a:avLst/>
          </a:prstGeom>
          <a:solidFill>
            <a:srgbClr val="FF99CC"/>
          </a:solidFill>
          <a:ln w="14351"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9480" name="Rectangle 30"/>
          <p:cNvSpPr/>
          <p:nvPr/>
        </p:nvSpPr>
        <p:spPr>
          <a:xfrm>
            <a:off x="4902200" y="3508375"/>
            <a:ext cx="336550" cy="555625"/>
          </a:xfrm>
          <a:prstGeom prst="rect">
            <a:avLst/>
          </a:prstGeom>
          <a:solidFill>
            <a:srgbClr val="FF99CC"/>
          </a:solidFill>
          <a:ln w="14351"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9481" name="Rectangle 31"/>
          <p:cNvSpPr/>
          <p:nvPr/>
        </p:nvSpPr>
        <p:spPr>
          <a:xfrm>
            <a:off x="5238750" y="3508375"/>
            <a:ext cx="349250" cy="555625"/>
          </a:xfrm>
          <a:prstGeom prst="rect">
            <a:avLst/>
          </a:prstGeom>
          <a:solidFill>
            <a:srgbClr val="FF99CC"/>
          </a:solidFill>
          <a:ln w="14351"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9482" name="Line 32"/>
          <p:cNvSpPr/>
          <p:nvPr/>
        </p:nvSpPr>
        <p:spPr>
          <a:xfrm>
            <a:off x="5938838" y="3508375"/>
            <a:ext cx="263525" cy="1588"/>
          </a:xfrm>
          <a:prstGeom prst="line">
            <a:avLst/>
          </a:prstGeom>
          <a:ln w="14351" cap="flat" cmpd="sng">
            <a:solidFill>
              <a:srgbClr val="000000"/>
            </a:solidFill>
            <a:prstDash val="solid"/>
            <a:headEnd type="none" w="med" len="med"/>
            <a:tailEnd type="none" w="med" len="med"/>
          </a:ln>
        </p:spPr>
      </p:sp>
      <p:sp>
        <p:nvSpPr>
          <p:cNvPr id="19483" name="Line 33"/>
          <p:cNvSpPr/>
          <p:nvPr/>
        </p:nvSpPr>
        <p:spPr>
          <a:xfrm>
            <a:off x="5938838" y="4064000"/>
            <a:ext cx="263525" cy="1588"/>
          </a:xfrm>
          <a:prstGeom prst="line">
            <a:avLst/>
          </a:prstGeom>
          <a:ln w="14351" cap="flat" cmpd="sng">
            <a:solidFill>
              <a:srgbClr val="000000"/>
            </a:solidFill>
            <a:prstDash val="solid"/>
            <a:headEnd type="none" w="med" len="med"/>
            <a:tailEnd type="none" w="med" len="med"/>
          </a:ln>
        </p:spPr>
      </p:sp>
      <p:sp>
        <p:nvSpPr>
          <p:cNvPr id="19484" name="Line 34"/>
          <p:cNvSpPr/>
          <p:nvPr/>
        </p:nvSpPr>
        <p:spPr>
          <a:xfrm>
            <a:off x="6202363" y="2824163"/>
            <a:ext cx="1255712" cy="1587"/>
          </a:xfrm>
          <a:prstGeom prst="line">
            <a:avLst/>
          </a:prstGeom>
          <a:ln w="14288" cap="flat" cmpd="sng">
            <a:solidFill>
              <a:srgbClr val="000000"/>
            </a:solidFill>
            <a:prstDash val="solid"/>
            <a:headEnd type="none" w="med" len="med"/>
            <a:tailEnd type="none" w="med" len="med"/>
          </a:ln>
        </p:spPr>
      </p:sp>
      <p:sp>
        <p:nvSpPr>
          <p:cNvPr id="19485" name="Freeform 35"/>
          <p:cNvSpPr/>
          <p:nvPr/>
        </p:nvSpPr>
        <p:spPr>
          <a:xfrm>
            <a:off x="7269163" y="2779713"/>
            <a:ext cx="188912" cy="73025"/>
          </a:xfrm>
          <a:custGeom>
            <a:avLst/>
            <a:gdLst>
              <a:gd name="txL" fmla="*/ 0 w 119"/>
              <a:gd name="txT" fmla="*/ 0 h 46"/>
              <a:gd name="txR" fmla="*/ 119 w 119"/>
              <a:gd name="txB" fmla="*/ 46 h 46"/>
            </a:gdLst>
            <a:ahLst/>
            <a:cxnLst>
              <a:cxn ang="0">
                <a:pos x="0" y="0"/>
              </a:cxn>
              <a:cxn ang="0">
                <a:pos x="28575" y="44450"/>
              </a:cxn>
              <a:cxn ang="0">
                <a:pos x="0" y="73025"/>
              </a:cxn>
              <a:cxn ang="0">
                <a:pos x="188912" y="44450"/>
              </a:cxn>
              <a:cxn ang="0">
                <a:pos x="0" y="0"/>
              </a:cxn>
            </a:cxnLst>
            <a:rect l="txL" t="txT" r="txR" b="txB"/>
            <a:pathLst>
              <a:path w="119" h="46">
                <a:moveTo>
                  <a:pt x="0" y="0"/>
                </a:moveTo>
                <a:lnTo>
                  <a:pt x="18" y="28"/>
                </a:lnTo>
                <a:lnTo>
                  <a:pt x="0" y="46"/>
                </a:lnTo>
                <a:lnTo>
                  <a:pt x="119" y="28"/>
                </a:lnTo>
                <a:lnTo>
                  <a:pt x="0" y="0"/>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9486" name="Rectangle 36"/>
          <p:cNvSpPr/>
          <p:nvPr/>
        </p:nvSpPr>
        <p:spPr>
          <a:xfrm>
            <a:off x="6303963" y="2546350"/>
            <a:ext cx="920750" cy="274638"/>
          </a:xfrm>
          <a:prstGeom prst="rect">
            <a:avLst/>
          </a:prstGeom>
          <a:no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进程调度</a:t>
            </a:r>
            <a:endParaRPr lang="zh-CN" altLang="en-US" sz="1800" b="1" dirty="0">
              <a:solidFill>
                <a:schemeClr val="tx1"/>
              </a:solidFill>
              <a:latin typeface="Arial" panose="020B0604020202020204" pitchFamily="34" charset="0"/>
            </a:endParaRPr>
          </a:p>
        </p:txBody>
      </p:sp>
      <p:sp>
        <p:nvSpPr>
          <p:cNvPr id="19487" name="Freeform 37"/>
          <p:cNvSpPr/>
          <p:nvPr/>
        </p:nvSpPr>
        <p:spPr>
          <a:xfrm>
            <a:off x="7458075" y="2546350"/>
            <a:ext cx="541338" cy="539750"/>
          </a:xfrm>
          <a:custGeom>
            <a:avLst/>
            <a:gdLst>
              <a:gd name="txL" fmla="*/ 0 w 341"/>
              <a:gd name="txT" fmla="*/ 0 h 340"/>
              <a:gd name="txR" fmla="*/ 341 w 341"/>
              <a:gd name="txB" fmla="*/ 340 h 340"/>
            </a:gdLst>
            <a:ahLst/>
            <a:cxnLst>
              <a:cxn ang="0">
                <a:pos x="0" y="277812"/>
              </a:cxn>
              <a:cxn ang="0">
                <a:pos x="14288" y="146050"/>
              </a:cxn>
              <a:cxn ang="0">
                <a:pos x="103188" y="58738"/>
              </a:cxn>
              <a:cxn ang="0">
                <a:pos x="204788" y="0"/>
              </a:cxn>
              <a:cxn ang="0">
                <a:pos x="336550" y="0"/>
              </a:cxn>
              <a:cxn ang="0">
                <a:pos x="438150" y="58738"/>
              </a:cxn>
              <a:cxn ang="0">
                <a:pos x="511175" y="146050"/>
              </a:cxn>
              <a:cxn ang="0">
                <a:pos x="541338" y="277812"/>
              </a:cxn>
              <a:cxn ang="0">
                <a:pos x="511175" y="393700"/>
              </a:cxn>
              <a:cxn ang="0">
                <a:pos x="438150" y="481013"/>
              </a:cxn>
              <a:cxn ang="0">
                <a:pos x="336550" y="539750"/>
              </a:cxn>
              <a:cxn ang="0">
                <a:pos x="204788" y="539750"/>
              </a:cxn>
              <a:cxn ang="0">
                <a:pos x="103188" y="481013"/>
              </a:cxn>
              <a:cxn ang="0">
                <a:pos x="14288" y="393700"/>
              </a:cxn>
              <a:cxn ang="0">
                <a:pos x="0" y="277812"/>
              </a:cxn>
            </a:cxnLst>
            <a:rect l="txL" t="txT" r="txR" b="txB"/>
            <a:pathLst>
              <a:path w="341" h="340">
                <a:moveTo>
                  <a:pt x="0" y="175"/>
                </a:moveTo>
                <a:lnTo>
                  <a:pt x="9" y="92"/>
                </a:lnTo>
                <a:lnTo>
                  <a:pt x="65" y="37"/>
                </a:lnTo>
                <a:lnTo>
                  <a:pt x="129" y="0"/>
                </a:lnTo>
                <a:lnTo>
                  <a:pt x="212" y="0"/>
                </a:lnTo>
                <a:lnTo>
                  <a:pt x="276" y="37"/>
                </a:lnTo>
                <a:lnTo>
                  <a:pt x="322" y="92"/>
                </a:lnTo>
                <a:lnTo>
                  <a:pt x="341" y="175"/>
                </a:lnTo>
                <a:lnTo>
                  <a:pt x="322" y="248"/>
                </a:lnTo>
                <a:lnTo>
                  <a:pt x="276" y="303"/>
                </a:lnTo>
                <a:lnTo>
                  <a:pt x="212" y="340"/>
                </a:lnTo>
                <a:lnTo>
                  <a:pt x="129" y="340"/>
                </a:lnTo>
                <a:lnTo>
                  <a:pt x="65" y="303"/>
                </a:lnTo>
                <a:lnTo>
                  <a:pt x="9" y="248"/>
                </a:lnTo>
                <a:lnTo>
                  <a:pt x="0" y="175"/>
                </a:lnTo>
              </a:path>
            </a:pathLst>
          </a:custGeom>
          <a:noFill/>
          <a:ln w="14288"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9488" name="Rectangle 38"/>
          <p:cNvSpPr/>
          <p:nvPr/>
        </p:nvSpPr>
        <p:spPr>
          <a:xfrm>
            <a:off x="7545388" y="2706688"/>
            <a:ext cx="482600" cy="274637"/>
          </a:xfrm>
          <a:prstGeom prst="rect">
            <a:avLst/>
          </a:prstGeom>
          <a:noFill/>
          <a:ln w="9525">
            <a:noFill/>
          </a:ln>
        </p:spPr>
        <p:txBody>
          <a:bodyPr wrap="none" lIns="0" tIns="0" rIns="0" bIns="0">
            <a:spAutoFit/>
          </a:bodyPr>
          <a:p>
            <a:pPr algn="l">
              <a:spcBef>
                <a:spcPct val="50000"/>
              </a:spcBef>
              <a:buClr>
                <a:schemeClr val="tx1"/>
              </a:buClr>
            </a:pPr>
            <a:r>
              <a:rPr lang="en-US" altLang="zh-CN" sz="1800" b="1" dirty="0">
                <a:solidFill>
                  <a:srgbClr val="000000"/>
                </a:solidFill>
                <a:latin typeface="Times" charset="0"/>
              </a:rPr>
              <a:t>CPU</a:t>
            </a:r>
            <a:endParaRPr lang="en-US" altLang="zh-CN" sz="1800" b="1" dirty="0">
              <a:solidFill>
                <a:schemeClr val="tx1"/>
              </a:solidFill>
              <a:latin typeface="Arial" panose="020B0604020202020204" pitchFamily="34" charset="0"/>
            </a:endParaRPr>
          </a:p>
        </p:txBody>
      </p:sp>
      <p:sp>
        <p:nvSpPr>
          <p:cNvPr id="19489" name="Line 39"/>
          <p:cNvSpPr/>
          <p:nvPr/>
        </p:nvSpPr>
        <p:spPr>
          <a:xfrm>
            <a:off x="7999413" y="2824163"/>
            <a:ext cx="700087" cy="1587"/>
          </a:xfrm>
          <a:prstGeom prst="line">
            <a:avLst/>
          </a:prstGeom>
          <a:ln w="14288" cap="flat" cmpd="sng">
            <a:solidFill>
              <a:srgbClr val="000000"/>
            </a:solidFill>
            <a:prstDash val="solid"/>
            <a:headEnd type="none" w="med" len="med"/>
            <a:tailEnd type="none" w="med" len="med"/>
          </a:ln>
        </p:spPr>
      </p:sp>
      <p:sp>
        <p:nvSpPr>
          <p:cNvPr id="19490" name="Rectangle 40"/>
          <p:cNvSpPr/>
          <p:nvPr/>
        </p:nvSpPr>
        <p:spPr>
          <a:xfrm>
            <a:off x="8101013" y="2546350"/>
            <a:ext cx="920750" cy="274638"/>
          </a:xfrm>
          <a:prstGeom prst="rect">
            <a:avLst/>
          </a:prstGeom>
          <a:no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进程完成</a:t>
            </a:r>
            <a:endParaRPr lang="zh-CN" altLang="en-US" sz="1800" b="1" dirty="0">
              <a:solidFill>
                <a:schemeClr val="tx1"/>
              </a:solidFill>
              <a:latin typeface="Arial" panose="020B0604020202020204" pitchFamily="34" charset="0"/>
            </a:endParaRPr>
          </a:p>
        </p:txBody>
      </p:sp>
      <p:sp>
        <p:nvSpPr>
          <p:cNvPr id="19491" name="Freeform 41"/>
          <p:cNvSpPr/>
          <p:nvPr/>
        </p:nvSpPr>
        <p:spPr>
          <a:xfrm>
            <a:off x="8510588" y="2779713"/>
            <a:ext cx="188912" cy="73025"/>
          </a:xfrm>
          <a:custGeom>
            <a:avLst/>
            <a:gdLst>
              <a:gd name="txL" fmla="*/ 0 w 119"/>
              <a:gd name="txT" fmla="*/ 0 h 46"/>
              <a:gd name="txR" fmla="*/ 119 w 119"/>
              <a:gd name="txB" fmla="*/ 46 h 46"/>
            </a:gdLst>
            <a:ahLst/>
            <a:cxnLst>
              <a:cxn ang="0">
                <a:pos x="0" y="0"/>
              </a:cxn>
              <a:cxn ang="0">
                <a:pos x="28575" y="44450"/>
              </a:cxn>
              <a:cxn ang="0">
                <a:pos x="0" y="73025"/>
              </a:cxn>
              <a:cxn ang="0">
                <a:pos x="188912" y="44450"/>
              </a:cxn>
              <a:cxn ang="0">
                <a:pos x="0" y="0"/>
              </a:cxn>
            </a:cxnLst>
            <a:rect l="txL" t="txT" r="txR" b="txB"/>
            <a:pathLst>
              <a:path w="119" h="46">
                <a:moveTo>
                  <a:pt x="0" y="0"/>
                </a:moveTo>
                <a:lnTo>
                  <a:pt x="18" y="28"/>
                </a:lnTo>
                <a:lnTo>
                  <a:pt x="0" y="46"/>
                </a:lnTo>
                <a:lnTo>
                  <a:pt x="119" y="28"/>
                </a:lnTo>
                <a:lnTo>
                  <a:pt x="0" y="0"/>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9492" name="Freeform 42"/>
          <p:cNvSpPr/>
          <p:nvPr/>
        </p:nvSpPr>
        <p:spPr>
          <a:xfrm>
            <a:off x="6202363" y="3100388"/>
            <a:ext cx="1519237" cy="2611437"/>
          </a:xfrm>
          <a:custGeom>
            <a:avLst/>
            <a:gdLst>
              <a:gd name="txL" fmla="*/ 0 w 957"/>
              <a:gd name="txT" fmla="*/ 0 h 1645"/>
              <a:gd name="txR" fmla="*/ 957 w 957"/>
              <a:gd name="txB" fmla="*/ 1645 h 1645"/>
            </a:gdLst>
            <a:ahLst/>
            <a:cxnLst>
              <a:cxn ang="0">
                <a:pos x="1519237" y="0"/>
              </a:cxn>
              <a:cxn ang="0">
                <a:pos x="1519237" y="2611437"/>
              </a:cxn>
              <a:cxn ang="0">
                <a:pos x="0" y="2611437"/>
              </a:cxn>
            </a:cxnLst>
            <a:rect l="txL" t="txT" r="txR" b="txB"/>
            <a:pathLst>
              <a:path w="957" h="1645">
                <a:moveTo>
                  <a:pt x="957" y="0"/>
                </a:moveTo>
                <a:lnTo>
                  <a:pt x="957" y="1645"/>
                </a:lnTo>
                <a:lnTo>
                  <a:pt x="0" y="1645"/>
                </a:lnTo>
              </a:path>
            </a:pathLst>
          </a:custGeom>
          <a:noFill/>
          <a:ln w="14288"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9493" name="Freeform 43"/>
          <p:cNvSpPr/>
          <p:nvPr/>
        </p:nvSpPr>
        <p:spPr>
          <a:xfrm>
            <a:off x="6070600" y="3743325"/>
            <a:ext cx="176213" cy="71438"/>
          </a:xfrm>
          <a:custGeom>
            <a:avLst/>
            <a:gdLst>
              <a:gd name="txL" fmla="*/ 0 w 111"/>
              <a:gd name="txT" fmla="*/ 0 h 45"/>
              <a:gd name="txR" fmla="*/ 111 w 111"/>
              <a:gd name="txB" fmla="*/ 45 h 45"/>
            </a:gdLst>
            <a:ahLst/>
            <a:cxnLst>
              <a:cxn ang="0">
                <a:pos x="176213" y="0"/>
              </a:cxn>
              <a:cxn ang="0">
                <a:pos x="146050" y="42863"/>
              </a:cxn>
              <a:cxn ang="0">
                <a:pos x="176213" y="71438"/>
              </a:cxn>
              <a:cxn ang="0">
                <a:pos x="0" y="42863"/>
              </a:cxn>
              <a:cxn ang="0">
                <a:pos x="176213" y="0"/>
              </a:cxn>
            </a:cxnLst>
            <a:rect l="txL" t="txT" r="txR" b="txB"/>
            <a:pathLst>
              <a:path w="111" h="45">
                <a:moveTo>
                  <a:pt x="111" y="0"/>
                </a:moveTo>
                <a:lnTo>
                  <a:pt x="92" y="27"/>
                </a:lnTo>
                <a:lnTo>
                  <a:pt x="111" y="45"/>
                </a:lnTo>
                <a:lnTo>
                  <a:pt x="0" y="27"/>
                </a:lnTo>
                <a:lnTo>
                  <a:pt x="111" y="0"/>
                </a:lnTo>
                <a:close/>
              </a:path>
            </a:pathLst>
          </a:custGeom>
          <a:solidFill>
            <a:srgbClr val="FF99CC"/>
          </a:solidFill>
          <a:ln w="14351"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9494" name="Rectangle 44"/>
          <p:cNvSpPr/>
          <p:nvPr/>
        </p:nvSpPr>
        <p:spPr>
          <a:xfrm>
            <a:off x="6581775" y="3509963"/>
            <a:ext cx="920750" cy="274637"/>
          </a:xfrm>
          <a:prstGeom prst="rect">
            <a:avLst/>
          </a:prstGeom>
          <a:no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等待事件</a:t>
            </a:r>
            <a:endParaRPr lang="zh-CN" altLang="en-US" sz="1800" b="1" dirty="0">
              <a:solidFill>
                <a:schemeClr val="tx1"/>
              </a:solidFill>
              <a:latin typeface="Arial" panose="020B0604020202020204" pitchFamily="34" charset="0"/>
            </a:endParaRPr>
          </a:p>
        </p:txBody>
      </p:sp>
      <p:sp>
        <p:nvSpPr>
          <p:cNvPr id="19495" name="Rectangle 45"/>
          <p:cNvSpPr/>
          <p:nvPr/>
        </p:nvSpPr>
        <p:spPr>
          <a:xfrm>
            <a:off x="7540625" y="3500438"/>
            <a:ext cx="127000" cy="274637"/>
          </a:xfrm>
          <a:prstGeom prst="rect">
            <a:avLst/>
          </a:prstGeom>
          <a:noFill/>
          <a:ln w="9525">
            <a:noFill/>
          </a:ln>
        </p:spPr>
        <p:txBody>
          <a:bodyPr wrap="none" lIns="0" tIns="0" rIns="0" bIns="0">
            <a:spAutoFit/>
          </a:bodyPr>
          <a:p>
            <a:pPr algn="l">
              <a:spcBef>
                <a:spcPct val="50000"/>
              </a:spcBef>
              <a:buClr>
                <a:schemeClr val="tx1"/>
              </a:buClr>
            </a:pPr>
            <a:r>
              <a:rPr lang="en-US" altLang="zh-CN" sz="1800" b="1" dirty="0">
                <a:solidFill>
                  <a:srgbClr val="000000"/>
                </a:solidFill>
                <a:latin typeface="Times" charset="0"/>
              </a:rPr>
              <a:t>1</a:t>
            </a:r>
            <a:endParaRPr lang="en-US" altLang="zh-CN" sz="1800" b="1" dirty="0">
              <a:solidFill>
                <a:schemeClr val="tx1"/>
              </a:solidFill>
              <a:latin typeface="Arial" panose="020B0604020202020204" pitchFamily="34" charset="0"/>
            </a:endParaRPr>
          </a:p>
        </p:txBody>
      </p:sp>
      <p:sp>
        <p:nvSpPr>
          <p:cNvPr id="19496" name="Line 46"/>
          <p:cNvSpPr/>
          <p:nvPr/>
        </p:nvSpPr>
        <p:spPr>
          <a:xfrm>
            <a:off x="7721600" y="2268538"/>
            <a:ext cx="1588" cy="277812"/>
          </a:xfrm>
          <a:prstGeom prst="line">
            <a:avLst/>
          </a:prstGeom>
          <a:ln w="14288" cap="flat" cmpd="sng">
            <a:solidFill>
              <a:srgbClr val="000000"/>
            </a:solidFill>
            <a:prstDash val="solid"/>
            <a:headEnd type="none" w="med" len="med"/>
            <a:tailEnd type="none" w="med" len="med"/>
          </a:ln>
        </p:spPr>
      </p:sp>
      <p:sp>
        <p:nvSpPr>
          <p:cNvPr id="19497" name="Line 47"/>
          <p:cNvSpPr/>
          <p:nvPr/>
        </p:nvSpPr>
        <p:spPr>
          <a:xfrm>
            <a:off x="2478088" y="2268538"/>
            <a:ext cx="5243512" cy="1587"/>
          </a:xfrm>
          <a:prstGeom prst="line">
            <a:avLst/>
          </a:prstGeom>
          <a:ln w="14288" cap="flat" cmpd="sng">
            <a:solidFill>
              <a:srgbClr val="000000"/>
            </a:solidFill>
            <a:prstDash val="solid"/>
            <a:headEnd type="none" w="med" len="med"/>
            <a:tailEnd type="none" w="med" len="med"/>
          </a:ln>
        </p:spPr>
      </p:sp>
      <p:sp>
        <p:nvSpPr>
          <p:cNvPr id="19498" name="Freeform 48"/>
          <p:cNvSpPr/>
          <p:nvPr/>
        </p:nvSpPr>
        <p:spPr>
          <a:xfrm>
            <a:off x="2478088" y="2268538"/>
            <a:ext cx="276225" cy="409575"/>
          </a:xfrm>
          <a:custGeom>
            <a:avLst/>
            <a:gdLst>
              <a:gd name="txL" fmla="*/ 0 w 174"/>
              <a:gd name="txT" fmla="*/ 0 h 258"/>
              <a:gd name="txR" fmla="*/ 174 w 174"/>
              <a:gd name="txB" fmla="*/ 258 h 258"/>
            </a:gdLst>
            <a:ahLst/>
            <a:cxnLst>
              <a:cxn ang="0">
                <a:pos x="0" y="0"/>
              </a:cxn>
              <a:cxn ang="0">
                <a:pos x="0" y="409575"/>
              </a:cxn>
              <a:cxn ang="0">
                <a:pos x="276225" y="409575"/>
              </a:cxn>
            </a:cxnLst>
            <a:rect l="txL" t="txT" r="txR" b="txB"/>
            <a:pathLst>
              <a:path w="174" h="258">
                <a:moveTo>
                  <a:pt x="0" y="0"/>
                </a:moveTo>
                <a:lnTo>
                  <a:pt x="0" y="258"/>
                </a:lnTo>
                <a:lnTo>
                  <a:pt x="174" y="258"/>
                </a:lnTo>
              </a:path>
            </a:pathLst>
          </a:custGeom>
          <a:noFill/>
          <a:ln w="14288"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9499" name="Freeform 49"/>
          <p:cNvSpPr/>
          <p:nvPr/>
        </p:nvSpPr>
        <p:spPr>
          <a:xfrm>
            <a:off x="2711450" y="2647950"/>
            <a:ext cx="188913" cy="73025"/>
          </a:xfrm>
          <a:custGeom>
            <a:avLst/>
            <a:gdLst>
              <a:gd name="txL" fmla="*/ 0 w 119"/>
              <a:gd name="txT" fmla="*/ 0 h 46"/>
              <a:gd name="txR" fmla="*/ 119 w 119"/>
              <a:gd name="txB" fmla="*/ 46 h 46"/>
            </a:gdLst>
            <a:ahLst/>
            <a:cxnLst>
              <a:cxn ang="0">
                <a:pos x="0" y="0"/>
              </a:cxn>
              <a:cxn ang="0">
                <a:pos x="42863" y="30163"/>
              </a:cxn>
              <a:cxn ang="0">
                <a:pos x="0" y="73025"/>
              </a:cxn>
              <a:cxn ang="0">
                <a:pos x="188913" y="30163"/>
              </a:cxn>
              <a:cxn ang="0">
                <a:pos x="0" y="0"/>
              </a:cxn>
            </a:cxnLst>
            <a:rect l="txL" t="txT" r="txR" b="txB"/>
            <a:pathLst>
              <a:path w="119" h="46">
                <a:moveTo>
                  <a:pt x="0" y="0"/>
                </a:moveTo>
                <a:lnTo>
                  <a:pt x="27" y="19"/>
                </a:lnTo>
                <a:lnTo>
                  <a:pt x="0" y="46"/>
                </a:lnTo>
                <a:lnTo>
                  <a:pt x="119" y="19"/>
                </a:lnTo>
                <a:lnTo>
                  <a:pt x="0" y="0"/>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9500" name="Line 50"/>
          <p:cNvSpPr/>
          <p:nvPr/>
        </p:nvSpPr>
        <p:spPr>
          <a:xfrm>
            <a:off x="1936750" y="2824163"/>
            <a:ext cx="817563" cy="1587"/>
          </a:xfrm>
          <a:prstGeom prst="line">
            <a:avLst/>
          </a:prstGeom>
          <a:ln w="14288" cap="flat" cmpd="sng">
            <a:solidFill>
              <a:srgbClr val="000000"/>
            </a:solidFill>
            <a:prstDash val="solid"/>
            <a:headEnd type="none" w="med" len="med"/>
            <a:tailEnd type="none" w="med" len="med"/>
          </a:ln>
        </p:spPr>
      </p:sp>
      <p:sp>
        <p:nvSpPr>
          <p:cNvPr id="19501" name="Freeform 51"/>
          <p:cNvSpPr/>
          <p:nvPr/>
        </p:nvSpPr>
        <p:spPr>
          <a:xfrm>
            <a:off x="2711450" y="2925763"/>
            <a:ext cx="188913" cy="73025"/>
          </a:xfrm>
          <a:custGeom>
            <a:avLst/>
            <a:gdLst>
              <a:gd name="txL" fmla="*/ 0 w 119"/>
              <a:gd name="txT" fmla="*/ 0 h 46"/>
              <a:gd name="txR" fmla="*/ 119 w 119"/>
              <a:gd name="txB" fmla="*/ 46 h 46"/>
            </a:gdLst>
            <a:ahLst/>
            <a:cxnLst>
              <a:cxn ang="0">
                <a:pos x="0" y="0"/>
              </a:cxn>
              <a:cxn ang="0">
                <a:pos x="42863" y="28575"/>
              </a:cxn>
              <a:cxn ang="0">
                <a:pos x="0" y="73025"/>
              </a:cxn>
              <a:cxn ang="0">
                <a:pos x="188913" y="28575"/>
              </a:cxn>
              <a:cxn ang="0">
                <a:pos x="0" y="0"/>
              </a:cxn>
            </a:cxnLst>
            <a:rect l="txL" t="txT" r="txR" b="txB"/>
            <a:pathLst>
              <a:path w="119" h="46">
                <a:moveTo>
                  <a:pt x="0" y="0"/>
                </a:moveTo>
                <a:lnTo>
                  <a:pt x="27" y="18"/>
                </a:lnTo>
                <a:lnTo>
                  <a:pt x="0" y="46"/>
                </a:lnTo>
                <a:lnTo>
                  <a:pt x="119" y="18"/>
                </a:lnTo>
                <a:lnTo>
                  <a:pt x="0" y="0"/>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9502" name="Freeform 52"/>
          <p:cNvSpPr/>
          <p:nvPr/>
        </p:nvSpPr>
        <p:spPr>
          <a:xfrm>
            <a:off x="2478088" y="2954338"/>
            <a:ext cx="276225" cy="2757487"/>
          </a:xfrm>
          <a:custGeom>
            <a:avLst/>
            <a:gdLst>
              <a:gd name="txL" fmla="*/ 0 w 174"/>
              <a:gd name="txT" fmla="*/ 0 h 1737"/>
              <a:gd name="txR" fmla="*/ 174 w 174"/>
              <a:gd name="txB" fmla="*/ 1737 h 1737"/>
            </a:gdLst>
            <a:ahLst/>
            <a:cxnLst>
              <a:cxn ang="0">
                <a:pos x="0" y="0"/>
              </a:cxn>
              <a:cxn ang="0">
                <a:pos x="0" y="2757487"/>
              </a:cxn>
              <a:cxn ang="0">
                <a:pos x="276225" y="2757487"/>
              </a:cxn>
            </a:cxnLst>
            <a:rect l="txL" t="txT" r="txR" b="txB"/>
            <a:pathLst>
              <a:path w="174" h="1737">
                <a:moveTo>
                  <a:pt x="0" y="0"/>
                </a:moveTo>
                <a:lnTo>
                  <a:pt x="0" y="1737"/>
                </a:lnTo>
                <a:lnTo>
                  <a:pt x="174" y="1737"/>
                </a:lnTo>
              </a:path>
            </a:pathLst>
          </a:custGeom>
          <a:noFill/>
          <a:ln w="14288"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9503" name="Rectangle 53"/>
          <p:cNvSpPr/>
          <p:nvPr/>
        </p:nvSpPr>
        <p:spPr>
          <a:xfrm>
            <a:off x="1981200" y="2020888"/>
            <a:ext cx="460375" cy="274637"/>
          </a:xfrm>
          <a:prstGeom prst="rect">
            <a:avLst/>
          </a:prstGeom>
          <a:no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作业</a:t>
            </a:r>
            <a:endParaRPr lang="zh-CN" altLang="en-US" sz="1800" b="1" dirty="0">
              <a:solidFill>
                <a:schemeClr val="tx1"/>
              </a:solidFill>
              <a:latin typeface="Arial" panose="020B0604020202020204" pitchFamily="34" charset="0"/>
            </a:endParaRPr>
          </a:p>
        </p:txBody>
      </p:sp>
      <p:sp>
        <p:nvSpPr>
          <p:cNvPr id="19504" name="Rectangle 54"/>
          <p:cNvSpPr/>
          <p:nvPr/>
        </p:nvSpPr>
        <p:spPr>
          <a:xfrm>
            <a:off x="1981200" y="2254250"/>
            <a:ext cx="460375" cy="274638"/>
          </a:xfrm>
          <a:prstGeom prst="rect">
            <a:avLst/>
          </a:prstGeom>
          <a:no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调度</a:t>
            </a:r>
            <a:endParaRPr lang="zh-CN" altLang="en-US" sz="1800" b="1" dirty="0">
              <a:solidFill>
                <a:schemeClr val="tx1"/>
              </a:solidFill>
              <a:latin typeface="Arial" panose="020B0604020202020204" pitchFamily="34" charset="0"/>
            </a:endParaRPr>
          </a:p>
        </p:txBody>
      </p:sp>
      <p:sp>
        <p:nvSpPr>
          <p:cNvPr id="19505" name="Rectangle 55"/>
          <p:cNvSpPr/>
          <p:nvPr/>
        </p:nvSpPr>
        <p:spPr>
          <a:xfrm>
            <a:off x="1403350" y="3684588"/>
            <a:ext cx="460375" cy="274637"/>
          </a:xfrm>
          <a:prstGeom prst="rect">
            <a:avLst/>
          </a:prstGeom>
          <a:no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事件</a:t>
            </a:r>
            <a:endParaRPr lang="zh-CN" altLang="en-US" sz="1800" b="1" dirty="0">
              <a:solidFill>
                <a:schemeClr val="tx1"/>
              </a:solidFill>
              <a:latin typeface="Arial" panose="020B0604020202020204" pitchFamily="34" charset="0"/>
            </a:endParaRPr>
          </a:p>
        </p:txBody>
      </p:sp>
      <p:sp>
        <p:nvSpPr>
          <p:cNvPr id="19506" name="Rectangle 56"/>
          <p:cNvSpPr/>
          <p:nvPr/>
        </p:nvSpPr>
        <p:spPr>
          <a:xfrm>
            <a:off x="1908175" y="3644900"/>
            <a:ext cx="127000" cy="274638"/>
          </a:xfrm>
          <a:prstGeom prst="rect">
            <a:avLst/>
          </a:prstGeom>
          <a:noFill/>
          <a:ln w="9525">
            <a:noFill/>
          </a:ln>
        </p:spPr>
        <p:txBody>
          <a:bodyPr wrap="none" lIns="0" tIns="0" rIns="0" bIns="0">
            <a:spAutoFit/>
          </a:bodyPr>
          <a:p>
            <a:pPr algn="l">
              <a:spcBef>
                <a:spcPct val="50000"/>
              </a:spcBef>
              <a:buClr>
                <a:schemeClr val="tx1"/>
              </a:buClr>
            </a:pPr>
            <a:r>
              <a:rPr lang="en-US" altLang="zh-CN" sz="1800" b="1" dirty="0">
                <a:solidFill>
                  <a:srgbClr val="000000"/>
                </a:solidFill>
                <a:latin typeface="Times" charset="0"/>
              </a:rPr>
              <a:t>1</a:t>
            </a:r>
            <a:endParaRPr lang="en-US" altLang="zh-CN" sz="1800" b="1" dirty="0">
              <a:solidFill>
                <a:schemeClr val="tx1"/>
              </a:solidFill>
              <a:latin typeface="Arial" panose="020B0604020202020204" pitchFamily="34" charset="0"/>
            </a:endParaRPr>
          </a:p>
        </p:txBody>
      </p:sp>
      <p:sp>
        <p:nvSpPr>
          <p:cNvPr id="19507" name="Rectangle 57"/>
          <p:cNvSpPr/>
          <p:nvPr/>
        </p:nvSpPr>
        <p:spPr>
          <a:xfrm>
            <a:off x="2054225" y="3684588"/>
            <a:ext cx="460375" cy="274637"/>
          </a:xfrm>
          <a:prstGeom prst="rect">
            <a:avLst/>
          </a:prstGeom>
          <a:no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出现</a:t>
            </a:r>
            <a:endParaRPr lang="zh-CN" altLang="en-US" sz="1800" b="1" dirty="0">
              <a:solidFill>
                <a:schemeClr val="tx1"/>
              </a:solidFill>
              <a:latin typeface="Arial" panose="020B0604020202020204" pitchFamily="34" charset="0"/>
            </a:endParaRPr>
          </a:p>
        </p:txBody>
      </p:sp>
      <p:sp>
        <p:nvSpPr>
          <p:cNvPr id="19508" name="Rectangle 58"/>
          <p:cNvSpPr/>
          <p:nvPr/>
        </p:nvSpPr>
        <p:spPr>
          <a:xfrm>
            <a:off x="4346575" y="1992313"/>
            <a:ext cx="920750" cy="274637"/>
          </a:xfrm>
          <a:prstGeom prst="rect">
            <a:avLst/>
          </a:prstGeom>
          <a:no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时间片完</a:t>
            </a:r>
            <a:endParaRPr lang="zh-CN" altLang="en-US" sz="1800" b="1" dirty="0">
              <a:solidFill>
                <a:schemeClr val="tx1"/>
              </a:solidFill>
              <a:latin typeface="Arial" panose="020B0604020202020204" pitchFamily="34" charset="0"/>
            </a:endParaRPr>
          </a:p>
        </p:txBody>
      </p:sp>
      <p:sp>
        <p:nvSpPr>
          <p:cNvPr id="19509" name="Rectangle 59"/>
          <p:cNvSpPr/>
          <p:nvPr/>
        </p:nvSpPr>
        <p:spPr>
          <a:xfrm>
            <a:off x="3105150" y="2546350"/>
            <a:ext cx="336550" cy="554038"/>
          </a:xfrm>
          <a:prstGeom prst="rect">
            <a:avLst/>
          </a:prstGeom>
          <a:solidFill>
            <a:srgbClr val="FFFF99"/>
          </a:solidFill>
          <a:ln w="14288"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9510" name="Rectangle 60"/>
          <p:cNvSpPr/>
          <p:nvPr/>
        </p:nvSpPr>
        <p:spPr>
          <a:xfrm>
            <a:off x="5588000" y="3508375"/>
            <a:ext cx="350838" cy="555625"/>
          </a:xfrm>
          <a:prstGeom prst="rect">
            <a:avLst/>
          </a:prstGeom>
          <a:solidFill>
            <a:srgbClr val="FF99CC"/>
          </a:solidFill>
          <a:ln w="14351"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9511" name="Freeform 61"/>
          <p:cNvSpPr/>
          <p:nvPr/>
        </p:nvSpPr>
        <p:spPr>
          <a:xfrm>
            <a:off x="2711450" y="2779713"/>
            <a:ext cx="188913" cy="73025"/>
          </a:xfrm>
          <a:custGeom>
            <a:avLst/>
            <a:gdLst>
              <a:gd name="txL" fmla="*/ 0 w 119"/>
              <a:gd name="txT" fmla="*/ 0 h 46"/>
              <a:gd name="txR" fmla="*/ 119 w 119"/>
              <a:gd name="txB" fmla="*/ 46 h 46"/>
            </a:gdLst>
            <a:ahLst/>
            <a:cxnLst>
              <a:cxn ang="0">
                <a:pos x="0" y="0"/>
              </a:cxn>
              <a:cxn ang="0">
                <a:pos x="42863" y="44450"/>
              </a:cxn>
              <a:cxn ang="0">
                <a:pos x="0" y="73025"/>
              </a:cxn>
              <a:cxn ang="0">
                <a:pos x="188913" y="44450"/>
              </a:cxn>
              <a:cxn ang="0">
                <a:pos x="0" y="0"/>
              </a:cxn>
            </a:cxnLst>
            <a:rect l="txL" t="txT" r="txR" b="txB"/>
            <a:pathLst>
              <a:path w="119" h="46">
                <a:moveTo>
                  <a:pt x="0" y="0"/>
                </a:moveTo>
                <a:lnTo>
                  <a:pt x="27" y="28"/>
                </a:lnTo>
                <a:lnTo>
                  <a:pt x="0" y="46"/>
                </a:lnTo>
                <a:lnTo>
                  <a:pt x="119" y="28"/>
                </a:lnTo>
                <a:lnTo>
                  <a:pt x="0" y="0"/>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9512" name="Line 62"/>
          <p:cNvSpPr/>
          <p:nvPr/>
        </p:nvSpPr>
        <p:spPr>
          <a:xfrm>
            <a:off x="2478088" y="2954338"/>
            <a:ext cx="276225" cy="1587"/>
          </a:xfrm>
          <a:prstGeom prst="line">
            <a:avLst/>
          </a:prstGeom>
          <a:ln w="14288" cap="flat" cmpd="sng">
            <a:solidFill>
              <a:srgbClr val="000000"/>
            </a:solidFill>
            <a:prstDash val="solid"/>
            <a:headEnd type="none" w="med" len="med"/>
            <a:tailEnd type="none" w="med" len="med"/>
          </a:ln>
        </p:spPr>
      </p:sp>
      <p:sp>
        <p:nvSpPr>
          <p:cNvPr id="19513" name="Line 63"/>
          <p:cNvSpPr/>
          <p:nvPr/>
        </p:nvSpPr>
        <p:spPr>
          <a:xfrm>
            <a:off x="2478088" y="3786188"/>
            <a:ext cx="349250" cy="1587"/>
          </a:xfrm>
          <a:prstGeom prst="line">
            <a:avLst/>
          </a:prstGeom>
          <a:ln w="14288" cap="flat" cmpd="sng">
            <a:solidFill>
              <a:srgbClr val="000000"/>
            </a:solidFill>
            <a:prstDash val="solid"/>
            <a:headEnd type="none" w="med" len="med"/>
            <a:tailEnd type="none" w="med" len="med"/>
          </a:ln>
        </p:spPr>
      </p:sp>
      <p:sp>
        <p:nvSpPr>
          <p:cNvPr id="19514" name="Line 64"/>
          <p:cNvSpPr/>
          <p:nvPr/>
        </p:nvSpPr>
        <p:spPr>
          <a:xfrm>
            <a:off x="6202363" y="3786188"/>
            <a:ext cx="1519237" cy="1587"/>
          </a:xfrm>
          <a:prstGeom prst="line">
            <a:avLst/>
          </a:prstGeom>
          <a:ln w="14288" cap="flat" cmpd="sng">
            <a:solidFill>
              <a:srgbClr val="000000"/>
            </a:solidFill>
            <a:prstDash val="solid"/>
            <a:headEnd type="none" w="med" len="med"/>
            <a:tailEnd type="none" w="med" len="med"/>
          </a:ln>
        </p:spPr>
      </p:sp>
      <p:sp>
        <p:nvSpPr>
          <p:cNvPr id="19515" name="Rectangle 65"/>
          <p:cNvSpPr/>
          <p:nvPr/>
        </p:nvSpPr>
        <p:spPr>
          <a:xfrm>
            <a:off x="2827338" y="4471988"/>
            <a:ext cx="350837" cy="554037"/>
          </a:xfrm>
          <a:prstGeom prst="rect">
            <a:avLst/>
          </a:prstGeom>
          <a:solidFill>
            <a:srgbClr val="FF99CC"/>
          </a:solidFill>
          <a:ln w="14351"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9516" name="Rectangle 66"/>
          <p:cNvSpPr/>
          <p:nvPr/>
        </p:nvSpPr>
        <p:spPr>
          <a:xfrm>
            <a:off x="3178175" y="4471988"/>
            <a:ext cx="336550" cy="554037"/>
          </a:xfrm>
          <a:prstGeom prst="rect">
            <a:avLst/>
          </a:prstGeom>
          <a:solidFill>
            <a:srgbClr val="FF99CC"/>
          </a:solidFill>
          <a:ln w="14351"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9517" name="Rectangle 67"/>
          <p:cNvSpPr/>
          <p:nvPr/>
        </p:nvSpPr>
        <p:spPr>
          <a:xfrm>
            <a:off x="3514725" y="4471988"/>
            <a:ext cx="350838" cy="554037"/>
          </a:xfrm>
          <a:prstGeom prst="rect">
            <a:avLst/>
          </a:prstGeom>
          <a:solidFill>
            <a:srgbClr val="FF99CC"/>
          </a:solidFill>
          <a:ln w="14351"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9518" name="Rectangle 68"/>
          <p:cNvSpPr/>
          <p:nvPr/>
        </p:nvSpPr>
        <p:spPr>
          <a:xfrm>
            <a:off x="3865563" y="4471988"/>
            <a:ext cx="334962" cy="554037"/>
          </a:xfrm>
          <a:prstGeom prst="rect">
            <a:avLst/>
          </a:prstGeom>
          <a:solidFill>
            <a:srgbClr val="FF99CC"/>
          </a:solidFill>
          <a:ln w="14351"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9519" name="Rectangle 69"/>
          <p:cNvSpPr/>
          <p:nvPr/>
        </p:nvSpPr>
        <p:spPr>
          <a:xfrm>
            <a:off x="4200525" y="4471988"/>
            <a:ext cx="350838" cy="554037"/>
          </a:xfrm>
          <a:prstGeom prst="rect">
            <a:avLst/>
          </a:prstGeom>
          <a:solidFill>
            <a:srgbClr val="FF99CC"/>
          </a:solidFill>
          <a:ln w="14351"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9520" name="Rectangle 70"/>
          <p:cNvSpPr/>
          <p:nvPr/>
        </p:nvSpPr>
        <p:spPr>
          <a:xfrm>
            <a:off x="4551363" y="4471988"/>
            <a:ext cx="350837" cy="554037"/>
          </a:xfrm>
          <a:prstGeom prst="rect">
            <a:avLst/>
          </a:prstGeom>
          <a:solidFill>
            <a:srgbClr val="FF99CC"/>
          </a:solidFill>
          <a:ln w="14351"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9521" name="Rectangle 71"/>
          <p:cNvSpPr/>
          <p:nvPr/>
        </p:nvSpPr>
        <p:spPr>
          <a:xfrm>
            <a:off x="4902200" y="4471988"/>
            <a:ext cx="336550" cy="554037"/>
          </a:xfrm>
          <a:prstGeom prst="rect">
            <a:avLst/>
          </a:prstGeom>
          <a:solidFill>
            <a:srgbClr val="FF99CC"/>
          </a:solidFill>
          <a:ln w="14351"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9522" name="Rectangle 72"/>
          <p:cNvSpPr/>
          <p:nvPr/>
        </p:nvSpPr>
        <p:spPr>
          <a:xfrm>
            <a:off x="5238750" y="4471988"/>
            <a:ext cx="349250" cy="554037"/>
          </a:xfrm>
          <a:prstGeom prst="rect">
            <a:avLst/>
          </a:prstGeom>
          <a:solidFill>
            <a:srgbClr val="FF99CC"/>
          </a:solidFill>
          <a:ln w="14351"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9523" name="Line 73"/>
          <p:cNvSpPr/>
          <p:nvPr/>
        </p:nvSpPr>
        <p:spPr>
          <a:xfrm>
            <a:off x="5938838" y="4471988"/>
            <a:ext cx="263525" cy="1587"/>
          </a:xfrm>
          <a:prstGeom prst="line">
            <a:avLst/>
          </a:prstGeom>
          <a:ln w="14288" cap="flat" cmpd="sng">
            <a:solidFill>
              <a:srgbClr val="000000"/>
            </a:solidFill>
            <a:prstDash val="solid"/>
            <a:headEnd type="none" w="med" len="med"/>
            <a:tailEnd type="none" w="med" len="med"/>
          </a:ln>
        </p:spPr>
      </p:sp>
      <p:sp>
        <p:nvSpPr>
          <p:cNvPr id="19524" name="Line 74"/>
          <p:cNvSpPr/>
          <p:nvPr/>
        </p:nvSpPr>
        <p:spPr>
          <a:xfrm>
            <a:off x="5938838" y="5026025"/>
            <a:ext cx="263525" cy="1588"/>
          </a:xfrm>
          <a:prstGeom prst="line">
            <a:avLst/>
          </a:prstGeom>
          <a:ln w="14288" cap="flat" cmpd="sng">
            <a:solidFill>
              <a:srgbClr val="000000"/>
            </a:solidFill>
            <a:prstDash val="solid"/>
            <a:headEnd type="none" w="med" len="med"/>
            <a:tailEnd type="none" w="med" len="med"/>
          </a:ln>
        </p:spPr>
      </p:sp>
      <p:sp>
        <p:nvSpPr>
          <p:cNvPr id="19525" name="Freeform 75"/>
          <p:cNvSpPr/>
          <p:nvPr/>
        </p:nvSpPr>
        <p:spPr>
          <a:xfrm>
            <a:off x="6070600" y="4719638"/>
            <a:ext cx="176213" cy="58737"/>
          </a:xfrm>
          <a:custGeom>
            <a:avLst/>
            <a:gdLst>
              <a:gd name="txL" fmla="*/ 0 w 111"/>
              <a:gd name="txT" fmla="*/ 0 h 37"/>
              <a:gd name="txR" fmla="*/ 111 w 111"/>
              <a:gd name="txB" fmla="*/ 37 h 37"/>
            </a:gdLst>
            <a:ahLst/>
            <a:cxnLst>
              <a:cxn ang="0">
                <a:pos x="176213" y="0"/>
              </a:cxn>
              <a:cxn ang="0">
                <a:pos x="146050" y="30162"/>
              </a:cxn>
              <a:cxn ang="0">
                <a:pos x="176213" y="58737"/>
              </a:cxn>
              <a:cxn ang="0">
                <a:pos x="0" y="30162"/>
              </a:cxn>
              <a:cxn ang="0">
                <a:pos x="176213" y="0"/>
              </a:cxn>
            </a:cxnLst>
            <a:rect l="txL" t="txT" r="txR" b="txB"/>
            <a:pathLst>
              <a:path w="111" h="37">
                <a:moveTo>
                  <a:pt x="111" y="0"/>
                </a:moveTo>
                <a:lnTo>
                  <a:pt x="92" y="19"/>
                </a:lnTo>
                <a:lnTo>
                  <a:pt x="111" y="37"/>
                </a:lnTo>
                <a:lnTo>
                  <a:pt x="0" y="19"/>
                </a:lnTo>
                <a:lnTo>
                  <a:pt x="111" y="0"/>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9526" name="Rectangle 76"/>
          <p:cNvSpPr/>
          <p:nvPr/>
        </p:nvSpPr>
        <p:spPr>
          <a:xfrm>
            <a:off x="6581775" y="4471988"/>
            <a:ext cx="920750" cy="274637"/>
          </a:xfrm>
          <a:prstGeom prst="rect">
            <a:avLst/>
          </a:prstGeom>
          <a:no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等待事件</a:t>
            </a:r>
            <a:endParaRPr lang="zh-CN" altLang="en-US" sz="1800" b="1" dirty="0">
              <a:solidFill>
                <a:schemeClr val="tx1"/>
              </a:solidFill>
              <a:latin typeface="Arial" panose="020B0604020202020204" pitchFamily="34" charset="0"/>
            </a:endParaRPr>
          </a:p>
        </p:txBody>
      </p:sp>
      <p:sp>
        <p:nvSpPr>
          <p:cNvPr id="19527" name="Rectangle 77"/>
          <p:cNvSpPr/>
          <p:nvPr/>
        </p:nvSpPr>
        <p:spPr>
          <a:xfrm>
            <a:off x="7540625" y="4457700"/>
            <a:ext cx="127000" cy="274638"/>
          </a:xfrm>
          <a:prstGeom prst="rect">
            <a:avLst/>
          </a:prstGeom>
          <a:noFill/>
          <a:ln w="9525">
            <a:noFill/>
          </a:ln>
        </p:spPr>
        <p:txBody>
          <a:bodyPr wrap="none" lIns="0" tIns="0" rIns="0" bIns="0">
            <a:spAutoFit/>
          </a:bodyPr>
          <a:p>
            <a:pPr algn="l">
              <a:spcBef>
                <a:spcPct val="50000"/>
              </a:spcBef>
              <a:buClr>
                <a:schemeClr val="tx1"/>
              </a:buClr>
            </a:pPr>
            <a:r>
              <a:rPr lang="en-US" altLang="zh-CN" sz="1800" b="1" dirty="0">
                <a:solidFill>
                  <a:srgbClr val="000000"/>
                </a:solidFill>
                <a:latin typeface="Times" charset="0"/>
              </a:rPr>
              <a:t>2</a:t>
            </a:r>
            <a:endParaRPr lang="en-US" altLang="zh-CN" sz="1800" b="1" dirty="0">
              <a:solidFill>
                <a:schemeClr val="tx1"/>
              </a:solidFill>
              <a:latin typeface="Arial" panose="020B0604020202020204" pitchFamily="34" charset="0"/>
            </a:endParaRPr>
          </a:p>
        </p:txBody>
      </p:sp>
      <p:sp>
        <p:nvSpPr>
          <p:cNvPr id="19528" name="Rectangle 78"/>
          <p:cNvSpPr/>
          <p:nvPr/>
        </p:nvSpPr>
        <p:spPr>
          <a:xfrm>
            <a:off x="5588000" y="4471988"/>
            <a:ext cx="350838" cy="554037"/>
          </a:xfrm>
          <a:prstGeom prst="rect">
            <a:avLst/>
          </a:prstGeom>
          <a:solidFill>
            <a:srgbClr val="FF99CC"/>
          </a:solidFill>
          <a:ln w="14351"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9529" name="Line 79"/>
          <p:cNvSpPr/>
          <p:nvPr/>
        </p:nvSpPr>
        <p:spPr>
          <a:xfrm>
            <a:off x="2478088" y="4749800"/>
            <a:ext cx="349250" cy="1588"/>
          </a:xfrm>
          <a:prstGeom prst="line">
            <a:avLst/>
          </a:prstGeom>
          <a:ln w="14288" cap="flat" cmpd="sng">
            <a:solidFill>
              <a:srgbClr val="000000"/>
            </a:solidFill>
            <a:prstDash val="solid"/>
            <a:headEnd type="none" w="med" len="med"/>
            <a:tailEnd type="none" w="med" len="med"/>
          </a:ln>
        </p:spPr>
      </p:sp>
      <p:sp>
        <p:nvSpPr>
          <p:cNvPr id="19530" name="Line 80"/>
          <p:cNvSpPr/>
          <p:nvPr/>
        </p:nvSpPr>
        <p:spPr>
          <a:xfrm>
            <a:off x="6202363" y="4749800"/>
            <a:ext cx="1519237" cy="1588"/>
          </a:xfrm>
          <a:prstGeom prst="line">
            <a:avLst/>
          </a:prstGeom>
          <a:ln w="14288" cap="flat" cmpd="sng">
            <a:solidFill>
              <a:srgbClr val="000000"/>
            </a:solidFill>
            <a:prstDash val="solid"/>
            <a:headEnd type="none" w="med" len="med"/>
            <a:tailEnd type="none" w="med" len="med"/>
          </a:ln>
        </p:spPr>
      </p:sp>
      <p:sp>
        <p:nvSpPr>
          <p:cNvPr id="19531" name="Rectangle 81"/>
          <p:cNvSpPr/>
          <p:nvPr/>
        </p:nvSpPr>
        <p:spPr>
          <a:xfrm>
            <a:off x="1403350" y="4646613"/>
            <a:ext cx="460375" cy="274637"/>
          </a:xfrm>
          <a:prstGeom prst="rect">
            <a:avLst/>
          </a:prstGeom>
          <a:no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事件</a:t>
            </a:r>
            <a:endParaRPr lang="zh-CN" altLang="en-US" sz="1800" b="1" dirty="0">
              <a:solidFill>
                <a:schemeClr val="tx1"/>
              </a:solidFill>
              <a:latin typeface="Arial" panose="020B0604020202020204" pitchFamily="34" charset="0"/>
            </a:endParaRPr>
          </a:p>
        </p:txBody>
      </p:sp>
      <p:sp>
        <p:nvSpPr>
          <p:cNvPr id="19532" name="Rectangle 82"/>
          <p:cNvSpPr/>
          <p:nvPr/>
        </p:nvSpPr>
        <p:spPr>
          <a:xfrm>
            <a:off x="1908175" y="4652963"/>
            <a:ext cx="127000" cy="274637"/>
          </a:xfrm>
          <a:prstGeom prst="rect">
            <a:avLst/>
          </a:prstGeom>
          <a:noFill/>
          <a:ln w="9525">
            <a:noFill/>
          </a:ln>
        </p:spPr>
        <p:txBody>
          <a:bodyPr wrap="none" lIns="0" tIns="0" rIns="0" bIns="0">
            <a:spAutoFit/>
          </a:bodyPr>
          <a:p>
            <a:pPr algn="l">
              <a:spcBef>
                <a:spcPct val="50000"/>
              </a:spcBef>
              <a:buClr>
                <a:schemeClr val="tx1"/>
              </a:buClr>
            </a:pPr>
            <a:r>
              <a:rPr lang="en-US" altLang="zh-CN" sz="1800" b="1" dirty="0">
                <a:solidFill>
                  <a:srgbClr val="000000"/>
                </a:solidFill>
                <a:latin typeface="Times" charset="0"/>
              </a:rPr>
              <a:t>2</a:t>
            </a:r>
            <a:endParaRPr lang="en-US" altLang="zh-CN" sz="1800" b="1" dirty="0">
              <a:solidFill>
                <a:schemeClr val="tx1"/>
              </a:solidFill>
              <a:latin typeface="Arial" panose="020B0604020202020204" pitchFamily="34" charset="0"/>
            </a:endParaRPr>
          </a:p>
        </p:txBody>
      </p:sp>
      <p:sp>
        <p:nvSpPr>
          <p:cNvPr id="19533" name="Rectangle 83"/>
          <p:cNvSpPr/>
          <p:nvPr/>
        </p:nvSpPr>
        <p:spPr>
          <a:xfrm>
            <a:off x="2051050" y="4652963"/>
            <a:ext cx="460375" cy="274637"/>
          </a:xfrm>
          <a:prstGeom prst="rect">
            <a:avLst/>
          </a:prstGeom>
          <a:no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出现</a:t>
            </a:r>
            <a:endParaRPr lang="zh-CN" altLang="en-US" sz="1800" b="1" dirty="0">
              <a:solidFill>
                <a:schemeClr val="tx1"/>
              </a:solidFill>
              <a:latin typeface="Arial" panose="020B0604020202020204" pitchFamily="34" charset="0"/>
            </a:endParaRPr>
          </a:p>
        </p:txBody>
      </p:sp>
      <p:sp>
        <p:nvSpPr>
          <p:cNvPr id="19534" name="Rectangle 84"/>
          <p:cNvSpPr/>
          <p:nvPr/>
        </p:nvSpPr>
        <p:spPr>
          <a:xfrm rot="5400000">
            <a:off x="6826250" y="4902200"/>
            <a:ext cx="228600" cy="274638"/>
          </a:xfrm>
          <a:prstGeom prst="rect">
            <a:avLst/>
          </a:prstGeom>
          <a:noFill/>
          <a:ln w="9525">
            <a:noFill/>
          </a:ln>
        </p:spPr>
        <p:txBody>
          <a:bodyPr wrap="none" lIns="0" tIns="0" rIns="0" bIns="0">
            <a:spAutoFit/>
          </a:bodyPr>
          <a:p>
            <a:pPr algn="l">
              <a:spcBef>
                <a:spcPct val="50000"/>
              </a:spcBef>
              <a:buClr>
                <a:schemeClr val="tx1"/>
              </a:buClr>
            </a:pPr>
            <a:r>
              <a:rPr lang="en-US" altLang="zh-CN" sz="1800" b="1" dirty="0">
                <a:solidFill>
                  <a:srgbClr val="000000"/>
                </a:solidFill>
                <a:latin typeface="Arial" panose="020B0604020202020204" pitchFamily="34" charset="0"/>
              </a:rPr>
              <a:t>…</a:t>
            </a:r>
            <a:endParaRPr lang="en-US" altLang="zh-CN" sz="1800" b="1" dirty="0">
              <a:solidFill>
                <a:schemeClr val="tx1"/>
              </a:solidFill>
              <a:latin typeface="Arial" panose="020B0604020202020204" pitchFamily="34" charset="0"/>
            </a:endParaRPr>
          </a:p>
        </p:txBody>
      </p:sp>
      <p:sp>
        <p:nvSpPr>
          <p:cNvPr id="19535" name="Rectangle 85"/>
          <p:cNvSpPr/>
          <p:nvPr/>
        </p:nvSpPr>
        <p:spPr>
          <a:xfrm rot="5400000">
            <a:off x="1858963" y="5106988"/>
            <a:ext cx="228600" cy="274637"/>
          </a:xfrm>
          <a:prstGeom prst="rect">
            <a:avLst/>
          </a:prstGeom>
          <a:noFill/>
          <a:ln w="9525">
            <a:noFill/>
          </a:ln>
        </p:spPr>
        <p:txBody>
          <a:bodyPr wrap="none" lIns="0" tIns="0" rIns="0" bIns="0">
            <a:spAutoFit/>
          </a:bodyPr>
          <a:p>
            <a:pPr algn="l">
              <a:spcBef>
                <a:spcPct val="50000"/>
              </a:spcBef>
              <a:buClr>
                <a:schemeClr val="tx1"/>
              </a:buClr>
            </a:pPr>
            <a:r>
              <a:rPr lang="en-US" altLang="zh-CN" sz="1800" b="1" dirty="0">
                <a:solidFill>
                  <a:srgbClr val="000000"/>
                </a:solidFill>
                <a:latin typeface="Arial" panose="020B0604020202020204" pitchFamily="34" charset="0"/>
              </a:rPr>
              <a:t>…</a:t>
            </a:r>
            <a:endParaRPr lang="en-US" altLang="zh-CN" sz="1800" b="1" dirty="0">
              <a:solidFill>
                <a:schemeClr val="tx1"/>
              </a:solidFill>
              <a:latin typeface="Arial" panose="020B0604020202020204" pitchFamily="34" charset="0"/>
            </a:endParaRPr>
          </a:p>
        </p:txBody>
      </p:sp>
      <p:sp>
        <p:nvSpPr>
          <p:cNvPr id="19536" name="Rectangle 86"/>
          <p:cNvSpPr/>
          <p:nvPr/>
        </p:nvSpPr>
        <p:spPr>
          <a:xfrm>
            <a:off x="2827338" y="5435600"/>
            <a:ext cx="350837" cy="554038"/>
          </a:xfrm>
          <a:prstGeom prst="rect">
            <a:avLst/>
          </a:prstGeom>
          <a:solidFill>
            <a:srgbClr val="FF99CC"/>
          </a:solidFill>
          <a:ln w="14351"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9537" name="Rectangle 87"/>
          <p:cNvSpPr/>
          <p:nvPr/>
        </p:nvSpPr>
        <p:spPr>
          <a:xfrm>
            <a:off x="3178175" y="5435600"/>
            <a:ext cx="336550" cy="554038"/>
          </a:xfrm>
          <a:prstGeom prst="rect">
            <a:avLst/>
          </a:prstGeom>
          <a:solidFill>
            <a:srgbClr val="FF99CC"/>
          </a:solidFill>
          <a:ln w="14351"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9538" name="Rectangle 88"/>
          <p:cNvSpPr/>
          <p:nvPr/>
        </p:nvSpPr>
        <p:spPr>
          <a:xfrm>
            <a:off x="3514725" y="5435600"/>
            <a:ext cx="350838" cy="554038"/>
          </a:xfrm>
          <a:prstGeom prst="rect">
            <a:avLst/>
          </a:prstGeom>
          <a:solidFill>
            <a:srgbClr val="FF99CC"/>
          </a:solidFill>
          <a:ln w="14351"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9539" name="Rectangle 89"/>
          <p:cNvSpPr/>
          <p:nvPr/>
        </p:nvSpPr>
        <p:spPr>
          <a:xfrm>
            <a:off x="3865563" y="5435600"/>
            <a:ext cx="334962" cy="554038"/>
          </a:xfrm>
          <a:prstGeom prst="rect">
            <a:avLst/>
          </a:prstGeom>
          <a:solidFill>
            <a:srgbClr val="FF99CC"/>
          </a:solidFill>
          <a:ln w="14351"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9540" name="Rectangle 90"/>
          <p:cNvSpPr/>
          <p:nvPr/>
        </p:nvSpPr>
        <p:spPr>
          <a:xfrm>
            <a:off x="4200525" y="5435600"/>
            <a:ext cx="350838" cy="554038"/>
          </a:xfrm>
          <a:prstGeom prst="rect">
            <a:avLst/>
          </a:prstGeom>
          <a:solidFill>
            <a:srgbClr val="FF99CC"/>
          </a:solidFill>
          <a:ln w="14351"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9541" name="Rectangle 91"/>
          <p:cNvSpPr/>
          <p:nvPr/>
        </p:nvSpPr>
        <p:spPr>
          <a:xfrm>
            <a:off x="4551363" y="5435600"/>
            <a:ext cx="350837" cy="554038"/>
          </a:xfrm>
          <a:prstGeom prst="rect">
            <a:avLst/>
          </a:prstGeom>
          <a:solidFill>
            <a:srgbClr val="FF99CC"/>
          </a:solidFill>
          <a:ln w="14351"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9542" name="Rectangle 92"/>
          <p:cNvSpPr/>
          <p:nvPr/>
        </p:nvSpPr>
        <p:spPr>
          <a:xfrm>
            <a:off x="4902200" y="5435600"/>
            <a:ext cx="336550" cy="554038"/>
          </a:xfrm>
          <a:prstGeom prst="rect">
            <a:avLst/>
          </a:prstGeom>
          <a:solidFill>
            <a:srgbClr val="FF99CC"/>
          </a:solidFill>
          <a:ln w="14351"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9543" name="Rectangle 93"/>
          <p:cNvSpPr/>
          <p:nvPr/>
        </p:nvSpPr>
        <p:spPr>
          <a:xfrm>
            <a:off x="5238750" y="5435600"/>
            <a:ext cx="349250" cy="554038"/>
          </a:xfrm>
          <a:prstGeom prst="rect">
            <a:avLst/>
          </a:prstGeom>
          <a:solidFill>
            <a:srgbClr val="FF99CC"/>
          </a:solidFill>
          <a:ln w="14351"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9544" name="Line 94"/>
          <p:cNvSpPr/>
          <p:nvPr/>
        </p:nvSpPr>
        <p:spPr>
          <a:xfrm>
            <a:off x="5938838" y="5435600"/>
            <a:ext cx="263525" cy="1588"/>
          </a:xfrm>
          <a:prstGeom prst="line">
            <a:avLst/>
          </a:prstGeom>
          <a:ln w="14288" cap="flat" cmpd="sng">
            <a:solidFill>
              <a:srgbClr val="000000"/>
            </a:solidFill>
            <a:prstDash val="solid"/>
            <a:headEnd type="none" w="med" len="med"/>
            <a:tailEnd type="none" w="med" len="med"/>
          </a:ln>
        </p:spPr>
      </p:sp>
      <p:sp>
        <p:nvSpPr>
          <p:cNvPr id="19545" name="Line 95"/>
          <p:cNvSpPr/>
          <p:nvPr/>
        </p:nvSpPr>
        <p:spPr>
          <a:xfrm>
            <a:off x="5938838" y="5989638"/>
            <a:ext cx="263525" cy="1587"/>
          </a:xfrm>
          <a:prstGeom prst="line">
            <a:avLst/>
          </a:prstGeom>
          <a:ln w="14288" cap="flat" cmpd="sng">
            <a:solidFill>
              <a:srgbClr val="000000"/>
            </a:solidFill>
            <a:prstDash val="solid"/>
            <a:headEnd type="none" w="med" len="med"/>
            <a:tailEnd type="none" w="med" len="med"/>
          </a:ln>
        </p:spPr>
      </p:sp>
      <p:sp>
        <p:nvSpPr>
          <p:cNvPr id="19546" name="Rectangle 96"/>
          <p:cNvSpPr/>
          <p:nvPr/>
        </p:nvSpPr>
        <p:spPr>
          <a:xfrm>
            <a:off x="5588000" y="5435600"/>
            <a:ext cx="350838" cy="554038"/>
          </a:xfrm>
          <a:prstGeom prst="rect">
            <a:avLst/>
          </a:prstGeom>
          <a:solidFill>
            <a:srgbClr val="FF99CC"/>
          </a:solidFill>
          <a:ln w="14351"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9547" name="Line 97"/>
          <p:cNvSpPr/>
          <p:nvPr/>
        </p:nvSpPr>
        <p:spPr>
          <a:xfrm>
            <a:off x="2478088" y="5711825"/>
            <a:ext cx="349250" cy="1588"/>
          </a:xfrm>
          <a:prstGeom prst="line">
            <a:avLst/>
          </a:prstGeom>
          <a:ln w="14288" cap="flat" cmpd="sng">
            <a:solidFill>
              <a:srgbClr val="000000"/>
            </a:solidFill>
            <a:prstDash val="solid"/>
            <a:headEnd type="none" w="med" len="med"/>
            <a:tailEnd type="none" w="med" len="med"/>
          </a:ln>
        </p:spPr>
      </p:sp>
      <p:sp>
        <p:nvSpPr>
          <p:cNvPr id="19548" name="Freeform 98"/>
          <p:cNvSpPr/>
          <p:nvPr/>
        </p:nvSpPr>
        <p:spPr>
          <a:xfrm>
            <a:off x="6070600" y="5683250"/>
            <a:ext cx="176213" cy="58738"/>
          </a:xfrm>
          <a:custGeom>
            <a:avLst/>
            <a:gdLst>
              <a:gd name="txL" fmla="*/ 0 w 111"/>
              <a:gd name="txT" fmla="*/ 0 h 37"/>
              <a:gd name="txR" fmla="*/ 111 w 111"/>
              <a:gd name="txB" fmla="*/ 37 h 37"/>
            </a:gdLst>
            <a:ahLst/>
            <a:cxnLst>
              <a:cxn ang="0">
                <a:pos x="176213" y="0"/>
              </a:cxn>
              <a:cxn ang="0">
                <a:pos x="146050" y="28575"/>
              </a:cxn>
              <a:cxn ang="0">
                <a:pos x="176213" y="58738"/>
              </a:cxn>
              <a:cxn ang="0">
                <a:pos x="0" y="28575"/>
              </a:cxn>
              <a:cxn ang="0">
                <a:pos x="176213" y="0"/>
              </a:cxn>
            </a:cxnLst>
            <a:rect l="txL" t="txT" r="txR" b="txB"/>
            <a:pathLst>
              <a:path w="111" h="37">
                <a:moveTo>
                  <a:pt x="111" y="0"/>
                </a:moveTo>
                <a:lnTo>
                  <a:pt x="92" y="18"/>
                </a:lnTo>
                <a:lnTo>
                  <a:pt x="111" y="37"/>
                </a:lnTo>
                <a:lnTo>
                  <a:pt x="0" y="18"/>
                </a:lnTo>
                <a:lnTo>
                  <a:pt x="111" y="0"/>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9549" name="Rectangle 99"/>
          <p:cNvSpPr/>
          <p:nvPr/>
        </p:nvSpPr>
        <p:spPr>
          <a:xfrm>
            <a:off x="6567488" y="5435600"/>
            <a:ext cx="920750" cy="274638"/>
          </a:xfrm>
          <a:prstGeom prst="rect">
            <a:avLst/>
          </a:prstGeom>
          <a:no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等待事件</a:t>
            </a:r>
            <a:endParaRPr lang="zh-CN" altLang="en-US" sz="1800" b="1" dirty="0">
              <a:solidFill>
                <a:schemeClr val="tx1"/>
              </a:solidFill>
              <a:latin typeface="Arial" panose="020B0604020202020204" pitchFamily="34" charset="0"/>
            </a:endParaRPr>
          </a:p>
        </p:txBody>
      </p:sp>
      <p:sp>
        <p:nvSpPr>
          <p:cNvPr id="19550" name="Rectangle 100"/>
          <p:cNvSpPr/>
          <p:nvPr/>
        </p:nvSpPr>
        <p:spPr>
          <a:xfrm>
            <a:off x="7527925" y="5421313"/>
            <a:ext cx="139700" cy="274637"/>
          </a:xfrm>
          <a:prstGeom prst="rect">
            <a:avLst/>
          </a:prstGeom>
          <a:noFill/>
          <a:ln w="9525">
            <a:noFill/>
          </a:ln>
        </p:spPr>
        <p:txBody>
          <a:bodyPr wrap="none" lIns="0" tIns="0" rIns="0" bIns="0">
            <a:spAutoFit/>
          </a:bodyPr>
          <a:p>
            <a:pPr algn="l">
              <a:spcBef>
                <a:spcPct val="50000"/>
              </a:spcBef>
              <a:buClr>
                <a:schemeClr val="tx1"/>
              </a:buClr>
            </a:pPr>
            <a:r>
              <a:rPr lang="en-US" altLang="zh-CN" sz="1800" b="1" dirty="0">
                <a:solidFill>
                  <a:srgbClr val="000000"/>
                </a:solidFill>
                <a:latin typeface="Times" charset="0"/>
              </a:rPr>
              <a:t>n</a:t>
            </a:r>
            <a:endParaRPr lang="en-US" altLang="zh-CN" sz="1800" b="1" dirty="0">
              <a:solidFill>
                <a:schemeClr val="tx1"/>
              </a:solidFill>
              <a:latin typeface="Arial" panose="020B0604020202020204" pitchFamily="34" charset="0"/>
            </a:endParaRPr>
          </a:p>
        </p:txBody>
      </p:sp>
      <p:sp>
        <p:nvSpPr>
          <p:cNvPr id="19551" name="Rectangle 101"/>
          <p:cNvSpPr/>
          <p:nvPr/>
        </p:nvSpPr>
        <p:spPr>
          <a:xfrm>
            <a:off x="1403350" y="5683250"/>
            <a:ext cx="460375" cy="274638"/>
          </a:xfrm>
          <a:prstGeom prst="rect">
            <a:avLst/>
          </a:prstGeom>
          <a:no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事件</a:t>
            </a:r>
            <a:endParaRPr lang="zh-CN" altLang="en-US" sz="1800" b="1" dirty="0">
              <a:solidFill>
                <a:schemeClr val="tx1"/>
              </a:solidFill>
              <a:latin typeface="Arial" panose="020B0604020202020204" pitchFamily="34" charset="0"/>
            </a:endParaRPr>
          </a:p>
        </p:txBody>
      </p:sp>
      <p:sp>
        <p:nvSpPr>
          <p:cNvPr id="19552" name="Rectangle 102"/>
          <p:cNvSpPr/>
          <p:nvPr/>
        </p:nvSpPr>
        <p:spPr>
          <a:xfrm>
            <a:off x="1951038" y="5668963"/>
            <a:ext cx="139700" cy="274637"/>
          </a:xfrm>
          <a:prstGeom prst="rect">
            <a:avLst/>
          </a:prstGeom>
          <a:noFill/>
          <a:ln w="9525">
            <a:noFill/>
          </a:ln>
        </p:spPr>
        <p:txBody>
          <a:bodyPr wrap="none" lIns="0" tIns="0" rIns="0" bIns="0">
            <a:spAutoFit/>
          </a:bodyPr>
          <a:p>
            <a:pPr algn="l">
              <a:spcBef>
                <a:spcPct val="50000"/>
              </a:spcBef>
              <a:buClr>
                <a:schemeClr val="tx1"/>
              </a:buClr>
            </a:pPr>
            <a:r>
              <a:rPr lang="en-US" altLang="zh-CN" sz="1800" b="1" dirty="0">
                <a:solidFill>
                  <a:srgbClr val="000000"/>
                </a:solidFill>
                <a:latin typeface="Times" charset="0"/>
              </a:rPr>
              <a:t>n</a:t>
            </a:r>
            <a:endParaRPr lang="en-US" altLang="zh-CN" sz="1800" b="1" dirty="0">
              <a:solidFill>
                <a:schemeClr val="tx1"/>
              </a:solidFill>
              <a:latin typeface="Arial" panose="020B0604020202020204" pitchFamily="34" charset="0"/>
            </a:endParaRPr>
          </a:p>
        </p:txBody>
      </p:sp>
      <p:sp>
        <p:nvSpPr>
          <p:cNvPr id="19553" name="Rectangle 103"/>
          <p:cNvSpPr/>
          <p:nvPr/>
        </p:nvSpPr>
        <p:spPr>
          <a:xfrm>
            <a:off x="2054225" y="5683250"/>
            <a:ext cx="460375" cy="274638"/>
          </a:xfrm>
          <a:prstGeom prst="rect">
            <a:avLst/>
          </a:prstGeom>
          <a:no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出现</a:t>
            </a:r>
            <a:endParaRPr lang="zh-CN" altLang="en-US" sz="1800" b="1" dirty="0">
              <a:solidFill>
                <a:schemeClr val="tx1"/>
              </a:solidFill>
              <a:latin typeface="Arial" panose="020B0604020202020204" pitchFamily="34" charset="0"/>
            </a:endParaRPr>
          </a:p>
        </p:txBody>
      </p:sp>
      <p:sp>
        <p:nvSpPr>
          <p:cNvPr id="19554" name="Rectangle 104"/>
          <p:cNvSpPr/>
          <p:nvPr/>
        </p:nvSpPr>
        <p:spPr>
          <a:xfrm>
            <a:off x="622300" y="2720975"/>
            <a:ext cx="230188" cy="274638"/>
          </a:xfrm>
          <a:prstGeom prst="rect">
            <a:avLst/>
          </a:prstGeom>
          <a:solidFill>
            <a:srgbClr val="FFCC00"/>
          </a:solid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后</a:t>
            </a:r>
            <a:endParaRPr lang="zh-CN" altLang="en-US" sz="1800" b="1" dirty="0">
              <a:solidFill>
                <a:schemeClr val="tx1"/>
              </a:solidFill>
              <a:latin typeface="Arial" panose="020B0604020202020204" pitchFamily="34" charset="0"/>
            </a:endParaRPr>
          </a:p>
        </p:txBody>
      </p:sp>
      <p:sp>
        <p:nvSpPr>
          <p:cNvPr id="19555" name="Rectangle 105"/>
          <p:cNvSpPr/>
          <p:nvPr/>
        </p:nvSpPr>
        <p:spPr>
          <a:xfrm>
            <a:off x="900113" y="2546350"/>
            <a:ext cx="336550" cy="554038"/>
          </a:xfrm>
          <a:prstGeom prst="rect">
            <a:avLst/>
          </a:prstGeom>
          <a:solidFill>
            <a:srgbClr val="FFCC00"/>
          </a:solidFill>
          <a:ln w="14288"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9556" name="Rectangle 106"/>
          <p:cNvSpPr/>
          <p:nvPr/>
        </p:nvSpPr>
        <p:spPr>
          <a:xfrm>
            <a:off x="973138" y="2720975"/>
            <a:ext cx="230187" cy="274638"/>
          </a:xfrm>
          <a:prstGeom prst="rect">
            <a:avLst/>
          </a:prstGeom>
          <a:solidFill>
            <a:srgbClr val="FFCC00"/>
          </a:solid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备</a:t>
            </a:r>
            <a:endParaRPr lang="zh-CN" altLang="en-US" sz="1800" b="1" dirty="0">
              <a:solidFill>
                <a:schemeClr val="tx1"/>
              </a:solidFill>
              <a:latin typeface="Arial" panose="020B0604020202020204" pitchFamily="34" charset="0"/>
            </a:endParaRPr>
          </a:p>
        </p:txBody>
      </p:sp>
      <p:sp>
        <p:nvSpPr>
          <p:cNvPr id="19557" name="Rectangle 107"/>
          <p:cNvSpPr/>
          <p:nvPr/>
        </p:nvSpPr>
        <p:spPr>
          <a:xfrm>
            <a:off x="1236663" y="2546350"/>
            <a:ext cx="349250" cy="554038"/>
          </a:xfrm>
          <a:prstGeom prst="rect">
            <a:avLst/>
          </a:prstGeom>
          <a:solidFill>
            <a:srgbClr val="FFCC00"/>
          </a:solidFill>
          <a:ln w="14288"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9558" name="Rectangle 108"/>
          <p:cNvSpPr/>
          <p:nvPr/>
        </p:nvSpPr>
        <p:spPr>
          <a:xfrm>
            <a:off x="1309688" y="2720975"/>
            <a:ext cx="230187" cy="274638"/>
          </a:xfrm>
          <a:prstGeom prst="rect">
            <a:avLst/>
          </a:prstGeom>
          <a:solidFill>
            <a:srgbClr val="FFCC00"/>
          </a:solid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队</a:t>
            </a:r>
            <a:endParaRPr lang="zh-CN" altLang="en-US" sz="1800" b="1" dirty="0">
              <a:solidFill>
                <a:schemeClr val="tx1"/>
              </a:solidFill>
              <a:latin typeface="Arial" panose="020B0604020202020204" pitchFamily="34" charset="0"/>
            </a:endParaRPr>
          </a:p>
        </p:txBody>
      </p:sp>
      <p:sp>
        <p:nvSpPr>
          <p:cNvPr id="19559" name="Rectangle 109"/>
          <p:cNvSpPr/>
          <p:nvPr/>
        </p:nvSpPr>
        <p:spPr>
          <a:xfrm>
            <a:off x="1585913" y="2546350"/>
            <a:ext cx="350837" cy="554038"/>
          </a:xfrm>
          <a:prstGeom prst="rect">
            <a:avLst/>
          </a:prstGeom>
          <a:solidFill>
            <a:srgbClr val="FFCC00"/>
          </a:solidFill>
          <a:ln w="14288"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9560" name="Rectangle 110"/>
          <p:cNvSpPr/>
          <p:nvPr/>
        </p:nvSpPr>
        <p:spPr>
          <a:xfrm>
            <a:off x="1658938" y="2720975"/>
            <a:ext cx="230187" cy="274638"/>
          </a:xfrm>
          <a:prstGeom prst="rect">
            <a:avLst/>
          </a:prstGeom>
          <a:solidFill>
            <a:srgbClr val="FFCC00"/>
          </a:solid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列</a:t>
            </a:r>
            <a:endParaRPr lang="zh-CN" altLang="en-US" sz="1800" b="1" dirty="0">
              <a:solidFill>
                <a:schemeClr val="tx1"/>
              </a:solidFill>
              <a:latin typeface="Arial" panose="020B0604020202020204" pitchFamily="34" charset="0"/>
            </a:endParaRPr>
          </a:p>
        </p:txBody>
      </p:sp>
      <p:sp>
        <p:nvSpPr>
          <p:cNvPr id="19561" name="Line 111"/>
          <p:cNvSpPr/>
          <p:nvPr/>
        </p:nvSpPr>
        <p:spPr>
          <a:xfrm>
            <a:off x="549275" y="2546350"/>
            <a:ext cx="350838" cy="1588"/>
          </a:xfrm>
          <a:prstGeom prst="line">
            <a:avLst/>
          </a:prstGeom>
          <a:ln w="14288" cap="flat" cmpd="sng">
            <a:solidFill>
              <a:srgbClr val="000000"/>
            </a:solidFill>
            <a:prstDash val="solid"/>
            <a:headEnd type="none" w="med" len="med"/>
            <a:tailEnd type="none" w="med" len="med"/>
          </a:ln>
        </p:spPr>
      </p:sp>
      <p:sp>
        <p:nvSpPr>
          <p:cNvPr id="19562" name="Line 112"/>
          <p:cNvSpPr/>
          <p:nvPr/>
        </p:nvSpPr>
        <p:spPr>
          <a:xfrm>
            <a:off x="549275" y="3100388"/>
            <a:ext cx="350838" cy="1587"/>
          </a:xfrm>
          <a:prstGeom prst="line">
            <a:avLst/>
          </a:prstGeom>
          <a:ln w="14288" cap="flat" cmpd="sng">
            <a:solidFill>
              <a:srgbClr val="000000"/>
            </a:solidFill>
            <a:prstDash val="solid"/>
            <a:headEnd type="none" w="med" len="med"/>
            <a:tailEnd type="none" w="med" len="med"/>
          </a:ln>
        </p:spPr>
      </p:sp>
      <p:sp>
        <p:nvSpPr>
          <p:cNvPr id="19563" name="Line 113"/>
          <p:cNvSpPr/>
          <p:nvPr/>
        </p:nvSpPr>
        <p:spPr>
          <a:xfrm>
            <a:off x="2200275" y="2473325"/>
            <a:ext cx="1588" cy="350838"/>
          </a:xfrm>
          <a:prstGeom prst="line">
            <a:avLst/>
          </a:prstGeom>
          <a:ln w="14288" cap="flat" cmpd="sng">
            <a:solidFill>
              <a:srgbClr val="000000"/>
            </a:solidFill>
            <a:prstDash val="solid"/>
            <a:headEnd type="none" w="med" len="med"/>
            <a:tailEnd type="none" w="med" len="med"/>
          </a:ln>
        </p:spPr>
      </p:sp>
      <p:sp>
        <p:nvSpPr>
          <p:cNvPr id="19564" name="Freeform 114"/>
          <p:cNvSpPr/>
          <p:nvPr/>
        </p:nvSpPr>
        <p:spPr>
          <a:xfrm>
            <a:off x="2170113" y="2633663"/>
            <a:ext cx="73025" cy="190500"/>
          </a:xfrm>
          <a:custGeom>
            <a:avLst/>
            <a:gdLst>
              <a:gd name="txL" fmla="*/ 0 w 46"/>
              <a:gd name="txT" fmla="*/ 0 h 120"/>
              <a:gd name="txR" fmla="*/ 46 w 46"/>
              <a:gd name="txB" fmla="*/ 120 h 120"/>
            </a:gdLst>
            <a:ahLst/>
            <a:cxnLst>
              <a:cxn ang="0">
                <a:pos x="0" y="0"/>
              </a:cxn>
              <a:cxn ang="0">
                <a:pos x="30163" y="44450"/>
              </a:cxn>
              <a:cxn ang="0">
                <a:pos x="73025" y="0"/>
              </a:cxn>
              <a:cxn ang="0">
                <a:pos x="30163" y="190500"/>
              </a:cxn>
              <a:cxn ang="0">
                <a:pos x="0" y="0"/>
              </a:cxn>
            </a:cxnLst>
            <a:rect l="txL" t="txT" r="txR" b="txB"/>
            <a:pathLst>
              <a:path w="46" h="120">
                <a:moveTo>
                  <a:pt x="0" y="0"/>
                </a:moveTo>
                <a:lnTo>
                  <a:pt x="19" y="28"/>
                </a:lnTo>
                <a:lnTo>
                  <a:pt x="46" y="0"/>
                </a:lnTo>
                <a:lnTo>
                  <a:pt x="19" y="120"/>
                </a:lnTo>
                <a:lnTo>
                  <a:pt x="0" y="0"/>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9565" name="Rectangle 115"/>
          <p:cNvSpPr/>
          <p:nvPr/>
        </p:nvSpPr>
        <p:spPr>
          <a:xfrm rot="5400000">
            <a:off x="3554413" y="5135563"/>
            <a:ext cx="228600" cy="274637"/>
          </a:xfrm>
          <a:prstGeom prst="rect">
            <a:avLst/>
          </a:prstGeom>
          <a:noFill/>
          <a:ln w="9525">
            <a:noFill/>
          </a:ln>
        </p:spPr>
        <p:txBody>
          <a:bodyPr wrap="none" lIns="0" tIns="0" rIns="0" bIns="0">
            <a:spAutoFit/>
          </a:bodyPr>
          <a:p>
            <a:pPr algn="l">
              <a:spcBef>
                <a:spcPct val="50000"/>
              </a:spcBef>
              <a:buClr>
                <a:schemeClr val="tx1"/>
              </a:buClr>
            </a:pPr>
            <a:r>
              <a:rPr lang="en-US" altLang="zh-CN" sz="1800" b="1" dirty="0">
                <a:solidFill>
                  <a:srgbClr val="000000"/>
                </a:solidFill>
                <a:latin typeface="Arial" panose="020B0604020202020204" pitchFamily="34" charset="0"/>
              </a:rPr>
              <a:t>…</a:t>
            </a:r>
            <a:endParaRPr lang="en-US" altLang="zh-CN" sz="1800" b="1" dirty="0">
              <a:solidFill>
                <a:schemeClr val="tx1"/>
              </a:solidFill>
              <a:latin typeface="Arial" panose="020B0604020202020204" pitchFamily="34" charset="0"/>
            </a:endParaRPr>
          </a:p>
        </p:txBody>
      </p:sp>
      <p:sp>
        <p:nvSpPr>
          <p:cNvPr id="19566" name="Rectangle 116"/>
          <p:cNvSpPr/>
          <p:nvPr/>
        </p:nvSpPr>
        <p:spPr>
          <a:xfrm rot="5400000">
            <a:off x="4941888" y="5135563"/>
            <a:ext cx="228600" cy="274637"/>
          </a:xfrm>
          <a:prstGeom prst="rect">
            <a:avLst/>
          </a:prstGeom>
          <a:noFill/>
          <a:ln w="9525">
            <a:noFill/>
          </a:ln>
        </p:spPr>
        <p:txBody>
          <a:bodyPr wrap="none" lIns="0" tIns="0" rIns="0" bIns="0">
            <a:spAutoFit/>
          </a:bodyPr>
          <a:p>
            <a:pPr algn="l">
              <a:spcBef>
                <a:spcPct val="50000"/>
              </a:spcBef>
              <a:buClr>
                <a:schemeClr val="tx1"/>
              </a:buClr>
            </a:pPr>
            <a:r>
              <a:rPr lang="en-US" altLang="zh-CN" sz="1800" b="1" dirty="0">
                <a:solidFill>
                  <a:srgbClr val="000000"/>
                </a:solidFill>
                <a:latin typeface="Arial" panose="020B0604020202020204" pitchFamily="34" charset="0"/>
              </a:rPr>
              <a:t>…</a:t>
            </a:r>
            <a:endParaRPr lang="en-US" altLang="zh-CN" sz="1800" b="1" dirty="0">
              <a:solidFill>
                <a:schemeClr val="tx1"/>
              </a:solidFill>
              <a:latin typeface="Arial" panose="020B0604020202020204" pitchFamily="34" charset="0"/>
            </a:endParaRPr>
          </a:p>
        </p:txBody>
      </p:sp>
    </p:spTree>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6" name="Rectangle 2"/>
          <p:cNvSpPr>
            <a:spLocks noChangeArrowheads="1"/>
          </p:cNvSpPr>
          <p:nvPr/>
        </p:nvSpPr>
        <p:spPr bwMode="auto">
          <a:xfrm>
            <a:off x="395288" y="404813"/>
            <a:ext cx="8064500" cy="53863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nchor="ctr">
            <a:spAutoFit/>
          </a:bodyPr>
          <a:lstStyle/>
          <a:p>
            <a:pPr marL="0" marR="0" lvl="0" indent="1333500" algn="l" defTabSz="914400" rtl="0" eaLnBrk="1" fontAlgn="base" latinLnBrk="0" hangingPunct="1">
              <a:lnSpc>
                <a:spcPct val="100000"/>
              </a:lnSpc>
              <a:spcBef>
                <a:spcPct val="50000"/>
              </a:spcBef>
              <a:spcAft>
                <a:spcPct val="0"/>
              </a:spcAft>
              <a:buClr>
                <a:schemeClr val="tx1"/>
              </a:buClr>
              <a:buSzTx/>
              <a:buFontTx/>
              <a:buNone/>
              <a:defRPr/>
            </a:pPr>
            <a:r>
              <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需求矩阵如下：      </a:t>
            </a: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1333500" algn="l" defTabSz="914400" rtl="0" eaLnBrk="1" fontAlgn="base" latinLnBrk="0" hangingPunct="1">
              <a:lnSpc>
                <a:spcPct val="100000"/>
              </a:lnSpc>
              <a:spcBef>
                <a:spcPct val="50000"/>
              </a:spcBef>
              <a:spcAft>
                <a:spcPct val="0"/>
              </a:spcAft>
              <a:buClr>
                <a:schemeClr val="tx1"/>
              </a:buClr>
              <a:buSzTx/>
              <a:buFontTx/>
              <a:buNone/>
              <a:defRPr/>
            </a:pPr>
            <a:r>
              <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进程                </a:t>
            </a:r>
            <a:r>
              <a:rPr kumimoji="0" lang="en-US"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Need</a:t>
            </a:r>
            <a:endParaRPr kumimoji="0" lang="en-US"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133350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A      B</a:t>
            </a:r>
            <a:endParaRPr kumimoji="0" lang="en-US"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133350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P0                 0       4</a:t>
            </a:r>
            <a:endParaRPr kumimoji="0" lang="en-US"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133350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P1                 7       0</a:t>
            </a:r>
            <a:endParaRPr kumimoji="0" lang="en-US"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133350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P2                 4       0</a:t>
            </a:r>
            <a:endParaRPr kumimoji="0" lang="en-US"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133350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P3                 1       0</a:t>
            </a:r>
            <a:endParaRPr kumimoji="0" lang="en-US"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133350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P4                 4       2</a:t>
            </a:r>
            <a:endParaRPr kumimoji="0" lang="en-US"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1333500" algn="l" defTabSz="914400" rtl="0" eaLnBrk="1" fontAlgn="base" latinLnBrk="0" hangingPunct="1">
              <a:lnSpc>
                <a:spcPct val="100000"/>
              </a:lnSpc>
              <a:spcBef>
                <a:spcPct val="50000"/>
              </a:spcBef>
              <a:spcAft>
                <a:spcPct val="0"/>
              </a:spcAft>
              <a:buClr>
                <a:schemeClr val="tx1"/>
              </a:buClr>
              <a:buSzTx/>
              <a:buFontTx/>
              <a:buNone/>
              <a:defRPr/>
            </a:pPr>
            <a:r>
              <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答：系统处于安全状态。</a:t>
            </a: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1333500" algn="l" defTabSz="914400" rtl="0" eaLnBrk="1" fontAlgn="base" latinLnBrk="0" hangingPunct="1">
              <a:lnSpc>
                <a:spcPct val="100000"/>
              </a:lnSpc>
              <a:spcBef>
                <a:spcPct val="50000"/>
              </a:spcBef>
              <a:spcAft>
                <a:spcPct val="0"/>
              </a:spcAft>
              <a:buClr>
                <a:schemeClr val="tx1"/>
              </a:buClr>
              <a:buSzTx/>
              <a:buFontTx/>
              <a:buNone/>
              <a:defRPr/>
            </a:pPr>
            <a:r>
              <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安全序列为：</a:t>
            </a:r>
            <a:r>
              <a:rPr kumimoji="0" lang="en-US"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〈P0</a:t>
            </a:r>
            <a:r>
              <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P3</a:t>
            </a:r>
            <a:r>
              <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P2</a:t>
            </a:r>
            <a:r>
              <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P1</a:t>
            </a:r>
            <a:r>
              <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P4〉</a:t>
            </a:r>
            <a:endParaRPr kumimoji="0" lang="en-US"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54626">
                                            <p:txEl>
                                              <p:charRg st="0" end="14"/>
                                            </p:txEl>
                                          </p:spTgt>
                                        </p:tgtEl>
                                        <p:attrNameLst>
                                          <p:attrName>style.visibility</p:attrName>
                                        </p:attrNameLst>
                                      </p:cBhvr>
                                      <p:to>
                                        <p:strVal val="visible"/>
                                      </p:to>
                                    </p:set>
                                    <p:animEffect transition="in" filter="box(in)">
                                      <p:cBhvr>
                                        <p:cTn id="7" dur="500"/>
                                        <p:tgtEl>
                                          <p:spTgt spid="154626">
                                            <p:txEl>
                                              <p:charRg st="0" end="1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54626">
                                            <p:txEl>
                                              <p:charRg st="14" end="39"/>
                                            </p:txEl>
                                          </p:spTgt>
                                        </p:tgtEl>
                                        <p:attrNameLst>
                                          <p:attrName>style.visibility</p:attrName>
                                        </p:attrNameLst>
                                      </p:cBhvr>
                                      <p:to>
                                        <p:strVal val="visible"/>
                                      </p:to>
                                    </p:set>
                                    <p:animEffect transition="in" filter="box(in)">
                                      <p:cBhvr>
                                        <p:cTn id="10" dur="500"/>
                                        <p:tgtEl>
                                          <p:spTgt spid="154626">
                                            <p:txEl>
                                              <p:charRg st="14" end="39"/>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54626">
                                            <p:txEl>
                                              <p:charRg st="39" end="72"/>
                                            </p:txEl>
                                          </p:spTgt>
                                        </p:tgtEl>
                                        <p:attrNameLst>
                                          <p:attrName>style.visibility</p:attrName>
                                        </p:attrNameLst>
                                      </p:cBhvr>
                                      <p:to>
                                        <p:strVal val="visible"/>
                                      </p:to>
                                    </p:set>
                                    <p:animEffect transition="in" filter="box(in)">
                                      <p:cBhvr>
                                        <p:cTn id="13" dur="500"/>
                                        <p:tgtEl>
                                          <p:spTgt spid="154626">
                                            <p:txEl>
                                              <p:charRg st="39" end="7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54626">
                                            <p:txEl>
                                              <p:charRg st="72" end="104"/>
                                            </p:txEl>
                                          </p:spTgt>
                                        </p:tgtEl>
                                        <p:attrNameLst>
                                          <p:attrName>style.visibility</p:attrName>
                                        </p:attrNameLst>
                                      </p:cBhvr>
                                      <p:to>
                                        <p:strVal val="visible"/>
                                      </p:to>
                                    </p:set>
                                    <p:animEffect transition="in" filter="box(in)">
                                      <p:cBhvr>
                                        <p:cTn id="16" dur="500"/>
                                        <p:tgtEl>
                                          <p:spTgt spid="154626">
                                            <p:txEl>
                                              <p:charRg st="72" end="104"/>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54626">
                                            <p:txEl>
                                              <p:charRg st="104" end="136"/>
                                            </p:txEl>
                                          </p:spTgt>
                                        </p:tgtEl>
                                        <p:attrNameLst>
                                          <p:attrName>style.visibility</p:attrName>
                                        </p:attrNameLst>
                                      </p:cBhvr>
                                      <p:to>
                                        <p:strVal val="visible"/>
                                      </p:to>
                                    </p:set>
                                    <p:animEffect transition="in" filter="box(in)">
                                      <p:cBhvr>
                                        <p:cTn id="19" dur="500"/>
                                        <p:tgtEl>
                                          <p:spTgt spid="154626">
                                            <p:txEl>
                                              <p:charRg st="104" end="136"/>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154626">
                                            <p:txEl>
                                              <p:charRg st="136" end="168"/>
                                            </p:txEl>
                                          </p:spTgt>
                                        </p:tgtEl>
                                        <p:attrNameLst>
                                          <p:attrName>style.visibility</p:attrName>
                                        </p:attrNameLst>
                                      </p:cBhvr>
                                      <p:to>
                                        <p:strVal val="visible"/>
                                      </p:to>
                                    </p:set>
                                    <p:animEffect transition="in" filter="box(in)">
                                      <p:cBhvr>
                                        <p:cTn id="22" dur="500"/>
                                        <p:tgtEl>
                                          <p:spTgt spid="154626">
                                            <p:txEl>
                                              <p:charRg st="136" end="168"/>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154626">
                                            <p:txEl>
                                              <p:charRg st="168" end="200"/>
                                            </p:txEl>
                                          </p:spTgt>
                                        </p:tgtEl>
                                        <p:attrNameLst>
                                          <p:attrName>style.visibility</p:attrName>
                                        </p:attrNameLst>
                                      </p:cBhvr>
                                      <p:to>
                                        <p:strVal val="visible"/>
                                      </p:to>
                                    </p:set>
                                    <p:animEffect transition="in" filter="box(in)">
                                      <p:cBhvr>
                                        <p:cTn id="25" dur="500"/>
                                        <p:tgtEl>
                                          <p:spTgt spid="154626">
                                            <p:txEl>
                                              <p:charRg st="168" end="200"/>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154626">
                                            <p:txEl>
                                              <p:charRg st="200" end="232"/>
                                            </p:txEl>
                                          </p:spTgt>
                                        </p:tgtEl>
                                        <p:attrNameLst>
                                          <p:attrName>style.visibility</p:attrName>
                                        </p:attrNameLst>
                                      </p:cBhvr>
                                      <p:to>
                                        <p:strVal val="visible"/>
                                      </p:to>
                                    </p:set>
                                    <p:animEffect transition="in" filter="box(in)">
                                      <p:cBhvr>
                                        <p:cTn id="28" dur="500"/>
                                        <p:tgtEl>
                                          <p:spTgt spid="154626">
                                            <p:txEl>
                                              <p:charRg st="200" end="23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154626">
                                            <p:txEl>
                                              <p:charRg st="232" end="244"/>
                                            </p:txEl>
                                          </p:spTgt>
                                        </p:tgtEl>
                                        <p:attrNameLst>
                                          <p:attrName>style.visibility</p:attrName>
                                        </p:attrNameLst>
                                      </p:cBhvr>
                                      <p:to>
                                        <p:strVal val="visible"/>
                                      </p:to>
                                    </p:set>
                                    <p:animEffect transition="in" filter="box(in)">
                                      <p:cBhvr>
                                        <p:cTn id="33" dur="500"/>
                                        <p:tgtEl>
                                          <p:spTgt spid="154626">
                                            <p:txEl>
                                              <p:charRg st="232" end="244"/>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154626">
                                            <p:txEl>
                                              <p:charRg st="244" end="267"/>
                                            </p:txEl>
                                          </p:spTgt>
                                        </p:tgtEl>
                                        <p:attrNameLst>
                                          <p:attrName>style.visibility</p:attrName>
                                        </p:attrNameLst>
                                      </p:cBhvr>
                                      <p:to>
                                        <p:strVal val="visible"/>
                                      </p:to>
                                    </p:set>
                                    <p:animEffect transition="in" filter="box(in)">
                                      <p:cBhvr>
                                        <p:cTn id="36" dur="500"/>
                                        <p:tgtEl>
                                          <p:spTgt spid="154626">
                                            <p:txEl>
                                              <p:charRg st="244" end="26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3.7 </a:t>
            </a:r>
            <a:r>
              <a:rPr kumimoji="0" lang="zh-CN" altLang="en-US" sz="44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死锁的检测和解除</a:t>
            </a:r>
            <a:r>
              <a:rPr kumimoji="0" lang="zh-CN" altLang="en-US" sz="4400" b="1" i="0" u="none" strike="noStrike" kern="0" cap="none" spc="0" normalizeH="0" baseline="0" noProof="0" smtClean="0">
                <a:ln>
                  <a:noFill/>
                </a:ln>
                <a:solidFill>
                  <a:schemeClr val="tx2"/>
                </a:solidFill>
                <a:effectLst/>
                <a:uLnTx/>
                <a:uFillTx/>
                <a:latin typeface="+mj-lt"/>
                <a:ea typeface="+mj-ea"/>
                <a:cs typeface="+mj-cs"/>
              </a:rPr>
              <a:t> </a:t>
            </a:r>
            <a:endParaRPr kumimoji="0" lang="zh-CN" altLang="en-US" sz="4400" b="1" i="0" u="none" strike="noStrike" kern="0" cap="none" spc="0" normalizeH="0" baseline="0" noProof="0" smtClean="0">
              <a:ln>
                <a:noFill/>
              </a:ln>
              <a:solidFill>
                <a:schemeClr val="tx2"/>
              </a:solidFill>
              <a:effectLst/>
              <a:uLnTx/>
              <a:uFillTx/>
              <a:latin typeface="+mj-lt"/>
              <a:ea typeface="+mj-ea"/>
              <a:cs typeface="+mj-cs"/>
            </a:endParaRPr>
          </a:p>
        </p:txBody>
      </p:sp>
      <p:sp>
        <p:nvSpPr>
          <p:cNvPr id="10244" name="Text Box 5"/>
          <p:cNvSpPr txBox="1"/>
          <p:nvPr/>
        </p:nvSpPr>
        <p:spPr>
          <a:xfrm>
            <a:off x="323850" y="1341438"/>
            <a:ext cx="5472113" cy="641350"/>
          </a:xfrm>
          <a:prstGeom prst="rect">
            <a:avLst/>
          </a:prstGeom>
          <a:noFill/>
          <a:ln w="9525">
            <a:noFill/>
          </a:ln>
        </p:spPr>
        <p:txBody>
          <a:bodyPr>
            <a:spAutoFit/>
          </a:bodyPr>
          <a:p>
            <a:pPr algn="l"/>
            <a:r>
              <a:rPr lang="zh-CN" altLang="en-US" sz="3600" b="1" dirty="0">
                <a:solidFill>
                  <a:srgbClr val="CC3300"/>
                </a:solidFill>
                <a:latin typeface="Times New Roman" panose="02020603050405020304" pitchFamily="18" charset="0"/>
              </a:rPr>
              <a:t>一</a:t>
            </a:r>
            <a:r>
              <a:rPr lang="en-US" altLang="zh-CN" sz="3600" b="1" dirty="0">
                <a:solidFill>
                  <a:srgbClr val="CC3300"/>
                </a:solidFill>
                <a:latin typeface="Times New Roman" panose="02020603050405020304" pitchFamily="18" charset="0"/>
              </a:rPr>
              <a:t>. </a:t>
            </a:r>
            <a:r>
              <a:rPr lang="zh-CN" altLang="en-US" sz="3600" b="1" dirty="0">
                <a:solidFill>
                  <a:srgbClr val="CC3300"/>
                </a:solidFill>
                <a:latin typeface="Times New Roman" panose="02020603050405020304" pitchFamily="18" charset="0"/>
              </a:rPr>
              <a:t>死锁的检测</a:t>
            </a:r>
            <a:r>
              <a:rPr lang="zh-CN" altLang="en-US" sz="2800" b="1" dirty="0">
                <a:solidFill>
                  <a:schemeClr val="tx1"/>
                </a:solidFill>
                <a:latin typeface="Times New Roman" panose="02020603050405020304" pitchFamily="18" charset="0"/>
              </a:rPr>
              <a:t> </a:t>
            </a:r>
            <a:endParaRPr lang="zh-CN" altLang="en-US" sz="2800" b="1" dirty="0">
              <a:solidFill>
                <a:schemeClr val="tx1"/>
              </a:solidFill>
              <a:latin typeface="Times New Roman" panose="02020603050405020304" pitchFamily="18" charset="0"/>
            </a:endParaRPr>
          </a:p>
        </p:txBody>
      </p:sp>
      <p:sp>
        <p:nvSpPr>
          <p:cNvPr id="10245" name="Text Box 6"/>
          <p:cNvSpPr txBox="1"/>
          <p:nvPr/>
        </p:nvSpPr>
        <p:spPr>
          <a:xfrm>
            <a:off x="611188" y="2133600"/>
            <a:ext cx="7632700" cy="519113"/>
          </a:xfrm>
          <a:prstGeom prst="rect">
            <a:avLst/>
          </a:prstGeom>
          <a:noFill/>
          <a:ln w="9525">
            <a:noFill/>
          </a:ln>
        </p:spPr>
        <p:txBody>
          <a:bodyPr>
            <a:spAutoFit/>
          </a:bodyPr>
          <a:p>
            <a:pPr algn="l"/>
            <a:r>
              <a:rPr lang="en-US" altLang="zh-CN" sz="2800" b="1" dirty="0">
                <a:solidFill>
                  <a:srgbClr val="017DED"/>
                </a:solidFill>
                <a:latin typeface="Times New Roman" panose="02020603050405020304" pitchFamily="18" charset="0"/>
              </a:rPr>
              <a:t>1. </a:t>
            </a:r>
            <a:r>
              <a:rPr lang="zh-CN" altLang="en-US" sz="2800" b="1" dirty="0">
                <a:solidFill>
                  <a:srgbClr val="017DED"/>
                </a:solidFill>
                <a:latin typeface="Times New Roman" panose="02020603050405020304" pitchFamily="18" charset="0"/>
              </a:rPr>
              <a:t>资源分配图</a:t>
            </a:r>
            <a:r>
              <a:rPr lang="en-US" altLang="zh-CN" sz="2800" b="1" dirty="0">
                <a:solidFill>
                  <a:srgbClr val="017DED"/>
                </a:solidFill>
                <a:latin typeface="Times New Roman" panose="02020603050405020304" pitchFamily="18" charset="0"/>
              </a:rPr>
              <a:t>(Resource Allocation Graph)</a:t>
            </a:r>
            <a:r>
              <a:rPr lang="en-US" altLang="zh-CN" b="1" dirty="0">
                <a:solidFill>
                  <a:schemeClr val="tx1"/>
                </a:solidFill>
                <a:latin typeface="Times New Roman" panose="02020603050405020304" pitchFamily="18" charset="0"/>
              </a:rPr>
              <a:t> </a:t>
            </a:r>
            <a:endParaRPr lang="en-US" altLang="zh-CN" b="1" dirty="0">
              <a:solidFill>
                <a:schemeClr val="tx1"/>
              </a:solidFill>
              <a:latin typeface="Times New Roman" panose="02020603050405020304" pitchFamily="18" charset="0"/>
            </a:endParaRPr>
          </a:p>
        </p:txBody>
      </p:sp>
      <p:sp>
        <p:nvSpPr>
          <p:cNvPr id="10246" name="Text Box 7"/>
          <p:cNvSpPr txBox="1"/>
          <p:nvPr/>
        </p:nvSpPr>
        <p:spPr>
          <a:xfrm>
            <a:off x="2590800" y="5895975"/>
            <a:ext cx="3613150" cy="457200"/>
          </a:xfrm>
          <a:prstGeom prst="rect">
            <a:avLst/>
          </a:prstGeom>
          <a:noFill/>
          <a:ln w="9525">
            <a:noFill/>
          </a:ln>
        </p:spPr>
        <p:txBody>
          <a:bodyPr wrap="none">
            <a:spAutoFit/>
          </a:bodyPr>
          <a:p>
            <a:pPr algn="l"/>
            <a:r>
              <a:rPr lang="zh-CN" altLang="en-US" dirty="0">
                <a:solidFill>
                  <a:schemeClr val="tx1"/>
                </a:solidFill>
                <a:latin typeface="Times New Roman" panose="02020603050405020304" pitchFamily="18" charset="0"/>
              </a:rPr>
              <a:t>每类资源有多个时的情况 </a:t>
            </a:r>
            <a:endParaRPr lang="zh-CN" altLang="en-US" dirty="0">
              <a:solidFill>
                <a:schemeClr val="tx1"/>
              </a:solidFill>
              <a:latin typeface="Times New Roman" panose="02020603050405020304" pitchFamily="18" charset="0"/>
            </a:endParaRPr>
          </a:p>
        </p:txBody>
      </p:sp>
      <p:graphicFrame>
        <p:nvGraphicFramePr>
          <p:cNvPr id="10242" name="Object 8"/>
          <p:cNvGraphicFramePr/>
          <p:nvPr/>
        </p:nvGraphicFramePr>
        <p:xfrm>
          <a:off x="3059113" y="2852738"/>
          <a:ext cx="3505200" cy="3173412"/>
        </p:xfrm>
        <a:graphic>
          <a:graphicData uri="http://schemas.openxmlformats.org/presentationml/2006/ole">
            <mc:AlternateContent xmlns:mc="http://schemas.openxmlformats.org/markup-compatibility/2006">
              <mc:Choice xmlns:v="urn:schemas-microsoft-com:vml" Requires="v">
                <p:oleObj spid="_x0000_s3086" name="" r:id="rId1" imgW="1493520" imgH="1348740" progId="Visio.Drawing.4">
                  <p:embed/>
                </p:oleObj>
              </mc:Choice>
              <mc:Fallback>
                <p:oleObj name="" r:id="rId1" imgW="1493520" imgH="1348740" progId="Visio.Drawing.4">
                  <p:embed/>
                  <p:pic>
                    <p:nvPicPr>
                      <p:cNvPr id="0" name="图片 3085"/>
                      <p:cNvPicPr/>
                      <p:nvPr/>
                    </p:nvPicPr>
                    <p:blipFill>
                      <a:blip r:embed="rId2"/>
                      <a:stretch>
                        <a:fillRect/>
                      </a:stretch>
                    </p:blipFill>
                    <p:spPr>
                      <a:xfrm>
                        <a:off x="3059113" y="2852738"/>
                        <a:ext cx="3505200" cy="3173412"/>
                      </a:xfrm>
                      <a:prstGeom prst="rect">
                        <a:avLst/>
                      </a:prstGeom>
                      <a:noFill/>
                      <a:ln w="38100">
                        <a:noFill/>
                        <a:miter/>
                      </a:ln>
                    </p:spPr>
                  </p:pic>
                </p:oleObj>
              </mc:Fallback>
            </mc:AlternateContent>
          </a:graphicData>
        </a:graphic>
      </p:graphicFrame>
    </p:spTree>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8898" name="Rectangle 2"/>
          <p:cNvSpPr/>
          <p:nvPr/>
        </p:nvSpPr>
        <p:spPr>
          <a:xfrm>
            <a:off x="395288" y="1009650"/>
            <a:ext cx="8569325" cy="1755775"/>
          </a:xfrm>
          <a:prstGeom prst="rect">
            <a:avLst/>
          </a:prstGeom>
          <a:noFill/>
          <a:ln w="9525">
            <a:noFill/>
          </a:ln>
        </p:spPr>
        <p:txBody>
          <a:bodyPr>
            <a:spAutoFit/>
          </a:bodyPr>
          <a:p>
            <a:pPr algn="l">
              <a:spcBef>
                <a:spcPct val="10000"/>
              </a:spcBef>
            </a:pPr>
            <a:r>
              <a:rPr lang="zh-CN" altLang="en-US" sz="2800" b="1" dirty="0">
                <a:solidFill>
                  <a:srgbClr val="0000D0"/>
                </a:solidFill>
                <a:latin typeface="宋体" panose="02010600030101010101" pitchFamily="2" charset="-122"/>
              </a:rPr>
              <a:t>简化资源分配图，</a:t>
            </a:r>
            <a:r>
              <a:rPr lang="zh-CN" altLang="en-US" b="1" dirty="0">
                <a:solidFill>
                  <a:schemeClr val="tx1"/>
                </a:solidFill>
                <a:latin typeface="宋体" panose="02010600030101010101" pitchFamily="2" charset="-122"/>
              </a:rPr>
              <a:t>如果资源分配图能完全简化，则系统中没有死锁；否则系统存在死锁。</a:t>
            </a:r>
            <a:endParaRPr lang="zh-CN" altLang="en-US" b="1" dirty="0">
              <a:solidFill>
                <a:schemeClr val="tx1"/>
              </a:solidFill>
              <a:latin typeface="宋体" panose="02010600030101010101" pitchFamily="2" charset="-122"/>
            </a:endParaRPr>
          </a:p>
          <a:p>
            <a:pPr algn="l">
              <a:spcBef>
                <a:spcPct val="10000"/>
              </a:spcBef>
            </a:pPr>
            <a:endParaRPr lang="zh-CN" altLang="en-US" b="1" dirty="0">
              <a:solidFill>
                <a:schemeClr val="tx1"/>
              </a:solidFill>
              <a:latin typeface="宋体" panose="02010600030101010101" pitchFamily="2" charset="-122"/>
            </a:endParaRPr>
          </a:p>
          <a:p>
            <a:pPr algn="l">
              <a:spcBef>
                <a:spcPct val="10000"/>
              </a:spcBef>
            </a:pPr>
            <a:r>
              <a:rPr lang="zh-CN" altLang="en-US" sz="2800" b="1" dirty="0">
                <a:solidFill>
                  <a:srgbClr val="0000D0"/>
                </a:solidFill>
                <a:latin typeface="宋体" panose="02010600030101010101" pitchFamily="2" charset="-122"/>
              </a:rPr>
              <a:t>资源分配图简化过程：</a:t>
            </a:r>
            <a:endParaRPr lang="zh-CN" altLang="en-US" sz="2800" b="1" dirty="0">
              <a:solidFill>
                <a:srgbClr val="0000D0"/>
              </a:solidFill>
              <a:latin typeface="宋体" panose="02010600030101010101" pitchFamily="2" charset="-122"/>
            </a:endParaRPr>
          </a:p>
        </p:txBody>
      </p:sp>
      <p:sp>
        <p:nvSpPr>
          <p:cNvPr id="84995" name="Text Box 9"/>
          <p:cNvSpPr txBox="1"/>
          <p:nvPr/>
        </p:nvSpPr>
        <p:spPr>
          <a:xfrm>
            <a:off x="468313" y="404813"/>
            <a:ext cx="5903912" cy="519112"/>
          </a:xfrm>
          <a:prstGeom prst="rect">
            <a:avLst/>
          </a:prstGeom>
          <a:noFill/>
          <a:ln w="9525">
            <a:noFill/>
          </a:ln>
        </p:spPr>
        <p:txBody>
          <a:bodyPr>
            <a:spAutoFit/>
          </a:bodyPr>
          <a:p>
            <a:pPr algn="l"/>
            <a:r>
              <a:rPr lang="en-US" altLang="zh-CN" sz="2800" b="1" dirty="0">
                <a:solidFill>
                  <a:schemeClr val="tx2"/>
                </a:solidFill>
                <a:latin typeface="Times New Roman" panose="02020603050405020304" pitchFamily="18" charset="0"/>
              </a:rPr>
              <a:t>2. </a:t>
            </a:r>
            <a:r>
              <a:rPr lang="zh-CN" altLang="en-US" sz="2800" b="1" dirty="0">
                <a:solidFill>
                  <a:schemeClr val="tx2"/>
                </a:solidFill>
                <a:latin typeface="Times New Roman" panose="02020603050405020304" pitchFamily="18" charset="0"/>
              </a:rPr>
              <a:t>死锁定理</a:t>
            </a:r>
            <a:r>
              <a:rPr lang="zh-CN" altLang="en-US" b="1" dirty="0">
                <a:solidFill>
                  <a:schemeClr val="tx1"/>
                </a:solidFill>
                <a:latin typeface="Times New Roman" panose="02020603050405020304" pitchFamily="18" charset="0"/>
              </a:rPr>
              <a:t> </a:t>
            </a:r>
            <a:endParaRPr lang="zh-CN" altLang="en-US" b="1" dirty="0">
              <a:solidFill>
                <a:schemeClr val="tx1"/>
              </a:solidFill>
              <a:latin typeface="Times New Roman" panose="02020603050405020304" pitchFamily="18" charset="0"/>
            </a:endParaRPr>
          </a:p>
        </p:txBody>
      </p:sp>
      <p:grpSp>
        <p:nvGrpSpPr>
          <p:cNvPr id="2" name="Group 43"/>
          <p:cNvGrpSpPr/>
          <p:nvPr/>
        </p:nvGrpSpPr>
        <p:grpSpPr>
          <a:xfrm>
            <a:off x="5651500" y="2565400"/>
            <a:ext cx="3168650" cy="2868613"/>
            <a:chOff x="3016" y="1616"/>
            <a:chExt cx="1996" cy="1807"/>
          </a:xfrm>
        </p:grpSpPr>
        <p:sp>
          <p:nvSpPr>
            <p:cNvPr id="85049" name="AutoShape 11"/>
            <p:cNvSpPr>
              <a:spLocks noChangeAspect="1" noTextEdit="1"/>
            </p:cNvSpPr>
            <p:nvPr/>
          </p:nvSpPr>
          <p:spPr>
            <a:xfrm>
              <a:off x="3016" y="1616"/>
              <a:ext cx="1996" cy="1807"/>
            </a:xfrm>
            <a:prstGeom prst="rect">
              <a:avLst/>
            </a:prstGeom>
            <a:noFill/>
            <a:ln w="9525">
              <a:noFill/>
            </a:ln>
          </p:spPr>
          <p:txBody>
            <a:bodyPr/>
            <a:p>
              <a:endParaRPr lang="zh-CN" altLang="en-US"/>
            </a:p>
          </p:txBody>
        </p:sp>
        <p:sp>
          <p:nvSpPr>
            <p:cNvPr id="85050" name="Freeform 13"/>
            <p:cNvSpPr/>
            <p:nvPr/>
          </p:nvSpPr>
          <p:spPr>
            <a:xfrm>
              <a:off x="3434" y="1892"/>
              <a:ext cx="1222" cy="479"/>
            </a:xfrm>
            <a:custGeom>
              <a:avLst/>
              <a:gdLst>
                <a:gd name="txL" fmla="*/ 0 w 1222"/>
                <a:gd name="txT" fmla="*/ 0 h 479"/>
                <a:gd name="txR" fmla="*/ 1222 w 1222"/>
                <a:gd name="txB" fmla="*/ 479 h 479"/>
              </a:gdLst>
              <a:ahLst/>
              <a:cxnLst>
                <a:cxn ang="0">
                  <a:pos x="0" y="479"/>
                </a:cxn>
                <a:cxn ang="0">
                  <a:pos x="50" y="337"/>
                </a:cxn>
                <a:cxn ang="0">
                  <a:pos x="142" y="214"/>
                </a:cxn>
                <a:cxn ang="0">
                  <a:pos x="254" y="102"/>
                </a:cxn>
                <a:cxn ang="0">
                  <a:pos x="387" y="30"/>
                </a:cxn>
                <a:cxn ang="0">
                  <a:pos x="539" y="0"/>
                </a:cxn>
                <a:cxn ang="0">
                  <a:pos x="692" y="0"/>
                </a:cxn>
                <a:cxn ang="0">
                  <a:pos x="835" y="30"/>
                </a:cxn>
                <a:cxn ang="0">
                  <a:pos x="977" y="102"/>
                </a:cxn>
                <a:cxn ang="0">
                  <a:pos x="1089" y="214"/>
                </a:cxn>
                <a:cxn ang="0">
                  <a:pos x="1171" y="337"/>
                </a:cxn>
                <a:cxn ang="0">
                  <a:pos x="1222" y="479"/>
                </a:cxn>
              </a:cxnLst>
              <a:rect l="txL" t="txT" r="txR" b="txB"/>
              <a:pathLst>
                <a:path w="1222" h="479">
                  <a:moveTo>
                    <a:pt x="0" y="479"/>
                  </a:moveTo>
                  <a:lnTo>
                    <a:pt x="50" y="337"/>
                  </a:lnTo>
                  <a:lnTo>
                    <a:pt x="142" y="214"/>
                  </a:lnTo>
                  <a:lnTo>
                    <a:pt x="254" y="102"/>
                  </a:lnTo>
                  <a:lnTo>
                    <a:pt x="387" y="30"/>
                  </a:lnTo>
                  <a:lnTo>
                    <a:pt x="539" y="0"/>
                  </a:lnTo>
                  <a:lnTo>
                    <a:pt x="692" y="0"/>
                  </a:lnTo>
                  <a:lnTo>
                    <a:pt x="835" y="30"/>
                  </a:lnTo>
                  <a:lnTo>
                    <a:pt x="977" y="102"/>
                  </a:lnTo>
                  <a:lnTo>
                    <a:pt x="1089" y="214"/>
                  </a:lnTo>
                  <a:lnTo>
                    <a:pt x="1171" y="337"/>
                  </a:lnTo>
                  <a:lnTo>
                    <a:pt x="1222" y="479"/>
                  </a:lnTo>
                </a:path>
              </a:pathLst>
            </a:custGeom>
            <a:noFill/>
            <a:ln w="15875"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85051" name="Freeform 14"/>
            <p:cNvSpPr/>
            <p:nvPr/>
          </p:nvSpPr>
          <p:spPr>
            <a:xfrm>
              <a:off x="3933" y="1687"/>
              <a:ext cx="234" cy="245"/>
            </a:xfrm>
            <a:custGeom>
              <a:avLst/>
              <a:gdLst>
                <a:gd name="txL" fmla="*/ 0 w 234"/>
                <a:gd name="txT" fmla="*/ 0 h 245"/>
                <a:gd name="txR" fmla="*/ 234 w 234"/>
                <a:gd name="txB" fmla="*/ 245 h 245"/>
              </a:gdLst>
              <a:ahLst/>
              <a:cxnLst>
                <a:cxn ang="0">
                  <a:pos x="0" y="123"/>
                </a:cxn>
                <a:cxn ang="0">
                  <a:pos x="10" y="62"/>
                </a:cxn>
                <a:cxn ang="0">
                  <a:pos x="61" y="21"/>
                </a:cxn>
                <a:cxn ang="0">
                  <a:pos x="112" y="0"/>
                </a:cxn>
                <a:cxn ang="0">
                  <a:pos x="173" y="21"/>
                </a:cxn>
                <a:cxn ang="0">
                  <a:pos x="224" y="62"/>
                </a:cxn>
                <a:cxn ang="0">
                  <a:pos x="234" y="123"/>
                </a:cxn>
                <a:cxn ang="0">
                  <a:pos x="224" y="184"/>
                </a:cxn>
                <a:cxn ang="0">
                  <a:pos x="173" y="225"/>
                </a:cxn>
                <a:cxn ang="0">
                  <a:pos x="112" y="245"/>
                </a:cxn>
                <a:cxn ang="0">
                  <a:pos x="61" y="225"/>
                </a:cxn>
                <a:cxn ang="0">
                  <a:pos x="10" y="184"/>
                </a:cxn>
                <a:cxn ang="0">
                  <a:pos x="0" y="123"/>
                </a:cxn>
              </a:cxnLst>
              <a:rect l="txL" t="txT" r="txR" b="txB"/>
              <a:pathLst>
                <a:path w="234" h="245">
                  <a:moveTo>
                    <a:pt x="0" y="123"/>
                  </a:moveTo>
                  <a:lnTo>
                    <a:pt x="10" y="62"/>
                  </a:lnTo>
                  <a:lnTo>
                    <a:pt x="61" y="21"/>
                  </a:lnTo>
                  <a:lnTo>
                    <a:pt x="112" y="0"/>
                  </a:lnTo>
                  <a:lnTo>
                    <a:pt x="173" y="21"/>
                  </a:lnTo>
                  <a:lnTo>
                    <a:pt x="224" y="62"/>
                  </a:lnTo>
                  <a:lnTo>
                    <a:pt x="234" y="123"/>
                  </a:lnTo>
                  <a:lnTo>
                    <a:pt x="224" y="184"/>
                  </a:lnTo>
                  <a:lnTo>
                    <a:pt x="173" y="225"/>
                  </a:lnTo>
                  <a:lnTo>
                    <a:pt x="112" y="245"/>
                  </a:lnTo>
                  <a:lnTo>
                    <a:pt x="61" y="225"/>
                  </a:lnTo>
                  <a:lnTo>
                    <a:pt x="10" y="184"/>
                  </a:lnTo>
                  <a:lnTo>
                    <a:pt x="0" y="123"/>
                  </a:lnTo>
                  <a:close/>
                </a:path>
              </a:pathLst>
            </a:custGeom>
            <a:solidFill>
              <a:srgbClr val="FFFFFF"/>
            </a:solidFill>
            <a:ln w="15875"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85052" name="Rectangle 15"/>
            <p:cNvSpPr/>
            <p:nvPr/>
          </p:nvSpPr>
          <p:spPr>
            <a:xfrm>
              <a:off x="3998" y="1728"/>
              <a:ext cx="91" cy="163"/>
            </a:xfrm>
            <a:prstGeom prst="rect">
              <a:avLst/>
            </a:prstGeom>
            <a:noFill/>
            <a:ln w="9525">
              <a:noFill/>
            </a:ln>
          </p:spPr>
          <p:txBody>
            <a:bodyPr wrap="none" lIns="0" tIns="0" rIns="0" bIns="0">
              <a:spAutoFit/>
            </a:bodyPr>
            <a:p>
              <a:r>
                <a:rPr lang="en-US" altLang="zh-CN" sz="1700" dirty="0">
                  <a:solidFill>
                    <a:srgbClr val="000000"/>
                  </a:solidFill>
                  <a:latin typeface="Times" charset="0"/>
                </a:rPr>
                <a:t>P</a:t>
              </a:r>
              <a:endParaRPr lang="en-US" altLang="zh-CN" dirty="0">
                <a:solidFill>
                  <a:schemeClr val="tx1"/>
                </a:solidFill>
                <a:latin typeface="Times New Roman" panose="02020603050405020304" pitchFamily="18" charset="0"/>
              </a:endParaRPr>
            </a:p>
          </p:txBody>
        </p:sp>
        <p:sp>
          <p:nvSpPr>
            <p:cNvPr id="85053" name="Rectangle 16"/>
            <p:cNvSpPr/>
            <p:nvPr/>
          </p:nvSpPr>
          <p:spPr>
            <a:xfrm>
              <a:off x="4074" y="1800"/>
              <a:ext cx="53" cy="115"/>
            </a:xfrm>
            <a:prstGeom prst="rect">
              <a:avLst/>
            </a:prstGeom>
            <a:noFill/>
            <a:ln w="9525">
              <a:noFill/>
            </a:ln>
          </p:spPr>
          <p:txBody>
            <a:bodyPr wrap="none" lIns="0" tIns="0" rIns="0" bIns="0">
              <a:spAutoFit/>
            </a:bodyPr>
            <a:p>
              <a:r>
                <a:rPr lang="en-US" altLang="zh-CN" sz="1200" dirty="0">
                  <a:solidFill>
                    <a:srgbClr val="000000"/>
                  </a:solidFill>
                  <a:latin typeface="Times" charset="0"/>
                </a:rPr>
                <a:t>1</a:t>
              </a:r>
              <a:endParaRPr lang="en-US" altLang="zh-CN" dirty="0">
                <a:solidFill>
                  <a:schemeClr val="tx1"/>
                </a:solidFill>
                <a:latin typeface="Times New Roman" panose="02020603050405020304" pitchFamily="18" charset="0"/>
              </a:endParaRPr>
            </a:p>
          </p:txBody>
        </p:sp>
        <p:sp>
          <p:nvSpPr>
            <p:cNvPr id="85054" name="Rectangle 17"/>
            <p:cNvSpPr/>
            <p:nvPr/>
          </p:nvSpPr>
          <p:spPr>
            <a:xfrm>
              <a:off x="3138" y="2382"/>
              <a:ext cx="479" cy="265"/>
            </a:xfrm>
            <a:prstGeom prst="rect">
              <a:avLst/>
            </a:prstGeom>
            <a:solidFill>
              <a:srgbClr val="FFFFFF"/>
            </a:solidFill>
            <a:ln w="1587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85055" name="Freeform 18"/>
            <p:cNvSpPr/>
            <p:nvPr/>
          </p:nvSpPr>
          <p:spPr>
            <a:xfrm>
              <a:off x="3230" y="2402"/>
              <a:ext cx="102" cy="92"/>
            </a:xfrm>
            <a:custGeom>
              <a:avLst/>
              <a:gdLst>
                <a:gd name="txL" fmla="*/ 0 w 102"/>
                <a:gd name="txT" fmla="*/ 0 h 92"/>
                <a:gd name="txR" fmla="*/ 102 w 102"/>
                <a:gd name="txB" fmla="*/ 92 h 92"/>
              </a:gdLst>
              <a:ahLst/>
              <a:cxnLst>
                <a:cxn ang="0">
                  <a:pos x="0" y="51"/>
                </a:cxn>
                <a:cxn ang="0">
                  <a:pos x="20" y="10"/>
                </a:cxn>
                <a:cxn ang="0">
                  <a:pos x="51" y="0"/>
                </a:cxn>
                <a:cxn ang="0">
                  <a:pos x="81" y="10"/>
                </a:cxn>
                <a:cxn ang="0">
                  <a:pos x="102" y="51"/>
                </a:cxn>
                <a:cxn ang="0">
                  <a:pos x="81" y="82"/>
                </a:cxn>
                <a:cxn ang="0">
                  <a:pos x="51" y="92"/>
                </a:cxn>
                <a:cxn ang="0">
                  <a:pos x="20" y="82"/>
                </a:cxn>
                <a:cxn ang="0">
                  <a:pos x="0" y="51"/>
                </a:cxn>
              </a:cxnLst>
              <a:rect l="txL" t="txT" r="txR" b="txB"/>
              <a:pathLst>
                <a:path w="102" h="92">
                  <a:moveTo>
                    <a:pt x="0" y="51"/>
                  </a:moveTo>
                  <a:lnTo>
                    <a:pt x="20" y="10"/>
                  </a:lnTo>
                  <a:lnTo>
                    <a:pt x="51" y="0"/>
                  </a:lnTo>
                  <a:lnTo>
                    <a:pt x="81" y="10"/>
                  </a:lnTo>
                  <a:lnTo>
                    <a:pt x="102" y="51"/>
                  </a:lnTo>
                  <a:lnTo>
                    <a:pt x="81" y="82"/>
                  </a:lnTo>
                  <a:lnTo>
                    <a:pt x="51" y="92"/>
                  </a:lnTo>
                  <a:lnTo>
                    <a:pt x="20" y="82"/>
                  </a:lnTo>
                  <a:lnTo>
                    <a:pt x="0" y="51"/>
                  </a:lnTo>
                </a:path>
              </a:pathLst>
            </a:custGeom>
            <a:noFill/>
            <a:ln w="15875"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85056" name="Freeform 19"/>
            <p:cNvSpPr/>
            <p:nvPr/>
          </p:nvSpPr>
          <p:spPr>
            <a:xfrm>
              <a:off x="3423" y="2402"/>
              <a:ext cx="102" cy="92"/>
            </a:xfrm>
            <a:custGeom>
              <a:avLst/>
              <a:gdLst>
                <a:gd name="txL" fmla="*/ 0 w 102"/>
                <a:gd name="txT" fmla="*/ 0 h 92"/>
                <a:gd name="txR" fmla="*/ 102 w 102"/>
                <a:gd name="txB" fmla="*/ 92 h 92"/>
              </a:gdLst>
              <a:ahLst/>
              <a:cxnLst>
                <a:cxn ang="0">
                  <a:pos x="0" y="51"/>
                </a:cxn>
                <a:cxn ang="0">
                  <a:pos x="11" y="10"/>
                </a:cxn>
                <a:cxn ang="0">
                  <a:pos x="51" y="0"/>
                </a:cxn>
                <a:cxn ang="0">
                  <a:pos x="82" y="10"/>
                </a:cxn>
                <a:cxn ang="0">
                  <a:pos x="102" y="51"/>
                </a:cxn>
                <a:cxn ang="0">
                  <a:pos x="82" y="82"/>
                </a:cxn>
                <a:cxn ang="0">
                  <a:pos x="51" y="92"/>
                </a:cxn>
                <a:cxn ang="0">
                  <a:pos x="11" y="82"/>
                </a:cxn>
                <a:cxn ang="0">
                  <a:pos x="0" y="51"/>
                </a:cxn>
              </a:cxnLst>
              <a:rect l="txL" t="txT" r="txR" b="txB"/>
              <a:pathLst>
                <a:path w="102" h="92">
                  <a:moveTo>
                    <a:pt x="0" y="51"/>
                  </a:moveTo>
                  <a:lnTo>
                    <a:pt x="11" y="10"/>
                  </a:lnTo>
                  <a:lnTo>
                    <a:pt x="51" y="0"/>
                  </a:lnTo>
                  <a:lnTo>
                    <a:pt x="82" y="10"/>
                  </a:lnTo>
                  <a:lnTo>
                    <a:pt x="102" y="51"/>
                  </a:lnTo>
                  <a:lnTo>
                    <a:pt x="82" y="82"/>
                  </a:lnTo>
                  <a:lnTo>
                    <a:pt x="51" y="92"/>
                  </a:lnTo>
                  <a:lnTo>
                    <a:pt x="11" y="82"/>
                  </a:lnTo>
                  <a:lnTo>
                    <a:pt x="0" y="51"/>
                  </a:lnTo>
                </a:path>
              </a:pathLst>
            </a:custGeom>
            <a:noFill/>
            <a:ln w="15875"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85057" name="Freeform 20"/>
            <p:cNvSpPr/>
            <p:nvPr/>
          </p:nvSpPr>
          <p:spPr>
            <a:xfrm>
              <a:off x="3332" y="2525"/>
              <a:ext cx="91" cy="91"/>
            </a:xfrm>
            <a:custGeom>
              <a:avLst/>
              <a:gdLst>
                <a:gd name="txL" fmla="*/ 0 w 91"/>
                <a:gd name="txT" fmla="*/ 0 h 91"/>
                <a:gd name="txR" fmla="*/ 91 w 91"/>
                <a:gd name="txB" fmla="*/ 91 h 91"/>
              </a:gdLst>
              <a:ahLst/>
              <a:cxnLst>
                <a:cxn ang="0">
                  <a:pos x="0" y="51"/>
                </a:cxn>
                <a:cxn ang="0">
                  <a:pos x="10" y="10"/>
                </a:cxn>
                <a:cxn ang="0">
                  <a:pos x="40" y="0"/>
                </a:cxn>
                <a:cxn ang="0">
                  <a:pos x="81" y="10"/>
                </a:cxn>
                <a:cxn ang="0">
                  <a:pos x="91" y="51"/>
                </a:cxn>
                <a:cxn ang="0">
                  <a:pos x="81" y="81"/>
                </a:cxn>
                <a:cxn ang="0">
                  <a:pos x="40" y="91"/>
                </a:cxn>
                <a:cxn ang="0">
                  <a:pos x="10" y="81"/>
                </a:cxn>
                <a:cxn ang="0">
                  <a:pos x="0" y="51"/>
                </a:cxn>
              </a:cxnLst>
              <a:rect l="txL" t="txT" r="txR" b="txB"/>
              <a:pathLst>
                <a:path w="91" h="91">
                  <a:moveTo>
                    <a:pt x="0" y="51"/>
                  </a:moveTo>
                  <a:lnTo>
                    <a:pt x="10" y="10"/>
                  </a:lnTo>
                  <a:lnTo>
                    <a:pt x="40" y="0"/>
                  </a:lnTo>
                  <a:lnTo>
                    <a:pt x="81" y="10"/>
                  </a:lnTo>
                  <a:lnTo>
                    <a:pt x="91" y="51"/>
                  </a:lnTo>
                  <a:lnTo>
                    <a:pt x="81" y="81"/>
                  </a:lnTo>
                  <a:lnTo>
                    <a:pt x="40" y="91"/>
                  </a:lnTo>
                  <a:lnTo>
                    <a:pt x="10" y="81"/>
                  </a:lnTo>
                  <a:lnTo>
                    <a:pt x="0" y="51"/>
                  </a:lnTo>
                </a:path>
              </a:pathLst>
            </a:custGeom>
            <a:noFill/>
            <a:ln w="15875"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85058" name="Rectangle 21"/>
            <p:cNvSpPr/>
            <p:nvPr/>
          </p:nvSpPr>
          <p:spPr>
            <a:xfrm>
              <a:off x="4482" y="2382"/>
              <a:ext cx="479" cy="265"/>
            </a:xfrm>
            <a:prstGeom prst="rect">
              <a:avLst/>
            </a:prstGeom>
            <a:solidFill>
              <a:srgbClr val="FFFFFF"/>
            </a:solidFill>
            <a:ln w="1587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85059" name="Freeform 22"/>
            <p:cNvSpPr/>
            <p:nvPr/>
          </p:nvSpPr>
          <p:spPr>
            <a:xfrm>
              <a:off x="4574" y="2463"/>
              <a:ext cx="102" cy="92"/>
            </a:xfrm>
            <a:custGeom>
              <a:avLst/>
              <a:gdLst>
                <a:gd name="txL" fmla="*/ 0 w 102"/>
                <a:gd name="txT" fmla="*/ 0 h 92"/>
                <a:gd name="txR" fmla="*/ 102 w 102"/>
                <a:gd name="txB" fmla="*/ 92 h 92"/>
              </a:gdLst>
              <a:ahLst/>
              <a:cxnLst>
                <a:cxn ang="0">
                  <a:pos x="0" y="51"/>
                </a:cxn>
                <a:cxn ang="0">
                  <a:pos x="20" y="11"/>
                </a:cxn>
                <a:cxn ang="0">
                  <a:pos x="51" y="0"/>
                </a:cxn>
                <a:cxn ang="0">
                  <a:pos x="92" y="11"/>
                </a:cxn>
                <a:cxn ang="0">
                  <a:pos x="102" y="51"/>
                </a:cxn>
                <a:cxn ang="0">
                  <a:pos x="92" y="82"/>
                </a:cxn>
                <a:cxn ang="0">
                  <a:pos x="51" y="92"/>
                </a:cxn>
                <a:cxn ang="0">
                  <a:pos x="20" y="82"/>
                </a:cxn>
                <a:cxn ang="0">
                  <a:pos x="0" y="51"/>
                </a:cxn>
              </a:cxnLst>
              <a:rect l="txL" t="txT" r="txR" b="txB"/>
              <a:pathLst>
                <a:path w="102" h="92">
                  <a:moveTo>
                    <a:pt x="0" y="51"/>
                  </a:moveTo>
                  <a:lnTo>
                    <a:pt x="20" y="11"/>
                  </a:lnTo>
                  <a:lnTo>
                    <a:pt x="51" y="0"/>
                  </a:lnTo>
                  <a:lnTo>
                    <a:pt x="92" y="11"/>
                  </a:lnTo>
                  <a:lnTo>
                    <a:pt x="102" y="51"/>
                  </a:lnTo>
                  <a:lnTo>
                    <a:pt x="92" y="82"/>
                  </a:lnTo>
                  <a:lnTo>
                    <a:pt x="51" y="92"/>
                  </a:lnTo>
                  <a:lnTo>
                    <a:pt x="20" y="82"/>
                  </a:lnTo>
                  <a:lnTo>
                    <a:pt x="0" y="51"/>
                  </a:lnTo>
                </a:path>
              </a:pathLst>
            </a:custGeom>
            <a:noFill/>
            <a:ln w="15875"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85060" name="Freeform 23"/>
            <p:cNvSpPr/>
            <p:nvPr/>
          </p:nvSpPr>
          <p:spPr>
            <a:xfrm>
              <a:off x="4768" y="2463"/>
              <a:ext cx="101" cy="92"/>
            </a:xfrm>
            <a:custGeom>
              <a:avLst/>
              <a:gdLst>
                <a:gd name="txL" fmla="*/ 0 w 101"/>
                <a:gd name="txT" fmla="*/ 0 h 92"/>
                <a:gd name="txR" fmla="*/ 101 w 101"/>
                <a:gd name="txB" fmla="*/ 92 h 92"/>
              </a:gdLst>
              <a:ahLst/>
              <a:cxnLst>
                <a:cxn ang="0">
                  <a:pos x="0" y="51"/>
                </a:cxn>
                <a:cxn ang="0">
                  <a:pos x="20" y="11"/>
                </a:cxn>
                <a:cxn ang="0">
                  <a:pos x="51" y="0"/>
                </a:cxn>
                <a:cxn ang="0">
                  <a:pos x="81" y="11"/>
                </a:cxn>
                <a:cxn ang="0">
                  <a:pos x="101" y="51"/>
                </a:cxn>
                <a:cxn ang="0">
                  <a:pos x="81" y="82"/>
                </a:cxn>
                <a:cxn ang="0">
                  <a:pos x="51" y="92"/>
                </a:cxn>
                <a:cxn ang="0">
                  <a:pos x="20" y="82"/>
                </a:cxn>
                <a:cxn ang="0">
                  <a:pos x="0" y="51"/>
                </a:cxn>
              </a:cxnLst>
              <a:rect l="txL" t="txT" r="txR" b="txB"/>
              <a:pathLst>
                <a:path w="101" h="92">
                  <a:moveTo>
                    <a:pt x="0" y="51"/>
                  </a:moveTo>
                  <a:lnTo>
                    <a:pt x="20" y="11"/>
                  </a:lnTo>
                  <a:lnTo>
                    <a:pt x="51" y="0"/>
                  </a:lnTo>
                  <a:lnTo>
                    <a:pt x="81" y="11"/>
                  </a:lnTo>
                  <a:lnTo>
                    <a:pt x="101" y="51"/>
                  </a:lnTo>
                  <a:lnTo>
                    <a:pt x="81" y="82"/>
                  </a:lnTo>
                  <a:lnTo>
                    <a:pt x="51" y="92"/>
                  </a:lnTo>
                  <a:lnTo>
                    <a:pt x="20" y="82"/>
                  </a:lnTo>
                  <a:lnTo>
                    <a:pt x="0" y="51"/>
                  </a:lnTo>
                </a:path>
              </a:pathLst>
            </a:custGeom>
            <a:noFill/>
            <a:ln w="15875"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85061" name="Freeform 24"/>
            <p:cNvSpPr/>
            <p:nvPr/>
          </p:nvSpPr>
          <p:spPr>
            <a:xfrm>
              <a:off x="3434" y="2637"/>
              <a:ext cx="519" cy="500"/>
            </a:xfrm>
            <a:custGeom>
              <a:avLst/>
              <a:gdLst>
                <a:gd name="txL" fmla="*/ 0 w 519"/>
                <a:gd name="txT" fmla="*/ 0 h 500"/>
                <a:gd name="txR" fmla="*/ 519 w 519"/>
                <a:gd name="txB" fmla="*/ 500 h 500"/>
              </a:gdLst>
              <a:ahLst/>
              <a:cxnLst>
                <a:cxn ang="0">
                  <a:pos x="0" y="0"/>
                </a:cxn>
                <a:cxn ang="0">
                  <a:pos x="50" y="143"/>
                </a:cxn>
                <a:cxn ang="0">
                  <a:pos x="132" y="276"/>
                </a:cxn>
                <a:cxn ang="0">
                  <a:pos x="244" y="378"/>
                </a:cxn>
                <a:cxn ang="0">
                  <a:pos x="376" y="459"/>
                </a:cxn>
                <a:cxn ang="0">
                  <a:pos x="519" y="500"/>
                </a:cxn>
              </a:cxnLst>
              <a:rect l="txL" t="txT" r="txR" b="txB"/>
              <a:pathLst>
                <a:path w="519" h="500">
                  <a:moveTo>
                    <a:pt x="0" y="0"/>
                  </a:moveTo>
                  <a:lnTo>
                    <a:pt x="50" y="143"/>
                  </a:lnTo>
                  <a:lnTo>
                    <a:pt x="132" y="276"/>
                  </a:lnTo>
                  <a:lnTo>
                    <a:pt x="244" y="378"/>
                  </a:lnTo>
                  <a:lnTo>
                    <a:pt x="376" y="459"/>
                  </a:lnTo>
                  <a:lnTo>
                    <a:pt x="519" y="500"/>
                  </a:lnTo>
                </a:path>
              </a:pathLst>
            </a:custGeom>
            <a:noFill/>
            <a:ln w="15875"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85062" name="Freeform 25"/>
            <p:cNvSpPr/>
            <p:nvPr/>
          </p:nvSpPr>
          <p:spPr>
            <a:xfrm>
              <a:off x="3291" y="2647"/>
              <a:ext cx="1517" cy="633"/>
            </a:xfrm>
            <a:custGeom>
              <a:avLst/>
              <a:gdLst>
                <a:gd name="txL" fmla="*/ 0 w 1517"/>
                <a:gd name="txT" fmla="*/ 0 h 633"/>
                <a:gd name="txR" fmla="*/ 1517 w 1517"/>
                <a:gd name="txB" fmla="*/ 633 h 633"/>
              </a:gdLst>
              <a:ahLst/>
              <a:cxnLst>
                <a:cxn ang="0">
                  <a:pos x="0" y="0"/>
                </a:cxn>
                <a:cxn ang="0">
                  <a:pos x="41" y="153"/>
                </a:cxn>
                <a:cxn ang="0">
                  <a:pos x="122" y="306"/>
                </a:cxn>
                <a:cxn ang="0">
                  <a:pos x="234" y="429"/>
                </a:cxn>
                <a:cxn ang="0">
                  <a:pos x="367" y="531"/>
                </a:cxn>
                <a:cxn ang="0">
                  <a:pos x="519" y="592"/>
                </a:cxn>
                <a:cxn ang="0">
                  <a:pos x="672" y="633"/>
                </a:cxn>
                <a:cxn ang="0">
                  <a:pos x="845" y="633"/>
                </a:cxn>
                <a:cxn ang="0">
                  <a:pos x="998" y="592"/>
                </a:cxn>
                <a:cxn ang="0">
                  <a:pos x="1151" y="531"/>
                </a:cxn>
                <a:cxn ang="0">
                  <a:pos x="1283" y="429"/>
                </a:cxn>
                <a:cxn ang="0">
                  <a:pos x="1395" y="306"/>
                </a:cxn>
                <a:cxn ang="0">
                  <a:pos x="1477" y="153"/>
                </a:cxn>
                <a:cxn ang="0">
                  <a:pos x="1517" y="0"/>
                </a:cxn>
              </a:cxnLst>
              <a:rect l="txL" t="txT" r="txR" b="txB"/>
              <a:pathLst>
                <a:path w="1517" h="633">
                  <a:moveTo>
                    <a:pt x="0" y="0"/>
                  </a:moveTo>
                  <a:lnTo>
                    <a:pt x="41" y="153"/>
                  </a:lnTo>
                  <a:lnTo>
                    <a:pt x="122" y="306"/>
                  </a:lnTo>
                  <a:lnTo>
                    <a:pt x="234" y="429"/>
                  </a:lnTo>
                  <a:lnTo>
                    <a:pt x="367" y="531"/>
                  </a:lnTo>
                  <a:lnTo>
                    <a:pt x="519" y="592"/>
                  </a:lnTo>
                  <a:lnTo>
                    <a:pt x="672" y="633"/>
                  </a:lnTo>
                  <a:lnTo>
                    <a:pt x="845" y="633"/>
                  </a:lnTo>
                  <a:lnTo>
                    <a:pt x="998" y="592"/>
                  </a:lnTo>
                  <a:lnTo>
                    <a:pt x="1151" y="531"/>
                  </a:lnTo>
                  <a:lnTo>
                    <a:pt x="1283" y="429"/>
                  </a:lnTo>
                  <a:lnTo>
                    <a:pt x="1395" y="306"/>
                  </a:lnTo>
                  <a:lnTo>
                    <a:pt x="1477" y="153"/>
                  </a:lnTo>
                  <a:lnTo>
                    <a:pt x="1517" y="0"/>
                  </a:lnTo>
                </a:path>
              </a:pathLst>
            </a:custGeom>
            <a:noFill/>
            <a:ln w="15875"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85063" name="Freeform 26"/>
            <p:cNvSpPr/>
            <p:nvPr/>
          </p:nvSpPr>
          <p:spPr>
            <a:xfrm>
              <a:off x="3291" y="1739"/>
              <a:ext cx="662" cy="632"/>
            </a:xfrm>
            <a:custGeom>
              <a:avLst/>
              <a:gdLst>
                <a:gd name="txL" fmla="*/ 0 w 662"/>
                <a:gd name="txT" fmla="*/ 0 h 632"/>
                <a:gd name="txR" fmla="*/ 662 w 662"/>
                <a:gd name="txB" fmla="*/ 632 h 632"/>
              </a:gdLst>
              <a:ahLst/>
              <a:cxnLst>
                <a:cxn ang="0">
                  <a:pos x="0" y="632"/>
                </a:cxn>
                <a:cxn ang="0">
                  <a:pos x="51" y="479"/>
                </a:cxn>
                <a:cxn ang="0">
                  <a:pos x="122" y="336"/>
                </a:cxn>
                <a:cxn ang="0">
                  <a:pos x="234" y="214"/>
                </a:cxn>
                <a:cxn ang="0">
                  <a:pos x="356" y="112"/>
                </a:cxn>
                <a:cxn ang="0">
                  <a:pos x="509" y="40"/>
                </a:cxn>
                <a:cxn ang="0">
                  <a:pos x="662" y="0"/>
                </a:cxn>
              </a:cxnLst>
              <a:rect l="txL" t="txT" r="txR" b="txB"/>
              <a:pathLst>
                <a:path w="662" h="632">
                  <a:moveTo>
                    <a:pt x="0" y="632"/>
                  </a:moveTo>
                  <a:lnTo>
                    <a:pt x="51" y="479"/>
                  </a:lnTo>
                  <a:lnTo>
                    <a:pt x="122" y="336"/>
                  </a:lnTo>
                  <a:lnTo>
                    <a:pt x="234" y="214"/>
                  </a:lnTo>
                  <a:lnTo>
                    <a:pt x="356" y="112"/>
                  </a:lnTo>
                  <a:lnTo>
                    <a:pt x="509" y="40"/>
                  </a:lnTo>
                  <a:lnTo>
                    <a:pt x="662" y="0"/>
                  </a:lnTo>
                </a:path>
              </a:pathLst>
            </a:custGeom>
            <a:noFill/>
            <a:ln w="15875"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85064" name="Freeform 27"/>
            <p:cNvSpPr/>
            <p:nvPr/>
          </p:nvSpPr>
          <p:spPr>
            <a:xfrm>
              <a:off x="3933" y="3086"/>
              <a:ext cx="234" cy="245"/>
            </a:xfrm>
            <a:custGeom>
              <a:avLst/>
              <a:gdLst>
                <a:gd name="txL" fmla="*/ 0 w 234"/>
                <a:gd name="txT" fmla="*/ 0 h 245"/>
                <a:gd name="txR" fmla="*/ 234 w 234"/>
                <a:gd name="txB" fmla="*/ 245 h 245"/>
              </a:gdLst>
              <a:ahLst/>
              <a:cxnLst>
                <a:cxn ang="0">
                  <a:pos x="0" y="123"/>
                </a:cxn>
                <a:cxn ang="0">
                  <a:pos x="10" y="61"/>
                </a:cxn>
                <a:cxn ang="0">
                  <a:pos x="61" y="21"/>
                </a:cxn>
                <a:cxn ang="0">
                  <a:pos x="112" y="0"/>
                </a:cxn>
                <a:cxn ang="0">
                  <a:pos x="173" y="21"/>
                </a:cxn>
                <a:cxn ang="0">
                  <a:pos x="224" y="61"/>
                </a:cxn>
                <a:cxn ang="0">
                  <a:pos x="234" y="123"/>
                </a:cxn>
                <a:cxn ang="0">
                  <a:pos x="224" y="184"/>
                </a:cxn>
                <a:cxn ang="0">
                  <a:pos x="173" y="225"/>
                </a:cxn>
                <a:cxn ang="0">
                  <a:pos x="112" y="245"/>
                </a:cxn>
                <a:cxn ang="0">
                  <a:pos x="61" y="225"/>
                </a:cxn>
                <a:cxn ang="0">
                  <a:pos x="10" y="184"/>
                </a:cxn>
                <a:cxn ang="0">
                  <a:pos x="0" y="123"/>
                </a:cxn>
              </a:cxnLst>
              <a:rect l="txL" t="txT" r="txR" b="txB"/>
              <a:pathLst>
                <a:path w="234" h="245">
                  <a:moveTo>
                    <a:pt x="0" y="123"/>
                  </a:moveTo>
                  <a:lnTo>
                    <a:pt x="10" y="61"/>
                  </a:lnTo>
                  <a:lnTo>
                    <a:pt x="61" y="21"/>
                  </a:lnTo>
                  <a:lnTo>
                    <a:pt x="112" y="0"/>
                  </a:lnTo>
                  <a:lnTo>
                    <a:pt x="173" y="21"/>
                  </a:lnTo>
                  <a:lnTo>
                    <a:pt x="224" y="61"/>
                  </a:lnTo>
                  <a:lnTo>
                    <a:pt x="234" y="123"/>
                  </a:lnTo>
                  <a:lnTo>
                    <a:pt x="224" y="184"/>
                  </a:lnTo>
                  <a:lnTo>
                    <a:pt x="173" y="225"/>
                  </a:lnTo>
                  <a:lnTo>
                    <a:pt x="112" y="245"/>
                  </a:lnTo>
                  <a:lnTo>
                    <a:pt x="61" y="225"/>
                  </a:lnTo>
                  <a:lnTo>
                    <a:pt x="10" y="184"/>
                  </a:lnTo>
                  <a:lnTo>
                    <a:pt x="0" y="123"/>
                  </a:lnTo>
                  <a:close/>
                </a:path>
              </a:pathLst>
            </a:custGeom>
            <a:solidFill>
              <a:srgbClr val="FFFFFF"/>
            </a:solidFill>
            <a:ln w="15875"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85065" name="Rectangle 28"/>
            <p:cNvSpPr/>
            <p:nvPr/>
          </p:nvSpPr>
          <p:spPr>
            <a:xfrm>
              <a:off x="3998" y="3126"/>
              <a:ext cx="91" cy="163"/>
            </a:xfrm>
            <a:prstGeom prst="rect">
              <a:avLst/>
            </a:prstGeom>
            <a:noFill/>
            <a:ln w="9525">
              <a:noFill/>
            </a:ln>
          </p:spPr>
          <p:txBody>
            <a:bodyPr wrap="none" lIns="0" tIns="0" rIns="0" bIns="0">
              <a:spAutoFit/>
            </a:bodyPr>
            <a:p>
              <a:r>
                <a:rPr lang="en-US" altLang="zh-CN" sz="1700" dirty="0">
                  <a:solidFill>
                    <a:srgbClr val="000000"/>
                  </a:solidFill>
                  <a:latin typeface="Times" charset="0"/>
                </a:rPr>
                <a:t>P</a:t>
              </a:r>
              <a:endParaRPr lang="en-US" altLang="zh-CN" dirty="0">
                <a:solidFill>
                  <a:schemeClr val="tx1"/>
                </a:solidFill>
                <a:latin typeface="Times New Roman" panose="02020603050405020304" pitchFamily="18" charset="0"/>
              </a:endParaRPr>
            </a:p>
          </p:txBody>
        </p:sp>
        <p:sp>
          <p:nvSpPr>
            <p:cNvPr id="85066" name="Rectangle 29"/>
            <p:cNvSpPr/>
            <p:nvPr/>
          </p:nvSpPr>
          <p:spPr>
            <a:xfrm>
              <a:off x="4059" y="3203"/>
              <a:ext cx="53" cy="115"/>
            </a:xfrm>
            <a:prstGeom prst="rect">
              <a:avLst/>
            </a:prstGeom>
            <a:noFill/>
            <a:ln w="9525">
              <a:noFill/>
            </a:ln>
          </p:spPr>
          <p:txBody>
            <a:bodyPr wrap="none" lIns="0" tIns="0" rIns="0" bIns="0">
              <a:spAutoFit/>
            </a:bodyPr>
            <a:p>
              <a:r>
                <a:rPr lang="en-US" altLang="zh-CN" sz="1200" dirty="0">
                  <a:solidFill>
                    <a:srgbClr val="000000"/>
                  </a:solidFill>
                  <a:latin typeface="Times" charset="0"/>
                </a:rPr>
                <a:t>2</a:t>
              </a:r>
              <a:endParaRPr lang="en-US" altLang="zh-CN" dirty="0">
                <a:solidFill>
                  <a:schemeClr val="tx1"/>
                </a:solidFill>
                <a:latin typeface="Times New Roman" panose="02020603050405020304" pitchFamily="18" charset="0"/>
              </a:endParaRPr>
            </a:p>
          </p:txBody>
        </p:sp>
        <p:sp>
          <p:nvSpPr>
            <p:cNvPr id="85067" name="Freeform 30"/>
            <p:cNvSpPr/>
            <p:nvPr/>
          </p:nvSpPr>
          <p:spPr>
            <a:xfrm>
              <a:off x="3821" y="1739"/>
              <a:ext cx="132" cy="51"/>
            </a:xfrm>
            <a:custGeom>
              <a:avLst/>
              <a:gdLst>
                <a:gd name="txL" fmla="*/ 0 w 132"/>
                <a:gd name="txT" fmla="*/ 0 h 51"/>
                <a:gd name="txR" fmla="*/ 132 w 132"/>
                <a:gd name="txB" fmla="*/ 51 h 51"/>
              </a:gdLst>
              <a:ahLst/>
              <a:cxnLst>
                <a:cxn ang="0">
                  <a:pos x="0" y="10"/>
                </a:cxn>
                <a:cxn ang="0">
                  <a:pos x="30" y="20"/>
                </a:cxn>
                <a:cxn ang="0">
                  <a:pos x="20" y="51"/>
                </a:cxn>
                <a:cxn ang="0">
                  <a:pos x="132" y="0"/>
                </a:cxn>
                <a:cxn ang="0">
                  <a:pos x="0" y="10"/>
                </a:cxn>
              </a:cxnLst>
              <a:rect l="txL" t="txT" r="txR" b="txB"/>
              <a:pathLst>
                <a:path w="132" h="51">
                  <a:moveTo>
                    <a:pt x="0" y="10"/>
                  </a:moveTo>
                  <a:lnTo>
                    <a:pt x="30" y="20"/>
                  </a:lnTo>
                  <a:lnTo>
                    <a:pt x="20" y="51"/>
                  </a:lnTo>
                  <a:lnTo>
                    <a:pt x="132" y="0"/>
                  </a:lnTo>
                  <a:lnTo>
                    <a:pt x="0" y="10"/>
                  </a:lnTo>
                  <a:close/>
                </a:path>
              </a:pathLst>
            </a:custGeom>
            <a:solidFill>
              <a:srgbClr val="000000"/>
            </a:solidFill>
            <a:ln w="15875"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85068" name="Freeform 31"/>
            <p:cNvSpPr/>
            <p:nvPr/>
          </p:nvSpPr>
          <p:spPr>
            <a:xfrm>
              <a:off x="3831" y="1881"/>
              <a:ext cx="122" cy="62"/>
            </a:xfrm>
            <a:custGeom>
              <a:avLst/>
              <a:gdLst>
                <a:gd name="txL" fmla="*/ 0 w 122"/>
                <a:gd name="txT" fmla="*/ 0 h 62"/>
                <a:gd name="txR" fmla="*/ 122 w 122"/>
                <a:gd name="txB" fmla="*/ 62 h 62"/>
              </a:gdLst>
              <a:ahLst/>
              <a:cxnLst>
                <a:cxn ang="0">
                  <a:pos x="0" y="11"/>
                </a:cxn>
                <a:cxn ang="0">
                  <a:pos x="30" y="31"/>
                </a:cxn>
                <a:cxn ang="0">
                  <a:pos x="10" y="62"/>
                </a:cxn>
                <a:cxn ang="0">
                  <a:pos x="122" y="0"/>
                </a:cxn>
                <a:cxn ang="0">
                  <a:pos x="0" y="11"/>
                </a:cxn>
              </a:cxnLst>
              <a:rect l="txL" t="txT" r="txR" b="txB"/>
              <a:pathLst>
                <a:path w="122" h="62">
                  <a:moveTo>
                    <a:pt x="0" y="11"/>
                  </a:moveTo>
                  <a:lnTo>
                    <a:pt x="30" y="31"/>
                  </a:lnTo>
                  <a:lnTo>
                    <a:pt x="10" y="62"/>
                  </a:lnTo>
                  <a:lnTo>
                    <a:pt x="122" y="0"/>
                  </a:lnTo>
                  <a:lnTo>
                    <a:pt x="0" y="11"/>
                  </a:lnTo>
                  <a:close/>
                </a:path>
              </a:pathLst>
            </a:custGeom>
            <a:solidFill>
              <a:srgbClr val="000000"/>
            </a:solidFill>
            <a:ln w="15875"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85069" name="Freeform 32"/>
            <p:cNvSpPr/>
            <p:nvPr/>
          </p:nvSpPr>
          <p:spPr>
            <a:xfrm>
              <a:off x="4594" y="2249"/>
              <a:ext cx="62" cy="122"/>
            </a:xfrm>
            <a:custGeom>
              <a:avLst/>
              <a:gdLst>
                <a:gd name="txL" fmla="*/ 0 w 62"/>
                <a:gd name="txT" fmla="*/ 0 h 122"/>
                <a:gd name="txR" fmla="*/ 62 w 62"/>
                <a:gd name="txB" fmla="*/ 122 h 122"/>
              </a:gdLst>
              <a:ahLst/>
              <a:cxnLst>
                <a:cxn ang="0">
                  <a:pos x="51" y="0"/>
                </a:cxn>
                <a:cxn ang="0">
                  <a:pos x="31" y="20"/>
                </a:cxn>
                <a:cxn ang="0">
                  <a:pos x="0" y="10"/>
                </a:cxn>
                <a:cxn ang="0">
                  <a:pos x="62" y="122"/>
                </a:cxn>
                <a:cxn ang="0">
                  <a:pos x="51" y="0"/>
                </a:cxn>
              </a:cxnLst>
              <a:rect l="txL" t="txT" r="txR" b="txB"/>
              <a:pathLst>
                <a:path w="62" h="122">
                  <a:moveTo>
                    <a:pt x="51" y="0"/>
                  </a:moveTo>
                  <a:lnTo>
                    <a:pt x="31" y="20"/>
                  </a:lnTo>
                  <a:lnTo>
                    <a:pt x="0" y="10"/>
                  </a:lnTo>
                  <a:lnTo>
                    <a:pt x="62" y="122"/>
                  </a:lnTo>
                  <a:lnTo>
                    <a:pt x="51" y="0"/>
                  </a:lnTo>
                  <a:close/>
                </a:path>
              </a:pathLst>
            </a:custGeom>
            <a:solidFill>
              <a:srgbClr val="000000"/>
            </a:solidFill>
            <a:ln w="15875"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85070" name="Freeform 33"/>
            <p:cNvSpPr/>
            <p:nvPr/>
          </p:nvSpPr>
          <p:spPr>
            <a:xfrm>
              <a:off x="3434" y="2647"/>
              <a:ext cx="61" cy="123"/>
            </a:xfrm>
            <a:custGeom>
              <a:avLst/>
              <a:gdLst>
                <a:gd name="txL" fmla="*/ 0 w 61"/>
                <a:gd name="txT" fmla="*/ 0 h 123"/>
                <a:gd name="txR" fmla="*/ 61 w 61"/>
                <a:gd name="txB" fmla="*/ 123 h 123"/>
              </a:gdLst>
              <a:ahLst/>
              <a:cxnLst>
                <a:cxn ang="0">
                  <a:pos x="20" y="123"/>
                </a:cxn>
                <a:cxn ang="0">
                  <a:pos x="30" y="92"/>
                </a:cxn>
                <a:cxn ang="0">
                  <a:pos x="61" y="112"/>
                </a:cxn>
                <a:cxn ang="0">
                  <a:pos x="0" y="0"/>
                </a:cxn>
                <a:cxn ang="0">
                  <a:pos x="20" y="123"/>
                </a:cxn>
              </a:cxnLst>
              <a:rect l="txL" t="txT" r="txR" b="txB"/>
              <a:pathLst>
                <a:path w="61" h="123">
                  <a:moveTo>
                    <a:pt x="20" y="123"/>
                  </a:moveTo>
                  <a:lnTo>
                    <a:pt x="30" y="92"/>
                  </a:lnTo>
                  <a:lnTo>
                    <a:pt x="61" y="112"/>
                  </a:lnTo>
                  <a:lnTo>
                    <a:pt x="0" y="0"/>
                  </a:lnTo>
                  <a:lnTo>
                    <a:pt x="20" y="123"/>
                  </a:lnTo>
                  <a:close/>
                </a:path>
              </a:pathLst>
            </a:custGeom>
            <a:solidFill>
              <a:srgbClr val="000000"/>
            </a:solidFill>
            <a:ln w="15875"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85071" name="Freeform 34"/>
            <p:cNvSpPr/>
            <p:nvPr/>
          </p:nvSpPr>
          <p:spPr>
            <a:xfrm>
              <a:off x="3821" y="3229"/>
              <a:ext cx="132" cy="51"/>
            </a:xfrm>
            <a:custGeom>
              <a:avLst/>
              <a:gdLst>
                <a:gd name="txL" fmla="*/ 0 w 132"/>
                <a:gd name="txT" fmla="*/ 0 h 51"/>
                <a:gd name="txR" fmla="*/ 132 w 132"/>
                <a:gd name="txB" fmla="*/ 51 h 51"/>
              </a:gdLst>
              <a:ahLst/>
              <a:cxnLst>
                <a:cxn ang="0">
                  <a:pos x="10" y="0"/>
                </a:cxn>
                <a:cxn ang="0">
                  <a:pos x="30" y="31"/>
                </a:cxn>
                <a:cxn ang="0">
                  <a:pos x="0" y="51"/>
                </a:cxn>
                <a:cxn ang="0">
                  <a:pos x="132" y="51"/>
                </a:cxn>
                <a:cxn ang="0">
                  <a:pos x="10" y="0"/>
                </a:cxn>
              </a:cxnLst>
              <a:rect l="txL" t="txT" r="txR" b="txB"/>
              <a:pathLst>
                <a:path w="132" h="51">
                  <a:moveTo>
                    <a:pt x="10" y="0"/>
                  </a:moveTo>
                  <a:lnTo>
                    <a:pt x="30" y="31"/>
                  </a:lnTo>
                  <a:lnTo>
                    <a:pt x="0" y="51"/>
                  </a:lnTo>
                  <a:lnTo>
                    <a:pt x="132" y="51"/>
                  </a:lnTo>
                  <a:lnTo>
                    <a:pt x="10" y="0"/>
                  </a:lnTo>
                  <a:close/>
                </a:path>
              </a:pathLst>
            </a:custGeom>
            <a:solidFill>
              <a:srgbClr val="000000"/>
            </a:solidFill>
            <a:ln w="15875"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85072" name="Freeform 35"/>
            <p:cNvSpPr/>
            <p:nvPr/>
          </p:nvSpPr>
          <p:spPr>
            <a:xfrm>
              <a:off x="4157" y="3229"/>
              <a:ext cx="122" cy="51"/>
            </a:xfrm>
            <a:custGeom>
              <a:avLst/>
              <a:gdLst>
                <a:gd name="txL" fmla="*/ 0 w 122"/>
                <a:gd name="txT" fmla="*/ 0 h 51"/>
                <a:gd name="txR" fmla="*/ 122 w 122"/>
                <a:gd name="txB" fmla="*/ 51 h 51"/>
              </a:gdLst>
              <a:ahLst/>
              <a:cxnLst>
                <a:cxn ang="0">
                  <a:pos x="122" y="41"/>
                </a:cxn>
                <a:cxn ang="0">
                  <a:pos x="91" y="20"/>
                </a:cxn>
                <a:cxn ang="0">
                  <a:pos x="112" y="0"/>
                </a:cxn>
                <a:cxn ang="0">
                  <a:pos x="0" y="51"/>
                </a:cxn>
                <a:cxn ang="0">
                  <a:pos x="122" y="41"/>
                </a:cxn>
              </a:cxnLst>
              <a:rect l="txL" t="txT" r="txR" b="txB"/>
              <a:pathLst>
                <a:path w="122" h="51">
                  <a:moveTo>
                    <a:pt x="122" y="41"/>
                  </a:moveTo>
                  <a:lnTo>
                    <a:pt x="91" y="20"/>
                  </a:lnTo>
                  <a:lnTo>
                    <a:pt x="112" y="0"/>
                  </a:lnTo>
                  <a:lnTo>
                    <a:pt x="0" y="51"/>
                  </a:lnTo>
                  <a:lnTo>
                    <a:pt x="122" y="41"/>
                  </a:lnTo>
                  <a:close/>
                </a:path>
              </a:pathLst>
            </a:custGeom>
            <a:solidFill>
              <a:srgbClr val="000000"/>
            </a:solidFill>
            <a:ln w="15875"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85073" name="Rectangle 36"/>
            <p:cNvSpPr/>
            <p:nvPr/>
          </p:nvSpPr>
          <p:spPr>
            <a:xfrm>
              <a:off x="3731" y="2432"/>
              <a:ext cx="45" cy="163"/>
            </a:xfrm>
            <a:prstGeom prst="rect">
              <a:avLst/>
            </a:prstGeom>
            <a:noFill/>
            <a:ln w="9525">
              <a:noFill/>
            </a:ln>
          </p:spPr>
          <p:txBody>
            <a:bodyPr wrap="none" lIns="0" tIns="0" rIns="0" bIns="0">
              <a:spAutoFit/>
            </a:bodyPr>
            <a:p>
              <a:r>
                <a:rPr lang="en-US" altLang="zh-CN" sz="1700" dirty="0">
                  <a:solidFill>
                    <a:srgbClr val="000000"/>
                  </a:solidFill>
                  <a:latin typeface="Times" charset="0"/>
                </a:rPr>
                <a:t>r</a:t>
              </a:r>
              <a:endParaRPr lang="en-US" altLang="zh-CN" dirty="0">
                <a:solidFill>
                  <a:schemeClr val="tx1"/>
                </a:solidFill>
                <a:latin typeface="Times New Roman" panose="02020603050405020304" pitchFamily="18" charset="0"/>
              </a:endParaRPr>
            </a:p>
          </p:txBody>
        </p:sp>
        <p:sp>
          <p:nvSpPr>
            <p:cNvPr id="85074" name="Rectangle 37"/>
            <p:cNvSpPr/>
            <p:nvPr/>
          </p:nvSpPr>
          <p:spPr>
            <a:xfrm>
              <a:off x="3768" y="2494"/>
              <a:ext cx="53" cy="115"/>
            </a:xfrm>
            <a:prstGeom prst="rect">
              <a:avLst/>
            </a:prstGeom>
            <a:noFill/>
            <a:ln w="9525">
              <a:noFill/>
            </a:ln>
          </p:spPr>
          <p:txBody>
            <a:bodyPr wrap="none" lIns="0" tIns="0" rIns="0" bIns="0">
              <a:spAutoFit/>
            </a:bodyPr>
            <a:p>
              <a:r>
                <a:rPr lang="en-US" altLang="zh-CN" sz="1200" dirty="0">
                  <a:solidFill>
                    <a:srgbClr val="000000"/>
                  </a:solidFill>
                  <a:latin typeface="Times" charset="0"/>
                </a:rPr>
                <a:t>1</a:t>
              </a:r>
              <a:endParaRPr lang="en-US" altLang="zh-CN" dirty="0">
                <a:solidFill>
                  <a:schemeClr val="tx1"/>
                </a:solidFill>
                <a:latin typeface="Times New Roman" panose="02020603050405020304" pitchFamily="18" charset="0"/>
              </a:endParaRPr>
            </a:p>
          </p:txBody>
        </p:sp>
        <p:sp>
          <p:nvSpPr>
            <p:cNvPr id="85075" name="Rectangle 38"/>
            <p:cNvSpPr/>
            <p:nvPr/>
          </p:nvSpPr>
          <p:spPr>
            <a:xfrm>
              <a:off x="4312" y="2432"/>
              <a:ext cx="45" cy="163"/>
            </a:xfrm>
            <a:prstGeom prst="rect">
              <a:avLst/>
            </a:prstGeom>
            <a:noFill/>
            <a:ln w="9525">
              <a:noFill/>
            </a:ln>
          </p:spPr>
          <p:txBody>
            <a:bodyPr wrap="none" lIns="0" tIns="0" rIns="0" bIns="0">
              <a:spAutoFit/>
            </a:bodyPr>
            <a:p>
              <a:r>
                <a:rPr lang="en-US" altLang="zh-CN" sz="1700" dirty="0">
                  <a:solidFill>
                    <a:srgbClr val="000000"/>
                  </a:solidFill>
                  <a:latin typeface="Times" charset="0"/>
                </a:rPr>
                <a:t>r</a:t>
              </a:r>
              <a:endParaRPr lang="en-US" altLang="zh-CN" dirty="0">
                <a:solidFill>
                  <a:schemeClr val="tx1"/>
                </a:solidFill>
                <a:latin typeface="Times New Roman" panose="02020603050405020304" pitchFamily="18" charset="0"/>
              </a:endParaRPr>
            </a:p>
          </p:txBody>
        </p:sp>
        <p:sp>
          <p:nvSpPr>
            <p:cNvPr id="85076" name="Rectangle 39"/>
            <p:cNvSpPr/>
            <p:nvPr/>
          </p:nvSpPr>
          <p:spPr>
            <a:xfrm>
              <a:off x="4349" y="2494"/>
              <a:ext cx="53" cy="115"/>
            </a:xfrm>
            <a:prstGeom prst="rect">
              <a:avLst/>
            </a:prstGeom>
            <a:noFill/>
            <a:ln w="9525">
              <a:noFill/>
            </a:ln>
          </p:spPr>
          <p:txBody>
            <a:bodyPr wrap="none" lIns="0" tIns="0" rIns="0" bIns="0">
              <a:spAutoFit/>
            </a:bodyPr>
            <a:p>
              <a:r>
                <a:rPr lang="en-US" altLang="zh-CN" sz="1200" dirty="0">
                  <a:solidFill>
                    <a:srgbClr val="000000"/>
                  </a:solidFill>
                  <a:latin typeface="Times" charset="0"/>
                </a:rPr>
                <a:t>2</a:t>
              </a:r>
              <a:endParaRPr lang="en-US" altLang="zh-CN" dirty="0">
                <a:solidFill>
                  <a:schemeClr val="tx1"/>
                </a:solidFill>
                <a:latin typeface="Times New Roman" panose="02020603050405020304" pitchFamily="18" charset="0"/>
              </a:endParaRPr>
            </a:p>
          </p:txBody>
        </p:sp>
        <p:sp>
          <p:nvSpPr>
            <p:cNvPr id="85077" name="Freeform 40"/>
            <p:cNvSpPr/>
            <p:nvPr/>
          </p:nvSpPr>
          <p:spPr>
            <a:xfrm>
              <a:off x="4740" y="1779"/>
              <a:ext cx="234" cy="245"/>
            </a:xfrm>
            <a:custGeom>
              <a:avLst/>
              <a:gdLst>
                <a:gd name="txL" fmla="*/ 0 w 234"/>
                <a:gd name="txT" fmla="*/ 0 h 245"/>
                <a:gd name="txR" fmla="*/ 234 w 234"/>
                <a:gd name="txB" fmla="*/ 245 h 245"/>
              </a:gdLst>
              <a:ahLst/>
              <a:cxnLst>
                <a:cxn ang="0">
                  <a:pos x="0" y="123"/>
                </a:cxn>
                <a:cxn ang="0">
                  <a:pos x="10" y="61"/>
                </a:cxn>
                <a:cxn ang="0">
                  <a:pos x="61" y="21"/>
                </a:cxn>
                <a:cxn ang="0">
                  <a:pos x="112" y="0"/>
                </a:cxn>
                <a:cxn ang="0">
                  <a:pos x="173" y="21"/>
                </a:cxn>
                <a:cxn ang="0">
                  <a:pos x="224" y="61"/>
                </a:cxn>
                <a:cxn ang="0">
                  <a:pos x="234" y="123"/>
                </a:cxn>
                <a:cxn ang="0">
                  <a:pos x="224" y="184"/>
                </a:cxn>
                <a:cxn ang="0">
                  <a:pos x="173" y="225"/>
                </a:cxn>
                <a:cxn ang="0">
                  <a:pos x="112" y="245"/>
                </a:cxn>
                <a:cxn ang="0">
                  <a:pos x="61" y="225"/>
                </a:cxn>
                <a:cxn ang="0">
                  <a:pos x="10" y="184"/>
                </a:cxn>
                <a:cxn ang="0">
                  <a:pos x="0" y="123"/>
                </a:cxn>
              </a:cxnLst>
              <a:rect l="txL" t="txT" r="txR" b="txB"/>
              <a:pathLst>
                <a:path w="234" h="245">
                  <a:moveTo>
                    <a:pt x="0" y="123"/>
                  </a:moveTo>
                  <a:lnTo>
                    <a:pt x="10" y="61"/>
                  </a:lnTo>
                  <a:lnTo>
                    <a:pt x="61" y="21"/>
                  </a:lnTo>
                  <a:lnTo>
                    <a:pt x="112" y="0"/>
                  </a:lnTo>
                  <a:lnTo>
                    <a:pt x="173" y="21"/>
                  </a:lnTo>
                  <a:lnTo>
                    <a:pt x="224" y="61"/>
                  </a:lnTo>
                  <a:lnTo>
                    <a:pt x="234" y="123"/>
                  </a:lnTo>
                  <a:lnTo>
                    <a:pt x="224" y="184"/>
                  </a:lnTo>
                  <a:lnTo>
                    <a:pt x="173" y="225"/>
                  </a:lnTo>
                  <a:lnTo>
                    <a:pt x="112" y="245"/>
                  </a:lnTo>
                  <a:lnTo>
                    <a:pt x="61" y="225"/>
                  </a:lnTo>
                  <a:lnTo>
                    <a:pt x="10" y="184"/>
                  </a:lnTo>
                  <a:lnTo>
                    <a:pt x="0" y="123"/>
                  </a:lnTo>
                  <a:close/>
                </a:path>
              </a:pathLst>
            </a:custGeom>
            <a:solidFill>
              <a:srgbClr val="FFFFFF"/>
            </a:solidFill>
            <a:ln w="15875"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85078" name="Rectangle 41"/>
            <p:cNvSpPr/>
            <p:nvPr/>
          </p:nvSpPr>
          <p:spPr>
            <a:xfrm>
              <a:off x="4805" y="1819"/>
              <a:ext cx="91" cy="163"/>
            </a:xfrm>
            <a:prstGeom prst="rect">
              <a:avLst/>
            </a:prstGeom>
            <a:noFill/>
            <a:ln w="9525">
              <a:noFill/>
            </a:ln>
          </p:spPr>
          <p:txBody>
            <a:bodyPr wrap="none" lIns="0" tIns="0" rIns="0" bIns="0">
              <a:spAutoFit/>
            </a:bodyPr>
            <a:p>
              <a:r>
                <a:rPr lang="en-US" altLang="zh-CN" sz="1700" dirty="0">
                  <a:solidFill>
                    <a:srgbClr val="000000"/>
                  </a:solidFill>
                  <a:latin typeface="Times" charset="0"/>
                </a:rPr>
                <a:t>P</a:t>
              </a:r>
              <a:endParaRPr lang="en-US" altLang="zh-CN" dirty="0">
                <a:solidFill>
                  <a:schemeClr val="tx1"/>
                </a:solidFill>
                <a:latin typeface="Times New Roman" panose="02020603050405020304" pitchFamily="18" charset="0"/>
              </a:endParaRPr>
            </a:p>
          </p:txBody>
        </p:sp>
        <p:sp>
          <p:nvSpPr>
            <p:cNvPr id="85079" name="Rectangle 42"/>
            <p:cNvSpPr/>
            <p:nvPr/>
          </p:nvSpPr>
          <p:spPr>
            <a:xfrm>
              <a:off x="4868" y="1896"/>
              <a:ext cx="48" cy="115"/>
            </a:xfrm>
            <a:prstGeom prst="rect">
              <a:avLst/>
            </a:prstGeom>
            <a:noFill/>
            <a:ln w="9525">
              <a:noFill/>
            </a:ln>
          </p:spPr>
          <p:txBody>
            <a:bodyPr wrap="none" lIns="0" tIns="0" rIns="0" bIns="0">
              <a:spAutoFit/>
            </a:bodyPr>
            <a:p>
              <a:r>
                <a:rPr lang="en-US" altLang="zh-CN" sz="1200" dirty="0">
                  <a:solidFill>
                    <a:schemeClr val="tx1"/>
                  </a:solidFill>
                  <a:latin typeface="Times New Roman" panose="02020603050405020304" pitchFamily="18" charset="0"/>
                </a:rPr>
                <a:t>3</a:t>
              </a:r>
              <a:endParaRPr lang="en-US" altLang="zh-CN" sz="1200" dirty="0">
                <a:solidFill>
                  <a:schemeClr val="tx1"/>
                </a:solidFill>
                <a:latin typeface="Times New Roman" panose="02020603050405020304" pitchFamily="18" charset="0"/>
              </a:endParaRPr>
            </a:p>
          </p:txBody>
        </p:sp>
      </p:grpSp>
      <p:sp>
        <p:nvSpPr>
          <p:cNvPr id="208940" name="Rectangle 44"/>
          <p:cNvSpPr/>
          <p:nvPr/>
        </p:nvSpPr>
        <p:spPr>
          <a:xfrm>
            <a:off x="250825" y="2847975"/>
            <a:ext cx="5616575" cy="1589088"/>
          </a:xfrm>
          <a:prstGeom prst="rect">
            <a:avLst/>
          </a:prstGeom>
          <a:noFill/>
          <a:ln w="9525">
            <a:noFill/>
          </a:ln>
        </p:spPr>
        <p:txBody>
          <a:bodyPr>
            <a:spAutoFit/>
          </a:bodyPr>
          <a:p>
            <a:pPr algn="l">
              <a:spcBef>
                <a:spcPct val="10000"/>
              </a:spcBef>
            </a:pPr>
            <a:r>
              <a:rPr lang="zh-CN" altLang="en-US" b="1" dirty="0">
                <a:solidFill>
                  <a:schemeClr val="accent1"/>
                </a:solidFill>
                <a:latin typeface="宋体" panose="02010600030101010101" pitchFamily="2" charset="-122"/>
              </a:rPr>
              <a:t>（</a:t>
            </a:r>
            <a:r>
              <a:rPr lang="en-US" altLang="zh-CN" b="1" dirty="0">
                <a:solidFill>
                  <a:schemeClr val="accent1"/>
                </a:solidFill>
                <a:latin typeface="宋体" panose="02010600030101010101" pitchFamily="2" charset="-122"/>
              </a:rPr>
              <a:t>1</a:t>
            </a:r>
            <a:r>
              <a:rPr lang="zh-CN" altLang="en-US" b="1" dirty="0">
                <a:solidFill>
                  <a:schemeClr val="accent1"/>
                </a:solidFill>
                <a:latin typeface="宋体" panose="02010600030101010101" pitchFamily="2" charset="-122"/>
              </a:rPr>
              <a:t>）</a:t>
            </a:r>
            <a:r>
              <a:rPr lang="zh-CN" altLang="en-US" b="1" dirty="0">
                <a:solidFill>
                  <a:schemeClr val="tx1"/>
                </a:solidFill>
                <a:latin typeface="宋体" panose="02010600030101010101" pitchFamily="2" charset="-122"/>
              </a:rPr>
              <a:t>在资源分配图中，找出一个</a:t>
            </a:r>
            <a:r>
              <a:rPr lang="zh-CN" altLang="en-US" b="1" dirty="0">
                <a:solidFill>
                  <a:schemeClr val="accent1"/>
                </a:solidFill>
                <a:latin typeface="宋体" panose="02010600030101010101" pitchFamily="2" charset="-122"/>
              </a:rPr>
              <a:t>既不阻塞</a:t>
            </a:r>
            <a:r>
              <a:rPr lang="zh-CN" altLang="en-US" b="1" dirty="0">
                <a:solidFill>
                  <a:schemeClr val="tx1"/>
                </a:solidFill>
                <a:latin typeface="宋体" panose="02010600030101010101" pitchFamily="2" charset="-122"/>
              </a:rPr>
              <a:t>又</a:t>
            </a:r>
            <a:r>
              <a:rPr lang="zh-CN" altLang="en-US" b="1" dirty="0">
                <a:solidFill>
                  <a:schemeClr val="accent1"/>
                </a:solidFill>
                <a:latin typeface="宋体" panose="02010600030101010101" pitchFamily="2" charset="-122"/>
              </a:rPr>
              <a:t>非独立</a:t>
            </a:r>
            <a:r>
              <a:rPr lang="zh-CN" altLang="en-US" b="1" dirty="0">
                <a:solidFill>
                  <a:schemeClr val="tx1"/>
                </a:solidFill>
                <a:latin typeface="宋体" panose="02010600030101010101" pitchFamily="2" charset="-122"/>
              </a:rPr>
              <a:t>的进程节点</a:t>
            </a:r>
            <a:r>
              <a:rPr lang="en-US" altLang="zh-CN" b="1" dirty="0">
                <a:solidFill>
                  <a:schemeClr val="tx1"/>
                </a:solidFill>
                <a:latin typeface="宋体" panose="02010600030101010101" pitchFamily="2" charset="-122"/>
              </a:rPr>
              <a:t>P</a:t>
            </a:r>
            <a:r>
              <a:rPr lang="en-US" altLang="zh-CN" i="1" baseline="-25000" dirty="0">
                <a:solidFill>
                  <a:schemeClr val="tx1"/>
                </a:solidFill>
                <a:latin typeface="宋体" panose="02010600030101010101" pitchFamily="2" charset="-122"/>
              </a:rPr>
              <a:t>i</a:t>
            </a:r>
            <a:r>
              <a:rPr lang="zh-CN" altLang="en-US" b="1" dirty="0">
                <a:solidFill>
                  <a:schemeClr val="tx1"/>
                </a:solidFill>
                <a:latin typeface="宋体" panose="02010600030101010101" pitchFamily="2" charset="-122"/>
              </a:rPr>
              <a:t>，如果找到转（</a:t>
            </a:r>
            <a:r>
              <a:rPr lang="en-US" altLang="zh-CN" b="1" dirty="0">
                <a:solidFill>
                  <a:schemeClr val="tx1"/>
                </a:solidFill>
                <a:latin typeface="宋体" panose="02010600030101010101" pitchFamily="2" charset="-122"/>
              </a:rPr>
              <a:t>2</a:t>
            </a:r>
            <a:r>
              <a:rPr lang="zh-CN" altLang="en-US" b="1" dirty="0">
                <a:solidFill>
                  <a:schemeClr val="tx1"/>
                </a:solidFill>
                <a:latin typeface="宋体" panose="02010600030101010101" pitchFamily="2" charset="-122"/>
              </a:rPr>
              <a:t>）；否则转（</a:t>
            </a:r>
            <a:r>
              <a:rPr lang="en-US" altLang="zh-CN" b="1" dirty="0">
                <a:solidFill>
                  <a:schemeClr val="tx1"/>
                </a:solidFill>
                <a:latin typeface="宋体" panose="02010600030101010101" pitchFamily="2" charset="-122"/>
              </a:rPr>
              <a:t>3</a:t>
            </a:r>
            <a:r>
              <a:rPr lang="zh-CN" altLang="en-US" b="1" dirty="0">
                <a:solidFill>
                  <a:schemeClr val="tx1"/>
                </a:solidFill>
                <a:latin typeface="宋体" panose="02010600030101010101" pitchFamily="2" charset="-122"/>
              </a:rPr>
              <a:t>）；</a:t>
            </a:r>
            <a:endParaRPr lang="zh-CN" altLang="en-US" b="1" dirty="0">
              <a:solidFill>
                <a:schemeClr val="tx1"/>
              </a:solidFill>
              <a:latin typeface="宋体" panose="02010600030101010101" pitchFamily="2" charset="-122"/>
            </a:endParaRPr>
          </a:p>
          <a:p>
            <a:pPr algn="l">
              <a:spcBef>
                <a:spcPct val="10000"/>
              </a:spcBef>
            </a:pPr>
            <a:endParaRPr lang="zh-CN" altLang="en-US" b="1" dirty="0">
              <a:solidFill>
                <a:schemeClr val="tx1"/>
              </a:solidFill>
              <a:latin typeface="宋体" panose="02010600030101010101" pitchFamily="2" charset="-122"/>
            </a:endParaRPr>
          </a:p>
        </p:txBody>
      </p:sp>
      <p:sp>
        <p:nvSpPr>
          <p:cNvPr id="208941" name="Rectangle 45"/>
          <p:cNvSpPr/>
          <p:nvPr/>
        </p:nvSpPr>
        <p:spPr>
          <a:xfrm>
            <a:off x="252413" y="4262438"/>
            <a:ext cx="5256212" cy="822325"/>
          </a:xfrm>
          <a:prstGeom prst="rect">
            <a:avLst/>
          </a:prstGeom>
          <a:noFill/>
          <a:ln w="9525">
            <a:noFill/>
          </a:ln>
        </p:spPr>
        <p:txBody>
          <a:bodyPr>
            <a:spAutoFit/>
          </a:bodyPr>
          <a:p>
            <a:pPr algn="l">
              <a:spcBef>
                <a:spcPct val="10000"/>
              </a:spcBef>
            </a:pPr>
            <a:r>
              <a:rPr lang="zh-CN" altLang="en-US" b="1" dirty="0">
                <a:solidFill>
                  <a:schemeClr val="accent1"/>
                </a:solidFill>
                <a:latin typeface="宋体" panose="02010600030101010101" pitchFamily="2" charset="-122"/>
              </a:rPr>
              <a:t>（</a:t>
            </a:r>
            <a:r>
              <a:rPr lang="en-US" altLang="zh-CN" b="1" dirty="0">
                <a:solidFill>
                  <a:schemeClr val="accent1"/>
                </a:solidFill>
                <a:latin typeface="宋体" panose="02010600030101010101" pitchFamily="2" charset="-122"/>
              </a:rPr>
              <a:t>2</a:t>
            </a:r>
            <a:r>
              <a:rPr lang="zh-CN" altLang="en-US" b="1" dirty="0">
                <a:solidFill>
                  <a:schemeClr val="accent1"/>
                </a:solidFill>
                <a:latin typeface="宋体" panose="02010600030101010101" pitchFamily="2" charset="-122"/>
              </a:rPr>
              <a:t>）</a:t>
            </a:r>
            <a:r>
              <a:rPr lang="zh-CN" altLang="en-US" b="1" dirty="0">
                <a:solidFill>
                  <a:schemeClr val="tx1"/>
                </a:solidFill>
                <a:latin typeface="宋体" panose="02010600030101010101" pitchFamily="2" charset="-122"/>
              </a:rPr>
              <a:t>去掉</a:t>
            </a:r>
            <a:r>
              <a:rPr lang="en-US" altLang="zh-CN" b="1" dirty="0">
                <a:solidFill>
                  <a:schemeClr val="tx1"/>
                </a:solidFill>
                <a:latin typeface="宋体" panose="02010600030101010101" pitchFamily="2" charset="-122"/>
              </a:rPr>
              <a:t>P</a:t>
            </a:r>
            <a:r>
              <a:rPr lang="en-US" altLang="zh-CN" i="1" baseline="-25000" dirty="0">
                <a:solidFill>
                  <a:schemeClr val="tx1"/>
                </a:solidFill>
                <a:latin typeface="宋体" panose="02010600030101010101" pitchFamily="2" charset="-122"/>
              </a:rPr>
              <a:t>i</a:t>
            </a:r>
            <a:r>
              <a:rPr lang="zh-CN" altLang="en-US" b="1" dirty="0">
                <a:solidFill>
                  <a:schemeClr val="tx1"/>
                </a:solidFill>
                <a:latin typeface="宋体" panose="02010600030101010101" pitchFamily="2" charset="-122"/>
              </a:rPr>
              <a:t>的所有边，使其成为一个独立节点，并转（</a:t>
            </a:r>
            <a:r>
              <a:rPr lang="en-US" altLang="zh-CN" b="1" dirty="0">
                <a:solidFill>
                  <a:schemeClr val="tx1"/>
                </a:solidFill>
                <a:latin typeface="宋体" panose="02010600030101010101" pitchFamily="2" charset="-122"/>
              </a:rPr>
              <a:t>1</a:t>
            </a:r>
            <a:r>
              <a:rPr lang="zh-CN" altLang="en-US" b="1" dirty="0">
                <a:solidFill>
                  <a:schemeClr val="tx1"/>
                </a:solidFill>
                <a:latin typeface="宋体" panose="02010600030101010101" pitchFamily="2" charset="-122"/>
              </a:rPr>
              <a:t>）；</a:t>
            </a:r>
            <a:endParaRPr lang="zh-CN" altLang="en-US" b="1" dirty="0">
              <a:solidFill>
                <a:schemeClr val="tx1"/>
              </a:solidFill>
              <a:latin typeface="宋体" panose="02010600030101010101" pitchFamily="2" charset="-122"/>
            </a:endParaRPr>
          </a:p>
        </p:txBody>
      </p:sp>
      <p:sp>
        <p:nvSpPr>
          <p:cNvPr id="208942" name="Rectangle 46"/>
          <p:cNvSpPr/>
          <p:nvPr/>
        </p:nvSpPr>
        <p:spPr>
          <a:xfrm>
            <a:off x="0" y="5486400"/>
            <a:ext cx="8569325" cy="822325"/>
          </a:xfrm>
          <a:prstGeom prst="rect">
            <a:avLst/>
          </a:prstGeom>
          <a:noFill/>
          <a:ln w="9525">
            <a:noFill/>
          </a:ln>
        </p:spPr>
        <p:txBody>
          <a:bodyPr>
            <a:spAutoFit/>
          </a:bodyPr>
          <a:p>
            <a:pPr algn="l">
              <a:spcBef>
                <a:spcPct val="10000"/>
              </a:spcBef>
            </a:pPr>
            <a:r>
              <a:rPr lang="zh-CN" altLang="en-US" b="1" dirty="0">
                <a:solidFill>
                  <a:schemeClr val="accent1"/>
                </a:solidFill>
                <a:latin typeface="宋体" panose="02010600030101010101" pitchFamily="2" charset="-122"/>
              </a:rPr>
              <a:t>（</a:t>
            </a:r>
            <a:r>
              <a:rPr lang="en-US" altLang="zh-CN" b="1" dirty="0">
                <a:solidFill>
                  <a:schemeClr val="accent1"/>
                </a:solidFill>
                <a:latin typeface="宋体" panose="02010600030101010101" pitchFamily="2" charset="-122"/>
              </a:rPr>
              <a:t>3</a:t>
            </a:r>
            <a:r>
              <a:rPr lang="zh-CN" altLang="en-US" b="1" dirty="0">
                <a:solidFill>
                  <a:schemeClr val="accent1"/>
                </a:solidFill>
                <a:latin typeface="宋体" panose="02010600030101010101" pitchFamily="2" charset="-122"/>
              </a:rPr>
              <a:t>）</a:t>
            </a:r>
            <a:r>
              <a:rPr lang="zh-CN" altLang="en-US" b="1" dirty="0">
                <a:solidFill>
                  <a:schemeClr val="tx1"/>
                </a:solidFill>
                <a:latin typeface="宋体" panose="02010600030101010101" pitchFamily="2" charset="-122"/>
              </a:rPr>
              <a:t>判断是否所有节点都成为独立节点？如果是，称为资源分配图能完全简化，系统无死锁；否则系统存在死锁。</a:t>
            </a:r>
            <a:endParaRPr lang="zh-CN" altLang="en-US" b="1" dirty="0">
              <a:solidFill>
                <a:schemeClr val="tx1"/>
              </a:solidFill>
              <a:latin typeface="宋体" panose="02010600030101010101" pitchFamily="2" charset="-122"/>
            </a:endParaRPr>
          </a:p>
        </p:txBody>
      </p:sp>
      <p:grpSp>
        <p:nvGrpSpPr>
          <p:cNvPr id="3" name="Group 79"/>
          <p:cNvGrpSpPr/>
          <p:nvPr/>
        </p:nvGrpSpPr>
        <p:grpSpPr>
          <a:xfrm>
            <a:off x="5651500" y="2565400"/>
            <a:ext cx="3168650" cy="2868613"/>
            <a:chOff x="1429" y="1207"/>
            <a:chExt cx="1996" cy="1807"/>
          </a:xfrm>
        </p:grpSpPr>
        <p:sp>
          <p:nvSpPr>
            <p:cNvPr id="85028" name="AutoShape 80"/>
            <p:cNvSpPr>
              <a:spLocks noChangeAspect="1" noTextEdit="1"/>
            </p:cNvSpPr>
            <p:nvPr/>
          </p:nvSpPr>
          <p:spPr>
            <a:xfrm>
              <a:off x="1429" y="1207"/>
              <a:ext cx="1996" cy="1807"/>
            </a:xfrm>
            <a:prstGeom prst="rect">
              <a:avLst/>
            </a:prstGeom>
            <a:noFill/>
            <a:ln w="9525">
              <a:noFill/>
            </a:ln>
          </p:spPr>
          <p:txBody>
            <a:bodyPr/>
            <a:p>
              <a:endParaRPr lang="zh-CN" altLang="en-US"/>
            </a:p>
          </p:txBody>
        </p:sp>
        <p:sp>
          <p:nvSpPr>
            <p:cNvPr id="85029" name="Freeform 81"/>
            <p:cNvSpPr/>
            <p:nvPr/>
          </p:nvSpPr>
          <p:spPr>
            <a:xfrm>
              <a:off x="2346" y="1278"/>
              <a:ext cx="234" cy="245"/>
            </a:xfrm>
            <a:custGeom>
              <a:avLst/>
              <a:gdLst>
                <a:gd name="txL" fmla="*/ 0 w 234"/>
                <a:gd name="txT" fmla="*/ 0 h 245"/>
                <a:gd name="txR" fmla="*/ 234 w 234"/>
                <a:gd name="txB" fmla="*/ 245 h 245"/>
              </a:gdLst>
              <a:ahLst/>
              <a:cxnLst>
                <a:cxn ang="0">
                  <a:pos x="0" y="123"/>
                </a:cxn>
                <a:cxn ang="0">
                  <a:pos x="10" y="62"/>
                </a:cxn>
                <a:cxn ang="0">
                  <a:pos x="61" y="21"/>
                </a:cxn>
                <a:cxn ang="0">
                  <a:pos x="112" y="0"/>
                </a:cxn>
                <a:cxn ang="0">
                  <a:pos x="173" y="21"/>
                </a:cxn>
                <a:cxn ang="0">
                  <a:pos x="224" y="62"/>
                </a:cxn>
                <a:cxn ang="0">
                  <a:pos x="234" y="123"/>
                </a:cxn>
                <a:cxn ang="0">
                  <a:pos x="224" y="184"/>
                </a:cxn>
                <a:cxn ang="0">
                  <a:pos x="173" y="225"/>
                </a:cxn>
                <a:cxn ang="0">
                  <a:pos x="112" y="245"/>
                </a:cxn>
                <a:cxn ang="0">
                  <a:pos x="61" y="225"/>
                </a:cxn>
                <a:cxn ang="0">
                  <a:pos x="10" y="184"/>
                </a:cxn>
                <a:cxn ang="0">
                  <a:pos x="0" y="123"/>
                </a:cxn>
              </a:cxnLst>
              <a:rect l="txL" t="txT" r="txR" b="txB"/>
              <a:pathLst>
                <a:path w="234" h="245">
                  <a:moveTo>
                    <a:pt x="0" y="123"/>
                  </a:moveTo>
                  <a:lnTo>
                    <a:pt x="10" y="62"/>
                  </a:lnTo>
                  <a:lnTo>
                    <a:pt x="61" y="21"/>
                  </a:lnTo>
                  <a:lnTo>
                    <a:pt x="112" y="0"/>
                  </a:lnTo>
                  <a:lnTo>
                    <a:pt x="173" y="21"/>
                  </a:lnTo>
                  <a:lnTo>
                    <a:pt x="224" y="62"/>
                  </a:lnTo>
                  <a:lnTo>
                    <a:pt x="234" y="123"/>
                  </a:lnTo>
                  <a:lnTo>
                    <a:pt x="224" y="184"/>
                  </a:lnTo>
                  <a:lnTo>
                    <a:pt x="173" y="225"/>
                  </a:lnTo>
                  <a:lnTo>
                    <a:pt x="112" y="245"/>
                  </a:lnTo>
                  <a:lnTo>
                    <a:pt x="61" y="225"/>
                  </a:lnTo>
                  <a:lnTo>
                    <a:pt x="10" y="184"/>
                  </a:lnTo>
                  <a:lnTo>
                    <a:pt x="0" y="123"/>
                  </a:lnTo>
                  <a:close/>
                </a:path>
              </a:pathLst>
            </a:custGeom>
            <a:solidFill>
              <a:srgbClr val="FFFFFF"/>
            </a:solidFill>
            <a:ln w="15875"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85030" name="Rectangle 82"/>
            <p:cNvSpPr/>
            <p:nvPr/>
          </p:nvSpPr>
          <p:spPr>
            <a:xfrm>
              <a:off x="2411" y="1319"/>
              <a:ext cx="91" cy="163"/>
            </a:xfrm>
            <a:prstGeom prst="rect">
              <a:avLst/>
            </a:prstGeom>
            <a:noFill/>
            <a:ln w="9525">
              <a:noFill/>
            </a:ln>
          </p:spPr>
          <p:txBody>
            <a:bodyPr wrap="none" lIns="0" tIns="0" rIns="0" bIns="0">
              <a:spAutoFit/>
            </a:bodyPr>
            <a:p>
              <a:r>
                <a:rPr lang="en-US" altLang="zh-CN" sz="1700" dirty="0">
                  <a:solidFill>
                    <a:srgbClr val="000000"/>
                  </a:solidFill>
                  <a:latin typeface="Times" charset="0"/>
                </a:rPr>
                <a:t>P</a:t>
              </a:r>
              <a:endParaRPr lang="en-US" altLang="zh-CN" dirty="0">
                <a:solidFill>
                  <a:schemeClr val="tx1"/>
                </a:solidFill>
                <a:latin typeface="Times New Roman" panose="02020603050405020304" pitchFamily="18" charset="0"/>
              </a:endParaRPr>
            </a:p>
          </p:txBody>
        </p:sp>
        <p:sp>
          <p:nvSpPr>
            <p:cNvPr id="85031" name="Rectangle 83"/>
            <p:cNvSpPr/>
            <p:nvPr/>
          </p:nvSpPr>
          <p:spPr>
            <a:xfrm>
              <a:off x="2487" y="1391"/>
              <a:ext cx="53" cy="115"/>
            </a:xfrm>
            <a:prstGeom prst="rect">
              <a:avLst/>
            </a:prstGeom>
            <a:noFill/>
            <a:ln w="9525">
              <a:noFill/>
            </a:ln>
          </p:spPr>
          <p:txBody>
            <a:bodyPr wrap="none" lIns="0" tIns="0" rIns="0" bIns="0">
              <a:spAutoFit/>
            </a:bodyPr>
            <a:p>
              <a:r>
                <a:rPr lang="en-US" altLang="zh-CN" sz="1200" dirty="0">
                  <a:solidFill>
                    <a:srgbClr val="000000"/>
                  </a:solidFill>
                  <a:latin typeface="Times" charset="0"/>
                </a:rPr>
                <a:t>1</a:t>
              </a:r>
              <a:endParaRPr lang="en-US" altLang="zh-CN" dirty="0">
                <a:solidFill>
                  <a:schemeClr val="tx1"/>
                </a:solidFill>
                <a:latin typeface="Times New Roman" panose="02020603050405020304" pitchFamily="18" charset="0"/>
              </a:endParaRPr>
            </a:p>
          </p:txBody>
        </p:sp>
        <p:sp>
          <p:nvSpPr>
            <p:cNvPr id="85032" name="Rectangle 84"/>
            <p:cNvSpPr/>
            <p:nvPr/>
          </p:nvSpPr>
          <p:spPr>
            <a:xfrm>
              <a:off x="1551" y="1973"/>
              <a:ext cx="479" cy="265"/>
            </a:xfrm>
            <a:prstGeom prst="rect">
              <a:avLst/>
            </a:prstGeom>
            <a:solidFill>
              <a:srgbClr val="FFFFFF"/>
            </a:solidFill>
            <a:ln w="1587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85033" name="Freeform 85"/>
            <p:cNvSpPr/>
            <p:nvPr/>
          </p:nvSpPr>
          <p:spPr>
            <a:xfrm>
              <a:off x="1643" y="1993"/>
              <a:ext cx="102" cy="92"/>
            </a:xfrm>
            <a:custGeom>
              <a:avLst/>
              <a:gdLst>
                <a:gd name="txL" fmla="*/ 0 w 102"/>
                <a:gd name="txT" fmla="*/ 0 h 92"/>
                <a:gd name="txR" fmla="*/ 102 w 102"/>
                <a:gd name="txB" fmla="*/ 92 h 92"/>
              </a:gdLst>
              <a:ahLst/>
              <a:cxnLst>
                <a:cxn ang="0">
                  <a:pos x="0" y="51"/>
                </a:cxn>
                <a:cxn ang="0">
                  <a:pos x="20" y="10"/>
                </a:cxn>
                <a:cxn ang="0">
                  <a:pos x="51" y="0"/>
                </a:cxn>
                <a:cxn ang="0">
                  <a:pos x="81" y="10"/>
                </a:cxn>
                <a:cxn ang="0">
                  <a:pos x="102" y="51"/>
                </a:cxn>
                <a:cxn ang="0">
                  <a:pos x="81" y="82"/>
                </a:cxn>
                <a:cxn ang="0">
                  <a:pos x="51" y="92"/>
                </a:cxn>
                <a:cxn ang="0">
                  <a:pos x="20" y="82"/>
                </a:cxn>
                <a:cxn ang="0">
                  <a:pos x="0" y="51"/>
                </a:cxn>
              </a:cxnLst>
              <a:rect l="txL" t="txT" r="txR" b="txB"/>
              <a:pathLst>
                <a:path w="102" h="92">
                  <a:moveTo>
                    <a:pt x="0" y="51"/>
                  </a:moveTo>
                  <a:lnTo>
                    <a:pt x="20" y="10"/>
                  </a:lnTo>
                  <a:lnTo>
                    <a:pt x="51" y="0"/>
                  </a:lnTo>
                  <a:lnTo>
                    <a:pt x="81" y="10"/>
                  </a:lnTo>
                  <a:lnTo>
                    <a:pt x="102" y="51"/>
                  </a:lnTo>
                  <a:lnTo>
                    <a:pt x="81" y="82"/>
                  </a:lnTo>
                  <a:lnTo>
                    <a:pt x="51" y="92"/>
                  </a:lnTo>
                  <a:lnTo>
                    <a:pt x="20" y="82"/>
                  </a:lnTo>
                  <a:lnTo>
                    <a:pt x="0" y="51"/>
                  </a:lnTo>
                </a:path>
              </a:pathLst>
            </a:custGeom>
            <a:noFill/>
            <a:ln w="15875"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85034" name="Freeform 86"/>
            <p:cNvSpPr/>
            <p:nvPr/>
          </p:nvSpPr>
          <p:spPr>
            <a:xfrm>
              <a:off x="1836" y="1993"/>
              <a:ext cx="102" cy="92"/>
            </a:xfrm>
            <a:custGeom>
              <a:avLst/>
              <a:gdLst>
                <a:gd name="txL" fmla="*/ 0 w 102"/>
                <a:gd name="txT" fmla="*/ 0 h 92"/>
                <a:gd name="txR" fmla="*/ 102 w 102"/>
                <a:gd name="txB" fmla="*/ 92 h 92"/>
              </a:gdLst>
              <a:ahLst/>
              <a:cxnLst>
                <a:cxn ang="0">
                  <a:pos x="0" y="51"/>
                </a:cxn>
                <a:cxn ang="0">
                  <a:pos x="11" y="10"/>
                </a:cxn>
                <a:cxn ang="0">
                  <a:pos x="51" y="0"/>
                </a:cxn>
                <a:cxn ang="0">
                  <a:pos x="82" y="10"/>
                </a:cxn>
                <a:cxn ang="0">
                  <a:pos x="102" y="51"/>
                </a:cxn>
                <a:cxn ang="0">
                  <a:pos x="82" y="82"/>
                </a:cxn>
                <a:cxn ang="0">
                  <a:pos x="51" y="92"/>
                </a:cxn>
                <a:cxn ang="0">
                  <a:pos x="11" y="82"/>
                </a:cxn>
                <a:cxn ang="0">
                  <a:pos x="0" y="51"/>
                </a:cxn>
              </a:cxnLst>
              <a:rect l="txL" t="txT" r="txR" b="txB"/>
              <a:pathLst>
                <a:path w="102" h="92">
                  <a:moveTo>
                    <a:pt x="0" y="51"/>
                  </a:moveTo>
                  <a:lnTo>
                    <a:pt x="11" y="10"/>
                  </a:lnTo>
                  <a:lnTo>
                    <a:pt x="51" y="0"/>
                  </a:lnTo>
                  <a:lnTo>
                    <a:pt x="82" y="10"/>
                  </a:lnTo>
                  <a:lnTo>
                    <a:pt x="102" y="51"/>
                  </a:lnTo>
                  <a:lnTo>
                    <a:pt x="82" y="82"/>
                  </a:lnTo>
                  <a:lnTo>
                    <a:pt x="51" y="92"/>
                  </a:lnTo>
                  <a:lnTo>
                    <a:pt x="11" y="82"/>
                  </a:lnTo>
                  <a:lnTo>
                    <a:pt x="0" y="51"/>
                  </a:lnTo>
                </a:path>
              </a:pathLst>
            </a:custGeom>
            <a:noFill/>
            <a:ln w="15875"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85035" name="Freeform 87"/>
            <p:cNvSpPr/>
            <p:nvPr/>
          </p:nvSpPr>
          <p:spPr>
            <a:xfrm>
              <a:off x="1745" y="2116"/>
              <a:ext cx="91" cy="91"/>
            </a:xfrm>
            <a:custGeom>
              <a:avLst/>
              <a:gdLst>
                <a:gd name="txL" fmla="*/ 0 w 91"/>
                <a:gd name="txT" fmla="*/ 0 h 91"/>
                <a:gd name="txR" fmla="*/ 91 w 91"/>
                <a:gd name="txB" fmla="*/ 91 h 91"/>
              </a:gdLst>
              <a:ahLst/>
              <a:cxnLst>
                <a:cxn ang="0">
                  <a:pos x="0" y="51"/>
                </a:cxn>
                <a:cxn ang="0">
                  <a:pos x="10" y="10"/>
                </a:cxn>
                <a:cxn ang="0">
                  <a:pos x="40" y="0"/>
                </a:cxn>
                <a:cxn ang="0">
                  <a:pos x="81" y="10"/>
                </a:cxn>
                <a:cxn ang="0">
                  <a:pos x="91" y="51"/>
                </a:cxn>
                <a:cxn ang="0">
                  <a:pos x="81" y="81"/>
                </a:cxn>
                <a:cxn ang="0">
                  <a:pos x="40" y="91"/>
                </a:cxn>
                <a:cxn ang="0">
                  <a:pos x="10" y="81"/>
                </a:cxn>
                <a:cxn ang="0">
                  <a:pos x="0" y="51"/>
                </a:cxn>
              </a:cxnLst>
              <a:rect l="txL" t="txT" r="txR" b="txB"/>
              <a:pathLst>
                <a:path w="91" h="91">
                  <a:moveTo>
                    <a:pt x="0" y="51"/>
                  </a:moveTo>
                  <a:lnTo>
                    <a:pt x="10" y="10"/>
                  </a:lnTo>
                  <a:lnTo>
                    <a:pt x="40" y="0"/>
                  </a:lnTo>
                  <a:lnTo>
                    <a:pt x="81" y="10"/>
                  </a:lnTo>
                  <a:lnTo>
                    <a:pt x="91" y="51"/>
                  </a:lnTo>
                  <a:lnTo>
                    <a:pt x="81" y="81"/>
                  </a:lnTo>
                  <a:lnTo>
                    <a:pt x="40" y="91"/>
                  </a:lnTo>
                  <a:lnTo>
                    <a:pt x="10" y="81"/>
                  </a:lnTo>
                  <a:lnTo>
                    <a:pt x="0" y="51"/>
                  </a:lnTo>
                </a:path>
              </a:pathLst>
            </a:custGeom>
            <a:noFill/>
            <a:ln w="15875"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85036" name="Rectangle 88"/>
            <p:cNvSpPr/>
            <p:nvPr/>
          </p:nvSpPr>
          <p:spPr>
            <a:xfrm>
              <a:off x="2895" y="1973"/>
              <a:ext cx="479" cy="265"/>
            </a:xfrm>
            <a:prstGeom prst="rect">
              <a:avLst/>
            </a:prstGeom>
            <a:solidFill>
              <a:srgbClr val="FFFFFF"/>
            </a:solidFill>
            <a:ln w="1587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85037" name="Freeform 89"/>
            <p:cNvSpPr/>
            <p:nvPr/>
          </p:nvSpPr>
          <p:spPr>
            <a:xfrm>
              <a:off x="2987" y="2054"/>
              <a:ext cx="102" cy="92"/>
            </a:xfrm>
            <a:custGeom>
              <a:avLst/>
              <a:gdLst>
                <a:gd name="txL" fmla="*/ 0 w 102"/>
                <a:gd name="txT" fmla="*/ 0 h 92"/>
                <a:gd name="txR" fmla="*/ 102 w 102"/>
                <a:gd name="txB" fmla="*/ 92 h 92"/>
              </a:gdLst>
              <a:ahLst/>
              <a:cxnLst>
                <a:cxn ang="0">
                  <a:pos x="0" y="51"/>
                </a:cxn>
                <a:cxn ang="0">
                  <a:pos x="20" y="11"/>
                </a:cxn>
                <a:cxn ang="0">
                  <a:pos x="51" y="0"/>
                </a:cxn>
                <a:cxn ang="0">
                  <a:pos x="92" y="11"/>
                </a:cxn>
                <a:cxn ang="0">
                  <a:pos x="102" y="51"/>
                </a:cxn>
                <a:cxn ang="0">
                  <a:pos x="92" y="82"/>
                </a:cxn>
                <a:cxn ang="0">
                  <a:pos x="51" y="92"/>
                </a:cxn>
                <a:cxn ang="0">
                  <a:pos x="20" y="82"/>
                </a:cxn>
                <a:cxn ang="0">
                  <a:pos x="0" y="51"/>
                </a:cxn>
              </a:cxnLst>
              <a:rect l="txL" t="txT" r="txR" b="txB"/>
              <a:pathLst>
                <a:path w="102" h="92">
                  <a:moveTo>
                    <a:pt x="0" y="51"/>
                  </a:moveTo>
                  <a:lnTo>
                    <a:pt x="20" y="11"/>
                  </a:lnTo>
                  <a:lnTo>
                    <a:pt x="51" y="0"/>
                  </a:lnTo>
                  <a:lnTo>
                    <a:pt x="92" y="11"/>
                  </a:lnTo>
                  <a:lnTo>
                    <a:pt x="102" y="51"/>
                  </a:lnTo>
                  <a:lnTo>
                    <a:pt x="92" y="82"/>
                  </a:lnTo>
                  <a:lnTo>
                    <a:pt x="51" y="92"/>
                  </a:lnTo>
                  <a:lnTo>
                    <a:pt x="20" y="82"/>
                  </a:lnTo>
                  <a:lnTo>
                    <a:pt x="0" y="51"/>
                  </a:lnTo>
                </a:path>
              </a:pathLst>
            </a:custGeom>
            <a:noFill/>
            <a:ln w="15875"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85038" name="Freeform 90"/>
            <p:cNvSpPr/>
            <p:nvPr/>
          </p:nvSpPr>
          <p:spPr>
            <a:xfrm>
              <a:off x="3181" y="2054"/>
              <a:ext cx="101" cy="92"/>
            </a:xfrm>
            <a:custGeom>
              <a:avLst/>
              <a:gdLst>
                <a:gd name="txL" fmla="*/ 0 w 101"/>
                <a:gd name="txT" fmla="*/ 0 h 92"/>
                <a:gd name="txR" fmla="*/ 101 w 101"/>
                <a:gd name="txB" fmla="*/ 92 h 92"/>
              </a:gdLst>
              <a:ahLst/>
              <a:cxnLst>
                <a:cxn ang="0">
                  <a:pos x="0" y="51"/>
                </a:cxn>
                <a:cxn ang="0">
                  <a:pos x="20" y="11"/>
                </a:cxn>
                <a:cxn ang="0">
                  <a:pos x="51" y="0"/>
                </a:cxn>
                <a:cxn ang="0">
                  <a:pos x="81" y="11"/>
                </a:cxn>
                <a:cxn ang="0">
                  <a:pos x="101" y="51"/>
                </a:cxn>
                <a:cxn ang="0">
                  <a:pos x="81" y="82"/>
                </a:cxn>
                <a:cxn ang="0">
                  <a:pos x="51" y="92"/>
                </a:cxn>
                <a:cxn ang="0">
                  <a:pos x="20" y="82"/>
                </a:cxn>
                <a:cxn ang="0">
                  <a:pos x="0" y="51"/>
                </a:cxn>
              </a:cxnLst>
              <a:rect l="txL" t="txT" r="txR" b="txB"/>
              <a:pathLst>
                <a:path w="101" h="92">
                  <a:moveTo>
                    <a:pt x="0" y="51"/>
                  </a:moveTo>
                  <a:lnTo>
                    <a:pt x="20" y="11"/>
                  </a:lnTo>
                  <a:lnTo>
                    <a:pt x="51" y="0"/>
                  </a:lnTo>
                  <a:lnTo>
                    <a:pt x="81" y="11"/>
                  </a:lnTo>
                  <a:lnTo>
                    <a:pt x="101" y="51"/>
                  </a:lnTo>
                  <a:lnTo>
                    <a:pt x="81" y="82"/>
                  </a:lnTo>
                  <a:lnTo>
                    <a:pt x="51" y="92"/>
                  </a:lnTo>
                  <a:lnTo>
                    <a:pt x="20" y="82"/>
                  </a:lnTo>
                  <a:lnTo>
                    <a:pt x="0" y="51"/>
                  </a:lnTo>
                </a:path>
              </a:pathLst>
            </a:custGeom>
            <a:noFill/>
            <a:ln w="15875"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85039" name="Freeform 91"/>
            <p:cNvSpPr/>
            <p:nvPr/>
          </p:nvSpPr>
          <p:spPr>
            <a:xfrm>
              <a:off x="2346" y="2677"/>
              <a:ext cx="234" cy="245"/>
            </a:xfrm>
            <a:custGeom>
              <a:avLst/>
              <a:gdLst>
                <a:gd name="txL" fmla="*/ 0 w 234"/>
                <a:gd name="txT" fmla="*/ 0 h 245"/>
                <a:gd name="txR" fmla="*/ 234 w 234"/>
                <a:gd name="txB" fmla="*/ 245 h 245"/>
              </a:gdLst>
              <a:ahLst/>
              <a:cxnLst>
                <a:cxn ang="0">
                  <a:pos x="0" y="123"/>
                </a:cxn>
                <a:cxn ang="0">
                  <a:pos x="10" y="61"/>
                </a:cxn>
                <a:cxn ang="0">
                  <a:pos x="61" y="21"/>
                </a:cxn>
                <a:cxn ang="0">
                  <a:pos x="112" y="0"/>
                </a:cxn>
                <a:cxn ang="0">
                  <a:pos x="173" y="21"/>
                </a:cxn>
                <a:cxn ang="0">
                  <a:pos x="224" y="61"/>
                </a:cxn>
                <a:cxn ang="0">
                  <a:pos x="234" y="123"/>
                </a:cxn>
                <a:cxn ang="0">
                  <a:pos x="224" y="184"/>
                </a:cxn>
                <a:cxn ang="0">
                  <a:pos x="173" y="225"/>
                </a:cxn>
                <a:cxn ang="0">
                  <a:pos x="112" y="245"/>
                </a:cxn>
                <a:cxn ang="0">
                  <a:pos x="61" y="225"/>
                </a:cxn>
                <a:cxn ang="0">
                  <a:pos x="10" y="184"/>
                </a:cxn>
                <a:cxn ang="0">
                  <a:pos x="0" y="123"/>
                </a:cxn>
              </a:cxnLst>
              <a:rect l="txL" t="txT" r="txR" b="txB"/>
              <a:pathLst>
                <a:path w="234" h="245">
                  <a:moveTo>
                    <a:pt x="0" y="123"/>
                  </a:moveTo>
                  <a:lnTo>
                    <a:pt x="10" y="61"/>
                  </a:lnTo>
                  <a:lnTo>
                    <a:pt x="61" y="21"/>
                  </a:lnTo>
                  <a:lnTo>
                    <a:pt x="112" y="0"/>
                  </a:lnTo>
                  <a:lnTo>
                    <a:pt x="173" y="21"/>
                  </a:lnTo>
                  <a:lnTo>
                    <a:pt x="224" y="61"/>
                  </a:lnTo>
                  <a:lnTo>
                    <a:pt x="234" y="123"/>
                  </a:lnTo>
                  <a:lnTo>
                    <a:pt x="224" y="184"/>
                  </a:lnTo>
                  <a:lnTo>
                    <a:pt x="173" y="225"/>
                  </a:lnTo>
                  <a:lnTo>
                    <a:pt x="112" y="245"/>
                  </a:lnTo>
                  <a:lnTo>
                    <a:pt x="61" y="225"/>
                  </a:lnTo>
                  <a:lnTo>
                    <a:pt x="10" y="184"/>
                  </a:lnTo>
                  <a:lnTo>
                    <a:pt x="0" y="123"/>
                  </a:lnTo>
                  <a:close/>
                </a:path>
              </a:pathLst>
            </a:custGeom>
            <a:solidFill>
              <a:srgbClr val="FFFFFF"/>
            </a:solidFill>
            <a:ln w="15875"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85040" name="Rectangle 92"/>
            <p:cNvSpPr/>
            <p:nvPr/>
          </p:nvSpPr>
          <p:spPr>
            <a:xfrm>
              <a:off x="2411" y="2717"/>
              <a:ext cx="91" cy="163"/>
            </a:xfrm>
            <a:prstGeom prst="rect">
              <a:avLst/>
            </a:prstGeom>
            <a:noFill/>
            <a:ln w="9525">
              <a:noFill/>
            </a:ln>
          </p:spPr>
          <p:txBody>
            <a:bodyPr wrap="none" lIns="0" tIns="0" rIns="0" bIns="0">
              <a:spAutoFit/>
            </a:bodyPr>
            <a:p>
              <a:r>
                <a:rPr lang="en-US" altLang="zh-CN" sz="1700" dirty="0">
                  <a:solidFill>
                    <a:srgbClr val="000000"/>
                  </a:solidFill>
                  <a:latin typeface="Times" charset="0"/>
                </a:rPr>
                <a:t>P</a:t>
              </a:r>
              <a:endParaRPr lang="en-US" altLang="zh-CN" dirty="0">
                <a:solidFill>
                  <a:schemeClr val="tx1"/>
                </a:solidFill>
                <a:latin typeface="Times New Roman" panose="02020603050405020304" pitchFamily="18" charset="0"/>
              </a:endParaRPr>
            </a:p>
          </p:txBody>
        </p:sp>
        <p:sp>
          <p:nvSpPr>
            <p:cNvPr id="85041" name="Rectangle 93"/>
            <p:cNvSpPr/>
            <p:nvPr/>
          </p:nvSpPr>
          <p:spPr>
            <a:xfrm>
              <a:off x="2472" y="2794"/>
              <a:ext cx="53" cy="115"/>
            </a:xfrm>
            <a:prstGeom prst="rect">
              <a:avLst/>
            </a:prstGeom>
            <a:noFill/>
            <a:ln w="9525">
              <a:noFill/>
            </a:ln>
          </p:spPr>
          <p:txBody>
            <a:bodyPr wrap="none" lIns="0" tIns="0" rIns="0" bIns="0">
              <a:spAutoFit/>
            </a:bodyPr>
            <a:p>
              <a:r>
                <a:rPr lang="en-US" altLang="zh-CN" sz="1200" dirty="0">
                  <a:solidFill>
                    <a:srgbClr val="000000"/>
                  </a:solidFill>
                  <a:latin typeface="Times" charset="0"/>
                </a:rPr>
                <a:t>2</a:t>
              </a:r>
              <a:endParaRPr lang="en-US" altLang="zh-CN" dirty="0">
                <a:solidFill>
                  <a:schemeClr val="tx1"/>
                </a:solidFill>
                <a:latin typeface="Times New Roman" panose="02020603050405020304" pitchFamily="18" charset="0"/>
              </a:endParaRPr>
            </a:p>
          </p:txBody>
        </p:sp>
        <p:sp>
          <p:nvSpPr>
            <p:cNvPr id="85042" name="Rectangle 94"/>
            <p:cNvSpPr/>
            <p:nvPr/>
          </p:nvSpPr>
          <p:spPr>
            <a:xfrm>
              <a:off x="2144" y="2023"/>
              <a:ext cx="45" cy="163"/>
            </a:xfrm>
            <a:prstGeom prst="rect">
              <a:avLst/>
            </a:prstGeom>
            <a:noFill/>
            <a:ln w="9525">
              <a:noFill/>
            </a:ln>
          </p:spPr>
          <p:txBody>
            <a:bodyPr wrap="none" lIns="0" tIns="0" rIns="0" bIns="0">
              <a:spAutoFit/>
            </a:bodyPr>
            <a:p>
              <a:r>
                <a:rPr lang="en-US" altLang="zh-CN" sz="1700" dirty="0">
                  <a:solidFill>
                    <a:srgbClr val="000000"/>
                  </a:solidFill>
                  <a:latin typeface="Times" charset="0"/>
                </a:rPr>
                <a:t>r</a:t>
              </a:r>
              <a:endParaRPr lang="en-US" altLang="zh-CN" dirty="0">
                <a:solidFill>
                  <a:schemeClr val="tx1"/>
                </a:solidFill>
                <a:latin typeface="Times New Roman" panose="02020603050405020304" pitchFamily="18" charset="0"/>
              </a:endParaRPr>
            </a:p>
          </p:txBody>
        </p:sp>
        <p:sp>
          <p:nvSpPr>
            <p:cNvPr id="85043" name="Rectangle 95"/>
            <p:cNvSpPr/>
            <p:nvPr/>
          </p:nvSpPr>
          <p:spPr>
            <a:xfrm>
              <a:off x="2181" y="2085"/>
              <a:ext cx="53" cy="115"/>
            </a:xfrm>
            <a:prstGeom prst="rect">
              <a:avLst/>
            </a:prstGeom>
            <a:noFill/>
            <a:ln w="9525">
              <a:noFill/>
            </a:ln>
          </p:spPr>
          <p:txBody>
            <a:bodyPr wrap="none" lIns="0" tIns="0" rIns="0" bIns="0">
              <a:spAutoFit/>
            </a:bodyPr>
            <a:p>
              <a:r>
                <a:rPr lang="en-US" altLang="zh-CN" sz="1200" dirty="0">
                  <a:solidFill>
                    <a:srgbClr val="000000"/>
                  </a:solidFill>
                  <a:latin typeface="Times" charset="0"/>
                </a:rPr>
                <a:t>1</a:t>
              </a:r>
              <a:endParaRPr lang="en-US" altLang="zh-CN" dirty="0">
                <a:solidFill>
                  <a:schemeClr val="tx1"/>
                </a:solidFill>
                <a:latin typeface="Times New Roman" panose="02020603050405020304" pitchFamily="18" charset="0"/>
              </a:endParaRPr>
            </a:p>
          </p:txBody>
        </p:sp>
        <p:sp>
          <p:nvSpPr>
            <p:cNvPr id="85044" name="Rectangle 96"/>
            <p:cNvSpPr/>
            <p:nvPr/>
          </p:nvSpPr>
          <p:spPr>
            <a:xfrm>
              <a:off x="2725" y="2023"/>
              <a:ext cx="45" cy="163"/>
            </a:xfrm>
            <a:prstGeom prst="rect">
              <a:avLst/>
            </a:prstGeom>
            <a:noFill/>
            <a:ln w="9525">
              <a:noFill/>
            </a:ln>
          </p:spPr>
          <p:txBody>
            <a:bodyPr wrap="none" lIns="0" tIns="0" rIns="0" bIns="0">
              <a:spAutoFit/>
            </a:bodyPr>
            <a:p>
              <a:r>
                <a:rPr lang="en-US" altLang="zh-CN" sz="1700" dirty="0">
                  <a:solidFill>
                    <a:srgbClr val="000000"/>
                  </a:solidFill>
                  <a:latin typeface="Times" charset="0"/>
                </a:rPr>
                <a:t>r</a:t>
              </a:r>
              <a:endParaRPr lang="en-US" altLang="zh-CN" dirty="0">
                <a:solidFill>
                  <a:schemeClr val="tx1"/>
                </a:solidFill>
                <a:latin typeface="Times New Roman" panose="02020603050405020304" pitchFamily="18" charset="0"/>
              </a:endParaRPr>
            </a:p>
          </p:txBody>
        </p:sp>
        <p:sp>
          <p:nvSpPr>
            <p:cNvPr id="85045" name="Rectangle 97"/>
            <p:cNvSpPr/>
            <p:nvPr/>
          </p:nvSpPr>
          <p:spPr>
            <a:xfrm>
              <a:off x="2762" y="2085"/>
              <a:ext cx="53" cy="115"/>
            </a:xfrm>
            <a:prstGeom prst="rect">
              <a:avLst/>
            </a:prstGeom>
            <a:noFill/>
            <a:ln w="9525">
              <a:noFill/>
            </a:ln>
          </p:spPr>
          <p:txBody>
            <a:bodyPr wrap="none" lIns="0" tIns="0" rIns="0" bIns="0">
              <a:spAutoFit/>
            </a:bodyPr>
            <a:p>
              <a:r>
                <a:rPr lang="en-US" altLang="zh-CN" sz="1200" dirty="0">
                  <a:solidFill>
                    <a:srgbClr val="000000"/>
                  </a:solidFill>
                  <a:latin typeface="Times" charset="0"/>
                </a:rPr>
                <a:t>2</a:t>
              </a:r>
              <a:endParaRPr lang="en-US" altLang="zh-CN" dirty="0">
                <a:solidFill>
                  <a:schemeClr val="tx1"/>
                </a:solidFill>
                <a:latin typeface="Times New Roman" panose="02020603050405020304" pitchFamily="18" charset="0"/>
              </a:endParaRPr>
            </a:p>
          </p:txBody>
        </p:sp>
        <p:sp>
          <p:nvSpPr>
            <p:cNvPr id="85046" name="Freeform 98"/>
            <p:cNvSpPr/>
            <p:nvPr/>
          </p:nvSpPr>
          <p:spPr>
            <a:xfrm>
              <a:off x="3153" y="1370"/>
              <a:ext cx="234" cy="245"/>
            </a:xfrm>
            <a:custGeom>
              <a:avLst/>
              <a:gdLst>
                <a:gd name="txL" fmla="*/ 0 w 234"/>
                <a:gd name="txT" fmla="*/ 0 h 245"/>
                <a:gd name="txR" fmla="*/ 234 w 234"/>
                <a:gd name="txB" fmla="*/ 245 h 245"/>
              </a:gdLst>
              <a:ahLst/>
              <a:cxnLst>
                <a:cxn ang="0">
                  <a:pos x="0" y="123"/>
                </a:cxn>
                <a:cxn ang="0">
                  <a:pos x="10" y="61"/>
                </a:cxn>
                <a:cxn ang="0">
                  <a:pos x="61" y="21"/>
                </a:cxn>
                <a:cxn ang="0">
                  <a:pos x="112" y="0"/>
                </a:cxn>
                <a:cxn ang="0">
                  <a:pos x="173" y="21"/>
                </a:cxn>
                <a:cxn ang="0">
                  <a:pos x="224" y="61"/>
                </a:cxn>
                <a:cxn ang="0">
                  <a:pos x="234" y="123"/>
                </a:cxn>
                <a:cxn ang="0">
                  <a:pos x="224" y="184"/>
                </a:cxn>
                <a:cxn ang="0">
                  <a:pos x="173" y="225"/>
                </a:cxn>
                <a:cxn ang="0">
                  <a:pos x="112" y="245"/>
                </a:cxn>
                <a:cxn ang="0">
                  <a:pos x="61" y="225"/>
                </a:cxn>
                <a:cxn ang="0">
                  <a:pos x="10" y="184"/>
                </a:cxn>
                <a:cxn ang="0">
                  <a:pos x="0" y="123"/>
                </a:cxn>
              </a:cxnLst>
              <a:rect l="txL" t="txT" r="txR" b="txB"/>
              <a:pathLst>
                <a:path w="234" h="245">
                  <a:moveTo>
                    <a:pt x="0" y="123"/>
                  </a:moveTo>
                  <a:lnTo>
                    <a:pt x="10" y="61"/>
                  </a:lnTo>
                  <a:lnTo>
                    <a:pt x="61" y="21"/>
                  </a:lnTo>
                  <a:lnTo>
                    <a:pt x="112" y="0"/>
                  </a:lnTo>
                  <a:lnTo>
                    <a:pt x="173" y="21"/>
                  </a:lnTo>
                  <a:lnTo>
                    <a:pt x="224" y="61"/>
                  </a:lnTo>
                  <a:lnTo>
                    <a:pt x="234" y="123"/>
                  </a:lnTo>
                  <a:lnTo>
                    <a:pt x="224" y="184"/>
                  </a:lnTo>
                  <a:lnTo>
                    <a:pt x="173" y="225"/>
                  </a:lnTo>
                  <a:lnTo>
                    <a:pt x="112" y="245"/>
                  </a:lnTo>
                  <a:lnTo>
                    <a:pt x="61" y="225"/>
                  </a:lnTo>
                  <a:lnTo>
                    <a:pt x="10" y="184"/>
                  </a:lnTo>
                  <a:lnTo>
                    <a:pt x="0" y="123"/>
                  </a:lnTo>
                  <a:close/>
                </a:path>
              </a:pathLst>
            </a:custGeom>
            <a:solidFill>
              <a:srgbClr val="FFFFFF"/>
            </a:solidFill>
            <a:ln w="15875"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85047" name="Rectangle 99"/>
            <p:cNvSpPr/>
            <p:nvPr/>
          </p:nvSpPr>
          <p:spPr>
            <a:xfrm>
              <a:off x="3218" y="1410"/>
              <a:ext cx="91" cy="163"/>
            </a:xfrm>
            <a:prstGeom prst="rect">
              <a:avLst/>
            </a:prstGeom>
            <a:noFill/>
            <a:ln w="9525">
              <a:noFill/>
            </a:ln>
          </p:spPr>
          <p:txBody>
            <a:bodyPr wrap="none" lIns="0" tIns="0" rIns="0" bIns="0">
              <a:spAutoFit/>
            </a:bodyPr>
            <a:p>
              <a:r>
                <a:rPr lang="en-US" altLang="zh-CN" sz="1700" dirty="0">
                  <a:solidFill>
                    <a:srgbClr val="000000"/>
                  </a:solidFill>
                  <a:latin typeface="Times" charset="0"/>
                </a:rPr>
                <a:t>P</a:t>
              </a:r>
              <a:endParaRPr lang="en-US" altLang="zh-CN" dirty="0">
                <a:solidFill>
                  <a:schemeClr val="tx1"/>
                </a:solidFill>
                <a:latin typeface="Times New Roman" panose="02020603050405020304" pitchFamily="18" charset="0"/>
              </a:endParaRPr>
            </a:p>
          </p:txBody>
        </p:sp>
        <p:sp>
          <p:nvSpPr>
            <p:cNvPr id="85048" name="Rectangle 100"/>
            <p:cNvSpPr/>
            <p:nvPr/>
          </p:nvSpPr>
          <p:spPr>
            <a:xfrm>
              <a:off x="3281" y="1487"/>
              <a:ext cx="48" cy="115"/>
            </a:xfrm>
            <a:prstGeom prst="rect">
              <a:avLst/>
            </a:prstGeom>
            <a:noFill/>
            <a:ln w="9525">
              <a:noFill/>
            </a:ln>
          </p:spPr>
          <p:txBody>
            <a:bodyPr wrap="none" lIns="0" tIns="0" rIns="0" bIns="0">
              <a:spAutoFit/>
            </a:bodyPr>
            <a:p>
              <a:r>
                <a:rPr lang="en-US" altLang="zh-CN" sz="1200" dirty="0">
                  <a:solidFill>
                    <a:schemeClr val="tx1"/>
                  </a:solidFill>
                  <a:latin typeface="Times New Roman" panose="02020603050405020304" pitchFamily="18" charset="0"/>
                </a:rPr>
                <a:t>3</a:t>
              </a:r>
              <a:endParaRPr lang="en-US" altLang="zh-CN" sz="1200" dirty="0">
                <a:solidFill>
                  <a:schemeClr val="tx1"/>
                </a:solidFill>
                <a:latin typeface="Times New Roman" panose="02020603050405020304" pitchFamily="18" charset="0"/>
              </a:endParaRPr>
            </a:p>
          </p:txBody>
        </p:sp>
      </p:grpSp>
      <p:grpSp>
        <p:nvGrpSpPr>
          <p:cNvPr id="4" name="Group 101"/>
          <p:cNvGrpSpPr/>
          <p:nvPr/>
        </p:nvGrpSpPr>
        <p:grpSpPr>
          <a:xfrm>
            <a:off x="5651500" y="2565400"/>
            <a:ext cx="3168650" cy="2868613"/>
            <a:chOff x="1837" y="1071"/>
            <a:chExt cx="1996" cy="1807"/>
          </a:xfrm>
        </p:grpSpPr>
        <p:sp>
          <p:nvSpPr>
            <p:cNvPr id="85002" name="AutoShape 102"/>
            <p:cNvSpPr>
              <a:spLocks noChangeAspect="1" noTextEdit="1"/>
            </p:cNvSpPr>
            <p:nvPr/>
          </p:nvSpPr>
          <p:spPr>
            <a:xfrm>
              <a:off x="1837" y="1071"/>
              <a:ext cx="1996" cy="1807"/>
            </a:xfrm>
            <a:prstGeom prst="rect">
              <a:avLst/>
            </a:prstGeom>
            <a:noFill/>
            <a:ln w="9525">
              <a:noFill/>
            </a:ln>
          </p:spPr>
          <p:txBody>
            <a:bodyPr/>
            <a:p>
              <a:endParaRPr lang="zh-CN" altLang="en-US"/>
            </a:p>
          </p:txBody>
        </p:sp>
        <p:sp>
          <p:nvSpPr>
            <p:cNvPr id="85003" name="Freeform 103"/>
            <p:cNvSpPr/>
            <p:nvPr/>
          </p:nvSpPr>
          <p:spPr>
            <a:xfrm>
              <a:off x="2754" y="1142"/>
              <a:ext cx="234" cy="245"/>
            </a:xfrm>
            <a:custGeom>
              <a:avLst/>
              <a:gdLst>
                <a:gd name="txL" fmla="*/ 0 w 234"/>
                <a:gd name="txT" fmla="*/ 0 h 245"/>
                <a:gd name="txR" fmla="*/ 234 w 234"/>
                <a:gd name="txB" fmla="*/ 245 h 245"/>
              </a:gdLst>
              <a:ahLst/>
              <a:cxnLst>
                <a:cxn ang="0">
                  <a:pos x="0" y="123"/>
                </a:cxn>
                <a:cxn ang="0">
                  <a:pos x="10" y="62"/>
                </a:cxn>
                <a:cxn ang="0">
                  <a:pos x="61" y="21"/>
                </a:cxn>
                <a:cxn ang="0">
                  <a:pos x="112" y="0"/>
                </a:cxn>
                <a:cxn ang="0">
                  <a:pos x="173" y="21"/>
                </a:cxn>
                <a:cxn ang="0">
                  <a:pos x="224" y="62"/>
                </a:cxn>
                <a:cxn ang="0">
                  <a:pos x="234" y="123"/>
                </a:cxn>
                <a:cxn ang="0">
                  <a:pos x="224" y="184"/>
                </a:cxn>
                <a:cxn ang="0">
                  <a:pos x="173" y="225"/>
                </a:cxn>
                <a:cxn ang="0">
                  <a:pos x="112" y="245"/>
                </a:cxn>
                <a:cxn ang="0">
                  <a:pos x="61" y="225"/>
                </a:cxn>
                <a:cxn ang="0">
                  <a:pos x="10" y="184"/>
                </a:cxn>
                <a:cxn ang="0">
                  <a:pos x="0" y="123"/>
                </a:cxn>
              </a:cxnLst>
              <a:rect l="txL" t="txT" r="txR" b="txB"/>
              <a:pathLst>
                <a:path w="234" h="245">
                  <a:moveTo>
                    <a:pt x="0" y="123"/>
                  </a:moveTo>
                  <a:lnTo>
                    <a:pt x="10" y="62"/>
                  </a:lnTo>
                  <a:lnTo>
                    <a:pt x="61" y="21"/>
                  </a:lnTo>
                  <a:lnTo>
                    <a:pt x="112" y="0"/>
                  </a:lnTo>
                  <a:lnTo>
                    <a:pt x="173" y="21"/>
                  </a:lnTo>
                  <a:lnTo>
                    <a:pt x="224" y="62"/>
                  </a:lnTo>
                  <a:lnTo>
                    <a:pt x="234" y="123"/>
                  </a:lnTo>
                  <a:lnTo>
                    <a:pt x="224" y="184"/>
                  </a:lnTo>
                  <a:lnTo>
                    <a:pt x="173" y="225"/>
                  </a:lnTo>
                  <a:lnTo>
                    <a:pt x="112" y="245"/>
                  </a:lnTo>
                  <a:lnTo>
                    <a:pt x="61" y="225"/>
                  </a:lnTo>
                  <a:lnTo>
                    <a:pt x="10" y="184"/>
                  </a:lnTo>
                  <a:lnTo>
                    <a:pt x="0" y="123"/>
                  </a:lnTo>
                  <a:close/>
                </a:path>
              </a:pathLst>
            </a:custGeom>
            <a:solidFill>
              <a:srgbClr val="FFFFFF"/>
            </a:solidFill>
            <a:ln w="15875"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85004" name="Rectangle 104"/>
            <p:cNvSpPr/>
            <p:nvPr/>
          </p:nvSpPr>
          <p:spPr>
            <a:xfrm>
              <a:off x="2819" y="1183"/>
              <a:ext cx="91" cy="163"/>
            </a:xfrm>
            <a:prstGeom prst="rect">
              <a:avLst/>
            </a:prstGeom>
            <a:noFill/>
            <a:ln w="9525">
              <a:noFill/>
            </a:ln>
          </p:spPr>
          <p:txBody>
            <a:bodyPr wrap="none" lIns="0" tIns="0" rIns="0" bIns="0">
              <a:spAutoFit/>
            </a:bodyPr>
            <a:p>
              <a:r>
                <a:rPr lang="en-US" altLang="zh-CN" sz="1700" dirty="0">
                  <a:solidFill>
                    <a:srgbClr val="000000"/>
                  </a:solidFill>
                  <a:latin typeface="Times" charset="0"/>
                </a:rPr>
                <a:t>P</a:t>
              </a:r>
              <a:endParaRPr lang="en-US" altLang="zh-CN" dirty="0">
                <a:solidFill>
                  <a:schemeClr val="tx1"/>
                </a:solidFill>
                <a:latin typeface="Times New Roman" panose="02020603050405020304" pitchFamily="18" charset="0"/>
              </a:endParaRPr>
            </a:p>
          </p:txBody>
        </p:sp>
        <p:sp>
          <p:nvSpPr>
            <p:cNvPr id="85005" name="Rectangle 105"/>
            <p:cNvSpPr/>
            <p:nvPr/>
          </p:nvSpPr>
          <p:spPr>
            <a:xfrm>
              <a:off x="2895" y="1255"/>
              <a:ext cx="53" cy="115"/>
            </a:xfrm>
            <a:prstGeom prst="rect">
              <a:avLst/>
            </a:prstGeom>
            <a:noFill/>
            <a:ln w="9525">
              <a:noFill/>
            </a:ln>
          </p:spPr>
          <p:txBody>
            <a:bodyPr wrap="none" lIns="0" tIns="0" rIns="0" bIns="0">
              <a:spAutoFit/>
            </a:bodyPr>
            <a:p>
              <a:r>
                <a:rPr lang="en-US" altLang="zh-CN" sz="1200" dirty="0">
                  <a:solidFill>
                    <a:srgbClr val="000000"/>
                  </a:solidFill>
                  <a:latin typeface="Times" charset="0"/>
                </a:rPr>
                <a:t>1</a:t>
              </a:r>
              <a:endParaRPr lang="en-US" altLang="zh-CN" dirty="0">
                <a:solidFill>
                  <a:schemeClr val="tx1"/>
                </a:solidFill>
                <a:latin typeface="Times New Roman" panose="02020603050405020304" pitchFamily="18" charset="0"/>
              </a:endParaRPr>
            </a:p>
          </p:txBody>
        </p:sp>
        <p:sp>
          <p:nvSpPr>
            <p:cNvPr id="85006" name="Rectangle 106"/>
            <p:cNvSpPr/>
            <p:nvPr/>
          </p:nvSpPr>
          <p:spPr>
            <a:xfrm>
              <a:off x="1959" y="1837"/>
              <a:ext cx="479" cy="265"/>
            </a:xfrm>
            <a:prstGeom prst="rect">
              <a:avLst/>
            </a:prstGeom>
            <a:solidFill>
              <a:srgbClr val="FFFFFF"/>
            </a:solidFill>
            <a:ln w="1587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85007" name="Freeform 107"/>
            <p:cNvSpPr/>
            <p:nvPr/>
          </p:nvSpPr>
          <p:spPr>
            <a:xfrm>
              <a:off x="2051" y="1857"/>
              <a:ext cx="102" cy="92"/>
            </a:xfrm>
            <a:custGeom>
              <a:avLst/>
              <a:gdLst>
                <a:gd name="txL" fmla="*/ 0 w 102"/>
                <a:gd name="txT" fmla="*/ 0 h 92"/>
                <a:gd name="txR" fmla="*/ 102 w 102"/>
                <a:gd name="txB" fmla="*/ 92 h 92"/>
              </a:gdLst>
              <a:ahLst/>
              <a:cxnLst>
                <a:cxn ang="0">
                  <a:pos x="0" y="51"/>
                </a:cxn>
                <a:cxn ang="0">
                  <a:pos x="20" y="10"/>
                </a:cxn>
                <a:cxn ang="0">
                  <a:pos x="51" y="0"/>
                </a:cxn>
                <a:cxn ang="0">
                  <a:pos x="81" y="10"/>
                </a:cxn>
                <a:cxn ang="0">
                  <a:pos x="102" y="51"/>
                </a:cxn>
                <a:cxn ang="0">
                  <a:pos x="81" y="82"/>
                </a:cxn>
                <a:cxn ang="0">
                  <a:pos x="51" y="92"/>
                </a:cxn>
                <a:cxn ang="0">
                  <a:pos x="20" y="82"/>
                </a:cxn>
                <a:cxn ang="0">
                  <a:pos x="0" y="51"/>
                </a:cxn>
              </a:cxnLst>
              <a:rect l="txL" t="txT" r="txR" b="txB"/>
              <a:pathLst>
                <a:path w="102" h="92">
                  <a:moveTo>
                    <a:pt x="0" y="51"/>
                  </a:moveTo>
                  <a:lnTo>
                    <a:pt x="20" y="10"/>
                  </a:lnTo>
                  <a:lnTo>
                    <a:pt x="51" y="0"/>
                  </a:lnTo>
                  <a:lnTo>
                    <a:pt x="81" y="10"/>
                  </a:lnTo>
                  <a:lnTo>
                    <a:pt x="102" y="51"/>
                  </a:lnTo>
                  <a:lnTo>
                    <a:pt x="81" y="82"/>
                  </a:lnTo>
                  <a:lnTo>
                    <a:pt x="51" y="92"/>
                  </a:lnTo>
                  <a:lnTo>
                    <a:pt x="20" y="82"/>
                  </a:lnTo>
                  <a:lnTo>
                    <a:pt x="0" y="51"/>
                  </a:lnTo>
                </a:path>
              </a:pathLst>
            </a:custGeom>
            <a:noFill/>
            <a:ln w="15875"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85008" name="Freeform 108"/>
            <p:cNvSpPr/>
            <p:nvPr/>
          </p:nvSpPr>
          <p:spPr>
            <a:xfrm>
              <a:off x="2244" y="1857"/>
              <a:ext cx="102" cy="92"/>
            </a:xfrm>
            <a:custGeom>
              <a:avLst/>
              <a:gdLst>
                <a:gd name="txL" fmla="*/ 0 w 102"/>
                <a:gd name="txT" fmla="*/ 0 h 92"/>
                <a:gd name="txR" fmla="*/ 102 w 102"/>
                <a:gd name="txB" fmla="*/ 92 h 92"/>
              </a:gdLst>
              <a:ahLst/>
              <a:cxnLst>
                <a:cxn ang="0">
                  <a:pos x="0" y="51"/>
                </a:cxn>
                <a:cxn ang="0">
                  <a:pos x="11" y="10"/>
                </a:cxn>
                <a:cxn ang="0">
                  <a:pos x="51" y="0"/>
                </a:cxn>
                <a:cxn ang="0">
                  <a:pos x="82" y="10"/>
                </a:cxn>
                <a:cxn ang="0">
                  <a:pos x="102" y="51"/>
                </a:cxn>
                <a:cxn ang="0">
                  <a:pos x="82" y="82"/>
                </a:cxn>
                <a:cxn ang="0">
                  <a:pos x="51" y="92"/>
                </a:cxn>
                <a:cxn ang="0">
                  <a:pos x="11" y="82"/>
                </a:cxn>
                <a:cxn ang="0">
                  <a:pos x="0" y="51"/>
                </a:cxn>
              </a:cxnLst>
              <a:rect l="txL" t="txT" r="txR" b="txB"/>
              <a:pathLst>
                <a:path w="102" h="92">
                  <a:moveTo>
                    <a:pt x="0" y="51"/>
                  </a:moveTo>
                  <a:lnTo>
                    <a:pt x="11" y="10"/>
                  </a:lnTo>
                  <a:lnTo>
                    <a:pt x="51" y="0"/>
                  </a:lnTo>
                  <a:lnTo>
                    <a:pt x="82" y="10"/>
                  </a:lnTo>
                  <a:lnTo>
                    <a:pt x="102" y="51"/>
                  </a:lnTo>
                  <a:lnTo>
                    <a:pt x="82" y="82"/>
                  </a:lnTo>
                  <a:lnTo>
                    <a:pt x="51" y="92"/>
                  </a:lnTo>
                  <a:lnTo>
                    <a:pt x="11" y="82"/>
                  </a:lnTo>
                  <a:lnTo>
                    <a:pt x="0" y="51"/>
                  </a:lnTo>
                </a:path>
              </a:pathLst>
            </a:custGeom>
            <a:noFill/>
            <a:ln w="15875"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85009" name="Freeform 109"/>
            <p:cNvSpPr/>
            <p:nvPr/>
          </p:nvSpPr>
          <p:spPr>
            <a:xfrm>
              <a:off x="2153" y="1980"/>
              <a:ext cx="91" cy="91"/>
            </a:xfrm>
            <a:custGeom>
              <a:avLst/>
              <a:gdLst>
                <a:gd name="txL" fmla="*/ 0 w 91"/>
                <a:gd name="txT" fmla="*/ 0 h 91"/>
                <a:gd name="txR" fmla="*/ 91 w 91"/>
                <a:gd name="txB" fmla="*/ 91 h 91"/>
              </a:gdLst>
              <a:ahLst/>
              <a:cxnLst>
                <a:cxn ang="0">
                  <a:pos x="0" y="51"/>
                </a:cxn>
                <a:cxn ang="0">
                  <a:pos x="10" y="10"/>
                </a:cxn>
                <a:cxn ang="0">
                  <a:pos x="40" y="0"/>
                </a:cxn>
                <a:cxn ang="0">
                  <a:pos x="81" y="10"/>
                </a:cxn>
                <a:cxn ang="0">
                  <a:pos x="91" y="51"/>
                </a:cxn>
                <a:cxn ang="0">
                  <a:pos x="81" y="81"/>
                </a:cxn>
                <a:cxn ang="0">
                  <a:pos x="40" y="91"/>
                </a:cxn>
                <a:cxn ang="0">
                  <a:pos x="10" y="81"/>
                </a:cxn>
                <a:cxn ang="0">
                  <a:pos x="0" y="51"/>
                </a:cxn>
              </a:cxnLst>
              <a:rect l="txL" t="txT" r="txR" b="txB"/>
              <a:pathLst>
                <a:path w="91" h="91">
                  <a:moveTo>
                    <a:pt x="0" y="51"/>
                  </a:moveTo>
                  <a:lnTo>
                    <a:pt x="10" y="10"/>
                  </a:lnTo>
                  <a:lnTo>
                    <a:pt x="40" y="0"/>
                  </a:lnTo>
                  <a:lnTo>
                    <a:pt x="81" y="10"/>
                  </a:lnTo>
                  <a:lnTo>
                    <a:pt x="91" y="51"/>
                  </a:lnTo>
                  <a:lnTo>
                    <a:pt x="81" y="81"/>
                  </a:lnTo>
                  <a:lnTo>
                    <a:pt x="40" y="91"/>
                  </a:lnTo>
                  <a:lnTo>
                    <a:pt x="10" y="81"/>
                  </a:lnTo>
                  <a:lnTo>
                    <a:pt x="0" y="51"/>
                  </a:lnTo>
                </a:path>
              </a:pathLst>
            </a:custGeom>
            <a:noFill/>
            <a:ln w="15875"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85010" name="Rectangle 110"/>
            <p:cNvSpPr/>
            <p:nvPr/>
          </p:nvSpPr>
          <p:spPr>
            <a:xfrm>
              <a:off x="3303" y="1837"/>
              <a:ext cx="479" cy="265"/>
            </a:xfrm>
            <a:prstGeom prst="rect">
              <a:avLst/>
            </a:prstGeom>
            <a:solidFill>
              <a:srgbClr val="FFFFFF"/>
            </a:solidFill>
            <a:ln w="1587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85011" name="Freeform 111"/>
            <p:cNvSpPr/>
            <p:nvPr/>
          </p:nvSpPr>
          <p:spPr>
            <a:xfrm>
              <a:off x="3395" y="1918"/>
              <a:ext cx="102" cy="92"/>
            </a:xfrm>
            <a:custGeom>
              <a:avLst/>
              <a:gdLst>
                <a:gd name="txL" fmla="*/ 0 w 102"/>
                <a:gd name="txT" fmla="*/ 0 h 92"/>
                <a:gd name="txR" fmla="*/ 102 w 102"/>
                <a:gd name="txB" fmla="*/ 92 h 92"/>
              </a:gdLst>
              <a:ahLst/>
              <a:cxnLst>
                <a:cxn ang="0">
                  <a:pos x="0" y="51"/>
                </a:cxn>
                <a:cxn ang="0">
                  <a:pos x="20" y="11"/>
                </a:cxn>
                <a:cxn ang="0">
                  <a:pos x="51" y="0"/>
                </a:cxn>
                <a:cxn ang="0">
                  <a:pos x="92" y="11"/>
                </a:cxn>
                <a:cxn ang="0">
                  <a:pos x="102" y="51"/>
                </a:cxn>
                <a:cxn ang="0">
                  <a:pos x="92" y="82"/>
                </a:cxn>
                <a:cxn ang="0">
                  <a:pos x="51" y="92"/>
                </a:cxn>
                <a:cxn ang="0">
                  <a:pos x="20" y="82"/>
                </a:cxn>
                <a:cxn ang="0">
                  <a:pos x="0" y="51"/>
                </a:cxn>
              </a:cxnLst>
              <a:rect l="txL" t="txT" r="txR" b="txB"/>
              <a:pathLst>
                <a:path w="102" h="92">
                  <a:moveTo>
                    <a:pt x="0" y="51"/>
                  </a:moveTo>
                  <a:lnTo>
                    <a:pt x="20" y="11"/>
                  </a:lnTo>
                  <a:lnTo>
                    <a:pt x="51" y="0"/>
                  </a:lnTo>
                  <a:lnTo>
                    <a:pt x="92" y="11"/>
                  </a:lnTo>
                  <a:lnTo>
                    <a:pt x="102" y="51"/>
                  </a:lnTo>
                  <a:lnTo>
                    <a:pt x="92" y="82"/>
                  </a:lnTo>
                  <a:lnTo>
                    <a:pt x="51" y="92"/>
                  </a:lnTo>
                  <a:lnTo>
                    <a:pt x="20" y="82"/>
                  </a:lnTo>
                  <a:lnTo>
                    <a:pt x="0" y="51"/>
                  </a:lnTo>
                </a:path>
              </a:pathLst>
            </a:custGeom>
            <a:noFill/>
            <a:ln w="15875"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85012" name="Freeform 112"/>
            <p:cNvSpPr/>
            <p:nvPr/>
          </p:nvSpPr>
          <p:spPr>
            <a:xfrm>
              <a:off x="3589" y="1918"/>
              <a:ext cx="101" cy="92"/>
            </a:xfrm>
            <a:custGeom>
              <a:avLst/>
              <a:gdLst>
                <a:gd name="txL" fmla="*/ 0 w 101"/>
                <a:gd name="txT" fmla="*/ 0 h 92"/>
                <a:gd name="txR" fmla="*/ 101 w 101"/>
                <a:gd name="txB" fmla="*/ 92 h 92"/>
              </a:gdLst>
              <a:ahLst/>
              <a:cxnLst>
                <a:cxn ang="0">
                  <a:pos x="0" y="51"/>
                </a:cxn>
                <a:cxn ang="0">
                  <a:pos x="20" y="11"/>
                </a:cxn>
                <a:cxn ang="0">
                  <a:pos x="51" y="0"/>
                </a:cxn>
                <a:cxn ang="0">
                  <a:pos x="81" y="11"/>
                </a:cxn>
                <a:cxn ang="0">
                  <a:pos x="101" y="51"/>
                </a:cxn>
                <a:cxn ang="0">
                  <a:pos x="81" y="82"/>
                </a:cxn>
                <a:cxn ang="0">
                  <a:pos x="51" y="92"/>
                </a:cxn>
                <a:cxn ang="0">
                  <a:pos x="20" y="82"/>
                </a:cxn>
                <a:cxn ang="0">
                  <a:pos x="0" y="51"/>
                </a:cxn>
              </a:cxnLst>
              <a:rect l="txL" t="txT" r="txR" b="txB"/>
              <a:pathLst>
                <a:path w="101" h="92">
                  <a:moveTo>
                    <a:pt x="0" y="51"/>
                  </a:moveTo>
                  <a:lnTo>
                    <a:pt x="20" y="11"/>
                  </a:lnTo>
                  <a:lnTo>
                    <a:pt x="51" y="0"/>
                  </a:lnTo>
                  <a:lnTo>
                    <a:pt x="81" y="11"/>
                  </a:lnTo>
                  <a:lnTo>
                    <a:pt x="101" y="51"/>
                  </a:lnTo>
                  <a:lnTo>
                    <a:pt x="81" y="82"/>
                  </a:lnTo>
                  <a:lnTo>
                    <a:pt x="51" y="92"/>
                  </a:lnTo>
                  <a:lnTo>
                    <a:pt x="20" y="82"/>
                  </a:lnTo>
                  <a:lnTo>
                    <a:pt x="0" y="51"/>
                  </a:lnTo>
                </a:path>
              </a:pathLst>
            </a:custGeom>
            <a:noFill/>
            <a:ln w="15875"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85013" name="Freeform 113"/>
            <p:cNvSpPr/>
            <p:nvPr/>
          </p:nvSpPr>
          <p:spPr>
            <a:xfrm>
              <a:off x="2255" y="2092"/>
              <a:ext cx="519" cy="500"/>
            </a:xfrm>
            <a:custGeom>
              <a:avLst/>
              <a:gdLst>
                <a:gd name="txL" fmla="*/ 0 w 519"/>
                <a:gd name="txT" fmla="*/ 0 h 500"/>
                <a:gd name="txR" fmla="*/ 519 w 519"/>
                <a:gd name="txB" fmla="*/ 500 h 500"/>
              </a:gdLst>
              <a:ahLst/>
              <a:cxnLst>
                <a:cxn ang="0">
                  <a:pos x="0" y="0"/>
                </a:cxn>
                <a:cxn ang="0">
                  <a:pos x="50" y="143"/>
                </a:cxn>
                <a:cxn ang="0">
                  <a:pos x="132" y="276"/>
                </a:cxn>
                <a:cxn ang="0">
                  <a:pos x="244" y="378"/>
                </a:cxn>
                <a:cxn ang="0">
                  <a:pos x="376" y="459"/>
                </a:cxn>
                <a:cxn ang="0">
                  <a:pos x="519" y="500"/>
                </a:cxn>
              </a:cxnLst>
              <a:rect l="txL" t="txT" r="txR" b="txB"/>
              <a:pathLst>
                <a:path w="519" h="500">
                  <a:moveTo>
                    <a:pt x="0" y="0"/>
                  </a:moveTo>
                  <a:lnTo>
                    <a:pt x="50" y="143"/>
                  </a:lnTo>
                  <a:lnTo>
                    <a:pt x="132" y="276"/>
                  </a:lnTo>
                  <a:lnTo>
                    <a:pt x="244" y="378"/>
                  </a:lnTo>
                  <a:lnTo>
                    <a:pt x="376" y="459"/>
                  </a:lnTo>
                  <a:lnTo>
                    <a:pt x="519" y="500"/>
                  </a:lnTo>
                </a:path>
              </a:pathLst>
            </a:custGeom>
            <a:noFill/>
            <a:ln w="15875"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85014" name="Freeform 114"/>
            <p:cNvSpPr/>
            <p:nvPr/>
          </p:nvSpPr>
          <p:spPr>
            <a:xfrm>
              <a:off x="2112" y="2102"/>
              <a:ext cx="1517" cy="633"/>
            </a:xfrm>
            <a:custGeom>
              <a:avLst/>
              <a:gdLst>
                <a:gd name="txL" fmla="*/ 0 w 1517"/>
                <a:gd name="txT" fmla="*/ 0 h 633"/>
                <a:gd name="txR" fmla="*/ 1517 w 1517"/>
                <a:gd name="txB" fmla="*/ 633 h 633"/>
              </a:gdLst>
              <a:ahLst/>
              <a:cxnLst>
                <a:cxn ang="0">
                  <a:pos x="0" y="0"/>
                </a:cxn>
                <a:cxn ang="0">
                  <a:pos x="41" y="153"/>
                </a:cxn>
                <a:cxn ang="0">
                  <a:pos x="122" y="306"/>
                </a:cxn>
                <a:cxn ang="0">
                  <a:pos x="234" y="429"/>
                </a:cxn>
                <a:cxn ang="0">
                  <a:pos x="367" y="531"/>
                </a:cxn>
                <a:cxn ang="0">
                  <a:pos x="519" y="592"/>
                </a:cxn>
                <a:cxn ang="0">
                  <a:pos x="672" y="633"/>
                </a:cxn>
                <a:cxn ang="0">
                  <a:pos x="845" y="633"/>
                </a:cxn>
                <a:cxn ang="0">
                  <a:pos x="998" y="592"/>
                </a:cxn>
                <a:cxn ang="0">
                  <a:pos x="1151" y="531"/>
                </a:cxn>
                <a:cxn ang="0">
                  <a:pos x="1283" y="429"/>
                </a:cxn>
                <a:cxn ang="0">
                  <a:pos x="1395" y="306"/>
                </a:cxn>
                <a:cxn ang="0">
                  <a:pos x="1477" y="153"/>
                </a:cxn>
                <a:cxn ang="0">
                  <a:pos x="1517" y="0"/>
                </a:cxn>
              </a:cxnLst>
              <a:rect l="txL" t="txT" r="txR" b="txB"/>
              <a:pathLst>
                <a:path w="1517" h="633">
                  <a:moveTo>
                    <a:pt x="0" y="0"/>
                  </a:moveTo>
                  <a:lnTo>
                    <a:pt x="41" y="153"/>
                  </a:lnTo>
                  <a:lnTo>
                    <a:pt x="122" y="306"/>
                  </a:lnTo>
                  <a:lnTo>
                    <a:pt x="234" y="429"/>
                  </a:lnTo>
                  <a:lnTo>
                    <a:pt x="367" y="531"/>
                  </a:lnTo>
                  <a:lnTo>
                    <a:pt x="519" y="592"/>
                  </a:lnTo>
                  <a:lnTo>
                    <a:pt x="672" y="633"/>
                  </a:lnTo>
                  <a:lnTo>
                    <a:pt x="845" y="633"/>
                  </a:lnTo>
                  <a:lnTo>
                    <a:pt x="998" y="592"/>
                  </a:lnTo>
                  <a:lnTo>
                    <a:pt x="1151" y="531"/>
                  </a:lnTo>
                  <a:lnTo>
                    <a:pt x="1283" y="429"/>
                  </a:lnTo>
                  <a:lnTo>
                    <a:pt x="1395" y="306"/>
                  </a:lnTo>
                  <a:lnTo>
                    <a:pt x="1477" y="153"/>
                  </a:lnTo>
                  <a:lnTo>
                    <a:pt x="1517" y="0"/>
                  </a:lnTo>
                </a:path>
              </a:pathLst>
            </a:custGeom>
            <a:noFill/>
            <a:ln w="15875"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85015" name="Freeform 115"/>
            <p:cNvSpPr/>
            <p:nvPr/>
          </p:nvSpPr>
          <p:spPr>
            <a:xfrm>
              <a:off x="2754" y="2541"/>
              <a:ext cx="234" cy="245"/>
            </a:xfrm>
            <a:custGeom>
              <a:avLst/>
              <a:gdLst>
                <a:gd name="txL" fmla="*/ 0 w 234"/>
                <a:gd name="txT" fmla="*/ 0 h 245"/>
                <a:gd name="txR" fmla="*/ 234 w 234"/>
                <a:gd name="txB" fmla="*/ 245 h 245"/>
              </a:gdLst>
              <a:ahLst/>
              <a:cxnLst>
                <a:cxn ang="0">
                  <a:pos x="0" y="123"/>
                </a:cxn>
                <a:cxn ang="0">
                  <a:pos x="10" y="61"/>
                </a:cxn>
                <a:cxn ang="0">
                  <a:pos x="61" y="21"/>
                </a:cxn>
                <a:cxn ang="0">
                  <a:pos x="112" y="0"/>
                </a:cxn>
                <a:cxn ang="0">
                  <a:pos x="173" y="21"/>
                </a:cxn>
                <a:cxn ang="0">
                  <a:pos x="224" y="61"/>
                </a:cxn>
                <a:cxn ang="0">
                  <a:pos x="234" y="123"/>
                </a:cxn>
                <a:cxn ang="0">
                  <a:pos x="224" y="184"/>
                </a:cxn>
                <a:cxn ang="0">
                  <a:pos x="173" y="225"/>
                </a:cxn>
                <a:cxn ang="0">
                  <a:pos x="112" y="245"/>
                </a:cxn>
                <a:cxn ang="0">
                  <a:pos x="61" y="225"/>
                </a:cxn>
                <a:cxn ang="0">
                  <a:pos x="10" y="184"/>
                </a:cxn>
                <a:cxn ang="0">
                  <a:pos x="0" y="123"/>
                </a:cxn>
              </a:cxnLst>
              <a:rect l="txL" t="txT" r="txR" b="txB"/>
              <a:pathLst>
                <a:path w="234" h="245">
                  <a:moveTo>
                    <a:pt x="0" y="123"/>
                  </a:moveTo>
                  <a:lnTo>
                    <a:pt x="10" y="61"/>
                  </a:lnTo>
                  <a:lnTo>
                    <a:pt x="61" y="21"/>
                  </a:lnTo>
                  <a:lnTo>
                    <a:pt x="112" y="0"/>
                  </a:lnTo>
                  <a:lnTo>
                    <a:pt x="173" y="21"/>
                  </a:lnTo>
                  <a:lnTo>
                    <a:pt x="224" y="61"/>
                  </a:lnTo>
                  <a:lnTo>
                    <a:pt x="234" y="123"/>
                  </a:lnTo>
                  <a:lnTo>
                    <a:pt x="224" y="184"/>
                  </a:lnTo>
                  <a:lnTo>
                    <a:pt x="173" y="225"/>
                  </a:lnTo>
                  <a:lnTo>
                    <a:pt x="112" y="245"/>
                  </a:lnTo>
                  <a:lnTo>
                    <a:pt x="61" y="225"/>
                  </a:lnTo>
                  <a:lnTo>
                    <a:pt x="10" y="184"/>
                  </a:lnTo>
                  <a:lnTo>
                    <a:pt x="0" y="123"/>
                  </a:lnTo>
                  <a:close/>
                </a:path>
              </a:pathLst>
            </a:custGeom>
            <a:solidFill>
              <a:srgbClr val="FFFFFF"/>
            </a:solidFill>
            <a:ln w="15875"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85016" name="Rectangle 116"/>
            <p:cNvSpPr/>
            <p:nvPr/>
          </p:nvSpPr>
          <p:spPr>
            <a:xfrm>
              <a:off x="2819" y="2581"/>
              <a:ext cx="91" cy="163"/>
            </a:xfrm>
            <a:prstGeom prst="rect">
              <a:avLst/>
            </a:prstGeom>
            <a:noFill/>
            <a:ln w="9525">
              <a:noFill/>
            </a:ln>
          </p:spPr>
          <p:txBody>
            <a:bodyPr wrap="none" lIns="0" tIns="0" rIns="0" bIns="0">
              <a:spAutoFit/>
            </a:bodyPr>
            <a:p>
              <a:r>
                <a:rPr lang="en-US" altLang="zh-CN" sz="1700" dirty="0">
                  <a:solidFill>
                    <a:srgbClr val="000000"/>
                  </a:solidFill>
                  <a:latin typeface="Times" charset="0"/>
                </a:rPr>
                <a:t>P</a:t>
              </a:r>
              <a:endParaRPr lang="en-US" altLang="zh-CN" dirty="0">
                <a:solidFill>
                  <a:schemeClr val="tx1"/>
                </a:solidFill>
                <a:latin typeface="Times New Roman" panose="02020603050405020304" pitchFamily="18" charset="0"/>
              </a:endParaRPr>
            </a:p>
          </p:txBody>
        </p:sp>
        <p:sp>
          <p:nvSpPr>
            <p:cNvPr id="85017" name="Rectangle 117"/>
            <p:cNvSpPr/>
            <p:nvPr/>
          </p:nvSpPr>
          <p:spPr>
            <a:xfrm>
              <a:off x="2880" y="2658"/>
              <a:ext cx="53" cy="115"/>
            </a:xfrm>
            <a:prstGeom prst="rect">
              <a:avLst/>
            </a:prstGeom>
            <a:noFill/>
            <a:ln w="9525">
              <a:noFill/>
            </a:ln>
          </p:spPr>
          <p:txBody>
            <a:bodyPr wrap="none" lIns="0" tIns="0" rIns="0" bIns="0">
              <a:spAutoFit/>
            </a:bodyPr>
            <a:p>
              <a:r>
                <a:rPr lang="en-US" altLang="zh-CN" sz="1200" dirty="0">
                  <a:solidFill>
                    <a:srgbClr val="000000"/>
                  </a:solidFill>
                  <a:latin typeface="Times" charset="0"/>
                </a:rPr>
                <a:t>2</a:t>
              </a:r>
              <a:endParaRPr lang="en-US" altLang="zh-CN" dirty="0">
                <a:solidFill>
                  <a:schemeClr val="tx1"/>
                </a:solidFill>
                <a:latin typeface="Times New Roman" panose="02020603050405020304" pitchFamily="18" charset="0"/>
              </a:endParaRPr>
            </a:p>
          </p:txBody>
        </p:sp>
        <p:sp>
          <p:nvSpPr>
            <p:cNvPr id="85018" name="Freeform 118"/>
            <p:cNvSpPr/>
            <p:nvPr/>
          </p:nvSpPr>
          <p:spPr>
            <a:xfrm>
              <a:off x="2255" y="2102"/>
              <a:ext cx="61" cy="123"/>
            </a:xfrm>
            <a:custGeom>
              <a:avLst/>
              <a:gdLst>
                <a:gd name="txL" fmla="*/ 0 w 61"/>
                <a:gd name="txT" fmla="*/ 0 h 123"/>
                <a:gd name="txR" fmla="*/ 61 w 61"/>
                <a:gd name="txB" fmla="*/ 123 h 123"/>
              </a:gdLst>
              <a:ahLst/>
              <a:cxnLst>
                <a:cxn ang="0">
                  <a:pos x="20" y="123"/>
                </a:cxn>
                <a:cxn ang="0">
                  <a:pos x="30" y="92"/>
                </a:cxn>
                <a:cxn ang="0">
                  <a:pos x="61" y="112"/>
                </a:cxn>
                <a:cxn ang="0">
                  <a:pos x="0" y="0"/>
                </a:cxn>
                <a:cxn ang="0">
                  <a:pos x="20" y="123"/>
                </a:cxn>
              </a:cxnLst>
              <a:rect l="txL" t="txT" r="txR" b="txB"/>
              <a:pathLst>
                <a:path w="61" h="123">
                  <a:moveTo>
                    <a:pt x="20" y="123"/>
                  </a:moveTo>
                  <a:lnTo>
                    <a:pt x="30" y="92"/>
                  </a:lnTo>
                  <a:lnTo>
                    <a:pt x="61" y="112"/>
                  </a:lnTo>
                  <a:lnTo>
                    <a:pt x="0" y="0"/>
                  </a:lnTo>
                  <a:lnTo>
                    <a:pt x="20" y="123"/>
                  </a:lnTo>
                  <a:close/>
                </a:path>
              </a:pathLst>
            </a:custGeom>
            <a:solidFill>
              <a:srgbClr val="000000"/>
            </a:solidFill>
            <a:ln w="15875"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85019" name="Freeform 119"/>
            <p:cNvSpPr/>
            <p:nvPr/>
          </p:nvSpPr>
          <p:spPr>
            <a:xfrm>
              <a:off x="2642" y="2684"/>
              <a:ext cx="132" cy="51"/>
            </a:xfrm>
            <a:custGeom>
              <a:avLst/>
              <a:gdLst>
                <a:gd name="txL" fmla="*/ 0 w 132"/>
                <a:gd name="txT" fmla="*/ 0 h 51"/>
                <a:gd name="txR" fmla="*/ 132 w 132"/>
                <a:gd name="txB" fmla="*/ 51 h 51"/>
              </a:gdLst>
              <a:ahLst/>
              <a:cxnLst>
                <a:cxn ang="0">
                  <a:pos x="10" y="0"/>
                </a:cxn>
                <a:cxn ang="0">
                  <a:pos x="30" y="31"/>
                </a:cxn>
                <a:cxn ang="0">
                  <a:pos x="0" y="51"/>
                </a:cxn>
                <a:cxn ang="0">
                  <a:pos x="132" y="51"/>
                </a:cxn>
                <a:cxn ang="0">
                  <a:pos x="10" y="0"/>
                </a:cxn>
              </a:cxnLst>
              <a:rect l="txL" t="txT" r="txR" b="txB"/>
              <a:pathLst>
                <a:path w="132" h="51">
                  <a:moveTo>
                    <a:pt x="10" y="0"/>
                  </a:moveTo>
                  <a:lnTo>
                    <a:pt x="30" y="31"/>
                  </a:lnTo>
                  <a:lnTo>
                    <a:pt x="0" y="51"/>
                  </a:lnTo>
                  <a:lnTo>
                    <a:pt x="132" y="51"/>
                  </a:lnTo>
                  <a:lnTo>
                    <a:pt x="10" y="0"/>
                  </a:lnTo>
                  <a:close/>
                </a:path>
              </a:pathLst>
            </a:custGeom>
            <a:solidFill>
              <a:srgbClr val="000000"/>
            </a:solidFill>
            <a:ln w="15875"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85020" name="Freeform 120"/>
            <p:cNvSpPr/>
            <p:nvPr/>
          </p:nvSpPr>
          <p:spPr>
            <a:xfrm>
              <a:off x="2978" y="2684"/>
              <a:ext cx="122" cy="51"/>
            </a:xfrm>
            <a:custGeom>
              <a:avLst/>
              <a:gdLst>
                <a:gd name="txL" fmla="*/ 0 w 122"/>
                <a:gd name="txT" fmla="*/ 0 h 51"/>
                <a:gd name="txR" fmla="*/ 122 w 122"/>
                <a:gd name="txB" fmla="*/ 51 h 51"/>
              </a:gdLst>
              <a:ahLst/>
              <a:cxnLst>
                <a:cxn ang="0">
                  <a:pos x="122" y="41"/>
                </a:cxn>
                <a:cxn ang="0">
                  <a:pos x="91" y="20"/>
                </a:cxn>
                <a:cxn ang="0">
                  <a:pos x="112" y="0"/>
                </a:cxn>
                <a:cxn ang="0">
                  <a:pos x="0" y="51"/>
                </a:cxn>
                <a:cxn ang="0">
                  <a:pos x="122" y="41"/>
                </a:cxn>
              </a:cxnLst>
              <a:rect l="txL" t="txT" r="txR" b="txB"/>
              <a:pathLst>
                <a:path w="122" h="51">
                  <a:moveTo>
                    <a:pt x="122" y="41"/>
                  </a:moveTo>
                  <a:lnTo>
                    <a:pt x="91" y="20"/>
                  </a:lnTo>
                  <a:lnTo>
                    <a:pt x="112" y="0"/>
                  </a:lnTo>
                  <a:lnTo>
                    <a:pt x="0" y="51"/>
                  </a:lnTo>
                  <a:lnTo>
                    <a:pt x="122" y="41"/>
                  </a:lnTo>
                  <a:close/>
                </a:path>
              </a:pathLst>
            </a:custGeom>
            <a:solidFill>
              <a:srgbClr val="000000"/>
            </a:solidFill>
            <a:ln w="15875"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85021" name="Rectangle 121"/>
            <p:cNvSpPr/>
            <p:nvPr/>
          </p:nvSpPr>
          <p:spPr>
            <a:xfrm>
              <a:off x="2552" y="1887"/>
              <a:ext cx="45" cy="163"/>
            </a:xfrm>
            <a:prstGeom prst="rect">
              <a:avLst/>
            </a:prstGeom>
            <a:noFill/>
            <a:ln w="9525">
              <a:noFill/>
            </a:ln>
          </p:spPr>
          <p:txBody>
            <a:bodyPr wrap="none" lIns="0" tIns="0" rIns="0" bIns="0">
              <a:spAutoFit/>
            </a:bodyPr>
            <a:p>
              <a:r>
                <a:rPr lang="en-US" altLang="zh-CN" sz="1700" dirty="0">
                  <a:solidFill>
                    <a:srgbClr val="000000"/>
                  </a:solidFill>
                  <a:latin typeface="Times" charset="0"/>
                </a:rPr>
                <a:t>r</a:t>
              </a:r>
              <a:endParaRPr lang="en-US" altLang="zh-CN" dirty="0">
                <a:solidFill>
                  <a:schemeClr val="tx1"/>
                </a:solidFill>
                <a:latin typeface="Times New Roman" panose="02020603050405020304" pitchFamily="18" charset="0"/>
              </a:endParaRPr>
            </a:p>
          </p:txBody>
        </p:sp>
        <p:sp>
          <p:nvSpPr>
            <p:cNvPr id="85022" name="Rectangle 122"/>
            <p:cNvSpPr/>
            <p:nvPr/>
          </p:nvSpPr>
          <p:spPr>
            <a:xfrm>
              <a:off x="2589" y="1949"/>
              <a:ext cx="53" cy="115"/>
            </a:xfrm>
            <a:prstGeom prst="rect">
              <a:avLst/>
            </a:prstGeom>
            <a:noFill/>
            <a:ln w="9525">
              <a:noFill/>
            </a:ln>
          </p:spPr>
          <p:txBody>
            <a:bodyPr wrap="none" lIns="0" tIns="0" rIns="0" bIns="0">
              <a:spAutoFit/>
            </a:bodyPr>
            <a:p>
              <a:r>
                <a:rPr lang="en-US" altLang="zh-CN" sz="1200" dirty="0">
                  <a:solidFill>
                    <a:srgbClr val="000000"/>
                  </a:solidFill>
                  <a:latin typeface="Times" charset="0"/>
                </a:rPr>
                <a:t>1</a:t>
              </a:r>
              <a:endParaRPr lang="en-US" altLang="zh-CN" dirty="0">
                <a:solidFill>
                  <a:schemeClr val="tx1"/>
                </a:solidFill>
                <a:latin typeface="Times New Roman" panose="02020603050405020304" pitchFamily="18" charset="0"/>
              </a:endParaRPr>
            </a:p>
          </p:txBody>
        </p:sp>
        <p:sp>
          <p:nvSpPr>
            <p:cNvPr id="85023" name="Rectangle 123"/>
            <p:cNvSpPr/>
            <p:nvPr/>
          </p:nvSpPr>
          <p:spPr>
            <a:xfrm>
              <a:off x="3133" y="1887"/>
              <a:ext cx="45" cy="163"/>
            </a:xfrm>
            <a:prstGeom prst="rect">
              <a:avLst/>
            </a:prstGeom>
            <a:noFill/>
            <a:ln w="9525">
              <a:noFill/>
            </a:ln>
          </p:spPr>
          <p:txBody>
            <a:bodyPr wrap="none" lIns="0" tIns="0" rIns="0" bIns="0">
              <a:spAutoFit/>
            </a:bodyPr>
            <a:p>
              <a:r>
                <a:rPr lang="en-US" altLang="zh-CN" sz="1700" dirty="0">
                  <a:solidFill>
                    <a:srgbClr val="000000"/>
                  </a:solidFill>
                  <a:latin typeface="Times" charset="0"/>
                </a:rPr>
                <a:t>r</a:t>
              </a:r>
              <a:endParaRPr lang="en-US" altLang="zh-CN" dirty="0">
                <a:solidFill>
                  <a:schemeClr val="tx1"/>
                </a:solidFill>
                <a:latin typeface="Times New Roman" panose="02020603050405020304" pitchFamily="18" charset="0"/>
              </a:endParaRPr>
            </a:p>
          </p:txBody>
        </p:sp>
        <p:sp>
          <p:nvSpPr>
            <p:cNvPr id="85024" name="Rectangle 124"/>
            <p:cNvSpPr/>
            <p:nvPr/>
          </p:nvSpPr>
          <p:spPr>
            <a:xfrm>
              <a:off x="3170" y="1949"/>
              <a:ext cx="53" cy="115"/>
            </a:xfrm>
            <a:prstGeom prst="rect">
              <a:avLst/>
            </a:prstGeom>
            <a:noFill/>
            <a:ln w="9525">
              <a:noFill/>
            </a:ln>
          </p:spPr>
          <p:txBody>
            <a:bodyPr wrap="none" lIns="0" tIns="0" rIns="0" bIns="0">
              <a:spAutoFit/>
            </a:bodyPr>
            <a:p>
              <a:r>
                <a:rPr lang="en-US" altLang="zh-CN" sz="1200" dirty="0">
                  <a:solidFill>
                    <a:srgbClr val="000000"/>
                  </a:solidFill>
                  <a:latin typeface="Times" charset="0"/>
                </a:rPr>
                <a:t>2</a:t>
              </a:r>
              <a:endParaRPr lang="en-US" altLang="zh-CN" dirty="0">
                <a:solidFill>
                  <a:schemeClr val="tx1"/>
                </a:solidFill>
                <a:latin typeface="Times New Roman" panose="02020603050405020304" pitchFamily="18" charset="0"/>
              </a:endParaRPr>
            </a:p>
          </p:txBody>
        </p:sp>
        <p:sp>
          <p:nvSpPr>
            <p:cNvPr id="85025" name="Freeform 125"/>
            <p:cNvSpPr/>
            <p:nvPr/>
          </p:nvSpPr>
          <p:spPr>
            <a:xfrm>
              <a:off x="3561" y="1234"/>
              <a:ext cx="234" cy="245"/>
            </a:xfrm>
            <a:custGeom>
              <a:avLst/>
              <a:gdLst>
                <a:gd name="txL" fmla="*/ 0 w 234"/>
                <a:gd name="txT" fmla="*/ 0 h 245"/>
                <a:gd name="txR" fmla="*/ 234 w 234"/>
                <a:gd name="txB" fmla="*/ 245 h 245"/>
              </a:gdLst>
              <a:ahLst/>
              <a:cxnLst>
                <a:cxn ang="0">
                  <a:pos x="0" y="123"/>
                </a:cxn>
                <a:cxn ang="0">
                  <a:pos x="10" y="61"/>
                </a:cxn>
                <a:cxn ang="0">
                  <a:pos x="61" y="21"/>
                </a:cxn>
                <a:cxn ang="0">
                  <a:pos x="112" y="0"/>
                </a:cxn>
                <a:cxn ang="0">
                  <a:pos x="173" y="21"/>
                </a:cxn>
                <a:cxn ang="0">
                  <a:pos x="224" y="61"/>
                </a:cxn>
                <a:cxn ang="0">
                  <a:pos x="234" y="123"/>
                </a:cxn>
                <a:cxn ang="0">
                  <a:pos x="224" y="184"/>
                </a:cxn>
                <a:cxn ang="0">
                  <a:pos x="173" y="225"/>
                </a:cxn>
                <a:cxn ang="0">
                  <a:pos x="112" y="245"/>
                </a:cxn>
                <a:cxn ang="0">
                  <a:pos x="61" y="225"/>
                </a:cxn>
                <a:cxn ang="0">
                  <a:pos x="10" y="184"/>
                </a:cxn>
                <a:cxn ang="0">
                  <a:pos x="0" y="123"/>
                </a:cxn>
              </a:cxnLst>
              <a:rect l="txL" t="txT" r="txR" b="txB"/>
              <a:pathLst>
                <a:path w="234" h="245">
                  <a:moveTo>
                    <a:pt x="0" y="123"/>
                  </a:moveTo>
                  <a:lnTo>
                    <a:pt x="10" y="61"/>
                  </a:lnTo>
                  <a:lnTo>
                    <a:pt x="61" y="21"/>
                  </a:lnTo>
                  <a:lnTo>
                    <a:pt x="112" y="0"/>
                  </a:lnTo>
                  <a:lnTo>
                    <a:pt x="173" y="21"/>
                  </a:lnTo>
                  <a:lnTo>
                    <a:pt x="224" y="61"/>
                  </a:lnTo>
                  <a:lnTo>
                    <a:pt x="234" y="123"/>
                  </a:lnTo>
                  <a:lnTo>
                    <a:pt x="224" y="184"/>
                  </a:lnTo>
                  <a:lnTo>
                    <a:pt x="173" y="225"/>
                  </a:lnTo>
                  <a:lnTo>
                    <a:pt x="112" y="245"/>
                  </a:lnTo>
                  <a:lnTo>
                    <a:pt x="61" y="225"/>
                  </a:lnTo>
                  <a:lnTo>
                    <a:pt x="10" y="184"/>
                  </a:lnTo>
                  <a:lnTo>
                    <a:pt x="0" y="123"/>
                  </a:lnTo>
                  <a:close/>
                </a:path>
              </a:pathLst>
            </a:custGeom>
            <a:solidFill>
              <a:srgbClr val="FFFFFF"/>
            </a:solidFill>
            <a:ln w="15875"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85026" name="Rectangle 126"/>
            <p:cNvSpPr/>
            <p:nvPr/>
          </p:nvSpPr>
          <p:spPr>
            <a:xfrm>
              <a:off x="3626" y="1274"/>
              <a:ext cx="91" cy="163"/>
            </a:xfrm>
            <a:prstGeom prst="rect">
              <a:avLst/>
            </a:prstGeom>
            <a:noFill/>
            <a:ln w="9525">
              <a:noFill/>
            </a:ln>
          </p:spPr>
          <p:txBody>
            <a:bodyPr wrap="none" lIns="0" tIns="0" rIns="0" bIns="0">
              <a:spAutoFit/>
            </a:bodyPr>
            <a:p>
              <a:r>
                <a:rPr lang="en-US" altLang="zh-CN" sz="1700" dirty="0">
                  <a:solidFill>
                    <a:srgbClr val="000000"/>
                  </a:solidFill>
                  <a:latin typeface="Times" charset="0"/>
                </a:rPr>
                <a:t>P</a:t>
              </a:r>
              <a:endParaRPr lang="en-US" altLang="zh-CN" dirty="0">
                <a:solidFill>
                  <a:schemeClr val="tx1"/>
                </a:solidFill>
                <a:latin typeface="Times New Roman" panose="02020603050405020304" pitchFamily="18" charset="0"/>
              </a:endParaRPr>
            </a:p>
          </p:txBody>
        </p:sp>
        <p:sp>
          <p:nvSpPr>
            <p:cNvPr id="85027" name="Rectangle 127"/>
            <p:cNvSpPr/>
            <p:nvPr/>
          </p:nvSpPr>
          <p:spPr>
            <a:xfrm>
              <a:off x="3689" y="1351"/>
              <a:ext cx="48" cy="115"/>
            </a:xfrm>
            <a:prstGeom prst="rect">
              <a:avLst/>
            </a:prstGeom>
            <a:noFill/>
            <a:ln w="9525">
              <a:noFill/>
            </a:ln>
          </p:spPr>
          <p:txBody>
            <a:bodyPr wrap="none" lIns="0" tIns="0" rIns="0" bIns="0">
              <a:spAutoFit/>
            </a:bodyPr>
            <a:p>
              <a:r>
                <a:rPr lang="en-US" altLang="zh-CN" sz="1200" dirty="0">
                  <a:solidFill>
                    <a:schemeClr val="tx1"/>
                  </a:solidFill>
                  <a:latin typeface="Times New Roman" panose="02020603050405020304" pitchFamily="18" charset="0"/>
                </a:rPr>
                <a:t>3</a:t>
              </a:r>
              <a:endParaRPr lang="en-US" altLang="zh-CN" sz="1200" dirty="0">
                <a:solidFill>
                  <a:schemeClr val="tx1"/>
                </a:solidFill>
                <a:latin typeface="Times New Roman" panose="02020603050405020304" pitchFamily="18"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8898">
                                            <p:txEl>
                                              <p:charRg st="0" end="40"/>
                                            </p:txEl>
                                          </p:spTgt>
                                        </p:tgtEl>
                                        <p:attrNameLst>
                                          <p:attrName>style.visibility</p:attrName>
                                        </p:attrNameLst>
                                      </p:cBhvr>
                                      <p:to>
                                        <p:strVal val="visible"/>
                                      </p:to>
                                    </p:set>
                                    <p:animEffect transition="in" filter="blinds(horizontal)">
                                      <p:cBhvr>
                                        <p:cTn id="7" dur="500"/>
                                        <p:tgtEl>
                                          <p:spTgt spid="208898">
                                            <p:txEl>
                                              <p:charRg st="0" end="4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8898">
                                            <p:txEl>
                                              <p:charRg st="41" end="52"/>
                                            </p:txEl>
                                          </p:spTgt>
                                        </p:tgtEl>
                                        <p:attrNameLst>
                                          <p:attrName>style.visibility</p:attrName>
                                        </p:attrNameLst>
                                      </p:cBhvr>
                                      <p:to>
                                        <p:strVal val="visible"/>
                                      </p:to>
                                    </p:set>
                                    <p:animEffect transition="in" filter="blinds(horizontal)">
                                      <p:cBhvr>
                                        <p:cTn id="12" dur="500"/>
                                        <p:tgtEl>
                                          <p:spTgt spid="208898">
                                            <p:txEl>
                                              <p:charRg st="41" end="5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8940">
                                            <p:txEl>
                                              <p:charRg st="0" end="48"/>
                                            </p:txEl>
                                          </p:spTgt>
                                        </p:tgtEl>
                                        <p:attrNameLst>
                                          <p:attrName>style.visibility</p:attrName>
                                        </p:attrNameLst>
                                      </p:cBhvr>
                                      <p:to>
                                        <p:strVal val="visible"/>
                                      </p:to>
                                    </p:set>
                                    <p:animEffect transition="in" filter="blinds(horizontal)">
                                      <p:cBhvr>
                                        <p:cTn id="22" dur="500"/>
                                        <p:tgtEl>
                                          <p:spTgt spid="208940">
                                            <p:txEl>
                                              <p:charRg st="0" end="4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8941">
                                            <p:txEl>
                                              <p:charRg st="0" end="30"/>
                                            </p:txEl>
                                          </p:spTgt>
                                        </p:tgtEl>
                                        <p:attrNameLst>
                                          <p:attrName>style.visibility</p:attrName>
                                        </p:attrNameLst>
                                      </p:cBhvr>
                                      <p:to>
                                        <p:strVal val="visible"/>
                                      </p:to>
                                    </p:set>
                                    <p:animEffect transition="in" filter="blinds(horizontal)">
                                      <p:cBhvr>
                                        <p:cTn id="27" dur="500"/>
                                        <p:tgtEl>
                                          <p:spTgt spid="208941">
                                            <p:txEl>
                                              <p:charRg st="0" end="3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xit" presetSubtype="16" fill="hold" nodeType="clickEffect">
                                  <p:stCondLst>
                                    <p:cond delay="0"/>
                                  </p:stCondLst>
                                  <p:childTnLst>
                                    <p:animEffect transition="out" filter="box(in)">
                                      <p:cBhvr>
                                        <p:cTn id="31" dur="500"/>
                                        <p:tgtEl>
                                          <p:spTgt spid="2"/>
                                        </p:tgtEl>
                                      </p:cBhvr>
                                    </p:animEffect>
                                    <p:set>
                                      <p:cBhvr>
                                        <p:cTn id="32" dur="1" fill="hold">
                                          <p:stCondLst>
                                            <p:cond delay="499"/>
                                          </p:stCondLst>
                                        </p:cTn>
                                        <p:tgtEl>
                                          <p:spTgt spid="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ox(in)">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xit" presetSubtype="16" fill="hold" nodeType="clickEffect">
                                  <p:stCondLst>
                                    <p:cond delay="0"/>
                                  </p:stCondLst>
                                  <p:childTnLst>
                                    <p:animEffect transition="out" filter="box(in)">
                                      <p:cBhvr>
                                        <p:cTn id="41" dur="500"/>
                                        <p:tgtEl>
                                          <p:spTgt spid="4"/>
                                        </p:tgtEl>
                                      </p:cBhvr>
                                    </p:animEffect>
                                    <p:set>
                                      <p:cBhvr>
                                        <p:cTn id="42" dur="1" fill="hold">
                                          <p:stCondLst>
                                            <p:cond delay="499"/>
                                          </p:stCondLst>
                                        </p:cTn>
                                        <p:tgtEl>
                                          <p:spTgt spid="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box(in)">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08942">
                                            <p:txEl>
                                              <p:charRg st="0" end="52"/>
                                            </p:txEl>
                                          </p:spTgt>
                                        </p:tgtEl>
                                        <p:attrNameLst>
                                          <p:attrName>style.visibility</p:attrName>
                                        </p:attrNameLst>
                                      </p:cBhvr>
                                      <p:to>
                                        <p:strVal val="visible"/>
                                      </p:to>
                                    </p:set>
                                    <p:animEffect transition="in" filter="blinds(horizontal)">
                                      <p:cBhvr>
                                        <p:cTn id="52" dur="500"/>
                                        <p:tgtEl>
                                          <p:spTgt spid="208942">
                                            <p:txEl>
                                              <p:charRg st="0" end="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8" grpId="0" build="p"/>
      <p:bldP spid="208940" grpId="0" build="p"/>
      <p:bldP spid="208941" grpId="0" build="p"/>
      <p:bldP spid="208942"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849" name="AutoShape 105"/>
          <p:cNvSpPr/>
          <p:nvPr/>
        </p:nvSpPr>
        <p:spPr>
          <a:xfrm>
            <a:off x="250825" y="4437063"/>
            <a:ext cx="674688" cy="179387"/>
          </a:xfrm>
          <a:prstGeom prst="rightArrow">
            <a:avLst>
              <a:gd name="adj1" fmla="val 50000"/>
              <a:gd name="adj2" fmla="val 94026"/>
            </a:avLst>
          </a:prstGeom>
          <a:noFill/>
          <a:ln w="9525" cap="flat" cmpd="sng">
            <a:solidFill>
              <a:srgbClr val="9900FF"/>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159850" name="AutoShape 106"/>
          <p:cNvSpPr/>
          <p:nvPr/>
        </p:nvSpPr>
        <p:spPr>
          <a:xfrm>
            <a:off x="4716463" y="4437063"/>
            <a:ext cx="704850" cy="179387"/>
          </a:xfrm>
          <a:prstGeom prst="rightArrow">
            <a:avLst>
              <a:gd name="adj1" fmla="val 50000"/>
              <a:gd name="adj2" fmla="val 98230"/>
            </a:avLst>
          </a:prstGeom>
          <a:noFill/>
          <a:ln w="9525" cap="flat" cmpd="sng">
            <a:solidFill>
              <a:srgbClr val="9900FF"/>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159876" name="AutoShape 132"/>
          <p:cNvSpPr/>
          <p:nvPr/>
        </p:nvSpPr>
        <p:spPr>
          <a:xfrm>
            <a:off x="4284663" y="1773238"/>
            <a:ext cx="704850" cy="182562"/>
          </a:xfrm>
          <a:prstGeom prst="rightArrow">
            <a:avLst>
              <a:gd name="adj1" fmla="val 50000"/>
              <a:gd name="adj2" fmla="val 96522"/>
            </a:avLst>
          </a:prstGeom>
          <a:noFill/>
          <a:ln w="9525" cap="flat" cmpd="sng">
            <a:solidFill>
              <a:srgbClr val="9900FF"/>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86021" name="Text Box 133"/>
          <p:cNvSpPr txBox="1"/>
          <p:nvPr/>
        </p:nvSpPr>
        <p:spPr>
          <a:xfrm>
            <a:off x="395288" y="260350"/>
            <a:ext cx="889000" cy="512763"/>
          </a:xfrm>
          <a:prstGeom prst="rect">
            <a:avLst/>
          </a:prstGeom>
          <a:noFill/>
          <a:ln w="9525">
            <a:noFill/>
          </a:ln>
        </p:spPr>
        <p:txBody>
          <a:bodyPr wrap="none" lIns="87273" tIns="43636" rIns="87273" bIns="43636">
            <a:spAutoFit/>
          </a:bodyPr>
          <a:p>
            <a:pPr algn="l" defTabSz="873125"/>
            <a:r>
              <a:rPr lang="zh-CN" altLang="en-US" sz="2800" b="1" dirty="0">
                <a:latin typeface="Times New Roman" panose="02020603050405020304" pitchFamily="18" charset="0"/>
              </a:rPr>
              <a:t>例：</a:t>
            </a:r>
            <a:endParaRPr lang="zh-CN" altLang="en-US" sz="2800" b="1" dirty="0">
              <a:latin typeface="Times New Roman" panose="02020603050405020304" pitchFamily="18" charset="0"/>
            </a:endParaRPr>
          </a:p>
        </p:txBody>
      </p:sp>
      <p:grpSp>
        <p:nvGrpSpPr>
          <p:cNvPr id="86022" name="Group 152"/>
          <p:cNvGrpSpPr/>
          <p:nvPr/>
        </p:nvGrpSpPr>
        <p:grpSpPr>
          <a:xfrm>
            <a:off x="468313" y="895350"/>
            <a:ext cx="3384550" cy="2701925"/>
            <a:chOff x="295" y="564"/>
            <a:chExt cx="2132" cy="1702"/>
          </a:xfrm>
        </p:grpSpPr>
        <p:sp>
          <p:nvSpPr>
            <p:cNvPr id="86062" name="Oval 153"/>
            <p:cNvSpPr/>
            <p:nvPr/>
          </p:nvSpPr>
          <p:spPr>
            <a:xfrm>
              <a:off x="1387" y="727"/>
              <a:ext cx="260" cy="260"/>
            </a:xfrm>
            <a:prstGeom prst="ellipse">
              <a:avLst/>
            </a:prstGeom>
            <a:noFill/>
            <a:ln w="9525" cap="flat" cmpd="sng">
              <a:solidFill>
                <a:schemeClr val="tx1"/>
              </a:solidFill>
              <a:prstDash val="solid"/>
              <a:headEnd type="none" w="med" len="med"/>
              <a:tailEnd type="none" w="med" len="med"/>
            </a:ln>
          </p:spPr>
          <p:txBody>
            <a:bodyPr wrap="none" lIns="87273" tIns="43636" rIns="87273" bIns="43636" anchor="ctr"/>
            <a:p>
              <a:pPr defTabSz="873125"/>
              <a:r>
                <a:rPr lang="en-US" altLang="zh-CN" sz="2000" b="1" dirty="0">
                  <a:solidFill>
                    <a:schemeClr val="tx1"/>
                  </a:solidFill>
                  <a:latin typeface="Times New Roman" panose="02020603050405020304" pitchFamily="18" charset="0"/>
                </a:rPr>
                <a:t>P</a:t>
              </a:r>
              <a:r>
                <a:rPr lang="en-US" altLang="zh-CN" sz="2000" b="1" baseline="-25000" dirty="0">
                  <a:solidFill>
                    <a:schemeClr val="tx1"/>
                  </a:solidFill>
                  <a:latin typeface="Times New Roman" panose="02020603050405020304" pitchFamily="18" charset="0"/>
                </a:rPr>
                <a:t>1</a:t>
              </a:r>
              <a:endParaRPr lang="en-US" altLang="zh-CN" sz="2000" b="1" dirty="0">
                <a:solidFill>
                  <a:schemeClr val="tx1"/>
                </a:solidFill>
                <a:latin typeface="Times New Roman" panose="02020603050405020304" pitchFamily="18" charset="0"/>
              </a:endParaRPr>
            </a:p>
          </p:txBody>
        </p:sp>
        <p:sp>
          <p:nvSpPr>
            <p:cNvPr id="86063" name="Text Box 154"/>
            <p:cNvSpPr txBox="1"/>
            <p:nvPr/>
          </p:nvSpPr>
          <p:spPr>
            <a:xfrm>
              <a:off x="295" y="1019"/>
              <a:ext cx="278" cy="246"/>
            </a:xfrm>
            <a:prstGeom prst="rect">
              <a:avLst/>
            </a:prstGeom>
            <a:noFill/>
            <a:ln w="9525">
              <a:noFill/>
            </a:ln>
          </p:spPr>
          <p:txBody>
            <a:bodyPr wrap="none" lIns="87273" tIns="43636" rIns="87273" bIns="43636">
              <a:spAutoFit/>
            </a:bodyPr>
            <a:p>
              <a:pPr algn="l" defTabSz="873125"/>
              <a:r>
                <a:rPr lang="en-US" altLang="zh-CN" sz="2000" b="1" dirty="0">
                  <a:solidFill>
                    <a:schemeClr val="tx1"/>
                  </a:solidFill>
                  <a:latin typeface="Times New Roman" panose="02020603050405020304" pitchFamily="18" charset="0"/>
                </a:rPr>
                <a:t>R</a:t>
              </a:r>
              <a:r>
                <a:rPr lang="en-US" altLang="zh-CN" sz="2000" b="1" baseline="-25000" dirty="0">
                  <a:solidFill>
                    <a:schemeClr val="tx1"/>
                  </a:solidFill>
                  <a:latin typeface="Times New Roman" panose="02020603050405020304" pitchFamily="18" charset="0"/>
                </a:rPr>
                <a:t>1</a:t>
              </a:r>
              <a:endParaRPr lang="en-US" altLang="zh-CN" sz="2000" b="1" dirty="0">
                <a:solidFill>
                  <a:schemeClr val="tx1"/>
                </a:solidFill>
                <a:latin typeface="Times New Roman" panose="02020603050405020304" pitchFamily="18" charset="0"/>
              </a:endParaRPr>
            </a:p>
          </p:txBody>
        </p:sp>
        <p:sp>
          <p:nvSpPr>
            <p:cNvPr id="86064" name="Text Box 155"/>
            <p:cNvSpPr txBox="1"/>
            <p:nvPr/>
          </p:nvSpPr>
          <p:spPr>
            <a:xfrm>
              <a:off x="564" y="955"/>
              <a:ext cx="368" cy="329"/>
            </a:xfrm>
            <a:prstGeom prst="rect">
              <a:avLst/>
            </a:prstGeom>
            <a:noFill/>
            <a:ln w="9525" cap="flat" cmpd="sng">
              <a:solidFill>
                <a:schemeClr val="tx1"/>
              </a:solidFill>
              <a:prstDash val="solid"/>
              <a:miter/>
              <a:headEnd type="none" w="med" len="med"/>
              <a:tailEnd type="none" w="med" len="med"/>
            </a:ln>
          </p:spPr>
          <p:txBody>
            <a:bodyPr wrap="none" lIns="87273" tIns="43636" rIns="87273" bIns="43636">
              <a:spAutoFit/>
            </a:bodyPr>
            <a:p>
              <a:pPr algn="l" defTabSz="873125"/>
              <a:r>
                <a:rPr lang="zh-CN" altLang="en-US" sz="2000" b="1" dirty="0">
                  <a:solidFill>
                    <a:schemeClr val="tx1"/>
                  </a:solidFill>
                  <a:latin typeface="Times New Roman" panose="02020603050405020304" pitchFamily="18" charset="0"/>
                </a:rPr>
                <a:t> </a:t>
              </a:r>
              <a:r>
                <a:rPr lang="en-US" altLang="zh-CN" sz="2800" b="1" dirty="0">
                  <a:solidFill>
                    <a:schemeClr val="tx1"/>
                  </a:solidFill>
                  <a:latin typeface="Arial" panose="020B0604020202020204" pitchFamily="34" charset="0"/>
                </a:rPr>
                <a:t>· ·</a:t>
              </a:r>
              <a:endParaRPr lang="en-US" altLang="zh-CN" sz="2800" b="1" dirty="0">
                <a:solidFill>
                  <a:schemeClr val="tx1"/>
                </a:solidFill>
                <a:latin typeface="Arial" panose="020B0604020202020204" pitchFamily="34" charset="0"/>
              </a:endParaRPr>
            </a:p>
          </p:txBody>
        </p:sp>
        <p:sp>
          <p:nvSpPr>
            <p:cNvPr id="86065" name="Text Box 156"/>
            <p:cNvSpPr txBox="1"/>
            <p:nvPr/>
          </p:nvSpPr>
          <p:spPr>
            <a:xfrm>
              <a:off x="1558" y="1678"/>
              <a:ext cx="493" cy="329"/>
            </a:xfrm>
            <a:prstGeom prst="rect">
              <a:avLst/>
            </a:prstGeom>
            <a:noFill/>
            <a:ln w="9525" cap="flat" cmpd="sng">
              <a:solidFill>
                <a:schemeClr val="tx1"/>
              </a:solidFill>
              <a:prstDash val="solid"/>
              <a:miter/>
              <a:headEnd type="none" w="med" len="med"/>
              <a:tailEnd type="none" w="med" len="med"/>
            </a:ln>
          </p:spPr>
          <p:txBody>
            <a:bodyPr wrap="none" lIns="87273" tIns="43636" rIns="87273" bIns="43636">
              <a:spAutoFit/>
            </a:bodyPr>
            <a:p>
              <a:pPr algn="l" defTabSz="873125"/>
              <a:r>
                <a:rPr lang="zh-CN" altLang="en-US" sz="2000" b="1" dirty="0">
                  <a:solidFill>
                    <a:schemeClr val="tx1"/>
                  </a:solidFill>
                  <a:latin typeface="Times New Roman" panose="02020603050405020304" pitchFamily="18" charset="0"/>
                </a:rPr>
                <a:t> </a:t>
              </a:r>
              <a:r>
                <a:rPr lang="en-US" altLang="zh-CN" sz="2800" b="1" dirty="0">
                  <a:solidFill>
                    <a:schemeClr val="tx1"/>
                  </a:solidFill>
                  <a:latin typeface="Times New Roman" panose="02020603050405020304" pitchFamily="18" charset="0"/>
                </a:rPr>
                <a:t>· · ·</a:t>
              </a:r>
              <a:endParaRPr lang="en-US" altLang="zh-CN" sz="2800" b="1" dirty="0">
                <a:solidFill>
                  <a:schemeClr val="tx1"/>
                </a:solidFill>
                <a:latin typeface="Times New Roman" panose="02020603050405020304" pitchFamily="18" charset="0"/>
              </a:endParaRPr>
            </a:p>
          </p:txBody>
        </p:sp>
        <p:sp>
          <p:nvSpPr>
            <p:cNvPr id="86066" name="Text Box 157"/>
            <p:cNvSpPr txBox="1"/>
            <p:nvPr/>
          </p:nvSpPr>
          <p:spPr>
            <a:xfrm>
              <a:off x="2132" y="564"/>
              <a:ext cx="278" cy="246"/>
            </a:xfrm>
            <a:prstGeom prst="rect">
              <a:avLst/>
            </a:prstGeom>
            <a:noFill/>
            <a:ln w="9525">
              <a:noFill/>
            </a:ln>
          </p:spPr>
          <p:txBody>
            <a:bodyPr wrap="none" lIns="87273" tIns="43636" rIns="87273" bIns="43636">
              <a:spAutoFit/>
            </a:bodyPr>
            <a:p>
              <a:pPr algn="l" defTabSz="873125"/>
              <a:r>
                <a:rPr lang="en-US" altLang="zh-CN" sz="2000" b="1" dirty="0">
                  <a:solidFill>
                    <a:schemeClr val="tx1"/>
                  </a:solidFill>
                  <a:latin typeface="Times New Roman" panose="02020603050405020304" pitchFamily="18" charset="0"/>
                </a:rPr>
                <a:t>R</a:t>
              </a:r>
              <a:r>
                <a:rPr lang="en-US" altLang="zh-CN" sz="2000" b="1" baseline="-25000" dirty="0">
                  <a:solidFill>
                    <a:schemeClr val="tx1"/>
                  </a:solidFill>
                  <a:latin typeface="Times New Roman" panose="02020603050405020304" pitchFamily="18" charset="0"/>
                </a:rPr>
                <a:t>2</a:t>
              </a:r>
              <a:endParaRPr lang="en-US" altLang="zh-CN" sz="2000" b="1" dirty="0">
                <a:solidFill>
                  <a:schemeClr val="tx1"/>
                </a:solidFill>
                <a:latin typeface="Times New Roman" panose="02020603050405020304" pitchFamily="18" charset="0"/>
              </a:endParaRPr>
            </a:p>
          </p:txBody>
        </p:sp>
        <p:sp>
          <p:nvSpPr>
            <p:cNvPr id="86067" name="Text Box 158"/>
            <p:cNvSpPr txBox="1"/>
            <p:nvPr/>
          </p:nvSpPr>
          <p:spPr>
            <a:xfrm>
              <a:off x="1699" y="2030"/>
              <a:ext cx="272" cy="236"/>
            </a:xfrm>
            <a:prstGeom prst="rect">
              <a:avLst/>
            </a:prstGeom>
            <a:noFill/>
            <a:ln w="9525">
              <a:noFill/>
            </a:ln>
          </p:spPr>
          <p:txBody>
            <a:bodyPr wrap="none" lIns="87273" tIns="43636" rIns="87273" bIns="43636">
              <a:spAutoFit/>
            </a:bodyPr>
            <a:p>
              <a:pPr algn="l" defTabSz="873125"/>
              <a:r>
                <a:rPr lang="en-US" altLang="zh-CN" sz="1900" b="1" dirty="0">
                  <a:solidFill>
                    <a:schemeClr val="tx1"/>
                  </a:solidFill>
                  <a:latin typeface="Times New Roman" panose="02020603050405020304" pitchFamily="18" charset="0"/>
                </a:rPr>
                <a:t>R</a:t>
              </a:r>
              <a:r>
                <a:rPr lang="en-US" altLang="zh-CN" sz="1900" b="1" baseline="-25000" dirty="0">
                  <a:solidFill>
                    <a:schemeClr val="tx1"/>
                  </a:solidFill>
                  <a:latin typeface="Times New Roman" panose="02020603050405020304" pitchFamily="18" charset="0"/>
                </a:rPr>
                <a:t>3</a:t>
              </a:r>
              <a:endParaRPr lang="en-US" altLang="zh-CN" sz="1900" b="1" dirty="0">
                <a:solidFill>
                  <a:schemeClr val="tx1"/>
                </a:solidFill>
                <a:latin typeface="Times New Roman" panose="02020603050405020304" pitchFamily="18" charset="0"/>
              </a:endParaRPr>
            </a:p>
          </p:txBody>
        </p:sp>
        <p:sp>
          <p:nvSpPr>
            <p:cNvPr id="86068" name="Oval 159"/>
            <p:cNvSpPr/>
            <p:nvPr/>
          </p:nvSpPr>
          <p:spPr>
            <a:xfrm>
              <a:off x="2143" y="1368"/>
              <a:ext cx="258" cy="258"/>
            </a:xfrm>
            <a:prstGeom prst="ellipse">
              <a:avLst/>
            </a:prstGeom>
            <a:noFill/>
            <a:ln w="9525" cap="flat" cmpd="sng">
              <a:solidFill>
                <a:schemeClr val="tx1"/>
              </a:solidFill>
              <a:prstDash val="solid"/>
              <a:headEnd type="none" w="med" len="med"/>
              <a:tailEnd type="none" w="med" len="med"/>
            </a:ln>
          </p:spPr>
          <p:txBody>
            <a:bodyPr wrap="none" lIns="87273" tIns="43636" rIns="87273" bIns="43636" anchor="ctr"/>
            <a:p>
              <a:pPr defTabSz="873125"/>
              <a:r>
                <a:rPr lang="en-US" altLang="zh-CN" sz="2000" b="1" dirty="0">
                  <a:solidFill>
                    <a:schemeClr val="tx1"/>
                  </a:solidFill>
                  <a:latin typeface="Times New Roman" panose="02020603050405020304" pitchFamily="18" charset="0"/>
                </a:rPr>
                <a:t>P</a:t>
              </a:r>
              <a:r>
                <a:rPr lang="en-US" altLang="zh-CN" sz="2000" b="1" baseline="-25000" dirty="0">
                  <a:solidFill>
                    <a:schemeClr val="tx1"/>
                  </a:solidFill>
                  <a:latin typeface="Times New Roman" panose="02020603050405020304" pitchFamily="18" charset="0"/>
                </a:rPr>
                <a:t>3</a:t>
              </a:r>
              <a:endParaRPr lang="en-US" altLang="zh-CN" sz="2000" b="1" dirty="0">
                <a:solidFill>
                  <a:schemeClr val="tx1"/>
                </a:solidFill>
                <a:latin typeface="Times New Roman" panose="02020603050405020304" pitchFamily="18" charset="0"/>
              </a:endParaRPr>
            </a:p>
          </p:txBody>
        </p:sp>
        <p:sp>
          <p:nvSpPr>
            <p:cNvPr id="86069" name="Oval 160"/>
            <p:cNvSpPr/>
            <p:nvPr/>
          </p:nvSpPr>
          <p:spPr>
            <a:xfrm>
              <a:off x="1004" y="1401"/>
              <a:ext cx="260" cy="259"/>
            </a:xfrm>
            <a:prstGeom prst="ellipse">
              <a:avLst/>
            </a:prstGeom>
            <a:noFill/>
            <a:ln w="9525" cap="flat" cmpd="sng">
              <a:solidFill>
                <a:schemeClr val="tx1"/>
              </a:solidFill>
              <a:prstDash val="solid"/>
              <a:headEnd type="none" w="med" len="med"/>
              <a:tailEnd type="none" w="med" len="med"/>
            </a:ln>
          </p:spPr>
          <p:txBody>
            <a:bodyPr wrap="none" lIns="87273" tIns="43636" rIns="87273" bIns="43636" anchor="ctr"/>
            <a:p>
              <a:pPr defTabSz="873125"/>
              <a:r>
                <a:rPr lang="en-US" altLang="zh-CN" sz="2000" b="1" dirty="0">
                  <a:solidFill>
                    <a:schemeClr val="tx1"/>
                  </a:solidFill>
                  <a:latin typeface="Times New Roman" panose="02020603050405020304" pitchFamily="18" charset="0"/>
                </a:rPr>
                <a:t>P</a:t>
              </a:r>
              <a:r>
                <a:rPr lang="en-US" altLang="zh-CN" sz="2000" b="1" baseline="-25000" dirty="0">
                  <a:solidFill>
                    <a:schemeClr val="tx1"/>
                  </a:solidFill>
                  <a:latin typeface="Times New Roman" panose="02020603050405020304" pitchFamily="18" charset="0"/>
                </a:rPr>
                <a:t>2</a:t>
              </a:r>
              <a:endParaRPr lang="en-US" altLang="zh-CN" sz="2000" b="1" dirty="0">
                <a:solidFill>
                  <a:schemeClr val="tx1"/>
                </a:solidFill>
                <a:latin typeface="Times New Roman" panose="02020603050405020304" pitchFamily="18" charset="0"/>
              </a:endParaRPr>
            </a:p>
          </p:txBody>
        </p:sp>
        <p:sp>
          <p:nvSpPr>
            <p:cNvPr id="86070" name="Line 161"/>
            <p:cNvSpPr/>
            <p:nvPr/>
          </p:nvSpPr>
          <p:spPr>
            <a:xfrm flipV="1">
              <a:off x="839" y="890"/>
              <a:ext cx="555" cy="181"/>
            </a:xfrm>
            <a:prstGeom prst="line">
              <a:avLst/>
            </a:prstGeom>
            <a:ln w="9525" cap="flat" cmpd="sng">
              <a:solidFill>
                <a:schemeClr val="tx1"/>
              </a:solidFill>
              <a:prstDash val="solid"/>
              <a:headEnd type="none" w="med" len="med"/>
              <a:tailEnd type="triangle" w="med" len="med"/>
            </a:ln>
          </p:spPr>
        </p:sp>
        <p:sp>
          <p:nvSpPr>
            <p:cNvPr id="86071" name="Freeform 162"/>
            <p:cNvSpPr/>
            <p:nvPr/>
          </p:nvSpPr>
          <p:spPr>
            <a:xfrm>
              <a:off x="1625" y="770"/>
              <a:ext cx="446" cy="138"/>
            </a:xfrm>
            <a:custGeom>
              <a:avLst/>
              <a:gdLst>
                <a:gd name="txL" fmla="*/ 0 w 756"/>
                <a:gd name="txT" fmla="*/ 0 h 235"/>
                <a:gd name="txR" fmla="*/ 756 w 756"/>
                <a:gd name="txB" fmla="*/ 235 h 235"/>
              </a:gdLst>
              <a:ahLst/>
              <a:cxnLst>
                <a:cxn ang="0">
                  <a:pos x="0" y="4"/>
                </a:cxn>
                <a:cxn ang="0">
                  <a:pos x="275" y="22"/>
                </a:cxn>
                <a:cxn ang="0">
                  <a:pos x="446" y="138"/>
                </a:cxn>
              </a:cxnLst>
              <a:rect l="txL" t="txT" r="txR" b="txB"/>
              <a:pathLst>
                <a:path w="756" h="235">
                  <a:moveTo>
                    <a:pt x="0" y="7"/>
                  </a:moveTo>
                  <a:cubicBezTo>
                    <a:pt x="170" y="3"/>
                    <a:pt x="340" y="0"/>
                    <a:pt x="466" y="38"/>
                  </a:cubicBezTo>
                  <a:cubicBezTo>
                    <a:pt x="592" y="76"/>
                    <a:pt x="674" y="155"/>
                    <a:pt x="756" y="235"/>
                  </a:cubicBezTo>
                </a:path>
              </a:pathLst>
            </a:custGeom>
            <a:noFill/>
            <a:ln w="9525" cap="flat" cmpd="sng">
              <a:solidFill>
                <a:schemeClr val="tx1"/>
              </a:solidFill>
              <a:prstDash val="solid"/>
              <a:round/>
              <a:headEnd type="none" w="med" len="med"/>
              <a:tailEnd type="triangle" w="med" len="med"/>
            </a:ln>
          </p:spPr>
          <p:txBody>
            <a:bodyPr wrap="none" anchor="ctr"/>
            <a:p>
              <a:endParaRPr lang="zh-CN" altLang="en-US" dirty="0">
                <a:latin typeface="Times New Roman" panose="02020603050405020304" pitchFamily="18" charset="0"/>
              </a:endParaRPr>
            </a:p>
          </p:txBody>
        </p:sp>
        <p:sp>
          <p:nvSpPr>
            <p:cNvPr id="86072" name="Freeform 163"/>
            <p:cNvSpPr/>
            <p:nvPr/>
          </p:nvSpPr>
          <p:spPr>
            <a:xfrm>
              <a:off x="673" y="1148"/>
              <a:ext cx="353" cy="361"/>
            </a:xfrm>
            <a:custGeom>
              <a:avLst/>
              <a:gdLst>
                <a:gd name="txL" fmla="*/ 0 w 486"/>
                <a:gd name="txT" fmla="*/ 0 h 445"/>
                <a:gd name="txR" fmla="*/ 486 w 486"/>
                <a:gd name="txB" fmla="*/ 445 h 445"/>
              </a:gdLst>
              <a:ahLst/>
              <a:cxnLst>
                <a:cxn ang="0">
                  <a:pos x="0" y="0"/>
                </a:cxn>
                <a:cxn ang="0">
                  <a:pos x="128" y="252"/>
                </a:cxn>
                <a:cxn ang="0">
                  <a:pos x="353" y="361"/>
                </a:cxn>
              </a:cxnLst>
              <a:rect l="txL" t="txT" r="txR" b="txB"/>
              <a:pathLst>
                <a:path w="486" h="445">
                  <a:moveTo>
                    <a:pt x="0" y="0"/>
                  </a:moveTo>
                  <a:cubicBezTo>
                    <a:pt x="47" y="118"/>
                    <a:pt x="95" y="237"/>
                    <a:pt x="176" y="311"/>
                  </a:cubicBezTo>
                  <a:cubicBezTo>
                    <a:pt x="257" y="385"/>
                    <a:pt x="371" y="415"/>
                    <a:pt x="486" y="445"/>
                  </a:cubicBezTo>
                </a:path>
              </a:pathLst>
            </a:custGeom>
            <a:noFill/>
            <a:ln w="9525" cap="flat" cmpd="sng">
              <a:solidFill>
                <a:schemeClr val="tx1"/>
              </a:solidFill>
              <a:prstDash val="solid"/>
              <a:round/>
              <a:headEnd type="none" w="med" len="med"/>
              <a:tailEnd type="triangle" w="med" len="med"/>
            </a:ln>
          </p:spPr>
          <p:txBody>
            <a:bodyPr wrap="none" anchor="ctr"/>
            <a:p>
              <a:endParaRPr lang="zh-CN" altLang="en-US" dirty="0">
                <a:latin typeface="Times New Roman" panose="02020603050405020304" pitchFamily="18" charset="0"/>
              </a:endParaRPr>
            </a:p>
          </p:txBody>
        </p:sp>
        <p:sp>
          <p:nvSpPr>
            <p:cNvPr id="86073" name="Freeform 164"/>
            <p:cNvSpPr/>
            <p:nvPr/>
          </p:nvSpPr>
          <p:spPr>
            <a:xfrm>
              <a:off x="1273" y="1534"/>
              <a:ext cx="456" cy="201"/>
            </a:xfrm>
            <a:custGeom>
              <a:avLst/>
              <a:gdLst>
                <a:gd name="txL" fmla="*/ 0 w 600"/>
                <a:gd name="txT" fmla="*/ 0 h 244"/>
                <a:gd name="txR" fmla="*/ 600 w 600"/>
                <a:gd name="txB" fmla="*/ 244 h 244"/>
              </a:gdLst>
              <a:ahLst/>
              <a:cxnLst>
                <a:cxn ang="0">
                  <a:pos x="0" y="14"/>
                </a:cxn>
                <a:cxn ang="0">
                  <a:pos x="220" y="31"/>
                </a:cxn>
                <a:cxn ang="0">
                  <a:pos x="456" y="201"/>
                </a:cxn>
              </a:cxnLst>
              <a:rect l="txL" t="txT" r="txR" b="txB"/>
              <a:pathLst>
                <a:path w="600" h="244">
                  <a:moveTo>
                    <a:pt x="0" y="17"/>
                  </a:moveTo>
                  <a:cubicBezTo>
                    <a:pt x="95" y="8"/>
                    <a:pt x="190" y="0"/>
                    <a:pt x="290" y="38"/>
                  </a:cubicBezTo>
                  <a:cubicBezTo>
                    <a:pt x="390" y="76"/>
                    <a:pt x="495" y="160"/>
                    <a:pt x="600" y="244"/>
                  </a:cubicBezTo>
                </a:path>
              </a:pathLst>
            </a:custGeom>
            <a:noFill/>
            <a:ln w="9525" cap="flat" cmpd="sng">
              <a:solidFill>
                <a:schemeClr val="tx1"/>
              </a:solidFill>
              <a:prstDash val="solid"/>
              <a:round/>
              <a:headEnd type="none" w="med" len="med"/>
              <a:tailEnd type="triangle" w="med" len="med"/>
            </a:ln>
          </p:spPr>
          <p:txBody>
            <a:bodyPr wrap="none" anchor="ctr"/>
            <a:p>
              <a:endParaRPr lang="zh-CN" altLang="en-US" dirty="0">
                <a:latin typeface="Times New Roman" panose="02020603050405020304" pitchFamily="18" charset="0"/>
              </a:endParaRPr>
            </a:p>
          </p:txBody>
        </p:sp>
        <p:sp>
          <p:nvSpPr>
            <p:cNvPr id="86074" name="Freeform 165"/>
            <p:cNvSpPr/>
            <p:nvPr/>
          </p:nvSpPr>
          <p:spPr>
            <a:xfrm>
              <a:off x="1159" y="1663"/>
              <a:ext cx="414" cy="217"/>
            </a:xfrm>
            <a:custGeom>
              <a:avLst/>
              <a:gdLst>
                <a:gd name="txL" fmla="*/ 0 w 507"/>
                <a:gd name="txT" fmla="*/ 0 h 238"/>
                <a:gd name="txR" fmla="*/ 507 w 507"/>
                <a:gd name="txB" fmla="*/ 238 h 238"/>
              </a:gdLst>
              <a:ahLst/>
              <a:cxnLst>
                <a:cxn ang="0">
                  <a:pos x="0" y="0"/>
                </a:cxn>
                <a:cxn ang="0">
                  <a:pos x="161" y="180"/>
                </a:cxn>
                <a:cxn ang="0">
                  <a:pos x="414" y="217"/>
                </a:cxn>
              </a:cxnLst>
              <a:rect l="txL" t="txT" r="txR" b="txB"/>
              <a:pathLst>
                <a:path w="507" h="238">
                  <a:moveTo>
                    <a:pt x="0" y="0"/>
                  </a:moveTo>
                  <a:cubicBezTo>
                    <a:pt x="56" y="78"/>
                    <a:pt x="113" y="157"/>
                    <a:pt x="197" y="197"/>
                  </a:cubicBezTo>
                  <a:cubicBezTo>
                    <a:pt x="281" y="237"/>
                    <a:pt x="394" y="237"/>
                    <a:pt x="507" y="238"/>
                  </a:cubicBezTo>
                </a:path>
              </a:pathLst>
            </a:custGeom>
            <a:noFill/>
            <a:ln w="9525" cap="flat" cmpd="sng">
              <a:solidFill>
                <a:schemeClr val="tx1"/>
              </a:solidFill>
              <a:prstDash val="solid"/>
              <a:round/>
              <a:headEnd type="none" w="med" len="med"/>
              <a:tailEnd type="triangle" w="med" len="med"/>
            </a:ln>
          </p:spPr>
          <p:txBody>
            <a:bodyPr wrap="none" anchor="ctr"/>
            <a:p>
              <a:endParaRPr lang="zh-CN" altLang="en-US" dirty="0">
                <a:latin typeface="Times New Roman" panose="02020603050405020304" pitchFamily="18" charset="0"/>
              </a:endParaRPr>
            </a:p>
          </p:txBody>
        </p:sp>
        <p:sp>
          <p:nvSpPr>
            <p:cNvPr id="86075" name="Freeform 166"/>
            <p:cNvSpPr/>
            <p:nvPr/>
          </p:nvSpPr>
          <p:spPr>
            <a:xfrm>
              <a:off x="1826" y="1489"/>
              <a:ext cx="341" cy="362"/>
            </a:xfrm>
            <a:custGeom>
              <a:avLst/>
              <a:gdLst>
                <a:gd name="txL" fmla="*/ 0 w 745"/>
                <a:gd name="txT" fmla="*/ 0 h 300"/>
                <a:gd name="txR" fmla="*/ 745 w 745"/>
                <a:gd name="txB" fmla="*/ 300 h 300"/>
              </a:gdLst>
              <a:ahLst/>
              <a:cxnLst>
                <a:cxn ang="0">
                  <a:pos x="0" y="362"/>
                </a:cxn>
                <a:cxn ang="0">
                  <a:pos x="161" y="63"/>
                </a:cxn>
                <a:cxn ang="0">
                  <a:pos x="341" y="0"/>
                </a:cxn>
              </a:cxnLst>
              <a:rect l="txL" t="txT" r="txR" b="txB"/>
              <a:pathLst>
                <a:path w="745" h="300">
                  <a:moveTo>
                    <a:pt x="0" y="300"/>
                  </a:moveTo>
                  <a:cubicBezTo>
                    <a:pt x="114" y="201"/>
                    <a:pt x="228" y="102"/>
                    <a:pt x="352" y="52"/>
                  </a:cubicBezTo>
                  <a:cubicBezTo>
                    <a:pt x="476" y="2"/>
                    <a:pt x="610" y="1"/>
                    <a:pt x="745" y="0"/>
                  </a:cubicBezTo>
                </a:path>
              </a:pathLst>
            </a:custGeom>
            <a:noFill/>
            <a:ln w="9525" cap="flat" cmpd="sng">
              <a:solidFill>
                <a:schemeClr val="tx1"/>
              </a:solidFill>
              <a:prstDash val="solid"/>
              <a:round/>
              <a:headEnd type="none" w="med" len="med"/>
              <a:tailEnd type="triangle" w="med" len="med"/>
            </a:ln>
          </p:spPr>
          <p:txBody>
            <a:bodyPr wrap="none" anchor="ctr"/>
            <a:p>
              <a:endParaRPr lang="zh-CN" altLang="en-US" dirty="0">
                <a:latin typeface="Times New Roman" panose="02020603050405020304" pitchFamily="18" charset="0"/>
              </a:endParaRPr>
            </a:p>
          </p:txBody>
        </p:sp>
        <p:sp>
          <p:nvSpPr>
            <p:cNvPr id="86076" name="Freeform 167"/>
            <p:cNvSpPr/>
            <p:nvPr/>
          </p:nvSpPr>
          <p:spPr>
            <a:xfrm>
              <a:off x="1973" y="1570"/>
              <a:ext cx="253" cy="318"/>
            </a:xfrm>
            <a:custGeom>
              <a:avLst/>
              <a:gdLst>
                <a:gd name="txL" fmla="*/ 0 w 693"/>
                <a:gd name="txT" fmla="*/ 0 h 210"/>
                <a:gd name="txR" fmla="*/ 693 w 693"/>
                <a:gd name="txB" fmla="*/ 210 h 210"/>
              </a:gdLst>
              <a:ahLst/>
              <a:cxnLst>
                <a:cxn ang="0">
                  <a:pos x="0" y="313"/>
                </a:cxn>
                <a:cxn ang="0">
                  <a:pos x="170" y="267"/>
                </a:cxn>
                <a:cxn ang="0">
                  <a:pos x="253" y="0"/>
                </a:cxn>
              </a:cxnLst>
              <a:rect l="txL" t="txT" r="txR" b="txB"/>
              <a:pathLst>
                <a:path w="693" h="210">
                  <a:moveTo>
                    <a:pt x="0" y="207"/>
                  </a:moveTo>
                  <a:cubicBezTo>
                    <a:pt x="175" y="208"/>
                    <a:pt x="351" y="210"/>
                    <a:pt x="466" y="176"/>
                  </a:cubicBezTo>
                  <a:cubicBezTo>
                    <a:pt x="581" y="142"/>
                    <a:pt x="637" y="71"/>
                    <a:pt x="693" y="0"/>
                  </a:cubicBezTo>
                </a:path>
              </a:pathLst>
            </a:custGeom>
            <a:noFill/>
            <a:ln w="9525" cap="flat" cmpd="sng">
              <a:solidFill>
                <a:schemeClr val="tx1"/>
              </a:solidFill>
              <a:prstDash val="solid"/>
              <a:round/>
              <a:headEnd type="none" w="med" len="med"/>
              <a:tailEnd type="triangle" w="med" len="med"/>
            </a:ln>
          </p:spPr>
          <p:txBody>
            <a:bodyPr wrap="none" anchor="ctr"/>
            <a:p>
              <a:endParaRPr lang="zh-CN" altLang="en-US" dirty="0">
                <a:latin typeface="Times New Roman" panose="02020603050405020304" pitchFamily="18" charset="0"/>
              </a:endParaRPr>
            </a:p>
          </p:txBody>
        </p:sp>
        <p:sp>
          <p:nvSpPr>
            <p:cNvPr id="86077" name="Rectangle 168"/>
            <p:cNvSpPr/>
            <p:nvPr/>
          </p:nvSpPr>
          <p:spPr>
            <a:xfrm>
              <a:off x="2064" y="845"/>
              <a:ext cx="363" cy="249"/>
            </a:xfrm>
            <a:prstGeom prst="rect">
              <a:avLst/>
            </a:prstGeom>
            <a:noFill/>
            <a:ln w="9525" cap="flat" cmpd="sng">
              <a:solidFill>
                <a:schemeClr val="tx1"/>
              </a:solidFill>
              <a:prstDash val="solid"/>
              <a:miter/>
              <a:headEnd type="none" w="med" len="med"/>
              <a:tailEnd type="none" w="med" len="med"/>
            </a:ln>
          </p:spPr>
          <p:txBody>
            <a:bodyPr wrap="none" anchor="ctr"/>
            <a:p>
              <a:pPr eaLnBrk="0" hangingPunct="0"/>
              <a:r>
                <a:rPr lang="en-US" altLang="zh-CN" sz="2800" b="1" dirty="0">
                  <a:solidFill>
                    <a:schemeClr val="tx1"/>
                  </a:solidFill>
                  <a:latin typeface="Times New Roman" panose="02020603050405020304" pitchFamily="18" charset="0"/>
                </a:rPr>
                <a:t>. .</a:t>
              </a:r>
              <a:endParaRPr lang="en-US" altLang="zh-CN" sz="2800" b="1" dirty="0">
                <a:solidFill>
                  <a:schemeClr val="tx1"/>
                </a:solidFill>
                <a:latin typeface="Times New Roman" panose="02020603050405020304" pitchFamily="18" charset="0"/>
              </a:endParaRPr>
            </a:p>
          </p:txBody>
        </p:sp>
        <p:sp>
          <p:nvSpPr>
            <p:cNvPr id="86078" name="Line 169"/>
            <p:cNvSpPr/>
            <p:nvPr/>
          </p:nvSpPr>
          <p:spPr>
            <a:xfrm flipV="1">
              <a:off x="2268" y="1052"/>
              <a:ext cx="43" cy="313"/>
            </a:xfrm>
            <a:prstGeom prst="line">
              <a:avLst/>
            </a:prstGeom>
            <a:ln w="9525" cap="flat" cmpd="sng">
              <a:solidFill>
                <a:schemeClr val="tx1"/>
              </a:solidFill>
              <a:prstDash val="solid"/>
              <a:headEnd type="none" w="med" len="med"/>
              <a:tailEnd type="triangle" w="med" len="med"/>
            </a:ln>
          </p:spPr>
        </p:sp>
      </p:grpSp>
      <p:grpSp>
        <p:nvGrpSpPr>
          <p:cNvPr id="3" name="Group 170"/>
          <p:cNvGrpSpPr/>
          <p:nvPr/>
        </p:nvGrpSpPr>
        <p:grpSpPr>
          <a:xfrm>
            <a:off x="5219700" y="836613"/>
            <a:ext cx="3384550" cy="2701925"/>
            <a:chOff x="2993" y="527"/>
            <a:chExt cx="2132" cy="1702"/>
          </a:xfrm>
        </p:grpSpPr>
        <p:sp>
          <p:nvSpPr>
            <p:cNvPr id="86047" name="Oval 171"/>
            <p:cNvSpPr/>
            <p:nvPr/>
          </p:nvSpPr>
          <p:spPr>
            <a:xfrm>
              <a:off x="4085" y="690"/>
              <a:ext cx="260" cy="260"/>
            </a:xfrm>
            <a:prstGeom prst="ellipse">
              <a:avLst/>
            </a:prstGeom>
            <a:noFill/>
            <a:ln w="9525" cap="flat" cmpd="sng">
              <a:solidFill>
                <a:schemeClr val="tx1"/>
              </a:solidFill>
              <a:prstDash val="solid"/>
              <a:headEnd type="none" w="med" len="med"/>
              <a:tailEnd type="none" w="med" len="med"/>
            </a:ln>
          </p:spPr>
          <p:txBody>
            <a:bodyPr wrap="none" lIns="87273" tIns="43636" rIns="87273" bIns="43636" anchor="ctr"/>
            <a:p>
              <a:pPr defTabSz="873125"/>
              <a:r>
                <a:rPr lang="en-US" altLang="zh-CN" sz="2000" b="1" dirty="0">
                  <a:solidFill>
                    <a:schemeClr val="tx1"/>
                  </a:solidFill>
                  <a:latin typeface="Times New Roman" panose="02020603050405020304" pitchFamily="18" charset="0"/>
                </a:rPr>
                <a:t>P</a:t>
              </a:r>
              <a:r>
                <a:rPr lang="en-US" altLang="zh-CN" sz="2000" b="1" baseline="-25000" dirty="0">
                  <a:solidFill>
                    <a:schemeClr val="tx1"/>
                  </a:solidFill>
                  <a:latin typeface="Times New Roman" panose="02020603050405020304" pitchFamily="18" charset="0"/>
                </a:rPr>
                <a:t>1</a:t>
              </a:r>
              <a:endParaRPr lang="en-US" altLang="zh-CN" sz="2000" b="1" dirty="0">
                <a:solidFill>
                  <a:schemeClr val="tx1"/>
                </a:solidFill>
                <a:latin typeface="Times New Roman" panose="02020603050405020304" pitchFamily="18" charset="0"/>
              </a:endParaRPr>
            </a:p>
          </p:txBody>
        </p:sp>
        <p:sp>
          <p:nvSpPr>
            <p:cNvPr id="86048" name="Text Box 172"/>
            <p:cNvSpPr txBox="1"/>
            <p:nvPr/>
          </p:nvSpPr>
          <p:spPr>
            <a:xfrm>
              <a:off x="2993" y="982"/>
              <a:ext cx="278" cy="246"/>
            </a:xfrm>
            <a:prstGeom prst="rect">
              <a:avLst/>
            </a:prstGeom>
            <a:noFill/>
            <a:ln w="9525">
              <a:noFill/>
            </a:ln>
          </p:spPr>
          <p:txBody>
            <a:bodyPr wrap="none" lIns="87273" tIns="43636" rIns="87273" bIns="43636">
              <a:spAutoFit/>
            </a:bodyPr>
            <a:p>
              <a:pPr algn="l" defTabSz="873125"/>
              <a:r>
                <a:rPr lang="en-US" altLang="zh-CN" sz="2000" b="1" dirty="0">
                  <a:solidFill>
                    <a:schemeClr val="tx1"/>
                  </a:solidFill>
                  <a:latin typeface="Times New Roman" panose="02020603050405020304" pitchFamily="18" charset="0"/>
                </a:rPr>
                <a:t>R</a:t>
              </a:r>
              <a:r>
                <a:rPr lang="en-US" altLang="zh-CN" sz="2000" b="1" baseline="-25000" dirty="0">
                  <a:solidFill>
                    <a:schemeClr val="tx1"/>
                  </a:solidFill>
                  <a:latin typeface="Times New Roman" panose="02020603050405020304" pitchFamily="18" charset="0"/>
                </a:rPr>
                <a:t>1</a:t>
              </a:r>
              <a:endParaRPr lang="en-US" altLang="zh-CN" sz="2000" b="1" dirty="0">
                <a:solidFill>
                  <a:schemeClr val="tx1"/>
                </a:solidFill>
                <a:latin typeface="Times New Roman" panose="02020603050405020304" pitchFamily="18" charset="0"/>
              </a:endParaRPr>
            </a:p>
          </p:txBody>
        </p:sp>
        <p:sp>
          <p:nvSpPr>
            <p:cNvPr id="86049" name="Text Box 173"/>
            <p:cNvSpPr txBox="1"/>
            <p:nvPr/>
          </p:nvSpPr>
          <p:spPr>
            <a:xfrm>
              <a:off x="3262" y="918"/>
              <a:ext cx="368" cy="329"/>
            </a:xfrm>
            <a:prstGeom prst="rect">
              <a:avLst/>
            </a:prstGeom>
            <a:noFill/>
            <a:ln w="9525" cap="flat" cmpd="sng">
              <a:solidFill>
                <a:schemeClr val="tx1"/>
              </a:solidFill>
              <a:prstDash val="solid"/>
              <a:miter/>
              <a:headEnd type="none" w="med" len="med"/>
              <a:tailEnd type="none" w="med" len="med"/>
            </a:ln>
          </p:spPr>
          <p:txBody>
            <a:bodyPr wrap="none" lIns="87273" tIns="43636" rIns="87273" bIns="43636">
              <a:spAutoFit/>
            </a:bodyPr>
            <a:p>
              <a:pPr algn="l" defTabSz="873125"/>
              <a:r>
                <a:rPr lang="zh-CN" altLang="en-US" sz="2000" b="1" dirty="0">
                  <a:solidFill>
                    <a:schemeClr val="tx1"/>
                  </a:solidFill>
                  <a:latin typeface="Times New Roman" panose="02020603050405020304" pitchFamily="18" charset="0"/>
                </a:rPr>
                <a:t> </a:t>
              </a:r>
              <a:r>
                <a:rPr lang="en-US" altLang="zh-CN" sz="2800" b="1" dirty="0">
                  <a:solidFill>
                    <a:schemeClr val="tx1"/>
                  </a:solidFill>
                  <a:latin typeface="Arial" panose="020B0604020202020204" pitchFamily="34" charset="0"/>
                </a:rPr>
                <a:t>· ·</a:t>
              </a:r>
              <a:endParaRPr lang="en-US" altLang="zh-CN" sz="2800" b="1" dirty="0">
                <a:solidFill>
                  <a:schemeClr val="tx1"/>
                </a:solidFill>
                <a:latin typeface="Arial" panose="020B0604020202020204" pitchFamily="34" charset="0"/>
              </a:endParaRPr>
            </a:p>
          </p:txBody>
        </p:sp>
        <p:sp>
          <p:nvSpPr>
            <p:cNvPr id="86050" name="Text Box 174"/>
            <p:cNvSpPr txBox="1"/>
            <p:nvPr/>
          </p:nvSpPr>
          <p:spPr>
            <a:xfrm>
              <a:off x="4256" y="1641"/>
              <a:ext cx="493" cy="329"/>
            </a:xfrm>
            <a:prstGeom prst="rect">
              <a:avLst/>
            </a:prstGeom>
            <a:noFill/>
            <a:ln w="9525" cap="flat" cmpd="sng">
              <a:solidFill>
                <a:schemeClr val="tx1"/>
              </a:solidFill>
              <a:prstDash val="solid"/>
              <a:miter/>
              <a:headEnd type="none" w="med" len="med"/>
              <a:tailEnd type="none" w="med" len="med"/>
            </a:ln>
          </p:spPr>
          <p:txBody>
            <a:bodyPr wrap="none" lIns="87273" tIns="43636" rIns="87273" bIns="43636">
              <a:spAutoFit/>
            </a:bodyPr>
            <a:p>
              <a:pPr algn="l" defTabSz="873125"/>
              <a:r>
                <a:rPr lang="zh-CN" altLang="en-US" sz="2000" b="1" dirty="0">
                  <a:solidFill>
                    <a:schemeClr val="tx1"/>
                  </a:solidFill>
                  <a:latin typeface="Times New Roman" panose="02020603050405020304" pitchFamily="18" charset="0"/>
                </a:rPr>
                <a:t> </a:t>
              </a:r>
              <a:r>
                <a:rPr lang="en-US" altLang="zh-CN" sz="2800" b="1" dirty="0">
                  <a:solidFill>
                    <a:schemeClr val="tx1"/>
                  </a:solidFill>
                  <a:latin typeface="Times New Roman" panose="02020603050405020304" pitchFamily="18" charset="0"/>
                </a:rPr>
                <a:t>· · ·</a:t>
              </a:r>
              <a:endParaRPr lang="en-US" altLang="zh-CN" sz="2800" b="1" dirty="0">
                <a:solidFill>
                  <a:schemeClr val="tx1"/>
                </a:solidFill>
                <a:latin typeface="Times New Roman" panose="02020603050405020304" pitchFamily="18" charset="0"/>
              </a:endParaRPr>
            </a:p>
          </p:txBody>
        </p:sp>
        <p:sp>
          <p:nvSpPr>
            <p:cNvPr id="86051" name="Text Box 175"/>
            <p:cNvSpPr txBox="1"/>
            <p:nvPr/>
          </p:nvSpPr>
          <p:spPr>
            <a:xfrm>
              <a:off x="4830" y="527"/>
              <a:ext cx="278" cy="246"/>
            </a:xfrm>
            <a:prstGeom prst="rect">
              <a:avLst/>
            </a:prstGeom>
            <a:noFill/>
            <a:ln w="9525">
              <a:noFill/>
            </a:ln>
          </p:spPr>
          <p:txBody>
            <a:bodyPr wrap="none" lIns="87273" tIns="43636" rIns="87273" bIns="43636">
              <a:spAutoFit/>
            </a:bodyPr>
            <a:p>
              <a:pPr algn="l" defTabSz="873125"/>
              <a:r>
                <a:rPr lang="en-US" altLang="zh-CN" sz="2000" b="1" dirty="0">
                  <a:solidFill>
                    <a:schemeClr val="tx1"/>
                  </a:solidFill>
                  <a:latin typeface="Times New Roman" panose="02020603050405020304" pitchFamily="18" charset="0"/>
                </a:rPr>
                <a:t>R</a:t>
              </a:r>
              <a:r>
                <a:rPr lang="en-US" altLang="zh-CN" sz="2000" b="1" baseline="-25000" dirty="0">
                  <a:solidFill>
                    <a:schemeClr val="tx1"/>
                  </a:solidFill>
                  <a:latin typeface="Times New Roman" panose="02020603050405020304" pitchFamily="18" charset="0"/>
                </a:rPr>
                <a:t>2</a:t>
              </a:r>
              <a:endParaRPr lang="en-US" altLang="zh-CN" sz="2000" b="1" dirty="0">
                <a:solidFill>
                  <a:schemeClr val="tx1"/>
                </a:solidFill>
                <a:latin typeface="Times New Roman" panose="02020603050405020304" pitchFamily="18" charset="0"/>
              </a:endParaRPr>
            </a:p>
          </p:txBody>
        </p:sp>
        <p:sp>
          <p:nvSpPr>
            <p:cNvPr id="86052" name="Text Box 176"/>
            <p:cNvSpPr txBox="1"/>
            <p:nvPr/>
          </p:nvSpPr>
          <p:spPr>
            <a:xfrm>
              <a:off x="4397" y="1993"/>
              <a:ext cx="272" cy="236"/>
            </a:xfrm>
            <a:prstGeom prst="rect">
              <a:avLst/>
            </a:prstGeom>
            <a:noFill/>
            <a:ln w="9525">
              <a:noFill/>
            </a:ln>
          </p:spPr>
          <p:txBody>
            <a:bodyPr wrap="none" lIns="87273" tIns="43636" rIns="87273" bIns="43636">
              <a:spAutoFit/>
            </a:bodyPr>
            <a:p>
              <a:pPr algn="l" defTabSz="873125"/>
              <a:r>
                <a:rPr lang="en-US" altLang="zh-CN" sz="1900" b="1" dirty="0">
                  <a:solidFill>
                    <a:schemeClr val="tx1"/>
                  </a:solidFill>
                  <a:latin typeface="Times New Roman" panose="02020603050405020304" pitchFamily="18" charset="0"/>
                </a:rPr>
                <a:t>R</a:t>
              </a:r>
              <a:r>
                <a:rPr lang="en-US" altLang="zh-CN" sz="1900" b="1" baseline="-25000" dirty="0">
                  <a:solidFill>
                    <a:schemeClr val="tx1"/>
                  </a:solidFill>
                  <a:latin typeface="Times New Roman" panose="02020603050405020304" pitchFamily="18" charset="0"/>
                </a:rPr>
                <a:t>3</a:t>
              </a:r>
              <a:endParaRPr lang="en-US" altLang="zh-CN" sz="1900" b="1" dirty="0">
                <a:solidFill>
                  <a:schemeClr val="tx1"/>
                </a:solidFill>
                <a:latin typeface="Times New Roman" panose="02020603050405020304" pitchFamily="18" charset="0"/>
              </a:endParaRPr>
            </a:p>
          </p:txBody>
        </p:sp>
        <p:sp>
          <p:nvSpPr>
            <p:cNvPr id="86053" name="Oval 177"/>
            <p:cNvSpPr/>
            <p:nvPr/>
          </p:nvSpPr>
          <p:spPr>
            <a:xfrm>
              <a:off x="4841" y="1331"/>
              <a:ext cx="258" cy="258"/>
            </a:xfrm>
            <a:prstGeom prst="ellipse">
              <a:avLst/>
            </a:prstGeom>
            <a:noFill/>
            <a:ln w="9525" cap="flat" cmpd="sng">
              <a:solidFill>
                <a:schemeClr val="tx1"/>
              </a:solidFill>
              <a:prstDash val="solid"/>
              <a:headEnd type="none" w="med" len="med"/>
              <a:tailEnd type="none" w="med" len="med"/>
            </a:ln>
          </p:spPr>
          <p:txBody>
            <a:bodyPr wrap="none" lIns="87273" tIns="43636" rIns="87273" bIns="43636" anchor="ctr"/>
            <a:p>
              <a:pPr defTabSz="873125"/>
              <a:r>
                <a:rPr lang="en-US" altLang="zh-CN" sz="2000" b="1" dirty="0">
                  <a:solidFill>
                    <a:schemeClr val="tx1"/>
                  </a:solidFill>
                  <a:latin typeface="Times New Roman" panose="02020603050405020304" pitchFamily="18" charset="0"/>
                </a:rPr>
                <a:t>P</a:t>
              </a:r>
              <a:r>
                <a:rPr lang="en-US" altLang="zh-CN" sz="2000" b="1" baseline="-25000" dirty="0">
                  <a:solidFill>
                    <a:schemeClr val="tx1"/>
                  </a:solidFill>
                  <a:latin typeface="Times New Roman" panose="02020603050405020304" pitchFamily="18" charset="0"/>
                </a:rPr>
                <a:t>3</a:t>
              </a:r>
              <a:endParaRPr lang="en-US" altLang="zh-CN" sz="2000" b="1" dirty="0">
                <a:solidFill>
                  <a:schemeClr val="tx1"/>
                </a:solidFill>
                <a:latin typeface="Times New Roman" panose="02020603050405020304" pitchFamily="18" charset="0"/>
              </a:endParaRPr>
            </a:p>
          </p:txBody>
        </p:sp>
        <p:sp>
          <p:nvSpPr>
            <p:cNvPr id="86054" name="Oval 178"/>
            <p:cNvSpPr/>
            <p:nvPr/>
          </p:nvSpPr>
          <p:spPr>
            <a:xfrm>
              <a:off x="3702" y="1364"/>
              <a:ext cx="260" cy="259"/>
            </a:xfrm>
            <a:prstGeom prst="ellipse">
              <a:avLst/>
            </a:prstGeom>
            <a:noFill/>
            <a:ln w="9525" cap="flat" cmpd="sng">
              <a:solidFill>
                <a:schemeClr val="tx1"/>
              </a:solidFill>
              <a:prstDash val="solid"/>
              <a:headEnd type="none" w="med" len="med"/>
              <a:tailEnd type="none" w="med" len="med"/>
            </a:ln>
          </p:spPr>
          <p:txBody>
            <a:bodyPr wrap="none" lIns="87273" tIns="43636" rIns="87273" bIns="43636" anchor="ctr"/>
            <a:p>
              <a:pPr defTabSz="873125"/>
              <a:r>
                <a:rPr lang="en-US" altLang="zh-CN" sz="2000" b="1" dirty="0">
                  <a:solidFill>
                    <a:schemeClr val="tx1"/>
                  </a:solidFill>
                  <a:latin typeface="Times New Roman" panose="02020603050405020304" pitchFamily="18" charset="0"/>
                </a:rPr>
                <a:t>P</a:t>
              </a:r>
              <a:r>
                <a:rPr lang="en-US" altLang="zh-CN" sz="2000" b="1" baseline="-25000" dirty="0">
                  <a:solidFill>
                    <a:schemeClr val="tx1"/>
                  </a:solidFill>
                  <a:latin typeface="Times New Roman" panose="02020603050405020304" pitchFamily="18" charset="0"/>
                </a:rPr>
                <a:t>2</a:t>
              </a:r>
              <a:endParaRPr lang="en-US" altLang="zh-CN" sz="2000" b="1" dirty="0">
                <a:solidFill>
                  <a:schemeClr val="tx1"/>
                </a:solidFill>
                <a:latin typeface="Times New Roman" panose="02020603050405020304" pitchFamily="18" charset="0"/>
              </a:endParaRPr>
            </a:p>
          </p:txBody>
        </p:sp>
        <p:sp>
          <p:nvSpPr>
            <p:cNvPr id="86055" name="Freeform 179"/>
            <p:cNvSpPr/>
            <p:nvPr/>
          </p:nvSpPr>
          <p:spPr>
            <a:xfrm>
              <a:off x="3371" y="1111"/>
              <a:ext cx="353" cy="361"/>
            </a:xfrm>
            <a:custGeom>
              <a:avLst/>
              <a:gdLst>
                <a:gd name="txL" fmla="*/ 0 w 486"/>
                <a:gd name="txT" fmla="*/ 0 h 445"/>
                <a:gd name="txR" fmla="*/ 486 w 486"/>
                <a:gd name="txB" fmla="*/ 445 h 445"/>
              </a:gdLst>
              <a:ahLst/>
              <a:cxnLst>
                <a:cxn ang="0">
                  <a:pos x="0" y="0"/>
                </a:cxn>
                <a:cxn ang="0">
                  <a:pos x="128" y="252"/>
                </a:cxn>
                <a:cxn ang="0">
                  <a:pos x="353" y="361"/>
                </a:cxn>
              </a:cxnLst>
              <a:rect l="txL" t="txT" r="txR" b="txB"/>
              <a:pathLst>
                <a:path w="486" h="445">
                  <a:moveTo>
                    <a:pt x="0" y="0"/>
                  </a:moveTo>
                  <a:cubicBezTo>
                    <a:pt x="47" y="118"/>
                    <a:pt x="95" y="237"/>
                    <a:pt x="176" y="311"/>
                  </a:cubicBezTo>
                  <a:cubicBezTo>
                    <a:pt x="257" y="385"/>
                    <a:pt x="371" y="415"/>
                    <a:pt x="486" y="445"/>
                  </a:cubicBezTo>
                </a:path>
              </a:pathLst>
            </a:custGeom>
            <a:noFill/>
            <a:ln w="9525" cap="flat" cmpd="sng">
              <a:solidFill>
                <a:schemeClr val="tx1"/>
              </a:solidFill>
              <a:prstDash val="solid"/>
              <a:round/>
              <a:headEnd type="none" w="med" len="med"/>
              <a:tailEnd type="triangle" w="med" len="med"/>
            </a:ln>
          </p:spPr>
          <p:txBody>
            <a:bodyPr wrap="none" anchor="ctr"/>
            <a:p>
              <a:endParaRPr lang="zh-CN" altLang="en-US" dirty="0">
                <a:latin typeface="Times New Roman" panose="02020603050405020304" pitchFamily="18" charset="0"/>
              </a:endParaRPr>
            </a:p>
          </p:txBody>
        </p:sp>
        <p:sp>
          <p:nvSpPr>
            <p:cNvPr id="86056" name="Freeform 180"/>
            <p:cNvSpPr/>
            <p:nvPr/>
          </p:nvSpPr>
          <p:spPr>
            <a:xfrm>
              <a:off x="3971" y="1497"/>
              <a:ext cx="456" cy="201"/>
            </a:xfrm>
            <a:custGeom>
              <a:avLst/>
              <a:gdLst>
                <a:gd name="txL" fmla="*/ 0 w 600"/>
                <a:gd name="txT" fmla="*/ 0 h 244"/>
                <a:gd name="txR" fmla="*/ 600 w 600"/>
                <a:gd name="txB" fmla="*/ 244 h 244"/>
              </a:gdLst>
              <a:ahLst/>
              <a:cxnLst>
                <a:cxn ang="0">
                  <a:pos x="0" y="14"/>
                </a:cxn>
                <a:cxn ang="0">
                  <a:pos x="220" y="31"/>
                </a:cxn>
                <a:cxn ang="0">
                  <a:pos x="456" y="201"/>
                </a:cxn>
              </a:cxnLst>
              <a:rect l="txL" t="txT" r="txR" b="txB"/>
              <a:pathLst>
                <a:path w="600" h="244">
                  <a:moveTo>
                    <a:pt x="0" y="17"/>
                  </a:moveTo>
                  <a:cubicBezTo>
                    <a:pt x="95" y="8"/>
                    <a:pt x="190" y="0"/>
                    <a:pt x="290" y="38"/>
                  </a:cubicBezTo>
                  <a:cubicBezTo>
                    <a:pt x="390" y="76"/>
                    <a:pt x="495" y="160"/>
                    <a:pt x="600" y="244"/>
                  </a:cubicBezTo>
                </a:path>
              </a:pathLst>
            </a:custGeom>
            <a:noFill/>
            <a:ln w="9525" cap="flat" cmpd="sng">
              <a:solidFill>
                <a:schemeClr val="tx1"/>
              </a:solidFill>
              <a:prstDash val="solid"/>
              <a:round/>
              <a:headEnd type="none" w="med" len="med"/>
              <a:tailEnd type="triangle" w="med" len="med"/>
            </a:ln>
          </p:spPr>
          <p:txBody>
            <a:bodyPr wrap="none" anchor="ctr"/>
            <a:p>
              <a:endParaRPr lang="zh-CN" altLang="en-US" dirty="0">
                <a:latin typeface="Times New Roman" panose="02020603050405020304" pitchFamily="18" charset="0"/>
              </a:endParaRPr>
            </a:p>
          </p:txBody>
        </p:sp>
        <p:sp>
          <p:nvSpPr>
            <p:cNvPr id="86057" name="Freeform 181"/>
            <p:cNvSpPr/>
            <p:nvPr/>
          </p:nvSpPr>
          <p:spPr>
            <a:xfrm>
              <a:off x="3857" y="1626"/>
              <a:ext cx="414" cy="217"/>
            </a:xfrm>
            <a:custGeom>
              <a:avLst/>
              <a:gdLst>
                <a:gd name="txL" fmla="*/ 0 w 507"/>
                <a:gd name="txT" fmla="*/ 0 h 238"/>
                <a:gd name="txR" fmla="*/ 507 w 507"/>
                <a:gd name="txB" fmla="*/ 238 h 238"/>
              </a:gdLst>
              <a:ahLst/>
              <a:cxnLst>
                <a:cxn ang="0">
                  <a:pos x="0" y="0"/>
                </a:cxn>
                <a:cxn ang="0">
                  <a:pos x="161" y="180"/>
                </a:cxn>
                <a:cxn ang="0">
                  <a:pos x="414" y="217"/>
                </a:cxn>
              </a:cxnLst>
              <a:rect l="txL" t="txT" r="txR" b="txB"/>
              <a:pathLst>
                <a:path w="507" h="238">
                  <a:moveTo>
                    <a:pt x="0" y="0"/>
                  </a:moveTo>
                  <a:cubicBezTo>
                    <a:pt x="56" y="78"/>
                    <a:pt x="113" y="157"/>
                    <a:pt x="197" y="197"/>
                  </a:cubicBezTo>
                  <a:cubicBezTo>
                    <a:pt x="281" y="237"/>
                    <a:pt x="394" y="237"/>
                    <a:pt x="507" y="238"/>
                  </a:cubicBezTo>
                </a:path>
              </a:pathLst>
            </a:custGeom>
            <a:noFill/>
            <a:ln w="9525" cap="flat" cmpd="sng">
              <a:solidFill>
                <a:schemeClr val="tx1"/>
              </a:solidFill>
              <a:prstDash val="solid"/>
              <a:round/>
              <a:headEnd type="none" w="med" len="med"/>
              <a:tailEnd type="triangle" w="med" len="med"/>
            </a:ln>
          </p:spPr>
          <p:txBody>
            <a:bodyPr wrap="none" anchor="ctr"/>
            <a:p>
              <a:endParaRPr lang="zh-CN" altLang="en-US" dirty="0">
                <a:latin typeface="Times New Roman" panose="02020603050405020304" pitchFamily="18" charset="0"/>
              </a:endParaRPr>
            </a:p>
          </p:txBody>
        </p:sp>
        <p:sp>
          <p:nvSpPr>
            <p:cNvPr id="86058" name="Freeform 182"/>
            <p:cNvSpPr/>
            <p:nvPr/>
          </p:nvSpPr>
          <p:spPr>
            <a:xfrm>
              <a:off x="4524" y="1452"/>
              <a:ext cx="341" cy="362"/>
            </a:xfrm>
            <a:custGeom>
              <a:avLst/>
              <a:gdLst>
                <a:gd name="txL" fmla="*/ 0 w 745"/>
                <a:gd name="txT" fmla="*/ 0 h 300"/>
                <a:gd name="txR" fmla="*/ 745 w 745"/>
                <a:gd name="txB" fmla="*/ 300 h 300"/>
              </a:gdLst>
              <a:ahLst/>
              <a:cxnLst>
                <a:cxn ang="0">
                  <a:pos x="0" y="362"/>
                </a:cxn>
                <a:cxn ang="0">
                  <a:pos x="161" y="63"/>
                </a:cxn>
                <a:cxn ang="0">
                  <a:pos x="341" y="0"/>
                </a:cxn>
              </a:cxnLst>
              <a:rect l="txL" t="txT" r="txR" b="txB"/>
              <a:pathLst>
                <a:path w="745" h="300">
                  <a:moveTo>
                    <a:pt x="0" y="300"/>
                  </a:moveTo>
                  <a:cubicBezTo>
                    <a:pt x="114" y="201"/>
                    <a:pt x="228" y="102"/>
                    <a:pt x="352" y="52"/>
                  </a:cubicBezTo>
                  <a:cubicBezTo>
                    <a:pt x="476" y="2"/>
                    <a:pt x="610" y="1"/>
                    <a:pt x="745" y="0"/>
                  </a:cubicBezTo>
                </a:path>
              </a:pathLst>
            </a:custGeom>
            <a:noFill/>
            <a:ln w="9525" cap="flat" cmpd="sng">
              <a:solidFill>
                <a:schemeClr val="tx1"/>
              </a:solidFill>
              <a:prstDash val="solid"/>
              <a:round/>
              <a:headEnd type="none" w="med" len="med"/>
              <a:tailEnd type="triangle" w="med" len="med"/>
            </a:ln>
          </p:spPr>
          <p:txBody>
            <a:bodyPr wrap="none" anchor="ctr"/>
            <a:p>
              <a:endParaRPr lang="zh-CN" altLang="en-US" dirty="0">
                <a:latin typeface="Times New Roman" panose="02020603050405020304" pitchFamily="18" charset="0"/>
              </a:endParaRPr>
            </a:p>
          </p:txBody>
        </p:sp>
        <p:sp>
          <p:nvSpPr>
            <p:cNvPr id="86059" name="Freeform 183"/>
            <p:cNvSpPr/>
            <p:nvPr/>
          </p:nvSpPr>
          <p:spPr>
            <a:xfrm>
              <a:off x="4671" y="1533"/>
              <a:ext cx="253" cy="318"/>
            </a:xfrm>
            <a:custGeom>
              <a:avLst/>
              <a:gdLst>
                <a:gd name="txL" fmla="*/ 0 w 693"/>
                <a:gd name="txT" fmla="*/ 0 h 210"/>
                <a:gd name="txR" fmla="*/ 693 w 693"/>
                <a:gd name="txB" fmla="*/ 210 h 210"/>
              </a:gdLst>
              <a:ahLst/>
              <a:cxnLst>
                <a:cxn ang="0">
                  <a:pos x="0" y="313"/>
                </a:cxn>
                <a:cxn ang="0">
                  <a:pos x="170" y="267"/>
                </a:cxn>
                <a:cxn ang="0">
                  <a:pos x="253" y="0"/>
                </a:cxn>
              </a:cxnLst>
              <a:rect l="txL" t="txT" r="txR" b="txB"/>
              <a:pathLst>
                <a:path w="693" h="210">
                  <a:moveTo>
                    <a:pt x="0" y="207"/>
                  </a:moveTo>
                  <a:cubicBezTo>
                    <a:pt x="175" y="208"/>
                    <a:pt x="351" y="210"/>
                    <a:pt x="466" y="176"/>
                  </a:cubicBezTo>
                  <a:cubicBezTo>
                    <a:pt x="581" y="142"/>
                    <a:pt x="637" y="71"/>
                    <a:pt x="693" y="0"/>
                  </a:cubicBezTo>
                </a:path>
              </a:pathLst>
            </a:custGeom>
            <a:noFill/>
            <a:ln w="9525" cap="flat" cmpd="sng">
              <a:solidFill>
                <a:schemeClr val="tx1"/>
              </a:solidFill>
              <a:prstDash val="solid"/>
              <a:round/>
              <a:headEnd type="none" w="med" len="med"/>
              <a:tailEnd type="triangle" w="med" len="med"/>
            </a:ln>
          </p:spPr>
          <p:txBody>
            <a:bodyPr wrap="none" anchor="ctr"/>
            <a:p>
              <a:endParaRPr lang="zh-CN" altLang="en-US" dirty="0">
                <a:latin typeface="Times New Roman" panose="02020603050405020304" pitchFamily="18" charset="0"/>
              </a:endParaRPr>
            </a:p>
          </p:txBody>
        </p:sp>
        <p:sp>
          <p:nvSpPr>
            <p:cNvPr id="86060" name="Rectangle 184"/>
            <p:cNvSpPr/>
            <p:nvPr/>
          </p:nvSpPr>
          <p:spPr>
            <a:xfrm>
              <a:off x="4762" y="808"/>
              <a:ext cx="363" cy="249"/>
            </a:xfrm>
            <a:prstGeom prst="rect">
              <a:avLst/>
            </a:prstGeom>
            <a:noFill/>
            <a:ln w="9525" cap="flat" cmpd="sng">
              <a:solidFill>
                <a:schemeClr val="tx1"/>
              </a:solidFill>
              <a:prstDash val="solid"/>
              <a:miter/>
              <a:headEnd type="none" w="med" len="med"/>
              <a:tailEnd type="none" w="med" len="med"/>
            </a:ln>
          </p:spPr>
          <p:txBody>
            <a:bodyPr wrap="none" anchor="ctr"/>
            <a:p>
              <a:pPr eaLnBrk="0" hangingPunct="0"/>
              <a:r>
                <a:rPr lang="en-US" altLang="zh-CN" sz="2800" b="1" dirty="0">
                  <a:solidFill>
                    <a:schemeClr val="tx1"/>
                  </a:solidFill>
                  <a:latin typeface="Times New Roman" panose="02020603050405020304" pitchFamily="18" charset="0"/>
                </a:rPr>
                <a:t>. .</a:t>
              </a:r>
              <a:endParaRPr lang="en-US" altLang="zh-CN" sz="2800" b="1" dirty="0">
                <a:solidFill>
                  <a:schemeClr val="tx1"/>
                </a:solidFill>
                <a:latin typeface="Times New Roman" panose="02020603050405020304" pitchFamily="18" charset="0"/>
              </a:endParaRPr>
            </a:p>
          </p:txBody>
        </p:sp>
        <p:sp>
          <p:nvSpPr>
            <p:cNvPr id="86061" name="Line 185"/>
            <p:cNvSpPr/>
            <p:nvPr/>
          </p:nvSpPr>
          <p:spPr>
            <a:xfrm flipV="1">
              <a:off x="4966" y="1015"/>
              <a:ext cx="43" cy="313"/>
            </a:xfrm>
            <a:prstGeom prst="line">
              <a:avLst/>
            </a:prstGeom>
            <a:ln w="9525" cap="flat" cmpd="sng">
              <a:solidFill>
                <a:schemeClr val="tx1"/>
              </a:solidFill>
              <a:prstDash val="solid"/>
              <a:headEnd type="none" w="med" len="med"/>
              <a:tailEnd type="triangle" w="med" len="med"/>
            </a:ln>
          </p:spPr>
        </p:sp>
      </p:grpSp>
      <p:grpSp>
        <p:nvGrpSpPr>
          <p:cNvPr id="4" name="Group 186"/>
          <p:cNvGrpSpPr/>
          <p:nvPr/>
        </p:nvGrpSpPr>
        <p:grpSpPr>
          <a:xfrm>
            <a:off x="755650" y="3751263"/>
            <a:ext cx="3384550" cy="2701925"/>
            <a:chOff x="2925" y="473"/>
            <a:chExt cx="2132" cy="1702"/>
          </a:xfrm>
        </p:grpSpPr>
        <p:sp>
          <p:nvSpPr>
            <p:cNvPr id="86035" name="Oval 187"/>
            <p:cNvSpPr/>
            <p:nvPr/>
          </p:nvSpPr>
          <p:spPr>
            <a:xfrm>
              <a:off x="4017" y="636"/>
              <a:ext cx="260" cy="260"/>
            </a:xfrm>
            <a:prstGeom prst="ellipse">
              <a:avLst/>
            </a:prstGeom>
            <a:noFill/>
            <a:ln w="9525" cap="flat" cmpd="sng">
              <a:solidFill>
                <a:schemeClr val="tx1"/>
              </a:solidFill>
              <a:prstDash val="solid"/>
              <a:headEnd type="none" w="med" len="med"/>
              <a:tailEnd type="none" w="med" len="med"/>
            </a:ln>
          </p:spPr>
          <p:txBody>
            <a:bodyPr wrap="none" lIns="87273" tIns="43636" rIns="87273" bIns="43636" anchor="ctr"/>
            <a:p>
              <a:pPr defTabSz="873125"/>
              <a:r>
                <a:rPr lang="en-US" altLang="zh-CN" sz="2000" b="1" dirty="0">
                  <a:solidFill>
                    <a:schemeClr val="tx1"/>
                  </a:solidFill>
                  <a:latin typeface="Times New Roman" panose="02020603050405020304" pitchFamily="18" charset="0"/>
                </a:rPr>
                <a:t>P</a:t>
              </a:r>
              <a:r>
                <a:rPr lang="en-US" altLang="zh-CN" sz="2000" b="1" baseline="-25000" dirty="0">
                  <a:solidFill>
                    <a:schemeClr val="tx1"/>
                  </a:solidFill>
                  <a:latin typeface="Times New Roman" panose="02020603050405020304" pitchFamily="18" charset="0"/>
                </a:rPr>
                <a:t>1</a:t>
              </a:r>
              <a:endParaRPr lang="en-US" altLang="zh-CN" sz="2000" b="1" dirty="0">
                <a:solidFill>
                  <a:schemeClr val="tx1"/>
                </a:solidFill>
                <a:latin typeface="Times New Roman" panose="02020603050405020304" pitchFamily="18" charset="0"/>
              </a:endParaRPr>
            </a:p>
          </p:txBody>
        </p:sp>
        <p:sp>
          <p:nvSpPr>
            <p:cNvPr id="86036" name="Text Box 188"/>
            <p:cNvSpPr txBox="1"/>
            <p:nvPr/>
          </p:nvSpPr>
          <p:spPr>
            <a:xfrm>
              <a:off x="2925" y="928"/>
              <a:ext cx="278" cy="246"/>
            </a:xfrm>
            <a:prstGeom prst="rect">
              <a:avLst/>
            </a:prstGeom>
            <a:noFill/>
            <a:ln w="9525">
              <a:noFill/>
            </a:ln>
          </p:spPr>
          <p:txBody>
            <a:bodyPr wrap="none" lIns="87273" tIns="43636" rIns="87273" bIns="43636">
              <a:spAutoFit/>
            </a:bodyPr>
            <a:p>
              <a:pPr algn="l" defTabSz="873125"/>
              <a:r>
                <a:rPr lang="en-US" altLang="zh-CN" sz="2000" b="1" dirty="0">
                  <a:solidFill>
                    <a:schemeClr val="tx1"/>
                  </a:solidFill>
                  <a:latin typeface="Times New Roman" panose="02020603050405020304" pitchFamily="18" charset="0"/>
                </a:rPr>
                <a:t>R</a:t>
              </a:r>
              <a:r>
                <a:rPr lang="en-US" altLang="zh-CN" sz="2000" b="1" baseline="-25000" dirty="0">
                  <a:solidFill>
                    <a:schemeClr val="tx1"/>
                  </a:solidFill>
                  <a:latin typeface="Times New Roman" panose="02020603050405020304" pitchFamily="18" charset="0"/>
                </a:rPr>
                <a:t>1</a:t>
              </a:r>
              <a:endParaRPr lang="en-US" altLang="zh-CN" sz="2000" b="1" dirty="0">
                <a:solidFill>
                  <a:schemeClr val="tx1"/>
                </a:solidFill>
                <a:latin typeface="Times New Roman" panose="02020603050405020304" pitchFamily="18" charset="0"/>
              </a:endParaRPr>
            </a:p>
          </p:txBody>
        </p:sp>
        <p:sp>
          <p:nvSpPr>
            <p:cNvPr id="86037" name="Text Box 189"/>
            <p:cNvSpPr txBox="1"/>
            <p:nvPr/>
          </p:nvSpPr>
          <p:spPr>
            <a:xfrm>
              <a:off x="3194" y="864"/>
              <a:ext cx="368" cy="329"/>
            </a:xfrm>
            <a:prstGeom prst="rect">
              <a:avLst/>
            </a:prstGeom>
            <a:noFill/>
            <a:ln w="9525" cap="flat" cmpd="sng">
              <a:solidFill>
                <a:schemeClr val="tx1"/>
              </a:solidFill>
              <a:prstDash val="solid"/>
              <a:miter/>
              <a:headEnd type="none" w="med" len="med"/>
              <a:tailEnd type="none" w="med" len="med"/>
            </a:ln>
          </p:spPr>
          <p:txBody>
            <a:bodyPr wrap="none" lIns="87273" tIns="43636" rIns="87273" bIns="43636">
              <a:spAutoFit/>
            </a:bodyPr>
            <a:p>
              <a:pPr algn="l" defTabSz="873125"/>
              <a:r>
                <a:rPr lang="zh-CN" altLang="en-US" sz="2000" b="1" dirty="0">
                  <a:solidFill>
                    <a:schemeClr val="tx1"/>
                  </a:solidFill>
                  <a:latin typeface="Times New Roman" panose="02020603050405020304" pitchFamily="18" charset="0"/>
                </a:rPr>
                <a:t> </a:t>
              </a:r>
              <a:r>
                <a:rPr lang="en-US" altLang="zh-CN" sz="2800" b="1" dirty="0">
                  <a:solidFill>
                    <a:schemeClr val="tx1"/>
                  </a:solidFill>
                  <a:latin typeface="Arial" panose="020B0604020202020204" pitchFamily="34" charset="0"/>
                </a:rPr>
                <a:t>· ·</a:t>
              </a:r>
              <a:endParaRPr lang="en-US" altLang="zh-CN" sz="2800" b="1" dirty="0">
                <a:solidFill>
                  <a:schemeClr val="tx1"/>
                </a:solidFill>
                <a:latin typeface="Arial" panose="020B0604020202020204" pitchFamily="34" charset="0"/>
              </a:endParaRPr>
            </a:p>
          </p:txBody>
        </p:sp>
        <p:sp>
          <p:nvSpPr>
            <p:cNvPr id="86038" name="Text Box 190"/>
            <p:cNvSpPr txBox="1"/>
            <p:nvPr/>
          </p:nvSpPr>
          <p:spPr>
            <a:xfrm>
              <a:off x="4188" y="1587"/>
              <a:ext cx="493" cy="329"/>
            </a:xfrm>
            <a:prstGeom prst="rect">
              <a:avLst/>
            </a:prstGeom>
            <a:noFill/>
            <a:ln w="9525" cap="flat" cmpd="sng">
              <a:solidFill>
                <a:schemeClr val="tx1"/>
              </a:solidFill>
              <a:prstDash val="solid"/>
              <a:miter/>
              <a:headEnd type="none" w="med" len="med"/>
              <a:tailEnd type="none" w="med" len="med"/>
            </a:ln>
          </p:spPr>
          <p:txBody>
            <a:bodyPr wrap="none" lIns="87273" tIns="43636" rIns="87273" bIns="43636">
              <a:spAutoFit/>
            </a:bodyPr>
            <a:p>
              <a:pPr algn="l" defTabSz="873125"/>
              <a:r>
                <a:rPr lang="zh-CN" altLang="en-US" sz="2000" b="1" dirty="0">
                  <a:solidFill>
                    <a:schemeClr val="tx1"/>
                  </a:solidFill>
                  <a:latin typeface="Times New Roman" panose="02020603050405020304" pitchFamily="18" charset="0"/>
                </a:rPr>
                <a:t> </a:t>
              </a:r>
              <a:r>
                <a:rPr lang="en-US" altLang="zh-CN" sz="2800" b="1" dirty="0">
                  <a:solidFill>
                    <a:schemeClr val="tx1"/>
                  </a:solidFill>
                  <a:latin typeface="Times New Roman" panose="02020603050405020304" pitchFamily="18" charset="0"/>
                </a:rPr>
                <a:t>· · ·</a:t>
              </a:r>
              <a:endParaRPr lang="en-US" altLang="zh-CN" sz="2800" b="1" dirty="0">
                <a:solidFill>
                  <a:schemeClr val="tx1"/>
                </a:solidFill>
                <a:latin typeface="Times New Roman" panose="02020603050405020304" pitchFamily="18" charset="0"/>
              </a:endParaRPr>
            </a:p>
          </p:txBody>
        </p:sp>
        <p:sp>
          <p:nvSpPr>
            <p:cNvPr id="86039" name="Text Box 191"/>
            <p:cNvSpPr txBox="1"/>
            <p:nvPr/>
          </p:nvSpPr>
          <p:spPr>
            <a:xfrm>
              <a:off x="4762" y="473"/>
              <a:ext cx="278" cy="246"/>
            </a:xfrm>
            <a:prstGeom prst="rect">
              <a:avLst/>
            </a:prstGeom>
            <a:noFill/>
            <a:ln w="9525">
              <a:noFill/>
            </a:ln>
          </p:spPr>
          <p:txBody>
            <a:bodyPr wrap="none" lIns="87273" tIns="43636" rIns="87273" bIns="43636">
              <a:spAutoFit/>
            </a:bodyPr>
            <a:p>
              <a:pPr algn="l" defTabSz="873125"/>
              <a:r>
                <a:rPr lang="en-US" altLang="zh-CN" sz="2000" b="1" dirty="0">
                  <a:solidFill>
                    <a:schemeClr val="tx1"/>
                  </a:solidFill>
                  <a:latin typeface="Times New Roman" panose="02020603050405020304" pitchFamily="18" charset="0"/>
                </a:rPr>
                <a:t>R</a:t>
              </a:r>
              <a:r>
                <a:rPr lang="en-US" altLang="zh-CN" sz="2000" b="1" baseline="-25000" dirty="0">
                  <a:solidFill>
                    <a:schemeClr val="tx1"/>
                  </a:solidFill>
                  <a:latin typeface="Times New Roman" panose="02020603050405020304" pitchFamily="18" charset="0"/>
                </a:rPr>
                <a:t>2</a:t>
              </a:r>
              <a:endParaRPr lang="en-US" altLang="zh-CN" sz="2000" b="1" dirty="0">
                <a:solidFill>
                  <a:schemeClr val="tx1"/>
                </a:solidFill>
                <a:latin typeface="Times New Roman" panose="02020603050405020304" pitchFamily="18" charset="0"/>
              </a:endParaRPr>
            </a:p>
          </p:txBody>
        </p:sp>
        <p:sp>
          <p:nvSpPr>
            <p:cNvPr id="86040" name="Text Box 192"/>
            <p:cNvSpPr txBox="1"/>
            <p:nvPr/>
          </p:nvSpPr>
          <p:spPr>
            <a:xfrm>
              <a:off x="4329" y="1939"/>
              <a:ext cx="272" cy="236"/>
            </a:xfrm>
            <a:prstGeom prst="rect">
              <a:avLst/>
            </a:prstGeom>
            <a:noFill/>
            <a:ln w="9525">
              <a:noFill/>
            </a:ln>
          </p:spPr>
          <p:txBody>
            <a:bodyPr wrap="none" lIns="87273" tIns="43636" rIns="87273" bIns="43636">
              <a:spAutoFit/>
            </a:bodyPr>
            <a:p>
              <a:pPr algn="l" defTabSz="873125"/>
              <a:r>
                <a:rPr lang="en-US" altLang="zh-CN" sz="1900" b="1" dirty="0">
                  <a:solidFill>
                    <a:schemeClr val="tx1"/>
                  </a:solidFill>
                  <a:latin typeface="Times New Roman" panose="02020603050405020304" pitchFamily="18" charset="0"/>
                </a:rPr>
                <a:t>R</a:t>
              </a:r>
              <a:r>
                <a:rPr lang="en-US" altLang="zh-CN" sz="1900" b="1" baseline="-25000" dirty="0">
                  <a:solidFill>
                    <a:schemeClr val="tx1"/>
                  </a:solidFill>
                  <a:latin typeface="Times New Roman" panose="02020603050405020304" pitchFamily="18" charset="0"/>
                </a:rPr>
                <a:t>3</a:t>
              </a:r>
              <a:endParaRPr lang="en-US" altLang="zh-CN" sz="1900" b="1" dirty="0">
                <a:solidFill>
                  <a:schemeClr val="tx1"/>
                </a:solidFill>
                <a:latin typeface="Times New Roman" panose="02020603050405020304" pitchFamily="18" charset="0"/>
              </a:endParaRPr>
            </a:p>
          </p:txBody>
        </p:sp>
        <p:sp>
          <p:nvSpPr>
            <p:cNvPr id="86041" name="Oval 193"/>
            <p:cNvSpPr/>
            <p:nvPr/>
          </p:nvSpPr>
          <p:spPr>
            <a:xfrm>
              <a:off x="4773" y="1277"/>
              <a:ext cx="258" cy="258"/>
            </a:xfrm>
            <a:prstGeom prst="ellipse">
              <a:avLst/>
            </a:prstGeom>
            <a:noFill/>
            <a:ln w="9525" cap="flat" cmpd="sng">
              <a:solidFill>
                <a:schemeClr val="tx1"/>
              </a:solidFill>
              <a:prstDash val="solid"/>
              <a:headEnd type="none" w="med" len="med"/>
              <a:tailEnd type="none" w="med" len="med"/>
            </a:ln>
          </p:spPr>
          <p:txBody>
            <a:bodyPr wrap="none" lIns="87273" tIns="43636" rIns="87273" bIns="43636" anchor="ctr"/>
            <a:p>
              <a:pPr defTabSz="873125"/>
              <a:r>
                <a:rPr lang="en-US" altLang="zh-CN" sz="2000" b="1" dirty="0">
                  <a:solidFill>
                    <a:schemeClr val="tx1"/>
                  </a:solidFill>
                  <a:latin typeface="Times New Roman" panose="02020603050405020304" pitchFamily="18" charset="0"/>
                </a:rPr>
                <a:t>P</a:t>
              </a:r>
              <a:r>
                <a:rPr lang="en-US" altLang="zh-CN" sz="2000" b="1" baseline="-25000" dirty="0">
                  <a:solidFill>
                    <a:schemeClr val="tx1"/>
                  </a:solidFill>
                  <a:latin typeface="Times New Roman" panose="02020603050405020304" pitchFamily="18" charset="0"/>
                </a:rPr>
                <a:t>3</a:t>
              </a:r>
              <a:endParaRPr lang="en-US" altLang="zh-CN" sz="2000" b="1" dirty="0">
                <a:solidFill>
                  <a:schemeClr val="tx1"/>
                </a:solidFill>
                <a:latin typeface="Times New Roman" panose="02020603050405020304" pitchFamily="18" charset="0"/>
              </a:endParaRPr>
            </a:p>
          </p:txBody>
        </p:sp>
        <p:sp>
          <p:nvSpPr>
            <p:cNvPr id="86042" name="Oval 194"/>
            <p:cNvSpPr/>
            <p:nvPr/>
          </p:nvSpPr>
          <p:spPr>
            <a:xfrm>
              <a:off x="3634" y="1310"/>
              <a:ext cx="260" cy="259"/>
            </a:xfrm>
            <a:prstGeom prst="ellipse">
              <a:avLst/>
            </a:prstGeom>
            <a:noFill/>
            <a:ln w="9525" cap="flat" cmpd="sng">
              <a:solidFill>
                <a:schemeClr val="tx1"/>
              </a:solidFill>
              <a:prstDash val="solid"/>
              <a:headEnd type="none" w="med" len="med"/>
              <a:tailEnd type="none" w="med" len="med"/>
            </a:ln>
          </p:spPr>
          <p:txBody>
            <a:bodyPr wrap="none" lIns="87273" tIns="43636" rIns="87273" bIns="43636" anchor="ctr"/>
            <a:p>
              <a:pPr defTabSz="873125"/>
              <a:r>
                <a:rPr lang="en-US" altLang="zh-CN" sz="2000" b="1" dirty="0">
                  <a:solidFill>
                    <a:schemeClr val="tx1"/>
                  </a:solidFill>
                  <a:latin typeface="Times New Roman" panose="02020603050405020304" pitchFamily="18" charset="0"/>
                </a:rPr>
                <a:t>P</a:t>
              </a:r>
              <a:r>
                <a:rPr lang="en-US" altLang="zh-CN" sz="2000" b="1" baseline="-25000" dirty="0">
                  <a:solidFill>
                    <a:schemeClr val="tx1"/>
                  </a:solidFill>
                  <a:latin typeface="Times New Roman" panose="02020603050405020304" pitchFamily="18" charset="0"/>
                </a:rPr>
                <a:t>2</a:t>
              </a:r>
              <a:endParaRPr lang="en-US" altLang="zh-CN" sz="2000" b="1" dirty="0">
                <a:solidFill>
                  <a:schemeClr val="tx1"/>
                </a:solidFill>
                <a:latin typeface="Times New Roman" panose="02020603050405020304" pitchFamily="18" charset="0"/>
              </a:endParaRPr>
            </a:p>
          </p:txBody>
        </p:sp>
        <p:sp>
          <p:nvSpPr>
            <p:cNvPr id="86043" name="Freeform 195"/>
            <p:cNvSpPr/>
            <p:nvPr/>
          </p:nvSpPr>
          <p:spPr>
            <a:xfrm>
              <a:off x="3303" y="1057"/>
              <a:ext cx="353" cy="361"/>
            </a:xfrm>
            <a:custGeom>
              <a:avLst/>
              <a:gdLst>
                <a:gd name="txL" fmla="*/ 0 w 486"/>
                <a:gd name="txT" fmla="*/ 0 h 445"/>
                <a:gd name="txR" fmla="*/ 486 w 486"/>
                <a:gd name="txB" fmla="*/ 445 h 445"/>
              </a:gdLst>
              <a:ahLst/>
              <a:cxnLst>
                <a:cxn ang="0">
                  <a:pos x="0" y="0"/>
                </a:cxn>
                <a:cxn ang="0">
                  <a:pos x="128" y="252"/>
                </a:cxn>
                <a:cxn ang="0">
                  <a:pos x="353" y="361"/>
                </a:cxn>
              </a:cxnLst>
              <a:rect l="txL" t="txT" r="txR" b="txB"/>
              <a:pathLst>
                <a:path w="486" h="445">
                  <a:moveTo>
                    <a:pt x="0" y="0"/>
                  </a:moveTo>
                  <a:cubicBezTo>
                    <a:pt x="47" y="118"/>
                    <a:pt x="95" y="237"/>
                    <a:pt x="176" y="311"/>
                  </a:cubicBezTo>
                  <a:cubicBezTo>
                    <a:pt x="257" y="385"/>
                    <a:pt x="371" y="415"/>
                    <a:pt x="486" y="445"/>
                  </a:cubicBezTo>
                </a:path>
              </a:pathLst>
            </a:custGeom>
            <a:noFill/>
            <a:ln w="9525" cap="flat" cmpd="sng">
              <a:solidFill>
                <a:schemeClr val="tx1"/>
              </a:solidFill>
              <a:prstDash val="solid"/>
              <a:round/>
              <a:headEnd type="none" w="med" len="med"/>
              <a:tailEnd type="triangle" w="med" len="med"/>
            </a:ln>
          </p:spPr>
          <p:txBody>
            <a:bodyPr wrap="none" anchor="ctr"/>
            <a:p>
              <a:endParaRPr lang="zh-CN" altLang="en-US" dirty="0">
                <a:latin typeface="Times New Roman" panose="02020603050405020304" pitchFamily="18" charset="0"/>
              </a:endParaRPr>
            </a:p>
          </p:txBody>
        </p:sp>
        <p:sp>
          <p:nvSpPr>
            <p:cNvPr id="86044" name="Freeform 196"/>
            <p:cNvSpPr/>
            <p:nvPr/>
          </p:nvSpPr>
          <p:spPr>
            <a:xfrm>
              <a:off x="3903" y="1443"/>
              <a:ext cx="456" cy="201"/>
            </a:xfrm>
            <a:custGeom>
              <a:avLst/>
              <a:gdLst>
                <a:gd name="txL" fmla="*/ 0 w 600"/>
                <a:gd name="txT" fmla="*/ 0 h 244"/>
                <a:gd name="txR" fmla="*/ 600 w 600"/>
                <a:gd name="txB" fmla="*/ 244 h 244"/>
              </a:gdLst>
              <a:ahLst/>
              <a:cxnLst>
                <a:cxn ang="0">
                  <a:pos x="0" y="14"/>
                </a:cxn>
                <a:cxn ang="0">
                  <a:pos x="220" y="31"/>
                </a:cxn>
                <a:cxn ang="0">
                  <a:pos x="456" y="201"/>
                </a:cxn>
              </a:cxnLst>
              <a:rect l="txL" t="txT" r="txR" b="txB"/>
              <a:pathLst>
                <a:path w="600" h="244">
                  <a:moveTo>
                    <a:pt x="0" y="17"/>
                  </a:moveTo>
                  <a:cubicBezTo>
                    <a:pt x="95" y="8"/>
                    <a:pt x="190" y="0"/>
                    <a:pt x="290" y="38"/>
                  </a:cubicBezTo>
                  <a:cubicBezTo>
                    <a:pt x="390" y="76"/>
                    <a:pt x="495" y="160"/>
                    <a:pt x="600" y="244"/>
                  </a:cubicBezTo>
                </a:path>
              </a:pathLst>
            </a:custGeom>
            <a:noFill/>
            <a:ln w="9525" cap="flat" cmpd="sng">
              <a:solidFill>
                <a:schemeClr val="tx1"/>
              </a:solidFill>
              <a:prstDash val="solid"/>
              <a:round/>
              <a:headEnd type="none" w="med" len="med"/>
              <a:tailEnd type="triangle" w="med" len="med"/>
            </a:ln>
          </p:spPr>
          <p:txBody>
            <a:bodyPr wrap="none" anchor="ctr"/>
            <a:p>
              <a:endParaRPr lang="zh-CN" altLang="en-US" dirty="0">
                <a:latin typeface="Times New Roman" panose="02020603050405020304" pitchFamily="18" charset="0"/>
              </a:endParaRPr>
            </a:p>
          </p:txBody>
        </p:sp>
        <p:sp>
          <p:nvSpPr>
            <p:cNvPr id="86045" name="Freeform 197"/>
            <p:cNvSpPr/>
            <p:nvPr/>
          </p:nvSpPr>
          <p:spPr>
            <a:xfrm>
              <a:off x="3789" y="1572"/>
              <a:ext cx="414" cy="217"/>
            </a:xfrm>
            <a:custGeom>
              <a:avLst/>
              <a:gdLst>
                <a:gd name="txL" fmla="*/ 0 w 507"/>
                <a:gd name="txT" fmla="*/ 0 h 238"/>
                <a:gd name="txR" fmla="*/ 507 w 507"/>
                <a:gd name="txB" fmla="*/ 238 h 238"/>
              </a:gdLst>
              <a:ahLst/>
              <a:cxnLst>
                <a:cxn ang="0">
                  <a:pos x="0" y="0"/>
                </a:cxn>
                <a:cxn ang="0">
                  <a:pos x="161" y="180"/>
                </a:cxn>
                <a:cxn ang="0">
                  <a:pos x="414" y="217"/>
                </a:cxn>
              </a:cxnLst>
              <a:rect l="txL" t="txT" r="txR" b="txB"/>
              <a:pathLst>
                <a:path w="507" h="238">
                  <a:moveTo>
                    <a:pt x="0" y="0"/>
                  </a:moveTo>
                  <a:cubicBezTo>
                    <a:pt x="56" y="78"/>
                    <a:pt x="113" y="157"/>
                    <a:pt x="197" y="197"/>
                  </a:cubicBezTo>
                  <a:cubicBezTo>
                    <a:pt x="281" y="237"/>
                    <a:pt x="394" y="237"/>
                    <a:pt x="507" y="238"/>
                  </a:cubicBezTo>
                </a:path>
              </a:pathLst>
            </a:custGeom>
            <a:noFill/>
            <a:ln w="9525" cap="flat" cmpd="sng">
              <a:solidFill>
                <a:schemeClr val="tx1"/>
              </a:solidFill>
              <a:prstDash val="solid"/>
              <a:round/>
              <a:headEnd type="none" w="med" len="med"/>
              <a:tailEnd type="triangle" w="med" len="med"/>
            </a:ln>
          </p:spPr>
          <p:txBody>
            <a:bodyPr wrap="none" anchor="ctr"/>
            <a:p>
              <a:endParaRPr lang="zh-CN" altLang="en-US" dirty="0">
                <a:latin typeface="Times New Roman" panose="02020603050405020304" pitchFamily="18" charset="0"/>
              </a:endParaRPr>
            </a:p>
          </p:txBody>
        </p:sp>
        <p:sp>
          <p:nvSpPr>
            <p:cNvPr id="86046" name="Rectangle 198"/>
            <p:cNvSpPr/>
            <p:nvPr/>
          </p:nvSpPr>
          <p:spPr>
            <a:xfrm>
              <a:off x="4694" y="754"/>
              <a:ext cx="363" cy="249"/>
            </a:xfrm>
            <a:prstGeom prst="rect">
              <a:avLst/>
            </a:prstGeom>
            <a:noFill/>
            <a:ln w="9525" cap="flat" cmpd="sng">
              <a:solidFill>
                <a:schemeClr val="tx1"/>
              </a:solidFill>
              <a:prstDash val="solid"/>
              <a:miter/>
              <a:headEnd type="none" w="med" len="med"/>
              <a:tailEnd type="none" w="med" len="med"/>
            </a:ln>
          </p:spPr>
          <p:txBody>
            <a:bodyPr wrap="none" anchor="ctr"/>
            <a:p>
              <a:pPr eaLnBrk="0" hangingPunct="0"/>
              <a:r>
                <a:rPr lang="en-US" altLang="zh-CN" sz="2800" b="1" dirty="0">
                  <a:solidFill>
                    <a:schemeClr val="tx1"/>
                  </a:solidFill>
                  <a:latin typeface="Times New Roman" panose="02020603050405020304" pitchFamily="18" charset="0"/>
                </a:rPr>
                <a:t>. .</a:t>
              </a:r>
              <a:endParaRPr lang="en-US" altLang="zh-CN" sz="2800" b="1" dirty="0">
                <a:solidFill>
                  <a:schemeClr val="tx1"/>
                </a:solidFill>
                <a:latin typeface="Times New Roman" panose="02020603050405020304" pitchFamily="18" charset="0"/>
              </a:endParaRPr>
            </a:p>
          </p:txBody>
        </p:sp>
      </p:grpSp>
      <p:grpSp>
        <p:nvGrpSpPr>
          <p:cNvPr id="5" name="Group 199"/>
          <p:cNvGrpSpPr/>
          <p:nvPr/>
        </p:nvGrpSpPr>
        <p:grpSpPr>
          <a:xfrm>
            <a:off x="5508625" y="3573463"/>
            <a:ext cx="3384550" cy="2701925"/>
            <a:chOff x="295" y="564"/>
            <a:chExt cx="2132" cy="1702"/>
          </a:xfrm>
        </p:grpSpPr>
        <p:sp>
          <p:nvSpPr>
            <p:cNvPr id="86026" name="Oval 200"/>
            <p:cNvSpPr/>
            <p:nvPr/>
          </p:nvSpPr>
          <p:spPr>
            <a:xfrm>
              <a:off x="1387" y="727"/>
              <a:ext cx="260" cy="260"/>
            </a:xfrm>
            <a:prstGeom prst="ellipse">
              <a:avLst/>
            </a:prstGeom>
            <a:noFill/>
            <a:ln w="9525" cap="flat" cmpd="sng">
              <a:solidFill>
                <a:schemeClr val="tx1"/>
              </a:solidFill>
              <a:prstDash val="solid"/>
              <a:headEnd type="none" w="med" len="med"/>
              <a:tailEnd type="none" w="med" len="med"/>
            </a:ln>
          </p:spPr>
          <p:txBody>
            <a:bodyPr wrap="none" lIns="87273" tIns="43636" rIns="87273" bIns="43636" anchor="ctr"/>
            <a:p>
              <a:pPr defTabSz="873125"/>
              <a:r>
                <a:rPr lang="en-US" altLang="zh-CN" sz="2000" b="1" dirty="0">
                  <a:solidFill>
                    <a:schemeClr val="tx1"/>
                  </a:solidFill>
                  <a:latin typeface="Times New Roman" panose="02020603050405020304" pitchFamily="18" charset="0"/>
                </a:rPr>
                <a:t>P</a:t>
              </a:r>
              <a:r>
                <a:rPr lang="en-US" altLang="zh-CN" sz="2000" b="1" baseline="-25000" dirty="0">
                  <a:solidFill>
                    <a:schemeClr val="tx1"/>
                  </a:solidFill>
                  <a:latin typeface="Times New Roman" panose="02020603050405020304" pitchFamily="18" charset="0"/>
                </a:rPr>
                <a:t>1</a:t>
              </a:r>
              <a:endParaRPr lang="en-US" altLang="zh-CN" sz="2000" b="1" dirty="0">
                <a:solidFill>
                  <a:schemeClr val="tx1"/>
                </a:solidFill>
                <a:latin typeface="Times New Roman" panose="02020603050405020304" pitchFamily="18" charset="0"/>
              </a:endParaRPr>
            </a:p>
          </p:txBody>
        </p:sp>
        <p:sp>
          <p:nvSpPr>
            <p:cNvPr id="86027" name="Text Box 201"/>
            <p:cNvSpPr txBox="1"/>
            <p:nvPr/>
          </p:nvSpPr>
          <p:spPr>
            <a:xfrm>
              <a:off x="295" y="1019"/>
              <a:ext cx="278" cy="246"/>
            </a:xfrm>
            <a:prstGeom prst="rect">
              <a:avLst/>
            </a:prstGeom>
            <a:noFill/>
            <a:ln w="9525">
              <a:noFill/>
            </a:ln>
          </p:spPr>
          <p:txBody>
            <a:bodyPr wrap="none" lIns="87273" tIns="43636" rIns="87273" bIns="43636">
              <a:spAutoFit/>
            </a:bodyPr>
            <a:p>
              <a:pPr algn="l" defTabSz="873125"/>
              <a:r>
                <a:rPr lang="en-US" altLang="zh-CN" sz="2000" b="1" dirty="0">
                  <a:solidFill>
                    <a:schemeClr val="tx1"/>
                  </a:solidFill>
                  <a:latin typeface="Times New Roman" panose="02020603050405020304" pitchFamily="18" charset="0"/>
                </a:rPr>
                <a:t>R</a:t>
              </a:r>
              <a:r>
                <a:rPr lang="en-US" altLang="zh-CN" sz="2000" b="1" baseline="-25000" dirty="0">
                  <a:solidFill>
                    <a:schemeClr val="tx1"/>
                  </a:solidFill>
                  <a:latin typeface="Times New Roman" panose="02020603050405020304" pitchFamily="18" charset="0"/>
                </a:rPr>
                <a:t>1</a:t>
              </a:r>
              <a:endParaRPr lang="en-US" altLang="zh-CN" sz="2000" b="1" dirty="0">
                <a:solidFill>
                  <a:schemeClr val="tx1"/>
                </a:solidFill>
                <a:latin typeface="Times New Roman" panose="02020603050405020304" pitchFamily="18" charset="0"/>
              </a:endParaRPr>
            </a:p>
          </p:txBody>
        </p:sp>
        <p:sp>
          <p:nvSpPr>
            <p:cNvPr id="86028" name="Text Box 202"/>
            <p:cNvSpPr txBox="1"/>
            <p:nvPr/>
          </p:nvSpPr>
          <p:spPr>
            <a:xfrm>
              <a:off x="564" y="955"/>
              <a:ext cx="368" cy="329"/>
            </a:xfrm>
            <a:prstGeom prst="rect">
              <a:avLst/>
            </a:prstGeom>
            <a:noFill/>
            <a:ln w="9525" cap="flat" cmpd="sng">
              <a:solidFill>
                <a:schemeClr val="tx1"/>
              </a:solidFill>
              <a:prstDash val="solid"/>
              <a:miter/>
              <a:headEnd type="none" w="med" len="med"/>
              <a:tailEnd type="none" w="med" len="med"/>
            </a:ln>
          </p:spPr>
          <p:txBody>
            <a:bodyPr wrap="none" lIns="87273" tIns="43636" rIns="87273" bIns="43636">
              <a:spAutoFit/>
            </a:bodyPr>
            <a:p>
              <a:pPr algn="l" defTabSz="873125"/>
              <a:r>
                <a:rPr lang="zh-CN" altLang="en-US" sz="2000" b="1" dirty="0">
                  <a:solidFill>
                    <a:schemeClr val="tx1"/>
                  </a:solidFill>
                  <a:latin typeface="Times New Roman" panose="02020603050405020304" pitchFamily="18" charset="0"/>
                </a:rPr>
                <a:t> </a:t>
              </a:r>
              <a:r>
                <a:rPr lang="en-US" altLang="zh-CN" sz="2800" b="1" dirty="0">
                  <a:solidFill>
                    <a:schemeClr val="tx1"/>
                  </a:solidFill>
                  <a:latin typeface="Arial" panose="020B0604020202020204" pitchFamily="34" charset="0"/>
                </a:rPr>
                <a:t>· ·</a:t>
              </a:r>
              <a:endParaRPr lang="en-US" altLang="zh-CN" sz="2800" b="1" dirty="0">
                <a:solidFill>
                  <a:schemeClr val="tx1"/>
                </a:solidFill>
                <a:latin typeface="Arial" panose="020B0604020202020204" pitchFamily="34" charset="0"/>
              </a:endParaRPr>
            </a:p>
          </p:txBody>
        </p:sp>
        <p:sp>
          <p:nvSpPr>
            <p:cNvPr id="86029" name="Text Box 203"/>
            <p:cNvSpPr txBox="1"/>
            <p:nvPr/>
          </p:nvSpPr>
          <p:spPr>
            <a:xfrm>
              <a:off x="1558" y="1678"/>
              <a:ext cx="493" cy="329"/>
            </a:xfrm>
            <a:prstGeom prst="rect">
              <a:avLst/>
            </a:prstGeom>
            <a:noFill/>
            <a:ln w="9525" cap="flat" cmpd="sng">
              <a:solidFill>
                <a:schemeClr val="tx1"/>
              </a:solidFill>
              <a:prstDash val="solid"/>
              <a:miter/>
              <a:headEnd type="none" w="med" len="med"/>
              <a:tailEnd type="none" w="med" len="med"/>
            </a:ln>
          </p:spPr>
          <p:txBody>
            <a:bodyPr wrap="none" lIns="87273" tIns="43636" rIns="87273" bIns="43636">
              <a:spAutoFit/>
            </a:bodyPr>
            <a:p>
              <a:pPr algn="l" defTabSz="873125"/>
              <a:r>
                <a:rPr lang="zh-CN" altLang="en-US" sz="2000" b="1" dirty="0">
                  <a:solidFill>
                    <a:schemeClr val="tx1"/>
                  </a:solidFill>
                  <a:latin typeface="Times New Roman" panose="02020603050405020304" pitchFamily="18" charset="0"/>
                </a:rPr>
                <a:t> </a:t>
              </a:r>
              <a:r>
                <a:rPr lang="en-US" altLang="zh-CN" sz="2800" b="1" dirty="0">
                  <a:solidFill>
                    <a:schemeClr val="tx1"/>
                  </a:solidFill>
                  <a:latin typeface="Times New Roman" panose="02020603050405020304" pitchFamily="18" charset="0"/>
                </a:rPr>
                <a:t>· · ·</a:t>
              </a:r>
              <a:endParaRPr lang="en-US" altLang="zh-CN" sz="2800" b="1" dirty="0">
                <a:solidFill>
                  <a:schemeClr val="tx1"/>
                </a:solidFill>
                <a:latin typeface="Times New Roman" panose="02020603050405020304" pitchFamily="18" charset="0"/>
              </a:endParaRPr>
            </a:p>
          </p:txBody>
        </p:sp>
        <p:sp>
          <p:nvSpPr>
            <p:cNvPr id="86030" name="Text Box 204"/>
            <p:cNvSpPr txBox="1"/>
            <p:nvPr/>
          </p:nvSpPr>
          <p:spPr>
            <a:xfrm>
              <a:off x="2132" y="564"/>
              <a:ext cx="278" cy="246"/>
            </a:xfrm>
            <a:prstGeom prst="rect">
              <a:avLst/>
            </a:prstGeom>
            <a:noFill/>
            <a:ln w="9525">
              <a:noFill/>
            </a:ln>
          </p:spPr>
          <p:txBody>
            <a:bodyPr wrap="none" lIns="87273" tIns="43636" rIns="87273" bIns="43636">
              <a:spAutoFit/>
            </a:bodyPr>
            <a:p>
              <a:pPr algn="l" defTabSz="873125"/>
              <a:r>
                <a:rPr lang="en-US" altLang="zh-CN" sz="2000" b="1" dirty="0">
                  <a:solidFill>
                    <a:schemeClr val="tx1"/>
                  </a:solidFill>
                  <a:latin typeface="Times New Roman" panose="02020603050405020304" pitchFamily="18" charset="0"/>
                </a:rPr>
                <a:t>R</a:t>
              </a:r>
              <a:r>
                <a:rPr lang="en-US" altLang="zh-CN" sz="2000" b="1" baseline="-25000" dirty="0">
                  <a:solidFill>
                    <a:schemeClr val="tx1"/>
                  </a:solidFill>
                  <a:latin typeface="Times New Roman" panose="02020603050405020304" pitchFamily="18" charset="0"/>
                </a:rPr>
                <a:t>2</a:t>
              </a:r>
              <a:endParaRPr lang="en-US" altLang="zh-CN" sz="2000" b="1" dirty="0">
                <a:solidFill>
                  <a:schemeClr val="tx1"/>
                </a:solidFill>
                <a:latin typeface="Times New Roman" panose="02020603050405020304" pitchFamily="18" charset="0"/>
              </a:endParaRPr>
            </a:p>
          </p:txBody>
        </p:sp>
        <p:sp>
          <p:nvSpPr>
            <p:cNvPr id="86031" name="Text Box 205"/>
            <p:cNvSpPr txBox="1"/>
            <p:nvPr/>
          </p:nvSpPr>
          <p:spPr>
            <a:xfrm>
              <a:off x="1699" y="2030"/>
              <a:ext cx="272" cy="236"/>
            </a:xfrm>
            <a:prstGeom prst="rect">
              <a:avLst/>
            </a:prstGeom>
            <a:noFill/>
            <a:ln w="9525">
              <a:noFill/>
            </a:ln>
          </p:spPr>
          <p:txBody>
            <a:bodyPr wrap="none" lIns="87273" tIns="43636" rIns="87273" bIns="43636">
              <a:spAutoFit/>
            </a:bodyPr>
            <a:p>
              <a:pPr algn="l" defTabSz="873125"/>
              <a:r>
                <a:rPr lang="en-US" altLang="zh-CN" sz="1900" b="1" dirty="0">
                  <a:solidFill>
                    <a:schemeClr val="tx1"/>
                  </a:solidFill>
                  <a:latin typeface="Times New Roman" panose="02020603050405020304" pitchFamily="18" charset="0"/>
                </a:rPr>
                <a:t>R</a:t>
              </a:r>
              <a:r>
                <a:rPr lang="en-US" altLang="zh-CN" sz="1900" b="1" baseline="-25000" dirty="0">
                  <a:solidFill>
                    <a:schemeClr val="tx1"/>
                  </a:solidFill>
                  <a:latin typeface="Times New Roman" panose="02020603050405020304" pitchFamily="18" charset="0"/>
                </a:rPr>
                <a:t>3</a:t>
              </a:r>
              <a:endParaRPr lang="en-US" altLang="zh-CN" sz="1900" b="1" dirty="0">
                <a:solidFill>
                  <a:schemeClr val="tx1"/>
                </a:solidFill>
                <a:latin typeface="Times New Roman" panose="02020603050405020304" pitchFamily="18" charset="0"/>
              </a:endParaRPr>
            </a:p>
          </p:txBody>
        </p:sp>
        <p:sp>
          <p:nvSpPr>
            <p:cNvPr id="86032" name="Oval 206"/>
            <p:cNvSpPr/>
            <p:nvPr/>
          </p:nvSpPr>
          <p:spPr>
            <a:xfrm>
              <a:off x="2143" y="1368"/>
              <a:ext cx="258" cy="258"/>
            </a:xfrm>
            <a:prstGeom prst="ellipse">
              <a:avLst/>
            </a:prstGeom>
            <a:noFill/>
            <a:ln w="9525" cap="flat" cmpd="sng">
              <a:solidFill>
                <a:schemeClr val="tx1"/>
              </a:solidFill>
              <a:prstDash val="solid"/>
              <a:headEnd type="none" w="med" len="med"/>
              <a:tailEnd type="none" w="med" len="med"/>
            </a:ln>
          </p:spPr>
          <p:txBody>
            <a:bodyPr wrap="none" lIns="87273" tIns="43636" rIns="87273" bIns="43636" anchor="ctr"/>
            <a:p>
              <a:pPr defTabSz="873125"/>
              <a:r>
                <a:rPr lang="en-US" altLang="zh-CN" sz="2000" b="1" dirty="0">
                  <a:solidFill>
                    <a:schemeClr val="tx1"/>
                  </a:solidFill>
                  <a:latin typeface="Times New Roman" panose="02020603050405020304" pitchFamily="18" charset="0"/>
                </a:rPr>
                <a:t>P</a:t>
              </a:r>
              <a:r>
                <a:rPr lang="en-US" altLang="zh-CN" sz="2000" b="1" baseline="-25000" dirty="0">
                  <a:solidFill>
                    <a:schemeClr val="tx1"/>
                  </a:solidFill>
                  <a:latin typeface="Times New Roman" panose="02020603050405020304" pitchFamily="18" charset="0"/>
                </a:rPr>
                <a:t>3</a:t>
              </a:r>
              <a:endParaRPr lang="en-US" altLang="zh-CN" sz="2000" b="1" dirty="0">
                <a:solidFill>
                  <a:schemeClr val="tx1"/>
                </a:solidFill>
                <a:latin typeface="Times New Roman" panose="02020603050405020304" pitchFamily="18" charset="0"/>
              </a:endParaRPr>
            </a:p>
          </p:txBody>
        </p:sp>
        <p:sp>
          <p:nvSpPr>
            <p:cNvPr id="86033" name="Oval 207"/>
            <p:cNvSpPr/>
            <p:nvPr/>
          </p:nvSpPr>
          <p:spPr>
            <a:xfrm>
              <a:off x="1004" y="1401"/>
              <a:ext cx="260" cy="259"/>
            </a:xfrm>
            <a:prstGeom prst="ellipse">
              <a:avLst/>
            </a:prstGeom>
            <a:noFill/>
            <a:ln w="9525" cap="flat" cmpd="sng">
              <a:solidFill>
                <a:schemeClr val="tx1"/>
              </a:solidFill>
              <a:prstDash val="solid"/>
              <a:headEnd type="none" w="med" len="med"/>
              <a:tailEnd type="none" w="med" len="med"/>
            </a:ln>
          </p:spPr>
          <p:txBody>
            <a:bodyPr wrap="none" lIns="87273" tIns="43636" rIns="87273" bIns="43636" anchor="ctr"/>
            <a:p>
              <a:pPr defTabSz="873125"/>
              <a:r>
                <a:rPr lang="en-US" altLang="zh-CN" sz="2000" b="1" dirty="0">
                  <a:solidFill>
                    <a:schemeClr val="tx1"/>
                  </a:solidFill>
                  <a:latin typeface="Times New Roman" panose="02020603050405020304" pitchFamily="18" charset="0"/>
                </a:rPr>
                <a:t>P</a:t>
              </a:r>
              <a:r>
                <a:rPr lang="en-US" altLang="zh-CN" sz="2000" b="1" baseline="-25000" dirty="0">
                  <a:solidFill>
                    <a:schemeClr val="tx1"/>
                  </a:solidFill>
                  <a:latin typeface="Times New Roman" panose="02020603050405020304" pitchFamily="18" charset="0"/>
                </a:rPr>
                <a:t>2</a:t>
              </a:r>
              <a:endParaRPr lang="en-US" altLang="zh-CN" sz="2000" b="1" dirty="0">
                <a:solidFill>
                  <a:schemeClr val="tx1"/>
                </a:solidFill>
                <a:latin typeface="Times New Roman" panose="02020603050405020304" pitchFamily="18" charset="0"/>
              </a:endParaRPr>
            </a:p>
          </p:txBody>
        </p:sp>
        <p:sp>
          <p:nvSpPr>
            <p:cNvPr id="86034" name="Rectangle 208"/>
            <p:cNvSpPr/>
            <p:nvPr/>
          </p:nvSpPr>
          <p:spPr>
            <a:xfrm>
              <a:off x="2064" y="845"/>
              <a:ext cx="363" cy="249"/>
            </a:xfrm>
            <a:prstGeom prst="rect">
              <a:avLst/>
            </a:prstGeom>
            <a:noFill/>
            <a:ln w="9525" cap="flat" cmpd="sng">
              <a:solidFill>
                <a:schemeClr val="tx1"/>
              </a:solidFill>
              <a:prstDash val="solid"/>
              <a:miter/>
              <a:headEnd type="none" w="med" len="med"/>
              <a:tailEnd type="none" w="med" len="med"/>
            </a:ln>
          </p:spPr>
          <p:txBody>
            <a:bodyPr wrap="none" anchor="ctr"/>
            <a:p>
              <a:pPr eaLnBrk="0" hangingPunct="0"/>
              <a:r>
                <a:rPr lang="en-US" altLang="zh-CN" sz="2800" b="1" dirty="0">
                  <a:solidFill>
                    <a:schemeClr val="tx1"/>
                  </a:solidFill>
                  <a:latin typeface="Times New Roman" panose="02020603050405020304" pitchFamily="18" charset="0"/>
                </a:rPr>
                <a:t>. .</a:t>
              </a:r>
              <a:endParaRPr lang="en-US" altLang="zh-CN" sz="2800" b="1" dirty="0">
                <a:solidFill>
                  <a:schemeClr val="tx1"/>
                </a:solidFill>
                <a:latin typeface="Times New Roman" panose="02020603050405020304" pitchFamily="18"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9876"/>
                                        </p:tgtEl>
                                        <p:attrNameLst>
                                          <p:attrName>style.visibility</p:attrName>
                                        </p:attrNameLst>
                                      </p:cBhvr>
                                      <p:to>
                                        <p:strVal val="visible"/>
                                      </p:to>
                                    </p:set>
                                    <p:anim calcmode="lin" valueType="num">
                                      <p:cBhvr additive="base">
                                        <p:cTn id="7" dur="500" fill="hold"/>
                                        <p:tgtEl>
                                          <p:spTgt spid="159876"/>
                                        </p:tgtEl>
                                        <p:attrNameLst>
                                          <p:attrName>ppt_x</p:attrName>
                                        </p:attrNameLst>
                                      </p:cBhvr>
                                      <p:tavLst>
                                        <p:tav tm="0">
                                          <p:val>
                                            <p:strVal val="#ppt_x"/>
                                          </p:val>
                                        </p:tav>
                                        <p:tav tm="100000">
                                          <p:val>
                                            <p:strVal val="#ppt_x"/>
                                          </p:val>
                                        </p:tav>
                                      </p:tavLst>
                                    </p:anim>
                                    <p:anim calcmode="lin" valueType="num">
                                      <p:cBhvr additive="base">
                                        <p:cTn id="8" dur="500" fill="hold"/>
                                        <p:tgtEl>
                                          <p:spTgt spid="15987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ox(in)">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59849"/>
                                        </p:tgtEl>
                                        <p:attrNameLst>
                                          <p:attrName>style.visibility</p:attrName>
                                        </p:attrNameLst>
                                      </p:cBhvr>
                                      <p:to>
                                        <p:strVal val="visible"/>
                                      </p:to>
                                    </p:set>
                                    <p:animEffect transition="in" filter="box(in)">
                                      <p:cBhvr>
                                        <p:cTn id="18" dur="500"/>
                                        <p:tgtEl>
                                          <p:spTgt spid="159849"/>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ox(in)">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59850"/>
                                        </p:tgtEl>
                                        <p:attrNameLst>
                                          <p:attrName>style.visibility</p:attrName>
                                        </p:attrNameLst>
                                      </p:cBhvr>
                                      <p:to>
                                        <p:strVal val="visible"/>
                                      </p:to>
                                    </p:set>
                                    <p:animEffect transition="in" filter="box(in)">
                                      <p:cBhvr>
                                        <p:cTn id="28" dur="500"/>
                                        <p:tgtEl>
                                          <p:spTgt spid="159850"/>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box(in)">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849" grpId="0" animBg="1"/>
      <p:bldP spid="159850" grpId="0" animBg="1"/>
      <p:bldP spid="159876"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43" name="Rectangle 7"/>
          <p:cNvSpPr/>
          <p:nvPr/>
        </p:nvSpPr>
        <p:spPr>
          <a:xfrm>
            <a:off x="1476375" y="5229225"/>
            <a:ext cx="1752600" cy="457200"/>
          </a:xfrm>
          <a:prstGeom prst="rect">
            <a:avLst/>
          </a:prstGeom>
          <a:noFill/>
          <a:ln w="9525">
            <a:noFill/>
          </a:ln>
        </p:spPr>
        <p:txBody>
          <a:bodyPr/>
          <a:p>
            <a:pPr marL="342900" indent="-342900" algn="l">
              <a:spcBef>
                <a:spcPct val="20000"/>
              </a:spcBef>
            </a:pPr>
            <a:r>
              <a:rPr lang="zh-CN" altLang="en-US" b="1" dirty="0">
                <a:latin typeface="楷体_GB2312" pitchFamily="49" charset="-122"/>
              </a:rPr>
              <a:t>有死锁</a:t>
            </a:r>
            <a:endParaRPr lang="zh-CN" altLang="en-US" b="1" dirty="0">
              <a:latin typeface="Arial Narrow" pitchFamily="34" charset="0"/>
            </a:endParaRPr>
          </a:p>
        </p:txBody>
      </p:sp>
      <p:pic>
        <p:nvPicPr>
          <p:cNvPr id="87043" name="Picture 8" descr="tu02"/>
          <p:cNvPicPr>
            <a:picLocks noChangeAspect="1"/>
          </p:cNvPicPr>
          <p:nvPr/>
        </p:nvPicPr>
        <p:blipFill>
          <a:blip r:embed="rId1"/>
          <a:stretch>
            <a:fillRect/>
          </a:stretch>
        </p:blipFill>
        <p:spPr>
          <a:xfrm>
            <a:off x="395288" y="1412875"/>
            <a:ext cx="4191000" cy="3065463"/>
          </a:xfrm>
          <a:prstGeom prst="rect">
            <a:avLst/>
          </a:prstGeom>
          <a:noFill/>
          <a:ln w="9525">
            <a:noFill/>
          </a:ln>
        </p:spPr>
      </p:pic>
      <p:pic>
        <p:nvPicPr>
          <p:cNvPr id="116746" name="Picture 10" descr="tu01"/>
          <p:cNvPicPr>
            <a:picLocks noChangeAspect="1"/>
          </p:cNvPicPr>
          <p:nvPr/>
        </p:nvPicPr>
        <p:blipFill>
          <a:blip r:embed="rId2"/>
          <a:stretch>
            <a:fillRect/>
          </a:stretch>
        </p:blipFill>
        <p:spPr>
          <a:xfrm>
            <a:off x="4921250" y="1484313"/>
            <a:ext cx="4114800" cy="3048000"/>
          </a:xfrm>
          <a:prstGeom prst="rect">
            <a:avLst/>
          </a:prstGeom>
          <a:noFill/>
          <a:ln w="9525">
            <a:noFill/>
          </a:ln>
        </p:spPr>
      </p:pic>
      <p:sp>
        <p:nvSpPr>
          <p:cNvPr id="116747" name="Rectangle 11"/>
          <p:cNvSpPr/>
          <p:nvPr/>
        </p:nvSpPr>
        <p:spPr>
          <a:xfrm>
            <a:off x="6372225" y="5084763"/>
            <a:ext cx="1103313" cy="457200"/>
          </a:xfrm>
          <a:prstGeom prst="rect">
            <a:avLst/>
          </a:prstGeom>
          <a:noFill/>
          <a:ln w="9525">
            <a:noFill/>
          </a:ln>
        </p:spPr>
        <p:txBody>
          <a:bodyPr wrap="none">
            <a:spAutoFit/>
          </a:bodyPr>
          <a:p>
            <a:pPr algn="l" eaLnBrk="0" hangingPunct="0"/>
            <a:r>
              <a:rPr lang="zh-CN" altLang="en-US" b="1" dirty="0">
                <a:latin typeface="楷体_GB2312" pitchFamily="49" charset="-122"/>
              </a:rPr>
              <a:t>无死锁</a:t>
            </a:r>
            <a:endParaRPr lang="zh-CN" altLang="en-US" b="1" dirty="0">
              <a:latin typeface="楷体_GB2312"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6743"/>
                                        </p:tgtEl>
                                        <p:attrNameLst>
                                          <p:attrName>style.visibility</p:attrName>
                                        </p:attrNameLst>
                                      </p:cBhvr>
                                      <p:to>
                                        <p:strVal val="visible"/>
                                      </p:to>
                                    </p:set>
                                    <p:animEffect transition="in" filter="box(in)">
                                      <p:cBhvr>
                                        <p:cTn id="7" dur="500"/>
                                        <p:tgtEl>
                                          <p:spTgt spid="11674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16746"/>
                                        </p:tgtEl>
                                        <p:attrNameLst>
                                          <p:attrName>style.visibility</p:attrName>
                                        </p:attrNameLst>
                                      </p:cBhvr>
                                      <p:to>
                                        <p:strVal val="visible"/>
                                      </p:to>
                                    </p:set>
                                    <p:animEffect transition="in" filter="box(in)">
                                      <p:cBhvr>
                                        <p:cTn id="12" dur="500"/>
                                        <p:tgtEl>
                                          <p:spTgt spid="11674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16747">
                                            <p:txEl>
                                              <p:charRg st="0" end="4"/>
                                            </p:txEl>
                                          </p:spTgt>
                                        </p:tgtEl>
                                        <p:attrNameLst>
                                          <p:attrName>style.visibility</p:attrName>
                                        </p:attrNameLst>
                                      </p:cBhvr>
                                      <p:to>
                                        <p:strVal val="visible"/>
                                      </p:to>
                                    </p:set>
                                    <p:animEffect transition="in" filter="box(in)">
                                      <p:cBhvr>
                                        <p:cTn id="17" dur="500"/>
                                        <p:tgtEl>
                                          <p:spTgt spid="116747">
                                            <p:txEl>
                                              <p:charRg st="0"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3"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4018" name="Rectangle 2"/>
          <p:cNvSpPr/>
          <p:nvPr/>
        </p:nvSpPr>
        <p:spPr>
          <a:xfrm>
            <a:off x="179388" y="1196975"/>
            <a:ext cx="8077200" cy="4637088"/>
          </a:xfrm>
          <a:prstGeom prst="rect">
            <a:avLst/>
          </a:prstGeom>
          <a:noFill/>
          <a:ln w="9525">
            <a:noFill/>
          </a:ln>
        </p:spPr>
        <p:txBody>
          <a:bodyPr>
            <a:spAutoFit/>
          </a:bodyPr>
          <a:p>
            <a:pPr algn="l">
              <a:spcBef>
                <a:spcPct val="10000"/>
              </a:spcBef>
            </a:pPr>
            <a:r>
              <a:rPr lang="zh-CN" altLang="en-US" sz="2800" b="1" dirty="0">
                <a:solidFill>
                  <a:srgbClr val="0000D0"/>
                </a:solidFill>
                <a:latin typeface="宋体" panose="02010600030101010101" pitchFamily="2" charset="-122"/>
              </a:rPr>
              <a:t>     （</a:t>
            </a:r>
            <a:r>
              <a:rPr lang="en-US" altLang="zh-CN" sz="2800" b="1" dirty="0">
                <a:solidFill>
                  <a:srgbClr val="0000D0"/>
                </a:solidFill>
                <a:latin typeface="宋体" panose="02010600030101010101" pitchFamily="2" charset="-122"/>
              </a:rPr>
              <a:t>1</a:t>
            </a:r>
            <a:r>
              <a:rPr lang="zh-CN" altLang="en-US" sz="2800" b="1" dirty="0">
                <a:solidFill>
                  <a:srgbClr val="0000D0"/>
                </a:solidFill>
                <a:latin typeface="宋体" panose="02010600030101010101" pitchFamily="2" charset="-122"/>
              </a:rPr>
              <a:t>）数据结构：</a:t>
            </a:r>
            <a:endParaRPr lang="zh-CN" altLang="en-US" sz="2800" b="1" dirty="0">
              <a:solidFill>
                <a:srgbClr val="0000D0"/>
              </a:solidFill>
              <a:latin typeface="宋体" panose="02010600030101010101" pitchFamily="2" charset="-122"/>
            </a:endParaRPr>
          </a:p>
          <a:p>
            <a:pPr algn="l">
              <a:spcBef>
                <a:spcPct val="10000"/>
              </a:spcBef>
            </a:pPr>
            <a:endParaRPr lang="zh-CN" altLang="en-US" sz="2800" b="1" dirty="0">
              <a:solidFill>
                <a:srgbClr val="0000D0"/>
              </a:solidFill>
              <a:latin typeface="宋体" panose="02010600030101010101" pitchFamily="2" charset="-122"/>
            </a:endParaRPr>
          </a:p>
          <a:p>
            <a:pPr lvl="2" algn="l" eaLnBrk="1" hangingPunct="1">
              <a:spcBef>
                <a:spcPct val="10000"/>
              </a:spcBef>
              <a:buChar char="•"/>
            </a:pPr>
            <a:r>
              <a:rPr lang="zh-CN" altLang="en-US" sz="2800" b="1" dirty="0">
                <a:solidFill>
                  <a:schemeClr val="tx1"/>
                </a:solidFill>
                <a:latin typeface="宋体" panose="02010600030101010101" pitchFamily="2" charset="-122"/>
              </a:rPr>
              <a:t> 可利用资源向量</a:t>
            </a:r>
            <a:r>
              <a:rPr lang="en-US" altLang="zh-CN" sz="2800" b="1" dirty="0">
                <a:solidFill>
                  <a:schemeClr val="tx1"/>
                </a:solidFill>
                <a:latin typeface="宋体" panose="02010600030101010101" pitchFamily="2" charset="-122"/>
              </a:rPr>
              <a:t>Available[m];</a:t>
            </a:r>
            <a:endParaRPr lang="en-US" altLang="zh-CN" sz="2800" b="1" dirty="0">
              <a:solidFill>
                <a:schemeClr val="tx1"/>
              </a:solidFill>
              <a:latin typeface="宋体" panose="02010600030101010101" pitchFamily="2" charset="-122"/>
            </a:endParaRPr>
          </a:p>
          <a:p>
            <a:pPr lvl="2" algn="l" eaLnBrk="1" hangingPunct="1">
              <a:spcBef>
                <a:spcPct val="10000"/>
              </a:spcBef>
              <a:buChar char="•"/>
            </a:pPr>
            <a:r>
              <a:rPr lang="en-US" altLang="zh-CN" sz="2800" b="1" dirty="0">
                <a:solidFill>
                  <a:schemeClr val="tx1"/>
                </a:solidFill>
                <a:latin typeface="宋体" panose="02010600030101010101" pitchFamily="2" charset="-122"/>
              </a:rPr>
              <a:t> </a:t>
            </a:r>
            <a:r>
              <a:rPr lang="zh-CN" altLang="en-US" sz="2800" b="1" dirty="0">
                <a:solidFill>
                  <a:schemeClr val="tx1"/>
                </a:solidFill>
                <a:latin typeface="宋体" panose="02010600030101010101" pitchFamily="2" charset="-122"/>
              </a:rPr>
              <a:t>资源分配矩阵</a:t>
            </a:r>
            <a:r>
              <a:rPr lang="en-US" altLang="zh-CN" sz="2800" b="1" dirty="0">
                <a:solidFill>
                  <a:schemeClr val="tx1"/>
                </a:solidFill>
                <a:latin typeface="宋体" panose="02010600030101010101" pitchFamily="2" charset="-122"/>
              </a:rPr>
              <a:t>Allocation[n,m];</a:t>
            </a:r>
            <a:endParaRPr lang="en-US" altLang="zh-CN" sz="2800" b="1" dirty="0">
              <a:solidFill>
                <a:schemeClr val="tx1"/>
              </a:solidFill>
              <a:latin typeface="宋体" panose="02010600030101010101" pitchFamily="2" charset="-122"/>
            </a:endParaRPr>
          </a:p>
          <a:p>
            <a:pPr lvl="2" algn="l" eaLnBrk="1" hangingPunct="1">
              <a:spcBef>
                <a:spcPct val="10000"/>
              </a:spcBef>
              <a:buChar char="•"/>
            </a:pPr>
            <a:r>
              <a:rPr lang="en-US" altLang="zh-CN" sz="2800" b="1" dirty="0">
                <a:solidFill>
                  <a:schemeClr val="tx1"/>
                </a:solidFill>
                <a:latin typeface="宋体" panose="02010600030101010101" pitchFamily="2" charset="-122"/>
              </a:rPr>
              <a:t> </a:t>
            </a:r>
            <a:r>
              <a:rPr lang="zh-CN" altLang="en-US" sz="2800" b="1" dirty="0">
                <a:solidFill>
                  <a:schemeClr val="tx1"/>
                </a:solidFill>
                <a:latin typeface="宋体" panose="02010600030101010101" pitchFamily="2" charset="-122"/>
              </a:rPr>
              <a:t>资源请求向量</a:t>
            </a:r>
            <a:r>
              <a:rPr lang="en-US" altLang="zh-CN" sz="2800" b="1" dirty="0">
                <a:solidFill>
                  <a:schemeClr val="tx1"/>
                </a:solidFill>
                <a:latin typeface="宋体" panose="02010600030101010101" pitchFamily="2" charset="-122"/>
              </a:rPr>
              <a:t>Request</a:t>
            </a:r>
            <a:r>
              <a:rPr lang="en-US" altLang="zh-CN" sz="2800" i="1" baseline="-25000" dirty="0">
                <a:solidFill>
                  <a:schemeClr val="tx1"/>
                </a:solidFill>
                <a:latin typeface="宋体" panose="02010600030101010101" pitchFamily="2" charset="-122"/>
              </a:rPr>
              <a:t>i</a:t>
            </a:r>
            <a:r>
              <a:rPr lang="zh-CN" altLang="en-US" sz="2800" b="1" dirty="0">
                <a:solidFill>
                  <a:schemeClr val="tx1"/>
                </a:solidFill>
                <a:latin typeface="宋体" panose="02010600030101010101" pitchFamily="2" charset="-122"/>
              </a:rPr>
              <a:t>；</a:t>
            </a:r>
            <a:endParaRPr lang="zh-CN" altLang="en-US" sz="2800" b="1" dirty="0">
              <a:solidFill>
                <a:schemeClr val="tx1"/>
              </a:solidFill>
              <a:latin typeface="宋体" panose="02010600030101010101" pitchFamily="2" charset="-122"/>
            </a:endParaRPr>
          </a:p>
          <a:p>
            <a:pPr lvl="2" algn="l" eaLnBrk="1" hangingPunct="1">
              <a:spcBef>
                <a:spcPct val="10000"/>
              </a:spcBef>
              <a:buChar char="•"/>
            </a:pPr>
            <a:r>
              <a:rPr lang="zh-CN" altLang="en-US" sz="2800" b="1" dirty="0">
                <a:solidFill>
                  <a:schemeClr val="tx1"/>
                </a:solidFill>
                <a:latin typeface="宋体" panose="02010600030101010101" pitchFamily="2" charset="-122"/>
              </a:rPr>
              <a:t> 工作向量</a:t>
            </a:r>
            <a:r>
              <a:rPr lang="en-US" altLang="zh-CN" sz="2800" b="1" dirty="0">
                <a:solidFill>
                  <a:schemeClr val="tx1"/>
                </a:solidFill>
                <a:latin typeface="宋体" panose="02010600030101010101" pitchFamily="2" charset="-122"/>
              </a:rPr>
              <a:t>Work=Available</a:t>
            </a:r>
            <a:r>
              <a:rPr lang="en-US" altLang="zh-CN" sz="2800" b="1" dirty="0">
                <a:solidFill>
                  <a:srgbClr val="0000D0"/>
                </a:solidFill>
                <a:latin typeface="宋体" panose="02010600030101010101" pitchFamily="2" charset="-122"/>
              </a:rPr>
              <a:t>  </a:t>
            </a:r>
            <a:endParaRPr lang="en-US" altLang="zh-CN" sz="2800" b="1" dirty="0">
              <a:solidFill>
                <a:srgbClr val="0000D0"/>
              </a:solidFill>
              <a:latin typeface="宋体" panose="02010600030101010101" pitchFamily="2" charset="-122"/>
            </a:endParaRPr>
          </a:p>
          <a:p>
            <a:pPr lvl="2" algn="l" eaLnBrk="1" hangingPunct="1">
              <a:spcBef>
                <a:spcPct val="10000"/>
              </a:spcBef>
              <a:buChar char="•"/>
            </a:pPr>
            <a:r>
              <a:rPr lang="en-US" altLang="zh-CN" sz="2800" b="1" dirty="0">
                <a:solidFill>
                  <a:srgbClr val="0000D0"/>
                </a:solidFill>
                <a:latin typeface="宋体" panose="02010600030101010101" pitchFamily="2" charset="-122"/>
              </a:rPr>
              <a:t> </a:t>
            </a:r>
            <a:r>
              <a:rPr lang="zh-CN" altLang="en-US" sz="2800" b="1" dirty="0">
                <a:solidFill>
                  <a:schemeClr val="tx1"/>
                </a:solidFill>
                <a:latin typeface="宋体" panose="02010600030101010101" pitchFamily="2" charset="-122"/>
              </a:rPr>
              <a:t>进程集合</a:t>
            </a:r>
            <a:r>
              <a:rPr lang="en-US" altLang="zh-CN" sz="2800" b="1" dirty="0">
                <a:solidFill>
                  <a:schemeClr val="tx1"/>
                </a:solidFill>
                <a:latin typeface="宋体" panose="02010600030101010101" pitchFamily="2" charset="-122"/>
              </a:rPr>
              <a:t>L</a:t>
            </a:r>
            <a:r>
              <a:rPr lang="en-US" altLang="zh-CN" sz="2800" b="1" dirty="0">
                <a:solidFill>
                  <a:srgbClr val="0000D0"/>
                </a:solidFill>
                <a:latin typeface="宋体" panose="02010600030101010101" pitchFamily="2" charset="-122"/>
              </a:rPr>
              <a:t> </a:t>
            </a:r>
            <a:r>
              <a:rPr lang="zh-CN" altLang="en-US" sz="2800" b="1" dirty="0">
                <a:solidFill>
                  <a:srgbClr val="0000D0"/>
                </a:solidFill>
                <a:latin typeface="宋体" panose="02010600030101010101" pitchFamily="2" charset="-122"/>
              </a:rPr>
              <a:t>：</a:t>
            </a:r>
            <a:r>
              <a:rPr lang="zh-CN" altLang="en-US" sz="2800" b="1" dirty="0">
                <a:solidFill>
                  <a:schemeClr val="accent1"/>
                </a:solidFill>
                <a:latin typeface="宋体" panose="02010600030101010101" pitchFamily="2" charset="-122"/>
              </a:rPr>
              <a:t>独立进程节点的集合</a:t>
            </a:r>
            <a:r>
              <a:rPr lang="zh-CN" altLang="en-US" sz="2800" b="1" dirty="0">
                <a:solidFill>
                  <a:srgbClr val="0000D0"/>
                </a:solidFill>
                <a:latin typeface="Times New Roman" panose="02020603050405020304" pitchFamily="18" charset="0"/>
                <a:ea typeface="楷体_GB2312" pitchFamily="49" charset="-122"/>
              </a:rPr>
              <a:t>           	</a:t>
            </a:r>
            <a:endParaRPr lang="zh-CN" altLang="en-US" b="1" dirty="0">
              <a:solidFill>
                <a:schemeClr val="tx1"/>
              </a:solidFill>
              <a:latin typeface="Times New Roman" panose="02020603050405020304" pitchFamily="18" charset="0"/>
              <a:ea typeface="楷体_GB2312" pitchFamily="49" charset="-122"/>
            </a:endParaRPr>
          </a:p>
          <a:p>
            <a:pPr algn="l">
              <a:spcBef>
                <a:spcPct val="10000"/>
              </a:spcBef>
            </a:pPr>
            <a:endParaRPr lang="zh-CN" altLang="en-US" b="1" dirty="0">
              <a:solidFill>
                <a:schemeClr val="tx1"/>
              </a:solidFill>
              <a:latin typeface="Times New Roman" panose="02020603050405020304" pitchFamily="18" charset="0"/>
              <a:ea typeface="楷体_GB2312" pitchFamily="49" charset="-122"/>
            </a:endParaRPr>
          </a:p>
          <a:p>
            <a:pPr algn="l">
              <a:spcBef>
                <a:spcPct val="10000"/>
              </a:spcBef>
            </a:pPr>
            <a:r>
              <a:rPr lang="zh-CN" altLang="en-US" sz="2800" b="1" dirty="0">
                <a:solidFill>
                  <a:srgbClr val="0000D0"/>
                </a:solidFill>
                <a:latin typeface="Times New Roman" panose="02020603050405020304" pitchFamily="18" charset="0"/>
                <a:ea typeface="楷体_GB2312" pitchFamily="49" charset="-122"/>
              </a:rPr>
              <a:t>     </a:t>
            </a:r>
            <a:endParaRPr lang="zh-CN" altLang="en-US" b="1" dirty="0">
              <a:solidFill>
                <a:schemeClr val="tx1"/>
              </a:solidFill>
              <a:latin typeface="Times New Roman" panose="02020603050405020304" pitchFamily="18" charset="0"/>
              <a:ea typeface="楷体_GB2312" pitchFamily="49" charset="-122"/>
            </a:endParaRPr>
          </a:p>
        </p:txBody>
      </p:sp>
      <p:sp>
        <p:nvSpPr>
          <p:cNvPr id="88067" name="Text Box 3"/>
          <p:cNvSpPr txBox="1"/>
          <p:nvPr/>
        </p:nvSpPr>
        <p:spPr>
          <a:xfrm>
            <a:off x="468313" y="404813"/>
            <a:ext cx="5903912" cy="519112"/>
          </a:xfrm>
          <a:prstGeom prst="rect">
            <a:avLst/>
          </a:prstGeom>
          <a:noFill/>
          <a:ln w="9525">
            <a:noFill/>
          </a:ln>
        </p:spPr>
        <p:txBody>
          <a:bodyPr>
            <a:spAutoFit/>
          </a:bodyPr>
          <a:p>
            <a:pPr algn="l"/>
            <a:r>
              <a:rPr lang="en-US" altLang="zh-CN" sz="2800" b="1" dirty="0">
                <a:solidFill>
                  <a:schemeClr val="tx2"/>
                </a:solidFill>
                <a:latin typeface="Times New Roman" panose="02020603050405020304" pitchFamily="18" charset="0"/>
              </a:rPr>
              <a:t>3. </a:t>
            </a:r>
            <a:r>
              <a:rPr lang="zh-CN" altLang="en-US" sz="2800" b="1" dirty="0">
                <a:solidFill>
                  <a:schemeClr val="tx2"/>
                </a:solidFill>
                <a:latin typeface="Times New Roman" panose="02020603050405020304" pitchFamily="18" charset="0"/>
              </a:rPr>
              <a:t>死锁检测算法：</a:t>
            </a:r>
            <a:endParaRPr lang="zh-CN" altLang="en-US" b="1" dirty="0">
              <a:solidFill>
                <a:schemeClr val="tx1"/>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4018">
                                            <p:txEl>
                                              <p:charRg st="0" end="14"/>
                                            </p:txEl>
                                          </p:spTgt>
                                        </p:tgtEl>
                                        <p:attrNameLst>
                                          <p:attrName>style.visibility</p:attrName>
                                        </p:attrNameLst>
                                      </p:cBhvr>
                                      <p:to>
                                        <p:strVal val="visible"/>
                                      </p:to>
                                    </p:set>
                                    <p:animEffect transition="in" filter="blinds(horizontal)">
                                      <p:cBhvr>
                                        <p:cTn id="7" dur="500"/>
                                        <p:tgtEl>
                                          <p:spTgt spid="214018">
                                            <p:txEl>
                                              <p:charRg st="0" end="14"/>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4018">
                                            <p:txEl>
                                              <p:charRg st="15" end="37"/>
                                            </p:txEl>
                                          </p:spTgt>
                                        </p:tgtEl>
                                        <p:attrNameLst>
                                          <p:attrName>style.visibility</p:attrName>
                                        </p:attrNameLst>
                                      </p:cBhvr>
                                      <p:to>
                                        <p:strVal val="visible"/>
                                      </p:to>
                                    </p:set>
                                    <p:animEffect transition="in" filter="blinds(horizontal)">
                                      <p:cBhvr>
                                        <p:cTn id="10" dur="500"/>
                                        <p:tgtEl>
                                          <p:spTgt spid="214018">
                                            <p:txEl>
                                              <p:charRg st="15" end="37"/>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14018">
                                            <p:txEl>
                                              <p:charRg st="37" end="61"/>
                                            </p:txEl>
                                          </p:spTgt>
                                        </p:tgtEl>
                                        <p:attrNameLst>
                                          <p:attrName>style.visibility</p:attrName>
                                        </p:attrNameLst>
                                      </p:cBhvr>
                                      <p:to>
                                        <p:strVal val="visible"/>
                                      </p:to>
                                    </p:set>
                                    <p:animEffect transition="in" filter="blinds(horizontal)">
                                      <p:cBhvr>
                                        <p:cTn id="13" dur="500"/>
                                        <p:tgtEl>
                                          <p:spTgt spid="214018">
                                            <p:txEl>
                                              <p:charRg st="37" end="61"/>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14018">
                                            <p:txEl>
                                              <p:charRg st="61" end="78"/>
                                            </p:txEl>
                                          </p:spTgt>
                                        </p:tgtEl>
                                        <p:attrNameLst>
                                          <p:attrName>style.visibility</p:attrName>
                                        </p:attrNameLst>
                                      </p:cBhvr>
                                      <p:to>
                                        <p:strVal val="visible"/>
                                      </p:to>
                                    </p:set>
                                    <p:animEffect transition="in" filter="blinds(horizontal)">
                                      <p:cBhvr>
                                        <p:cTn id="16" dur="500"/>
                                        <p:tgtEl>
                                          <p:spTgt spid="214018">
                                            <p:txEl>
                                              <p:charRg st="61" end="78"/>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14018">
                                            <p:txEl>
                                              <p:charRg st="78" end="100"/>
                                            </p:txEl>
                                          </p:spTgt>
                                        </p:tgtEl>
                                        <p:attrNameLst>
                                          <p:attrName>style.visibility</p:attrName>
                                        </p:attrNameLst>
                                      </p:cBhvr>
                                      <p:to>
                                        <p:strVal val="visible"/>
                                      </p:to>
                                    </p:set>
                                    <p:animEffect transition="in" filter="blinds(horizontal)">
                                      <p:cBhvr>
                                        <p:cTn id="19" dur="500"/>
                                        <p:tgtEl>
                                          <p:spTgt spid="214018">
                                            <p:txEl>
                                              <p:charRg st="78" end="100"/>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14018">
                                            <p:txEl>
                                              <p:charRg st="100" end="130"/>
                                            </p:txEl>
                                          </p:spTgt>
                                        </p:tgtEl>
                                        <p:attrNameLst>
                                          <p:attrName>style.visibility</p:attrName>
                                        </p:attrNameLst>
                                      </p:cBhvr>
                                      <p:to>
                                        <p:strVal val="visible"/>
                                      </p:to>
                                    </p:set>
                                    <p:animEffect transition="in" filter="blinds(horizontal)">
                                      <p:cBhvr>
                                        <p:cTn id="22" dur="500"/>
                                        <p:tgtEl>
                                          <p:spTgt spid="214018">
                                            <p:txEl>
                                              <p:charRg st="100" end="13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4018">
                                            <p:txEl>
                                              <p:charRg st="131" end="137"/>
                                            </p:txEl>
                                          </p:spTgt>
                                        </p:tgtEl>
                                        <p:attrNameLst>
                                          <p:attrName>style.visibility</p:attrName>
                                        </p:attrNameLst>
                                      </p:cBhvr>
                                      <p:to>
                                        <p:strVal val="visible"/>
                                      </p:to>
                                    </p:set>
                                    <p:animEffect transition="in" filter="blinds(horizontal)">
                                      <p:cBhvr>
                                        <p:cTn id="27" dur="500"/>
                                        <p:tgtEl>
                                          <p:spTgt spid="214018">
                                            <p:txEl>
                                              <p:charRg st="131" end="13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8"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Text Box 3"/>
          <p:cNvSpPr txBox="1"/>
          <p:nvPr/>
        </p:nvSpPr>
        <p:spPr>
          <a:xfrm>
            <a:off x="468313" y="404813"/>
            <a:ext cx="5903912" cy="519112"/>
          </a:xfrm>
          <a:prstGeom prst="rect">
            <a:avLst/>
          </a:prstGeom>
          <a:noFill/>
          <a:ln w="9525">
            <a:noFill/>
          </a:ln>
        </p:spPr>
        <p:txBody>
          <a:bodyPr>
            <a:spAutoFit/>
          </a:bodyPr>
          <a:p>
            <a:pPr algn="l"/>
            <a:r>
              <a:rPr lang="en-US" altLang="zh-CN" sz="2800" b="1" dirty="0">
                <a:solidFill>
                  <a:schemeClr val="tx2"/>
                </a:solidFill>
                <a:latin typeface="Times New Roman" panose="02020603050405020304" pitchFamily="18" charset="0"/>
              </a:rPr>
              <a:t>3. </a:t>
            </a:r>
            <a:r>
              <a:rPr lang="zh-CN" altLang="en-US" sz="2800" b="1" dirty="0">
                <a:solidFill>
                  <a:schemeClr val="tx2"/>
                </a:solidFill>
                <a:latin typeface="Times New Roman" panose="02020603050405020304" pitchFamily="18" charset="0"/>
              </a:rPr>
              <a:t>死锁检测算法：</a:t>
            </a:r>
            <a:endParaRPr lang="zh-CN" altLang="en-US" b="1" dirty="0">
              <a:solidFill>
                <a:schemeClr val="tx1"/>
              </a:solidFill>
              <a:latin typeface="Times New Roman" panose="02020603050405020304" pitchFamily="18" charset="0"/>
            </a:endParaRPr>
          </a:p>
        </p:txBody>
      </p:sp>
      <p:sp>
        <p:nvSpPr>
          <p:cNvPr id="218116" name="Text Box 4"/>
          <p:cNvSpPr txBox="1">
            <a:spLocks noChangeArrowheads="1"/>
          </p:cNvSpPr>
          <p:nvPr/>
        </p:nvSpPr>
        <p:spPr bwMode="auto">
          <a:xfrm>
            <a:off x="755650" y="1125538"/>
            <a:ext cx="7343775" cy="53863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spcBef>
                <a:spcPct val="50000"/>
              </a:spcBef>
              <a:buClr>
                <a:schemeClr val="tx1"/>
              </a:buClr>
              <a:buSzTx/>
              <a:buFontTx/>
              <a:buNone/>
              <a:defRPr/>
            </a:pPr>
            <a:r>
              <a:rPr kumimoji="1" lang="zh-CN" altLang="en-US" b="1" kern="1200" cap="none" spc="0" normalizeH="0" baseline="0" noProof="0">
                <a:solidFill>
                  <a:schemeClr val="tx1"/>
                </a:solidFill>
                <a:latin typeface="Arial" panose="020B0604020202020204" pitchFamily="34" charset="0"/>
                <a:ea typeface="宋体" panose="02010600030101010101" pitchFamily="2" charset="-122"/>
                <a:cs typeface="+mn-cs"/>
              </a:rPr>
              <a:t> </a:t>
            </a:r>
            <a:r>
              <a:rPr kumimoji="1" lang="zh-CN" altLang="en-US" b="1" kern="1200" cap="none" spc="0" normalizeH="0" baseline="0" noProof="0">
                <a:solidFill>
                  <a:srgbClr val="0000D0"/>
                </a:solidFill>
                <a:latin typeface="Arial" panose="020B0604020202020204" pitchFamily="34" charset="0"/>
                <a:ea typeface="宋体" panose="02010600030101010101" pitchFamily="2" charset="-122"/>
                <a:cs typeface="+mn-cs"/>
              </a:rPr>
              <a:t>（</a:t>
            </a:r>
            <a:r>
              <a:rPr kumimoji="1" lang="en-US" altLang="zh-CN" b="1" kern="1200" cap="none" spc="0" normalizeH="0" baseline="0" noProof="0">
                <a:solidFill>
                  <a:srgbClr val="0000D0"/>
                </a:solidFill>
                <a:latin typeface="Arial" panose="020B0604020202020204" pitchFamily="34" charset="0"/>
                <a:ea typeface="宋体" panose="02010600030101010101" pitchFamily="2" charset="-122"/>
                <a:cs typeface="+mn-cs"/>
              </a:rPr>
              <a:t>2</a:t>
            </a:r>
            <a:r>
              <a:rPr kumimoji="1" lang="zh-CN" altLang="en-US" b="1" kern="1200" cap="none" spc="0" normalizeH="0" baseline="0" noProof="0">
                <a:solidFill>
                  <a:srgbClr val="0000D0"/>
                </a:solidFill>
                <a:latin typeface="Arial" panose="020B0604020202020204" pitchFamily="34" charset="0"/>
                <a:ea typeface="宋体" panose="02010600030101010101" pitchFamily="2" charset="-122"/>
                <a:cs typeface="+mn-cs"/>
              </a:rPr>
              <a:t>）算法描述：</a:t>
            </a:r>
            <a:r>
              <a:rPr kumimoji="1" lang="zh-CN" altLang="en-US" b="1" kern="1200" cap="none" spc="0" normalizeH="0" baseline="0" noProof="0">
                <a:solidFill>
                  <a:schemeClr val="tx1"/>
                </a:solidFill>
                <a:latin typeface="Arial" panose="020B0604020202020204" pitchFamily="34" charset="0"/>
                <a:ea typeface="宋体" panose="02010600030101010101" pitchFamily="2" charset="-122"/>
                <a:cs typeface="+mn-cs"/>
              </a:rPr>
              <a:t> </a:t>
            </a:r>
            <a:endParaRPr kumimoji="1" lang="zh-CN" altLang="en-US" b="1" kern="1200" cap="none" spc="0" normalizeH="0" baseline="0" noProof="0">
              <a:solidFill>
                <a:schemeClr val="tx1"/>
              </a:solidFill>
              <a:latin typeface="Arial" panose="020B0604020202020204" pitchFamily="34" charset="0"/>
              <a:ea typeface="宋体" panose="02010600030101010101" pitchFamily="2" charset="-122"/>
              <a:cs typeface="+mn-cs"/>
            </a:endParaRPr>
          </a:p>
          <a:p>
            <a:pPr marR="0" algn="l" defTabSz="914400">
              <a:spcBef>
                <a:spcPct val="50000"/>
              </a:spcBef>
              <a:buClr>
                <a:schemeClr val="tx1"/>
              </a:buClr>
              <a:buSzTx/>
              <a:buFontTx/>
              <a:buNone/>
              <a:defRPr/>
            </a:pPr>
            <a:r>
              <a:rPr kumimoji="0" lang="en-US" altLang="zh-CN" b="1" kern="1200" cap="none" spc="0" normalizeH="0" baseline="0" noProof="0">
                <a:solidFill>
                  <a:schemeClr val="tx1"/>
                </a:solidFill>
                <a:latin typeface="Times New Roman" panose="02020603050405020304" pitchFamily="18" charset="0"/>
                <a:ea typeface="宋体" panose="02010600030101010101" pitchFamily="2" charset="-122"/>
                <a:cs typeface="+mn-cs"/>
              </a:rPr>
              <a:t>L= </a:t>
            </a:r>
            <a:r>
              <a:rPr kumimoji="0" lang="zh-CN" altLang="en-US" b="1" kern="1200" cap="none" spc="0" normalizeH="0" baseline="0" noProof="0">
                <a:solidFill>
                  <a:schemeClr val="tx1"/>
                </a:solidFill>
                <a:latin typeface="Times New Roman" panose="02020603050405020304" pitchFamily="18" charset="0"/>
                <a:ea typeface="宋体" panose="02010600030101010101" pitchFamily="2" charset="-122"/>
                <a:cs typeface="+mn-cs"/>
              </a:rPr>
              <a:t>｛</a:t>
            </a:r>
            <a:r>
              <a:rPr kumimoji="0" lang="en-US" altLang="zh-CN" b="1" kern="1200" cap="none" spc="0" normalizeH="0" baseline="0" noProof="0">
                <a:solidFill>
                  <a:schemeClr val="tx1"/>
                </a:solidFill>
                <a:latin typeface="Times New Roman" panose="02020603050405020304" pitchFamily="18" charset="0"/>
                <a:ea typeface="宋体" panose="02010600030101010101" pitchFamily="2" charset="-122"/>
                <a:cs typeface="+mn-cs"/>
              </a:rPr>
              <a:t>L</a:t>
            </a:r>
            <a:r>
              <a:rPr kumimoji="0" lang="en-US" altLang="zh-CN" b="1" i="1" kern="1200" cap="none" spc="0" normalizeH="0" baseline="-25000" noProof="0">
                <a:solidFill>
                  <a:schemeClr val="tx1"/>
                </a:solidFill>
                <a:latin typeface="Times New Roman" panose="02020603050405020304" pitchFamily="18" charset="0"/>
                <a:ea typeface="宋体" panose="02010600030101010101" pitchFamily="2" charset="-122"/>
                <a:cs typeface="+mn-cs"/>
              </a:rPr>
              <a:t>i</a:t>
            </a:r>
            <a:r>
              <a:rPr kumimoji="0" lang="en-US" altLang="zh-CN" b="1" kern="1200" cap="none" spc="0" normalizeH="0" baseline="0" noProof="0">
                <a:solidFill>
                  <a:schemeClr val="tx1"/>
                </a:solidFill>
                <a:latin typeface="Times New Roman" panose="02020603050405020304" pitchFamily="18" charset="0"/>
                <a:ea typeface="宋体" panose="02010600030101010101" pitchFamily="2" charset="-122"/>
                <a:cs typeface="+mn-cs"/>
              </a:rPr>
              <a:t>| Allocation</a:t>
            </a:r>
            <a:r>
              <a:rPr kumimoji="0" lang="en-US" altLang="zh-CN" b="1" i="1" kern="1200" cap="none" spc="0" normalizeH="0" baseline="-25000" noProof="0">
                <a:solidFill>
                  <a:schemeClr val="tx1"/>
                </a:solidFill>
                <a:latin typeface="Arial" panose="020B0604020202020204" pitchFamily="34" charset="0"/>
                <a:ea typeface="宋体" panose="02010600030101010101" pitchFamily="2" charset="-122"/>
                <a:cs typeface="+mn-cs"/>
              </a:rPr>
              <a:t>i</a:t>
            </a:r>
            <a:r>
              <a:rPr kumimoji="0" lang="en-US" altLang="zh-CN" b="1" kern="1200" cap="none" spc="0" normalizeH="0" baseline="0" noProof="0">
                <a:solidFill>
                  <a:schemeClr val="tx1"/>
                </a:solidFill>
                <a:latin typeface="Times New Roman" panose="02020603050405020304" pitchFamily="18" charset="0"/>
                <a:ea typeface="宋体" panose="02010600030101010101" pitchFamily="2" charset="-122"/>
                <a:cs typeface="+mn-cs"/>
              </a:rPr>
              <a:t> =0 </a:t>
            </a:r>
            <a:r>
              <a:rPr kumimoji="0" lang="en-US" altLang="zh-CN" b="1" kern="1200" cap="none" spc="0" normalizeH="0" baseline="0" noProof="0">
                <a:solidFill>
                  <a:schemeClr val="tx1"/>
                </a:solidFill>
                <a:latin typeface="Arial" panose="020B0604020202020204" pitchFamily="34" charset="0"/>
                <a:ea typeface="宋体" panose="02010600030101010101" pitchFamily="2" charset="-122"/>
                <a:cs typeface="+mn-cs"/>
              </a:rPr>
              <a:t>∩Request</a:t>
            </a:r>
            <a:r>
              <a:rPr kumimoji="0" lang="en-US" altLang="zh-CN" b="1" i="1" kern="1200" cap="none" spc="0" normalizeH="0" baseline="-25000" noProof="0">
                <a:solidFill>
                  <a:schemeClr val="tx1"/>
                </a:solidFill>
                <a:latin typeface="Arial" panose="020B0604020202020204" pitchFamily="34" charset="0"/>
                <a:ea typeface="宋体" panose="02010600030101010101" pitchFamily="2" charset="-122"/>
                <a:cs typeface="+mn-cs"/>
              </a:rPr>
              <a:t>i </a:t>
            </a:r>
            <a:r>
              <a:rPr kumimoji="0" lang="en-US" altLang="zh-CN" b="1" kern="1200" cap="none" spc="0" normalizeH="0" baseline="0" noProof="0">
                <a:solidFill>
                  <a:schemeClr val="tx1"/>
                </a:solidFill>
                <a:latin typeface="Arial" panose="020B0604020202020204" pitchFamily="34" charset="0"/>
                <a:ea typeface="宋体" panose="02010600030101010101" pitchFamily="2" charset="-122"/>
                <a:cs typeface="+mn-cs"/>
              </a:rPr>
              <a:t>= 0</a:t>
            </a:r>
            <a:r>
              <a:rPr kumimoji="0" lang="zh-CN" altLang="en-US" b="1" kern="1200" cap="none" spc="0" normalizeH="0" baseline="0" noProof="0">
                <a:solidFill>
                  <a:schemeClr val="tx1"/>
                </a:solidFill>
                <a:latin typeface="Arial" panose="020B0604020202020204" pitchFamily="34" charset="0"/>
                <a:ea typeface="宋体" panose="02010600030101010101" pitchFamily="2" charset="-122"/>
                <a:cs typeface="+mn-cs"/>
              </a:rPr>
              <a:t>｝</a:t>
            </a:r>
            <a:endParaRPr kumimoji="0" lang="zh-CN" altLang="en-US" b="1" kern="1200" cap="none" spc="0" normalizeH="0" baseline="0" noProof="0">
              <a:solidFill>
                <a:schemeClr val="tx1"/>
              </a:solidFill>
              <a:latin typeface="Arial" panose="020B0604020202020204" pitchFamily="34" charset="0"/>
              <a:ea typeface="宋体" panose="02010600030101010101" pitchFamily="2" charset="-122"/>
              <a:cs typeface="+mn-cs"/>
            </a:endParaRPr>
          </a:p>
          <a:p>
            <a:pPr marR="0" algn="l" defTabSz="914400">
              <a:spcBef>
                <a:spcPct val="50000"/>
              </a:spcBef>
              <a:buClr>
                <a:schemeClr val="tx1"/>
              </a:buClr>
              <a:buSzTx/>
              <a:buFontTx/>
              <a:buNone/>
              <a:defRPr/>
            </a:pPr>
            <a:r>
              <a:rPr kumimoji="0" lang="en-US" altLang="zh-CN" b="1" kern="1200" cap="none" spc="0" normalizeH="0" baseline="0" noProof="0">
                <a:solidFill>
                  <a:schemeClr val="tx1"/>
                </a:solidFill>
                <a:latin typeface="Arial" panose="020B0604020202020204" pitchFamily="34" charset="0"/>
                <a:ea typeface="宋体" panose="02010600030101010101" pitchFamily="2" charset="-122"/>
                <a:cs typeface="+mn-cs"/>
              </a:rPr>
              <a:t>For all L</a:t>
            </a:r>
            <a:r>
              <a:rPr kumimoji="0" lang="en-US" altLang="zh-CN" b="1" i="1" kern="1200" cap="none" spc="0" normalizeH="0" baseline="-25000" noProof="0">
                <a:solidFill>
                  <a:schemeClr val="tx1"/>
                </a:solidFill>
                <a:latin typeface="Arial" panose="020B0604020202020204" pitchFamily="34" charset="0"/>
                <a:ea typeface="宋体" panose="02010600030101010101" pitchFamily="2" charset="-122"/>
                <a:cs typeface="+mn-cs"/>
              </a:rPr>
              <a:t>i</a:t>
            </a:r>
            <a:r>
              <a:rPr kumimoji="0" lang="en-US" altLang="zh-CN" b="1" kern="1200" cap="none" spc="0" normalizeH="0" baseline="0" noProof="0">
                <a:solidFill>
                  <a:schemeClr val="tx1"/>
                </a:solidFill>
                <a:latin typeface="Arial" panose="020B0604020202020204" pitchFamily="34" charset="0"/>
                <a:ea typeface="宋体" panose="02010600030101010101" pitchFamily="2" charset="-122"/>
                <a:cs typeface="+mn-cs"/>
              </a:rPr>
              <a:t> ∈L do</a:t>
            </a:r>
            <a:endParaRPr kumimoji="0" lang="en-US" altLang="zh-CN" b="1" kern="1200" cap="none" spc="0" normalizeH="0" baseline="0" noProof="0">
              <a:solidFill>
                <a:schemeClr val="tx1"/>
              </a:solidFill>
              <a:latin typeface="Arial" panose="020B0604020202020204" pitchFamily="34" charset="0"/>
              <a:ea typeface="宋体" panose="02010600030101010101" pitchFamily="2" charset="-122"/>
              <a:cs typeface="+mn-cs"/>
            </a:endParaRPr>
          </a:p>
          <a:p>
            <a:pPr marR="0" algn="l" defTabSz="914400">
              <a:spcBef>
                <a:spcPct val="50000"/>
              </a:spcBef>
              <a:buClr>
                <a:schemeClr val="tx1"/>
              </a:buClr>
              <a:buSzTx/>
              <a:buFontTx/>
              <a:buNone/>
              <a:defRPr/>
            </a:pPr>
            <a:r>
              <a:rPr kumimoji="0" lang="en-US" altLang="zh-CN" b="1" kern="1200" cap="none" spc="0" normalizeH="0" baseline="0" noProof="0">
                <a:solidFill>
                  <a:schemeClr val="tx1"/>
                </a:solidFill>
                <a:latin typeface="Arial" panose="020B0604020202020204" pitchFamily="34" charset="0"/>
                <a:ea typeface="宋体" panose="02010600030101010101" pitchFamily="2" charset="-122"/>
                <a:cs typeface="+mn-cs"/>
              </a:rPr>
              <a:t>{</a:t>
            </a:r>
            <a:endParaRPr kumimoji="0" lang="en-US" altLang="zh-CN" b="1" kern="1200" cap="none" spc="0" normalizeH="0" baseline="0" noProof="0">
              <a:solidFill>
                <a:schemeClr val="tx1"/>
              </a:solidFill>
              <a:latin typeface="Arial" panose="020B0604020202020204" pitchFamily="34" charset="0"/>
              <a:ea typeface="宋体" panose="02010600030101010101" pitchFamily="2" charset="-122"/>
              <a:cs typeface="+mn-cs"/>
            </a:endParaRPr>
          </a:p>
          <a:p>
            <a:pPr marR="0" algn="l" defTabSz="914400">
              <a:spcBef>
                <a:spcPct val="50000"/>
              </a:spcBef>
              <a:buClr>
                <a:schemeClr val="tx1"/>
              </a:buClr>
              <a:buSzTx/>
              <a:buFontTx/>
              <a:buNone/>
              <a:defRPr/>
            </a:pPr>
            <a:r>
              <a:rPr kumimoji="0" lang="en-US" altLang="zh-CN" b="1" kern="1200" cap="none" spc="0" normalizeH="0" baseline="0" noProof="0">
                <a:solidFill>
                  <a:schemeClr val="tx1"/>
                </a:solidFill>
                <a:latin typeface="Arial" panose="020B0604020202020204" pitchFamily="34" charset="0"/>
                <a:ea typeface="宋体" panose="02010600030101010101" pitchFamily="2" charset="-122"/>
                <a:cs typeface="+mn-cs"/>
              </a:rPr>
              <a:t>     for all Request</a:t>
            </a:r>
            <a:r>
              <a:rPr kumimoji="0" lang="en-US" altLang="zh-CN" b="1" i="1" kern="1200" cap="none" spc="0" normalizeH="0" baseline="-25000" noProof="0">
                <a:solidFill>
                  <a:schemeClr val="tx1"/>
                </a:solidFill>
                <a:latin typeface="Arial" panose="020B0604020202020204" pitchFamily="34" charset="0"/>
                <a:ea typeface="宋体" panose="02010600030101010101" pitchFamily="2" charset="-122"/>
                <a:cs typeface="+mn-cs"/>
              </a:rPr>
              <a:t>i</a:t>
            </a:r>
            <a:r>
              <a:rPr kumimoji="0" lang="en-US" altLang="zh-CN" b="1" kern="1200" cap="none" spc="0" normalizeH="0" baseline="0" noProof="0">
                <a:solidFill>
                  <a:schemeClr val="tx1"/>
                </a:solidFill>
                <a:latin typeface="Arial" panose="020B0604020202020204" pitchFamily="34" charset="0"/>
                <a:ea typeface="宋体" panose="02010600030101010101" pitchFamily="2" charset="-122"/>
                <a:cs typeface="+mn-cs"/>
              </a:rPr>
              <a:t>≤Work do</a:t>
            </a:r>
            <a:endParaRPr kumimoji="0" lang="en-US" altLang="zh-CN" b="1" kern="1200" cap="none" spc="0" normalizeH="0" baseline="0" noProof="0">
              <a:solidFill>
                <a:schemeClr val="tx1"/>
              </a:solidFill>
              <a:latin typeface="Arial" panose="020B0604020202020204" pitchFamily="34" charset="0"/>
              <a:ea typeface="宋体" panose="02010600030101010101" pitchFamily="2" charset="-122"/>
              <a:cs typeface="+mn-cs"/>
            </a:endParaRPr>
          </a:p>
          <a:p>
            <a:pPr marR="0" algn="l" defTabSz="914400">
              <a:spcBef>
                <a:spcPct val="50000"/>
              </a:spcBef>
              <a:buClr>
                <a:schemeClr val="tx1"/>
              </a:buClr>
              <a:buSzTx/>
              <a:buFontTx/>
              <a:buNone/>
              <a:defRPr/>
            </a:pPr>
            <a:r>
              <a:rPr kumimoji="0" lang="en-US" altLang="zh-CN" b="1" kern="1200" cap="none" spc="0" normalizeH="0" baseline="0" noProof="0">
                <a:solidFill>
                  <a:schemeClr val="tx1"/>
                </a:solidFill>
                <a:latin typeface="Arial" panose="020B0604020202020204" pitchFamily="34" charset="0"/>
                <a:ea typeface="宋体" panose="02010600030101010101" pitchFamily="2" charset="-122"/>
                <a:cs typeface="+mn-cs"/>
              </a:rPr>
              <a:t>     {	Work=Work + Allocation</a:t>
            </a:r>
            <a:r>
              <a:rPr kumimoji="0" lang="en-US" altLang="zh-CN" b="1" i="1" kern="1200" cap="none" spc="0" normalizeH="0" baseline="-25000" noProof="0">
                <a:solidFill>
                  <a:schemeClr val="tx1"/>
                </a:solidFill>
                <a:latin typeface="Arial" panose="020B0604020202020204" pitchFamily="34" charset="0"/>
                <a:ea typeface="宋体" panose="02010600030101010101" pitchFamily="2" charset="-122"/>
                <a:cs typeface="+mn-cs"/>
              </a:rPr>
              <a:t>i</a:t>
            </a:r>
            <a:r>
              <a:rPr kumimoji="0" lang="en-US" altLang="zh-CN" b="1" kern="1200" cap="none" spc="0" normalizeH="0" baseline="0" noProof="0">
                <a:solidFill>
                  <a:schemeClr val="tx1"/>
                </a:solidFill>
                <a:latin typeface="Arial" panose="020B0604020202020204" pitchFamily="34" charset="0"/>
                <a:ea typeface="宋体" panose="02010600030101010101" pitchFamily="2" charset="-122"/>
                <a:cs typeface="+mn-cs"/>
              </a:rPr>
              <a:t>;</a:t>
            </a:r>
            <a:endParaRPr kumimoji="0" lang="en-US" altLang="zh-CN" b="1" kern="1200" cap="none" spc="0" normalizeH="0" baseline="0" noProof="0">
              <a:solidFill>
                <a:schemeClr val="tx1"/>
              </a:solidFill>
              <a:latin typeface="Arial" panose="020B0604020202020204" pitchFamily="34" charset="0"/>
              <a:ea typeface="宋体" panose="02010600030101010101" pitchFamily="2" charset="-122"/>
              <a:cs typeface="+mn-cs"/>
            </a:endParaRPr>
          </a:p>
          <a:p>
            <a:pPr marR="0" algn="l" defTabSz="914400">
              <a:spcBef>
                <a:spcPct val="50000"/>
              </a:spcBef>
              <a:buClr>
                <a:schemeClr val="tx1"/>
              </a:buClr>
              <a:buSzTx/>
              <a:buFontTx/>
              <a:buNone/>
              <a:defRPr/>
            </a:pPr>
            <a:r>
              <a:rPr kumimoji="0" lang="en-US" altLang="zh-CN" b="1" kern="1200" cap="none" spc="0" normalizeH="0" baseline="0" noProof="0">
                <a:solidFill>
                  <a:schemeClr val="tx1"/>
                </a:solidFill>
                <a:latin typeface="Arial" panose="020B0604020202020204" pitchFamily="34" charset="0"/>
                <a:ea typeface="宋体" panose="02010600030101010101" pitchFamily="2" charset="-122"/>
                <a:cs typeface="+mn-cs"/>
              </a:rPr>
              <a:t>	L</a:t>
            </a:r>
            <a:r>
              <a:rPr kumimoji="0" lang="en-US" altLang="zh-CN" b="1" i="1" kern="1200" cap="none" spc="0" normalizeH="0" baseline="-25000" noProof="0">
                <a:solidFill>
                  <a:schemeClr val="tx1"/>
                </a:solidFill>
                <a:latin typeface="Arial" panose="020B0604020202020204" pitchFamily="34" charset="0"/>
                <a:ea typeface="宋体" panose="02010600030101010101" pitchFamily="2" charset="-122"/>
                <a:cs typeface="+mn-cs"/>
              </a:rPr>
              <a:t>i </a:t>
            </a:r>
            <a:r>
              <a:rPr kumimoji="0" lang="en-US" altLang="zh-CN" b="1" kern="1200" cap="none" spc="0" normalizeH="0" baseline="0" noProof="0">
                <a:solidFill>
                  <a:schemeClr val="tx1"/>
                </a:solidFill>
                <a:latin typeface="Arial" panose="020B0604020202020204" pitchFamily="34" charset="0"/>
                <a:ea typeface="宋体" panose="02010600030101010101" pitchFamily="2" charset="-122"/>
                <a:cs typeface="+mn-cs"/>
              </a:rPr>
              <a:t>∪L;</a:t>
            </a:r>
            <a:endParaRPr kumimoji="0" lang="en-US" altLang="zh-CN" b="1" kern="1200" cap="none" spc="0" normalizeH="0" baseline="0" noProof="0">
              <a:solidFill>
                <a:schemeClr val="tx1"/>
              </a:solidFill>
              <a:latin typeface="Arial" panose="020B0604020202020204" pitchFamily="34" charset="0"/>
              <a:ea typeface="宋体" panose="02010600030101010101" pitchFamily="2" charset="-122"/>
              <a:cs typeface="+mn-cs"/>
            </a:endParaRPr>
          </a:p>
          <a:p>
            <a:pPr marR="0" algn="l" defTabSz="914400">
              <a:spcBef>
                <a:spcPct val="50000"/>
              </a:spcBef>
              <a:buClr>
                <a:schemeClr val="tx1"/>
              </a:buClr>
              <a:buSzTx/>
              <a:buFontTx/>
              <a:buNone/>
              <a:defRPr/>
            </a:pPr>
            <a:r>
              <a:rPr kumimoji="0" lang="en-US" altLang="zh-CN" b="1" kern="1200" cap="none" spc="0" normalizeH="0" baseline="0" noProof="0">
                <a:solidFill>
                  <a:schemeClr val="tx1"/>
                </a:solidFill>
                <a:latin typeface="Arial" panose="020B0604020202020204" pitchFamily="34" charset="0"/>
                <a:ea typeface="宋体" panose="02010600030101010101" pitchFamily="2" charset="-122"/>
                <a:cs typeface="+mn-cs"/>
              </a:rPr>
              <a:t>      }</a:t>
            </a:r>
            <a:endParaRPr kumimoji="0" lang="en-US" altLang="zh-CN" b="1" kern="1200" cap="none" spc="0" normalizeH="0" baseline="0" noProof="0">
              <a:solidFill>
                <a:schemeClr val="tx1"/>
              </a:solidFill>
              <a:latin typeface="Arial" panose="020B0604020202020204" pitchFamily="34" charset="0"/>
              <a:ea typeface="宋体" panose="02010600030101010101" pitchFamily="2" charset="-122"/>
              <a:cs typeface="+mn-cs"/>
            </a:endParaRPr>
          </a:p>
          <a:p>
            <a:pPr marR="0" algn="l" defTabSz="914400">
              <a:spcBef>
                <a:spcPct val="50000"/>
              </a:spcBef>
              <a:buClr>
                <a:schemeClr val="tx1"/>
              </a:buClr>
              <a:buSzTx/>
              <a:buFontTx/>
              <a:buNone/>
              <a:defRPr/>
            </a:pPr>
            <a:r>
              <a:rPr kumimoji="0" lang="en-US" altLang="zh-CN" b="1" kern="1200" cap="none" spc="0" normalizeH="0" baseline="0" noProof="0">
                <a:solidFill>
                  <a:schemeClr val="tx1"/>
                </a:solidFill>
                <a:latin typeface="Arial" panose="020B0604020202020204" pitchFamily="34" charset="0"/>
                <a:ea typeface="宋体" panose="02010600030101010101" pitchFamily="2" charset="-122"/>
                <a:cs typeface="+mn-cs"/>
              </a:rPr>
              <a:t>}</a:t>
            </a:r>
            <a:endParaRPr kumimoji="0" lang="en-US" altLang="zh-CN" b="1" kern="1200" cap="none" spc="0" normalizeH="0" baseline="0" noProof="0">
              <a:solidFill>
                <a:schemeClr val="tx1"/>
              </a:solidFill>
              <a:latin typeface="Arial" panose="020B0604020202020204" pitchFamily="34" charset="0"/>
              <a:ea typeface="宋体" panose="02010600030101010101" pitchFamily="2" charset="-122"/>
              <a:cs typeface="+mn-cs"/>
            </a:endParaRPr>
          </a:p>
          <a:p>
            <a:pPr marR="0" algn="l" defTabSz="914400">
              <a:spcBef>
                <a:spcPct val="50000"/>
              </a:spcBef>
              <a:buClr>
                <a:schemeClr val="tx1"/>
              </a:buClr>
              <a:buSzTx/>
              <a:buFontTx/>
              <a:buNone/>
              <a:defRPr/>
            </a:pPr>
            <a:r>
              <a:rPr kumimoji="0" lang="en-US" altLang="zh-CN" b="1" kern="1200" cap="none" spc="0" normalizeH="0" baseline="0" noProof="0">
                <a:solidFill>
                  <a:schemeClr val="tx1"/>
                </a:solidFill>
                <a:latin typeface="Arial" panose="020B0604020202020204" pitchFamily="34" charset="0"/>
                <a:ea typeface="宋体" panose="02010600030101010101" pitchFamily="2" charset="-122"/>
                <a:cs typeface="+mn-cs"/>
              </a:rPr>
              <a:t>Deadlock = !(L== {P</a:t>
            </a:r>
            <a:r>
              <a:rPr kumimoji="0" lang="en-US" altLang="zh-CN" b="1" i="1" kern="1200" cap="none" spc="0" normalizeH="0" baseline="-25000" noProof="0">
                <a:solidFill>
                  <a:schemeClr val="tx1"/>
                </a:solidFill>
                <a:latin typeface="Arial" panose="020B0604020202020204" pitchFamily="34" charset="0"/>
                <a:ea typeface="宋体" panose="02010600030101010101" pitchFamily="2" charset="-122"/>
                <a:cs typeface="+mn-cs"/>
              </a:rPr>
              <a:t>1</a:t>
            </a:r>
            <a:r>
              <a:rPr kumimoji="0" lang="en-US" altLang="zh-CN" b="1" kern="1200" cap="none" spc="0" normalizeH="0" baseline="0" noProof="0">
                <a:solidFill>
                  <a:schemeClr val="tx1"/>
                </a:solidFill>
                <a:latin typeface="Arial" panose="020B0604020202020204" pitchFamily="34" charset="0"/>
                <a:ea typeface="宋体" panose="02010600030101010101" pitchFamily="2" charset="-122"/>
                <a:cs typeface="+mn-cs"/>
              </a:rPr>
              <a:t>,P</a:t>
            </a:r>
            <a:r>
              <a:rPr kumimoji="0" lang="en-US" altLang="zh-CN" b="1" i="1" kern="1200" cap="none" spc="0" normalizeH="0" baseline="-25000" noProof="0">
                <a:solidFill>
                  <a:schemeClr val="tx1"/>
                </a:solidFill>
                <a:latin typeface="Arial" panose="020B0604020202020204" pitchFamily="34" charset="0"/>
                <a:ea typeface="宋体" panose="02010600030101010101" pitchFamily="2" charset="-122"/>
                <a:cs typeface="+mn-cs"/>
              </a:rPr>
              <a:t>2</a:t>
            </a:r>
            <a:r>
              <a:rPr kumimoji="0" lang="en-US" altLang="zh-CN" b="1" kern="1200" cap="none" spc="0" normalizeH="0" baseline="0" noProof="0">
                <a:solidFill>
                  <a:schemeClr val="tx1"/>
                </a:solidFill>
                <a:latin typeface="Arial" panose="020B0604020202020204" pitchFamily="34" charset="0"/>
                <a:ea typeface="宋体" panose="02010600030101010101" pitchFamily="2" charset="-122"/>
                <a:cs typeface="+mn-cs"/>
              </a:rPr>
              <a:t>,P</a:t>
            </a:r>
            <a:r>
              <a:rPr kumimoji="0" lang="en-US" altLang="zh-CN" b="1" i="1" kern="1200" cap="none" spc="0" normalizeH="0" baseline="-25000" noProof="0">
                <a:solidFill>
                  <a:schemeClr val="tx1"/>
                </a:solidFill>
                <a:latin typeface="Arial" panose="020B0604020202020204" pitchFamily="34" charset="0"/>
                <a:ea typeface="宋体" panose="02010600030101010101" pitchFamily="2" charset="-122"/>
                <a:cs typeface="+mn-cs"/>
              </a:rPr>
              <a:t>3</a:t>
            </a:r>
            <a:r>
              <a:rPr kumimoji="0" lang="en-US" altLang="zh-CN" b="1" kern="1200" cap="none" spc="0" normalizeH="0" baseline="0" noProof="0">
                <a:solidFill>
                  <a:schemeClr val="tx1"/>
                </a:solidFill>
                <a:latin typeface="Arial" panose="020B0604020202020204" pitchFamily="34" charset="0"/>
                <a:ea typeface="宋体" panose="02010600030101010101" pitchFamily="2" charset="-122"/>
                <a:cs typeface="+mn-cs"/>
              </a:rPr>
              <a:t>,…,P</a:t>
            </a:r>
            <a:r>
              <a:rPr kumimoji="0" lang="en-US" altLang="zh-CN" b="1" i="1" kern="1200" cap="none" spc="0" normalizeH="0" baseline="-25000" noProof="0">
                <a:solidFill>
                  <a:schemeClr val="tx1"/>
                </a:solidFill>
                <a:latin typeface="Arial" panose="020B0604020202020204" pitchFamily="34" charset="0"/>
                <a:ea typeface="宋体" panose="02010600030101010101" pitchFamily="2" charset="-122"/>
                <a:cs typeface="+mn-cs"/>
              </a:rPr>
              <a:t>n</a:t>
            </a:r>
            <a:r>
              <a:rPr kumimoji="0" lang="en-US" altLang="zh-CN" b="1" kern="1200" cap="none" spc="0" normalizeH="0" baseline="0" noProof="0">
                <a:solidFill>
                  <a:schemeClr val="tx1"/>
                </a:solidFill>
                <a:latin typeface="Arial" panose="020B0604020202020204" pitchFamily="34" charset="0"/>
                <a:ea typeface="宋体" panose="02010600030101010101" pitchFamily="2" charset="-122"/>
                <a:cs typeface="+mn-cs"/>
              </a:rPr>
              <a:t>});</a:t>
            </a:r>
            <a:endParaRPr kumimoji="0" lang="en-US" altLang="zh-CN" b="1"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89092" name="Line 5"/>
          <p:cNvSpPr/>
          <p:nvPr/>
        </p:nvSpPr>
        <p:spPr>
          <a:xfrm flipH="1">
            <a:off x="2268538" y="2278063"/>
            <a:ext cx="215900" cy="287337"/>
          </a:xfrm>
          <a:prstGeom prst="line">
            <a:avLst/>
          </a:prstGeom>
          <a:ln w="19050" cap="flat" cmpd="sng">
            <a:solidFill>
              <a:srgbClr val="000000"/>
            </a:solidFill>
            <a:prstDash val="solid"/>
            <a:headEnd type="none" w="med" len="med"/>
            <a:tailEnd type="none" w="med" len="med"/>
          </a:ln>
        </p:spPr>
      </p:sp>
    </p:spTree>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9138" name="Rectangle 2"/>
          <p:cNvSpPr/>
          <p:nvPr/>
        </p:nvSpPr>
        <p:spPr>
          <a:xfrm>
            <a:off x="395288" y="1009650"/>
            <a:ext cx="7993062" cy="2527300"/>
          </a:xfrm>
          <a:prstGeom prst="rect">
            <a:avLst/>
          </a:prstGeom>
          <a:noFill/>
          <a:ln w="9525">
            <a:noFill/>
          </a:ln>
        </p:spPr>
        <p:txBody>
          <a:bodyPr>
            <a:spAutoFit/>
          </a:bodyPr>
          <a:p>
            <a:pPr algn="l">
              <a:spcBef>
                <a:spcPct val="10000"/>
              </a:spcBef>
            </a:pPr>
            <a:r>
              <a:rPr lang="zh-CN" altLang="en-US" sz="2800" b="1" dirty="0">
                <a:solidFill>
                  <a:srgbClr val="0000D0"/>
                </a:solidFill>
                <a:latin typeface="Times New Roman" panose="02020603050405020304" pitchFamily="18" charset="0"/>
              </a:rPr>
              <a:t>     </a:t>
            </a:r>
            <a:endParaRPr lang="zh-CN" altLang="en-US" sz="2800" b="1" dirty="0">
              <a:solidFill>
                <a:srgbClr val="0000D0"/>
              </a:solidFill>
              <a:latin typeface="Times New Roman" panose="02020603050405020304" pitchFamily="18" charset="0"/>
              <a:ea typeface="楷体_GB2312" pitchFamily="49" charset="-122"/>
            </a:endParaRPr>
          </a:p>
          <a:p>
            <a:pPr algn="l">
              <a:spcBef>
                <a:spcPct val="10000"/>
              </a:spcBef>
            </a:pPr>
            <a:r>
              <a:rPr lang="zh-CN" altLang="en-US" b="1" dirty="0">
                <a:solidFill>
                  <a:schemeClr val="accent1"/>
                </a:solidFill>
                <a:latin typeface="宋体" panose="02010600030101010101" pitchFamily="2" charset="-122"/>
              </a:rPr>
              <a:t>（</a:t>
            </a:r>
            <a:r>
              <a:rPr lang="en-US" altLang="zh-CN" b="1" dirty="0">
                <a:solidFill>
                  <a:schemeClr val="accent1"/>
                </a:solidFill>
                <a:latin typeface="宋体" panose="02010600030101010101" pitchFamily="2" charset="-122"/>
              </a:rPr>
              <a:t>1</a:t>
            </a:r>
            <a:r>
              <a:rPr lang="zh-CN" altLang="en-US" b="1" dirty="0">
                <a:solidFill>
                  <a:schemeClr val="accent1"/>
                </a:solidFill>
                <a:latin typeface="宋体" panose="02010600030101010101" pitchFamily="2" charset="-122"/>
              </a:rPr>
              <a:t>）</a:t>
            </a:r>
            <a:r>
              <a:rPr lang="zh-CN" altLang="en-US" b="1" dirty="0">
                <a:solidFill>
                  <a:schemeClr val="tx1"/>
                </a:solidFill>
                <a:latin typeface="宋体" panose="02010600030101010101" pitchFamily="2" charset="-122"/>
              </a:rPr>
              <a:t>进程进行资源请求时；</a:t>
            </a:r>
            <a:endParaRPr lang="zh-CN" altLang="en-US" b="1" dirty="0">
              <a:solidFill>
                <a:schemeClr val="tx1"/>
              </a:solidFill>
              <a:latin typeface="宋体" panose="02010600030101010101" pitchFamily="2" charset="-122"/>
            </a:endParaRPr>
          </a:p>
          <a:p>
            <a:pPr algn="l">
              <a:spcBef>
                <a:spcPct val="10000"/>
              </a:spcBef>
            </a:pPr>
            <a:endParaRPr lang="zh-CN" altLang="en-US" b="1" dirty="0">
              <a:solidFill>
                <a:schemeClr val="tx1"/>
              </a:solidFill>
              <a:latin typeface="宋体" panose="02010600030101010101" pitchFamily="2" charset="-122"/>
            </a:endParaRPr>
          </a:p>
          <a:p>
            <a:pPr algn="l">
              <a:spcBef>
                <a:spcPct val="10000"/>
              </a:spcBef>
            </a:pPr>
            <a:r>
              <a:rPr lang="zh-CN" altLang="en-US" b="1" dirty="0">
                <a:solidFill>
                  <a:schemeClr val="accent1"/>
                </a:solidFill>
                <a:latin typeface="宋体" panose="02010600030101010101" pitchFamily="2" charset="-122"/>
              </a:rPr>
              <a:t>（</a:t>
            </a:r>
            <a:r>
              <a:rPr lang="en-US" altLang="zh-CN" b="1" dirty="0">
                <a:solidFill>
                  <a:schemeClr val="accent1"/>
                </a:solidFill>
                <a:latin typeface="宋体" panose="02010600030101010101" pitchFamily="2" charset="-122"/>
              </a:rPr>
              <a:t>2</a:t>
            </a:r>
            <a:r>
              <a:rPr lang="zh-CN" altLang="en-US" b="1" dirty="0">
                <a:solidFill>
                  <a:schemeClr val="accent1"/>
                </a:solidFill>
                <a:latin typeface="宋体" panose="02010600030101010101" pitchFamily="2" charset="-122"/>
              </a:rPr>
              <a:t>）</a:t>
            </a:r>
            <a:r>
              <a:rPr lang="zh-CN" altLang="en-US" b="1" dirty="0">
                <a:solidFill>
                  <a:schemeClr val="tx1"/>
                </a:solidFill>
                <a:latin typeface="宋体" panose="02010600030101010101" pitchFamily="2" charset="-122"/>
              </a:rPr>
              <a:t>周期性检测；如</a:t>
            </a:r>
            <a:r>
              <a:rPr lang="en-US" altLang="zh-CN" b="1" dirty="0">
                <a:solidFill>
                  <a:schemeClr val="tx1"/>
                </a:solidFill>
                <a:latin typeface="宋体" panose="02010600030101010101" pitchFamily="2" charset="-122"/>
              </a:rPr>
              <a:t>SQL SERVER</a:t>
            </a:r>
            <a:endParaRPr lang="en-US" altLang="zh-CN" b="1" dirty="0">
              <a:solidFill>
                <a:schemeClr val="tx1"/>
              </a:solidFill>
              <a:latin typeface="宋体" panose="02010600030101010101" pitchFamily="2" charset="-122"/>
            </a:endParaRPr>
          </a:p>
          <a:p>
            <a:pPr algn="l">
              <a:spcBef>
                <a:spcPct val="10000"/>
              </a:spcBef>
            </a:pPr>
            <a:endParaRPr lang="zh-CN" altLang="en-US" b="1" dirty="0">
              <a:solidFill>
                <a:schemeClr val="tx1"/>
              </a:solidFill>
              <a:latin typeface="宋体" panose="02010600030101010101" pitchFamily="2" charset="-122"/>
            </a:endParaRPr>
          </a:p>
          <a:p>
            <a:pPr algn="l">
              <a:spcBef>
                <a:spcPct val="10000"/>
              </a:spcBef>
            </a:pPr>
            <a:r>
              <a:rPr lang="zh-CN" altLang="en-US" b="1" dirty="0">
                <a:solidFill>
                  <a:schemeClr val="accent1"/>
                </a:solidFill>
                <a:latin typeface="宋体" panose="02010600030101010101" pitchFamily="2" charset="-122"/>
              </a:rPr>
              <a:t>（</a:t>
            </a:r>
            <a:r>
              <a:rPr lang="en-US" altLang="zh-CN" b="1" dirty="0">
                <a:solidFill>
                  <a:schemeClr val="accent1"/>
                </a:solidFill>
                <a:latin typeface="宋体" panose="02010600030101010101" pitchFamily="2" charset="-122"/>
              </a:rPr>
              <a:t>3</a:t>
            </a:r>
            <a:r>
              <a:rPr lang="zh-CN" altLang="en-US" b="1" dirty="0">
                <a:solidFill>
                  <a:schemeClr val="accent1"/>
                </a:solidFill>
                <a:latin typeface="宋体" panose="02010600030101010101" pitchFamily="2" charset="-122"/>
              </a:rPr>
              <a:t>）</a:t>
            </a:r>
            <a:r>
              <a:rPr lang="zh-CN" altLang="en-US" b="1" dirty="0">
                <a:solidFill>
                  <a:schemeClr val="tx1"/>
                </a:solidFill>
                <a:latin typeface="宋体" panose="02010600030101010101" pitchFamily="2" charset="-122"/>
              </a:rPr>
              <a:t>根据</a:t>
            </a:r>
            <a:r>
              <a:rPr lang="en-US" altLang="zh-CN" b="1" dirty="0">
                <a:solidFill>
                  <a:schemeClr val="tx1"/>
                </a:solidFill>
                <a:latin typeface="宋体" panose="02010600030101010101" pitchFamily="2" charset="-122"/>
              </a:rPr>
              <a:t>CPU</a:t>
            </a:r>
            <a:r>
              <a:rPr lang="zh-CN" altLang="en-US" b="1" dirty="0">
                <a:solidFill>
                  <a:schemeClr val="tx1"/>
                </a:solidFill>
                <a:latin typeface="宋体" panose="02010600030101010101" pitchFamily="2" charset="-122"/>
              </a:rPr>
              <a:t>的使用效率检测。</a:t>
            </a:r>
            <a:endParaRPr lang="zh-CN" altLang="en-US" b="1" dirty="0">
              <a:solidFill>
                <a:schemeClr val="tx1"/>
              </a:solidFill>
              <a:latin typeface="宋体" panose="02010600030101010101" pitchFamily="2" charset="-122"/>
            </a:endParaRPr>
          </a:p>
        </p:txBody>
      </p:sp>
      <p:sp>
        <p:nvSpPr>
          <p:cNvPr id="90115" name="Text Box 3"/>
          <p:cNvSpPr txBox="1"/>
          <p:nvPr/>
        </p:nvSpPr>
        <p:spPr>
          <a:xfrm>
            <a:off x="468313" y="404813"/>
            <a:ext cx="5903912" cy="519112"/>
          </a:xfrm>
          <a:prstGeom prst="rect">
            <a:avLst/>
          </a:prstGeom>
          <a:noFill/>
          <a:ln w="9525">
            <a:noFill/>
          </a:ln>
        </p:spPr>
        <p:txBody>
          <a:bodyPr>
            <a:spAutoFit/>
          </a:bodyPr>
          <a:p>
            <a:pPr algn="l"/>
            <a:r>
              <a:rPr lang="en-US" altLang="zh-CN" sz="2800" b="1" dirty="0">
                <a:solidFill>
                  <a:schemeClr val="tx2"/>
                </a:solidFill>
                <a:latin typeface="Times New Roman" panose="02020603050405020304" pitchFamily="18" charset="0"/>
              </a:rPr>
              <a:t>4. </a:t>
            </a:r>
            <a:r>
              <a:rPr lang="zh-CN" altLang="en-US" sz="2800" b="1" dirty="0">
                <a:solidFill>
                  <a:schemeClr val="tx2"/>
                </a:solidFill>
                <a:latin typeface="Times New Roman" panose="02020603050405020304" pitchFamily="18" charset="0"/>
              </a:rPr>
              <a:t>死锁检测时机</a:t>
            </a:r>
            <a:r>
              <a:rPr lang="zh-CN" altLang="en-US" b="1" dirty="0">
                <a:solidFill>
                  <a:schemeClr val="tx1"/>
                </a:solidFill>
                <a:latin typeface="Times New Roman" panose="02020603050405020304" pitchFamily="18" charset="0"/>
              </a:rPr>
              <a:t> </a:t>
            </a:r>
            <a:endParaRPr lang="zh-CN" altLang="en-US" b="1" dirty="0">
              <a:solidFill>
                <a:schemeClr val="tx1"/>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9138">
                                            <p:txEl>
                                              <p:charRg st="0" end="6"/>
                                            </p:txEl>
                                          </p:spTgt>
                                        </p:tgtEl>
                                        <p:attrNameLst>
                                          <p:attrName>style.visibility</p:attrName>
                                        </p:attrNameLst>
                                      </p:cBhvr>
                                      <p:to>
                                        <p:strVal val="visible"/>
                                      </p:to>
                                    </p:set>
                                    <p:animEffect transition="in" filter="blinds(horizontal)">
                                      <p:cBhvr>
                                        <p:cTn id="7" dur="500"/>
                                        <p:tgtEl>
                                          <p:spTgt spid="219138">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9138">
                                            <p:txEl>
                                              <p:charRg st="6" end="20"/>
                                            </p:txEl>
                                          </p:spTgt>
                                        </p:tgtEl>
                                        <p:attrNameLst>
                                          <p:attrName>style.visibility</p:attrName>
                                        </p:attrNameLst>
                                      </p:cBhvr>
                                      <p:to>
                                        <p:strVal val="visible"/>
                                      </p:to>
                                    </p:set>
                                    <p:animEffect transition="in" filter="blinds(horizontal)">
                                      <p:cBhvr>
                                        <p:cTn id="12" dur="500"/>
                                        <p:tgtEl>
                                          <p:spTgt spid="219138">
                                            <p:txEl>
                                              <p:charRg st="6" end="2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9138">
                                            <p:txEl>
                                              <p:charRg st="21" end="42"/>
                                            </p:txEl>
                                          </p:spTgt>
                                        </p:tgtEl>
                                        <p:attrNameLst>
                                          <p:attrName>style.visibility</p:attrName>
                                        </p:attrNameLst>
                                      </p:cBhvr>
                                      <p:to>
                                        <p:strVal val="visible"/>
                                      </p:to>
                                    </p:set>
                                    <p:animEffect transition="in" filter="blinds(horizontal)">
                                      <p:cBhvr>
                                        <p:cTn id="17" dur="500"/>
                                        <p:tgtEl>
                                          <p:spTgt spid="219138">
                                            <p:txEl>
                                              <p:charRg st="21" end="4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9138">
                                            <p:txEl>
                                              <p:charRg st="43" end="60"/>
                                            </p:txEl>
                                          </p:spTgt>
                                        </p:tgtEl>
                                        <p:attrNameLst>
                                          <p:attrName>style.visibility</p:attrName>
                                        </p:attrNameLst>
                                      </p:cBhvr>
                                      <p:to>
                                        <p:strVal val="visible"/>
                                      </p:to>
                                    </p:set>
                                    <p:animEffect transition="in" filter="blinds(horizontal)">
                                      <p:cBhvr>
                                        <p:cTn id="22" dur="500"/>
                                        <p:tgtEl>
                                          <p:spTgt spid="219138">
                                            <p:txEl>
                                              <p:charRg st="43" end="6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8"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Text Box 68"/>
          <p:cNvSpPr txBox="1"/>
          <p:nvPr/>
        </p:nvSpPr>
        <p:spPr>
          <a:xfrm>
            <a:off x="611188" y="188913"/>
            <a:ext cx="5903912" cy="641350"/>
          </a:xfrm>
          <a:prstGeom prst="rect">
            <a:avLst/>
          </a:prstGeom>
          <a:noFill/>
          <a:ln w="9525">
            <a:noFill/>
          </a:ln>
        </p:spPr>
        <p:txBody>
          <a:bodyPr>
            <a:spAutoFit/>
          </a:bodyPr>
          <a:p>
            <a:pPr algn="l"/>
            <a:r>
              <a:rPr lang="zh-CN" altLang="en-US" sz="3600" b="1" dirty="0">
                <a:solidFill>
                  <a:srgbClr val="CC3300"/>
                </a:solidFill>
                <a:latin typeface="Times New Roman" panose="02020603050405020304" pitchFamily="18" charset="0"/>
              </a:rPr>
              <a:t>二</a:t>
            </a:r>
            <a:r>
              <a:rPr lang="en-US" altLang="zh-CN" sz="3600" b="1" dirty="0">
                <a:solidFill>
                  <a:srgbClr val="CC3300"/>
                </a:solidFill>
                <a:latin typeface="Times New Roman" panose="02020603050405020304" pitchFamily="18" charset="0"/>
              </a:rPr>
              <a:t>. </a:t>
            </a:r>
            <a:r>
              <a:rPr lang="zh-CN" altLang="en-US" sz="3600" b="1" dirty="0">
                <a:solidFill>
                  <a:srgbClr val="CC3300"/>
                </a:solidFill>
                <a:latin typeface="Times New Roman" panose="02020603050405020304" pitchFamily="18" charset="0"/>
              </a:rPr>
              <a:t>死锁的解除</a:t>
            </a:r>
            <a:r>
              <a:rPr lang="zh-CN" altLang="en-US" sz="3600" b="1" dirty="0">
                <a:solidFill>
                  <a:schemeClr val="tx1"/>
                </a:solidFill>
                <a:latin typeface="Times New Roman" panose="02020603050405020304" pitchFamily="18" charset="0"/>
              </a:rPr>
              <a:t> </a:t>
            </a:r>
            <a:endParaRPr lang="zh-CN" altLang="en-US" sz="3600" b="1" dirty="0">
              <a:solidFill>
                <a:schemeClr val="tx1"/>
              </a:solidFill>
              <a:latin typeface="Times New Roman" panose="02020603050405020304" pitchFamily="18" charset="0"/>
            </a:endParaRPr>
          </a:p>
        </p:txBody>
      </p:sp>
      <p:sp>
        <p:nvSpPr>
          <p:cNvPr id="91139" name="Rectangle 69"/>
          <p:cNvSpPr/>
          <p:nvPr/>
        </p:nvSpPr>
        <p:spPr>
          <a:xfrm>
            <a:off x="539750" y="836613"/>
            <a:ext cx="8153400" cy="533400"/>
          </a:xfrm>
          <a:prstGeom prst="rect">
            <a:avLst/>
          </a:prstGeom>
          <a:noFill/>
          <a:ln w="9525">
            <a:noFill/>
          </a:ln>
        </p:spPr>
        <p:txBody>
          <a:bodyPr lIns="91431" tIns="45716" rIns="91431" bIns="45716"/>
          <a:p>
            <a:pPr marL="342900" indent="-342900" algn="l">
              <a:spcBef>
                <a:spcPct val="20000"/>
              </a:spcBef>
            </a:pPr>
            <a:r>
              <a:rPr lang="zh-CN" altLang="en-US" sz="2600" dirty="0">
                <a:solidFill>
                  <a:srgbClr val="E7E32F"/>
                </a:solidFill>
                <a:latin typeface="楷体_GB2312" pitchFamily="49" charset="-122"/>
              </a:rPr>
              <a:t> </a:t>
            </a:r>
            <a:r>
              <a:rPr lang="en-US" altLang="zh-CN" sz="2600" b="1" dirty="0">
                <a:solidFill>
                  <a:srgbClr val="9900FF"/>
                </a:solidFill>
                <a:latin typeface="Times New Roman" panose="02020603050405020304" pitchFamily="18" charset="0"/>
              </a:rPr>
              <a:t>––– </a:t>
            </a:r>
            <a:r>
              <a:rPr lang="zh-CN" altLang="en-US" sz="2600" b="1" dirty="0">
                <a:solidFill>
                  <a:srgbClr val="9900FF"/>
                </a:solidFill>
                <a:latin typeface="Times New Roman" panose="02020603050405020304" pitchFamily="18" charset="0"/>
              </a:rPr>
              <a:t>前提是能检测出死锁</a:t>
            </a:r>
            <a:r>
              <a:rPr lang="zh-CN" altLang="en-US" sz="2600" dirty="0">
                <a:solidFill>
                  <a:schemeClr val="tx1"/>
                </a:solidFill>
                <a:latin typeface="Times New Roman" panose="02020603050405020304" pitchFamily="18" charset="0"/>
              </a:rPr>
              <a:t>  </a:t>
            </a:r>
            <a:endParaRPr lang="zh-CN" altLang="en-US" sz="2600" b="1" dirty="0">
              <a:solidFill>
                <a:srgbClr val="9900FF"/>
              </a:solidFill>
              <a:latin typeface="Times New Roman" panose="02020603050405020304" pitchFamily="18" charset="0"/>
            </a:endParaRPr>
          </a:p>
        </p:txBody>
      </p:sp>
      <p:sp>
        <p:nvSpPr>
          <p:cNvPr id="91140" name="Rectangle 70"/>
          <p:cNvSpPr/>
          <p:nvPr/>
        </p:nvSpPr>
        <p:spPr>
          <a:xfrm>
            <a:off x="539750" y="1341438"/>
            <a:ext cx="8229600" cy="885825"/>
          </a:xfrm>
          <a:prstGeom prst="rect">
            <a:avLst/>
          </a:prstGeom>
          <a:noFill/>
          <a:ln w="9525">
            <a:noFill/>
          </a:ln>
        </p:spPr>
        <p:txBody>
          <a:bodyPr>
            <a:spAutoFit/>
          </a:bodyPr>
          <a:p>
            <a:pPr algn="l" eaLnBrk="0" hangingPunct="0"/>
            <a:r>
              <a:rPr lang="zh-CN" altLang="en-US" sz="2600" b="1" dirty="0">
                <a:solidFill>
                  <a:schemeClr val="tx1"/>
                </a:solidFill>
                <a:latin typeface="Times New Roman" panose="02020603050405020304" pitchFamily="18" charset="0"/>
              </a:rPr>
              <a:t>      当前系统中使用的解除死锁的办法有两种：</a:t>
            </a:r>
            <a:r>
              <a:rPr lang="en-US" altLang="zh-CN" sz="2600" b="1" dirty="0">
                <a:solidFill>
                  <a:schemeClr val="tx1"/>
                </a:solidFill>
                <a:latin typeface="Times New Roman" panose="02020603050405020304" pitchFamily="18" charset="0"/>
              </a:rPr>
              <a:t>(</a:t>
            </a:r>
            <a:r>
              <a:rPr lang="zh-CN" altLang="en-US" sz="2600" b="1" dirty="0">
                <a:solidFill>
                  <a:srgbClr val="0000FF"/>
                </a:solidFill>
                <a:latin typeface="Times New Roman" panose="02020603050405020304" pitchFamily="18" charset="0"/>
              </a:rPr>
              <a:t>剥夺资源，撤消进程</a:t>
            </a:r>
            <a:r>
              <a:rPr lang="en-US" altLang="zh-CN" sz="2600" b="1" dirty="0">
                <a:solidFill>
                  <a:schemeClr val="tx1"/>
                </a:solidFill>
                <a:latin typeface="Times New Roman" panose="02020603050405020304" pitchFamily="18" charset="0"/>
              </a:rPr>
              <a:t>)</a:t>
            </a:r>
            <a:endParaRPr lang="en-US" altLang="zh-CN" sz="2600" b="1" dirty="0">
              <a:solidFill>
                <a:schemeClr val="tx1"/>
              </a:solidFill>
              <a:latin typeface="Times New Roman" panose="02020603050405020304" pitchFamily="18" charset="0"/>
            </a:endParaRPr>
          </a:p>
        </p:txBody>
      </p:sp>
      <p:sp>
        <p:nvSpPr>
          <p:cNvPr id="160839" name="Text Box 71"/>
          <p:cNvSpPr txBox="1"/>
          <p:nvPr/>
        </p:nvSpPr>
        <p:spPr>
          <a:xfrm>
            <a:off x="611188" y="2205038"/>
            <a:ext cx="7931150" cy="4487862"/>
          </a:xfrm>
          <a:prstGeom prst="rect">
            <a:avLst/>
          </a:prstGeom>
          <a:noFill/>
          <a:ln w="9525">
            <a:noFill/>
          </a:ln>
        </p:spPr>
        <p:txBody>
          <a:bodyPr lIns="87273" tIns="43636" rIns="87273" bIns="43636">
            <a:spAutoFit/>
          </a:bodyPr>
          <a:p>
            <a:pPr marL="457200" indent="-457200" algn="just" defTabSz="873125">
              <a:spcBef>
                <a:spcPct val="50000"/>
              </a:spcBef>
              <a:buAutoNum type="arabicPeriod"/>
            </a:pPr>
            <a:r>
              <a:rPr lang="zh-CN" altLang="en-US" sz="2800" b="1" dirty="0">
                <a:solidFill>
                  <a:srgbClr val="017DED"/>
                </a:solidFill>
                <a:latin typeface="Times New Roman" panose="02020603050405020304" pitchFamily="18" charset="0"/>
              </a:rPr>
              <a:t>剥夺资源：</a:t>
            </a:r>
            <a:r>
              <a:rPr lang="zh-CN" altLang="en-US" sz="2600" b="1" dirty="0">
                <a:solidFill>
                  <a:schemeClr val="tx1"/>
                </a:solidFill>
                <a:latin typeface="Times New Roman" panose="02020603050405020304" pitchFamily="18" charset="0"/>
              </a:rPr>
              <a:t>     使用挂起</a:t>
            </a:r>
            <a:r>
              <a:rPr lang="en-US" altLang="zh-CN" sz="2600" b="1" dirty="0">
                <a:solidFill>
                  <a:schemeClr val="tx1"/>
                </a:solidFill>
                <a:latin typeface="Times New Roman" panose="02020603050405020304" pitchFamily="18" charset="0"/>
              </a:rPr>
              <a:t>/</a:t>
            </a:r>
            <a:r>
              <a:rPr lang="zh-CN" altLang="en-US" sz="2600" b="1" dirty="0">
                <a:solidFill>
                  <a:schemeClr val="tx1"/>
                </a:solidFill>
                <a:latin typeface="Times New Roman" panose="02020603050405020304" pitchFamily="18" charset="0"/>
              </a:rPr>
              <a:t>激活机制</a:t>
            </a:r>
            <a:endParaRPr lang="zh-CN" altLang="en-US" sz="2600" b="1" dirty="0">
              <a:solidFill>
                <a:schemeClr val="tx1"/>
              </a:solidFill>
              <a:latin typeface="Times New Roman" panose="02020603050405020304" pitchFamily="18" charset="0"/>
            </a:endParaRPr>
          </a:p>
          <a:p>
            <a:pPr marL="457200" indent="-457200" algn="just" defTabSz="873125">
              <a:spcBef>
                <a:spcPct val="50000"/>
              </a:spcBef>
              <a:buAutoNum type="arabicPeriod" startAt="2"/>
            </a:pPr>
            <a:r>
              <a:rPr lang="zh-CN" altLang="en-US" sz="2800" b="1" dirty="0">
                <a:solidFill>
                  <a:srgbClr val="017DED"/>
                </a:solidFill>
                <a:latin typeface="Times New Roman" panose="02020603050405020304" pitchFamily="18" charset="0"/>
              </a:rPr>
              <a:t>撤销进程</a:t>
            </a:r>
            <a:endParaRPr lang="zh-CN" altLang="en-US" sz="2800" b="1" dirty="0">
              <a:solidFill>
                <a:srgbClr val="017DED"/>
              </a:solidFill>
              <a:latin typeface="Times New Roman" panose="02020603050405020304" pitchFamily="18" charset="0"/>
            </a:endParaRPr>
          </a:p>
          <a:p>
            <a:pPr marL="457200" indent="-457200" algn="just" defTabSz="873125">
              <a:spcBef>
                <a:spcPct val="50000"/>
              </a:spcBef>
            </a:pPr>
            <a:r>
              <a:rPr lang="zh-CN" altLang="en-US" sz="2600" b="1" dirty="0">
                <a:solidFill>
                  <a:schemeClr val="accent1"/>
                </a:solidFill>
                <a:latin typeface="Times New Roman" panose="02020603050405020304" pitchFamily="18" charset="0"/>
              </a:rPr>
              <a:t>      撤销进程的原则：</a:t>
            </a:r>
            <a:endParaRPr lang="zh-CN" altLang="en-US" sz="2600" b="1" dirty="0">
              <a:solidFill>
                <a:schemeClr val="accent1"/>
              </a:solidFill>
              <a:latin typeface="Times New Roman" panose="02020603050405020304" pitchFamily="18" charset="0"/>
            </a:endParaRPr>
          </a:p>
          <a:p>
            <a:pPr marL="457200" indent="-457200" algn="just" defTabSz="873125">
              <a:spcBef>
                <a:spcPct val="50000"/>
              </a:spcBef>
            </a:pPr>
            <a:r>
              <a:rPr lang="zh-CN" altLang="en-US" dirty="0">
                <a:solidFill>
                  <a:schemeClr val="tx1"/>
                </a:solidFill>
                <a:latin typeface="Times New Roman" panose="02020603050405020304" pitchFamily="18" charset="0"/>
              </a:rPr>
              <a:t>         </a:t>
            </a:r>
            <a:r>
              <a:rPr lang="zh-CN" altLang="en-US" b="1" dirty="0">
                <a:solidFill>
                  <a:schemeClr val="tx1"/>
                </a:solidFill>
                <a:latin typeface="Times New Roman" panose="02020603050405020304" pitchFamily="18" charset="0"/>
              </a:rPr>
              <a:t>（</a:t>
            </a:r>
            <a:r>
              <a:rPr lang="en-US" altLang="zh-CN" b="1" dirty="0">
                <a:solidFill>
                  <a:schemeClr val="tx1"/>
                </a:solidFill>
                <a:latin typeface="Times New Roman" panose="02020603050405020304" pitchFamily="18" charset="0"/>
              </a:rPr>
              <a:t>1</a:t>
            </a:r>
            <a:r>
              <a:rPr lang="zh-CN" altLang="en-US" b="1" dirty="0">
                <a:solidFill>
                  <a:schemeClr val="tx1"/>
                </a:solidFill>
                <a:latin typeface="Times New Roman" panose="02020603050405020304" pitchFamily="18" charset="0"/>
              </a:rPr>
              <a:t>）撤销的进程数最少；</a:t>
            </a:r>
            <a:endParaRPr lang="zh-CN" altLang="en-US" b="1" dirty="0">
              <a:solidFill>
                <a:schemeClr val="tx1"/>
              </a:solidFill>
              <a:latin typeface="Times New Roman" panose="02020603050405020304" pitchFamily="18" charset="0"/>
            </a:endParaRPr>
          </a:p>
          <a:p>
            <a:pPr marL="457200" indent="-457200" algn="just" defTabSz="873125">
              <a:spcBef>
                <a:spcPct val="50000"/>
              </a:spcBef>
            </a:pPr>
            <a:r>
              <a:rPr lang="zh-CN" altLang="en-US" b="1" dirty="0">
                <a:solidFill>
                  <a:schemeClr val="tx1"/>
                </a:solidFill>
                <a:latin typeface="Times New Roman" panose="02020603050405020304" pitchFamily="18" charset="0"/>
              </a:rPr>
              <a:t>         （</a:t>
            </a:r>
            <a:r>
              <a:rPr lang="en-US" altLang="zh-CN" b="1" dirty="0">
                <a:solidFill>
                  <a:schemeClr val="tx1"/>
                </a:solidFill>
                <a:latin typeface="Times New Roman" panose="02020603050405020304" pitchFamily="18" charset="0"/>
              </a:rPr>
              <a:t>2</a:t>
            </a:r>
            <a:r>
              <a:rPr lang="zh-CN" altLang="en-US" b="1" dirty="0">
                <a:solidFill>
                  <a:schemeClr val="tx1"/>
                </a:solidFill>
                <a:latin typeface="Times New Roman" panose="02020603050405020304" pitchFamily="18" charset="0"/>
              </a:rPr>
              <a:t>）撤销代价最小：</a:t>
            </a:r>
            <a:endParaRPr lang="zh-CN" altLang="en-US" b="1" dirty="0">
              <a:solidFill>
                <a:schemeClr val="tx1"/>
              </a:solidFill>
              <a:latin typeface="Times New Roman" panose="02020603050405020304" pitchFamily="18" charset="0"/>
            </a:endParaRPr>
          </a:p>
          <a:p>
            <a:pPr marL="1765300" lvl="3" indent="-457200" algn="just" defTabSz="873125" eaLnBrk="1" hangingPunct="1">
              <a:spcBef>
                <a:spcPct val="50000"/>
              </a:spcBef>
              <a:buChar char="•"/>
            </a:pPr>
            <a:r>
              <a:rPr lang="zh-CN" altLang="en-US" b="1" dirty="0">
                <a:solidFill>
                  <a:schemeClr val="tx1"/>
                </a:solidFill>
                <a:latin typeface="Times New Roman" panose="02020603050405020304" pitchFamily="18" charset="0"/>
              </a:rPr>
              <a:t>进程优先数；</a:t>
            </a:r>
            <a:endParaRPr lang="zh-CN" altLang="en-US" b="1" dirty="0">
              <a:solidFill>
                <a:schemeClr val="tx1"/>
              </a:solidFill>
              <a:latin typeface="Times New Roman" panose="02020603050405020304" pitchFamily="18" charset="0"/>
            </a:endParaRPr>
          </a:p>
          <a:p>
            <a:pPr marL="1765300" lvl="3" indent="-457200" algn="just" defTabSz="873125" eaLnBrk="1" hangingPunct="1">
              <a:spcBef>
                <a:spcPct val="50000"/>
              </a:spcBef>
              <a:buChar char="•"/>
            </a:pPr>
            <a:r>
              <a:rPr lang="zh-CN" altLang="en-US" b="1" dirty="0">
                <a:solidFill>
                  <a:schemeClr val="tx1"/>
                </a:solidFill>
                <a:latin typeface="Times New Roman" panose="02020603050405020304" pitchFamily="18" charset="0"/>
              </a:rPr>
              <a:t>进程类的外部代价；</a:t>
            </a:r>
            <a:endParaRPr lang="zh-CN" altLang="en-US" b="1" dirty="0">
              <a:solidFill>
                <a:schemeClr val="tx1"/>
              </a:solidFill>
              <a:latin typeface="Times New Roman" panose="02020603050405020304" pitchFamily="18" charset="0"/>
            </a:endParaRPr>
          </a:p>
          <a:p>
            <a:pPr marL="1765300" lvl="3" indent="-457200" algn="just" defTabSz="873125" eaLnBrk="1" hangingPunct="1">
              <a:spcBef>
                <a:spcPct val="50000"/>
              </a:spcBef>
              <a:buChar char="•"/>
            </a:pPr>
            <a:r>
              <a:rPr lang="zh-CN" altLang="en-US" b="1" dirty="0">
                <a:solidFill>
                  <a:schemeClr val="tx1"/>
                </a:solidFill>
                <a:latin typeface="Times New Roman" panose="02020603050405020304" pitchFamily="18" charset="0"/>
              </a:rPr>
              <a:t>进程运行代价  </a:t>
            </a:r>
            <a:endParaRPr lang="zh-CN" altLang="en-US" sz="2600" dirty="0">
              <a:solidFill>
                <a:schemeClr val="tx1"/>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0839">
                                            <p:txEl>
                                              <p:charRg st="0" end="20"/>
                                            </p:txEl>
                                          </p:spTgt>
                                        </p:tgtEl>
                                        <p:attrNameLst>
                                          <p:attrName>style.visibility</p:attrName>
                                        </p:attrNameLst>
                                      </p:cBhvr>
                                      <p:to>
                                        <p:strVal val="visible"/>
                                      </p:to>
                                    </p:set>
                                    <p:animEffect transition="in" filter="wipe(left)">
                                      <p:cBhvr>
                                        <p:cTn id="7" dur="500"/>
                                        <p:tgtEl>
                                          <p:spTgt spid="160839">
                                            <p:txEl>
                                              <p:charRg st="0" end="2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0839">
                                            <p:txEl>
                                              <p:charRg st="20" end="25"/>
                                            </p:txEl>
                                          </p:spTgt>
                                        </p:tgtEl>
                                        <p:attrNameLst>
                                          <p:attrName>style.visibility</p:attrName>
                                        </p:attrNameLst>
                                      </p:cBhvr>
                                      <p:to>
                                        <p:strVal val="visible"/>
                                      </p:to>
                                    </p:set>
                                    <p:animEffect transition="in" filter="wipe(left)">
                                      <p:cBhvr>
                                        <p:cTn id="12" dur="500"/>
                                        <p:tgtEl>
                                          <p:spTgt spid="160839">
                                            <p:txEl>
                                              <p:charRg st="20" end="2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0839">
                                            <p:txEl>
                                              <p:charRg st="25" end="40"/>
                                            </p:txEl>
                                          </p:spTgt>
                                        </p:tgtEl>
                                        <p:attrNameLst>
                                          <p:attrName>style.visibility</p:attrName>
                                        </p:attrNameLst>
                                      </p:cBhvr>
                                      <p:to>
                                        <p:strVal val="visible"/>
                                      </p:to>
                                    </p:set>
                                    <p:animEffect transition="in" filter="wipe(left)">
                                      <p:cBhvr>
                                        <p:cTn id="17" dur="500"/>
                                        <p:tgtEl>
                                          <p:spTgt spid="160839">
                                            <p:txEl>
                                              <p:charRg st="25" end="4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0839">
                                            <p:txEl>
                                              <p:charRg st="40" end="62"/>
                                            </p:txEl>
                                          </p:spTgt>
                                        </p:tgtEl>
                                        <p:attrNameLst>
                                          <p:attrName>style.visibility</p:attrName>
                                        </p:attrNameLst>
                                      </p:cBhvr>
                                      <p:to>
                                        <p:strVal val="visible"/>
                                      </p:to>
                                    </p:set>
                                    <p:animEffect transition="in" filter="wipe(left)">
                                      <p:cBhvr>
                                        <p:cTn id="22" dur="500"/>
                                        <p:tgtEl>
                                          <p:spTgt spid="160839">
                                            <p:txEl>
                                              <p:charRg st="40" end="6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0839">
                                            <p:txEl>
                                              <p:charRg st="62" end="82"/>
                                            </p:txEl>
                                          </p:spTgt>
                                        </p:tgtEl>
                                        <p:attrNameLst>
                                          <p:attrName>style.visibility</p:attrName>
                                        </p:attrNameLst>
                                      </p:cBhvr>
                                      <p:to>
                                        <p:strVal val="visible"/>
                                      </p:to>
                                    </p:set>
                                    <p:animEffect transition="in" filter="wipe(left)">
                                      <p:cBhvr>
                                        <p:cTn id="27" dur="500"/>
                                        <p:tgtEl>
                                          <p:spTgt spid="160839">
                                            <p:txEl>
                                              <p:charRg st="62" end="82"/>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60839">
                                            <p:txEl>
                                              <p:charRg st="82" end="89"/>
                                            </p:txEl>
                                          </p:spTgt>
                                        </p:tgtEl>
                                        <p:attrNameLst>
                                          <p:attrName>style.visibility</p:attrName>
                                        </p:attrNameLst>
                                      </p:cBhvr>
                                      <p:to>
                                        <p:strVal val="visible"/>
                                      </p:to>
                                    </p:set>
                                    <p:animEffect transition="in" filter="wipe(left)">
                                      <p:cBhvr>
                                        <p:cTn id="30" dur="500"/>
                                        <p:tgtEl>
                                          <p:spTgt spid="160839">
                                            <p:txEl>
                                              <p:charRg st="82" end="89"/>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60839">
                                            <p:txEl>
                                              <p:charRg st="89" end="99"/>
                                            </p:txEl>
                                          </p:spTgt>
                                        </p:tgtEl>
                                        <p:attrNameLst>
                                          <p:attrName>style.visibility</p:attrName>
                                        </p:attrNameLst>
                                      </p:cBhvr>
                                      <p:to>
                                        <p:strVal val="visible"/>
                                      </p:to>
                                    </p:set>
                                    <p:animEffect transition="in" filter="wipe(left)">
                                      <p:cBhvr>
                                        <p:cTn id="33" dur="500"/>
                                        <p:tgtEl>
                                          <p:spTgt spid="160839">
                                            <p:txEl>
                                              <p:charRg st="89" end="99"/>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60839">
                                            <p:txEl>
                                              <p:charRg st="99" end="108"/>
                                            </p:txEl>
                                          </p:spTgt>
                                        </p:tgtEl>
                                        <p:attrNameLst>
                                          <p:attrName>style.visibility</p:attrName>
                                        </p:attrNameLst>
                                      </p:cBhvr>
                                      <p:to>
                                        <p:strVal val="visible"/>
                                      </p:to>
                                    </p:set>
                                    <p:animEffect transition="in" filter="wipe(left)">
                                      <p:cBhvr>
                                        <p:cTn id="36" dur="500"/>
                                        <p:tgtEl>
                                          <p:spTgt spid="160839">
                                            <p:txEl>
                                              <p:charRg st="99" end="10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839"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Text Box 2"/>
          <p:cNvSpPr txBox="1"/>
          <p:nvPr/>
        </p:nvSpPr>
        <p:spPr>
          <a:xfrm>
            <a:off x="611188" y="188913"/>
            <a:ext cx="5903912" cy="641350"/>
          </a:xfrm>
          <a:prstGeom prst="rect">
            <a:avLst/>
          </a:prstGeom>
          <a:noFill/>
          <a:ln w="9525">
            <a:noFill/>
          </a:ln>
        </p:spPr>
        <p:txBody>
          <a:bodyPr>
            <a:spAutoFit/>
          </a:bodyPr>
          <a:p>
            <a:pPr algn="l"/>
            <a:r>
              <a:rPr lang="zh-CN" altLang="en-US" sz="3600" b="1" dirty="0">
                <a:solidFill>
                  <a:srgbClr val="CC3300"/>
                </a:solidFill>
                <a:latin typeface="Times New Roman" panose="02020603050405020304" pitchFamily="18" charset="0"/>
              </a:rPr>
              <a:t>死锁考题举例：</a:t>
            </a:r>
            <a:r>
              <a:rPr lang="zh-CN" altLang="en-US" sz="3600" b="1" dirty="0">
                <a:solidFill>
                  <a:schemeClr val="tx1"/>
                </a:solidFill>
                <a:latin typeface="Times New Roman" panose="02020603050405020304" pitchFamily="18" charset="0"/>
              </a:rPr>
              <a:t> </a:t>
            </a:r>
            <a:endParaRPr lang="zh-CN" altLang="en-US" sz="3600" b="1" dirty="0">
              <a:solidFill>
                <a:schemeClr val="tx1"/>
              </a:solidFill>
              <a:latin typeface="Times New Roman" panose="02020603050405020304" pitchFamily="18" charset="0"/>
            </a:endParaRPr>
          </a:p>
        </p:txBody>
      </p:sp>
      <p:sp>
        <p:nvSpPr>
          <p:cNvPr id="220165" name="Text Box 5"/>
          <p:cNvSpPr txBox="1"/>
          <p:nvPr/>
        </p:nvSpPr>
        <p:spPr>
          <a:xfrm>
            <a:off x="611188" y="908050"/>
            <a:ext cx="7931150" cy="5792788"/>
          </a:xfrm>
          <a:prstGeom prst="rect">
            <a:avLst/>
          </a:prstGeom>
          <a:noFill/>
          <a:ln w="9525">
            <a:noFill/>
          </a:ln>
        </p:spPr>
        <p:txBody>
          <a:bodyPr lIns="87273" tIns="43636" rIns="87273" bIns="43636">
            <a:spAutoFit/>
          </a:bodyPr>
          <a:p>
            <a:pPr marL="457200" indent="-457200" algn="just" defTabSz="873125">
              <a:spcBef>
                <a:spcPct val="50000"/>
              </a:spcBef>
              <a:buAutoNum type="arabicPeriod"/>
            </a:pPr>
            <a:r>
              <a:rPr lang="zh-CN" altLang="en-US" b="1" dirty="0">
                <a:solidFill>
                  <a:schemeClr val="tx1"/>
                </a:solidFill>
                <a:latin typeface="Times New Roman" panose="02020603050405020304" pitchFamily="18" charset="0"/>
              </a:rPr>
              <a:t>某系统中有</a:t>
            </a:r>
            <a:r>
              <a:rPr lang="en-US" altLang="zh-CN" b="1" dirty="0">
                <a:solidFill>
                  <a:schemeClr val="tx1"/>
                </a:solidFill>
                <a:latin typeface="Times New Roman" panose="02020603050405020304" pitchFamily="18" charset="0"/>
              </a:rPr>
              <a:t>5</a:t>
            </a:r>
            <a:r>
              <a:rPr lang="zh-CN" altLang="en-US" b="1" dirty="0">
                <a:solidFill>
                  <a:schemeClr val="tx1"/>
                </a:solidFill>
                <a:latin typeface="Times New Roman" panose="02020603050405020304" pitchFamily="18" charset="0"/>
              </a:rPr>
              <a:t>个并发进程，每个进程都需要</a:t>
            </a:r>
            <a:r>
              <a:rPr lang="en-US" altLang="zh-CN" b="1" dirty="0">
                <a:solidFill>
                  <a:schemeClr val="tx1"/>
                </a:solidFill>
                <a:latin typeface="Times New Roman" panose="02020603050405020304" pitchFamily="18" charset="0"/>
              </a:rPr>
              <a:t>4</a:t>
            </a:r>
            <a:r>
              <a:rPr lang="zh-CN" altLang="en-US" b="1" dirty="0">
                <a:solidFill>
                  <a:schemeClr val="tx1"/>
                </a:solidFill>
                <a:latin typeface="Times New Roman" panose="02020603050405020304" pitchFamily="18" charset="0"/>
              </a:rPr>
              <a:t>个同类资源才能运行完成并释放出所占用的资源，则系统不会发生死锁的最少资源数是</a:t>
            </a:r>
            <a:r>
              <a:rPr lang="en-US" altLang="zh-CN" b="1" dirty="0">
                <a:solidFill>
                  <a:schemeClr val="tx1"/>
                </a:solidFill>
                <a:latin typeface="Times New Roman" panose="02020603050405020304" pitchFamily="18" charset="0"/>
              </a:rPr>
              <a:t>_______</a:t>
            </a:r>
            <a:r>
              <a:rPr lang="zh-CN" altLang="en-US" b="1" dirty="0">
                <a:solidFill>
                  <a:schemeClr val="tx1"/>
                </a:solidFill>
                <a:latin typeface="Times New Roman" panose="02020603050405020304" pitchFamily="18" charset="0"/>
              </a:rPr>
              <a:t>个。</a:t>
            </a:r>
            <a:endParaRPr lang="zh-CN" altLang="en-US" b="1" dirty="0">
              <a:solidFill>
                <a:schemeClr val="tx1"/>
              </a:solidFill>
              <a:latin typeface="Times New Roman" panose="02020603050405020304" pitchFamily="18" charset="0"/>
            </a:endParaRPr>
          </a:p>
          <a:p>
            <a:pPr marL="457200" indent="-457200" algn="just" defTabSz="873125">
              <a:spcBef>
                <a:spcPct val="50000"/>
              </a:spcBef>
            </a:pPr>
            <a:r>
              <a:rPr lang="zh-CN" altLang="en-US" b="1" dirty="0">
                <a:solidFill>
                  <a:schemeClr val="tx1"/>
                </a:solidFill>
                <a:latin typeface="Times New Roman" panose="02020603050405020304" pitchFamily="18" charset="0"/>
              </a:rPr>
              <a:t>       答案：</a:t>
            </a:r>
            <a:r>
              <a:rPr lang="en-US" altLang="zh-CN" b="1" dirty="0">
                <a:solidFill>
                  <a:schemeClr val="tx1"/>
                </a:solidFill>
                <a:latin typeface="Times New Roman" panose="02020603050405020304" pitchFamily="18" charset="0"/>
              </a:rPr>
              <a:t>16</a:t>
            </a:r>
            <a:endParaRPr lang="en-US" altLang="zh-CN" b="1" dirty="0">
              <a:solidFill>
                <a:schemeClr val="tx1"/>
              </a:solidFill>
              <a:latin typeface="Times New Roman" panose="02020603050405020304" pitchFamily="18" charset="0"/>
            </a:endParaRPr>
          </a:p>
          <a:p>
            <a:pPr marL="457200" indent="-457200" algn="just" defTabSz="873125">
              <a:spcBef>
                <a:spcPct val="50000"/>
              </a:spcBef>
            </a:pPr>
            <a:r>
              <a:rPr lang="en-US" altLang="zh-CN" b="1" dirty="0">
                <a:solidFill>
                  <a:schemeClr val="tx1"/>
                </a:solidFill>
                <a:latin typeface="Times New Roman" panose="02020603050405020304" pitchFamily="18" charset="0"/>
              </a:rPr>
              <a:t>2.   </a:t>
            </a:r>
            <a:r>
              <a:rPr lang="zh-CN" altLang="en-US" b="1" dirty="0">
                <a:solidFill>
                  <a:schemeClr val="tx1"/>
                </a:solidFill>
                <a:latin typeface="Times New Roman" panose="02020603050405020304" pitchFamily="18" charset="0"/>
              </a:rPr>
              <a:t>某系统中有</a:t>
            </a:r>
            <a:r>
              <a:rPr lang="en-US" altLang="zh-CN" b="1" dirty="0">
                <a:solidFill>
                  <a:schemeClr val="tx1"/>
                </a:solidFill>
                <a:latin typeface="Times New Roman" panose="02020603050405020304" pitchFamily="18" charset="0"/>
              </a:rPr>
              <a:t>11</a:t>
            </a:r>
            <a:r>
              <a:rPr lang="zh-CN" altLang="en-US" b="1" dirty="0">
                <a:solidFill>
                  <a:schemeClr val="tx1"/>
                </a:solidFill>
                <a:latin typeface="Times New Roman" panose="02020603050405020304" pitchFamily="18" charset="0"/>
              </a:rPr>
              <a:t>台打印机，</a:t>
            </a:r>
            <a:r>
              <a:rPr lang="en-US" altLang="zh-CN" b="1" dirty="0">
                <a:solidFill>
                  <a:schemeClr val="tx1"/>
                </a:solidFill>
                <a:latin typeface="Times New Roman" panose="02020603050405020304" pitchFamily="18" charset="0"/>
              </a:rPr>
              <a:t>N</a:t>
            </a:r>
            <a:r>
              <a:rPr lang="zh-CN" altLang="en-US" b="1" dirty="0">
                <a:solidFill>
                  <a:schemeClr val="tx1"/>
                </a:solidFill>
                <a:latin typeface="Times New Roman" panose="02020603050405020304" pitchFamily="18" charset="0"/>
              </a:rPr>
              <a:t>个进程共享这些打印机资源，每个进程要求</a:t>
            </a:r>
            <a:r>
              <a:rPr lang="en-US" altLang="zh-CN" b="1" dirty="0">
                <a:solidFill>
                  <a:schemeClr val="tx1"/>
                </a:solidFill>
                <a:latin typeface="Times New Roman" panose="02020603050405020304" pitchFamily="18" charset="0"/>
              </a:rPr>
              <a:t>3</a:t>
            </a:r>
            <a:r>
              <a:rPr lang="zh-CN" altLang="en-US" b="1" dirty="0">
                <a:solidFill>
                  <a:schemeClr val="tx1"/>
                </a:solidFill>
                <a:latin typeface="Times New Roman" panose="02020603050405020304" pitchFamily="18" charset="0"/>
              </a:rPr>
              <a:t>台，当</a:t>
            </a:r>
            <a:r>
              <a:rPr lang="en-US" altLang="zh-CN" b="1" dirty="0">
                <a:solidFill>
                  <a:schemeClr val="tx1"/>
                </a:solidFill>
                <a:latin typeface="Times New Roman" panose="02020603050405020304" pitchFamily="18" charset="0"/>
              </a:rPr>
              <a:t>N</a:t>
            </a:r>
            <a:r>
              <a:rPr lang="zh-CN" altLang="en-US" b="1" dirty="0">
                <a:solidFill>
                  <a:schemeClr val="tx1"/>
                </a:solidFill>
                <a:latin typeface="Times New Roman" panose="02020603050405020304" pitchFamily="18" charset="0"/>
              </a:rPr>
              <a:t>的值不超过</a:t>
            </a:r>
            <a:r>
              <a:rPr lang="en-US" altLang="zh-CN" b="1" dirty="0">
                <a:solidFill>
                  <a:schemeClr val="tx1"/>
                </a:solidFill>
                <a:latin typeface="Times New Roman" panose="02020603050405020304" pitchFamily="18" charset="0"/>
              </a:rPr>
              <a:t>______</a:t>
            </a:r>
            <a:r>
              <a:rPr lang="zh-CN" altLang="en-US" b="1" dirty="0">
                <a:solidFill>
                  <a:schemeClr val="tx1"/>
                </a:solidFill>
                <a:latin typeface="Times New Roman" panose="02020603050405020304" pitchFamily="18" charset="0"/>
              </a:rPr>
              <a:t>时，系统不会发生死锁。</a:t>
            </a:r>
            <a:endParaRPr lang="zh-CN" altLang="en-US" b="1" dirty="0">
              <a:solidFill>
                <a:schemeClr val="tx1"/>
              </a:solidFill>
              <a:latin typeface="Times New Roman" panose="02020603050405020304" pitchFamily="18" charset="0"/>
            </a:endParaRPr>
          </a:p>
          <a:p>
            <a:pPr marL="457200" indent="-457200" algn="just" defTabSz="873125">
              <a:spcBef>
                <a:spcPct val="50000"/>
              </a:spcBef>
            </a:pPr>
            <a:r>
              <a:rPr lang="zh-CN" altLang="en-US" b="1" dirty="0">
                <a:solidFill>
                  <a:schemeClr val="tx1"/>
                </a:solidFill>
                <a:latin typeface="Times New Roman" panose="02020603050405020304" pitchFamily="18" charset="0"/>
              </a:rPr>
              <a:t>              答案：</a:t>
            </a:r>
            <a:r>
              <a:rPr lang="en-US" altLang="zh-CN" b="1" dirty="0">
                <a:solidFill>
                  <a:schemeClr val="tx1"/>
                </a:solidFill>
                <a:latin typeface="Times New Roman" panose="02020603050405020304" pitchFamily="18" charset="0"/>
              </a:rPr>
              <a:t>5</a:t>
            </a:r>
            <a:endParaRPr lang="en-US" altLang="zh-CN" b="1" dirty="0">
              <a:solidFill>
                <a:schemeClr val="tx1"/>
              </a:solidFill>
              <a:latin typeface="Times New Roman" panose="02020603050405020304" pitchFamily="18" charset="0"/>
            </a:endParaRPr>
          </a:p>
          <a:p>
            <a:pPr marL="457200" indent="-457200" algn="just" defTabSz="873125">
              <a:spcBef>
                <a:spcPct val="50000"/>
              </a:spcBef>
            </a:pPr>
            <a:r>
              <a:rPr lang="en-US" altLang="zh-CN" b="1" dirty="0">
                <a:solidFill>
                  <a:schemeClr val="tx1"/>
                </a:solidFill>
                <a:latin typeface="Times New Roman" panose="02020603050405020304" pitchFamily="18" charset="0"/>
              </a:rPr>
              <a:t>3.  </a:t>
            </a:r>
            <a:r>
              <a:rPr lang="zh-CN" altLang="en-US" b="1" dirty="0">
                <a:solidFill>
                  <a:schemeClr val="tx1"/>
                </a:solidFill>
                <a:latin typeface="Times New Roman" panose="02020603050405020304" pitchFamily="18" charset="0"/>
              </a:rPr>
              <a:t>考虑</a:t>
            </a:r>
            <a:r>
              <a:rPr lang="en-US" altLang="zh-CN" b="1" dirty="0">
                <a:solidFill>
                  <a:schemeClr val="tx1"/>
                </a:solidFill>
                <a:latin typeface="Times New Roman" panose="02020603050405020304" pitchFamily="18" charset="0"/>
              </a:rPr>
              <a:t>n</a:t>
            </a:r>
            <a:r>
              <a:rPr lang="zh-CN" altLang="en-US" b="1" dirty="0">
                <a:solidFill>
                  <a:schemeClr val="tx1"/>
                </a:solidFill>
                <a:latin typeface="Times New Roman" panose="02020603050405020304" pitchFamily="18" charset="0"/>
              </a:rPr>
              <a:t>个进程共享具有</a:t>
            </a:r>
            <a:r>
              <a:rPr lang="en-US" altLang="zh-CN" b="1" dirty="0">
                <a:solidFill>
                  <a:schemeClr val="tx1"/>
                </a:solidFill>
                <a:latin typeface="Times New Roman" panose="02020603050405020304" pitchFamily="18" charset="0"/>
              </a:rPr>
              <a:t>m</a:t>
            </a:r>
            <a:r>
              <a:rPr lang="zh-CN" altLang="en-US" b="1" dirty="0">
                <a:solidFill>
                  <a:schemeClr val="tx1"/>
                </a:solidFill>
                <a:latin typeface="Times New Roman" panose="02020603050405020304" pitchFamily="18" charset="0"/>
              </a:rPr>
              <a:t>个同类资源的系统，如果每个进程的资源需求</a:t>
            </a:r>
            <a:r>
              <a:rPr lang="en-US" altLang="zh-CN" b="1" dirty="0">
                <a:solidFill>
                  <a:schemeClr val="tx1"/>
                </a:solidFill>
                <a:latin typeface="Times New Roman" panose="02020603050405020304" pitchFamily="18" charset="0"/>
              </a:rPr>
              <a:t>Needi</a:t>
            </a:r>
            <a:r>
              <a:rPr lang="zh-CN" altLang="en-US" b="1" dirty="0">
                <a:solidFill>
                  <a:schemeClr val="tx1"/>
                </a:solidFill>
                <a:latin typeface="Arial" panose="020B0604020202020204" pitchFamily="34" charset="0"/>
              </a:rPr>
              <a:t>＞</a:t>
            </a:r>
            <a:r>
              <a:rPr lang="en-US" altLang="zh-CN" b="1" dirty="0">
                <a:solidFill>
                  <a:schemeClr val="tx1"/>
                </a:solidFill>
                <a:latin typeface="Arial" panose="020B0604020202020204" pitchFamily="34" charset="0"/>
              </a:rPr>
              <a:t>0</a:t>
            </a:r>
            <a:r>
              <a:rPr lang="zh-CN" altLang="en-US" b="1" dirty="0">
                <a:solidFill>
                  <a:schemeClr val="tx1"/>
                </a:solidFill>
                <a:latin typeface="Arial" panose="020B0604020202020204" pitchFamily="34" charset="0"/>
              </a:rPr>
              <a:t>，且所有进程最大资源需求量之和∑</a:t>
            </a:r>
            <a:r>
              <a:rPr lang="en-US" altLang="zh-CN" b="1" dirty="0">
                <a:solidFill>
                  <a:schemeClr val="tx1"/>
                </a:solidFill>
                <a:latin typeface="Arial" panose="020B0604020202020204" pitchFamily="34" charset="0"/>
              </a:rPr>
              <a:t>MaxNeedi</a:t>
            </a:r>
            <a:r>
              <a:rPr lang="zh-CN" altLang="en-US" b="1" dirty="0">
                <a:solidFill>
                  <a:schemeClr val="tx1"/>
                </a:solidFill>
                <a:latin typeface="Arial" panose="020B0604020202020204" pitchFamily="34" charset="0"/>
              </a:rPr>
              <a:t>小于</a:t>
            </a:r>
            <a:r>
              <a:rPr lang="en-US" altLang="zh-CN" b="1" dirty="0">
                <a:solidFill>
                  <a:schemeClr val="tx1"/>
                </a:solidFill>
                <a:latin typeface="Arial" panose="020B0604020202020204" pitchFamily="34" charset="0"/>
              </a:rPr>
              <a:t>m+n</a:t>
            </a:r>
            <a:r>
              <a:rPr lang="zh-CN" altLang="en-US" b="1" dirty="0">
                <a:solidFill>
                  <a:schemeClr val="tx1"/>
                </a:solidFill>
                <a:latin typeface="Arial" panose="020B0604020202020204" pitchFamily="34" charset="0"/>
              </a:rPr>
              <a:t>，证明该系统是死锁无关的。</a:t>
            </a:r>
            <a:endParaRPr lang="zh-CN" altLang="en-US" b="1" dirty="0">
              <a:solidFill>
                <a:schemeClr val="tx1"/>
              </a:solidFill>
              <a:latin typeface="Times New Roman" panose="02020603050405020304" pitchFamily="18" charset="0"/>
            </a:endParaRPr>
          </a:p>
          <a:p>
            <a:pPr marL="457200" indent="-457200" algn="just" defTabSz="873125">
              <a:spcBef>
                <a:spcPct val="50000"/>
              </a:spcBef>
            </a:pPr>
            <a:endParaRPr lang="zh-CN" altLang="en-US" sz="2600" b="1" dirty="0">
              <a:solidFill>
                <a:schemeClr val="tx1"/>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0165">
                                            <p:txEl>
                                              <p:charRg st="0" end="68"/>
                                            </p:txEl>
                                          </p:spTgt>
                                        </p:tgtEl>
                                        <p:attrNameLst>
                                          <p:attrName>style.visibility</p:attrName>
                                        </p:attrNameLst>
                                      </p:cBhvr>
                                      <p:to>
                                        <p:strVal val="visible"/>
                                      </p:to>
                                    </p:set>
                                    <p:animEffect transition="in" filter="wipe(left)">
                                      <p:cBhvr>
                                        <p:cTn id="7" dur="500"/>
                                        <p:tgtEl>
                                          <p:spTgt spid="220165">
                                            <p:txEl>
                                              <p:charRg st="0" end="6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0165">
                                            <p:txEl>
                                              <p:charRg st="68" end="81"/>
                                            </p:txEl>
                                          </p:spTgt>
                                        </p:tgtEl>
                                        <p:attrNameLst>
                                          <p:attrName>style.visibility</p:attrName>
                                        </p:attrNameLst>
                                      </p:cBhvr>
                                      <p:to>
                                        <p:strVal val="visible"/>
                                      </p:to>
                                    </p:set>
                                    <p:animEffect transition="in" filter="wipe(left)">
                                      <p:cBhvr>
                                        <p:cTn id="12" dur="500"/>
                                        <p:tgtEl>
                                          <p:spTgt spid="220165">
                                            <p:txEl>
                                              <p:charRg st="68" end="8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0165">
                                            <p:txEl>
                                              <p:charRg st="81" end="146"/>
                                            </p:txEl>
                                          </p:spTgt>
                                        </p:tgtEl>
                                        <p:attrNameLst>
                                          <p:attrName>style.visibility</p:attrName>
                                        </p:attrNameLst>
                                      </p:cBhvr>
                                      <p:to>
                                        <p:strVal val="visible"/>
                                      </p:to>
                                    </p:set>
                                    <p:animEffect transition="in" filter="wipe(left)">
                                      <p:cBhvr>
                                        <p:cTn id="17" dur="500"/>
                                        <p:tgtEl>
                                          <p:spTgt spid="220165">
                                            <p:txEl>
                                              <p:charRg st="81" end="14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0165">
                                            <p:txEl>
                                              <p:charRg st="146" end="165"/>
                                            </p:txEl>
                                          </p:spTgt>
                                        </p:tgtEl>
                                        <p:attrNameLst>
                                          <p:attrName>style.visibility</p:attrName>
                                        </p:attrNameLst>
                                      </p:cBhvr>
                                      <p:to>
                                        <p:strVal val="visible"/>
                                      </p:to>
                                    </p:set>
                                    <p:animEffect transition="in" filter="wipe(left)">
                                      <p:cBhvr>
                                        <p:cTn id="22" dur="500"/>
                                        <p:tgtEl>
                                          <p:spTgt spid="220165">
                                            <p:txEl>
                                              <p:charRg st="146" end="16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0165">
                                            <p:txEl>
                                              <p:charRg st="165" end="250"/>
                                            </p:txEl>
                                          </p:spTgt>
                                        </p:tgtEl>
                                        <p:attrNameLst>
                                          <p:attrName>style.visibility</p:attrName>
                                        </p:attrNameLst>
                                      </p:cBhvr>
                                      <p:to>
                                        <p:strVal val="visible"/>
                                      </p:to>
                                    </p:set>
                                    <p:animEffect transition="in" filter="wipe(left)">
                                      <p:cBhvr>
                                        <p:cTn id="27" dur="500"/>
                                        <p:tgtEl>
                                          <p:spTgt spid="220165">
                                            <p:txEl>
                                              <p:charRg st="165" end="25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ext Box 5"/>
          <p:cNvSpPr txBox="1"/>
          <p:nvPr/>
        </p:nvSpPr>
        <p:spPr>
          <a:xfrm>
            <a:off x="323850" y="908050"/>
            <a:ext cx="7273925" cy="579438"/>
          </a:xfrm>
          <a:prstGeom prst="rect">
            <a:avLst/>
          </a:prstGeom>
          <a:noFill/>
          <a:ln w="9525">
            <a:noFill/>
          </a:ln>
        </p:spPr>
        <p:txBody>
          <a:bodyPr>
            <a:spAutoFit/>
          </a:bodyPr>
          <a:p>
            <a:pPr algn="l"/>
            <a:r>
              <a:rPr lang="en-US" altLang="zh-CN" sz="3200" b="1" dirty="0">
                <a:solidFill>
                  <a:schemeClr val="tx1"/>
                </a:solidFill>
                <a:latin typeface="Times New Roman" panose="02020603050405020304" pitchFamily="18" charset="0"/>
              </a:rPr>
              <a:t>3. </a:t>
            </a:r>
            <a:r>
              <a:rPr lang="zh-CN" altLang="en-US" sz="3200" b="1" dirty="0">
                <a:solidFill>
                  <a:schemeClr val="tx1"/>
                </a:solidFill>
                <a:latin typeface="Times New Roman" panose="02020603050405020304" pitchFamily="18" charset="0"/>
              </a:rPr>
              <a:t>同时具有三级调度的调度队列模型 </a:t>
            </a:r>
            <a:endParaRPr lang="zh-CN" altLang="en-US" sz="3200" b="1" dirty="0">
              <a:solidFill>
                <a:schemeClr val="tx1"/>
              </a:solidFill>
              <a:latin typeface="Times New Roman" panose="02020603050405020304" pitchFamily="18" charset="0"/>
            </a:endParaRPr>
          </a:p>
        </p:txBody>
      </p:sp>
      <p:sp>
        <p:nvSpPr>
          <p:cNvPr id="20483" name="Text Box 7"/>
          <p:cNvSpPr txBox="1"/>
          <p:nvPr/>
        </p:nvSpPr>
        <p:spPr>
          <a:xfrm>
            <a:off x="323850" y="333375"/>
            <a:ext cx="7416800" cy="641350"/>
          </a:xfrm>
          <a:prstGeom prst="rect">
            <a:avLst/>
          </a:prstGeom>
          <a:noFill/>
          <a:ln w="9525">
            <a:noFill/>
          </a:ln>
        </p:spPr>
        <p:txBody>
          <a:bodyPr>
            <a:spAutoFit/>
          </a:bodyPr>
          <a:p>
            <a:pPr algn="l"/>
            <a:r>
              <a:rPr lang="zh-CN" altLang="en-US" sz="3600" b="1" dirty="0">
                <a:solidFill>
                  <a:srgbClr val="017DED"/>
                </a:solidFill>
                <a:latin typeface="Times New Roman" panose="02020603050405020304" pitchFamily="18" charset="0"/>
              </a:rPr>
              <a:t>一</a:t>
            </a:r>
            <a:r>
              <a:rPr lang="en-US" altLang="zh-CN" sz="3600" b="1" dirty="0">
                <a:solidFill>
                  <a:srgbClr val="017DED"/>
                </a:solidFill>
                <a:latin typeface="Times New Roman" panose="02020603050405020304" pitchFamily="18" charset="0"/>
              </a:rPr>
              <a:t>. </a:t>
            </a:r>
            <a:r>
              <a:rPr lang="zh-CN" altLang="en-US" sz="3600" b="1" dirty="0">
                <a:solidFill>
                  <a:srgbClr val="017DED"/>
                </a:solidFill>
                <a:latin typeface="Times New Roman" panose="02020603050405020304" pitchFamily="18" charset="0"/>
              </a:rPr>
              <a:t>调度队列模型</a:t>
            </a:r>
            <a:r>
              <a:rPr lang="zh-CN" altLang="en-US" b="1" dirty="0">
                <a:solidFill>
                  <a:schemeClr val="tx1"/>
                </a:solidFill>
                <a:latin typeface="Times New Roman" panose="02020603050405020304" pitchFamily="18" charset="0"/>
              </a:rPr>
              <a:t> </a:t>
            </a:r>
            <a:endParaRPr lang="zh-CN" altLang="en-US" b="1" dirty="0">
              <a:solidFill>
                <a:schemeClr val="tx1"/>
              </a:solidFill>
              <a:latin typeface="Times New Roman" panose="02020603050405020304" pitchFamily="18" charset="0"/>
            </a:endParaRPr>
          </a:p>
        </p:txBody>
      </p:sp>
      <p:sp>
        <p:nvSpPr>
          <p:cNvPr id="20484" name="Rectangle 10"/>
          <p:cNvSpPr/>
          <p:nvPr/>
        </p:nvSpPr>
        <p:spPr>
          <a:xfrm>
            <a:off x="4429125" y="2614613"/>
            <a:ext cx="227013" cy="454025"/>
          </a:xfrm>
          <a:prstGeom prst="rect">
            <a:avLst/>
          </a:prstGeom>
          <a:solidFill>
            <a:srgbClr val="99CC00"/>
          </a:solidFill>
          <a:ln w="1587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20485" name="Rectangle 11"/>
          <p:cNvSpPr/>
          <p:nvPr/>
        </p:nvSpPr>
        <p:spPr>
          <a:xfrm>
            <a:off x="4656138" y="2614613"/>
            <a:ext cx="227012" cy="454025"/>
          </a:xfrm>
          <a:prstGeom prst="rect">
            <a:avLst/>
          </a:prstGeom>
          <a:solidFill>
            <a:srgbClr val="99CC00"/>
          </a:solidFill>
          <a:ln w="1587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20486" name="Rectangle 12"/>
          <p:cNvSpPr/>
          <p:nvPr/>
        </p:nvSpPr>
        <p:spPr>
          <a:xfrm>
            <a:off x="4883150" y="2614613"/>
            <a:ext cx="227013" cy="454025"/>
          </a:xfrm>
          <a:prstGeom prst="rect">
            <a:avLst/>
          </a:prstGeom>
          <a:solidFill>
            <a:srgbClr val="99CC00"/>
          </a:solidFill>
          <a:ln w="1587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20487" name="Rectangle 13"/>
          <p:cNvSpPr/>
          <p:nvPr/>
        </p:nvSpPr>
        <p:spPr>
          <a:xfrm>
            <a:off x="5110163" y="2614613"/>
            <a:ext cx="225425" cy="454025"/>
          </a:xfrm>
          <a:prstGeom prst="rect">
            <a:avLst/>
          </a:prstGeom>
          <a:solidFill>
            <a:srgbClr val="99CC00"/>
          </a:solidFill>
          <a:ln w="1587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20488" name="Rectangle 14"/>
          <p:cNvSpPr/>
          <p:nvPr/>
        </p:nvSpPr>
        <p:spPr>
          <a:xfrm>
            <a:off x="5335588" y="2614613"/>
            <a:ext cx="242887" cy="454025"/>
          </a:xfrm>
          <a:prstGeom prst="rect">
            <a:avLst/>
          </a:prstGeom>
          <a:solidFill>
            <a:srgbClr val="99CC00"/>
          </a:solidFill>
          <a:ln w="1587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20489" name="Rectangle 15"/>
          <p:cNvSpPr/>
          <p:nvPr/>
        </p:nvSpPr>
        <p:spPr>
          <a:xfrm>
            <a:off x="5578475" y="2614613"/>
            <a:ext cx="227013" cy="454025"/>
          </a:xfrm>
          <a:prstGeom prst="rect">
            <a:avLst/>
          </a:prstGeom>
          <a:solidFill>
            <a:srgbClr val="99CC00"/>
          </a:solidFill>
          <a:ln w="1587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20490" name="Rectangle 16"/>
          <p:cNvSpPr/>
          <p:nvPr/>
        </p:nvSpPr>
        <p:spPr>
          <a:xfrm>
            <a:off x="5805488" y="2614613"/>
            <a:ext cx="227012" cy="454025"/>
          </a:xfrm>
          <a:prstGeom prst="rect">
            <a:avLst/>
          </a:prstGeom>
          <a:solidFill>
            <a:srgbClr val="99CC00"/>
          </a:solidFill>
          <a:ln w="1587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20491" name="Rectangle 17"/>
          <p:cNvSpPr/>
          <p:nvPr/>
        </p:nvSpPr>
        <p:spPr>
          <a:xfrm>
            <a:off x="6032500" y="2614613"/>
            <a:ext cx="225425" cy="454025"/>
          </a:xfrm>
          <a:prstGeom prst="rect">
            <a:avLst/>
          </a:prstGeom>
          <a:solidFill>
            <a:srgbClr val="99CC00"/>
          </a:solidFill>
          <a:ln w="1587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20492" name="Rectangle 20"/>
          <p:cNvSpPr/>
          <p:nvPr/>
        </p:nvSpPr>
        <p:spPr>
          <a:xfrm>
            <a:off x="4932363" y="2233613"/>
            <a:ext cx="920750" cy="274637"/>
          </a:xfrm>
          <a:prstGeom prst="rect">
            <a:avLst/>
          </a:prstGeom>
          <a:no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就绪队列</a:t>
            </a:r>
            <a:endParaRPr lang="zh-CN" altLang="en-US" sz="1800" b="1" dirty="0">
              <a:solidFill>
                <a:schemeClr val="tx1"/>
              </a:solidFill>
              <a:latin typeface="Arial" panose="020B0604020202020204" pitchFamily="34" charset="0"/>
            </a:endParaRPr>
          </a:p>
        </p:txBody>
      </p:sp>
      <p:grpSp>
        <p:nvGrpSpPr>
          <p:cNvPr id="2" name="Group 168"/>
          <p:cNvGrpSpPr/>
          <p:nvPr/>
        </p:nvGrpSpPr>
        <p:grpSpPr>
          <a:xfrm>
            <a:off x="6227763" y="2468563"/>
            <a:ext cx="1612900" cy="600075"/>
            <a:chOff x="3923" y="1555"/>
            <a:chExt cx="1016" cy="378"/>
          </a:xfrm>
        </p:grpSpPr>
        <p:sp>
          <p:nvSpPr>
            <p:cNvPr id="20593" name="Line 27"/>
            <p:cNvSpPr/>
            <p:nvPr/>
          </p:nvSpPr>
          <p:spPr>
            <a:xfrm flipV="1">
              <a:off x="3923" y="1740"/>
              <a:ext cx="542" cy="12"/>
            </a:xfrm>
            <a:prstGeom prst="line">
              <a:avLst/>
            </a:prstGeom>
            <a:ln w="15875" cap="flat" cmpd="sng">
              <a:solidFill>
                <a:srgbClr val="000000"/>
              </a:solidFill>
              <a:prstDash val="solid"/>
              <a:headEnd type="none" w="med" len="med"/>
              <a:tailEnd type="none" w="med" len="med"/>
            </a:ln>
          </p:spPr>
        </p:sp>
        <p:sp>
          <p:nvSpPr>
            <p:cNvPr id="20594" name="Rectangle 28"/>
            <p:cNvSpPr/>
            <p:nvPr/>
          </p:nvSpPr>
          <p:spPr>
            <a:xfrm>
              <a:off x="4014" y="1576"/>
              <a:ext cx="580" cy="173"/>
            </a:xfrm>
            <a:prstGeom prst="rect">
              <a:avLst/>
            </a:prstGeom>
            <a:no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进程调度</a:t>
              </a:r>
              <a:endParaRPr lang="zh-CN" altLang="en-US" sz="1800" b="1" dirty="0">
                <a:solidFill>
                  <a:schemeClr val="tx1"/>
                </a:solidFill>
                <a:latin typeface="Arial" panose="020B0604020202020204" pitchFamily="34" charset="0"/>
              </a:endParaRPr>
            </a:p>
          </p:txBody>
        </p:sp>
        <p:sp>
          <p:nvSpPr>
            <p:cNvPr id="20595" name="Freeform 29"/>
            <p:cNvSpPr/>
            <p:nvPr/>
          </p:nvSpPr>
          <p:spPr>
            <a:xfrm>
              <a:off x="4449" y="1729"/>
              <a:ext cx="102" cy="30"/>
            </a:xfrm>
            <a:custGeom>
              <a:avLst/>
              <a:gdLst>
                <a:gd name="txL" fmla="*/ 0 w 102"/>
                <a:gd name="txT" fmla="*/ 0 h 30"/>
                <a:gd name="txR" fmla="*/ 102 w 102"/>
                <a:gd name="txB" fmla="*/ 30 h 30"/>
              </a:gdLst>
              <a:ahLst/>
              <a:cxnLst>
                <a:cxn ang="0">
                  <a:pos x="0" y="0"/>
                </a:cxn>
                <a:cxn ang="0">
                  <a:pos x="21" y="10"/>
                </a:cxn>
                <a:cxn ang="0">
                  <a:pos x="0" y="30"/>
                </a:cxn>
                <a:cxn ang="0">
                  <a:pos x="102" y="10"/>
                </a:cxn>
                <a:cxn ang="0">
                  <a:pos x="0" y="0"/>
                </a:cxn>
              </a:cxnLst>
              <a:rect l="txL" t="txT" r="txR" b="txB"/>
              <a:pathLst>
                <a:path w="102" h="30">
                  <a:moveTo>
                    <a:pt x="0" y="0"/>
                  </a:moveTo>
                  <a:lnTo>
                    <a:pt x="21" y="10"/>
                  </a:lnTo>
                  <a:lnTo>
                    <a:pt x="0" y="30"/>
                  </a:lnTo>
                  <a:lnTo>
                    <a:pt x="102" y="10"/>
                  </a:lnTo>
                  <a:lnTo>
                    <a:pt x="0" y="0"/>
                  </a:lnTo>
                  <a:close/>
                </a:path>
              </a:pathLst>
            </a:custGeom>
            <a:solidFill>
              <a:srgbClr val="000000"/>
            </a:solidFill>
            <a:ln w="15875"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20596" name="Freeform 30"/>
            <p:cNvSpPr/>
            <p:nvPr/>
          </p:nvSpPr>
          <p:spPr>
            <a:xfrm>
              <a:off x="4551" y="1555"/>
              <a:ext cx="388" cy="378"/>
            </a:xfrm>
            <a:custGeom>
              <a:avLst/>
              <a:gdLst>
                <a:gd name="txL" fmla="*/ 0 w 388"/>
                <a:gd name="txT" fmla="*/ 0 h 378"/>
                <a:gd name="txR" fmla="*/ 388 w 388"/>
                <a:gd name="txB" fmla="*/ 378 h 378"/>
              </a:gdLst>
              <a:ahLst/>
              <a:cxnLst>
                <a:cxn ang="0">
                  <a:pos x="0" y="184"/>
                </a:cxn>
                <a:cxn ang="0">
                  <a:pos x="21" y="102"/>
                </a:cxn>
                <a:cxn ang="0">
                  <a:pos x="72" y="41"/>
                </a:cxn>
                <a:cxn ang="0">
                  <a:pos x="143" y="0"/>
                </a:cxn>
                <a:cxn ang="0">
                  <a:pos x="235" y="0"/>
                </a:cxn>
                <a:cxn ang="0">
                  <a:pos x="306" y="41"/>
                </a:cxn>
                <a:cxn ang="0">
                  <a:pos x="367" y="102"/>
                </a:cxn>
                <a:cxn ang="0">
                  <a:pos x="388" y="184"/>
                </a:cxn>
                <a:cxn ang="0">
                  <a:pos x="367" y="276"/>
                </a:cxn>
                <a:cxn ang="0">
                  <a:pos x="306" y="337"/>
                </a:cxn>
                <a:cxn ang="0">
                  <a:pos x="235" y="378"/>
                </a:cxn>
                <a:cxn ang="0">
                  <a:pos x="143" y="378"/>
                </a:cxn>
                <a:cxn ang="0">
                  <a:pos x="72" y="337"/>
                </a:cxn>
                <a:cxn ang="0">
                  <a:pos x="21" y="276"/>
                </a:cxn>
                <a:cxn ang="0">
                  <a:pos x="0" y="184"/>
                </a:cxn>
              </a:cxnLst>
              <a:rect l="txL" t="txT" r="txR" b="txB"/>
              <a:pathLst>
                <a:path w="388" h="378">
                  <a:moveTo>
                    <a:pt x="0" y="184"/>
                  </a:moveTo>
                  <a:lnTo>
                    <a:pt x="21" y="102"/>
                  </a:lnTo>
                  <a:lnTo>
                    <a:pt x="72" y="41"/>
                  </a:lnTo>
                  <a:lnTo>
                    <a:pt x="143" y="0"/>
                  </a:lnTo>
                  <a:lnTo>
                    <a:pt x="235" y="0"/>
                  </a:lnTo>
                  <a:lnTo>
                    <a:pt x="306" y="41"/>
                  </a:lnTo>
                  <a:lnTo>
                    <a:pt x="367" y="102"/>
                  </a:lnTo>
                  <a:lnTo>
                    <a:pt x="388" y="184"/>
                  </a:lnTo>
                  <a:lnTo>
                    <a:pt x="367" y="276"/>
                  </a:lnTo>
                  <a:lnTo>
                    <a:pt x="306" y="337"/>
                  </a:lnTo>
                  <a:lnTo>
                    <a:pt x="235" y="378"/>
                  </a:lnTo>
                  <a:lnTo>
                    <a:pt x="143" y="378"/>
                  </a:lnTo>
                  <a:lnTo>
                    <a:pt x="72" y="337"/>
                  </a:lnTo>
                  <a:lnTo>
                    <a:pt x="21" y="276"/>
                  </a:lnTo>
                  <a:lnTo>
                    <a:pt x="0" y="184"/>
                  </a:lnTo>
                </a:path>
              </a:pathLst>
            </a:custGeom>
            <a:solidFill>
              <a:srgbClr val="FF0000"/>
            </a:solidFill>
            <a:ln w="15875"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20597" name="Rectangle 31"/>
            <p:cNvSpPr/>
            <p:nvPr/>
          </p:nvSpPr>
          <p:spPr>
            <a:xfrm>
              <a:off x="4612" y="1658"/>
              <a:ext cx="304" cy="173"/>
            </a:xfrm>
            <a:prstGeom prst="rect">
              <a:avLst/>
            </a:prstGeom>
            <a:noFill/>
            <a:ln w="9525">
              <a:noFill/>
            </a:ln>
          </p:spPr>
          <p:txBody>
            <a:bodyPr wrap="none" lIns="0" tIns="0" rIns="0" bIns="0">
              <a:spAutoFit/>
            </a:bodyPr>
            <a:p>
              <a:pPr algn="l">
                <a:spcBef>
                  <a:spcPct val="50000"/>
                </a:spcBef>
                <a:buClr>
                  <a:schemeClr val="tx1"/>
                </a:buClr>
              </a:pPr>
              <a:r>
                <a:rPr lang="en-US" altLang="zh-CN" sz="1800" b="1" dirty="0">
                  <a:solidFill>
                    <a:srgbClr val="000000"/>
                  </a:solidFill>
                  <a:latin typeface="Times" charset="0"/>
                </a:rPr>
                <a:t>CPU</a:t>
              </a:r>
              <a:endParaRPr lang="en-US" altLang="zh-CN" sz="1800" b="1" dirty="0">
                <a:solidFill>
                  <a:schemeClr val="tx1"/>
                </a:solidFill>
                <a:latin typeface="Arial" panose="020B0604020202020204" pitchFamily="34" charset="0"/>
              </a:endParaRPr>
            </a:p>
          </p:txBody>
        </p:sp>
      </p:grpSp>
      <p:sp>
        <p:nvSpPr>
          <p:cNvPr id="20494" name="Rectangle 70"/>
          <p:cNvSpPr/>
          <p:nvPr/>
        </p:nvSpPr>
        <p:spPr>
          <a:xfrm>
            <a:off x="4600575" y="5340350"/>
            <a:ext cx="227013" cy="469900"/>
          </a:xfrm>
          <a:prstGeom prst="rect">
            <a:avLst/>
          </a:prstGeom>
          <a:solidFill>
            <a:srgbClr val="FF7C80"/>
          </a:solidFill>
          <a:ln w="1587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20495" name="Rectangle 71"/>
          <p:cNvSpPr/>
          <p:nvPr/>
        </p:nvSpPr>
        <p:spPr>
          <a:xfrm>
            <a:off x="4827588" y="5340350"/>
            <a:ext cx="225425" cy="469900"/>
          </a:xfrm>
          <a:prstGeom prst="rect">
            <a:avLst/>
          </a:prstGeom>
          <a:solidFill>
            <a:srgbClr val="FF7C80"/>
          </a:solidFill>
          <a:ln w="1587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20496" name="Rectangle 72"/>
          <p:cNvSpPr/>
          <p:nvPr/>
        </p:nvSpPr>
        <p:spPr>
          <a:xfrm>
            <a:off x="5053013" y="5340350"/>
            <a:ext cx="227012" cy="469900"/>
          </a:xfrm>
          <a:prstGeom prst="rect">
            <a:avLst/>
          </a:prstGeom>
          <a:solidFill>
            <a:srgbClr val="FF7C80"/>
          </a:solidFill>
          <a:ln w="1587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20497" name="Rectangle 73"/>
          <p:cNvSpPr/>
          <p:nvPr/>
        </p:nvSpPr>
        <p:spPr>
          <a:xfrm>
            <a:off x="5280025" y="5340350"/>
            <a:ext cx="242888" cy="469900"/>
          </a:xfrm>
          <a:prstGeom prst="rect">
            <a:avLst/>
          </a:prstGeom>
          <a:solidFill>
            <a:srgbClr val="FF7C80"/>
          </a:solidFill>
          <a:ln w="1587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20498" name="Rectangle 74"/>
          <p:cNvSpPr/>
          <p:nvPr/>
        </p:nvSpPr>
        <p:spPr>
          <a:xfrm>
            <a:off x="5522913" y="5340350"/>
            <a:ext cx="227012" cy="469900"/>
          </a:xfrm>
          <a:prstGeom prst="rect">
            <a:avLst/>
          </a:prstGeom>
          <a:solidFill>
            <a:srgbClr val="FF7C80"/>
          </a:solidFill>
          <a:ln w="1587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20499" name="Rectangle 75"/>
          <p:cNvSpPr/>
          <p:nvPr/>
        </p:nvSpPr>
        <p:spPr>
          <a:xfrm>
            <a:off x="5749925" y="5340350"/>
            <a:ext cx="225425" cy="469900"/>
          </a:xfrm>
          <a:prstGeom prst="rect">
            <a:avLst/>
          </a:prstGeom>
          <a:solidFill>
            <a:srgbClr val="FF7C80"/>
          </a:solidFill>
          <a:ln w="1587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20500" name="Rectangle 76"/>
          <p:cNvSpPr/>
          <p:nvPr/>
        </p:nvSpPr>
        <p:spPr>
          <a:xfrm>
            <a:off x="5975350" y="5340350"/>
            <a:ext cx="227013" cy="469900"/>
          </a:xfrm>
          <a:prstGeom prst="rect">
            <a:avLst/>
          </a:prstGeom>
          <a:solidFill>
            <a:srgbClr val="FF7C80"/>
          </a:solidFill>
          <a:ln w="1587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20501" name="Rectangle 77"/>
          <p:cNvSpPr/>
          <p:nvPr/>
        </p:nvSpPr>
        <p:spPr>
          <a:xfrm>
            <a:off x="6202363" y="5340350"/>
            <a:ext cx="227012" cy="469900"/>
          </a:xfrm>
          <a:prstGeom prst="rect">
            <a:avLst/>
          </a:prstGeom>
          <a:solidFill>
            <a:srgbClr val="FF7C80"/>
          </a:solidFill>
          <a:ln w="1587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20502" name="Line 78"/>
          <p:cNvSpPr/>
          <p:nvPr/>
        </p:nvSpPr>
        <p:spPr>
          <a:xfrm>
            <a:off x="6429375" y="5340350"/>
            <a:ext cx="227013" cy="1588"/>
          </a:xfrm>
          <a:prstGeom prst="line">
            <a:avLst/>
          </a:prstGeom>
          <a:ln w="15875" cap="flat" cmpd="sng">
            <a:solidFill>
              <a:srgbClr val="000000"/>
            </a:solidFill>
            <a:prstDash val="solid"/>
            <a:headEnd type="none" w="med" len="med"/>
            <a:tailEnd type="none" w="med" len="med"/>
          </a:ln>
        </p:spPr>
      </p:sp>
      <p:sp>
        <p:nvSpPr>
          <p:cNvPr id="20503" name="Line 79"/>
          <p:cNvSpPr/>
          <p:nvPr/>
        </p:nvSpPr>
        <p:spPr>
          <a:xfrm>
            <a:off x="6429375" y="5810250"/>
            <a:ext cx="227013" cy="1588"/>
          </a:xfrm>
          <a:prstGeom prst="line">
            <a:avLst/>
          </a:prstGeom>
          <a:ln w="15875" cap="flat" cmpd="sng">
            <a:solidFill>
              <a:srgbClr val="000000"/>
            </a:solidFill>
            <a:prstDash val="solid"/>
            <a:headEnd type="none" w="med" len="med"/>
            <a:tailEnd type="none" w="med" len="med"/>
          </a:ln>
        </p:spPr>
      </p:sp>
      <p:sp>
        <p:nvSpPr>
          <p:cNvPr id="20504" name="Rectangle 80"/>
          <p:cNvSpPr/>
          <p:nvPr/>
        </p:nvSpPr>
        <p:spPr>
          <a:xfrm>
            <a:off x="5076825" y="5013325"/>
            <a:ext cx="920750" cy="274638"/>
          </a:xfrm>
          <a:prstGeom prst="rect">
            <a:avLst/>
          </a:prstGeom>
          <a:no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阻塞队列</a:t>
            </a:r>
            <a:endParaRPr lang="zh-CN" altLang="en-US" sz="1800" b="1" dirty="0">
              <a:solidFill>
                <a:schemeClr val="tx1"/>
              </a:solidFill>
              <a:latin typeface="Arial" panose="020B0604020202020204" pitchFamily="34" charset="0"/>
            </a:endParaRPr>
          </a:p>
        </p:txBody>
      </p:sp>
      <p:grpSp>
        <p:nvGrpSpPr>
          <p:cNvPr id="3" name="Group 175"/>
          <p:cNvGrpSpPr/>
          <p:nvPr/>
        </p:nvGrpSpPr>
        <p:grpSpPr>
          <a:xfrm>
            <a:off x="2771775" y="2997200"/>
            <a:ext cx="1657350" cy="1249363"/>
            <a:chOff x="1746" y="1872"/>
            <a:chExt cx="1044" cy="787"/>
          </a:xfrm>
        </p:grpSpPr>
        <p:sp>
          <p:nvSpPr>
            <p:cNvPr id="20587" name="Line 19"/>
            <p:cNvSpPr/>
            <p:nvPr/>
          </p:nvSpPr>
          <p:spPr>
            <a:xfrm>
              <a:off x="2648" y="1933"/>
              <a:ext cx="142" cy="1"/>
            </a:xfrm>
            <a:prstGeom prst="line">
              <a:avLst/>
            </a:prstGeom>
            <a:ln w="15875" cap="flat" cmpd="sng">
              <a:solidFill>
                <a:srgbClr val="000000"/>
              </a:solidFill>
              <a:prstDash val="solid"/>
              <a:headEnd type="none" w="med" len="med"/>
              <a:tailEnd type="none" w="med" len="med"/>
            </a:ln>
          </p:spPr>
        </p:sp>
        <p:sp>
          <p:nvSpPr>
            <p:cNvPr id="20588" name="Line 25"/>
            <p:cNvSpPr/>
            <p:nvPr/>
          </p:nvSpPr>
          <p:spPr>
            <a:xfrm>
              <a:off x="2381" y="1888"/>
              <a:ext cx="244" cy="5"/>
            </a:xfrm>
            <a:prstGeom prst="line">
              <a:avLst/>
            </a:prstGeom>
            <a:ln w="15875" cap="flat" cmpd="sng">
              <a:solidFill>
                <a:srgbClr val="000000"/>
              </a:solidFill>
              <a:prstDash val="solid"/>
              <a:headEnd type="none" w="med" len="med"/>
              <a:tailEnd type="none" w="med" len="med"/>
            </a:ln>
          </p:spPr>
        </p:sp>
        <p:sp>
          <p:nvSpPr>
            <p:cNvPr id="20589" name="Freeform 26"/>
            <p:cNvSpPr/>
            <p:nvPr/>
          </p:nvSpPr>
          <p:spPr>
            <a:xfrm>
              <a:off x="2597" y="1872"/>
              <a:ext cx="92" cy="41"/>
            </a:xfrm>
            <a:custGeom>
              <a:avLst/>
              <a:gdLst>
                <a:gd name="txL" fmla="*/ 0 w 92"/>
                <a:gd name="txT" fmla="*/ 0 h 41"/>
                <a:gd name="txR" fmla="*/ 92 w 92"/>
                <a:gd name="txB" fmla="*/ 41 h 41"/>
              </a:gdLst>
              <a:ahLst/>
              <a:cxnLst>
                <a:cxn ang="0">
                  <a:pos x="0" y="0"/>
                </a:cxn>
                <a:cxn ang="0">
                  <a:pos x="20" y="20"/>
                </a:cxn>
                <a:cxn ang="0">
                  <a:pos x="0" y="41"/>
                </a:cxn>
                <a:cxn ang="0">
                  <a:pos x="92" y="20"/>
                </a:cxn>
                <a:cxn ang="0">
                  <a:pos x="0" y="0"/>
                </a:cxn>
              </a:cxnLst>
              <a:rect l="txL" t="txT" r="txR" b="txB"/>
              <a:pathLst>
                <a:path w="92" h="41">
                  <a:moveTo>
                    <a:pt x="0" y="0"/>
                  </a:moveTo>
                  <a:lnTo>
                    <a:pt x="20" y="20"/>
                  </a:lnTo>
                  <a:lnTo>
                    <a:pt x="0" y="41"/>
                  </a:lnTo>
                  <a:lnTo>
                    <a:pt x="92" y="20"/>
                  </a:lnTo>
                  <a:lnTo>
                    <a:pt x="0" y="0"/>
                  </a:lnTo>
                  <a:close/>
                </a:path>
              </a:pathLst>
            </a:custGeom>
            <a:solidFill>
              <a:srgbClr val="000000"/>
            </a:solidFill>
            <a:ln w="15875"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20590" name="Rectangle 45"/>
            <p:cNvSpPr/>
            <p:nvPr/>
          </p:nvSpPr>
          <p:spPr>
            <a:xfrm>
              <a:off x="2109" y="2251"/>
              <a:ext cx="290" cy="173"/>
            </a:xfrm>
            <a:prstGeom prst="rect">
              <a:avLst/>
            </a:prstGeom>
            <a:no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换入</a:t>
              </a:r>
              <a:endParaRPr lang="zh-CN" altLang="en-US" sz="1800" b="1" dirty="0">
                <a:solidFill>
                  <a:schemeClr val="tx1"/>
                </a:solidFill>
                <a:latin typeface="Arial" panose="020B0604020202020204" pitchFamily="34" charset="0"/>
              </a:endParaRPr>
            </a:p>
          </p:txBody>
        </p:sp>
        <p:sp>
          <p:nvSpPr>
            <p:cNvPr id="20591" name="Line 69"/>
            <p:cNvSpPr/>
            <p:nvPr/>
          </p:nvSpPr>
          <p:spPr>
            <a:xfrm>
              <a:off x="1746" y="2659"/>
              <a:ext cx="635" cy="0"/>
            </a:xfrm>
            <a:prstGeom prst="line">
              <a:avLst/>
            </a:prstGeom>
            <a:ln w="15875" cap="flat" cmpd="sng">
              <a:solidFill>
                <a:srgbClr val="000000"/>
              </a:solidFill>
              <a:prstDash val="solid"/>
              <a:headEnd type="none" w="med" len="med"/>
              <a:tailEnd type="none" w="med" len="med"/>
            </a:ln>
          </p:spPr>
        </p:sp>
        <p:sp>
          <p:nvSpPr>
            <p:cNvPr id="20592" name="Line 85"/>
            <p:cNvSpPr/>
            <p:nvPr/>
          </p:nvSpPr>
          <p:spPr>
            <a:xfrm>
              <a:off x="2381" y="1888"/>
              <a:ext cx="0" cy="771"/>
            </a:xfrm>
            <a:prstGeom prst="line">
              <a:avLst/>
            </a:prstGeom>
            <a:ln w="15875" cap="flat" cmpd="sng">
              <a:solidFill>
                <a:srgbClr val="000000"/>
              </a:solidFill>
              <a:prstDash val="solid"/>
              <a:headEnd type="none" w="med" len="med"/>
              <a:tailEnd type="none" w="med" len="med"/>
            </a:ln>
          </p:spPr>
        </p:sp>
      </p:grpSp>
      <p:grpSp>
        <p:nvGrpSpPr>
          <p:cNvPr id="4" name="Group 169"/>
          <p:cNvGrpSpPr/>
          <p:nvPr/>
        </p:nvGrpSpPr>
        <p:grpSpPr>
          <a:xfrm>
            <a:off x="7840663" y="2449513"/>
            <a:ext cx="965200" cy="342900"/>
            <a:chOff x="4939" y="1543"/>
            <a:chExt cx="608" cy="216"/>
          </a:xfrm>
        </p:grpSpPr>
        <p:sp>
          <p:nvSpPr>
            <p:cNvPr id="20584" name="Line 86"/>
            <p:cNvSpPr/>
            <p:nvPr/>
          </p:nvSpPr>
          <p:spPr>
            <a:xfrm>
              <a:off x="4939" y="1739"/>
              <a:ext cx="479" cy="1"/>
            </a:xfrm>
            <a:prstGeom prst="line">
              <a:avLst/>
            </a:prstGeom>
            <a:ln w="15875" cap="flat" cmpd="sng">
              <a:solidFill>
                <a:srgbClr val="000000"/>
              </a:solidFill>
              <a:prstDash val="solid"/>
              <a:headEnd type="none" w="med" len="med"/>
              <a:tailEnd type="none" w="med" len="med"/>
            </a:ln>
          </p:spPr>
        </p:sp>
        <p:sp>
          <p:nvSpPr>
            <p:cNvPr id="20585" name="Freeform 91"/>
            <p:cNvSpPr/>
            <p:nvPr/>
          </p:nvSpPr>
          <p:spPr>
            <a:xfrm>
              <a:off x="5316" y="1729"/>
              <a:ext cx="102" cy="30"/>
            </a:xfrm>
            <a:custGeom>
              <a:avLst/>
              <a:gdLst>
                <a:gd name="txL" fmla="*/ 0 w 102"/>
                <a:gd name="txT" fmla="*/ 0 h 30"/>
                <a:gd name="txR" fmla="*/ 102 w 102"/>
                <a:gd name="txB" fmla="*/ 30 h 30"/>
              </a:gdLst>
              <a:ahLst/>
              <a:cxnLst>
                <a:cxn ang="0">
                  <a:pos x="0" y="0"/>
                </a:cxn>
                <a:cxn ang="0">
                  <a:pos x="20" y="10"/>
                </a:cxn>
                <a:cxn ang="0">
                  <a:pos x="0" y="30"/>
                </a:cxn>
                <a:cxn ang="0">
                  <a:pos x="102" y="10"/>
                </a:cxn>
                <a:cxn ang="0">
                  <a:pos x="0" y="0"/>
                </a:cxn>
              </a:cxnLst>
              <a:rect l="txL" t="txT" r="txR" b="txB"/>
              <a:pathLst>
                <a:path w="102" h="30">
                  <a:moveTo>
                    <a:pt x="0" y="0"/>
                  </a:moveTo>
                  <a:lnTo>
                    <a:pt x="20" y="10"/>
                  </a:lnTo>
                  <a:lnTo>
                    <a:pt x="0" y="30"/>
                  </a:lnTo>
                  <a:lnTo>
                    <a:pt x="102" y="10"/>
                  </a:lnTo>
                  <a:lnTo>
                    <a:pt x="0" y="0"/>
                  </a:lnTo>
                  <a:close/>
                </a:path>
              </a:pathLst>
            </a:custGeom>
            <a:solidFill>
              <a:srgbClr val="000000"/>
            </a:solidFill>
            <a:ln w="15875"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20586" name="Rectangle 92"/>
            <p:cNvSpPr/>
            <p:nvPr/>
          </p:nvSpPr>
          <p:spPr>
            <a:xfrm>
              <a:off x="4967" y="1543"/>
              <a:ext cx="580" cy="173"/>
            </a:xfrm>
            <a:prstGeom prst="rect">
              <a:avLst/>
            </a:prstGeom>
            <a:no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进程完成</a:t>
              </a:r>
              <a:endParaRPr lang="zh-CN" altLang="en-US" sz="1800" b="1" dirty="0">
                <a:solidFill>
                  <a:schemeClr val="tx1"/>
                </a:solidFill>
                <a:latin typeface="Arial" panose="020B0604020202020204" pitchFamily="34" charset="0"/>
              </a:endParaRPr>
            </a:p>
          </p:txBody>
        </p:sp>
      </p:grpSp>
      <p:sp>
        <p:nvSpPr>
          <p:cNvPr id="20507" name="Rectangle 98"/>
          <p:cNvSpPr/>
          <p:nvPr/>
        </p:nvSpPr>
        <p:spPr>
          <a:xfrm>
            <a:off x="1849438" y="2614613"/>
            <a:ext cx="161925" cy="454025"/>
          </a:xfrm>
          <a:prstGeom prst="rect">
            <a:avLst/>
          </a:prstGeom>
          <a:solidFill>
            <a:srgbClr val="3366FF"/>
          </a:solidFill>
          <a:ln w="1587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20508" name="Rectangle 99"/>
          <p:cNvSpPr/>
          <p:nvPr/>
        </p:nvSpPr>
        <p:spPr>
          <a:xfrm>
            <a:off x="2011363" y="2614613"/>
            <a:ext cx="146050" cy="454025"/>
          </a:xfrm>
          <a:prstGeom prst="rect">
            <a:avLst/>
          </a:prstGeom>
          <a:solidFill>
            <a:srgbClr val="3366FF"/>
          </a:solidFill>
          <a:ln w="1587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20509" name="Rectangle 100"/>
          <p:cNvSpPr/>
          <p:nvPr/>
        </p:nvSpPr>
        <p:spPr>
          <a:xfrm>
            <a:off x="2157413" y="2614613"/>
            <a:ext cx="146050" cy="454025"/>
          </a:xfrm>
          <a:prstGeom prst="rect">
            <a:avLst/>
          </a:prstGeom>
          <a:solidFill>
            <a:srgbClr val="3366FF"/>
          </a:solidFill>
          <a:ln w="1587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20510" name="Rectangle 101"/>
          <p:cNvSpPr/>
          <p:nvPr/>
        </p:nvSpPr>
        <p:spPr>
          <a:xfrm>
            <a:off x="2303463" y="2614613"/>
            <a:ext cx="161925" cy="454025"/>
          </a:xfrm>
          <a:prstGeom prst="rect">
            <a:avLst/>
          </a:prstGeom>
          <a:solidFill>
            <a:srgbClr val="3366FF"/>
          </a:solidFill>
          <a:ln w="1587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20511" name="Rectangle 102"/>
          <p:cNvSpPr/>
          <p:nvPr/>
        </p:nvSpPr>
        <p:spPr>
          <a:xfrm>
            <a:off x="2465388" y="2614613"/>
            <a:ext cx="144462" cy="454025"/>
          </a:xfrm>
          <a:prstGeom prst="rect">
            <a:avLst/>
          </a:prstGeom>
          <a:solidFill>
            <a:srgbClr val="3366FF"/>
          </a:solidFill>
          <a:ln w="1587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20512" name="Rectangle 103"/>
          <p:cNvSpPr/>
          <p:nvPr/>
        </p:nvSpPr>
        <p:spPr>
          <a:xfrm>
            <a:off x="2609850" y="2614613"/>
            <a:ext cx="161925" cy="454025"/>
          </a:xfrm>
          <a:prstGeom prst="rect">
            <a:avLst/>
          </a:prstGeom>
          <a:solidFill>
            <a:srgbClr val="3366FF"/>
          </a:solidFill>
          <a:ln w="1587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grpSp>
        <p:nvGrpSpPr>
          <p:cNvPr id="5" name="Group 167"/>
          <p:cNvGrpSpPr/>
          <p:nvPr/>
        </p:nvGrpSpPr>
        <p:grpSpPr>
          <a:xfrm>
            <a:off x="2555875" y="1741488"/>
            <a:ext cx="920750" cy="1100137"/>
            <a:chOff x="1610" y="1097"/>
            <a:chExt cx="580" cy="693"/>
          </a:xfrm>
        </p:grpSpPr>
        <p:sp>
          <p:nvSpPr>
            <p:cNvPr id="20581" name="Line 104"/>
            <p:cNvSpPr/>
            <p:nvPr/>
          </p:nvSpPr>
          <p:spPr>
            <a:xfrm>
              <a:off x="1875" y="1260"/>
              <a:ext cx="1" cy="530"/>
            </a:xfrm>
            <a:prstGeom prst="line">
              <a:avLst/>
            </a:prstGeom>
            <a:ln w="15875" cap="flat" cmpd="sng">
              <a:solidFill>
                <a:srgbClr val="000000"/>
              </a:solidFill>
              <a:prstDash val="solid"/>
              <a:headEnd type="none" w="med" len="med"/>
              <a:tailEnd type="none" w="med" len="med"/>
            </a:ln>
          </p:spPr>
        </p:sp>
        <p:sp>
          <p:nvSpPr>
            <p:cNvPr id="20582" name="Freeform 105"/>
            <p:cNvSpPr/>
            <p:nvPr/>
          </p:nvSpPr>
          <p:spPr>
            <a:xfrm>
              <a:off x="1855" y="1698"/>
              <a:ext cx="40" cy="92"/>
            </a:xfrm>
            <a:custGeom>
              <a:avLst/>
              <a:gdLst>
                <a:gd name="txL" fmla="*/ 0 w 40"/>
                <a:gd name="txT" fmla="*/ 0 h 92"/>
                <a:gd name="txR" fmla="*/ 40 w 40"/>
                <a:gd name="txB" fmla="*/ 92 h 92"/>
              </a:gdLst>
              <a:ahLst/>
              <a:cxnLst>
                <a:cxn ang="0">
                  <a:pos x="40" y="0"/>
                </a:cxn>
                <a:cxn ang="0">
                  <a:pos x="20" y="10"/>
                </a:cxn>
                <a:cxn ang="0">
                  <a:pos x="0" y="0"/>
                </a:cxn>
                <a:cxn ang="0">
                  <a:pos x="20" y="92"/>
                </a:cxn>
                <a:cxn ang="0">
                  <a:pos x="40" y="0"/>
                </a:cxn>
              </a:cxnLst>
              <a:rect l="txL" t="txT" r="txR" b="txB"/>
              <a:pathLst>
                <a:path w="40" h="92">
                  <a:moveTo>
                    <a:pt x="40" y="0"/>
                  </a:moveTo>
                  <a:lnTo>
                    <a:pt x="20" y="10"/>
                  </a:lnTo>
                  <a:lnTo>
                    <a:pt x="0" y="0"/>
                  </a:lnTo>
                  <a:lnTo>
                    <a:pt x="20" y="92"/>
                  </a:lnTo>
                  <a:lnTo>
                    <a:pt x="40" y="0"/>
                  </a:lnTo>
                  <a:close/>
                </a:path>
              </a:pathLst>
            </a:custGeom>
            <a:solidFill>
              <a:srgbClr val="000000"/>
            </a:solidFill>
            <a:ln w="15875"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20583" name="Rectangle 106"/>
            <p:cNvSpPr/>
            <p:nvPr/>
          </p:nvSpPr>
          <p:spPr>
            <a:xfrm>
              <a:off x="1610" y="1097"/>
              <a:ext cx="580" cy="173"/>
            </a:xfrm>
            <a:prstGeom prst="rect">
              <a:avLst/>
            </a:prstGeom>
            <a:no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作业调度</a:t>
              </a:r>
              <a:endParaRPr lang="zh-CN" altLang="en-US" sz="1800" b="1" dirty="0">
                <a:solidFill>
                  <a:schemeClr val="tx1"/>
                </a:solidFill>
                <a:latin typeface="Arial" panose="020B0604020202020204" pitchFamily="34" charset="0"/>
              </a:endParaRPr>
            </a:p>
          </p:txBody>
        </p:sp>
      </p:grpSp>
      <p:grpSp>
        <p:nvGrpSpPr>
          <p:cNvPr id="6" name="Group 176"/>
          <p:cNvGrpSpPr/>
          <p:nvPr/>
        </p:nvGrpSpPr>
        <p:grpSpPr>
          <a:xfrm>
            <a:off x="1476375" y="2809875"/>
            <a:ext cx="2792413" cy="647700"/>
            <a:chOff x="930" y="1770"/>
            <a:chExt cx="1759" cy="408"/>
          </a:xfrm>
        </p:grpSpPr>
        <p:sp>
          <p:nvSpPr>
            <p:cNvPr id="20575" name="Line 23"/>
            <p:cNvSpPr/>
            <p:nvPr/>
          </p:nvSpPr>
          <p:spPr>
            <a:xfrm>
              <a:off x="1715" y="1790"/>
              <a:ext cx="938" cy="1"/>
            </a:xfrm>
            <a:prstGeom prst="line">
              <a:avLst/>
            </a:prstGeom>
            <a:ln w="15875" cap="flat" cmpd="sng">
              <a:solidFill>
                <a:srgbClr val="000000"/>
              </a:solidFill>
              <a:prstDash val="solid"/>
              <a:headEnd type="none" w="med" len="med"/>
              <a:tailEnd type="none" w="med" len="med"/>
            </a:ln>
          </p:spPr>
        </p:sp>
        <p:sp>
          <p:nvSpPr>
            <p:cNvPr id="20576" name="Freeform 24"/>
            <p:cNvSpPr/>
            <p:nvPr/>
          </p:nvSpPr>
          <p:spPr>
            <a:xfrm>
              <a:off x="2597" y="1770"/>
              <a:ext cx="92" cy="40"/>
            </a:xfrm>
            <a:custGeom>
              <a:avLst/>
              <a:gdLst>
                <a:gd name="txL" fmla="*/ 0 w 92"/>
                <a:gd name="txT" fmla="*/ 0 h 40"/>
                <a:gd name="txR" fmla="*/ 92 w 92"/>
                <a:gd name="txB" fmla="*/ 40 h 40"/>
              </a:gdLst>
              <a:ahLst/>
              <a:cxnLst>
                <a:cxn ang="0">
                  <a:pos x="0" y="0"/>
                </a:cxn>
                <a:cxn ang="0">
                  <a:pos x="20" y="20"/>
                </a:cxn>
                <a:cxn ang="0">
                  <a:pos x="0" y="40"/>
                </a:cxn>
                <a:cxn ang="0">
                  <a:pos x="92" y="20"/>
                </a:cxn>
                <a:cxn ang="0">
                  <a:pos x="0" y="0"/>
                </a:cxn>
              </a:cxnLst>
              <a:rect l="txL" t="txT" r="txR" b="txB"/>
              <a:pathLst>
                <a:path w="92" h="40">
                  <a:moveTo>
                    <a:pt x="0" y="0"/>
                  </a:moveTo>
                  <a:lnTo>
                    <a:pt x="20" y="20"/>
                  </a:lnTo>
                  <a:lnTo>
                    <a:pt x="0" y="40"/>
                  </a:lnTo>
                  <a:lnTo>
                    <a:pt x="92" y="20"/>
                  </a:lnTo>
                  <a:lnTo>
                    <a:pt x="0" y="0"/>
                  </a:lnTo>
                  <a:close/>
                </a:path>
              </a:pathLst>
            </a:custGeom>
            <a:solidFill>
              <a:srgbClr val="000000"/>
            </a:solidFill>
            <a:ln w="15875"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20577" name="Line 107"/>
            <p:cNvSpPr/>
            <p:nvPr/>
          </p:nvSpPr>
          <p:spPr>
            <a:xfrm>
              <a:off x="1953" y="1790"/>
              <a:ext cx="1" cy="388"/>
            </a:xfrm>
            <a:prstGeom prst="line">
              <a:avLst/>
            </a:prstGeom>
            <a:ln w="15875" cap="flat" cmpd="sng">
              <a:solidFill>
                <a:srgbClr val="000000"/>
              </a:solidFill>
              <a:prstDash val="solid"/>
              <a:headEnd type="none" w="med" len="med"/>
              <a:tailEnd type="none" w="med" len="med"/>
            </a:ln>
          </p:spPr>
        </p:sp>
        <p:sp>
          <p:nvSpPr>
            <p:cNvPr id="20578" name="Freeform 108"/>
            <p:cNvSpPr/>
            <p:nvPr/>
          </p:nvSpPr>
          <p:spPr>
            <a:xfrm>
              <a:off x="1933" y="1790"/>
              <a:ext cx="40" cy="102"/>
            </a:xfrm>
            <a:custGeom>
              <a:avLst/>
              <a:gdLst>
                <a:gd name="txL" fmla="*/ 0 w 40"/>
                <a:gd name="txT" fmla="*/ 0 h 102"/>
                <a:gd name="txR" fmla="*/ 40 w 40"/>
                <a:gd name="txB" fmla="*/ 102 h 102"/>
              </a:gdLst>
              <a:ahLst/>
              <a:cxnLst>
                <a:cxn ang="0">
                  <a:pos x="40" y="102"/>
                </a:cxn>
                <a:cxn ang="0">
                  <a:pos x="20" y="82"/>
                </a:cxn>
                <a:cxn ang="0">
                  <a:pos x="0" y="102"/>
                </a:cxn>
                <a:cxn ang="0">
                  <a:pos x="20" y="0"/>
                </a:cxn>
                <a:cxn ang="0">
                  <a:pos x="40" y="102"/>
                </a:cxn>
              </a:cxnLst>
              <a:rect l="txL" t="txT" r="txR" b="txB"/>
              <a:pathLst>
                <a:path w="40" h="102">
                  <a:moveTo>
                    <a:pt x="40" y="102"/>
                  </a:moveTo>
                  <a:lnTo>
                    <a:pt x="20" y="82"/>
                  </a:lnTo>
                  <a:lnTo>
                    <a:pt x="0" y="102"/>
                  </a:lnTo>
                  <a:lnTo>
                    <a:pt x="20" y="0"/>
                  </a:lnTo>
                  <a:lnTo>
                    <a:pt x="40" y="102"/>
                  </a:lnTo>
                  <a:close/>
                </a:path>
              </a:pathLst>
            </a:custGeom>
            <a:solidFill>
              <a:srgbClr val="000000"/>
            </a:solidFill>
            <a:ln w="15875"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20579" name="Line 109"/>
            <p:cNvSpPr/>
            <p:nvPr/>
          </p:nvSpPr>
          <p:spPr>
            <a:xfrm flipV="1">
              <a:off x="1040" y="2160"/>
              <a:ext cx="933" cy="18"/>
            </a:xfrm>
            <a:prstGeom prst="line">
              <a:avLst/>
            </a:prstGeom>
            <a:ln w="15875" cap="flat" cmpd="sng">
              <a:solidFill>
                <a:srgbClr val="000000"/>
              </a:solidFill>
              <a:prstDash val="solid"/>
              <a:headEnd type="none" w="med" len="med"/>
              <a:tailEnd type="none" w="med" len="med"/>
            </a:ln>
          </p:spPr>
        </p:sp>
        <p:sp>
          <p:nvSpPr>
            <p:cNvPr id="20580" name="Rectangle 110"/>
            <p:cNvSpPr/>
            <p:nvPr/>
          </p:nvSpPr>
          <p:spPr>
            <a:xfrm>
              <a:off x="930" y="2005"/>
              <a:ext cx="725" cy="173"/>
            </a:xfrm>
            <a:prstGeom prst="rect">
              <a:avLst/>
            </a:prstGeom>
            <a:no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交互型作业</a:t>
              </a:r>
              <a:endParaRPr lang="zh-CN" altLang="en-US" sz="1800" b="1" dirty="0">
                <a:solidFill>
                  <a:schemeClr val="tx1"/>
                </a:solidFill>
                <a:latin typeface="Arial" panose="020B0604020202020204" pitchFamily="34" charset="0"/>
              </a:endParaRPr>
            </a:p>
          </p:txBody>
        </p:sp>
      </p:grpSp>
      <p:sp>
        <p:nvSpPr>
          <p:cNvPr id="20515" name="Rectangle 113"/>
          <p:cNvSpPr/>
          <p:nvPr/>
        </p:nvSpPr>
        <p:spPr>
          <a:xfrm>
            <a:off x="1851025" y="2276475"/>
            <a:ext cx="920750" cy="274638"/>
          </a:xfrm>
          <a:prstGeom prst="rect">
            <a:avLst/>
          </a:prstGeom>
          <a:no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后备队列</a:t>
            </a:r>
            <a:endParaRPr lang="zh-CN" altLang="en-US" sz="1800" b="1" dirty="0">
              <a:solidFill>
                <a:schemeClr val="tx1"/>
              </a:solidFill>
              <a:latin typeface="Arial" panose="020B0604020202020204" pitchFamily="34" charset="0"/>
            </a:endParaRPr>
          </a:p>
        </p:txBody>
      </p:sp>
      <p:grpSp>
        <p:nvGrpSpPr>
          <p:cNvPr id="7" name="Group 165"/>
          <p:cNvGrpSpPr/>
          <p:nvPr/>
        </p:nvGrpSpPr>
        <p:grpSpPr>
          <a:xfrm>
            <a:off x="668338" y="2582863"/>
            <a:ext cx="1181100" cy="487362"/>
            <a:chOff x="421" y="1627"/>
            <a:chExt cx="744" cy="307"/>
          </a:xfrm>
        </p:grpSpPr>
        <p:sp>
          <p:nvSpPr>
            <p:cNvPr id="20570" name="Line 111"/>
            <p:cNvSpPr/>
            <p:nvPr/>
          </p:nvSpPr>
          <p:spPr>
            <a:xfrm>
              <a:off x="1022" y="1647"/>
              <a:ext cx="143" cy="1"/>
            </a:xfrm>
            <a:prstGeom prst="line">
              <a:avLst/>
            </a:prstGeom>
            <a:ln w="15875" cap="flat" cmpd="sng">
              <a:solidFill>
                <a:srgbClr val="000000"/>
              </a:solidFill>
              <a:prstDash val="solid"/>
              <a:headEnd type="none" w="med" len="med"/>
              <a:tailEnd type="none" w="med" len="med"/>
            </a:ln>
          </p:spPr>
        </p:sp>
        <p:sp>
          <p:nvSpPr>
            <p:cNvPr id="20571" name="Line 112"/>
            <p:cNvSpPr/>
            <p:nvPr/>
          </p:nvSpPr>
          <p:spPr>
            <a:xfrm>
              <a:off x="1022" y="1933"/>
              <a:ext cx="143" cy="1"/>
            </a:xfrm>
            <a:prstGeom prst="line">
              <a:avLst/>
            </a:prstGeom>
            <a:ln w="15875" cap="flat" cmpd="sng">
              <a:solidFill>
                <a:srgbClr val="000000"/>
              </a:solidFill>
              <a:prstDash val="solid"/>
              <a:headEnd type="none" w="med" len="med"/>
              <a:tailEnd type="none" w="med" len="med"/>
            </a:ln>
          </p:spPr>
        </p:sp>
        <p:sp>
          <p:nvSpPr>
            <p:cNvPr id="20572" name="Line 114"/>
            <p:cNvSpPr/>
            <p:nvPr/>
          </p:nvSpPr>
          <p:spPr>
            <a:xfrm>
              <a:off x="492" y="1790"/>
              <a:ext cx="673" cy="1"/>
            </a:xfrm>
            <a:prstGeom prst="line">
              <a:avLst/>
            </a:prstGeom>
            <a:ln w="15875" cap="flat" cmpd="sng">
              <a:solidFill>
                <a:srgbClr val="000000"/>
              </a:solidFill>
              <a:prstDash val="solid"/>
              <a:headEnd type="none" w="med" len="med"/>
              <a:tailEnd type="none" w="med" len="med"/>
            </a:ln>
          </p:spPr>
        </p:sp>
        <p:sp>
          <p:nvSpPr>
            <p:cNvPr id="20573" name="Freeform 115"/>
            <p:cNvSpPr/>
            <p:nvPr/>
          </p:nvSpPr>
          <p:spPr>
            <a:xfrm>
              <a:off x="1073" y="1770"/>
              <a:ext cx="92" cy="40"/>
            </a:xfrm>
            <a:custGeom>
              <a:avLst/>
              <a:gdLst>
                <a:gd name="txL" fmla="*/ 0 w 92"/>
                <a:gd name="txT" fmla="*/ 0 h 40"/>
                <a:gd name="txR" fmla="*/ 92 w 92"/>
                <a:gd name="txB" fmla="*/ 40 h 40"/>
              </a:gdLst>
              <a:ahLst/>
              <a:cxnLst>
                <a:cxn ang="0">
                  <a:pos x="0" y="0"/>
                </a:cxn>
                <a:cxn ang="0">
                  <a:pos x="11" y="20"/>
                </a:cxn>
                <a:cxn ang="0">
                  <a:pos x="0" y="40"/>
                </a:cxn>
                <a:cxn ang="0">
                  <a:pos x="92" y="20"/>
                </a:cxn>
                <a:cxn ang="0">
                  <a:pos x="0" y="0"/>
                </a:cxn>
              </a:cxnLst>
              <a:rect l="txL" t="txT" r="txR" b="txB"/>
              <a:pathLst>
                <a:path w="92" h="40">
                  <a:moveTo>
                    <a:pt x="0" y="0"/>
                  </a:moveTo>
                  <a:lnTo>
                    <a:pt x="11" y="20"/>
                  </a:lnTo>
                  <a:lnTo>
                    <a:pt x="0" y="40"/>
                  </a:lnTo>
                  <a:lnTo>
                    <a:pt x="92" y="20"/>
                  </a:lnTo>
                  <a:lnTo>
                    <a:pt x="0" y="0"/>
                  </a:lnTo>
                  <a:close/>
                </a:path>
              </a:pathLst>
            </a:custGeom>
            <a:solidFill>
              <a:srgbClr val="3366FF"/>
            </a:solidFill>
            <a:ln w="15875"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20574" name="Rectangle 116"/>
            <p:cNvSpPr/>
            <p:nvPr/>
          </p:nvSpPr>
          <p:spPr>
            <a:xfrm>
              <a:off x="421" y="1627"/>
              <a:ext cx="580" cy="173"/>
            </a:xfrm>
            <a:prstGeom prst="rect">
              <a:avLst/>
            </a:prstGeom>
            <a:no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批量作业</a:t>
              </a:r>
              <a:endParaRPr lang="zh-CN" altLang="en-US" sz="1800" b="1" dirty="0">
                <a:solidFill>
                  <a:schemeClr val="tx1"/>
                </a:solidFill>
                <a:latin typeface="Arial" panose="020B0604020202020204" pitchFamily="34" charset="0"/>
              </a:endParaRPr>
            </a:p>
          </p:txBody>
        </p:sp>
      </p:grpSp>
      <p:grpSp>
        <p:nvGrpSpPr>
          <p:cNvPr id="8" name="Group 171"/>
          <p:cNvGrpSpPr/>
          <p:nvPr/>
        </p:nvGrpSpPr>
        <p:grpSpPr>
          <a:xfrm>
            <a:off x="6591300" y="2924175"/>
            <a:ext cx="1679575" cy="2674938"/>
            <a:chOff x="4152" y="1842"/>
            <a:chExt cx="1058" cy="1685"/>
          </a:xfrm>
        </p:grpSpPr>
        <p:sp>
          <p:nvSpPr>
            <p:cNvPr id="20566" name="Freeform 81"/>
            <p:cNvSpPr/>
            <p:nvPr/>
          </p:nvSpPr>
          <p:spPr>
            <a:xfrm>
              <a:off x="4152" y="3497"/>
              <a:ext cx="91" cy="30"/>
            </a:xfrm>
            <a:custGeom>
              <a:avLst/>
              <a:gdLst>
                <a:gd name="txL" fmla="*/ 0 w 91"/>
                <a:gd name="txT" fmla="*/ 0 h 30"/>
                <a:gd name="txR" fmla="*/ 91 w 91"/>
                <a:gd name="txB" fmla="*/ 30 h 30"/>
              </a:gdLst>
              <a:ahLst/>
              <a:cxnLst>
                <a:cxn ang="0">
                  <a:pos x="91" y="0"/>
                </a:cxn>
                <a:cxn ang="0">
                  <a:pos x="71" y="10"/>
                </a:cxn>
                <a:cxn ang="0">
                  <a:pos x="91" y="30"/>
                </a:cxn>
                <a:cxn ang="0">
                  <a:pos x="0" y="10"/>
                </a:cxn>
                <a:cxn ang="0">
                  <a:pos x="91" y="0"/>
                </a:cxn>
              </a:cxnLst>
              <a:rect l="txL" t="txT" r="txR" b="txB"/>
              <a:pathLst>
                <a:path w="91" h="30">
                  <a:moveTo>
                    <a:pt x="91" y="0"/>
                  </a:moveTo>
                  <a:lnTo>
                    <a:pt x="71" y="10"/>
                  </a:lnTo>
                  <a:lnTo>
                    <a:pt x="91" y="30"/>
                  </a:lnTo>
                  <a:lnTo>
                    <a:pt x="0" y="10"/>
                  </a:lnTo>
                  <a:lnTo>
                    <a:pt x="91" y="0"/>
                  </a:lnTo>
                  <a:close/>
                </a:path>
              </a:pathLst>
            </a:custGeom>
            <a:solidFill>
              <a:srgbClr val="FF7C80"/>
            </a:solidFill>
            <a:ln w="15875"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20567" name="Line 88"/>
            <p:cNvSpPr/>
            <p:nvPr/>
          </p:nvSpPr>
          <p:spPr>
            <a:xfrm>
              <a:off x="4921" y="1842"/>
              <a:ext cx="0" cy="1679"/>
            </a:xfrm>
            <a:prstGeom prst="line">
              <a:avLst/>
            </a:prstGeom>
            <a:ln w="15875" cap="flat" cmpd="sng">
              <a:solidFill>
                <a:srgbClr val="000000"/>
              </a:solidFill>
              <a:prstDash val="solid"/>
              <a:headEnd type="none" w="med" len="med"/>
              <a:tailEnd type="none" w="med" len="med"/>
            </a:ln>
          </p:spPr>
        </p:sp>
        <p:sp>
          <p:nvSpPr>
            <p:cNvPr id="20568" name="Line 89"/>
            <p:cNvSpPr/>
            <p:nvPr/>
          </p:nvSpPr>
          <p:spPr>
            <a:xfrm>
              <a:off x="4152" y="3507"/>
              <a:ext cx="769" cy="14"/>
            </a:xfrm>
            <a:prstGeom prst="line">
              <a:avLst/>
            </a:prstGeom>
            <a:ln w="15875" cap="flat" cmpd="sng">
              <a:solidFill>
                <a:srgbClr val="000000"/>
              </a:solidFill>
              <a:prstDash val="solid"/>
              <a:headEnd type="none" w="med" len="med"/>
              <a:tailEnd type="none" w="med" len="med"/>
            </a:ln>
          </p:spPr>
        </p:sp>
        <p:sp>
          <p:nvSpPr>
            <p:cNvPr id="124029" name="Text Box 125"/>
            <p:cNvSpPr txBox="1">
              <a:spLocks noChangeArrowheads="1"/>
            </p:cNvSpPr>
            <p:nvPr/>
          </p:nvSpPr>
          <p:spPr bwMode="auto">
            <a:xfrm>
              <a:off x="4921" y="2432"/>
              <a:ext cx="289" cy="68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vert="eaVert">
              <a:spAutoFit/>
            </a:bodyPr>
            <a:lstStyle/>
            <a:p>
              <a:pPr marR="0" algn="l" defTabSz="914400">
                <a:spcBef>
                  <a:spcPct val="50000"/>
                </a:spcBef>
                <a:buClr>
                  <a:schemeClr val="tx1"/>
                </a:buClr>
                <a:buSzTx/>
                <a:buFontTx/>
                <a:buNone/>
                <a:defRPr/>
              </a:pPr>
              <a:r>
                <a:rPr kumimoji="0" lang="zh-CN" altLang="en-US" sz="1800" b="1" kern="1200" cap="none" spc="0" normalizeH="0" baseline="0" noProof="0">
                  <a:solidFill>
                    <a:schemeClr val="tx1"/>
                  </a:solidFill>
                  <a:latin typeface="Arial" panose="020B0604020202020204" pitchFamily="34" charset="0"/>
                  <a:ea typeface="宋体" panose="02010600030101010101" pitchFamily="2" charset="-122"/>
                  <a:cs typeface="+mn-cs"/>
                </a:rPr>
                <a:t>等待事件</a:t>
              </a:r>
              <a:endParaRPr kumimoji="0" lang="zh-CN" altLang="en-US" sz="1800" b="1"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grpSp>
      <p:sp>
        <p:nvSpPr>
          <p:cNvPr id="20518" name="Rectangle 126"/>
          <p:cNvSpPr/>
          <p:nvPr/>
        </p:nvSpPr>
        <p:spPr>
          <a:xfrm>
            <a:off x="815975" y="4048125"/>
            <a:ext cx="225425" cy="452438"/>
          </a:xfrm>
          <a:prstGeom prst="rect">
            <a:avLst/>
          </a:prstGeom>
          <a:solidFill>
            <a:schemeClr val="accent2"/>
          </a:solidFill>
          <a:ln w="1587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20519" name="Rectangle 127"/>
          <p:cNvSpPr/>
          <p:nvPr/>
        </p:nvSpPr>
        <p:spPr>
          <a:xfrm>
            <a:off x="1041400" y="4048125"/>
            <a:ext cx="227013" cy="452438"/>
          </a:xfrm>
          <a:prstGeom prst="rect">
            <a:avLst/>
          </a:prstGeom>
          <a:solidFill>
            <a:schemeClr val="accent2"/>
          </a:solidFill>
          <a:ln w="1587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20520" name="Rectangle 128"/>
          <p:cNvSpPr/>
          <p:nvPr/>
        </p:nvSpPr>
        <p:spPr>
          <a:xfrm>
            <a:off x="1268413" y="4048125"/>
            <a:ext cx="227012" cy="452438"/>
          </a:xfrm>
          <a:prstGeom prst="rect">
            <a:avLst/>
          </a:prstGeom>
          <a:solidFill>
            <a:schemeClr val="accent2"/>
          </a:solidFill>
          <a:ln w="1587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20521" name="Rectangle 129"/>
          <p:cNvSpPr/>
          <p:nvPr/>
        </p:nvSpPr>
        <p:spPr>
          <a:xfrm>
            <a:off x="1495425" y="4048125"/>
            <a:ext cx="227013" cy="452438"/>
          </a:xfrm>
          <a:prstGeom prst="rect">
            <a:avLst/>
          </a:prstGeom>
          <a:solidFill>
            <a:schemeClr val="accent2"/>
          </a:solidFill>
          <a:ln w="1587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20522" name="Rectangle 130"/>
          <p:cNvSpPr/>
          <p:nvPr/>
        </p:nvSpPr>
        <p:spPr>
          <a:xfrm>
            <a:off x="1722438" y="4048125"/>
            <a:ext cx="225425" cy="452438"/>
          </a:xfrm>
          <a:prstGeom prst="rect">
            <a:avLst/>
          </a:prstGeom>
          <a:solidFill>
            <a:schemeClr val="accent2"/>
          </a:solidFill>
          <a:ln w="1587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20523" name="Rectangle 131"/>
          <p:cNvSpPr/>
          <p:nvPr/>
        </p:nvSpPr>
        <p:spPr>
          <a:xfrm>
            <a:off x="1947863" y="4048125"/>
            <a:ext cx="242887" cy="452438"/>
          </a:xfrm>
          <a:prstGeom prst="rect">
            <a:avLst/>
          </a:prstGeom>
          <a:solidFill>
            <a:schemeClr val="accent2"/>
          </a:solidFill>
          <a:ln w="1587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20524" name="Rectangle 132"/>
          <p:cNvSpPr/>
          <p:nvPr/>
        </p:nvSpPr>
        <p:spPr>
          <a:xfrm>
            <a:off x="2190750" y="4048125"/>
            <a:ext cx="227013" cy="452438"/>
          </a:xfrm>
          <a:prstGeom prst="rect">
            <a:avLst/>
          </a:prstGeom>
          <a:solidFill>
            <a:schemeClr val="accent2"/>
          </a:solidFill>
          <a:ln w="1587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20525" name="Rectangle 133"/>
          <p:cNvSpPr/>
          <p:nvPr/>
        </p:nvSpPr>
        <p:spPr>
          <a:xfrm>
            <a:off x="2417763" y="4048125"/>
            <a:ext cx="227012" cy="452438"/>
          </a:xfrm>
          <a:prstGeom prst="rect">
            <a:avLst/>
          </a:prstGeom>
          <a:solidFill>
            <a:schemeClr val="accent2"/>
          </a:solidFill>
          <a:ln w="1587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20526" name="Line 134"/>
          <p:cNvSpPr/>
          <p:nvPr/>
        </p:nvSpPr>
        <p:spPr>
          <a:xfrm>
            <a:off x="2644775" y="4048125"/>
            <a:ext cx="225425" cy="1588"/>
          </a:xfrm>
          <a:prstGeom prst="line">
            <a:avLst/>
          </a:prstGeom>
          <a:ln w="15875" cap="flat" cmpd="sng">
            <a:solidFill>
              <a:srgbClr val="000000"/>
            </a:solidFill>
            <a:prstDash val="solid"/>
            <a:headEnd type="none" w="med" len="med"/>
            <a:tailEnd type="none" w="med" len="med"/>
          </a:ln>
        </p:spPr>
      </p:sp>
      <p:sp>
        <p:nvSpPr>
          <p:cNvPr id="20527" name="Line 135"/>
          <p:cNvSpPr/>
          <p:nvPr/>
        </p:nvSpPr>
        <p:spPr>
          <a:xfrm>
            <a:off x="2644775" y="4500563"/>
            <a:ext cx="225425" cy="1587"/>
          </a:xfrm>
          <a:prstGeom prst="line">
            <a:avLst/>
          </a:prstGeom>
          <a:ln w="15875" cap="flat" cmpd="sng">
            <a:solidFill>
              <a:srgbClr val="000000"/>
            </a:solidFill>
            <a:prstDash val="solid"/>
            <a:headEnd type="none" w="med" len="med"/>
            <a:tailEnd type="none" w="med" len="med"/>
          </a:ln>
        </p:spPr>
      </p:sp>
      <p:sp>
        <p:nvSpPr>
          <p:cNvPr id="20528" name="Rectangle 136"/>
          <p:cNvSpPr/>
          <p:nvPr/>
        </p:nvSpPr>
        <p:spPr>
          <a:xfrm>
            <a:off x="611188" y="3789363"/>
            <a:ext cx="2139950" cy="274637"/>
          </a:xfrm>
          <a:prstGeom prst="rect">
            <a:avLst/>
          </a:prstGeom>
          <a:noFill/>
          <a:ln w="9525">
            <a:noFill/>
          </a:ln>
        </p:spPr>
        <p:txBody>
          <a:bodyPr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静止就绪，挂起队列</a:t>
            </a:r>
            <a:endParaRPr lang="zh-CN" altLang="en-US" sz="1800" b="1" dirty="0">
              <a:solidFill>
                <a:schemeClr val="tx1"/>
              </a:solidFill>
              <a:latin typeface="Arial" panose="020B0604020202020204" pitchFamily="34" charset="0"/>
            </a:endParaRPr>
          </a:p>
        </p:txBody>
      </p:sp>
      <p:sp>
        <p:nvSpPr>
          <p:cNvPr id="20529" name="Rectangle 140"/>
          <p:cNvSpPr/>
          <p:nvPr/>
        </p:nvSpPr>
        <p:spPr>
          <a:xfrm>
            <a:off x="815975" y="5349875"/>
            <a:ext cx="225425" cy="452438"/>
          </a:xfrm>
          <a:prstGeom prst="rect">
            <a:avLst/>
          </a:prstGeom>
          <a:solidFill>
            <a:srgbClr val="CCFFFF"/>
          </a:solidFill>
          <a:ln w="1587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20530" name="Rectangle 141"/>
          <p:cNvSpPr/>
          <p:nvPr/>
        </p:nvSpPr>
        <p:spPr>
          <a:xfrm>
            <a:off x="1041400" y="5349875"/>
            <a:ext cx="227013" cy="452438"/>
          </a:xfrm>
          <a:prstGeom prst="rect">
            <a:avLst/>
          </a:prstGeom>
          <a:solidFill>
            <a:srgbClr val="CCFFFF"/>
          </a:solidFill>
          <a:ln w="1587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20531" name="Rectangle 142"/>
          <p:cNvSpPr/>
          <p:nvPr/>
        </p:nvSpPr>
        <p:spPr>
          <a:xfrm>
            <a:off x="1268413" y="5349875"/>
            <a:ext cx="227012" cy="452438"/>
          </a:xfrm>
          <a:prstGeom prst="rect">
            <a:avLst/>
          </a:prstGeom>
          <a:solidFill>
            <a:srgbClr val="CCFFFF"/>
          </a:solidFill>
          <a:ln w="1587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20532" name="Rectangle 143"/>
          <p:cNvSpPr/>
          <p:nvPr/>
        </p:nvSpPr>
        <p:spPr>
          <a:xfrm>
            <a:off x="1495425" y="5349875"/>
            <a:ext cx="227013" cy="452438"/>
          </a:xfrm>
          <a:prstGeom prst="rect">
            <a:avLst/>
          </a:prstGeom>
          <a:solidFill>
            <a:srgbClr val="CCFFFF"/>
          </a:solidFill>
          <a:ln w="1587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20533" name="Rectangle 144"/>
          <p:cNvSpPr/>
          <p:nvPr/>
        </p:nvSpPr>
        <p:spPr>
          <a:xfrm>
            <a:off x="1722438" y="5349875"/>
            <a:ext cx="225425" cy="452438"/>
          </a:xfrm>
          <a:prstGeom prst="rect">
            <a:avLst/>
          </a:prstGeom>
          <a:solidFill>
            <a:srgbClr val="CCFFFF"/>
          </a:solidFill>
          <a:ln w="1587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20534" name="Rectangle 145"/>
          <p:cNvSpPr/>
          <p:nvPr/>
        </p:nvSpPr>
        <p:spPr>
          <a:xfrm>
            <a:off x="1947863" y="5349875"/>
            <a:ext cx="242887" cy="452438"/>
          </a:xfrm>
          <a:prstGeom prst="rect">
            <a:avLst/>
          </a:prstGeom>
          <a:solidFill>
            <a:srgbClr val="CCFFFF"/>
          </a:solidFill>
          <a:ln w="1587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20535" name="Rectangle 146"/>
          <p:cNvSpPr/>
          <p:nvPr/>
        </p:nvSpPr>
        <p:spPr>
          <a:xfrm>
            <a:off x="2190750" y="5349875"/>
            <a:ext cx="227013" cy="452438"/>
          </a:xfrm>
          <a:prstGeom prst="rect">
            <a:avLst/>
          </a:prstGeom>
          <a:solidFill>
            <a:srgbClr val="CCFFFF"/>
          </a:solidFill>
          <a:ln w="1587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20536" name="Rectangle 147"/>
          <p:cNvSpPr/>
          <p:nvPr/>
        </p:nvSpPr>
        <p:spPr>
          <a:xfrm>
            <a:off x="2417763" y="5349875"/>
            <a:ext cx="227012" cy="452438"/>
          </a:xfrm>
          <a:prstGeom prst="rect">
            <a:avLst/>
          </a:prstGeom>
          <a:solidFill>
            <a:srgbClr val="CCFFFF"/>
          </a:solidFill>
          <a:ln w="15875" cap="flat" cmpd="sng">
            <a:solidFill>
              <a:srgbClr val="000000"/>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20537" name="Rectangle 150"/>
          <p:cNvSpPr/>
          <p:nvPr/>
        </p:nvSpPr>
        <p:spPr>
          <a:xfrm>
            <a:off x="827088" y="5075238"/>
            <a:ext cx="2089150" cy="274637"/>
          </a:xfrm>
          <a:prstGeom prst="rect">
            <a:avLst/>
          </a:prstGeom>
          <a:noFill/>
          <a:ln w="9525">
            <a:noFill/>
          </a:ln>
        </p:spPr>
        <p:txBody>
          <a:bodyPr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静止阻塞，挂起队列</a:t>
            </a:r>
            <a:endParaRPr lang="zh-CN" altLang="en-US" sz="1800" b="1" dirty="0">
              <a:solidFill>
                <a:schemeClr val="tx1"/>
              </a:solidFill>
              <a:latin typeface="Arial" panose="020B0604020202020204" pitchFamily="34" charset="0"/>
            </a:endParaRPr>
          </a:p>
        </p:txBody>
      </p:sp>
      <p:grpSp>
        <p:nvGrpSpPr>
          <p:cNvPr id="9" name="Group 174"/>
          <p:cNvGrpSpPr/>
          <p:nvPr/>
        </p:nvGrpSpPr>
        <p:grpSpPr>
          <a:xfrm>
            <a:off x="179388" y="4292600"/>
            <a:ext cx="647700" cy="1296988"/>
            <a:chOff x="113" y="2704"/>
            <a:chExt cx="408" cy="817"/>
          </a:xfrm>
        </p:grpSpPr>
        <p:sp>
          <p:nvSpPr>
            <p:cNvPr id="20559" name="Rectangle 119"/>
            <p:cNvSpPr/>
            <p:nvPr/>
          </p:nvSpPr>
          <p:spPr>
            <a:xfrm>
              <a:off x="113" y="2795"/>
              <a:ext cx="145" cy="173"/>
            </a:xfrm>
            <a:prstGeom prst="rect">
              <a:avLst/>
            </a:prstGeom>
            <a:no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事</a:t>
              </a:r>
              <a:endParaRPr lang="zh-CN" altLang="en-US" sz="1800" b="1" dirty="0">
                <a:solidFill>
                  <a:schemeClr val="tx1"/>
                </a:solidFill>
                <a:latin typeface="Arial" panose="020B0604020202020204" pitchFamily="34" charset="0"/>
              </a:endParaRPr>
            </a:p>
          </p:txBody>
        </p:sp>
        <p:sp>
          <p:nvSpPr>
            <p:cNvPr id="20560" name="Rectangle 120"/>
            <p:cNvSpPr/>
            <p:nvPr/>
          </p:nvSpPr>
          <p:spPr>
            <a:xfrm>
              <a:off x="113" y="2959"/>
              <a:ext cx="145" cy="173"/>
            </a:xfrm>
            <a:prstGeom prst="rect">
              <a:avLst/>
            </a:prstGeom>
            <a:no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件</a:t>
              </a:r>
              <a:endParaRPr lang="zh-CN" altLang="en-US" sz="1800" b="1" dirty="0">
                <a:solidFill>
                  <a:schemeClr val="tx1"/>
                </a:solidFill>
                <a:latin typeface="Arial" panose="020B0604020202020204" pitchFamily="34" charset="0"/>
              </a:endParaRPr>
            </a:p>
          </p:txBody>
        </p:sp>
        <p:sp>
          <p:nvSpPr>
            <p:cNvPr id="20561" name="Rectangle 121"/>
            <p:cNvSpPr/>
            <p:nvPr/>
          </p:nvSpPr>
          <p:spPr>
            <a:xfrm>
              <a:off x="113" y="3122"/>
              <a:ext cx="145" cy="173"/>
            </a:xfrm>
            <a:prstGeom prst="rect">
              <a:avLst/>
            </a:prstGeom>
            <a:no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出</a:t>
              </a:r>
              <a:endParaRPr lang="zh-CN" altLang="en-US" sz="1800" b="1" dirty="0">
                <a:solidFill>
                  <a:schemeClr val="tx1"/>
                </a:solidFill>
                <a:latin typeface="Arial" panose="020B0604020202020204" pitchFamily="34" charset="0"/>
              </a:endParaRPr>
            </a:p>
          </p:txBody>
        </p:sp>
        <p:sp>
          <p:nvSpPr>
            <p:cNvPr id="20562" name="Rectangle 122"/>
            <p:cNvSpPr/>
            <p:nvPr/>
          </p:nvSpPr>
          <p:spPr>
            <a:xfrm>
              <a:off x="113" y="3285"/>
              <a:ext cx="145" cy="173"/>
            </a:xfrm>
            <a:prstGeom prst="rect">
              <a:avLst/>
            </a:prstGeom>
            <a:no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现</a:t>
              </a:r>
              <a:endParaRPr lang="zh-CN" altLang="en-US" sz="1800" b="1" dirty="0">
                <a:solidFill>
                  <a:schemeClr val="tx1"/>
                </a:solidFill>
                <a:latin typeface="Arial" panose="020B0604020202020204" pitchFamily="34" charset="0"/>
              </a:endParaRPr>
            </a:p>
          </p:txBody>
        </p:sp>
        <p:sp>
          <p:nvSpPr>
            <p:cNvPr id="20563" name="Line 155"/>
            <p:cNvSpPr/>
            <p:nvPr/>
          </p:nvSpPr>
          <p:spPr>
            <a:xfrm flipH="1">
              <a:off x="295" y="2704"/>
              <a:ext cx="0" cy="817"/>
            </a:xfrm>
            <a:prstGeom prst="line">
              <a:avLst/>
            </a:prstGeom>
            <a:ln w="15875" cap="flat" cmpd="sng">
              <a:solidFill>
                <a:srgbClr val="000000"/>
              </a:solidFill>
              <a:prstDash val="solid"/>
              <a:headEnd type="none" w="med" len="med"/>
              <a:tailEnd type="none" w="med" len="med"/>
            </a:ln>
          </p:spPr>
        </p:sp>
        <p:sp>
          <p:nvSpPr>
            <p:cNvPr id="20564" name="Line 156"/>
            <p:cNvSpPr/>
            <p:nvPr/>
          </p:nvSpPr>
          <p:spPr>
            <a:xfrm>
              <a:off x="269" y="3513"/>
              <a:ext cx="245" cy="1"/>
            </a:xfrm>
            <a:prstGeom prst="line">
              <a:avLst/>
            </a:prstGeom>
            <a:ln w="15875" cap="flat" cmpd="sng">
              <a:solidFill>
                <a:srgbClr val="000000"/>
              </a:solidFill>
              <a:prstDash val="solid"/>
              <a:headEnd type="none" w="med" len="med"/>
              <a:tailEnd type="none" w="med" len="med"/>
            </a:ln>
          </p:spPr>
        </p:sp>
        <p:sp>
          <p:nvSpPr>
            <p:cNvPr id="124065" name="Line 161"/>
            <p:cNvSpPr>
              <a:spLocks noChangeShapeType="1"/>
            </p:cNvSpPr>
            <p:nvPr/>
          </p:nvSpPr>
          <p:spPr bwMode="auto">
            <a:xfrm>
              <a:off x="295" y="2704"/>
              <a:ext cx="226"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grpSp>
      <p:grpSp>
        <p:nvGrpSpPr>
          <p:cNvPr id="10" name="Group 170"/>
          <p:cNvGrpSpPr/>
          <p:nvPr/>
        </p:nvGrpSpPr>
        <p:grpSpPr>
          <a:xfrm>
            <a:off x="3708400" y="1741488"/>
            <a:ext cx="3816350" cy="966787"/>
            <a:chOff x="2336" y="1097"/>
            <a:chExt cx="2404" cy="609"/>
          </a:xfrm>
        </p:grpSpPr>
        <p:sp>
          <p:nvSpPr>
            <p:cNvPr id="20553" name="Line 18"/>
            <p:cNvSpPr/>
            <p:nvPr/>
          </p:nvSpPr>
          <p:spPr>
            <a:xfrm>
              <a:off x="2648" y="1647"/>
              <a:ext cx="142" cy="1"/>
            </a:xfrm>
            <a:prstGeom prst="line">
              <a:avLst/>
            </a:prstGeom>
            <a:ln w="15875" cap="flat" cmpd="sng">
              <a:solidFill>
                <a:srgbClr val="000000"/>
              </a:solidFill>
              <a:prstDash val="solid"/>
              <a:headEnd type="none" w="med" len="med"/>
              <a:tailEnd type="none" w="med" len="med"/>
            </a:ln>
          </p:spPr>
        </p:sp>
        <p:sp>
          <p:nvSpPr>
            <p:cNvPr id="20554" name="Line 94"/>
            <p:cNvSpPr/>
            <p:nvPr/>
          </p:nvSpPr>
          <p:spPr>
            <a:xfrm>
              <a:off x="4740" y="1253"/>
              <a:ext cx="0" cy="272"/>
            </a:xfrm>
            <a:prstGeom prst="line">
              <a:avLst/>
            </a:prstGeom>
            <a:ln w="15875" cap="flat" cmpd="sng">
              <a:solidFill>
                <a:srgbClr val="000000"/>
              </a:solidFill>
              <a:prstDash val="solid"/>
              <a:headEnd type="none" w="med" len="med"/>
              <a:tailEnd type="none" w="med" len="med"/>
            </a:ln>
          </p:spPr>
        </p:sp>
        <p:sp>
          <p:nvSpPr>
            <p:cNvPr id="20555" name="Line 95"/>
            <p:cNvSpPr/>
            <p:nvPr/>
          </p:nvSpPr>
          <p:spPr>
            <a:xfrm>
              <a:off x="2336" y="1253"/>
              <a:ext cx="2404" cy="0"/>
            </a:xfrm>
            <a:prstGeom prst="line">
              <a:avLst/>
            </a:prstGeom>
            <a:ln w="15875" cap="flat" cmpd="sng">
              <a:solidFill>
                <a:srgbClr val="000000"/>
              </a:solidFill>
              <a:prstDash val="solid"/>
              <a:headEnd type="none" w="med" len="med"/>
              <a:tailEnd type="none" w="med" len="med"/>
            </a:ln>
          </p:spPr>
        </p:sp>
        <p:sp>
          <p:nvSpPr>
            <p:cNvPr id="20556" name="Line 96"/>
            <p:cNvSpPr/>
            <p:nvPr/>
          </p:nvSpPr>
          <p:spPr>
            <a:xfrm>
              <a:off x="2336" y="1253"/>
              <a:ext cx="0" cy="453"/>
            </a:xfrm>
            <a:prstGeom prst="line">
              <a:avLst/>
            </a:prstGeom>
            <a:ln w="15875" cap="flat" cmpd="sng">
              <a:solidFill>
                <a:srgbClr val="000000"/>
              </a:solidFill>
              <a:prstDash val="solid"/>
              <a:headEnd type="none" w="med" len="med"/>
              <a:tailEnd type="none" w="med" len="med"/>
            </a:ln>
          </p:spPr>
        </p:sp>
        <p:sp>
          <p:nvSpPr>
            <p:cNvPr id="20557" name="Rectangle 97"/>
            <p:cNvSpPr/>
            <p:nvPr/>
          </p:nvSpPr>
          <p:spPr>
            <a:xfrm>
              <a:off x="3181" y="1097"/>
              <a:ext cx="580" cy="173"/>
            </a:xfrm>
            <a:prstGeom prst="rect">
              <a:avLst/>
            </a:prstGeom>
            <a:no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时间片完</a:t>
              </a:r>
              <a:endParaRPr lang="zh-CN" altLang="en-US" sz="1800" b="1" dirty="0">
                <a:solidFill>
                  <a:schemeClr val="tx1"/>
                </a:solidFill>
                <a:latin typeface="Arial" panose="020B0604020202020204" pitchFamily="34" charset="0"/>
              </a:endParaRPr>
            </a:p>
          </p:txBody>
        </p:sp>
        <p:sp>
          <p:nvSpPr>
            <p:cNvPr id="124066" name="Line 162"/>
            <p:cNvSpPr>
              <a:spLocks noChangeShapeType="1"/>
            </p:cNvSpPr>
            <p:nvPr/>
          </p:nvSpPr>
          <p:spPr bwMode="auto">
            <a:xfrm>
              <a:off x="2336" y="1706"/>
              <a:ext cx="316"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grpSp>
      <p:sp>
        <p:nvSpPr>
          <p:cNvPr id="20540" name="Rectangle 163"/>
          <p:cNvSpPr/>
          <p:nvPr/>
        </p:nvSpPr>
        <p:spPr>
          <a:xfrm>
            <a:off x="1258888" y="6092825"/>
            <a:ext cx="612775" cy="365125"/>
          </a:xfrm>
          <a:prstGeom prst="rect">
            <a:avLst/>
          </a:prstGeom>
          <a:noFill/>
          <a:ln w="9525">
            <a:noFill/>
          </a:ln>
        </p:spPr>
        <p:txBody>
          <a:bodyPr wrap="none" lIns="0" tIns="0" rIns="0" bIns="0">
            <a:spAutoFit/>
          </a:bodyPr>
          <a:p>
            <a:pPr algn="l">
              <a:spcBef>
                <a:spcPct val="50000"/>
              </a:spcBef>
              <a:buClr>
                <a:schemeClr val="tx1"/>
              </a:buClr>
            </a:pPr>
            <a:r>
              <a:rPr lang="zh-CN" altLang="en-US" b="1" dirty="0">
                <a:solidFill>
                  <a:srgbClr val="CC3300"/>
                </a:solidFill>
                <a:latin typeface="宋体" panose="02010600030101010101" pitchFamily="2" charset="-122"/>
              </a:rPr>
              <a:t>外存</a:t>
            </a:r>
            <a:endParaRPr lang="zh-CN" altLang="en-US" b="1" dirty="0">
              <a:solidFill>
                <a:srgbClr val="CC3300"/>
              </a:solidFill>
              <a:latin typeface="Arial" panose="020B0604020202020204" pitchFamily="34" charset="0"/>
            </a:endParaRPr>
          </a:p>
        </p:txBody>
      </p:sp>
      <p:sp>
        <p:nvSpPr>
          <p:cNvPr id="20541" name="Rectangle 164"/>
          <p:cNvSpPr/>
          <p:nvPr/>
        </p:nvSpPr>
        <p:spPr>
          <a:xfrm>
            <a:off x="5003800" y="6165850"/>
            <a:ext cx="612775" cy="365125"/>
          </a:xfrm>
          <a:prstGeom prst="rect">
            <a:avLst/>
          </a:prstGeom>
          <a:noFill/>
          <a:ln w="9525">
            <a:noFill/>
          </a:ln>
        </p:spPr>
        <p:txBody>
          <a:bodyPr wrap="none" lIns="0" tIns="0" rIns="0" bIns="0">
            <a:spAutoFit/>
          </a:bodyPr>
          <a:p>
            <a:pPr algn="l">
              <a:spcBef>
                <a:spcPct val="50000"/>
              </a:spcBef>
              <a:buClr>
                <a:schemeClr val="tx1"/>
              </a:buClr>
            </a:pPr>
            <a:r>
              <a:rPr lang="zh-CN" altLang="en-US" b="1" dirty="0">
                <a:solidFill>
                  <a:schemeClr val="accent2"/>
                </a:solidFill>
                <a:latin typeface="宋体" panose="02010600030101010101" pitchFamily="2" charset="-122"/>
              </a:rPr>
              <a:t>内存</a:t>
            </a:r>
            <a:endParaRPr lang="zh-CN" altLang="en-US" b="1" dirty="0">
              <a:solidFill>
                <a:schemeClr val="accent2"/>
              </a:solidFill>
              <a:latin typeface="Arial" panose="020B0604020202020204" pitchFamily="34" charset="0"/>
            </a:endParaRPr>
          </a:p>
        </p:txBody>
      </p:sp>
      <p:grpSp>
        <p:nvGrpSpPr>
          <p:cNvPr id="11" name="Group 173"/>
          <p:cNvGrpSpPr/>
          <p:nvPr/>
        </p:nvGrpSpPr>
        <p:grpSpPr>
          <a:xfrm>
            <a:off x="2644775" y="5300663"/>
            <a:ext cx="1927225" cy="635000"/>
            <a:chOff x="1666" y="3339"/>
            <a:chExt cx="1214" cy="400"/>
          </a:xfrm>
        </p:grpSpPr>
        <p:sp>
          <p:nvSpPr>
            <p:cNvPr id="20547" name="Line 148"/>
            <p:cNvSpPr/>
            <p:nvPr/>
          </p:nvSpPr>
          <p:spPr>
            <a:xfrm>
              <a:off x="1666" y="3370"/>
              <a:ext cx="142" cy="1"/>
            </a:xfrm>
            <a:prstGeom prst="line">
              <a:avLst/>
            </a:prstGeom>
            <a:ln w="15875" cap="flat" cmpd="sng">
              <a:solidFill>
                <a:srgbClr val="000000"/>
              </a:solidFill>
              <a:prstDash val="solid"/>
              <a:headEnd type="none" w="med" len="med"/>
              <a:tailEnd type="none" w="med" len="med"/>
            </a:ln>
          </p:spPr>
        </p:sp>
        <p:sp>
          <p:nvSpPr>
            <p:cNvPr id="20548" name="Line 149"/>
            <p:cNvSpPr/>
            <p:nvPr/>
          </p:nvSpPr>
          <p:spPr>
            <a:xfrm>
              <a:off x="1666" y="3655"/>
              <a:ext cx="142" cy="1"/>
            </a:xfrm>
            <a:prstGeom prst="line">
              <a:avLst/>
            </a:prstGeom>
            <a:ln w="15875" cap="flat" cmpd="sng">
              <a:solidFill>
                <a:srgbClr val="000000"/>
              </a:solidFill>
              <a:prstDash val="solid"/>
              <a:headEnd type="none" w="med" len="med"/>
              <a:tailEnd type="none" w="med" len="med"/>
            </a:ln>
          </p:spPr>
        </p:sp>
        <p:sp>
          <p:nvSpPr>
            <p:cNvPr id="20549" name="Line 157"/>
            <p:cNvSpPr/>
            <p:nvPr/>
          </p:nvSpPr>
          <p:spPr>
            <a:xfrm>
              <a:off x="1701" y="3513"/>
              <a:ext cx="1179" cy="8"/>
            </a:xfrm>
            <a:prstGeom prst="line">
              <a:avLst/>
            </a:prstGeom>
            <a:ln w="15875" cap="flat" cmpd="sng">
              <a:solidFill>
                <a:srgbClr val="000000"/>
              </a:solidFill>
              <a:prstDash val="solid"/>
              <a:headEnd type="none" w="med" len="med"/>
              <a:tailEnd type="none" w="med" len="med"/>
            </a:ln>
          </p:spPr>
        </p:sp>
        <p:sp>
          <p:nvSpPr>
            <p:cNvPr id="20550" name="Freeform 158"/>
            <p:cNvSpPr/>
            <p:nvPr/>
          </p:nvSpPr>
          <p:spPr>
            <a:xfrm>
              <a:off x="1701" y="3492"/>
              <a:ext cx="101" cy="41"/>
            </a:xfrm>
            <a:custGeom>
              <a:avLst/>
              <a:gdLst>
                <a:gd name="txL" fmla="*/ 0 w 101"/>
                <a:gd name="txT" fmla="*/ 0 h 41"/>
                <a:gd name="txR" fmla="*/ 101 w 101"/>
                <a:gd name="txB" fmla="*/ 41 h 41"/>
              </a:gdLst>
              <a:ahLst/>
              <a:cxnLst>
                <a:cxn ang="0">
                  <a:pos x="101" y="0"/>
                </a:cxn>
                <a:cxn ang="0">
                  <a:pos x="81" y="21"/>
                </a:cxn>
                <a:cxn ang="0">
                  <a:pos x="101" y="41"/>
                </a:cxn>
                <a:cxn ang="0">
                  <a:pos x="0" y="21"/>
                </a:cxn>
                <a:cxn ang="0">
                  <a:pos x="101" y="0"/>
                </a:cxn>
              </a:cxnLst>
              <a:rect l="txL" t="txT" r="txR" b="txB"/>
              <a:pathLst>
                <a:path w="101" h="41">
                  <a:moveTo>
                    <a:pt x="101" y="0"/>
                  </a:moveTo>
                  <a:lnTo>
                    <a:pt x="81" y="21"/>
                  </a:lnTo>
                  <a:lnTo>
                    <a:pt x="101" y="41"/>
                  </a:lnTo>
                  <a:lnTo>
                    <a:pt x="0" y="21"/>
                  </a:lnTo>
                  <a:lnTo>
                    <a:pt x="101" y="0"/>
                  </a:lnTo>
                  <a:close/>
                </a:path>
              </a:pathLst>
            </a:custGeom>
            <a:solidFill>
              <a:srgbClr val="CCFFFF"/>
            </a:solidFill>
            <a:ln w="15875"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20551" name="Rectangle 159"/>
            <p:cNvSpPr/>
            <p:nvPr/>
          </p:nvSpPr>
          <p:spPr>
            <a:xfrm>
              <a:off x="2154" y="3566"/>
              <a:ext cx="290" cy="173"/>
            </a:xfrm>
            <a:prstGeom prst="rect">
              <a:avLst/>
            </a:prstGeom>
            <a:no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换出</a:t>
              </a:r>
              <a:endParaRPr lang="zh-CN" altLang="en-US" sz="1800" b="1" dirty="0">
                <a:solidFill>
                  <a:schemeClr val="tx1"/>
                </a:solidFill>
                <a:latin typeface="Arial" panose="020B0604020202020204" pitchFamily="34" charset="0"/>
              </a:endParaRPr>
            </a:p>
          </p:txBody>
        </p:sp>
        <p:sp>
          <p:nvSpPr>
            <p:cNvPr id="20552" name="Rectangle 172"/>
            <p:cNvSpPr/>
            <p:nvPr/>
          </p:nvSpPr>
          <p:spPr>
            <a:xfrm>
              <a:off x="2064" y="3339"/>
              <a:ext cx="580" cy="173"/>
            </a:xfrm>
            <a:prstGeom prst="rect">
              <a:avLst/>
            </a:prstGeom>
            <a:noFill/>
            <a:ln w="9525">
              <a:noFill/>
            </a:ln>
          </p:spPr>
          <p:txBody>
            <a:bodyPr wrap="none" lIns="0" tIns="0" rIns="0" bIns="0">
              <a:spAutoFit/>
            </a:bodyPr>
            <a:p>
              <a:pPr algn="l">
                <a:spcBef>
                  <a:spcPct val="50000"/>
                </a:spcBef>
                <a:buClr>
                  <a:schemeClr val="tx1"/>
                </a:buClr>
              </a:pPr>
              <a:r>
                <a:rPr lang="zh-CN" altLang="en-US" sz="1800" b="1" dirty="0">
                  <a:solidFill>
                    <a:srgbClr val="000000"/>
                  </a:solidFill>
                  <a:latin typeface="宋体" panose="02010600030101010101" pitchFamily="2" charset="-122"/>
                </a:rPr>
                <a:t>内存紧张</a:t>
              </a:r>
              <a:endParaRPr lang="zh-CN" altLang="en-US" sz="1800" b="1" dirty="0">
                <a:solidFill>
                  <a:schemeClr val="tx1"/>
                </a:solidFill>
                <a:latin typeface="Arial" panose="020B0604020202020204" pitchFamily="34" charset="0"/>
              </a:endParaRPr>
            </a:p>
          </p:txBody>
        </p:sp>
      </p:grpSp>
      <p:sp>
        <p:nvSpPr>
          <p:cNvPr id="124081" name="Line 177"/>
          <p:cNvSpPr/>
          <p:nvPr/>
        </p:nvSpPr>
        <p:spPr>
          <a:xfrm>
            <a:off x="3852863" y="3644900"/>
            <a:ext cx="935037" cy="576263"/>
          </a:xfrm>
          <a:prstGeom prst="line">
            <a:avLst/>
          </a:prstGeom>
          <a:ln w="9525" cap="flat" cmpd="sng">
            <a:solidFill>
              <a:srgbClr val="000000"/>
            </a:solidFill>
            <a:prstDash val="solid"/>
            <a:headEnd type="none" w="med" len="med"/>
            <a:tailEnd type="none" w="med" len="med"/>
          </a:ln>
        </p:spPr>
      </p:sp>
      <p:sp>
        <p:nvSpPr>
          <p:cNvPr id="124082" name="Line 178"/>
          <p:cNvSpPr/>
          <p:nvPr/>
        </p:nvSpPr>
        <p:spPr>
          <a:xfrm flipV="1">
            <a:off x="4356100" y="4221163"/>
            <a:ext cx="431800" cy="1223962"/>
          </a:xfrm>
          <a:prstGeom prst="line">
            <a:avLst/>
          </a:prstGeom>
          <a:ln w="9525" cap="flat" cmpd="sng">
            <a:solidFill>
              <a:srgbClr val="000000"/>
            </a:solidFill>
            <a:prstDash val="solid"/>
            <a:headEnd type="none" w="med" len="med"/>
            <a:tailEnd type="none" w="med" len="med"/>
          </a:ln>
        </p:spPr>
      </p:sp>
      <p:sp>
        <p:nvSpPr>
          <p:cNvPr id="124083" name="Text Box 179"/>
          <p:cNvSpPr txBox="1"/>
          <p:nvPr/>
        </p:nvSpPr>
        <p:spPr>
          <a:xfrm>
            <a:off x="4859338" y="3860800"/>
            <a:ext cx="1368425" cy="396875"/>
          </a:xfrm>
          <a:prstGeom prst="rect">
            <a:avLst/>
          </a:prstGeom>
          <a:noFill/>
          <a:ln w="9525">
            <a:noFill/>
          </a:ln>
        </p:spPr>
        <p:txBody>
          <a:bodyPr>
            <a:spAutoFit/>
          </a:bodyPr>
          <a:p>
            <a:pPr algn="l">
              <a:spcBef>
                <a:spcPct val="50000"/>
              </a:spcBef>
              <a:buClr>
                <a:schemeClr val="tx1"/>
              </a:buClr>
            </a:pPr>
            <a:r>
              <a:rPr lang="zh-CN" altLang="en-US" sz="2000" b="1" dirty="0">
                <a:solidFill>
                  <a:schemeClr val="tx1"/>
                </a:solidFill>
                <a:latin typeface="Arial" panose="020B0604020202020204" pitchFamily="34" charset="0"/>
              </a:rPr>
              <a:t>中级调度</a:t>
            </a:r>
            <a:endParaRPr lang="zh-CN" altLang="en-US" sz="2000" b="1" dirty="0">
              <a:solidFill>
                <a:schemeClr val="tx1"/>
              </a:solidFill>
              <a:latin typeface="Arial" panose="020B0604020202020204" pitchFamily="34" charset="0"/>
            </a:endParaRPr>
          </a:p>
        </p:txBody>
      </p:sp>
      <p:sp>
        <p:nvSpPr>
          <p:cNvPr id="20546" name="Line 180"/>
          <p:cNvSpPr/>
          <p:nvPr/>
        </p:nvSpPr>
        <p:spPr>
          <a:xfrm>
            <a:off x="3276600" y="1484313"/>
            <a:ext cx="0" cy="5040312"/>
          </a:xfrm>
          <a:prstGeom prst="line">
            <a:avLst/>
          </a:prstGeom>
          <a:ln w="19050" cap="flat" cmpd="sng">
            <a:solidFill>
              <a:schemeClr val="tx2"/>
            </a:solidFill>
            <a:prstDash val="dash"/>
            <a:headEnd type="none" w="med" len="med"/>
            <a:tailEnd type="none" w="med" len="med"/>
          </a:ln>
        </p:spPr>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in)">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ox(in)">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ox(i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ox(in)">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ox(in)">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ox(in)">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box(in)">
                                      <p:cBhvr>
                                        <p:cTn id="52" dur="500"/>
                                        <p:tgtEl>
                                          <p:spTgt spid="3"/>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124081"/>
                                        </p:tgtEl>
                                        <p:attrNameLst>
                                          <p:attrName>style.visibility</p:attrName>
                                        </p:attrNameLst>
                                      </p:cBhvr>
                                      <p:to>
                                        <p:strVal val="visible"/>
                                      </p:to>
                                    </p:set>
                                    <p:animEffect transition="in" filter="box(in)">
                                      <p:cBhvr>
                                        <p:cTn id="57" dur="500"/>
                                        <p:tgtEl>
                                          <p:spTgt spid="124081"/>
                                        </p:tgtEl>
                                      </p:cBhvr>
                                    </p:animEffect>
                                  </p:childTnLst>
                                </p:cTn>
                              </p:par>
                              <p:par>
                                <p:cTn id="58" presetID="4" presetClass="entr" presetSubtype="16" fill="hold" nodeType="withEffect">
                                  <p:stCondLst>
                                    <p:cond delay="0"/>
                                  </p:stCondLst>
                                  <p:childTnLst>
                                    <p:set>
                                      <p:cBhvr>
                                        <p:cTn id="59" dur="1" fill="hold">
                                          <p:stCondLst>
                                            <p:cond delay="0"/>
                                          </p:stCondLst>
                                        </p:cTn>
                                        <p:tgtEl>
                                          <p:spTgt spid="124082"/>
                                        </p:tgtEl>
                                        <p:attrNameLst>
                                          <p:attrName>style.visibility</p:attrName>
                                        </p:attrNameLst>
                                      </p:cBhvr>
                                      <p:to>
                                        <p:strVal val="visible"/>
                                      </p:to>
                                    </p:set>
                                    <p:animEffect transition="in" filter="box(in)">
                                      <p:cBhvr>
                                        <p:cTn id="60" dur="500"/>
                                        <p:tgtEl>
                                          <p:spTgt spid="124082"/>
                                        </p:tgtEl>
                                      </p:cBhvr>
                                    </p:animEffect>
                                  </p:childTnLst>
                                </p:cTn>
                              </p:par>
                              <p:par>
                                <p:cTn id="61" presetID="4" presetClass="entr" presetSubtype="16" fill="hold" grpId="0" nodeType="withEffect">
                                  <p:stCondLst>
                                    <p:cond delay="0"/>
                                  </p:stCondLst>
                                  <p:childTnLst>
                                    <p:set>
                                      <p:cBhvr>
                                        <p:cTn id="62" dur="1" fill="hold">
                                          <p:stCondLst>
                                            <p:cond delay="0"/>
                                          </p:stCondLst>
                                        </p:cTn>
                                        <p:tgtEl>
                                          <p:spTgt spid="124083"/>
                                        </p:tgtEl>
                                        <p:attrNameLst>
                                          <p:attrName>style.visibility</p:attrName>
                                        </p:attrNameLst>
                                      </p:cBhvr>
                                      <p:to>
                                        <p:strVal val="visible"/>
                                      </p:to>
                                    </p:set>
                                    <p:animEffect transition="in" filter="box(in)">
                                      <p:cBhvr>
                                        <p:cTn id="63" dur="500"/>
                                        <p:tgtEl>
                                          <p:spTgt spid="124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083"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Text Box 2"/>
          <p:cNvSpPr txBox="1"/>
          <p:nvPr/>
        </p:nvSpPr>
        <p:spPr>
          <a:xfrm>
            <a:off x="611188" y="188913"/>
            <a:ext cx="5903912" cy="641350"/>
          </a:xfrm>
          <a:prstGeom prst="rect">
            <a:avLst/>
          </a:prstGeom>
          <a:noFill/>
          <a:ln w="9525">
            <a:noFill/>
          </a:ln>
        </p:spPr>
        <p:txBody>
          <a:bodyPr>
            <a:spAutoFit/>
          </a:bodyPr>
          <a:p>
            <a:pPr algn="l"/>
            <a:r>
              <a:rPr lang="zh-CN" altLang="en-US" sz="3600" b="1" dirty="0">
                <a:solidFill>
                  <a:srgbClr val="CC3300"/>
                </a:solidFill>
                <a:latin typeface="Times New Roman" panose="02020603050405020304" pitchFamily="18" charset="0"/>
              </a:rPr>
              <a:t>死锁考题举例：</a:t>
            </a:r>
            <a:r>
              <a:rPr lang="zh-CN" altLang="en-US" sz="3600" b="1" dirty="0">
                <a:solidFill>
                  <a:schemeClr val="tx1"/>
                </a:solidFill>
                <a:latin typeface="Times New Roman" panose="02020603050405020304" pitchFamily="18" charset="0"/>
              </a:rPr>
              <a:t> </a:t>
            </a:r>
            <a:endParaRPr lang="zh-CN" altLang="en-US" sz="3600" b="1" dirty="0">
              <a:solidFill>
                <a:schemeClr val="tx1"/>
              </a:solidFill>
              <a:latin typeface="Times New Roman" panose="02020603050405020304" pitchFamily="18" charset="0"/>
            </a:endParaRPr>
          </a:p>
        </p:txBody>
      </p:sp>
      <p:sp>
        <p:nvSpPr>
          <p:cNvPr id="221187" name="Text Box 3"/>
          <p:cNvSpPr txBox="1"/>
          <p:nvPr/>
        </p:nvSpPr>
        <p:spPr>
          <a:xfrm>
            <a:off x="611188" y="908050"/>
            <a:ext cx="7931150" cy="5014913"/>
          </a:xfrm>
          <a:prstGeom prst="rect">
            <a:avLst/>
          </a:prstGeom>
          <a:noFill/>
          <a:ln w="9525">
            <a:noFill/>
          </a:ln>
        </p:spPr>
        <p:txBody>
          <a:bodyPr lIns="87273" tIns="43636" rIns="87273" bIns="43636">
            <a:spAutoFit/>
          </a:bodyPr>
          <a:p>
            <a:pPr marL="457200" indent="-457200" algn="just" defTabSz="873125">
              <a:spcBef>
                <a:spcPct val="50000"/>
              </a:spcBef>
            </a:pPr>
            <a:r>
              <a:rPr lang="en-US" altLang="zh-CN" b="1" dirty="0">
                <a:solidFill>
                  <a:schemeClr val="tx1"/>
                </a:solidFill>
                <a:latin typeface="Times New Roman" panose="02020603050405020304" pitchFamily="18" charset="0"/>
              </a:rPr>
              <a:t>4. </a:t>
            </a:r>
            <a:r>
              <a:rPr lang="zh-CN" altLang="en-US" b="1" dirty="0">
                <a:solidFill>
                  <a:schemeClr val="tx1"/>
                </a:solidFill>
                <a:latin typeface="Times New Roman" panose="02020603050405020304" pitchFamily="18" charset="0"/>
              </a:rPr>
              <a:t>某系统中仅有</a:t>
            </a:r>
            <a:r>
              <a:rPr lang="en-US" altLang="zh-CN" b="1" dirty="0">
                <a:solidFill>
                  <a:schemeClr val="tx1"/>
                </a:solidFill>
                <a:latin typeface="Times New Roman" panose="02020603050405020304" pitchFamily="18" charset="0"/>
              </a:rPr>
              <a:t>m</a:t>
            </a:r>
            <a:r>
              <a:rPr lang="zh-CN" altLang="en-US" b="1" dirty="0">
                <a:solidFill>
                  <a:schemeClr val="tx1"/>
                </a:solidFill>
                <a:latin typeface="Times New Roman" panose="02020603050405020304" pitchFamily="18" charset="0"/>
              </a:rPr>
              <a:t>个同类资源，由</a:t>
            </a:r>
            <a:r>
              <a:rPr lang="en-US" altLang="zh-CN" b="1" dirty="0">
                <a:solidFill>
                  <a:schemeClr val="tx1"/>
                </a:solidFill>
                <a:latin typeface="Times New Roman" panose="02020603050405020304" pitchFamily="18" charset="0"/>
              </a:rPr>
              <a:t>n</a:t>
            </a:r>
            <a:r>
              <a:rPr lang="zh-CN" altLang="en-US" b="1" dirty="0">
                <a:solidFill>
                  <a:schemeClr val="tx1"/>
                </a:solidFill>
                <a:latin typeface="Times New Roman" panose="02020603050405020304" pitchFamily="18" charset="0"/>
              </a:rPr>
              <a:t>个进程互斥使用，如果每个进程对该类资源的最大需求量为</a:t>
            </a:r>
            <a:r>
              <a:rPr lang="en-US" altLang="zh-CN" b="1" dirty="0">
                <a:solidFill>
                  <a:schemeClr val="tx1"/>
                </a:solidFill>
                <a:latin typeface="Times New Roman" panose="02020603050405020304" pitchFamily="18" charset="0"/>
              </a:rPr>
              <a:t>w</a:t>
            </a:r>
            <a:r>
              <a:rPr lang="zh-CN" altLang="en-US" b="1" dirty="0">
                <a:solidFill>
                  <a:schemeClr val="tx1"/>
                </a:solidFill>
                <a:latin typeface="Times New Roman" panose="02020603050405020304" pitchFamily="18" charset="0"/>
              </a:rPr>
              <a:t>，那么当</a:t>
            </a:r>
            <a:r>
              <a:rPr lang="en-US" altLang="zh-CN" b="1" dirty="0">
                <a:solidFill>
                  <a:schemeClr val="tx1"/>
                </a:solidFill>
                <a:latin typeface="Times New Roman" panose="02020603050405020304" pitchFamily="18" charset="0"/>
              </a:rPr>
              <a:t>m</a:t>
            </a:r>
            <a:r>
              <a:rPr lang="zh-CN" altLang="en-US" b="1" dirty="0">
                <a:solidFill>
                  <a:schemeClr val="tx1"/>
                </a:solidFill>
                <a:latin typeface="Times New Roman" panose="02020603050405020304" pitchFamily="18" charset="0"/>
              </a:rPr>
              <a:t>、</a:t>
            </a:r>
            <a:r>
              <a:rPr lang="en-US" altLang="zh-CN" b="1" dirty="0">
                <a:solidFill>
                  <a:schemeClr val="tx1"/>
                </a:solidFill>
                <a:latin typeface="Times New Roman" panose="02020603050405020304" pitchFamily="18" charset="0"/>
              </a:rPr>
              <a:t>n</a:t>
            </a:r>
            <a:r>
              <a:rPr lang="zh-CN" altLang="en-US" b="1" dirty="0">
                <a:solidFill>
                  <a:schemeClr val="tx1"/>
                </a:solidFill>
                <a:latin typeface="Times New Roman" panose="02020603050405020304" pitchFamily="18" charset="0"/>
              </a:rPr>
              <a:t>、</a:t>
            </a:r>
            <a:r>
              <a:rPr lang="en-US" altLang="zh-CN" b="1" dirty="0">
                <a:solidFill>
                  <a:schemeClr val="tx1"/>
                </a:solidFill>
                <a:latin typeface="Times New Roman" panose="02020603050405020304" pitchFamily="18" charset="0"/>
              </a:rPr>
              <a:t>w</a:t>
            </a:r>
            <a:r>
              <a:rPr lang="zh-CN" altLang="en-US" b="1" dirty="0">
                <a:solidFill>
                  <a:schemeClr val="tx1"/>
                </a:solidFill>
                <a:latin typeface="Times New Roman" panose="02020603050405020304" pitchFamily="18" charset="0"/>
              </a:rPr>
              <a:t>分别取表中的值时，哪种情况可能发生死锁：</a:t>
            </a:r>
            <a:endParaRPr lang="zh-CN" altLang="en-US" b="1" dirty="0">
              <a:solidFill>
                <a:schemeClr val="tx1"/>
              </a:solidFill>
              <a:latin typeface="Times New Roman" panose="02020603050405020304" pitchFamily="18" charset="0"/>
            </a:endParaRPr>
          </a:p>
          <a:p>
            <a:pPr marL="457200" indent="-457200" algn="just" defTabSz="873125">
              <a:spcBef>
                <a:spcPct val="50000"/>
              </a:spcBef>
            </a:pPr>
            <a:endParaRPr lang="zh-CN" altLang="en-US" b="1" dirty="0">
              <a:solidFill>
                <a:schemeClr val="tx1"/>
              </a:solidFill>
              <a:latin typeface="Times New Roman" panose="02020603050405020304" pitchFamily="18" charset="0"/>
            </a:endParaRPr>
          </a:p>
          <a:p>
            <a:pPr marL="457200" indent="-457200" algn="just" defTabSz="873125">
              <a:spcBef>
                <a:spcPct val="50000"/>
              </a:spcBef>
            </a:pPr>
            <a:endParaRPr lang="zh-CN" altLang="en-US" b="1" dirty="0">
              <a:solidFill>
                <a:schemeClr val="tx1"/>
              </a:solidFill>
              <a:latin typeface="Times New Roman" panose="02020603050405020304" pitchFamily="18" charset="0"/>
            </a:endParaRPr>
          </a:p>
          <a:p>
            <a:pPr marL="457200" indent="-457200" algn="just" defTabSz="873125">
              <a:spcBef>
                <a:spcPct val="50000"/>
              </a:spcBef>
            </a:pPr>
            <a:endParaRPr lang="zh-CN" altLang="en-US" b="1" dirty="0">
              <a:solidFill>
                <a:schemeClr val="tx1"/>
              </a:solidFill>
              <a:latin typeface="Times New Roman" panose="02020603050405020304" pitchFamily="18" charset="0"/>
            </a:endParaRPr>
          </a:p>
          <a:p>
            <a:pPr marL="457200" indent="-457200" algn="just" defTabSz="873125">
              <a:spcBef>
                <a:spcPct val="50000"/>
              </a:spcBef>
            </a:pPr>
            <a:endParaRPr lang="zh-CN" altLang="en-US" b="1" dirty="0">
              <a:solidFill>
                <a:schemeClr val="tx1"/>
              </a:solidFill>
              <a:latin typeface="Times New Roman" panose="02020603050405020304" pitchFamily="18" charset="0"/>
            </a:endParaRPr>
          </a:p>
          <a:p>
            <a:pPr marL="457200" indent="-457200" algn="just" defTabSz="873125">
              <a:spcBef>
                <a:spcPct val="50000"/>
              </a:spcBef>
            </a:pPr>
            <a:endParaRPr lang="zh-CN" altLang="en-US" b="1" dirty="0">
              <a:solidFill>
                <a:schemeClr val="tx1"/>
              </a:solidFill>
              <a:latin typeface="Times New Roman" panose="02020603050405020304" pitchFamily="18" charset="0"/>
            </a:endParaRPr>
          </a:p>
          <a:p>
            <a:pPr marL="457200" indent="-457200" algn="just" defTabSz="873125">
              <a:spcBef>
                <a:spcPct val="50000"/>
              </a:spcBef>
            </a:pPr>
            <a:endParaRPr lang="zh-CN" altLang="en-US" b="1" dirty="0">
              <a:solidFill>
                <a:schemeClr val="tx1"/>
              </a:solidFill>
              <a:latin typeface="Times New Roman" panose="02020603050405020304" pitchFamily="18" charset="0"/>
            </a:endParaRPr>
          </a:p>
          <a:p>
            <a:pPr marL="457200" indent="-457200" algn="just" defTabSz="873125">
              <a:spcBef>
                <a:spcPct val="50000"/>
              </a:spcBef>
            </a:pPr>
            <a:r>
              <a:rPr lang="zh-CN" altLang="en-US" b="1" dirty="0">
                <a:solidFill>
                  <a:schemeClr val="tx1"/>
                </a:solidFill>
                <a:latin typeface="Times New Roman" panose="02020603050405020304" pitchFamily="18" charset="0"/>
              </a:rPr>
              <a:t>       答案：</a:t>
            </a:r>
            <a:r>
              <a:rPr lang="en-US" altLang="zh-CN" b="1" dirty="0">
                <a:solidFill>
                  <a:schemeClr val="tx1"/>
                </a:solidFill>
                <a:latin typeface="Times New Roman" panose="02020603050405020304" pitchFamily="18" charset="0"/>
              </a:rPr>
              <a:t>A/B/D</a:t>
            </a:r>
            <a:r>
              <a:rPr lang="zh-CN" altLang="en-US" b="1" dirty="0">
                <a:solidFill>
                  <a:schemeClr val="tx1"/>
                </a:solidFill>
                <a:latin typeface="Times New Roman" panose="02020603050405020304" pitchFamily="18" charset="0"/>
              </a:rPr>
              <a:t>不会发生死锁；</a:t>
            </a:r>
            <a:r>
              <a:rPr lang="en-US" altLang="zh-CN" b="1" dirty="0">
                <a:solidFill>
                  <a:schemeClr val="tx1"/>
                </a:solidFill>
                <a:latin typeface="Times New Roman" panose="02020603050405020304" pitchFamily="18" charset="0"/>
              </a:rPr>
              <a:t>C/E</a:t>
            </a:r>
            <a:r>
              <a:rPr lang="zh-CN" altLang="en-US" b="1" dirty="0">
                <a:solidFill>
                  <a:schemeClr val="tx1"/>
                </a:solidFill>
                <a:latin typeface="Times New Roman" panose="02020603050405020304" pitchFamily="18" charset="0"/>
              </a:rPr>
              <a:t>可能发生死锁。</a:t>
            </a:r>
            <a:endParaRPr lang="zh-CN" altLang="en-US" b="1" dirty="0">
              <a:solidFill>
                <a:schemeClr val="tx1"/>
              </a:solidFill>
              <a:latin typeface="Times New Roman" panose="02020603050405020304" pitchFamily="18" charset="0"/>
            </a:endParaRPr>
          </a:p>
        </p:txBody>
      </p:sp>
      <p:graphicFrame>
        <p:nvGraphicFramePr>
          <p:cNvPr id="93188" name="表格 93187"/>
          <p:cNvGraphicFramePr/>
          <p:nvPr/>
        </p:nvGraphicFramePr>
        <p:xfrm>
          <a:off x="1619250" y="2492375"/>
          <a:ext cx="6072188" cy="2462213"/>
        </p:xfrm>
        <a:graphic>
          <a:graphicData uri="http://schemas.openxmlformats.org/drawingml/2006/table">
            <a:tbl>
              <a:tblPr/>
              <a:tblGrid>
                <a:gridCol w="992188"/>
                <a:gridCol w="1016000"/>
                <a:gridCol w="1016000"/>
                <a:gridCol w="1016000"/>
                <a:gridCol w="1016000"/>
                <a:gridCol w="1016000"/>
              </a:tblGrid>
              <a:tr h="720725">
                <a:tc>
                  <a: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5pPr>
                    </a:lstStyle>
                    <a:p>
                      <a:pPr lvl="0" eaLnBrk="0" hangingPunct="0">
                        <a:spcBef>
                          <a:spcPct val="20000"/>
                        </a:spcBef>
                        <a:buNone/>
                      </a:pPr>
                      <a:r>
                        <a:rPr lang="zh-CN" altLang="en-US" sz="2800" dirty="0">
                          <a:solidFill>
                            <a:schemeClr val="tx1"/>
                          </a:solidFill>
                          <a:latin typeface="Arial" panose="020B0604020202020204" pitchFamily="34" charset="0"/>
                        </a:rPr>
                        <a:t> </a:t>
                      </a:r>
                      <a:endParaRPr lang="zh-CN" altLang="en-US" sz="2800" dirty="0">
                        <a:solidFill>
                          <a:schemeClr val="tx1"/>
                        </a:solidFill>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5pPr>
                    </a:lstStyle>
                    <a:p>
                      <a:pPr lvl="0" eaLnBrk="0" hangingPunct="0">
                        <a:spcBef>
                          <a:spcPct val="20000"/>
                        </a:spcBef>
                        <a:buNone/>
                      </a:pPr>
                      <a:r>
                        <a:rPr lang="en-US" altLang="zh-CN" sz="2800" dirty="0">
                          <a:solidFill>
                            <a:schemeClr val="tx1"/>
                          </a:solidFill>
                          <a:latin typeface="Arial" panose="020B0604020202020204" pitchFamily="34" charset="0"/>
                        </a:rPr>
                        <a:t>  A</a:t>
                      </a:r>
                      <a:endParaRPr lang="en-US" altLang="zh-CN" sz="2800" dirty="0">
                        <a:solidFill>
                          <a:schemeClr val="tx1"/>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5pPr>
                    </a:lstStyle>
                    <a:p>
                      <a:pPr lvl="0" eaLnBrk="0" hangingPunct="0">
                        <a:spcBef>
                          <a:spcPct val="20000"/>
                        </a:spcBef>
                        <a:buNone/>
                      </a:pPr>
                      <a:r>
                        <a:rPr lang="zh-CN" altLang="en-US" sz="2800" dirty="0">
                          <a:solidFill>
                            <a:schemeClr val="tx1"/>
                          </a:solidFill>
                          <a:latin typeface="Arial" panose="020B0604020202020204" pitchFamily="34" charset="0"/>
                        </a:rPr>
                        <a:t>  </a:t>
                      </a:r>
                      <a:r>
                        <a:rPr lang="en-US" altLang="zh-CN" sz="2800" dirty="0">
                          <a:solidFill>
                            <a:schemeClr val="tx1"/>
                          </a:solidFill>
                          <a:latin typeface="Arial" panose="020B0604020202020204" pitchFamily="34" charset="0"/>
                        </a:rPr>
                        <a:t>B</a:t>
                      </a:r>
                      <a:endParaRPr lang="en-US" altLang="zh-CN" sz="2800" dirty="0">
                        <a:solidFill>
                          <a:schemeClr val="tx1"/>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5pPr>
                    </a:lstStyle>
                    <a:p>
                      <a:pPr lvl="0" eaLnBrk="0" hangingPunct="0">
                        <a:spcBef>
                          <a:spcPct val="20000"/>
                        </a:spcBef>
                        <a:buNone/>
                      </a:pPr>
                      <a:r>
                        <a:rPr lang="zh-CN" altLang="en-US" sz="2800" dirty="0">
                          <a:solidFill>
                            <a:schemeClr val="tx1"/>
                          </a:solidFill>
                          <a:latin typeface="Arial" panose="020B0604020202020204" pitchFamily="34" charset="0"/>
                        </a:rPr>
                        <a:t>  </a:t>
                      </a:r>
                      <a:r>
                        <a:rPr lang="en-US" altLang="zh-CN" sz="2800" dirty="0">
                          <a:solidFill>
                            <a:schemeClr val="tx1"/>
                          </a:solidFill>
                          <a:latin typeface="Arial" panose="020B0604020202020204" pitchFamily="34" charset="0"/>
                        </a:rPr>
                        <a:t>C</a:t>
                      </a:r>
                      <a:endParaRPr lang="en-US" altLang="zh-CN" sz="2800" dirty="0">
                        <a:solidFill>
                          <a:schemeClr val="tx1"/>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5pPr>
                    </a:lstStyle>
                    <a:p>
                      <a:pPr lvl="0" eaLnBrk="0" hangingPunct="0">
                        <a:spcBef>
                          <a:spcPct val="20000"/>
                        </a:spcBef>
                        <a:buNone/>
                      </a:pPr>
                      <a:r>
                        <a:rPr lang="zh-CN" altLang="en-US" sz="2800" dirty="0">
                          <a:solidFill>
                            <a:schemeClr val="tx1"/>
                          </a:solidFill>
                          <a:latin typeface="Arial" panose="020B0604020202020204" pitchFamily="34" charset="0"/>
                        </a:rPr>
                        <a:t>  </a:t>
                      </a:r>
                      <a:r>
                        <a:rPr lang="en-US" altLang="zh-CN" sz="2800" dirty="0">
                          <a:solidFill>
                            <a:schemeClr val="tx1"/>
                          </a:solidFill>
                          <a:latin typeface="Arial" panose="020B0604020202020204" pitchFamily="34" charset="0"/>
                        </a:rPr>
                        <a:t>D</a:t>
                      </a:r>
                      <a:endParaRPr lang="en-US" altLang="zh-CN" sz="2800" dirty="0">
                        <a:solidFill>
                          <a:schemeClr val="tx1"/>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5pPr>
                    </a:lstStyle>
                    <a:p>
                      <a:pPr lvl="0" eaLnBrk="0" hangingPunct="0">
                        <a:spcBef>
                          <a:spcPct val="20000"/>
                        </a:spcBef>
                        <a:buNone/>
                      </a:pPr>
                      <a:r>
                        <a:rPr lang="zh-CN" altLang="en-US" sz="2800" dirty="0">
                          <a:solidFill>
                            <a:schemeClr val="tx1"/>
                          </a:solidFill>
                          <a:latin typeface="Arial" panose="020B0604020202020204" pitchFamily="34" charset="0"/>
                        </a:rPr>
                        <a:t>  </a:t>
                      </a:r>
                      <a:r>
                        <a:rPr lang="en-US" altLang="zh-CN" sz="2800" dirty="0">
                          <a:solidFill>
                            <a:schemeClr val="tx1"/>
                          </a:solidFill>
                          <a:latin typeface="Arial" panose="020B0604020202020204" pitchFamily="34" charset="0"/>
                        </a:rPr>
                        <a:t>E</a:t>
                      </a:r>
                      <a:endParaRPr lang="en-US" altLang="zh-CN" sz="2800" dirty="0">
                        <a:solidFill>
                          <a:schemeClr val="tx1"/>
                        </a:solidFill>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47700">
                <a:tc>
                  <a: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5pPr>
                    </a:lstStyle>
                    <a:p>
                      <a:pPr lvl="0" eaLnBrk="0" hangingPunct="0">
                        <a:spcBef>
                          <a:spcPct val="20000"/>
                        </a:spcBef>
                        <a:buNone/>
                      </a:pPr>
                      <a:r>
                        <a:rPr lang="zh-CN" altLang="en-US" sz="2800" dirty="0">
                          <a:solidFill>
                            <a:schemeClr val="tx1"/>
                          </a:solidFill>
                          <a:latin typeface="Arial" panose="020B0604020202020204" pitchFamily="34" charset="0"/>
                        </a:rPr>
                        <a:t>  </a:t>
                      </a:r>
                      <a:r>
                        <a:rPr lang="en-US" altLang="zh-CN" sz="2800" dirty="0">
                          <a:solidFill>
                            <a:schemeClr val="tx1"/>
                          </a:solidFill>
                          <a:latin typeface="Arial" panose="020B0604020202020204" pitchFamily="34" charset="0"/>
                        </a:rPr>
                        <a:t>m</a:t>
                      </a:r>
                      <a:endParaRPr lang="en-US" altLang="zh-CN" sz="2800" dirty="0">
                        <a:solidFill>
                          <a:schemeClr val="tx1"/>
                        </a:solidFill>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5pPr>
                    </a:lstStyle>
                    <a:p>
                      <a:pPr lvl="0" eaLnBrk="0" hangingPunct="0">
                        <a:spcBef>
                          <a:spcPct val="20000"/>
                        </a:spcBef>
                        <a:buNone/>
                      </a:pPr>
                      <a:r>
                        <a:rPr lang="zh-CN" altLang="en-US" sz="2800" dirty="0">
                          <a:solidFill>
                            <a:schemeClr val="tx1"/>
                          </a:solidFill>
                          <a:latin typeface="Arial" panose="020B0604020202020204" pitchFamily="34" charset="0"/>
                        </a:rPr>
                        <a:t>  </a:t>
                      </a:r>
                      <a:r>
                        <a:rPr lang="en-US" altLang="zh-CN" sz="2800" dirty="0">
                          <a:solidFill>
                            <a:schemeClr val="tx1"/>
                          </a:solidFill>
                          <a:latin typeface="Arial" panose="020B0604020202020204" pitchFamily="34" charset="0"/>
                        </a:rPr>
                        <a:t>2</a:t>
                      </a:r>
                      <a:endParaRPr lang="en-US" altLang="zh-CN" sz="2800" dirty="0">
                        <a:solidFill>
                          <a:schemeClr val="tx1"/>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5pPr>
                    </a:lstStyle>
                    <a:p>
                      <a:pPr lvl="0" eaLnBrk="0" hangingPunct="0">
                        <a:spcBef>
                          <a:spcPct val="20000"/>
                        </a:spcBef>
                        <a:buNone/>
                      </a:pPr>
                      <a:r>
                        <a:rPr lang="en-US" altLang="zh-CN" sz="2800" dirty="0">
                          <a:solidFill>
                            <a:schemeClr val="tx1"/>
                          </a:solidFill>
                          <a:latin typeface="Arial" panose="020B0604020202020204" pitchFamily="34" charset="0"/>
                        </a:rPr>
                        <a:t>2</a:t>
                      </a:r>
                      <a:endParaRPr lang="en-US" altLang="zh-CN" sz="2800" dirty="0">
                        <a:solidFill>
                          <a:schemeClr val="tx1"/>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5pPr>
                    </a:lstStyle>
                    <a:p>
                      <a:pPr lvl="0" eaLnBrk="0" hangingPunct="0">
                        <a:spcBef>
                          <a:spcPct val="20000"/>
                        </a:spcBef>
                        <a:buNone/>
                      </a:pPr>
                      <a:r>
                        <a:rPr lang="en-US" altLang="zh-CN" sz="2800" dirty="0">
                          <a:solidFill>
                            <a:schemeClr val="tx1"/>
                          </a:solidFill>
                          <a:latin typeface="Arial" panose="020B0604020202020204" pitchFamily="34" charset="0"/>
                        </a:rPr>
                        <a:t>2</a:t>
                      </a:r>
                      <a:endParaRPr lang="en-US" altLang="zh-CN" sz="2800" dirty="0">
                        <a:solidFill>
                          <a:schemeClr val="tx1"/>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5pPr>
                    </a:lstStyle>
                    <a:p>
                      <a:pPr lvl="0" eaLnBrk="0" hangingPunct="0">
                        <a:spcBef>
                          <a:spcPct val="20000"/>
                        </a:spcBef>
                        <a:buNone/>
                      </a:pPr>
                      <a:r>
                        <a:rPr lang="en-US" altLang="zh-CN" sz="2800" dirty="0">
                          <a:solidFill>
                            <a:schemeClr val="tx1"/>
                          </a:solidFill>
                          <a:latin typeface="Arial" panose="020B0604020202020204" pitchFamily="34" charset="0"/>
                        </a:rPr>
                        <a:t>4</a:t>
                      </a:r>
                      <a:endParaRPr lang="en-US" altLang="zh-CN" sz="2800" dirty="0">
                        <a:solidFill>
                          <a:schemeClr val="tx1"/>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5pPr>
                    </a:lstStyle>
                    <a:p>
                      <a:pPr lvl="0" eaLnBrk="0" hangingPunct="0">
                        <a:spcBef>
                          <a:spcPct val="20000"/>
                        </a:spcBef>
                        <a:buNone/>
                      </a:pPr>
                      <a:r>
                        <a:rPr lang="en-US" altLang="zh-CN" sz="2800" dirty="0">
                          <a:solidFill>
                            <a:schemeClr val="tx1"/>
                          </a:solidFill>
                          <a:latin typeface="Arial" panose="020B0604020202020204" pitchFamily="34" charset="0"/>
                        </a:rPr>
                        <a:t>4</a:t>
                      </a:r>
                      <a:endParaRPr lang="en-US" altLang="zh-CN" sz="2800" dirty="0">
                        <a:solidFill>
                          <a:schemeClr val="tx1"/>
                        </a:solidFill>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6263">
                <a:tc>
                  <a: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5pPr>
                    </a:lstStyle>
                    <a:p>
                      <a:pPr lvl="0" eaLnBrk="0" hangingPunct="0">
                        <a:spcBef>
                          <a:spcPct val="20000"/>
                        </a:spcBef>
                        <a:buNone/>
                      </a:pPr>
                      <a:r>
                        <a:rPr lang="zh-CN" altLang="en-US" sz="2800" dirty="0">
                          <a:solidFill>
                            <a:schemeClr val="tx1"/>
                          </a:solidFill>
                          <a:latin typeface="Arial" panose="020B0604020202020204" pitchFamily="34" charset="0"/>
                        </a:rPr>
                        <a:t>  </a:t>
                      </a:r>
                      <a:r>
                        <a:rPr lang="en-US" altLang="zh-CN" sz="2800" dirty="0">
                          <a:solidFill>
                            <a:schemeClr val="tx1"/>
                          </a:solidFill>
                          <a:latin typeface="Arial" panose="020B0604020202020204" pitchFamily="34" charset="0"/>
                        </a:rPr>
                        <a:t>n</a:t>
                      </a:r>
                      <a:endParaRPr lang="en-US" altLang="zh-CN" sz="2800" dirty="0">
                        <a:solidFill>
                          <a:schemeClr val="tx1"/>
                        </a:solidFill>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5pPr>
                    </a:lstStyle>
                    <a:p>
                      <a:pPr lvl="0" eaLnBrk="0" hangingPunct="0">
                        <a:spcBef>
                          <a:spcPct val="20000"/>
                        </a:spcBef>
                        <a:buNone/>
                      </a:pPr>
                      <a:r>
                        <a:rPr lang="en-US" altLang="zh-CN" sz="2800" dirty="0">
                          <a:solidFill>
                            <a:schemeClr val="tx1"/>
                          </a:solidFill>
                          <a:latin typeface="Arial" panose="020B0604020202020204" pitchFamily="34" charset="0"/>
                        </a:rPr>
                        <a:t>1</a:t>
                      </a:r>
                      <a:endParaRPr lang="en-US" altLang="zh-CN" sz="2800" dirty="0">
                        <a:solidFill>
                          <a:schemeClr val="tx1"/>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5pPr>
                    </a:lstStyle>
                    <a:p>
                      <a:pPr lvl="0" eaLnBrk="0" hangingPunct="0">
                        <a:spcBef>
                          <a:spcPct val="20000"/>
                        </a:spcBef>
                        <a:buNone/>
                      </a:pPr>
                      <a:r>
                        <a:rPr lang="en-US" altLang="zh-CN" sz="2800" dirty="0">
                          <a:solidFill>
                            <a:schemeClr val="tx1"/>
                          </a:solidFill>
                          <a:latin typeface="Arial" panose="020B0604020202020204" pitchFamily="34" charset="0"/>
                        </a:rPr>
                        <a:t>2</a:t>
                      </a:r>
                      <a:endParaRPr lang="en-US" altLang="zh-CN" sz="2800" dirty="0">
                        <a:solidFill>
                          <a:schemeClr val="tx1"/>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5pPr>
                    </a:lstStyle>
                    <a:p>
                      <a:pPr lvl="0" eaLnBrk="0" hangingPunct="0">
                        <a:spcBef>
                          <a:spcPct val="20000"/>
                        </a:spcBef>
                        <a:buNone/>
                      </a:pPr>
                      <a:r>
                        <a:rPr lang="en-US" altLang="zh-CN" sz="2800" dirty="0">
                          <a:solidFill>
                            <a:schemeClr val="tx1"/>
                          </a:solidFill>
                          <a:latin typeface="Arial" panose="020B0604020202020204" pitchFamily="34" charset="0"/>
                        </a:rPr>
                        <a:t>2</a:t>
                      </a:r>
                      <a:endParaRPr lang="en-US" altLang="zh-CN" sz="2800" dirty="0">
                        <a:solidFill>
                          <a:schemeClr val="tx1"/>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5pPr>
                    </a:lstStyle>
                    <a:p>
                      <a:pPr lvl="0" eaLnBrk="0" hangingPunct="0">
                        <a:spcBef>
                          <a:spcPct val="20000"/>
                        </a:spcBef>
                        <a:buNone/>
                      </a:pPr>
                      <a:r>
                        <a:rPr lang="en-US" altLang="zh-CN" sz="2800" dirty="0">
                          <a:solidFill>
                            <a:schemeClr val="tx1"/>
                          </a:solidFill>
                          <a:latin typeface="Arial" panose="020B0604020202020204" pitchFamily="34" charset="0"/>
                        </a:rPr>
                        <a:t>3</a:t>
                      </a:r>
                      <a:endParaRPr lang="en-US" altLang="zh-CN" sz="2800" dirty="0">
                        <a:solidFill>
                          <a:schemeClr val="tx1"/>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5pPr>
                    </a:lstStyle>
                    <a:p>
                      <a:pPr lvl="0" eaLnBrk="0" hangingPunct="0">
                        <a:spcBef>
                          <a:spcPct val="20000"/>
                        </a:spcBef>
                        <a:buNone/>
                      </a:pPr>
                      <a:r>
                        <a:rPr lang="en-US" altLang="zh-CN" sz="2800" dirty="0">
                          <a:solidFill>
                            <a:schemeClr val="tx1"/>
                          </a:solidFill>
                          <a:latin typeface="Arial" panose="020B0604020202020204" pitchFamily="34" charset="0"/>
                        </a:rPr>
                        <a:t>3</a:t>
                      </a:r>
                      <a:endParaRPr lang="en-US" altLang="zh-CN" sz="2800" dirty="0">
                        <a:solidFill>
                          <a:schemeClr val="tx1"/>
                        </a:solidFill>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5pPr>
                    </a:lstStyle>
                    <a:p>
                      <a:pPr lvl="0" eaLnBrk="0" hangingPunct="0">
                        <a:spcBef>
                          <a:spcPct val="20000"/>
                        </a:spcBef>
                        <a:buNone/>
                      </a:pPr>
                      <a:r>
                        <a:rPr lang="zh-CN" altLang="en-US" sz="2800" dirty="0">
                          <a:solidFill>
                            <a:schemeClr val="tx1"/>
                          </a:solidFill>
                          <a:latin typeface="Arial" panose="020B0604020202020204" pitchFamily="34" charset="0"/>
                        </a:rPr>
                        <a:t>  </a:t>
                      </a:r>
                      <a:r>
                        <a:rPr lang="en-US" altLang="zh-CN" sz="2800" dirty="0">
                          <a:solidFill>
                            <a:schemeClr val="tx1"/>
                          </a:solidFill>
                          <a:latin typeface="Arial" panose="020B0604020202020204" pitchFamily="34" charset="0"/>
                        </a:rPr>
                        <a:t>w</a:t>
                      </a:r>
                      <a:endParaRPr lang="en-US" altLang="zh-CN" sz="2800" dirty="0">
                        <a:solidFill>
                          <a:schemeClr val="tx1"/>
                        </a:solidFill>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5pPr>
                    </a:lstStyle>
                    <a:p>
                      <a:pPr lvl="0" eaLnBrk="0" hangingPunct="0">
                        <a:spcBef>
                          <a:spcPct val="20000"/>
                        </a:spcBef>
                        <a:buNone/>
                      </a:pPr>
                      <a:r>
                        <a:rPr lang="en-US" altLang="zh-CN" sz="2800" dirty="0">
                          <a:solidFill>
                            <a:schemeClr val="tx1"/>
                          </a:solidFill>
                          <a:latin typeface="Arial" panose="020B0604020202020204" pitchFamily="34" charset="0"/>
                        </a:rPr>
                        <a:t>2</a:t>
                      </a:r>
                      <a:endParaRPr lang="en-US" altLang="zh-CN" sz="2800" dirty="0">
                        <a:solidFill>
                          <a:schemeClr val="tx1"/>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5pPr>
                    </a:lstStyle>
                    <a:p>
                      <a:pPr lvl="0" eaLnBrk="0" hangingPunct="0">
                        <a:spcBef>
                          <a:spcPct val="20000"/>
                        </a:spcBef>
                        <a:buNone/>
                      </a:pPr>
                      <a:r>
                        <a:rPr lang="en-US" altLang="zh-CN" sz="2800" dirty="0">
                          <a:solidFill>
                            <a:schemeClr val="tx1"/>
                          </a:solidFill>
                          <a:latin typeface="Arial" panose="020B0604020202020204" pitchFamily="34" charset="0"/>
                        </a:rPr>
                        <a:t>1</a:t>
                      </a:r>
                      <a:endParaRPr lang="en-US" altLang="zh-CN" sz="2800" dirty="0">
                        <a:solidFill>
                          <a:schemeClr val="tx1"/>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5pPr>
                    </a:lstStyle>
                    <a:p>
                      <a:pPr lvl="0" eaLnBrk="0" hangingPunct="0">
                        <a:spcBef>
                          <a:spcPct val="20000"/>
                        </a:spcBef>
                        <a:buNone/>
                      </a:pPr>
                      <a:r>
                        <a:rPr lang="en-US" altLang="zh-CN" sz="2800" dirty="0">
                          <a:solidFill>
                            <a:schemeClr val="tx1"/>
                          </a:solidFill>
                          <a:latin typeface="Arial" panose="020B0604020202020204" pitchFamily="34" charset="0"/>
                        </a:rPr>
                        <a:t>2</a:t>
                      </a:r>
                      <a:endParaRPr lang="en-US" altLang="zh-CN" sz="2800" dirty="0">
                        <a:solidFill>
                          <a:schemeClr val="tx1"/>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5pPr>
                    </a:lstStyle>
                    <a:p>
                      <a:pPr lvl="0" eaLnBrk="0" hangingPunct="0">
                        <a:spcBef>
                          <a:spcPct val="20000"/>
                        </a:spcBef>
                        <a:buNone/>
                      </a:pPr>
                      <a:r>
                        <a:rPr lang="en-US" altLang="zh-CN" sz="2800" dirty="0">
                          <a:solidFill>
                            <a:schemeClr val="tx1"/>
                          </a:solidFill>
                          <a:latin typeface="Arial" panose="020B0604020202020204" pitchFamily="34" charset="0"/>
                        </a:rPr>
                        <a:t>2</a:t>
                      </a:r>
                      <a:endParaRPr lang="en-US" altLang="zh-CN" sz="2800" dirty="0">
                        <a:solidFill>
                          <a:schemeClr val="tx1"/>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rgbClr val="FF0000"/>
                          </a:solidFill>
                          <a:latin typeface="Times New Roman" panose="02020603050405020304" pitchFamily="18" charset="0"/>
                          <a:ea typeface="宋体" panose="02010600030101010101" pitchFamily="2" charset="-122"/>
                          <a:cs typeface="+mn-cs"/>
                        </a:defRPr>
                      </a:lvl5pPr>
                    </a:lstStyle>
                    <a:p>
                      <a:pPr lvl="0" eaLnBrk="0" hangingPunct="0">
                        <a:spcBef>
                          <a:spcPct val="20000"/>
                        </a:spcBef>
                        <a:buNone/>
                      </a:pPr>
                      <a:r>
                        <a:rPr lang="en-US" altLang="zh-CN" sz="2800" dirty="0">
                          <a:solidFill>
                            <a:schemeClr val="tx1"/>
                          </a:solidFill>
                          <a:latin typeface="Arial" panose="020B0604020202020204" pitchFamily="34" charset="0"/>
                        </a:rPr>
                        <a:t>3</a:t>
                      </a:r>
                      <a:endParaRPr lang="en-US" altLang="zh-CN" sz="2800" dirty="0">
                        <a:solidFill>
                          <a:schemeClr val="tx1"/>
                        </a:solidFill>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1187">
                                            <p:txEl>
                                              <p:charRg st="0" end="75"/>
                                            </p:txEl>
                                          </p:spTgt>
                                        </p:tgtEl>
                                        <p:attrNameLst>
                                          <p:attrName>style.visibility</p:attrName>
                                        </p:attrNameLst>
                                      </p:cBhvr>
                                      <p:to>
                                        <p:strVal val="visible"/>
                                      </p:to>
                                    </p:set>
                                    <p:animEffect transition="in" filter="wipe(left)">
                                      <p:cBhvr>
                                        <p:cTn id="7" dur="500"/>
                                        <p:tgtEl>
                                          <p:spTgt spid="221187">
                                            <p:txEl>
                                              <p:charRg st="0" end="7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1187">
                                            <p:txEl>
                                              <p:charRg st="81" end="114"/>
                                            </p:txEl>
                                          </p:spTgt>
                                        </p:tgtEl>
                                        <p:attrNameLst>
                                          <p:attrName>style.visibility</p:attrName>
                                        </p:attrNameLst>
                                      </p:cBhvr>
                                      <p:to>
                                        <p:strVal val="visible"/>
                                      </p:to>
                                    </p:set>
                                    <p:animEffect transition="in" filter="wipe(left)">
                                      <p:cBhvr>
                                        <p:cTn id="12" dur="500"/>
                                        <p:tgtEl>
                                          <p:spTgt spid="221187">
                                            <p:txEl>
                                              <p:charRg st="81" end="1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Text Box 2"/>
          <p:cNvSpPr txBox="1"/>
          <p:nvPr/>
        </p:nvSpPr>
        <p:spPr>
          <a:xfrm>
            <a:off x="611188" y="188913"/>
            <a:ext cx="5903912" cy="762000"/>
          </a:xfrm>
          <a:prstGeom prst="rect">
            <a:avLst/>
          </a:prstGeom>
          <a:noFill/>
          <a:ln w="9525">
            <a:noFill/>
          </a:ln>
        </p:spPr>
        <p:txBody>
          <a:bodyPr>
            <a:spAutoFit/>
          </a:bodyPr>
          <a:p>
            <a:pPr algn="l"/>
            <a:r>
              <a:rPr lang="en-US" altLang="zh-CN" sz="4400" b="1" dirty="0">
                <a:solidFill>
                  <a:srgbClr val="CC3300"/>
                </a:solidFill>
                <a:latin typeface="Times New Roman" panose="02020603050405020304" pitchFamily="18" charset="0"/>
              </a:rPr>
              <a:t>3.8 </a:t>
            </a:r>
            <a:r>
              <a:rPr lang="zh-CN" altLang="en-US" sz="4400" b="1" dirty="0">
                <a:solidFill>
                  <a:srgbClr val="CC3300"/>
                </a:solidFill>
                <a:latin typeface="Times New Roman" panose="02020603050405020304" pitchFamily="18" charset="0"/>
              </a:rPr>
              <a:t>线程的基本概念</a:t>
            </a:r>
            <a:r>
              <a:rPr lang="zh-CN" altLang="en-US" sz="4400" b="1" dirty="0">
                <a:solidFill>
                  <a:schemeClr val="tx1"/>
                </a:solidFill>
                <a:latin typeface="Times New Roman" panose="02020603050405020304" pitchFamily="18" charset="0"/>
              </a:rPr>
              <a:t> </a:t>
            </a:r>
            <a:endParaRPr lang="zh-CN" altLang="en-US" sz="4400" b="1" dirty="0">
              <a:solidFill>
                <a:schemeClr val="tx1"/>
              </a:solidFill>
              <a:latin typeface="Times New Roman" panose="02020603050405020304" pitchFamily="18" charset="0"/>
            </a:endParaRPr>
          </a:p>
        </p:txBody>
      </p:sp>
      <p:sp>
        <p:nvSpPr>
          <p:cNvPr id="222211" name="Text Box 3"/>
          <p:cNvSpPr txBox="1"/>
          <p:nvPr/>
        </p:nvSpPr>
        <p:spPr>
          <a:xfrm>
            <a:off x="611188" y="908050"/>
            <a:ext cx="7931150" cy="5021263"/>
          </a:xfrm>
          <a:prstGeom prst="rect">
            <a:avLst/>
          </a:prstGeom>
          <a:noFill/>
          <a:ln w="9525">
            <a:noFill/>
          </a:ln>
        </p:spPr>
        <p:txBody>
          <a:bodyPr lIns="87273" tIns="43636" rIns="87273" bIns="43636">
            <a:spAutoFit/>
          </a:bodyPr>
          <a:p>
            <a:pPr marL="609600" indent="-609600" algn="just" defTabSz="873125">
              <a:spcBef>
                <a:spcPct val="50000"/>
              </a:spcBef>
              <a:buAutoNum type=""/>
            </a:pPr>
            <a:r>
              <a:rPr lang="zh-CN" altLang="en-US" sz="3600" b="1" dirty="0">
                <a:solidFill>
                  <a:schemeClr val="accent1"/>
                </a:solidFill>
                <a:latin typeface="Times New Roman" panose="02020603050405020304" pitchFamily="18" charset="0"/>
              </a:rPr>
              <a:t>线程的引入</a:t>
            </a:r>
            <a:endParaRPr lang="zh-CN" altLang="en-US" sz="3600" b="1" dirty="0">
              <a:solidFill>
                <a:schemeClr val="accent1"/>
              </a:solidFill>
              <a:latin typeface="Times New Roman" panose="02020603050405020304" pitchFamily="18" charset="0"/>
            </a:endParaRPr>
          </a:p>
          <a:p>
            <a:pPr marL="609600" indent="-609600" algn="just" defTabSz="873125">
              <a:spcBef>
                <a:spcPct val="50000"/>
              </a:spcBef>
            </a:pPr>
            <a:r>
              <a:rPr lang="zh-CN" altLang="en-US" b="1" dirty="0">
                <a:solidFill>
                  <a:schemeClr val="tx1"/>
                </a:solidFill>
                <a:latin typeface="Times New Roman" panose="02020603050405020304" pitchFamily="18" charset="0"/>
              </a:rPr>
              <a:t>     例：数据库服务器需要同时处理来自多个客户端的数据查询请求，这些请求都是针对同一数据库的数据的。</a:t>
            </a:r>
            <a:endParaRPr lang="zh-CN" altLang="en-US" b="1" dirty="0">
              <a:solidFill>
                <a:schemeClr val="tx1"/>
              </a:solidFill>
              <a:latin typeface="Times New Roman" panose="02020603050405020304" pitchFamily="18" charset="0"/>
            </a:endParaRPr>
          </a:p>
          <a:p>
            <a:pPr marL="609600" indent="-609600" algn="just" defTabSz="873125">
              <a:spcBef>
                <a:spcPct val="50000"/>
              </a:spcBef>
            </a:pPr>
            <a:r>
              <a:rPr lang="zh-CN" altLang="en-US" dirty="0">
                <a:solidFill>
                  <a:srgbClr val="017DED"/>
                </a:solidFill>
                <a:latin typeface="Times New Roman" panose="02020603050405020304" pitchFamily="18" charset="0"/>
              </a:rPr>
              <a:t>        </a:t>
            </a:r>
            <a:r>
              <a:rPr lang="zh-CN" altLang="en-US" sz="2800" b="1" dirty="0">
                <a:solidFill>
                  <a:srgbClr val="017DED"/>
                </a:solidFill>
                <a:latin typeface="Times New Roman" panose="02020603050405020304" pitchFamily="18" charset="0"/>
              </a:rPr>
              <a:t>解决方法</a:t>
            </a:r>
            <a:r>
              <a:rPr lang="zh-CN" altLang="en-US" sz="2800" b="1" dirty="0">
                <a:solidFill>
                  <a:srgbClr val="017DED"/>
                </a:solidFill>
                <a:latin typeface="Times New Roman" panose="02020603050405020304" pitchFamily="18" charset="0"/>
                <a:sym typeface="Wingdings" panose="05000000000000000000" pitchFamily="2" charset="2"/>
              </a:rPr>
              <a:t>：</a:t>
            </a:r>
            <a:endParaRPr lang="zh-CN" altLang="en-US" sz="2800" b="1" dirty="0">
              <a:solidFill>
                <a:srgbClr val="017DED"/>
              </a:solidFill>
              <a:latin typeface="Times New Roman" panose="02020603050405020304" pitchFamily="18" charset="0"/>
              <a:sym typeface="Wingdings" panose="05000000000000000000" pitchFamily="2" charset="2"/>
            </a:endParaRPr>
          </a:p>
          <a:p>
            <a:pPr marL="609600" indent="-609600" algn="just" defTabSz="873125">
              <a:spcBef>
                <a:spcPct val="50000"/>
              </a:spcBef>
            </a:pPr>
            <a:r>
              <a:rPr lang="zh-CN" altLang="en-US" b="1" dirty="0">
                <a:solidFill>
                  <a:schemeClr val="tx1"/>
                </a:solidFill>
                <a:latin typeface="Times New Roman" panose="02020603050405020304" pitchFamily="18" charset="0"/>
                <a:sym typeface="Wingdings" panose="05000000000000000000" pitchFamily="2" charset="2"/>
              </a:rPr>
              <a:t>        （</a:t>
            </a:r>
            <a:r>
              <a:rPr lang="en-US" altLang="zh-CN" b="1" dirty="0">
                <a:solidFill>
                  <a:schemeClr val="tx1"/>
                </a:solidFill>
                <a:latin typeface="Times New Roman" panose="02020603050405020304" pitchFamily="18" charset="0"/>
                <a:sym typeface="Wingdings" panose="05000000000000000000" pitchFamily="2" charset="2"/>
              </a:rPr>
              <a:t>1</a:t>
            </a:r>
            <a:r>
              <a:rPr lang="zh-CN" altLang="en-US" b="1" dirty="0">
                <a:solidFill>
                  <a:schemeClr val="tx1"/>
                </a:solidFill>
                <a:latin typeface="Times New Roman" panose="02020603050405020304" pitchFamily="18" charset="0"/>
                <a:sym typeface="Wingdings" panose="05000000000000000000" pitchFamily="2" charset="2"/>
              </a:rPr>
              <a:t>）设置一个进程顺序处理所有请求；</a:t>
            </a:r>
            <a:endParaRPr lang="zh-CN" altLang="en-US" b="1" dirty="0">
              <a:solidFill>
                <a:schemeClr val="tx1"/>
              </a:solidFill>
              <a:latin typeface="Times New Roman" panose="02020603050405020304" pitchFamily="18" charset="0"/>
              <a:sym typeface="Wingdings" panose="05000000000000000000" pitchFamily="2" charset="2"/>
            </a:endParaRPr>
          </a:p>
          <a:p>
            <a:pPr marL="609600" indent="-609600" algn="just" defTabSz="873125">
              <a:spcBef>
                <a:spcPct val="50000"/>
              </a:spcBef>
            </a:pPr>
            <a:r>
              <a:rPr lang="zh-CN" altLang="en-US" b="1" dirty="0">
                <a:solidFill>
                  <a:schemeClr val="tx1"/>
                </a:solidFill>
                <a:latin typeface="Times New Roman" panose="02020603050405020304" pitchFamily="18" charset="0"/>
                <a:sym typeface="Wingdings" panose="05000000000000000000" pitchFamily="2" charset="2"/>
              </a:rPr>
              <a:t>        （</a:t>
            </a:r>
            <a:r>
              <a:rPr lang="en-US" altLang="zh-CN" b="1" dirty="0">
                <a:solidFill>
                  <a:schemeClr val="tx1"/>
                </a:solidFill>
                <a:latin typeface="Times New Roman" panose="02020603050405020304" pitchFamily="18" charset="0"/>
                <a:sym typeface="Wingdings" panose="05000000000000000000" pitchFamily="2" charset="2"/>
              </a:rPr>
              <a:t>2</a:t>
            </a:r>
            <a:r>
              <a:rPr lang="zh-CN" altLang="en-US" b="1" dirty="0">
                <a:solidFill>
                  <a:schemeClr val="tx1"/>
                </a:solidFill>
                <a:latin typeface="Times New Roman" panose="02020603050405020304" pitchFamily="18" charset="0"/>
                <a:sym typeface="Wingdings" panose="05000000000000000000" pitchFamily="2" charset="2"/>
              </a:rPr>
              <a:t>）设置多个进程分别处理多个请求；</a:t>
            </a:r>
            <a:endParaRPr lang="zh-CN" altLang="en-US" b="1" dirty="0">
              <a:solidFill>
                <a:schemeClr val="tx1"/>
              </a:solidFill>
              <a:latin typeface="Times New Roman" panose="02020603050405020304" pitchFamily="18" charset="0"/>
              <a:sym typeface="Wingdings" panose="05000000000000000000" pitchFamily="2" charset="2"/>
            </a:endParaRPr>
          </a:p>
          <a:p>
            <a:pPr marL="609600" indent="-609600" algn="just" defTabSz="873125">
              <a:spcBef>
                <a:spcPct val="50000"/>
              </a:spcBef>
            </a:pPr>
            <a:r>
              <a:rPr lang="zh-CN" altLang="en-US" sz="2800" b="1" dirty="0">
                <a:solidFill>
                  <a:schemeClr val="tx1"/>
                </a:solidFill>
                <a:latin typeface="Times New Roman" panose="02020603050405020304" pitchFamily="18" charset="0"/>
                <a:sym typeface="Wingdings" panose="05000000000000000000" pitchFamily="2" charset="2"/>
              </a:rPr>
              <a:t>        </a:t>
            </a:r>
            <a:r>
              <a:rPr lang="zh-CN" altLang="en-US" sz="2800" b="1" dirty="0">
                <a:solidFill>
                  <a:srgbClr val="017DED"/>
                </a:solidFill>
                <a:latin typeface="Times New Roman" panose="02020603050405020304" pitchFamily="18" charset="0"/>
                <a:sym typeface="Wingdings" panose="05000000000000000000" pitchFamily="2" charset="2"/>
              </a:rPr>
              <a:t>存在的问题：</a:t>
            </a:r>
            <a:endParaRPr lang="zh-CN" altLang="en-US" sz="2800" b="1" dirty="0">
              <a:solidFill>
                <a:srgbClr val="017DED"/>
              </a:solidFill>
              <a:latin typeface="Times New Roman" panose="02020603050405020304" pitchFamily="18" charset="0"/>
              <a:sym typeface="Wingdings" panose="05000000000000000000" pitchFamily="2" charset="2"/>
            </a:endParaRPr>
          </a:p>
          <a:p>
            <a:pPr marL="609600" indent="-609600" algn="just" defTabSz="873125">
              <a:spcBef>
                <a:spcPct val="50000"/>
              </a:spcBef>
            </a:pPr>
            <a:r>
              <a:rPr lang="en-US" altLang="zh-CN" b="1" dirty="0">
                <a:solidFill>
                  <a:schemeClr val="tx1"/>
                </a:solidFill>
                <a:latin typeface="Times New Roman" panose="02020603050405020304" pitchFamily="18" charset="0"/>
                <a:sym typeface="Wingdings" panose="05000000000000000000" pitchFamily="2" charset="2"/>
              </a:rPr>
              <a:t>        </a:t>
            </a:r>
            <a:r>
              <a:rPr lang="zh-CN" altLang="en-US" b="1" dirty="0">
                <a:solidFill>
                  <a:schemeClr val="tx1"/>
                </a:solidFill>
                <a:latin typeface="Times New Roman" panose="02020603050405020304" pitchFamily="18" charset="0"/>
                <a:sym typeface="Wingdings" panose="05000000000000000000" pitchFamily="2" charset="2"/>
              </a:rPr>
              <a:t>（</a:t>
            </a:r>
            <a:r>
              <a:rPr lang="en-US" altLang="zh-CN" b="1" dirty="0">
                <a:solidFill>
                  <a:schemeClr val="tx1"/>
                </a:solidFill>
                <a:latin typeface="Times New Roman" panose="02020603050405020304" pitchFamily="18" charset="0"/>
                <a:sym typeface="Wingdings" panose="05000000000000000000" pitchFamily="2" charset="2"/>
              </a:rPr>
              <a:t>1</a:t>
            </a:r>
            <a:r>
              <a:rPr lang="zh-CN" altLang="en-US" b="1" dirty="0">
                <a:solidFill>
                  <a:schemeClr val="tx1"/>
                </a:solidFill>
                <a:latin typeface="Times New Roman" panose="02020603050405020304" pitchFamily="18" charset="0"/>
                <a:sym typeface="Wingdings" panose="05000000000000000000" pitchFamily="2" charset="2"/>
              </a:rPr>
              <a:t>）进程同步复杂；</a:t>
            </a:r>
            <a:endParaRPr lang="zh-CN" altLang="en-US" b="1" dirty="0">
              <a:solidFill>
                <a:schemeClr val="tx1"/>
              </a:solidFill>
              <a:latin typeface="Times New Roman" panose="02020603050405020304" pitchFamily="18" charset="0"/>
              <a:sym typeface="Wingdings" panose="05000000000000000000" pitchFamily="2" charset="2"/>
            </a:endParaRPr>
          </a:p>
          <a:p>
            <a:pPr marL="609600" indent="-609600" algn="just" defTabSz="873125">
              <a:spcBef>
                <a:spcPct val="50000"/>
              </a:spcBef>
            </a:pPr>
            <a:r>
              <a:rPr lang="zh-CN" altLang="en-US" b="1" dirty="0">
                <a:solidFill>
                  <a:schemeClr val="tx1"/>
                </a:solidFill>
                <a:latin typeface="Times New Roman" panose="02020603050405020304" pitchFamily="18" charset="0"/>
                <a:sym typeface="Wingdings" panose="05000000000000000000" pitchFamily="2" charset="2"/>
              </a:rPr>
              <a:t>        （</a:t>
            </a:r>
            <a:r>
              <a:rPr lang="en-US" altLang="zh-CN" b="1" dirty="0">
                <a:solidFill>
                  <a:schemeClr val="tx1"/>
                </a:solidFill>
                <a:latin typeface="Times New Roman" panose="02020603050405020304" pitchFamily="18" charset="0"/>
                <a:sym typeface="Wingdings" panose="05000000000000000000" pitchFamily="2" charset="2"/>
              </a:rPr>
              <a:t>2</a:t>
            </a:r>
            <a:r>
              <a:rPr lang="zh-CN" altLang="en-US" b="1" dirty="0">
                <a:solidFill>
                  <a:schemeClr val="tx1"/>
                </a:solidFill>
                <a:latin typeface="Times New Roman" panose="02020603050405020304" pitchFamily="18" charset="0"/>
                <a:sym typeface="Wingdings" panose="05000000000000000000" pitchFamily="2" charset="2"/>
              </a:rPr>
              <a:t>）系统开销大。</a:t>
            </a:r>
            <a:endParaRPr lang="zh-CN" altLang="en-US" b="1" dirty="0">
              <a:solidFill>
                <a:schemeClr val="tx1"/>
              </a:solidFill>
              <a:latin typeface="Times New Roman" panose="02020603050405020304" pitchFamily="18" charset="0"/>
            </a:endParaRPr>
          </a:p>
        </p:txBody>
      </p:sp>
      <p:sp>
        <p:nvSpPr>
          <p:cNvPr id="222249" name="Text Box 41"/>
          <p:cNvSpPr txBox="1"/>
          <p:nvPr/>
        </p:nvSpPr>
        <p:spPr>
          <a:xfrm>
            <a:off x="4643438" y="3429000"/>
            <a:ext cx="4140200" cy="2344738"/>
          </a:xfrm>
          <a:prstGeom prst="rect">
            <a:avLst/>
          </a:prstGeom>
          <a:solidFill>
            <a:schemeClr val="accent2"/>
          </a:solidFill>
          <a:ln w="9525">
            <a:noFill/>
          </a:ln>
        </p:spPr>
        <p:txBody>
          <a:bodyPr>
            <a:spAutoFit/>
          </a:bodyPr>
          <a:p>
            <a:pPr algn="l">
              <a:spcBef>
                <a:spcPct val="50000"/>
              </a:spcBef>
              <a:buClr>
                <a:schemeClr val="tx1"/>
              </a:buClr>
            </a:pPr>
            <a:r>
              <a:rPr lang="zh-CN" altLang="en-US" sz="2800" b="1" dirty="0">
                <a:solidFill>
                  <a:schemeClr val="tx2"/>
                </a:solidFill>
                <a:latin typeface="Arial" panose="020B0604020202020204" pitchFamily="34" charset="0"/>
              </a:rPr>
              <a:t>进程的两个属性：</a:t>
            </a:r>
            <a:endParaRPr lang="zh-CN" altLang="en-US" sz="2800" b="1" dirty="0">
              <a:solidFill>
                <a:schemeClr val="tx2"/>
              </a:solidFill>
              <a:latin typeface="Arial" panose="020B0604020202020204" pitchFamily="34" charset="0"/>
            </a:endParaRPr>
          </a:p>
          <a:p>
            <a:pPr algn="l">
              <a:spcBef>
                <a:spcPct val="50000"/>
              </a:spcBef>
              <a:buClr>
                <a:schemeClr val="tx1"/>
              </a:buClr>
            </a:pPr>
            <a:r>
              <a:rPr lang="zh-CN" altLang="en-US" b="1" dirty="0">
                <a:solidFill>
                  <a:schemeClr val="tx1"/>
                </a:solidFill>
                <a:latin typeface="Arial" panose="020B0604020202020204" pitchFamily="34" charset="0"/>
              </a:rPr>
              <a:t>（</a:t>
            </a:r>
            <a:r>
              <a:rPr lang="en-US" altLang="zh-CN" b="1" dirty="0">
                <a:solidFill>
                  <a:schemeClr val="tx1"/>
                </a:solidFill>
                <a:latin typeface="Arial" panose="020B0604020202020204" pitchFamily="34" charset="0"/>
              </a:rPr>
              <a:t>1</a:t>
            </a:r>
            <a:r>
              <a:rPr lang="zh-CN" altLang="en-US" b="1" dirty="0">
                <a:solidFill>
                  <a:schemeClr val="tx1"/>
                </a:solidFill>
                <a:latin typeface="Arial" panose="020B0604020202020204" pitchFamily="34" charset="0"/>
              </a:rPr>
              <a:t>）进程是系统拥有资源的独立单位；</a:t>
            </a:r>
            <a:endParaRPr lang="zh-CN" altLang="en-US" b="1" dirty="0">
              <a:solidFill>
                <a:schemeClr val="tx1"/>
              </a:solidFill>
              <a:latin typeface="Arial" panose="020B0604020202020204" pitchFamily="34" charset="0"/>
            </a:endParaRPr>
          </a:p>
          <a:p>
            <a:pPr algn="l">
              <a:spcBef>
                <a:spcPct val="50000"/>
              </a:spcBef>
              <a:buClr>
                <a:schemeClr val="tx1"/>
              </a:buClr>
            </a:pPr>
            <a:r>
              <a:rPr lang="zh-CN" altLang="en-US" b="1" dirty="0">
                <a:solidFill>
                  <a:schemeClr val="tx1"/>
                </a:solidFill>
                <a:latin typeface="Arial" panose="020B0604020202020204" pitchFamily="34" charset="0"/>
              </a:rPr>
              <a:t>（</a:t>
            </a:r>
            <a:r>
              <a:rPr lang="en-US" altLang="zh-CN" b="1" dirty="0">
                <a:solidFill>
                  <a:schemeClr val="tx1"/>
                </a:solidFill>
                <a:latin typeface="Arial" panose="020B0604020202020204" pitchFamily="34" charset="0"/>
              </a:rPr>
              <a:t>2</a:t>
            </a:r>
            <a:r>
              <a:rPr lang="zh-CN" altLang="en-US" b="1" dirty="0">
                <a:solidFill>
                  <a:schemeClr val="tx1"/>
                </a:solidFill>
                <a:latin typeface="Arial" panose="020B0604020202020204" pitchFamily="34" charset="0"/>
              </a:rPr>
              <a:t>）进程是独立调度和分派的基本单位；</a:t>
            </a:r>
            <a:endParaRPr lang="zh-CN" altLang="en-US" b="1" dirty="0">
              <a:solidFill>
                <a:schemeClr val="tx1"/>
              </a:solidFill>
              <a:latin typeface="Arial" panose="020B0604020202020204" pitchFamily="34" charset="0"/>
            </a:endParaRPr>
          </a:p>
        </p:txBody>
      </p:sp>
      <p:sp>
        <p:nvSpPr>
          <p:cNvPr id="222250" name="Line 42"/>
          <p:cNvSpPr/>
          <p:nvPr/>
        </p:nvSpPr>
        <p:spPr>
          <a:xfrm flipV="1">
            <a:off x="3924300" y="3429000"/>
            <a:ext cx="647700" cy="2305050"/>
          </a:xfrm>
          <a:prstGeom prst="line">
            <a:avLst/>
          </a:prstGeom>
          <a:ln w="38100" cap="flat" cmpd="sng">
            <a:solidFill>
              <a:srgbClr val="008000"/>
            </a:solidFill>
            <a:prstDash val="solid"/>
            <a:headEnd type="none" w="med" len="med"/>
            <a:tailEnd type="triangle" w="med" len="med"/>
          </a:ln>
        </p:spPr>
      </p:sp>
      <p:sp>
        <p:nvSpPr>
          <p:cNvPr id="222251" name="Rectangle 43"/>
          <p:cNvSpPr/>
          <p:nvPr/>
        </p:nvSpPr>
        <p:spPr>
          <a:xfrm>
            <a:off x="4643438" y="3429000"/>
            <a:ext cx="4176712" cy="2376488"/>
          </a:xfrm>
          <a:prstGeom prst="rect">
            <a:avLst/>
          </a:prstGeom>
          <a:noFill/>
          <a:ln w="28575" cap="flat" cmpd="sng">
            <a:solidFill>
              <a:schemeClr val="accent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2211">
                                            <p:txEl>
                                              <p:charRg st="73" end="100"/>
                                            </p:txEl>
                                          </p:spTgt>
                                        </p:tgtEl>
                                        <p:attrNameLst>
                                          <p:attrName>style.visibility</p:attrName>
                                        </p:attrNameLst>
                                      </p:cBhvr>
                                      <p:to>
                                        <p:strVal val="visible"/>
                                      </p:to>
                                    </p:set>
                                    <p:animEffect transition="in" filter="box(in)">
                                      <p:cBhvr>
                                        <p:cTn id="7" dur="500"/>
                                        <p:tgtEl>
                                          <p:spTgt spid="222211">
                                            <p:txEl>
                                              <p:charRg st="73" end="10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22211">
                                            <p:txEl>
                                              <p:charRg st="100" end="127"/>
                                            </p:txEl>
                                          </p:spTgt>
                                        </p:tgtEl>
                                        <p:attrNameLst>
                                          <p:attrName>style.visibility</p:attrName>
                                        </p:attrNameLst>
                                      </p:cBhvr>
                                      <p:to>
                                        <p:strVal val="visible"/>
                                      </p:to>
                                    </p:set>
                                    <p:animEffect transition="in" filter="box(in)">
                                      <p:cBhvr>
                                        <p:cTn id="12" dur="500"/>
                                        <p:tgtEl>
                                          <p:spTgt spid="222211">
                                            <p:txEl>
                                              <p:charRg st="100" end="12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22211">
                                            <p:txEl>
                                              <p:charRg st="127" end="142"/>
                                            </p:txEl>
                                          </p:spTgt>
                                        </p:tgtEl>
                                        <p:attrNameLst>
                                          <p:attrName>style.visibility</p:attrName>
                                        </p:attrNameLst>
                                      </p:cBhvr>
                                      <p:to>
                                        <p:strVal val="visible"/>
                                      </p:to>
                                    </p:set>
                                    <p:animEffect transition="in" filter="box(in)">
                                      <p:cBhvr>
                                        <p:cTn id="17" dur="500"/>
                                        <p:tgtEl>
                                          <p:spTgt spid="222211">
                                            <p:txEl>
                                              <p:charRg st="127" end="14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22211">
                                            <p:txEl>
                                              <p:charRg st="142" end="161"/>
                                            </p:txEl>
                                          </p:spTgt>
                                        </p:tgtEl>
                                        <p:attrNameLst>
                                          <p:attrName>style.visibility</p:attrName>
                                        </p:attrNameLst>
                                      </p:cBhvr>
                                      <p:to>
                                        <p:strVal val="visible"/>
                                      </p:to>
                                    </p:set>
                                    <p:animEffect transition="in" filter="box(in)">
                                      <p:cBhvr>
                                        <p:cTn id="22" dur="500"/>
                                        <p:tgtEl>
                                          <p:spTgt spid="222211">
                                            <p:txEl>
                                              <p:charRg st="142" end="16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22211">
                                            <p:txEl>
                                              <p:charRg st="161" end="179"/>
                                            </p:txEl>
                                          </p:spTgt>
                                        </p:tgtEl>
                                        <p:attrNameLst>
                                          <p:attrName>style.visibility</p:attrName>
                                        </p:attrNameLst>
                                      </p:cBhvr>
                                      <p:to>
                                        <p:strVal val="visible"/>
                                      </p:to>
                                    </p:set>
                                    <p:animEffect transition="in" filter="box(in)">
                                      <p:cBhvr>
                                        <p:cTn id="27" dur="500"/>
                                        <p:tgtEl>
                                          <p:spTgt spid="222211">
                                            <p:txEl>
                                              <p:charRg st="161" end="17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22249"/>
                                        </p:tgtEl>
                                        <p:attrNameLst>
                                          <p:attrName>style.visibility</p:attrName>
                                        </p:attrNameLst>
                                      </p:cBhvr>
                                      <p:to>
                                        <p:strVal val="visible"/>
                                      </p:to>
                                    </p:set>
                                    <p:animEffect transition="in" filter="box(in)">
                                      <p:cBhvr>
                                        <p:cTn id="32" dur="500"/>
                                        <p:tgtEl>
                                          <p:spTgt spid="222249"/>
                                        </p:tgtEl>
                                      </p:cBhvr>
                                    </p:animEffect>
                                  </p:childTnLst>
                                </p:cTn>
                              </p:par>
                              <p:par>
                                <p:cTn id="33" presetID="4" presetClass="entr" presetSubtype="16" fill="hold" nodeType="withEffect">
                                  <p:stCondLst>
                                    <p:cond delay="0"/>
                                  </p:stCondLst>
                                  <p:childTnLst>
                                    <p:set>
                                      <p:cBhvr>
                                        <p:cTn id="34" dur="1" fill="hold">
                                          <p:stCondLst>
                                            <p:cond delay="0"/>
                                          </p:stCondLst>
                                        </p:cTn>
                                        <p:tgtEl>
                                          <p:spTgt spid="222250"/>
                                        </p:tgtEl>
                                        <p:attrNameLst>
                                          <p:attrName>style.visibility</p:attrName>
                                        </p:attrNameLst>
                                      </p:cBhvr>
                                      <p:to>
                                        <p:strVal val="visible"/>
                                      </p:to>
                                    </p:set>
                                    <p:animEffect transition="in" filter="box(in)">
                                      <p:cBhvr>
                                        <p:cTn id="35" dur="500"/>
                                        <p:tgtEl>
                                          <p:spTgt spid="222250"/>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222251"/>
                                        </p:tgtEl>
                                        <p:attrNameLst>
                                          <p:attrName>style.visibility</p:attrName>
                                        </p:attrNameLst>
                                      </p:cBhvr>
                                      <p:to>
                                        <p:strVal val="visible"/>
                                      </p:to>
                                    </p:set>
                                    <p:animEffect transition="in" filter="box(in)">
                                      <p:cBhvr>
                                        <p:cTn id="38" dur="500"/>
                                        <p:tgtEl>
                                          <p:spTgt spid="222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49" grpId="0" animBg="1"/>
      <p:bldP spid="222251"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Text Box 2"/>
          <p:cNvSpPr txBox="1"/>
          <p:nvPr/>
        </p:nvSpPr>
        <p:spPr>
          <a:xfrm>
            <a:off x="611188" y="188913"/>
            <a:ext cx="5903912" cy="641350"/>
          </a:xfrm>
          <a:prstGeom prst="rect">
            <a:avLst/>
          </a:prstGeom>
          <a:noFill/>
          <a:ln w="9525">
            <a:noFill/>
          </a:ln>
        </p:spPr>
        <p:txBody>
          <a:bodyPr>
            <a:spAutoFit/>
          </a:bodyPr>
          <a:p>
            <a:pPr algn="l"/>
            <a:r>
              <a:rPr lang="zh-CN" altLang="en-US" sz="3600" b="1" dirty="0">
                <a:solidFill>
                  <a:srgbClr val="CC3300"/>
                </a:solidFill>
                <a:latin typeface="Times New Roman" panose="02020603050405020304" pitchFamily="18" charset="0"/>
              </a:rPr>
              <a:t>二</a:t>
            </a:r>
            <a:r>
              <a:rPr lang="en-US" altLang="zh-CN" sz="3600" b="1" dirty="0">
                <a:solidFill>
                  <a:srgbClr val="CC3300"/>
                </a:solidFill>
                <a:latin typeface="Times New Roman" panose="02020603050405020304" pitchFamily="18" charset="0"/>
              </a:rPr>
              <a:t>. </a:t>
            </a:r>
            <a:r>
              <a:rPr lang="zh-CN" altLang="en-US" sz="3600" b="1" dirty="0">
                <a:solidFill>
                  <a:schemeClr val="accent1"/>
                </a:solidFill>
                <a:latin typeface="Arial" panose="020B0604020202020204" pitchFamily="34" charset="0"/>
              </a:rPr>
              <a:t>线程的概念</a:t>
            </a:r>
            <a:endParaRPr lang="en-US" altLang="zh-CN" sz="3600" b="1" dirty="0">
              <a:solidFill>
                <a:schemeClr val="accent1"/>
              </a:solidFill>
              <a:latin typeface="Arial" panose="020B0604020202020204" pitchFamily="34" charset="0"/>
            </a:endParaRPr>
          </a:p>
        </p:txBody>
      </p:sp>
      <p:sp>
        <p:nvSpPr>
          <p:cNvPr id="223235" name="Text Box 3"/>
          <p:cNvSpPr txBox="1"/>
          <p:nvPr/>
        </p:nvSpPr>
        <p:spPr>
          <a:xfrm>
            <a:off x="-190500" y="1125538"/>
            <a:ext cx="7931150" cy="4987925"/>
          </a:xfrm>
          <a:prstGeom prst="rect">
            <a:avLst/>
          </a:prstGeom>
          <a:noFill/>
          <a:ln w="9525">
            <a:noFill/>
          </a:ln>
        </p:spPr>
        <p:txBody>
          <a:bodyPr lIns="87273" tIns="43636" rIns="87273" bIns="43636">
            <a:spAutoFit/>
          </a:bodyPr>
          <a:p>
            <a:pPr marL="609600" indent="-609600" algn="just" defTabSz="873125">
              <a:spcBef>
                <a:spcPct val="50000"/>
              </a:spcBef>
            </a:pPr>
            <a:r>
              <a:rPr lang="zh-CN" altLang="en-US" sz="2800" dirty="0">
                <a:solidFill>
                  <a:srgbClr val="017DED"/>
                </a:solidFill>
                <a:latin typeface="Times New Roman" panose="02020603050405020304" pitchFamily="18" charset="0"/>
              </a:rPr>
              <a:t>     </a:t>
            </a:r>
            <a:r>
              <a:rPr lang="zh-CN" altLang="en-US" sz="2800" b="1" dirty="0">
                <a:solidFill>
                  <a:srgbClr val="017DED"/>
                </a:solidFill>
                <a:latin typeface="Times New Roman" panose="02020603050405020304" pitchFamily="18" charset="0"/>
              </a:rPr>
              <a:t>线程定义：</a:t>
            </a:r>
            <a:endParaRPr lang="zh-CN" altLang="en-US" sz="2800" dirty="0">
              <a:solidFill>
                <a:srgbClr val="017DED"/>
              </a:solidFill>
              <a:latin typeface="Times New Roman" panose="02020603050405020304" pitchFamily="18" charset="0"/>
              <a:sym typeface="Wingdings" panose="05000000000000000000" pitchFamily="2" charset="2"/>
            </a:endParaRPr>
          </a:p>
          <a:p>
            <a:pPr marL="609600" indent="-609600" algn="just" defTabSz="873125">
              <a:spcBef>
                <a:spcPct val="50000"/>
              </a:spcBef>
            </a:pPr>
            <a:r>
              <a:rPr lang="en-US" altLang="zh-CN" dirty="0">
                <a:solidFill>
                  <a:schemeClr val="tx1"/>
                </a:solidFill>
                <a:latin typeface="Times New Roman" panose="02020603050405020304" pitchFamily="18" charset="0"/>
                <a:sym typeface="Wingdings" panose="05000000000000000000" pitchFamily="2" charset="2"/>
              </a:rPr>
              <a:t>        </a:t>
            </a:r>
            <a:r>
              <a:rPr lang="zh-CN" altLang="en-US" b="1" dirty="0">
                <a:solidFill>
                  <a:schemeClr val="tx1"/>
                </a:solidFill>
                <a:latin typeface="Times New Roman" panose="02020603050405020304" pitchFamily="18" charset="0"/>
                <a:sym typeface="Wingdings" panose="05000000000000000000" pitchFamily="2" charset="2"/>
              </a:rPr>
              <a:t>线程是进程内一个相对独立的可调度的执行单元。</a:t>
            </a:r>
            <a:endParaRPr lang="zh-CN" altLang="en-US" b="1" dirty="0">
              <a:solidFill>
                <a:schemeClr val="tx1"/>
              </a:solidFill>
              <a:latin typeface="Times New Roman" panose="02020603050405020304" pitchFamily="18" charset="0"/>
              <a:sym typeface="Wingdings" panose="05000000000000000000" pitchFamily="2" charset="2"/>
            </a:endParaRPr>
          </a:p>
          <a:p>
            <a:pPr marL="609600" indent="-609600" algn="just" defTabSz="873125">
              <a:spcBef>
                <a:spcPct val="50000"/>
              </a:spcBef>
            </a:pPr>
            <a:r>
              <a:rPr lang="zh-CN" altLang="en-US" dirty="0">
                <a:solidFill>
                  <a:schemeClr val="tx1"/>
                </a:solidFill>
                <a:latin typeface="Times New Roman" panose="02020603050405020304" pitchFamily="18" charset="0"/>
              </a:rPr>
              <a:t>     </a:t>
            </a:r>
            <a:r>
              <a:rPr lang="zh-CN" altLang="en-US" sz="2800" b="1" dirty="0">
                <a:solidFill>
                  <a:srgbClr val="017DED"/>
                </a:solidFill>
                <a:latin typeface="Times New Roman" panose="02020603050405020304" pitchFamily="18" charset="0"/>
              </a:rPr>
              <a:t>线程属性：</a:t>
            </a:r>
            <a:endParaRPr lang="zh-CN" altLang="en-US" sz="2800" b="1" dirty="0">
              <a:solidFill>
                <a:srgbClr val="017DED"/>
              </a:solidFill>
              <a:latin typeface="Times New Roman" panose="02020603050405020304" pitchFamily="18" charset="0"/>
            </a:endParaRPr>
          </a:p>
          <a:p>
            <a:pPr marL="609600" indent="-609600" algn="just" defTabSz="873125">
              <a:spcBef>
                <a:spcPct val="50000"/>
              </a:spcBef>
            </a:pPr>
            <a:r>
              <a:rPr lang="zh-CN" altLang="en-US" b="1" dirty="0">
                <a:solidFill>
                  <a:srgbClr val="017DED"/>
                </a:solidFill>
                <a:latin typeface="Times New Roman" panose="02020603050405020304" pitchFamily="18" charset="0"/>
              </a:rPr>
              <a:t>       </a:t>
            </a:r>
            <a:r>
              <a:rPr lang="zh-CN" altLang="en-US" b="1" dirty="0">
                <a:solidFill>
                  <a:schemeClr val="tx1"/>
                </a:solidFill>
                <a:latin typeface="Times New Roman" panose="02020603050405020304" pitchFamily="18" charset="0"/>
              </a:rPr>
              <a:t>（</a:t>
            </a:r>
            <a:r>
              <a:rPr lang="en-US" altLang="zh-CN" b="1" dirty="0">
                <a:solidFill>
                  <a:schemeClr val="tx1"/>
                </a:solidFill>
                <a:latin typeface="Times New Roman" panose="02020603050405020304" pitchFamily="18" charset="0"/>
              </a:rPr>
              <a:t>1</a:t>
            </a:r>
            <a:r>
              <a:rPr lang="zh-CN" altLang="en-US" b="1" dirty="0">
                <a:solidFill>
                  <a:schemeClr val="tx1"/>
                </a:solidFill>
                <a:latin typeface="Times New Roman" panose="02020603050405020304" pitchFamily="18" charset="0"/>
              </a:rPr>
              <a:t>）轻型实体：</a:t>
            </a:r>
            <a:endParaRPr lang="zh-CN" altLang="en-US" b="1" dirty="0">
              <a:solidFill>
                <a:schemeClr val="tx1"/>
              </a:solidFill>
              <a:latin typeface="Times New Roman" panose="02020603050405020304" pitchFamily="18" charset="0"/>
            </a:endParaRPr>
          </a:p>
          <a:p>
            <a:pPr marL="609600" indent="-609600" algn="just" defTabSz="873125">
              <a:spcBef>
                <a:spcPct val="50000"/>
              </a:spcBef>
            </a:pPr>
            <a:r>
              <a:rPr lang="en-US" altLang="zh-CN" b="1" dirty="0">
                <a:solidFill>
                  <a:schemeClr val="tx1"/>
                </a:solidFill>
                <a:latin typeface="Times New Roman" panose="02020603050405020304" pitchFamily="18" charset="0"/>
              </a:rPr>
              <a:t>                   TCB+</a:t>
            </a:r>
            <a:r>
              <a:rPr lang="zh-CN" altLang="en-US" b="1" dirty="0">
                <a:solidFill>
                  <a:schemeClr val="tx1"/>
                </a:solidFill>
                <a:latin typeface="Times New Roman" panose="02020603050405020304" pitchFamily="18" charset="0"/>
              </a:rPr>
              <a:t>堆栈</a:t>
            </a:r>
            <a:r>
              <a:rPr lang="en-US" altLang="zh-CN" b="1" dirty="0">
                <a:solidFill>
                  <a:schemeClr val="tx1"/>
                </a:solidFill>
                <a:latin typeface="Times New Roman" panose="02020603050405020304" pitchFamily="18" charset="0"/>
              </a:rPr>
              <a:t>+</a:t>
            </a:r>
            <a:r>
              <a:rPr lang="zh-CN" altLang="en-US" b="1" dirty="0">
                <a:solidFill>
                  <a:schemeClr val="tx1"/>
                </a:solidFill>
                <a:latin typeface="Times New Roman" panose="02020603050405020304" pitchFamily="18" charset="0"/>
              </a:rPr>
              <a:t>一组寄存器</a:t>
            </a:r>
            <a:endParaRPr lang="zh-CN" altLang="en-US" b="1" dirty="0">
              <a:solidFill>
                <a:schemeClr val="tx1"/>
              </a:solidFill>
              <a:latin typeface="Times New Roman" panose="02020603050405020304" pitchFamily="18" charset="0"/>
            </a:endParaRPr>
          </a:p>
          <a:p>
            <a:pPr marL="609600" indent="-609600" algn="just" defTabSz="873125">
              <a:spcBef>
                <a:spcPct val="50000"/>
              </a:spcBef>
            </a:pPr>
            <a:r>
              <a:rPr lang="zh-CN" altLang="en-US" b="1" dirty="0">
                <a:solidFill>
                  <a:schemeClr val="tx1"/>
                </a:solidFill>
                <a:latin typeface="Times New Roman" panose="02020603050405020304" pitchFamily="18" charset="0"/>
              </a:rPr>
              <a:t>       （</a:t>
            </a:r>
            <a:r>
              <a:rPr lang="en-US" altLang="zh-CN" b="1" dirty="0">
                <a:solidFill>
                  <a:schemeClr val="tx1"/>
                </a:solidFill>
                <a:latin typeface="Times New Roman" panose="02020603050405020304" pitchFamily="18" charset="0"/>
              </a:rPr>
              <a:t>2</a:t>
            </a:r>
            <a:r>
              <a:rPr lang="zh-CN" altLang="en-US" b="1" dirty="0">
                <a:solidFill>
                  <a:schemeClr val="tx1"/>
                </a:solidFill>
                <a:latin typeface="Times New Roman" panose="02020603050405020304" pitchFamily="18" charset="0"/>
              </a:rPr>
              <a:t>）独立调度和分派的基本单位；</a:t>
            </a:r>
            <a:endParaRPr lang="zh-CN" altLang="en-US" b="1" dirty="0">
              <a:solidFill>
                <a:schemeClr val="tx1"/>
              </a:solidFill>
              <a:latin typeface="Times New Roman" panose="02020603050405020304" pitchFamily="18" charset="0"/>
            </a:endParaRPr>
          </a:p>
          <a:p>
            <a:pPr marL="609600" indent="-609600" algn="just" defTabSz="873125">
              <a:spcBef>
                <a:spcPct val="50000"/>
              </a:spcBef>
            </a:pPr>
            <a:r>
              <a:rPr lang="zh-CN" altLang="en-US" b="1" dirty="0">
                <a:solidFill>
                  <a:schemeClr val="tx1"/>
                </a:solidFill>
                <a:latin typeface="Times New Roman" panose="02020603050405020304" pitchFamily="18" charset="0"/>
              </a:rPr>
              <a:t>       （</a:t>
            </a:r>
            <a:r>
              <a:rPr lang="en-US" altLang="zh-CN" b="1" dirty="0">
                <a:solidFill>
                  <a:schemeClr val="tx1"/>
                </a:solidFill>
                <a:latin typeface="Times New Roman" panose="02020603050405020304" pitchFamily="18" charset="0"/>
              </a:rPr>
              <a:t>3</a:t>
            </a:r>
            <a:r>
              <a:rPr lang="zh-CN" altLang="en-US" b="1" dirty="0">
                <a:solidFill>
                  <a:schemeClr val="tx1"/>
                </a:solidFill>
                <a:latin typeface="Times New Roman" panose="02020603050405020304" pitchFamily="18" charset="0"/>
              </a:rPr>
              <a:t>）可并发执行；</a:t>
            </a:r>
            <a:endParaRPr lang="zh-CN" altLang="en-US" b="1" dirty="0">
              <a:solidFill>
                <a:schemeClr val="tx1"/>
              </a:solidFill>
              <a:latin typeface="Times New Roman" panose="02020603050405020304" pitchFamily="18" charset="0"/>
            </a:endParaRPr>
          </a:p>
          <a:p>
            <a:pPr marL="609600" indent="-609600" algn="just" defTabSz="873125">
              <a:spcBef>
                <a:spcPct val="50000"/>
              </a:spcBef>
            </a:pPr>
            <a:r>
              <a:rPr lang="zh-CN" altLang="en-US" b="1" dirty="0">
                <a:solidFill>
                  <a:schemeClr val="tx1"/>
                </a:solidFill>
                <a:latin typeface="Times New Roman" panose="02020603050405020304" pitchFamily="18" charset="0"/>
              </a:rPr>
              <a:t>       （</a:t>
            </a:r>
            <a:r>
              <a:rPr lang="en-US" altLang="zh-CN" b="1" dirty="0">
                <a:solidFill>
                  <a:schemeClr val="tx1"/>
                </a:solidFill>
                <a:latin typeface="Times New Roman" panose="02020603050405020304" pitchFamily="18" charset="0"/>
              </a:rPr>
              <a:t>4</a:t>
            </a:r>
            <a:r>
              <a:rPr lang="zh-CN" altLang="en-US" b="1" dirty="0">
                <a:solidFill>
                  <a:schemeClr val="tx1"/>
                </a:solidFill>
                <a:latin typeface="Times New Roman" panose="02020603050405020304" pitchFamily="18" charset="0"/>
              </a:rPr>
              <a:t>）共享进程资源；</a:t>
            </a:r>
            <a:endParaRPr lang="zh-CN" altLang="en-US" b="1" dirty="0">
              <a:solidFill>
                <a:schemeClr val="tx1"/>
              </a:solidFill>
              <a:latin typeface="Times New Roman" panose="02020603050405020304" pitchFamily="18" charset="0"/>
            </a:endParaRPr>
          </a:p>
          <a:p>
            <a:pPr marL="609600" indent="-609600" algn="just" defTabSz="873125">
              <a:spcBef>
                <a:spcPct val="50000"/>
              </a:spcBef>
            </a:pPr>
            <a:r>
              <a:rPr lang="zh-CN" altLang="en-US" b="1" dirty="0">
                <a:solidFill>
                  <a:schemeClr val="tx1"/>
                </a:solidFill>
                <a:latin typeface="Times New Roman" panose="02020603050405020304" pitchFamily="18" charset="0"/>
              </a:rPr>
              <a:t>       （</a:t>
            </a:r>
            <a:r>
              <a:rPr lang="en-US" altLang="zh-CN" b="1" dirty="0">
                <a:solidFill>
                  <a:schemeClr val="tx1"/>
                </a:solidFill>
                <a:latin typeface="Times New Roman" panose="02020603050405020304" pitchFamily="18" charset="0"/>
              </a:rPr>
              <a:t>5</a:t>
            </a:r>
            <a:r>
              <a:rPr lang="zh-CN" altLang="en-US" b="1" dirty="0">
                <a:solidFill>
                  <a:schemeClr val="tx1"/>
                </a:solidFill>
                <a:latin typeface="Times New Roman" panose="02020603050405020304" pitchFamily="18" charset="0"/>
              </a:rPr>
              <a:t>）线程有生命周期，在生命期中有状态变化。</a:t>
            </a:r>
            <a:endParaRPr lang="zh-CN" altLang="en-US" b="1" dirty="0">
              <a:solidFill>
                <a:schemeClr val="tx1"/>
              </a:solidFill>
              <a:latin typeface="Times New Roman" panose="02020603050405020304" pitchFamily="18" charset="0"/>
            </a:endParaRPr>
          </a:p>
        </p:txBody>
      </p:sp>
      <p:pic>
        <p:nvPicPr>
          <p:cNvPr id="223237" name="Picture 5"/>
          <p:cNvPicPr>
            <a:picLocks noChangeAspect="1"/>
          </p:cNvPicPr>
          <p:nvPr/>
        </p:nvPicPr>
        <p:blipFill>
          <a:blip r:embed="rId1"/>
          <a:stretch>
            <a:fillRect/>
          </a:stretch>
        </p:blipFill>
        <p:spPr>
          <a:xfrm>
            <a:off x="5006975" y="3213100"/>
            <a:ext cx="4137025" cy="2339975"/>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3235">
                                            <p:txEl>
                                              <p:charRg st="0" end="11"/>
                                            </p:txEl>
                                          </p:spTgt>
                                        </p:tgtEl>
                                        <p:attrNameLst>
                                          <p:attrName>style.visibility</p:attrName>
                                        </p:attrNameLst>
                                      </p:cBhvr>
                                      <p:to>
                                        <p:strVal val="visible"/>
                                      </p:to>
                                    </p:set>
                                    <p:animEffect transition="in" filter="wipe(left)">
                                      <p:cBhvr>
                                        <p:cTn id="7" dur="500"/>
                                        <p:tgtEl>
                                          <p:spTgt spid="223235">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3235">
                                            <p:txEl>
                                              <p:charRg st="11" end="42"/>
                                            </p:txEl>
                                          </p:spTgt>
                                        </p:tgtEl>
                                        <p:attrNameLst>
                                          <p:attrName>style.visibility</p:attrName>
                                        </p:attrNameLst>
                                      </p:cBhvr>
                                      <p:to>
                                        <p:strVal val="visible"/>
                                      </p:to>
                                    </p:set>
                                    <p:animEffect transition="in" filter="wipe(left)">
                                      <p:cBhvr>
                                        <p:cTn id="12" dur="500"/>
                                        <p:tgtEl>
                                          <p:spTgt spid="223235">
                                            <p:txEl>
                                              <p:charRg st="11" end="4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3235">
                                            <p:txEl>
                                              <p:charRg st="42" end="53"/>
                                            </p:txEl>
                                          </p:spTgt>
                                        </p:tgtEl>
                                        <p:attrNameLst>
                                          <p:attrName>style.visibility</p:attrName>
                                        </p:attrNameLst>
                                      </p:cBhvr>
                                      <p:to>
                                        <p:strVal val="visible"/>
                                      </p:to>
                                    </p:set>
                                    <p:animEffect transition="in" filter="wipe(left)">
                                      <p:cBhvr>
                                        <p:cTn id="17" dur="500"/>
                                        <p:tgtEl>
                                          <p:spTgt spid="223235">
                                            <p:txEl>
                                              <p:charRg st="42" end="5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3235">
                                            <p:txEl>
                                              <p:charRg st="53" end="69"/>
                                            </p:txEl>
                                          </p:spTgt>
                                        </p:tgtEl>
                                        <p:attrNameLst>
                                          <p:attrName>style.visibility</p:attrName>
                                        </p:attrNameLst>
                                      </p:cBhvr>
                                      <p:to>
                                        <p:strVal val="visible"/>
                                      </p:to>
                                    </p:set>
                                    <p:animEffect transition="in" filter="wipe(left)">
                                      <p:cBhvr>
                                        <p:cTn id="22" dur="500"/>
                                        <p:tgtEl>
                                          <p:spTgt spid="223235">
                                            <p:txEl>
                                              <p:charRg st="53" end="6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3235">
                                            <p:txEl>
                                              <p:charRg st="69" end="101"/>
                                            </p:txEl>
                                          </p:spTgt>
                                        </p:tgtEl>
                                        <p:attrNameLst>
                                          <p:attrName>style.visibility</p:attrName>
                                        </p:attrNameLst>
                                      </p:cBhvr>
                                      <p:to>
                                        <p:strVal val="visible"/>
                                      </p:to>
                                    </p:set>
                                    <p:animEffect transition="in" filter="wipe(left)">
                                      <p:cBhvr>
                                        <p:cTn id="27" dur="500"/>
                                        <p:tgtEl>
                                          <p:spTgt spid="223235">
                                            <p:txEl>
                                              <p:charRg st="69" end="10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3235">
                                            <p:txEl>
                                              <p:charRg st="101" end="125"/>
                                            </p:txEl>
                                          </p:spTgt>
                                        </p:tgtEl>
                                        <p:attrNameLst>
                                          <p:attrName>style.visibility</p:attrName>
                                        </p:attrNameLst>
                                      </p:cBhvr>
                                      <p:to>
                                        <p:strVal val="visible"/>
                                      </p:to>
                                    </p:set>
                                    <p:animEffect transition="in" filter="wipe(left)">
                                      <p:cBhvr>
                                        <p:cTn id="32" dur="500"/>
                                        <p:tgtEl>
                                          <p:spTgt spid="223235">
                                            <p:txEl>
                                              <p:charRg st="101" end="12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3235">
                                            <p:txEl>
                                              <p:charRg st="125" end="142"/>
                                            </p:txEl>
                                          </p:spTgt>
                                        </p:tgtEl>
                                        <p:attrNameLst>
                                          <p:attrName>style.visibility</p:attrName>
                                        </p:attrNameLst>
                                      </p:cBhvr>
                                      <p:to>
                                        <p:strVal val="visible"/>
                                      </p:to>
                                    </p:set>
                                    <p:animEffect transition="in" filter="wipe(left)">
                                      <p:cBhvr>
                                        <p:cTn id="37" dur="500"/>
                                        <p:tgtEl>
                                          <p:spTgt spid="223235">
                                            <p:txEl>
                                              <p:charRg st="125" end="14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23235">
                                            <p:txEl>
                                              <p:charRg st="142" end="160"/>
                                            </p:txEl>
                                          </p:spTgt>
                                        </p:tgtEl>
                                        <p:attrNameLst>
                                          <p:attrName>style.visibility</p:attrName>
                                        </p:attrNameLst>
                                      </p:cBhvr>
                                      <p:to>
                                        <p:strVal val="visible"/>
                                      </p:to>
                                    </p:set>
                                    <p:animEffect transition="in" filter="wipe(left)">
                                      <p:cBhvr>
                                        <p:cTn id="42" dur="500"/>
                                        <p:tgtEl>
                                          <p:spTgt spid="223235">
                                            <p:txEl>
                                              <p:charRg st="142" end="16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223237"/>
                                        </p:tgtEl>
                                        <p:attrNameLst>
                                          <p:attrName>style.visibility</p:attrName>
                                        </p:attrNameLst>
                                      </p:cBhvr>
                                      <p:to>
                                        <p:strVal val="visible"/>
                                      </p:to>
                                    </p:set>
                                    <p:animEffect transition="in" filter="box(in)">
                                      <p:cBhvr>
                                        <p:cTn id="47" dur="500"/>
                                        <p:tgtEl>
                                          <p:spTgt spid="22323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23235">
                                            <p:txEl>
                                              <p:charRg st="160" end="190"/>
                                            </p:txEl>
                                          </p:spTgt>
                                        </p:tgtEl>
                                        <p:attrNameLst>
                                          <p:attrName>style.visibility</p:attrName>
                                        </p:attrNameLst>
                                      </p:cBhvr>
                                      <p:to>
                                        <p:strVal val="visible"/>
                                      </p:to>
                                    </p:set>
                                    <p:animEffect transition="in" filter="wipe(left)">
                                      <p:cBhvr>
                                        <p:cTn id="52" dur="500"/>
                                        <p:tgtEl>
                                          <p:spTgt spid="223235">
                                            <p:txEl>
                                              <p:charRg st="160" end="19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Text Box 2"/>
          <p:cNvSpPr txBox="1"/>
          <p:nvPr/>
        </p:nvSpPr>
        <p:spPr>
          <a:xfrm>
            <a:off x="611188" y="188913"/>
            <a:ext cx="5903912" cy="641350"/>
          </a:xfrm>
          <a:prstGeom prst="rect">
            <a:avLst/>
          </a:prstGeom>
          <a:noFill/>
          <a:ln w="9525">
            <a:noFill/>
          </a:ln>
        </p:spPr>
        <p:txBody>
          <a:bodyPr>
            <a:spAutoFit/>
          </a:bodyPr>
          <a:p>
            <a:pPr algn="l"/>
            <a:r>
              <a:rPr lang="zh-CN" altLang="en-US" sz="3600" b="1" dirty="0">
                <a:solidFill>
                  <a:srgbClr val="CC3300"/>
                </a:solidFill>
                <a:latin typeface="Times New Roman" panose="02020603050405020304" pitchFamily="18" charset="0"/>
              </a:rPr>
              <a:t>二</a:t>
            </a:r>
            <a:r>
              <a:rPr lang="en-US" altLang="zh-CN" sz="3600" b="1" dirty="0">
                <a:solidFill>
                  <a:srgbClr val="CC3300"/>
                </a:solidFill>
                <a:latin typeface="Times New Roman" panose="02020603050405020304" pitchFamily="18" charset="0"/>
              </a:rPr>
              <a:t>. </a:t>
            </a:r>
            <a:r>
              <a:rPr lang="zh-CN" altLang="en-US" sz="3600" b="1" dirty="0">
                <a:solidFill>
                  <a:schemeClr val="accent1"/>
                </a:solidFill>
                <a:latin typeface="Arial" panose="020B0604020202020204" pitchFamily="34" charset="0"/>
              </a:rPr>
              <a:t>线程的概念</a:t>
            </a:r>
            <a:endParaRPr lang="en-US" altLang="zh-CN" sz="3600" b="1" dirty="0">
              <a:solidFill>
                <a:schemeClr val="accent1"/>
              </a:solidFill>
              <a:latin typeface="Arial" panose="020B0604020202020204" pitchFamily="34" charset="0"/>
            </a:endParaRPr>
          </a:p>
        </p:txBody>
      </p:sp>
      <p:sp>
        <p:nvSpPr>
          <p:cNvPr id="224259" name="Text Box 3"/>
          <p:cNvSpPr txBox="1"/>
          <p:nvPr/>
        </p:nvSpPr>
        <p:spPr>
          <a:xfrm>
            <a:off x="611188" y="1125538"/>
            <a:ext cx="7931150" cy="4346575"/>
          </a:xfrm>
          <a:prstGeom prst="rect">
            <a:avLst/>
          </a:prstGeom>
          <a:noFill/>
          <a:ln w="9525">
            <a:noFill/>
          </a:ln>
        </p:spPr>
        <p:txBody>
          <a:bodyPr lIns="87273" tIns="43636" rIns="87273" bIns="43636">
            <a:spAutoFit/>
          </a:bodyPr>
          <a:p>
            <a:pPr marL="609600" indent="-609600" algn="just" defTabSz="873125">
              <a:spcBef>
                <a:spcPct val="50000"/>
              </a:spcBef>
            </a:pPr>
            <a:r>
              <a:rPr lang="zh-CN" altLang="en-US" sz="2800" dirty="0">
                <a:solidFill>
                  <a:srgbClr val="017DED"/>
                </a:solidFill>
                <a:latin typeface="Times New Roman" panose="02020603050405020304" pitchFamily="18" charset="0"/>
              </a:rPr>
              <a:t>     </a:t>
            </a:r>
            <a:r>
              <a:rPr lang="zh-CN" altLang="en-US" sz="2800" b="1" dirty="0">
                <a:solidFill>
                  <a:srgbClr val="017DED"/>
                </a:solidFill>
                <a:latin typeface="Times New Roman" panose="02020603050405020304" pitchFamily="18" charset="0"/>
              </a:rPr>
              <a:t>线程与进程的比较：</a:t>
            </a:r>
            <a:endParaRPr lang="zh-CN" altLang="en-US" sz="2800" dirty="0">
              <a:solidFill>
                <a:srgbClr val="017DED"/>
              </a:solidFill>
              <a:latin typeface="Times New Roman" panose="02020603050405020304" pitchFamily="18" charset="0"/>
              <a:sym typeface="Wingdings" panose="05000000000000000000" pitchFamily="2" charset="2"/>
            </a:endParaRPr>
          </a:p>
          <a:p>
            <a:pPr marL="609600" indent="-609600" algn="just" defTabSz="873125">
              <a:spcBef>
                <a:spcPct val="50000"/>
              </a:spcBef>
            </a:pPr>
            <a:r>
              <a:rPr lang="en-US" altLang="zh-CN" b="1" dirty="0">
                <a:solidFill>
                  <a:schemeClr val="tx1"/>
                </a:solidFill>
                <a:latin typeface="Times New Roman" panose="02020603050405020304" pitchFamily="18" charset="0"/>
                <a:sym typeface="Wingdings" panose="05000000000000000000" pitchFamily="2" charset="2"/>
              </a:rPr>
              <a:t>        </a:t>
            </a:r>
            <a:r>
              <a:rPr lang="zh-CN" altLang="en-US" b="1" dirty="0">
                <a:solidFill>
                  <a:srgbClr val="017DED"/>
                </a:solidFill>
                <a:latin typeface="Times New Roman" panose="02020603050405020304" pitchFamily="18" charset="0"/>
              </a:rPr>
              <a:t>   </a:t>
            </a:r>
            <a:r>
              <a:rPr lang="zh-CN" altLang="en-US" b="1" dirty="0">
                <a:solidFill>
                  <a:schemeClr val="tx1"/>
                </a:solidFill>
                <a:latin typeface="Times New Roman" panose="02020603050405020304" pitchFamily="18" charset="0"/>
              </a:rPr>
              <a:t>（</a:t>
            </a:r>
            <a:r>
              <a:rPr lang="en-US" altLang="zh-CN" b="1" dirty="0">
                <a:solidFill>
                  <a:schemeClr val="tx1"/>
                </a:solidFill>
                <a:latin typeface="Times New Roman" panose="02020603050405020304" pitchFamily="18" charset="0"/>
              </a:rPr>
              <a:t>1</a:t>
            </a:r>
            <a:r>
              <a:rPr lang="zh-CN" altLang="en-US" b="1" dirty="0">
                <a:solidFill>
                  <a:schemeClr val="tx1"/>
                </a:solidFill>
                <a:latin typeface="Times New Roman" panose="02020603050405020304" pitchFamily="18" charset="0"/>
              </a:rPr>
              <a:t>）调度：</a:t>
            </a:r>
            <a:endParaRPr lang="zh-CN" altLang="en-US" b="1" dirty="0">
              <a:solidFill>
                <a:schemeClr val="tx1"/>
              </a:solidFill>
              <a:latin typeface="Times New Roman" panose="02020603050405020304" pitchFamily="18" charset="0"/>
            </a:endParaRPr>
          </a:p>
          <a:p>
            <a:pPr marL="609600" indent="-609600" algn="just" defTabSz="873125">
              <a:spcBef>
                <a:spcPct val="50000"/>
              </a:spcBef>
            </a:pPr>
            <a:r>
              <a:rPr lang="zh-CN" altLang="en-US" b="1" dirty="0">
                <a:solidFill>
                  <a:schemeClr val="tx1"/>
                </a:solidFill>
                <a:latin typeface="Times New Roman" panose="02020603050405020304" pitchFamily="18" charset="0"/>
              </a:rPr>
              <a:t>           （</a:t>
            </a:r>
            <a:r>
              <a:rPr lang="en-US" altLang="zh-CN" b="1" dirty="0">
                <a:solidFill>
                  <a:schemeClr val="tx1"/>
                </a:solidFill>
                <a:latin typeface="Times New Roman" panose="02020603050405020304" pitchFamily="18" charset="0"/>
              </a:rPr>
              <a:t>2</a:t>
            </a:r>
            <a:r>
              <a:rPr lang="zh-CN" altLang="en-US" b="1" dirty="0">
                <a:solidFill>
                  <a:schemeClr val="tx1"/>
                </a:solidFill>
                <a:latin typeface="Times New Roman" panose="02020603050405020304" pitchFamily="18" charset="0"/>
              </a:rPr>
              <a:t>）并发性；</a:t>
            </a:r>
            <a:endParaRPr lang="zh-CN" altLang="en-US" b="1" dirty="0">
              <a:solidFill>
                <a:schemeClr val="tx1"/>
              </a:solidFill>
              <a:latin typeface="Times New Roman" panose="02020603050405020304" pitchFamily="18" charset="0"/>
            </a:endParaRPr>
          </a:p>
          <a:p>
            <a:pPr marL="609600" indent="-609600" algn="just" defTabSz="873125">
              <a:spcBef>
                <a:spcPct val="50000"/>
              </a:spcBef>
            </a:pPr>
            <a:r>
              <a:rPr lang="zh-CN" altLang="en-US" b="1" dirty="0">
                <a:solidFill>
                  <a:schemeClr val="tx1"/>
                </a:solidFill>
                <a:latin typeface="Times New Roman" panose="02020603050405020304" pitchFamily="18" charset="0"/>
              </a:rPr>
              <a:t>           （</a:t>
            </a:r>
            <a:r>
              <a:rPr lang="en-US" altLang="zh-CN" b="1" dirty="0">
                <a:solidFill>
                  <a:schemeClr val="tx1"/>
                </a:solidFill>
                <a:latin typeface="Times New Roman" panose="02020603050405020304" pitchFamily="18" charset="0"/>
              </a:rPr>
              <a:t>3</a:t>
            </a:r>
            <a:r>
              <a:rPr lang="zh-CN" altLang="en-US" b="1" dirty="0">
                <a:solidFill>
                  <a:schemeClr val="tx1"/>
                </a:solidFill>
                <a:latin typeface="Times New Roman" panose="02020603050405020304" pitchFamily="18" charset="0"/>
              </a:rPr>
              <a:t>）拥有资源；</a:t>
            </a:r>
            <a:endParaRPr lang="zh-CN" altLang="en-US" b="1" dirty="0">
              <a:solidFill>
                <a:schemeClr val="tx1"/>
              </a:solidFill>
              <a:latin typeface="Times New Roman" panose="02020603050405020304" pitchFamily="18" charset="0"/>
            </a:endParaRPr>
          </a:p>
          <a:p>
            <a:pPr marL="609600" indent="-609600" algn="just" defTabSz="873125">
              <a:spcBef>
                <a:spcPct val="50000"/>
              </a:spcBef>
            </a:pPr>
            <a:r>
              <a:rPr lang="zh-CN" altLang="en-US" b="1" dirty="0">
                <a:solidFill>
                  <a:schemeClr val="tx1"/>
                </a:solidFill>
                <a:latin typeface="Times New Roman" panose="02020603050405020304" pitchFamily="18" charset="0"/>
              </a:rPr>
              <a:t>           （</a:t>
            </a:r>
            <a:r>
              <a:rPr lang="en-US" altLang="zh-CN" b="1" dirty="0">
                <a:solidFill>
                  <a:schemeClr val="tx1"/>
                </a:solidFill>
                <a:latin typeface="Times New Roman" panose="02020603050405020304" pitchFamily="18" charset="0"/>
              </a:rPr>
              <a:t>4</a:t>
            </a:r>
            <a:r>
              <a:rPr lang="zh-CN" altLang="en-US" b="1" dirty="0">
                <a:solidFill>
                  <a:schemeClr val="tx1"/>
                </a:solidFill>
                <a:latin typeface="Times New Roman" panose="02020603050405020304" pitchFamily="18" charset="0"/>
              </a:rPr>
              <a:t>）系统开销；</a:t>
            </a:r>
            <a:endParaRPr lang="zh-CN" altLang="en-US" b="1" dirty="0">
              <a:solidFill>
                <a:schemeClr val="tx1"/>
              </a:solidFill>
              <a:latin typeface="Times New Roman" panose="02020603050405020304" pitchFamily="18" charset="0"/>
            </a:endParaRPr>
          </a:p>
          <a:p>
            <a:pPr marL="609600" indent="-609600" algn="just" defTabSz="873125">
              <a:spcBef>
                <a:spcPct val="50000"/>
              </a:spcBef>
            </a:pPr>
            <a:r>
              <a:rPr lang="zh-CN" altLang="en-US" b="1" dirty="0">
                <a:solidFill>
                  <a:schemeClr val="tx1"/>
                </a:solidFill>
                <a:latin typeface="Times New Roman" panose="02020603050405020304" pitchFamily="18" charset="0"/>
              </a:rPr>
              <a:t>                      创建和撤销线程的开销</a:t>
            </a:r>
            <a:r>
              <a:rPr lang="zh-CN" altLang="en-US" b="1" dirty="0">
                <a:solidFill>
                  <a:schemeClr val="tx1"/>
                </a:solidFill>
                <a:latin typeface="Arial" panose="020B0604020202020204" pitchFamily="34" charset="0"/>
              </a:rPr>
              <a:t>＜进程；</a:t>
            </a:r>
            <a:endParaRPr lang="zh-CN" altLang="en-US" b="1" dirty="0">
              <a:solidFill>
                <a:schemeClr val="tx1"/>
              </a:solidFill>
              <a:latin typeface="Arial" panose="020B0604020202020204" pitchFamily="34" charset="0"/>
            </a:endParaRPr>
          </a:p>
          <a:p>
            <a:pPr marL="609600" indent="-609600" algn="just" defTabSz="873125">
              <a:spcBef>
                <a:spcPct val="50000"/>
              </a:spcBef>
            </a:pPr>
            <a:r>
              <a:rPr lang="zh-CN" altLang="en-US" b="1" dirty="0">
                <a:solidFill>
                  <a:schemeClr val="tx1"/>
                </a:solidFill>
                <a:latin typeface="Arial" panose="020B0604020202020204" pitchFamily="34" charset="0"/>
              </a:rPr>
              <a:t>                    同一进程中线程切换的开销＜进程</a:t>
            </a:r>
            <a:endParaRPr lang="zh-CN" altLang="en-US" b="1" dirty="0">
              <a:solidFill>
                <a:schemeClr val="tx1"/>
              </a:solidFill>
              <a:latin typeface="Times New Roman" panose="02020603050405020304" pitchFamily="18" charset="0"/>
            </a:endParaRPr>
          </a:p>
          <a:p>
            <a:pPr marL="609600" indent="-609600" algn="just" defTabSz="873125">
              <a:spcBef>
                <a:spcPct val="50000"/>
              </a:spcBef>
            </a:pPr>
            <a:r>
              <a:rPr lang="zh-CN" altLang="en-US" b="1" dirty="0">
                <a:solidFill>
                  <a:schemeClr val="tx1"/>
                </a:solidFill>
                <a:latin typeface="Times New Roman" panose="02020603050405020304" pitchFamily="18" charset="0"/>
              </a:rPr>
              <a:t>           （</a:t>
            </a:r>
            <a:r>
              <a:rPr lang="en-US" altLang="zh-CN" b="1" dirty="0">
                <a:solidFill>
                  <a:schemeClr val="tx1"/>
                </a:solidFill>
                <a:latin typeface="Times New Roman" panose="02020603050405020304" pitchFamily="18" charset="0"/>
              </a:rPr>
              <a:t>5</a:t>
            </a:r>
            <a:r>
              <a:rPr lang="zh-CN" altLang="en-US" b="1" dirty="0">
                <a:solidFill>
                  <a:schemeClr val="tx1"/>
                </a:solidFill>
                <a:latin typeface="Times New Roman" panose="02020603050405020304" pitchFamily="18" charset="0"/>
              </a:rPr>
              <a:t>）线程机制增加了通信的方便性。</a:t>
            </a:r>
            <a:endParaRPr lang="zh-CN" altLang="en-US" b="1" dirty="0">
              <a:solidFill>
                <a:schemeClr val="tx1"/>
              </a:solidFill>
              <a:latin typeface="Times New Roman" panose="02020603050405020304" pitchFamily="18" charset="0"/>
            </a:endParaRPr>
          </a:p>
        </p:txBody>
      </p:sp>
      <p:pic>
        <p:nvPicPr>
          <p:cNvPr id="224261" name="Picture 5"/>
          <p:cNvPicPr>
            <a:picLocks noChangeAspect="1"/>
          </p:cNvPicPr>
          <p:nvPr/>
        </p:nvPicPr>
        <p:blipFill>
          <a:blip r:embed="rId1"/>
          <a:stretch>
            <a:fillRect/>
          </a:stretch>
        </p:blipFill>
        <p:spPr>
          <a:xfrm>
            <a:off x="1101725" y="830263"/>
            <a:ext cx="6942138" cy="5197475"/>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4259">
                                            <p:txEl>
                                              <p:charRg st="0" end="15"/>
                                            </p:txEl>
                                          </p:spTgt>
                                        </p:tgtEl>
                                        <p:attrNameLst>
                                          <p:attrName>style.visibility</p:attrName>
                                        </p:attrNameLst>
                                      </p:cBhvr>
                                      <p:to>
                                        <p:strVal val="visible"/>
                                      </p:to>
                                    </p:set>
                                    <p:animEffect transition="in" filter="wipe(left)">
                                      <p:cBhvr>
                                        <p:cTn id="7" dur="500"/>
                                        <p:tgtEl>
                                          <p:spTgt spid="224259">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4259">
                                            <p:txEl>
                                              <p:charRg st="15" end="33"/>
                                            </p:txEl>
                                          </p:spTgt>
                                        </p:tgtEl>
                                        <p:attrNameLst>
                                          <p:attrName>style.visibility</p:attrName>
                                        </p:attrNameLst>
                                      </p:cBhvr>
                                      <p:to>
                                        <p:strVal val="visible"/>
                                      </p:to>
                                    </p:set>
                                    <p:animEffect transition="in" filter="wipe(left)">
                                      <p:cBhvr>
                                        <p:cTn id="12" dur="500"/>
                                        <p:tgtEl>
                                          <p:spTgt spid="224259">
                                            <p:txEl>
                                              <p:charRg st="15" end="3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4259">
                                            <p:txEl>
                                              <p:charRg st="33" end="52"/>
                                            </p:txEl>
                                          </p:spTgt>
                                        </p:tgtEl>
                                        <p:attrNameLst>
                                          <p:attrName>style.visibility</p:attrName>
                                        </p:attrNameLst>
                                      </p:cBhvr>
                                      <p:to>
                                        <p:strVal val="visible"/>
                                      </p:to>
                                    </p:set>
                                    <p:animEffect transition="in" filter="wipe(left)">
                                      <p:cBhvr>
                                        <p:cTn id="17" dur="500"/>
                                        <p:tgtEl>
                                          <p:spTgt spid="224259">
                                            <p:txEl>
                                              <p:charRg st="33" end="5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4259">
                                            <p:txEl>
                                              <p:charRg st="52" end="72"/>
                                            </p:txEl>
                                          </p:spTgt>
                                        </p:tgtEl>
                                        <p:attrNameLst>
                                          <p:attrName>style.visibility</p:attrName>
                                        </p:attrNameLst>
                                      </p:cBhvr>
                                      <p:to>
                                        <p:strVal val="visible"/>
                                      </p:to>
                                    </p:set>
                                    <p:animEffect transition="in" filter="wipe(left)">
                                      <p:cBhvr>
                                        <p:cTn id="22" dur="500"/>
                                        <p:tgtEl>
                                          <p:spTgt spid="224259">
                                            <p:txEl>
                                              <p:charRg st="52" end="7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4259">
                                            <p:txEl>
                                              <p:charRg st="72" end="92"/>
                                            </p:txEl>
                                          </p:spTgt>
                                        </p:tgtEl>
                                        <p:attrNameLst>
                                          <p:attrName>style.visibility</p:attrName>
                                        </p:attrNameLst>
                                      </p:cBhvr>
                                      <p:to>
                                        <p:strVal val="visible"/>
                                      </p:to>
                                    </p:set>
                                    <p:animEffect transition="in" filter="wipe(left)">
                                      <p:cBhvr>
                                        <p:cTn id="27" dur="500"/>
                                        <p:tgtEl>
                                          <p:spTgt spid="224259">
                                            <p:txEl>
                                              <p:charRg st="72" end="9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4259">
                                            <p:txEl>
                                              <p:charRg st="92" end="129"/>
                                            </p:txEl>
                                          </p:spTgt>
                                        </p:tgtEl>
                                        <p:attrNameLst>
                                          <p:attrName>style.visibility</p:attrName>
                                        </p:attrNameLst>
                                      </p:cBhvr>
                                      <p:to>
                                        <p:strVal val="visible"/>
                                      </p:to>
                                    </p:set>
                                    <p:animEffect transition="in" filter="wipe(left)">
                                      <p:cBhvr>
                                        <p:cTn id="32" dur="500"/>
                                        <p:tgtEl>
                                          <p:spTgt spid="224259">
                                            <p:txEl>
                                              <p:charRg st="92" end="12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4259">
                                            <p:txEl>
                                              <p:charRg st="129" end="165"/>
                                            </p:txEl>
                                          </p:spTgt>
                                        </p:tgtEl>
                                        <p:attrNameLst>
                                          <p:attrName>style.visibility</p:attrName>
                                        </p:attrNameLst>
                                      </p:cBhvr>
                                      <p:to>
                                        <p:strVal val="visible"/>
                                      </p:to>
                                    </p:set>
                                    <p:animEffect transition="in" filter="wipe(left)">
                                      <p:cBhvr>
                                        <p:cTn id="37" dur="500"/>
                                        <p:tgtEl>
                                          <p:spTgt spid="224259">
                                            <p:txEl>
                                              <p:charRg st="129" end="16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224261"/>
                                        </p:tgtEl>
                                        <p:attrNameLst>
                                          <p:attrName>style.visibility</p:attrName>
                                        </p:attrNameLst>
                                      </p:cBhvr>
                                      <p:to>
                                        <p:strVal val="visible"/>
                                      </p:to>
                                    </p:set>
                                    <p:animEffect transition="in" filter="box(in)">
                                      <p:cBhvr>
                                        <p:cTn id="42" dur="500"/>
                                        <p:tgtEl>
                                          <p:spTgt spid="224261"/>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xit" presetSubtype="4" fill="hold" nodeType="clickEffect">
                                  <p:stCondLst>
                                    <p:cond delay="0"/>
                                  </p:stCondLst>
                                  <p:childTnLst>
                                    <p:anim calcmode="lin" valueType="num">
                                      <p:cBhvr additive="base">
                                        <p:cTn id="46" dur="500"/>
                                        <p:tgtEl>
                                          <p:spTgt spid="224261"/>
                                        </p:tgtEl>
                                        <p:attrNameLst>
                                          <p:attrName>ppt_x</p:attrName>
                                        </p:attrNameLst>
                                      </p:cBhvr>
                                      <p:tavLst>
                                        <p:tav tm="0">
                                          <p:val>
                                            <p:strVal val="ppt_x"/>
                                          </p:val>
                                        </p:tav>
                                        <p:tav tm="100000">
                                          <p:val>
                                            <p:strVal val="ppt_x"/>
                                          </p:val>
                                        </p:tav>
                                      </p:tavLst>
                                    </p:anim>
                                    <p:anim calcmode="lin" valueType="num">
                                      <p:cBhvr additive="base">
                                        <p:cTn id="47" dur="500"/>
                                        <p:tgtEl>
                                          <p:spTgt spid="224261"/>
                                        </p:tgtEl>
                                        <p:attrNameLst>
                                          <p:attrName>ppt_y</p:attrName>
                                        </p:attrNameLst>
                                      </p:cBhvr>
                                      <p:tavLst>
                                        <p:tav tm="0">
                                          <p:val>
                                            <p:strVal val="ppt_y"/>
                                          </p:val>
                                        </p:tav>
                                        <p:tav tm="100000">
                                          <p:val>
                                            <p:strVal val="1+ppt_h/2"/>
                                          </p:val>
                                        </p:tav>
                                      </p:tavLst>
                                    </p:anim>
                                    <p:set>
                                      <p:cBhvr>
                                        <p:cTn id="48" dur="1" fill="hold">
                                          <p:stCondLst>
                                            <p:cond delay="499"/>
                                          </p:stCondLst>
                                        </p:cTn>
                                        <p:tgtEl>
                                          <p:spTgt spid="224261"/>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24259">
                                            <p:txEl>
                                              <p:charRg st="165" end="194"/>
                                            </p:txEl>
                                          </p:spTgt>
                                        </p:tgtEl>
                                        <p:attrNameLst>
                                          <p:attrName>style.visibility</p:attrName>
                                        </p:attrNameLst>
                                      </p:cBhvr>
                                      <p:to>
                                        <p:strVal val="visible"/>
                                      </p:to>
                                    </p:set>
                                    <p:animEffect transition="in" filter="wipe(left)">
                                      <p:cBhvr>
                                        <p:cTn id="53" dur="500"/>
                                        <p:tgtEl>
                                          <p:spTgt spid="224259">
                                            <p:txEl>
                                              <p:charRg st="165" end="19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2"/>
          <p:cNvSpPr/>
          <p:nvPr/>
        </p:nvSpPr>
        <p:spPr>
          <a:xfrm>
            <a:off x="179388" y="260350"/>
            <a:ext cx="8382000" cy="741363"/>
          </a:xfrm>
          <a:prstGeom prst="rect">
            <a:avLst/>
          </a:prstGeom>
          <a:noFill/>
          <a:ln w="9525">
            <a:noFill/>
          </a:ln>
        </p:spPr>
        <p:txBody>
          <a:bodyPr lIns="92075" tIns="46038" rIns="92075" bIns="46038" anchor="b"/>
          <a:p>
            <a:pPr eaLnBrk="0" hangingPunct="0"/>
            <a:r>
              <a:rPr lang="zh-CN" altLang="en-US" sz="3200" b="1" dirty="0">
                <a:solidFill>
                  <a:srgbClr val="0000FF"/>
                </a:solidFill>
                <a:latin typeface="Helvetica" pitchFamily="34" charset="0"/>
              </a:rPr>
              <a:t>多线程与单线程</a:t>
            </a:r>
            <a:endParaRPr lang="zh-CN" altLang="en-US" sz="3200" b="1" dirty="0">
              <a:solidFill>
                <a:srgbClr val="0000FF"/>
              </a:solidFill>
              <a:latin typeface="Helvetica" pitchFamily="34" charset="0"/>
            </a:endParaRPr>
          </a:p>
        </p:txBody>
      </p:sp>
      <p:sp>
        <p:nvSpPr>
          <p:cNvPr id="97283" name="Rectangle 3"/>
          <p:cNvSpPr/>
          <p:nvPr/>
        </p:nvSpPr>
        <p:spPr>
          <a:xfrm>
            <a:off x="636588" y="1382713"/>
            <a:ext cx="8153400" cy="5167312"/>
          </a:xfrm>
          <a:prstGeom prst="rect">
            <a:avLst/>
          </a:prstGeom>
          <a:noFill/>
          <a:ln w="9525">
            <a:noFill/>
          </a:ln>
        </p:spPr>
        <p:txBody>
          <a:bodyPr lIns="92075" tIns="46038" rIns="92075" bIns="46038"/>
          <a:p>
            <a:pPr marL="342900" indent="-342900" algn="l" eaLnBrk="0" hangingPunct="0">
              <a:lnSpc>
                <a:spcPct val="120000"/>
              </a:lnSpc>
              <a:spcBef>
                <a:spcPct val="20000"/>
              </a:spcBef>
              <a:buClr>
                <a:schemeClr val="folHlink"/>
              </a:buClr>
              <a:buSzPct val="90000"/>
              <a:buFont typeface="Monotype Sorts" pitchFamily="2" charset="2"/>
              <a:buChar char="n"/>
            </a:pPr>
            <a:r>
              <a:rPr lang="zh-CN" altLang="en-US" sz="2800" b="1" dirty="0">
                <a:solidFill>
                  <a:schemeClr val="accent1"/>
                </a:solidFill>
                <a:latin typeface="Helvetica" pitchFamily="34" charset="0"/>
              </a:rPr>
              <a:t>多线程</a:t>
            </a:r>
            <a:r>
              <a:rPr lang="en-US" altLang="zh-CN" sz="2800" b="1" dirty="0">
                <a:solidFill>
                  <a:schemeClr val="accent1"/>
                </a:solidFill>
                <a:latin typeface="Helvetica" pitchFamily="34" charset="0"/>
              </a:rPr>
              <a:t>:</a:t>
            </a:r>
            <a:r>
              <a:rPr lang="en-US" altLang="zh-CN" sz="2800" b="1" dirty="0">
                <a:solidFill>
                  <a:schemeClr val="tx1"/>
                </a:solidFill>
                <a:latin typeface="Helvetica" pitchFamily="34" charset="0"/>
              </a:rPr>
              <a:t> </a:t>
            </a:r>
            <a:r>
              <a:rPr lang="zh-CN" altLang="en-US" sz="2800" b="1" dirty="0">
                <a:solidFill>
                  <a:schemeClr val="tx1"/>
                </a:solidFill>
                <a:latin typeface="Helvetica" pitchFamily="34" charset="0"/>
              </a:rPr>
              <a:t>操作系统支持在一个进程中有多个执行线程</a:t>
            </a:r>
            <a:endParaRPr lang="zh-CN" altLang="en-US" sz="2800" b="1" dirty="0">
              <a:solidFill>
                <a:schemeClr val="tx1"/>
              </a:solidFill>
              <a:latin typeface="Helvetica" pitchFamily="34" charset="0"/>
            </a:endParaRPr>
          </a:p>
          <a:p>
            <a:pPr marL="342900" indent="-342900" algn="l" eaLnBrk="0" hangingPunct="0">
              <a:lnSpc>
                <a:spcPct val="120000"/>
              </a:lnSpc>
              <a:spcBef>
                <a:spcPct val="20000"/>
              </a:spcBef>
              <a:buClr>
                <a:schemeClr val="folHlink"/>
              </a:buClr>
              <a:buSzPct val="90000"/>
              <a:buFont typeface="Monotype Sorts" pitchFamily="2" charset="2"/>
              <a:buChar char="n"/>
            </a:pPr>
            <a:r>
              <a:rPr lang="zh-CN" altLang="en-US" sz="2800" b="1" dirty="0">
                <a:solidFill>
                  <a:schemeClr val="accent1"/>
                </a:solidFill>
                <a:latin typeface="Helvetica" pitchFamily="34" charset="0"/>
              </a:rPr>
              <a:t>单线程</a:t>
            </a:r>
            <a:r>
              <a:rPr lang="en-US" altLang="zh-CN" sz="2800" b="1" dirty="0">
                <a:solidFill>
                  <a:schemeClr val="accent1"/>
                </a:solidFill>
                <a:latin typeface="Helvetica" pitchFamily="34" charset="0"/>
              </a:rPr>
              <a:t>:</a:t>
            </a:r>
            <a:r>
              <a:rPr lang="en-US" altLang="zh-CN" sz="2800" b="1" dirty="0">
                <a:solidFill>
                  <a:schemeClr val="tx1"/>
                </a:solidFill>
                <a:latin typeface="Helvetica" pitchFamily="34" charset="0"/>
              </a:rPr>
              <a:t> </a:t>
            </a:r>
            <a:r>
              <a:rPr lang="zh-CN" altLang="en-US" sz="2800" b="1" dirty="0">
                <a:solidFill>
                  <a:schemeClr val="tx1"/>
                </a:solidFill>
                <a:latin typeface="Helvetica" pitchFamily="34" charset="0"/>
              </a:rPr>
              <a:t>操作系统不支持线程概念</a:t>
            </a:r>
            <a:endParaRPr lang="zh-CN" altLang="en-US" sz="2800" b="1" dirty="0">
              <a:solidFill>
                <a:schemeClr val="tx1"/>
              </a:solidFill>
              <a:latin typeface="Helvetica" pitchFamily="34" charset="0"/>
            </a:endParaRPr>
          </a:p>
          <a:p>
            <a:pPr marL="342900" indent="-342900" algn="l" eaLnBrk="0" hangingPunct="0">
              <a:lnSpc>
                <a:spcPct val="120000"/>
              </a:lnSpc>
              <a:spcBef>
                <a:spcPct val="20000"/>
              </a:spcBef>
              <a:buClr>
                <a:schemeClr val="folHlink"/>
              </a:buClr>
              <a:buSzPct val="90000"/>
              <a:buFont typeface="Monotype Sorts" pitchFamily="2" charset="2"/>
              <a:buChar char="n"/>
            </a:pPr>
            <a:r>
              <a:rPr lang="en-US" altLang="zh-CN" sz="2800" b="1" dirty="0">
                <a:solidFill>
                  <a:schemeClr val="tx1"/>
                </a:solidFill>
                <a:latin typeface="Helvetica" pitchFamily="34" charset="0"/>
              </a:rPr>
              <a:t>MS-DOS </a:t>
            </a:r>
            <a:r>
              <a:rPr lang="zh-CN" altLang="en-US" sz="2800" b="1" dirty="0">
                <a:solidFill>
                  <a:schemeClr val="tx1"/>
                </a:solidFill>
                <a:latin typeface="Helvetica" pitchFamily="34" charset="0"/>
              </a:rPr>
              <a:t>支持单用户进程及单线程</a:t>
            </a:r>
            <a:endParaRPr lang="zh-CN" altLang="en-US" sz="2800" b="1" dirty="0">
              <a:solidFill>
                <a:schemeClr val="tx1"/>
              </a:solidFill>
              <a:latin typeface="Helvetica" pitchFamily="34" charset="0"/>
            </a:endParaRPr>
          </a:p>
          <a:p>
            <a:pPr marL="342900" indent="-342900" algn="l" eaLnBrk="0" hangingPunct="0">
              <a:lnSpc>
                <a:spcPct val="120000"/>
              </a:lnSpc>
              <a:spcBef>
                <a:spcPct val="20000"/>
              </a:spcBef>
              <a:buClr>
                <a:schemeClr val="folHlink"/>
              </a:buClr>
              <a:buSzPct val="90000"/>
              <a:buFont typeface="Monotype Sorts" pitchFamily="2" charset="2"/>
              <a:buChar char="n"/>
            </a:pPr>
            <a:r>
              <a:rPr lang="zh-CN" altLang="en-US" sz="2800" b="1" dirty="0">
                <a:solidFill>
                  <a:schemeClr val="tx1"/>
                </a:solidFill>
                <a:latin typeface="Helvetica" pitchFamily="34" charset="0"/>
              </a:rPr>
              <a:t>传统 </a:t>
            </a:r>
            <a:r>
              <a:rPr lang="en-US" altLang="zh-CN" sz="2800" b="1" dirty="0">
                <a:solidFill>
                  <a:schemeClr val="tx1"/>
                </a:solidFill>
                <a:latin typeface="Helvetica" pitchFamily="34" charset="0"/>
              </a:rPr>
              <a:t>UNIX</a:t>
            </a:r>
            <a:r>
              <a:rPr lang="zh-CN" altLang="en-US" sz="2800" b="1" dirty="0">
                <a:solidFill>
                  <a:schemeClr val="tx1"/>
                </a:solidFill>
                <a:latin typeface="Helvetica" pitchFamily="34" charset="0"/>
              </a:rPr>
              <a:t>支持多用户进程但每进程只支持一个线程 </a:t>
            </a:r>
            <a:endParaRPr lang="en-US" altLang="zh-CN" b="1" dirty="0">
              <a:solidFill>
                <a:schemeClr val="folHlink"/>
              </a:solidFill>
              <a:latin typeface="Helvetica" pitchFamily="34" charset="0"/>
            </a:endParaRPr>
          </a:p>
          <a:p>
            <a:pPr marL="342900" indent="-342900" algn="l" eaLnBrk="0" hangingPunct="0">
              <a:lnSpc>
                <a:spcPct val="120000"/>
              </a:lnSpc>
              <a:spcBef>
                <a:spcPct val="20000"/>
              </a:spcBef>
              <a:buClr>
                <a:schemeClr val="folHlink"/>
              </a:buClr>
              <a:buSzPct val="90000"/>
              <a:buFont typeface="Monotype Sorts" pitchFamily="2" charset="2"/>
              <a:buChar char="n"/>
            </a:pPr>
            <a:r>
              <a:rPr lang="zh-CN" altLang="en-US" sz="2800" b="1" dirty="0">
                <a:solidFill>
                  <a:schemeClr val="tx1"/>
                </a:solidFill>
                <a:latin typeface="Helvetica" pitchFamily="34" charset="0"/>
              </a:rPr>
              <a:t>现今的操作系统，如</a:t>
            </a:r>
            <a:r>
              <a:rPr lang="en-US" altLang="zh-CN" sz="2800" b="1" dirty="0">
                <a:solidFill>
                  <a:schemeClr val="tx1"/>
                </a:solidFill>
                <a:latin typeface="Helvetica" pitchFamily="34" charset="0"/>
              </a:rPr>
              <a:t>Solaris, Windows, </a:t>
            </a:r>
            <a:r>
              <a:rPr lang="zh-CN" altLang="en-US" sz="2800" b="1" dirty="0">
                <a:solidFill>
                  <a:schemeClr val="tx1"/>
                </a:solidFill>
                <a:latin typeface="Helvetica" pitchFamily="34" charset="0"/>
              </a:rPr>
              <a:t>支持多线程</a:t>
            </a:r>
            <a:endParaRPr lang="zh-CN" altLang="en-US" sz="2800" b="1" dirty="0">
              <a:solidFill>
                <a:schemeClr val="tx1"/>
              </a:solidFill>
              <a:latin typeface="Helvetica" pitchFamily="34" charset="0"/>
            </a:endParaRPr>
          </a:p>
          <a:p>
            <a:pPr marL="742950" lvl="1" indent="-285750" algn="l" eaLnBrk="0" hangingPunct="0">
              <a:lnSpc>
                <a:spcPct val="120000"/>
              </a:lnSpc>
              <a:spcBef>
                <a:spcPct val="20000"/>
              </a:spcBef>
              <a:buClr>
                <a:schemeClr val="folHlink"/>
              </a:buClr>
              <a:buSzPct val="90000"/>
              <a:buFont typeface="Monotype Sorts" pitchFamily="2" charset="2"/>
              <a:buNone/>
            </a:pPr>
            <a:r>
              <a:rPr lang="en-US" altLang="zh-CN" b="1" dirty="0">
                <a:solidFill>
                  <a:schemeClr val="tx1"/>
                </a:solidFill>
                <a:latin typeface="Helvetica" pitchFamily="34" charset="0"/>
              </a:rPr>
              <a:t>Solaris: SUN</a:t>
            </a:r>
            <a:r>
              <a:rPr lang="zh-CN" altLang="en-US" b="1" dirty="0">
                <a:solidFill>
                  <a:schemeClr val="tx1"/>
                </a:solidFill>
                <a:latin typeface="Helvetica" pitchFamily="34" charset="0"/>
              </a:rPr>
              <a:t>公司开发的一种网络操作系统</a:t>
            </a:r>
            <a:endParaRPr lang="en-US" altLang="zh-CN" b="1" dirty="0">
              <a:solidFill>
                <a:schemeClr val="tx1"/>
              </a:solidFill>
              <a:latin typeface="Helvetica" pitchFamily="34" charset="0"/>
            </a:endParaRPr>
          </a:p>
        </p:txBody>
      </p:sp>
    </p:spTree>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Text Box 2"/>
          <p:cNvSpPr txBox="1"/>
          <p:nvPr/>
        </p:nvSpPr>
        <p:spPr>
          <a:xfrm>
            <a:off x="611188" y="188913"/>
            <a:ext cx="5903912" cy="641350"/>
          </a:xfrm>
          <a:prstGeom prst="rect">
            <a:avLst/>
          </a:prstGeom>
          <a:noFill/>
          <a:ln w="9525">
            <a:noFill/>
          </a:ln>
        </p:spPr>
        <p:txBody>
          <a:bodyPr>
            <a:spAutoFit/>
          </a:bodyPr>
          <a:p>
            <a:pPr algn="l"/>
            <a:r>
              <a:rPr lang="zh-CN" altLang="en-US" sz="3600" b="1" dirty="0">
                <a:solidFill>
                  <a:srgbClr val="CC3300"/>
                </a:solidFill>
                <a:latin typeface="Times New Roman" panose="02020603050405020304" pitchFamily="18" charset="0"/>
              </a:rPr>
              <a:t>二</a:t>
            </a:r>
            <a:r>
              <a:rPr lang="en-US" altLang="zh-CN" sz="3600" b="1" dirty="0">
                <a:solidFill>
                  <a:srgbClr val="CC3300"/>
                </a:solidFill>
                <a:latin typeface="Times New Roman" panose="02020603050405020304" pitchFamily="18" charset="0"/>
              </a:rPr>
              <a:t>. </a:t>
            </a:r>
            <a:r>
              <a:rPr lang="zh-CN" altLang="en-US" sz="3600" dirty="0">
                <a:solidFill>
                  <a:schemeClr val="accent1"/>
                </a:solidFill>
                <a:latin typeface="Arial" panose="020B0604020202020204" pitchFamily="34" charset="0"/>
              </a:rPr>
              <a:t>线程状态：</a:t>
            </a:r>
            <a:endParaRPr lang="en-US" altLang="zh-CN" sz="3600" dirty="0">
              <a:solidFill>
                <a:schemeClr val="accent1"/>
              </a:solidFill>
              <a:latin typeface="Arial" panose="020B0604020202020204" pitchFamily="34" charset="0"/>
            </a:endParaRPr>
          </a:p>
        </p:txBody>
      </p:sp>
      <p:sp>
        <p:nvSpPr>
          <p:cNvPr id="225283" name="Text Box 3"/>
          <p:cNvSpPr txBox="1"/>
          <p:nvPr/>
        </p:nvSpPr>
        <p:spPr>
          <a:xfrm>
            <a:off x="611188" y="1125538"/>
            <a:ext cx="7931150" cy="4926012"/>
          </a:xfrm>
          <a:prstGeom prst="rect">
            <a:avLst/>
          </a:prstGeom>
          <a:noFill/>
          <a:ln w="9525">
            <a:noFill/>
          </a:ln>
        </p:spPr>
        <p:txBody>
          <a:bodyPr lIns="87273" tIns="43636" rIns="87273" bIns="43636">
            <a:spAutoFit/>
          </a:bodyPr>
          <a:p>
            <a:pPr marL="609600" indent="-609600" algn="just" defTabSz="873125">
              <a:spcBef>
                <a:spcPct val="50000"/>
              </a:spcBef>
            </a:pPr>
            <a:r>
              <a:rPr lang="en-US" altLang="zh-CN" b="1" dirty="0">
                <a:solidFill>
                  <a:schemeClr val="tx1"/>
                </a:solidFill>
                <a:latin typeface="Times New Roman" panose="02020603050405020304" pitchFamily="18" charset="0"/>
                <a:sym typeface="Wingdings" panose="05000000000000000000" pitchFamily="2" charset="2"/>
              </a:rPr>
              <a:t>        </a:t>
            </a:r>
            <a:r>
              <a:rPr lang="zh-CN" altLang="en-US" b="1" dirty="0">
                <a:solidFill>
                  <a:srgbClr val="017DED"/>
                </a:solidFill>
                <a:latin typeface="Times New Roman" panose="02020603050405020304" pitchFamily="18" charset="0"/>
              </a:rPr>
              <a:t>   </a:t>
            </a:r>
            <a:r>
              <a:rPr lang="zh-CN" altLang="en-US" b="1" dirty="0">
                <a:solidFill>
                  <a:schemeClr val="tx1"/>
                </a:solidFill>
                <a:latin typeface="Times New Roman" panose="02020603050405020304" pitchFamily="18" charset="0"/>
              </a:rPr>
              <a:t>（</a:t>
            </a:r>
            <a:r>
              <a:rPr lang="en-US" altLang="zh-CN" b="1" dirty="0">
                <a:solidFill>
                  <a:schemeClr val="tx1"/>
                </a:solidFill>
                <a:latin typeface="Times New Roman" panose="02020603050405020304" pitchFamily="18" charset="0"/>
              </a:rPr>
              <a:t>1</a:t>
            </a:r>
            <a:r>
              <a:rPr lang="zh-CN" altLang="en-US" b="1" dirty="0">
                <a:solidFill>
                  <a:schemeClr val="tx1"/>
                </a:solidFill>
                <a:latin typeface="Times New Roman" panose="02020603050405020304" pitchFamily="18" charset="0"/>
              </a:rPr>
              <a:t>）</a:t>
            </a:r>
            <a:r>
              <a:rPr lang="zh-CN" altLang="en-US" b="1" dirty="0">
                <a:solidFill>
                  <a:schemeClr val="tx1"/>
                </a:solidFill>
                <a:latin typeface="Arial" panose="020B0604020202020204" pitchFamily="34" charset="0"/>
              </a:rPr>
              <a:t>就绪态</a:t>
            </a:r>
            <a:r>
              <a:rPr lang="zh-CN" altLang="en-US" b="1" dirty="0">
                <a:solidFill>
                  <a:schemeClr val="tx1"/>
                </a:solidFill>
                <a:latin typeface="Times New Roman" panose="02020603050405020304" pitchFamily="18" charset="0"/>
              </a:rPr>
              <a:t>：</a:t>
            </a:r>
            <a:endParaRPr lang="zh-CN" altLang="en-US" b="1" dirty="0">
              <a:solidFill>
                <a:schemeClr val="tx1"/>
              </a:solidFill>
              <a:latin typeface="Times New Roman" panose="02020603050405020304" pitchFamily="18" charset="0"/>
            </a:endParaRPr>
          </a:p>
          <a:p>
            <a:pPr marL="609600" indent="-609600" algn="just" defTabSz="873125">
              <a:spcBef>
                <a:spcPct val="50000"/>
              </a:spcBef>
            </a:pPr>
            <a:r>
              <a:rPr lang="zh-CN" altLang="en-US" b="1" dirty="0">
                <a:solidFill>
                  <a:schemeClr val="tx1"/>
                </a:solidFill>
                <a:latin typeface="Times New Roman" panose="02020603050405020304" pitchFamily="18" charset="0"/>
              </a:rPr>
              <a:t>           （</a:t>
            </a:r>
            <a:r>
              <a:rPr lang="en-US" altLang="zh-CN" b="1" dirty="0">
                <a:solidFill>
                  <a:schemeClr val="tx1"/>
                </a:solidFill>
                <a:latin typeface="Times New Roman" panose="02020603050405020304" pitchFamily="18" charset="0"/>
              </a:rPr>
              <a:t>2</a:t>
            </a:r>
            <a:r>
              <a:rPr lang="zh-CN" altLang="en-US" b="1" dirty="0">
                <a:solidFill>
                  <a:schemeClr val="tx1"/>
                </a:solidFill>
                <a:latin typeface="Times New Roman" panose="02020603050405020304" pitchFamily="18" charset="0"/>
              </a:rPr>
              <a:t>）执行态；</a:t>
            </a:r>
            <a:endParaRPr lang="zh-CN" altLang="en-US" b="1" dirty="0">
              <a:solidFill>
                <a:schemeClr val="tx1"/>
              </a:solidFill>
              <a:latin typeface="Times New Roman" panose="02020603050405020304" pitchFamily="18" charset="0"/>
            </a:endParaRPr>
          </a:p>
          <a:p>
            <a:pPr marL="609600" indent="-609600" algn="just" defTabSz="873125">
              <a:spcBef>
                <a:spcPct val="50000"/>
              </a:spcBef>
            </a:pPr>
            <a:r>
              <a:rPr lang="zh-CN" altLang="en-US" b="1" dirty="0">
                <a:solidFill>
                  <a:schemeClr val="tx1"/>
                </a:solidFill>
                <a:latin typeface="Times New Roman" panose="02020603050405020304" pitchFamily="18" charset="0"/>
              </a:rPr>
              <a:t>           （</a:t>
            </a:r>
            <a:r>
              <a:rPr lang="en-US" altLang="zh-CN" b="1" dirty="0">
                <a:solidFill>
                  <a:schemeClr val="tx1"/>
                </a:solidFill>
                <a:latin typeface="Times New Roman" panose="02020603050405020304" pitchFamily="18" charset="0"/>
              </a:rPr>
              <a:t>3</a:t>
            </a:r>
            <a:r>
              <a:rPr lang="zh-CN" altLang="en-US" b="1" dirty="0">
                <a:solidFill>
                  <a:schemeClr val="tx1"/>
                </a:solidFill>
                <a:latin typeface="Times New Roman" panose="02020603050405020304" pitchFamily="18" charset="0"/>
              </a:rPr>
              <a:t>）阻塞态；</a:t>
            </a:r>
            <a:endParaRPr lang="zh-CN" altLang="en-US" b="1" dirty="0">
              <a:solidFill>
                <a:schemeClr val="tx1"/>
              </a:solidFill>
              <a:latin typeface="Times New Roman" panose="02020603050405020304" pitchFamily="18" charset="0"/>
            </a:endParaRPr>
          </a:p>
          <a:p>
            <a:pPr marL="609600" indent="-609600" algn="just" defTabSz="873125">
              <a:spcBef>
                <a:spcPct val="50000"/>
              </a:spcBef>
            </a:pPr>
            <a:r>
              <a:rPr lang="zh-CN" altLang="en-US" b="1" dirty="0">
                <a:solidFill>
                  <a:schemeClr val="tx1"/>
                </a:solidFill>
                <a:latin typeface="Times New Roman" panose="02020603050405020304" pitchFamily="18" charset="0"/>
              </a:rPr>
              <a:t>           （</a:t>
            </a:r>
            <a:r>
              <a:rPr lang="en-US" altLang="zh-CN" b="1" dirty="0">
                <a:solidFill>
                  <a:schemeClr val="tx1"/>
                </a:solidFill>
                <a:latin typeface="Times New Roman" panose="02020603050405020304" pitchFamily="18" charset="0"/>
              </a:rPr>
              <a:t>4</a:t>
            </a:r>
            <a:r>
              <a:rPr lang="zh-CN" altLang="en-US" b="1" dirty="0">
                <a:solidFill>
                  <a:schemeClr val="tx1"/>
                </a:solidFill>
                <a:latin typeface="Times New Roman" panose="02020603050405020304" pitchFamily="18" charset="0"/>
              </a:rPr>
              <a:t>）终止态；</a:t>
            </a:r>
            <a:endParaRPr lang="zh-CN" altLang="en-US" b="1" dirty="0">
              <a:solidFill>
                <a:schemeClr val="tx1"/>
              </a:solidFill>
              <a:latin typeface="Times New Roman" panose="02020603050405020304" pitchFamily="18" charset="0"/>
            </a:endParaRPr>
          </a:p>
          <a:p>
            <a:pPr marL="609600" indent="-609600" algn="just" defTabSz="873125">
              <a:spcBef>
                <a:spcPct val="50000"/>
              </a:spcBef>
            </a:pPr>
            <a:r>
              <a:rPr lang="en-US" altLang="zh-CN" sz="2800" b="1" dirty="0">
                <a:solidFill>
                  <a:srgbClr val="017DED"/>
                </a:solidFill>
                <a:latin typeface="Times New Roman" panose="02020603050405020304" pitchFamily="18" charset="0"/>
              </a:rPr>
              <a:t>Windows2000/xp</a:t>
            </a:r>
            <a:r>
              <a:rPr lang="zh-CN" altLang="en-US" sz="2800" b="1" dirty="0">
                <a:solidFill>
                  <a:srgbClr val="017DED"/>
                </a:solidFill>
                <a:latin typeface="Times New Roman" panose="02020603050405020304" pitchFamily="18" charset="0"/>
              </a:rPr>
              <a:t>的线程状态：</a:t>
            </a:r>
            <a:endParaRPr lang="zh-CN" altLang="en-US" sz="2800" b="1" dirty="0">
              <a:solidFill>
                <a:srgbClr val="017DED"/>
              </a:solidFill>
              <a:latin typeface="Times New Roman" panose="02020603050405020304" pitchFamily="18" charset="0"/>
            </a:endParaRPr>
          </a:p>
          <a:p>
            <a:pPr marL="609600" indent="-609600" algn="just" defTabSz="873125">
              <a:spcBef>
                <a:spcPct val="50000"/>
              </a:spcBef>
            </a:pPr>
            <a:r>
              <a:rPr lang="zh-CN" altLang="en-US" b="1" dirty="0">
                <a:solidFill>
                  <a:schemeClr val="tx1"/>
                </a:solidFill>
                <a:latin typeface="Times New Roman" panose="02020603050405020304" pitchFamily="18" charset="0"/>
              </a:rPr>
              <a:t>（</a:t>
            </a:r>
            <a:r>
              <a:rPr lang="en-US" altLang="zh-CN" b="1" dirty="0">
                <a:solidFill>
                  <a:schemeClr val="tx1"/>
                </a:solidFill>
                <a:latin typeface="Times New Roman" panose="02020603050405020304" pitchFamily="18" charset="0"/>
              </a:rPr>
              <a:t>1</a:t>
            </a:r>
            <a:r>
              <a:rPr lang="zh-CN" altLang="en-US" b="1" dirty="0">
                <a:solidFill>
                  <a:schemeClr val="tx1"/>
                </a:solidFill>
                <a:latin typeface="Times New Roman" panose="02020603050405020304" pitchFamily="18" charset="0"/>
              </a:rPr>
              <a:t>）初始化状态；          （</a:t>
            </a:r>
            <a:r>
              <a:rPr lang="en-US" altLang="zh-CN" b="1" dirty="0">
                <a:solidFill>
                  <a:schemeClr val="tx1"/>
                </a:solidFill>
                <a:latin typeface="Times New Roman" panose="02020603050405020304" pitchFamily="18" charset="0"/>
              </a:rPr>
              <a:t>2</a:t>
            </a:r>
            <a:r>
              <a:rPr lang="zh-CN" altLang="en-US" b="1" dirty="0">
                <a:solidFill>
                  <a:schemeClr val="tx1"/>
                </a:solidFill>
                <a:latin typeface="Times New Roman" panose="02020603050405020304" pitchFamily="18" charset="0"/>
              </a:rPr>
              <a:t>）就绪状态；</a:t>
            </a:r>
            <a:endParaRPr lang="zh-CN" altLang="en-US" b="1" dirty="0">
              <a:solidFill>
                <a:schemeClr val="tx1"/>
              </a:solidFill>
              <a:latin typeface="Times New Roman" panose="02020603050405020304" pitchFamily="18" charset="0"/>
            </a:endParaRPr>
          </a:p>
          <a:p>
            <a:pPr marL="609600" indent="-609600" algn="just" defTabSz="873125">
              <a:spcBef>
                <a:spcPct val="50000"/>
              </a:spcBef>
            </a:pPr>
            <a:r>
              <a:rPr lang="zh-CN" altLang="en-US" b="1" dirty="0">
                <a:solidFill>
                  <a:schemeClr val="tx1"/>
                </a:solidFill>
                <a:latin typeface="Times New Roman" panose="02020603050405020304" pitchFamily="18" charset="0"/>
              </a:rPr>
              <a:t>（</a:t>
            </a:r>
            <a:r>
              <a:rPr lang="en-US" altLang="zh-CN" b="1" dirty="0">
                <a:solidFill>
                  <a:schemeClr val="tx1"/>
                </a:solidFill>
                <a:latin typeface="Times New Roman" panose="02020603050405020304" pitchFamily="18" charset="0"/>
              </a:rPr>
              <a:t>3</a:t>
            </a:r>
            <a:r>
              <a:rPr lang="zh-CN" altLang="en-US" b="1" dirty="0">
                <a:solidFill>
                  <a:schemeClr val="tx1"/>
                </a:solidFill>
                <a:latin typeface="Times New Roman" panose="02020603050405020304" pitchFamily="18" charset="0"/>
              </a:rPr>
              <a:t>）备用状态；              （</a:t>
            </a:r>
            <a:r>
              <a:rPr lang="en-US" altLang="zh-CN" b="1" dirty="0">
                <a:solidFill>
                  <a:schemeClr val="tx1"/>
                </a:solidFill>
                <a:latin typeface="Times New Roman" panose="02020603050405020304" pitchFamily="18" charset="0"/>
              </a:rPr>
              <a:t>4</a:t>
            </a:r>
            <a:r>
              <a:rPr lang="zh-CN" altLang="en-US" b="1" dirty="0">
                <a:solidFill>
                  <a:schemeClr val="tx1"/>
                </a:solidFill>
                <a:latin typeface="Times New Roman" panose="02020603050405020304" pitchFamily="18" charset="0"/>
              </a:rPr>
              <a:t>）运行状态；</a:t>
            </a:r>
            <a:endParaRPr lang="zh-CN" altLang="en-US" b="1" dirty="0">
              <a:solidFill>
                <a:schemeClr val="tx1"/>
              </a:solidFill>
              <a:latin typeface="Times New Roman" panose="02020603050405020304" pitchFamily="18" charset="0"/>
            </a:endParaRPr>
          </a:p>
          <a:p>
            <a:pPr marL="609600" indent="-609600" algn="just" defTabSz="873125">
              <a:spcBef>
                <a:spcPct val="50000"/>
              </a:spcBef>
            </a:pPr>
            <a:r>
              <a:rPr lang="zh-CN" altLang="en-US" b="1" dirty="0">
                <a:solidFill>
                  <a:schemeClr val="tx1"/>
                </a:solidFill>
                <a:latin typeface="Times New Roman" panose="02020603050405020304" pitchFamily="18" charset="0"/>
              </a:rPr>
              <a:t>（</a:t>
            </a:r>
            <a:r>
              <a:rPr lang="en-US" altLang="zh-CN" b="1" dirty="0">
                <a:solidFill>
                  <a:schemeClr val="tx1"/>
                </a:solidFill>
                <a:latin typeface="Times New Roman" panose="02020603050405020304" pitchFamily="18" charset="0"/>
              </a:rPr>
              <a:t>5</a:t>
            </a:r>
            <a:r>
              <a:rPr lang="zh-CN" altLang="en-US" b="1" dirty="0">
                <a:solidFill>
                  <a:schemeClr val="tx1"/>
                </a:solidFill>
                <a:latin typeface="Times New Roman" panose="02020603050405020304" pitchFamily="18" charset="0"/>
              </a:rPr>
              <a:t>）等待状态；              （</a:t>
            </a:r>
            <a:r>
              <a:rPr lang="en-US" altLang="zh-CN" b="1" dirty="0">
                <a:solidFill>
                  <a:schemeClr val="tx1"/>
                </a:solidFill>
                <a:latin typeface="Times New Roman" panose="02020603050405020304" pitchFamily="18" charset="0"/>
              </a:rPr>
              <a:t>6</a:t>
            </a:r>
            <a:r>
              <a:rPr lang="zh-CN" altLang="en-US" b="1" dirty="0">
                <a:solidFill>
                  <a:schemeClr val="tx1"/>
                </a:solidFill>
                <a:latin typeface="Times New Roman" panose="02020603050405020304" pitchFamily="18" charset="0"/>
              </a:rPr>
              <a:t>）转换状态</a:t>
            </a:r>
            <a:endParaRPr lang="zh-CN" altLang="en-US" b="1" dirty="0">
              <a:solidFill>
                <a:schemeClr val="tx1"/>
              </a:solidFill>
              <a:latin typeface="Times New Roman" panose="02020603050405020304" pitchFamily="18" charset="0"/>
            </a:endParaRPr>
          </a:p>
          <a:p>
            <a:pPr marL="609600" indent="-609600" algn="just" defTabSz="873125">
              <a:spcBef>
                <a:spcPct val="50000"/>
              </a:spcBef>
            </a:pPr>
            <a:r>
              <a:rPr lang="zh-CN" altLang="en-US" b="1" dirty="0">
                <a:solidFill>
                  <a:schemeClr val="tx1"/>
                </a:solidFill>
                <a:latin typeface="Times New Roman" panose="02020603050405020304" pitchFamily="18" charset="0"/>
              </a:rPr>
              <a:t>（</a:t>
            </a:r>
            <a:r>
              <a:rPr lang="en-US" altLang="zh-CN" b="1" dirty="0">
                <a:solidFill>
                  <a:schemeClr val="tx1"/>
                </a:solidFill>
                <a:latin typeface="Times New Roman" panose="02020603050405020304" pitchFamily="18" charset="0"/>
              </a:rPr>
              <a:t>7</a:t>
            </a:r>
            <a:r>
              <a:rPr lang="zh-CN" altLang="en-US" b="1" dirty="0">
                <a:solidFill>
                  <a:schemeClr val="tx1"/>
                </a:solidFill>
                <a:latin typeface="Times New Roman" panose="02020603050405020304" pitchFamily="18" charset="0"/>
              </a:rPr>
              <a:t>）终止状态；</a:t>
            </a:r>
            <a:r>
              <a:rPr lang="zh-CN" altLang="en-US" dirty="0">
                <a:solidFill>
                  <a:schemeClr val="tx1"/>
                </a:solidFill>
                <a:latin typeface="Times New Roman" panose="02020603050405020304" pitchFamily="18" charset="0"/>
              </a:rPr>
              <a:t>                      </a:t>
            </a:r>
            <a:endParaRPr lang="zh-CN" altLang="en-US" dirty="0">
              <a:solidFill>
                <a:schemeClr val="tx1"/>
              </a:solidFill>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5283">
                                            <p:txEl>
                                              <p:charRg st="0" end="19"/>
                                            </p:txEl>
                                          </p:spTgt>
                                        </p:tgtEl>
                                        <p:attrNameLst>
                                          <p:attrName>style.visibility</p:attrName>
                                        </p:attrNameLst>
                                      </p:cBhvr>
                                      <p:to>
                                        <p:strVal val="visible"/>
                                      </p:to>
                                    </p:set>
                                    <p:animEffect transition="in" filter="box(in)">
                                      <p:cBhvr>
                                        <p:cTn id="7" dur="500"/>
                                        <p:tgtEl>
                                          <p:spTgt spid="225283">
                                            <p:txEl>
                                              <p:charRg st="0" end="19"/>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25283">
                                            <p:txEl>
                                              <p:charRg st="19" end="38"/>
                                            </p:txEl>
                                          </p:spTgt>
                                        </p:tgtEl>
                                        <p:attrNameLst>
                                          <p:attrName>style.visibility</p:attrName>
                                        </p:attrNameLst>
                                      </p:cBhvr>
                                      <p:to>
                                        <p:strVal val="visible"/>
                                      </p:to>
                                    </p:set>
                                    <p:animEffect transition="in" filter="box(in)">
                                      <p:cBhvr>
                                        <p:cTn id="10" dur="500"/>
                                        <p:tgtEl>
                                          <p:spTgt spid="225283">
                                            <p:txEl>
                                              <p:charRg st="19" end="38"/>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25283">
                                            <p:txEl>
                                              <p:charRg st="38" end="57"/>
                                            </p:txEl>
                                          </p:spTgt>
                                        </p:tgtEl>
                                        <p:attrNameLst>
                                          <p:attrName>style.visibility</p:attrName>
                                        </p:attrNameLst>
                                      </p:cBhvr>
                                      <p:to>
                                        <p:strVal val="visible"/>
                                      </p:to>
                                    </p:set>
                                    <p:animEffect transition="in" filter="box(in)">
                                      <p:cBhvr>
                                        <p:cTn id="13" dur="500"/>
                                        <p:tgtEl>
                                          <p:spTgt spid="225283">
                                            <p:txEl>
                                              <p:charRg st="38" end="57"/>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25283">
                                            <p:txEl>
                                              <p:charRg st="57" end="76"/>
                                            </p:txEl>
                                          </p:spTgt>
                                        </p:tgtEl>
                                        <p:attrNameLst>
                                          <p:attrName>style.visibility</p:attrName>
                                        </p:attrNameLst>
                                      </p:cBhvr>
                                      <p:to>
                                        <p:strVal val="visible"/>
                                      </p:to>
                                    </p:set>
                                    <p:animEffect transition="in" filter="box(in)">
                                      <p:cBhvr>
                                        <p:cTn id="16" dur="500"/>
                                        <p:tgtEl>
                                          <p:spTgt spid="225283">
                                            <p:txEl>
                                              <p:charRg st="57" end="7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25283">
                                            <p:txEl>
                                              <p:charRg st="76" end="97"/>
                                            </p:txEl>
                                          </p:spTgt>
                                        </p:tgtEl>
                                        <p:attrNameLst>
                                          <p:attrName>style.visibility</p:attrName>
                                        </p:attrNameLst>
                                      </p:cBhvr>
                                      <p:to>
                                        <p:strVal val="visible"/>
                                      </p:to>
                                    </p:set>
                                    <p:animEffect transition="in" filter="box(in)">
                                      <p:cBhvr>
                                        <p:cTn id="21" dur="500"/>
                                        <p:tgtEl>
                                          <p:spTgt spid="225283">
                                            <p:txEl>
                                              <p:charRg st="76" end="97"/>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225283">
                                            <p:txEl>
                                              <p:charRg st="97" end="125"/>
                                            </p:txEl>
                                          </p:spTgt>
                                        </p:tgtEl>
                                        <p:attrNameLst>
                                          <p:attrName>style.visibility</p:attrName>
                                        </p:attrNameLst>
                                      </p:cBhvr>
                                      <p:to>
                                        <p:strVal val="visible"/>
                                      </p:to>
                                    </p:set>
                                    <p:animEffect transition="in" filter="box(in)">
                                      <p:cBhvr>
                                        <p:cTn id="24" dur="500"/>
                                        <p:tgtEl>
                                          <p:spTgt spid="225283">
                                            <p:txEl>
                                              <p:charRg st="97" end="125"/>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225283">
                                            <p:txEl>
                                              <p:charRg st="125" end="156"/>
                                            </p:txEl>
                                          </p:spTgt>
                                        </p:tgtEl>
                                        <p:attrNameLst>
                                          <p:attrName>style.visibility</p:attrName>
                                        </p:attrNameLst>
                                      </p:cBhvr>
                                      <p:to>
                                        <p:strVal val="visible"/>
                                      </p:to>
                                    </p:set>
                                    <p:animEffect transition="in" filter="box(in)">
                                      <p:cBhvr>
                                        <p:cTn id="27" dur="500"/>
                                        <p:tgtEl>
                                          <p:spTgt spid="225283">
                                            <p:txEl>
                                              <p:charRg st="125" end="156"/>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225283">
                                            <p:txEl>
                                              <p:charRg st="156" end="186"/>
                                            </p:txEl>
                                          </p:spTgt>
                                        </p:tgtEl>
                                        <p:attrNameLst>
                                          <p:attrName>style.visibility</p:attrName>
                                        </p:attrNameLst>
                                      </p:cBhvr>
                                      <p:to>
                                        <p:strVal val="visible"/>
                                      </p:to>
                                    </p:set>
                                    <p:animEffect transition="in" filter="box(in)">
                                      <p:cBhvr>
                                        <p:cTn id="30" dur="500"/>
                                        <p:tgtEl>
                                          <p:spTgt spid="225283">
                                            <p:txEl>
                                              <p:charRg st="156" end="186"/>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225283">
                                            <p:txEl>
                                              <p:charRg st="186" end="217"/>
                                            </p:txEl>
                                          </p:spTgt>
                                        </p:tgtEl>
                                        <p:attrNameLst>
                                          <p:attrName>style.visibility</p:attrName>
                                        </p:attrNameLst>
                                      </p:cBhvr>
                                      <p:to>
                                        <p:strVal val="visible"/>
                                      </p:to>
                                    </p:set>
                                    <p:animEffect transition="in" filter="box(in)">
                                      <p:cBhvr>
                                        <p:cTn id="33" dur="500"/>
                                        <p:tgtEl>
                                          <p:spTgt spid="225283">
                                            <p:txEl>
                                              <p:charRg st="186" end="2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Text Box 2"/>
          <p:cNvSpPr txBox="1"/>
          <p:nvPr/>
        </p:nvSpPr>
        <p:spPr>
          <a:xfrm>
            <a:off x="611188" y="188913"/>
            <a:ext cx="5903912" cy="641350"/>
          </a:xfrm>
          <a:prstGeom prst="rect">
            <a:avLst/>
          </a:prstGeom>
          <a:noFill/>
          <a:ln w="9525">
            <a:noFill/>
          </a:ln>
        </p:spPr>
        <p:txBody>
          <a:bodyPr>
            <a:spAutoFit/>
          </a:bodyPr>
          <a:p>
            <a:pPr algn="l"/>
            <a:r>
              <a:rPr lang="zh-CN" altLang="en-US" sz="3600" b="1" dirty="0">
                <a:solidFill>
                  <a:srgbClr val="CC3300"/>
                </a:solidFill>
                <a:latin typeface="Times New Roman" panose="02020603050405020304" pitchFamily="18" charset="0"/>
              </a:rPr>
              <a:t>三</a:t>
            </a:r>
            <a:r>
              <a:rPr lang="en-US" altLang="zh-CN" sz="3600" b="1" dirty="0">
                <a:solidFill>
                  <a:srgbClr val="CC3300"/>
                </a:solidFill>
                <a:latin typeface="Times New Roman" panose="02020603050405020304" pitchFamily="18" charset="0"/>
              </a:rPr>
              <a:t>. </a:t>
            </a:r>
            <a:r>
              <a:rPr lang="zh-CN" altLang="en-US" sz="3600" dirty="0">
                <a:solidFill>
                  <a:schemeClr val="accent1"/>
                </a:solidFill>
                <a:latin typeface="Arial" panose="020B0604020202020204" pitchFamily="34" charset="0"/>
              </a:rPr>
              <a:t>线程管理：</a:t>
            </a:r>
            <a:endParaRPr lang="en-US" altLang="zh-CN" sz="3600" dirty="0">
              <a:solidFill>
                <a:schemeClr val="accent1"/>
              </a:solidFill>
              <a:latin typeface="Arial" panose="020B0604020202020204" pitchFamily="34" charset="0"/>
            </a:endParaRPr>
          </a:p>
        </p:txBody>
      </p:sp>
      <p:sp>
        <p:nvSpPr>
          <p:cNvPr id="226307" name="Text Box 3"/>
          <p:cNvSpPr txBox="1"/>
          <p:nvPr/>
        </p:nvSpPr>
        <p:spPr>
          <a:xfrm>
            <a:off x="611188" y="1125538"/>
            <a:ext cx="7931150" cy="4832350"/>
          </a:xfrm>
          <a:prstGeom prst="rect">
            <a:avLst/>
          </a:prstGeom>
          <a:noFill/>
          <a:ln w="9525">
            <a:noFill/>
          </a:ln>
        </p:spPr>
        <p:txBody>
          <a:bodyPr lIns="87273" tIns="43636" rIns="87273" bIns="43636">
            <a:spAutoFit/>
          </a:bodyPr>
          <a:p>
            <a:pPr marL="609600" indent="-609600" algn="just" defTabSz="873125">
              <a:spcBef>
                <a:spcPct val="50000"/>
              </a:spcBef>
              <a:buAutoNum type="arabicPeriod"/>
            </a:pPr>
            <a:r>
              <a:rPr lang="en-US" altLang="zh-CN" b="1" dirty="0">
                <a:solidFill>
                  <a:srgbClr val="017DED"/>
                </a:solidFill>
                <a:latin typeface="Times New Roman" panose="02020603050405020304" pitchFamily="18" charset="0"/>
              </a:rPr>
              <a:t>TCB</a:t>
            </a:r>
            <a:r>
              <a:rPr lang="zh-CN" altLang="en-US" b="1" dirty="0">
                <a:solidFill>
                  <a:srgbClr val="017DED"/>
                </a:solidFill>
                <a:latin typeface="Times New Roman" panose="02020603050405020304" pitchFamily="18" charset="0"/>
              </a:rPr>
              <a:t>的管理；</a:t>
            </a:r>
            <a:endParaRPr lang="zh-CN" altLang="en-US" b="1" dirty="0">
              <a:solidFill>
                <a:srgbClr val="017DED"/>
              </a:solidFill>
              <a:latin typeface="Times New Roman" panose="02020603050405020304" pitchFamily="18" charset="0"/>
            </a:endParaRPr>
          </a:p>
          <a:p>
            <a:pPr marL="609600" indent="-609600" algn="just" defTabSz="873125">
              <a:spcBef>
                <a:spcPct val="50000"/>
              </a:spcBef>
              <a:buAutoNum type="arabicPeriod"/>
            </a:pPr>
            <a:r>
              <a:rPr lang="zh-CN" altLang="en-US" b="1" dirty="0">
                <a:solidFill>
                  <a:srgbClr val="017DED"/>
                </a:solidFill>
                <a:latin typeface="Times New Roman" panose="02020603050405020304" pitchFamily="18" charset="0"/>
              </a:rPr>
              <a:t>主要的线程控制原语：</a:t>
            </a:r>
            <a:endParaRPr lang="zh-CN" altLang="en-US" b="1" dirty="0">
              <a:solidFill>
                <a:srgbClr val="017DED"/>
              </a:solidFill>
              <a:latin typeface="Times New Roman" panose="02020603050405020304" pitchFamily="18" charset="0"/>
            </a:endParaRPr>
          </a:p>
          <a:p>
            <a:pPr marL="609600" indent="-609600" algn="just" defTabSz="873125">
              <a:spcBef>
                <a:spcPct val="50000"/>
              </a:spcBef>
            </a:pPr>
            <a:r>
              <a:rPr lang="zh-CN" altLang="en-US" b="1" dirty="0">
                <a:solidFill>
                  <a:schemeClr val="tx1"/>
                </a:solidFill>
                <a:latin typeface="Times New Roman" panose="02020603050405020304" pitchFamily="18" charset="0"/>
              </a:rPr>
              <a:t>（</a:t>
            </a:r>
            <a:r>
              <a:rPr lang="en-US" altLang="zh-CN" b="1" dirty="0">
                <a:solidFill>
                  <a:schemeClr val="tx1"/>
                </a:solidFill>
                <a:latin typeface="Times New Roman" panose="02020603050405020304" pitchFamily="18" charset="0"/>
              </a:rPr>
              <a:t>1</a:t>
            </a:r>
            <a:r>
              <a:rPr lang="zh-CN" altLang="en-US" b="1" dirty="0">
                <a:solidFill>
                  <a:schemeClr val="tx1"/>
                </a:solidFill>
                <a:latin typeface="Times New Roman" panose="02020603050405020304" pitchFamily="18" charset="0"/>
              </a:rPr>
              <a:t>）线程创建原语；          </a:t>
            </a:r>
            <a:endParaRPr lang="zh-CN" altLang="en-US" b="1" dirty="0">
              <a:solidFill>
                <a:schemeClr val="tx1"/>
              </a:solidFill>
              <a:latin typeface="Times New Roman" panose="02020603050405020304" pitchFamily="18" charset="0"/>
            </a:endParaRPr>
          </a:p>
          <a:p>
            <a:pPr marL="609600" indent="-609600" algn="just" defTabSz="873125">
              <a:spcBef>
                <a:spcPct val="50000"/>
              </a:spcBef>
            </a:pPr>
            <a:r>
              <a:rPr lang="zh-CN" altLang="en-US" b="1" dirty="0">
                <a:solidFill>
                  <a:schemeClr val="tx1"/>
                </a:solidFill>
                <a:latin typeface="Times New Roman" panose="02020603050405020304" pitchFamily="18" charset="0"/>
              </a:rPr>
              <a:t>（</a:t>
            </a:r>
            <a:r>
              <a:rPr lang="en-US" altLang="zh-CN" b="1" dirty="0">
                <a:solidFill>
                  <a:schemeClr val="tx1"/>
                </a:solidFill>
                <a:latin typeface="Times New Roman" panose="02020603050405020304" pitchFamily="18" charset="0"/>
              </a:rPr>
              <a:t>2</a:t>
            </a:r>
            <a:r>
              <a:rPr lang="zh-CN" altLang="en-US" b="1" dirty="0">
                <a:solidFill>
                  <a:schemeClr val="tx1"/>
                </a:solidFill>
                <a:latin typeface="Times New Roman" panose="02020603050405020304" pitchFamily="18" charset="0"/>
              </a:rPr>
              <a:t>）线程撤销原语；</a:t>
            </a:r>
            <a:endParaRPr lang="zh-CN" altLang="en-US" b="1" dirty="0">
              <a:solidFill>
                <a:schemeClr val="tx1"/>
              </a:solidFill>
              <a:latin typeface="Times New Roman" panose="02020603050405020304" pitchFamily="18" charset="0"/>
            </a:endParaRPr>
          </a:p>
          <a:p>
            <a:pPr marL="609600" indent="-609600" algn="just" defTabSz="873125">
              <a:spcBef>
                <a:spcPct val="50000"/>
              </a:spcBef>
            </a:pPr>
            <a:r>
              <a:rPr lang="zh-CN" altLang="en-US" b="1" dirty="0">
                <a:solidFill>
                  <a:schemeClr val="tx1"/>
                </a:solidFill>
                <a:latin typeface="Times New Roman" panose="02020603050405020304" pitchFamily="18" charset="0"/>
              </a:rPr>
              <a:t>（</a:t>
            </a:r>
            <a:r>
              <a:rPr lang="en-US" altLang="zh-CN" b="1" dirty="0">
                <a:solidFill>
                  <a:schemeClr val="tx1"/>
                </a:solidFill>
                <a:latin typeface="Times New Roman" panose="02020603050405020304" pitchFamily="18" charset="0"/>
              </a:rPr>
              <a:t>3</a:t>
            </a:r>
            <a:r>
              <a:rPr lang="zh-CN" altLang="en-US" b="1" dirty="0">
                <a:solidFill>
                  <a:schemeClr val="tx1"/>
                </a:solidFill>
                <a:latin typeface="Times New Roman" panose="02020603050405020304" pitchFamily="18" charset="0"/>
              </a:rPr>
              <a:t>）线程阻塞原语；              </a:t>
            </a:r>
            <a:endParaRPr lang="zh-CN" altLang="en-US" b="1" dirty="0">
              <a:solidFill>
                <a:schemeClr val="tx1"/>
              </a:solidFill>
              <a:latin typeface="Times New Roman" panose="02020603050405020304" pitchFamily="18" charset="0"/>
            </a:endParaRPr>
          </a:p>
          <a:p>
            <a:pPr marL="609600" indent="-609600" algn="just" defTabSz="873125">
              <a:spcBef>
                <a:spcPct val="50000"/>
              </a:spcBef>
            </a:pPr>
            <a:r>
              <a:rPr lang="zh-CN" altLang="en-US" b="1" dirty="0">
                <a:solidFill>
                  <a:schemeClr val="tx1"/>
                </a:solidFill>
                <a:latin typeface="Times New Roman" panose="02020603050405020304" pitchFamily="18" charset="0"/>
              </a:rPr>
              <a:t>（</a:t>
            </a:r>
            <a:r>
              <a:rPr lang="en-US" altLang="zh-CN" b="1" dirty="0">
                <a:solidFill>
                  <a:schemeClr val="tx1"/>
                </a:solidFill>
                <a:latin typeface="Times New Roman" panose="02020603050405020304" pitchFamily="18" charset="0"/>
              </a:rPr>
              <a:t>4</a:t>
            </a:r>
            <a:r>
              <a:rPr lang="zh-CN" altLang="en-US" b="1" dirty="0">
                <a:solidFill>
                  <a:schemeClr val="tx1"/>
                </a:solidFill>
                <a:latin typeface="Times New Roman" panose="02020603050405020304" pitchFamily="18" charset="0"/>
              </a:rPr>
              <a:t>）线程唤醒原语；</a:t>
            </a:r>
            <a:endParaRPr lang="zh-CN" altLang="en-US" b="1" dirty="0">
              <a:solidFill>
                <a:schemeClr val="tx1"/>
              </a:solidFill>
              <a:latin typeface="Times New Roman" panose="02020603050405020304" pitchFamily="18" charset="0"/>
            </a:endParaRPr>
          </a:p>
          <a:p>
            <a:pPr marL="609600" indent="-609600" algn="just" defTabSz="873125">
              <a:spcBef>
                <a:spcPct val="50000"/>
              </a:spcBef>
              <a:buAutoNum type="arabicPeriod" startAt="3"/>
            </a:pPr>
            <a:r>
              <a:rPr lang="zh-CN" altLang="en-US" b="1" dirty="0">
                <a:solidFill>
                  <a:srgbClr val="017DED"/>
                </a:solidFill>
                <a:latin typeface="Arial" panose="020B0604020202020204" pitchFamily="34" charset="0"/>
              </a:rPr>
              <a:t>线程调度：</a:t>
            </a:r>
            <a:endParaRPr lang="zh-CN" altLang="en-US" b="1" dirty="0">
              <a:solidFill>
                <a:srgbClr val="017DED"/>
              </a:solidFill>
              <a:latin typeface="Arial" panose="020B0604020202020204" pitchFamily="34" charset="0"/>
            </a:endParaRPr>
          </a:p>
          <a:p>
            <a:pPr marL="609600" indent="-609600" algn="just" defTabSz="873125">
              <a:spcBef>
                <a:spcPct val="50000"/>
              </a:spcBef>
              <a:buAutoNum type="arabicPeriod" startAt="3"/>
            </a:pPr>
            <a:r>
              <a:rPr lang="zh-CN" altLang="en-US" b="1" dirty="0">
                <a:solidFill>
                  <a:srgbClr val="017DED"/>
                </a:solidFill>
                <a:latin typeface="Arial" panose="020B0604020202020204" pitchFamily="34" charset="0"/>
              </a:rPr>
              <a:t>线程同步；</a:t>
            </a:r>
            <a:endParaRPr lang="zh-CN" altLang="en-US" b="1" dirty="0">
              <a:solidFill>
                <a:srgbClr val="017DED"/>
              </a:solidFill>
              <a:latin typeface="Arial" panose="020B0604020202020204" pitchFamily="34" charset="0"/>
            </a:endParaRPr>
          </a:p>
          <a:p>
            <a:pPr marL="609600" indent="-609600" algn="just" defTabSz="873125">
              <a:spcBef>
                <a:spcPct val="50000"/>
              </a:spcBef>
              <a:buAutoNum type="arabicPeriod" startAt="3"/>
            </a:pPr>
            <a:r>
              <a:rPr lang="zh-CN" altLang="en-US" b="1" dirty="0">
                <a:solidFill>
                  <a:srgbClr val="017DED"/>
                </a:solidFill>
                <a:latin typeface="Arial" panose="020B0604020202020204" pitchFamily="34" charset="0"/>
              </a:rPr>
              <a:t>线程通信。</a:t>
            </a:r>
            <a:r>
              <a:rPr lang="zh-CN" altLang="en-US" dirty="0">
                <a:solidFill>
                  <a:schemeClr val="tx1"/>
                </a:solidFill>
                <a:latin typeface="Times New Roman" panose="02020603050405020304" pitchFamily="18" charset="0"/>
              </a:rPr>
              <a:t>                      </a:t>
            </a:r>
            <a:endParaRPr lang="zh-CN" altLang="en-US" dirty="0">
              <a:solidFill>
                <a:schemeClr val="tx1"/>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6307">
                                            <p:txEl>
                                              <p:charRg st="0" end="8"/>
                                            </p:txEl>
                                          </p:spTgt>
                                        </p:tgtEl>
                                        <p:attrNameLst>
                                          <p:attrName>style.visibility</p:attrName>
                                        </p:attrNameLst>
                                      </p:cBhvr>
                                      <p:to>
                                        <p:strVal val="visible"/>
                                      </p:to>
                                    </p:set>
                                    <p:animEffect transition="in" filter="wipe(left)">
                                      <p:cBhvr>
                                        <p:cTn id="7" dur="500"/>
                                        <p:tgtEl>
                                          <p:spTgt spid="226307">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6307">
                                            <p:txEl>
                                              <p:charRg st="8" end="19"/>
                                            </p:txEl>
                                          </p:spTgt>
                                        </p:tgtEl>
                                        <p:attrNameLst>
                                          <p:attrName>style.visibility</p:attrName>
                                        </p:attrNameLst>
                                      </p:cBhvr>
                                      <p:to>
                                        <p:strVal val="visible"/>
                                      </p:to>
                                    </p:set>
                                    <p:animEffect transition="in" filter="wipe(left)">
                                      <p:cBhvr>
                                        <p:cTn id="12" dur="500"/>
                                        <p:tgtEl>
                                          <p:spTgt spid="226307">
                                            <p:txEl>
                                              <p:charRg st="8" end="1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6307">
                                            <p:txEl>
                                              <p:charRg st="19" end="40"/>
                                            </p:txEl>
                                          </p:spTgt>
                                        </p:tgtEl>
                                        <p:attrNameLst>
                                          <p:attrName>style.visibility</p:attrName>
                                        </p:attrNameLst>
                                      </p:cBhvr>
                                      <p:to>
                                        <p:strVal val="visible"/>
                                      </p:to>
                                    </p:set>
                                    <p:animEffect transition="in" filter="wipe(left)">
                                      <p:cBhvr>
                                        <p:cTn id="17" dur="500"/>
                                        <p:tgtEl>
                                          <p:spTgt spid="226307">
                                            <p:txEl>
                                              <p:charRg st="19" end="4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6307">
                                            <p:txEl>
                                              <p:charRg st="40" end="51"/>
                                            </p:txEl>
                                          </p:spTgt>
                                        </p:tgtEl>
                                        <p:attrNameLst>
                                          <p:attrName>style.visibility</p:attrName>
                                        </p:attrNameLst>
                                      </p:cBhvr>
                                      <p:to>
                                        <p:strVal val="visible"/>
                                      </p:to>
                                    </p:set>
                                    <p:animEffect transition="in" filter="wipe(left)">
                                      <p:cBhvr>
                                        <p:cTn id="22" dur="500"/>
                                        <p:tgtEl>
                                          <p:spTgt spid="226307">
                                            <p:txEl>
                                              <p:charRg st="40" end="5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6307">
                                            <p:txEl>
                                              <p:charRg st="51" end="76"/>
                                            </p:txEl>
                                          </p:spTgt>
                                        </p:tgtEl>
                                        <p:attrNameLst>
                                          <p:attrName>style.visibility</p:attrName>
                                        </p:attrNameLst>
                                      </p:cBhvr>
                                      <p:to>
                                        <p:strVal val="visible"/>
                                      </p:to>
                                    </p:set>
                                    <p:animEffect transition="in" filter="wipe(left)">
                                      <p:cBhvr>
                                        <p:cTn id="27" dur="500"/>
                                        <p:tgtEl>
                                          <p:spTgt spid="226307">
                                            <p:txEl>
                                              <p:charRg st="51" end="7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6307">
                                            <p:txEl>
                                              <p:charRg st="76" end="87"/>
                                            </p:txEl>
                                          </p:spTgt>
                                        </p:tgtEl>
                                        <p:attrNameLst>
                                          <p:attrName>style.visibility</p:attrName>
                                        </p:attrNameLst>
                                      </p:cBhvr>
                                      <p:to>
                                        <p:strVal val="visible"/>
                                      </p:to>
                                    </p:set>
                                    <p:animEffect transition="in" filter="wipe(left)">
                                      <p:cBhvr>
                                        <p:cTn id="32" dur="500"/>
                                        <p:tgtEl>
                                          <p:spTgt spid="226307">
                                            <p:txEl>
                                              <p:charRg st="76" end="8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6307">
                                            <p:txEl>
                                              <p:charRg st="87" end="93"/>
                                            </p:txEl>
                                          </p:spTgt>
                                        </p:tgtEl>
                                        <p:attrNameLst>
                                          <p:attrName>style.visibility</p:attrName>
                                        </p:attrNameLst>
                                      </p:cBhvr>
                                      <p:to>
                                        <p:strVal val="visible"/>
                                      </p:to>
                                    </p:set>
                                    <p:animEffect transition="in" filter="wipe(left)">
                                      <p:cBhvr>
                                        <p:cTn id="37" dur="500"/>
                                        <p:tgtEl>
                                          <p:spTgt spid="226307">
                                            <p:txEl>
                                              <p:charRg st="87" end="9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26307">
                                            <p:txEl>
                                              <p:charRg st="93" end="99"/>
                                            </p:txEl>
                                          </p:spTgt>
                                        </p:tgtEl>
                                        <p:attrNameLst>
                                          <p:attrName>style.visibility</p:attrName>
                                        </p:attrNameLst>
                                      </p:cBhvr>
                                      <p:to>
                                        <p:strVal val="visible"/>
                                      </p:to>
                                    </p:set>
                                    <p:animEffect transition="in" filter="wipe(left)">
                                      <p:cBhvr>
                                        <p:cTn id="42" dur="500"/>
                                        <p:tgtEl>
                                          <p:spTgt spid="226307">
                                            <p:txEl>
                                              <p:charRg st="93" end="9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6307">
                                            <p:txEl>
                                              <p:charRg st="99" end="127"/>
                                            </p:txEl>
                                          </p:spTgt>
                                        </p:tgtEl>
                                        <p:attrNameLst>
                                          <p:attrName>style.visibility</p:attrName>
                                        </p:attrNameLst>
                                      </p:cBhvr>
                                      <p:to>
                                        <p:strVal val="visible"/>
                                      </p:to>
                                    </p:set>
                                    <p:animEffect transition="in" filter="wipe(left)">
                                      <p:cBhvr>
                                        <p:cTn id="47" dur="500"/>
                                        <p:tgtEl>
                                          <p:spTgt spid="226307">
                                            <p:txEl>
                                              <p:charRg st="99" end="1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2"/>
          <p:cNvSpPr/>
          <p:nvPr/>
        </p:nvSpPr>
        <p:spPr>
          <a:xfrm>
            <a:off x="914400" y="609600"/>
            <a:ext cx="7772400" cy="1143000"/>
          </a:xfrm>
          <a:prstGeom prst="rect">
            <a:avLst/>
          </a:prstGeom>
          <a:noFill/>
          <a:ln w="9525">
            <a:noFill/>
          </a:ln>
        </p:spPr>
        <p:txBody>
          <a:bodyPr anchor="ctr"/>
          <a:p>
            <a:pPr algn="l" eaLnBrk="0" hangingPunct="0"/>
            <a:r>
              <a:rPr lang="zh-CN" altLang="en-US" sz="3600" b="1" dirty="0">
                <a:solidFill>
                  <a:schemeClr val="tx2"/>
                </a:solidFill>
                <a:latin typeface="Arial" panose="020B0604020202020204" pitchFamily="34" charset="0"/>
              </a:rPr>
              <a:t>四</a:t>
            </a:r>
            <a:r>
              <a:rPr lang="en-US" altLang="zh-CN" sz="3600" b="1" dirty="0">
                <a:solidFill>
                  <a:schemeClr val="tx2"/>
                </a:solidFill>
                <a:latin typeface="Arial" panose="020B0604020202020204" pitchFamily="34" charset="0"/>
              </a:rPr>
              <a:t>. </a:t>
            </a:r>
            <a:r>
              <a:rPr lang="zh-CN" altLang="en-US" sz="3600" b="1" dirty="0">
                <a:solidFill>
                  <a:schemeClr val="tx2"/>
                </a:solidFill>
                <a:latin typeface="Arial" panose="020B0604020202020204" pitchFamily="34" charset="0"/>
              </a:rPr>
              <a:t>实现机制</a:t>
            </a:r>
            <a:endParaRPr lang="zh-CN" altLang="en-US" sz="3600" b="1" dirty="0">
              <a:solidFill>
                <a:schemeClr val="tx2"/>
              </a:solidFill>
              <a:latin typeface="Arial" panose="020B0604020202020204" pitchFamily="34" charset="0"/>
            </a:endParaRPr>
          </a:p>
        </p:txBody>
      </p:sp>
      <p:sp>
        <p:nvSpPr>
          <p:cNvPr id="100355" name="Rectangle 3"/>
          <p:cNvSpPr/>
          <p:nvPr/>
        </p:nvSpPr>
        <p:spPr>
          <a:xfrm>
            <a:off x="914400" y="1901825"/>
            <a:ext cx="7543800" cy="4194175"/>
          </a:xfrm>
          <a:prstGeom prst="rect">
            <a:avLst/>
          </a:prstGeom>
          <a:noFill/>
          <a:ln w="9525">
            <a:noFill/>
          </a:ln>
        </p:spPr>
        <p:txBody>
          <a:bodyPr/>
          <a:p>
            <a:pPr marL="342900" indent="-342900" algn="l">
              <a:spcBef>
                <a:spcPct val="20000"/>
              </a:spcBef>
              <a:buClr>
                <a:srgbClr val="FF0000"/>
              </a:buClr>
              <a:buFont typeface="Monotype Sorts" pitchFamily="2" charset="2"/>
              <a:buBlip>
                <a:blip r:embed="rId1"/>
              </a:buBlip>
            </a:pPr>
            <a:r>
              <a:rPr lang="zh-CN" altLang="en-US" sz="3600" dirty="0">
                <a:solidFill>
                  <a:schemeClr val="tx1"/>
                </a:solidFill>
                <a:latin typeface="隶书" pitchFamily="49" charset="-122"/>
                <a:ea typeface="隶书" pitchFamily="49" charset="-122"/>
              </a:rPr>
              <a:t> 用户级线程</a:t>
            </a:r>
            <a:endParaRPr lang="zh-CN" altLang="en-US" sz="3600" dirty="0">
              <a:solidFill>
                <a:schemeClr val="tx1"/>
              </a:solidFill>
              <a:latin typeface="隶书" pitchFamily="49" charset="-122"/>
              <a:ea typeface="隶书" pitchFamily="49" charset="-122"/>
            </a:endParaRPr>
          </a:p>
          <a:p>
            <a:pPr marL="342900" indent="-342900" algn="l">
              <a:spcBef>
                <a:spcPct val="20000"/>
              </a:spcBef>
              <a:buClr>
                <a:srgbClr val="FF0000"/>
              </a:buClr>
              <a:buFont typeface="Monotype Sorts" pitchFamily="2" charset="2"/>
              <a:buBlip>
                <a:blip r:embed="rId1"/>
              </a:buBlip>
            </a:pPr>
            <a:r>
              <a:rPr lang="zh-CN" altLang="en-US" sz="3600" dirty="0">
                <a:solidFill>
                  <a:schemeClr val="tx1"/>
                </a:solidFill>
                <a:latin typeface="隶书" pitchFamily="49" charset="-122"/>
                <a:ea typeface="隶书" pitchFamily="49" charset="-122"/>
              </a:rPr>
              <a:t> 内核级线程</a:t>
            </a:r>
            <a:endParaRPr lang="zh-CN" altLang="en-US" sz="3600" dirty="0">
              <a:solidFill>
                <a:schemeClr val="tx1"/>
              </a:solidFill>
              <a:latin typeface="隶书" pitchFamily="49" charset="-122"/>
              <a:ea typeface="隶书" pitchFamily="49" charset="-122"/>
            </a:endParaRPr>
          </a:p>
          <a:p>
            <a:pPr marL="342900" indent="-342900" algn="l">
              <a:spcBef>
                <a:spcPct val="20000"/>
              </a:spcBef>
              <a:buClr>
                <a:srgbClr val="FF0000"/>
              </a:buClr>
              <a:buFont typeface="Monotype Sorts" pitchFamily="2" charset="2"/>
              <a:buBlip>
                <a:blip r:embed="rId1"/>
              </a:buBlip>
            </a:pPr>
            <a:r>
              <a:rPr lang="zh-CN" altLang="en-US" sz="3600" dirty="0">
                <a:solidFill>
                  <a:schemeClr val="tx1"/>
                </a:solidFill>
                <a:latin typeface="隶书" pitchFamily="49" charset="-122"/>
                <a:ea typeface="隶书" pitchFamily="49" charset="-122"/>
              </a:rPr>
              <a:t> 两者结合方法</a:t>
            </a:r>
            <a:endParaRPr lang="en-US" altLang="zh-CN" sz="3600" dirty="0">
              <a:solidFill>
                <a:schemeClr val="tx1"/>
              </a:solidFill>
              <a:latin typeface="隶书" pitchFamily="49" charset="-122"/>
              <a:ea typeface="隶书" pitchFamily="49" charset="-122"/>
            </a:endParaRPr>
          </a:p>
        </p:txBody>
      </p:sp>
    </p:spTree>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Text Box 2"/>
          <p:cNvSpPr txBox="1"/>
          <p:nvPr/>
        </p:nvSpPr>
        <p:spPr>
          <a:xfrm>
            <a:off x="611188" y="188913"/>
            <a:ext cx="5903912" cy="579437"/>
          </a:xfrm>
          <a:prstGeom prst="rect">
            <a:avLst/>
          </a:prstGeom>
          <a:noFill/>
          <a:ln w="9525">
            <a:noFill/>
          </a:ln>
        </p:spPr>
        <p:txBody>
          <a:bodyPr>
            <a:spAutoFit/>
          </a:bodyPr>
          <a:p>
            <a:pPr algn="l"/>
            <a:r>
              <a:rPr lang="en-US" altLang="zh-CN" sz="3200" b="1" dirty="0">
                <a:solidFill>
                  <a:srgbClr val="CC3300"/>
                </a:solidFill>
                <a:latin typeface="Times New Roman" panose="02020603050405020304" pitchFamily="18" charset="0"/>
              </a:rPr>
              <a:t>1. </a:t>
            </a:r>
            <a:r>
              <a:rPr lang="zh-CN" altLang="en-US" sz="3200" b="1" dirty="0">
                <a:solidFill>
                  <a:schemeClr val="accent1"/>
                </a:solidFill>
                <a:latin typeface="Arial" panose="020B0604020202020204" pitchFamily="34" charset="0"/>
              </a:rPr>
              <a:t>用户级线程（</a:t>
            </a:r>
            <a:r>
              <a:rPr lang="en-US" altLang="zh-CN" sz="3200" b="1" dirty="0">
                <a:solidFill>
                  <a:schemeClr val="accent1"/>
                </a:solidFill>
                <a:latin typeface="Arial" panose="020B0604020202020204" pitchFamily="34" charset="0"/>
              </a:rPr>
              <a:t>ULT</a:t>
            </a:r>
            <a:r>
              <a:rPr lang="zh-CN" altLang="en-US" sz="3200" b="1" dirty="0">
                <a:solidFill>
                  <a:schemeClr val="accent1"/>
                </a:solidFill>
                <a:latin typeface="Arial" panose="020B0604020202020204" pitchFamily="34" charset="0"/>
              </a:rPr>
              <a:t>）：</a:t>
            </a:r>
            <a:endParaRPr lang="en-US" altLang="zh-CN" sz="3200" b="1" dirty="0">
              <a:solidFill>
                <a:schemeClr val="accent1"/>
              </a:solidFill>
              <a:latin typeface="Arial" panose="020B0604020202020204" pitchFamily="34" charset="0"/>
            </a:endParaRPr>
          </a:p>
        </p:txBody>
      </p:sp>
      <p:sp>
        <p:nvSpPr>
          <p:cNvPr id="101379" name="Text Box 3"/>
          <p:cNvSpPr txBox="1"/>
          <p:nvPr/>
        </p:nvSpPr>
        <p:spPr>
          <a:xfrm>
            <a:off x="179388" y="765175"/>
            <a:ext cx="8569325" cy="998538"/>
          </a:xfrm>
          <a:prstGeom prst="rect">
            <a:avLst/>
          </a:prstGeom>
          <a:noFill/>
          <a:ln w="9525">
            <a:noFill/>
          </a:ln>
        </p:spPr>
        <p:txBody>
          <a:bodyPr lIns="87273" tIns="43636" rIns="87273" bIns="43636">
            <a:spAutoFit/>
          </a:bodyPr>
          <a:p>
            <a:pPr marL="609600" indent="-609600" algn="just" defTabSz="873125">
              <a:spcBef>
                <a:spcPct val="50000"/>
              </a:spcBef>
            </a:pPr>
            <a:r>
              <a:rPr lang="zh-CN" altLang="en-US" b="1" dirty="0">
                <a:solidFill>
                  <a:srgbClr val="017DED"/>
                </a:solidFill>
                <a:latin typeface="Times New Roman" panose="02020603050405020304" pitchFamily="18" charset="0"/>
              </a:rPr>
              <a:t>     完全由用户应用程序实现的线程机制。</a:t>
            </a:r>
            <a:endParaRPr lang="zh-CN" altLang="en-US" b="1" dirty="0">
              <a:solidFill>
                <a:srgbClr val="017DED"/>
              </a:solidFill>
              <a:latin typeface="Times New Roman" panose="02020603050405020304" pitchFamily="18" charset="0"/>
            </a:endParaRPr>
          </a:p>
          <a:p>
            <a:pPr marL="609600" indent="-609600" algn="just" defTabSz="873125">
              <a:spcBef>
                <a:spcPct val="50000"/>
              </a:spcBef>
            </a:pPr>
            <a:r>
              <a:rPr lang="en-US" altLang="zh-CN" b="1" dirty="0">
                <a:solidFill>
                  <a:srgbClr val="017DED"/>
                </a:solidFill>
                <a:latin typeface="Times New Roman" panose="02020603050405020304" pitchFamily="18" charset="0"/>
              </a:rPr>
              <a:t>     </a:t>
            </a:r>
            <a:r>
              <a:rPr lang="en-US" altLang="zh-CN" dirty="0">
                <a:solidFill>
                  <a:schemeClr val="tx1"/>
                </a:solidFill>
                <a:latin typeface="Arial" panose="020B0604020202020204" pitchFamily="34" charset="0"/>
              </a:rPr>
              <a:t>POSIX </a:t>
            </a:r>
            <a:r>
              <a:rPr lang="en-US" altLang="zh-CN" i="1" dirty="0">
                <a:solidFill>
                  <a:schemeClr val="tx1"/>
                </a:solidFill>
                <a:latin typeface="Arial" panose="020B0604020202020204" pitchFamily="34" charset="0"/>
              </a:rPr>
              <a:t>Pthreads</a:t>
            </a:r>
            <a:r>
              <a:rPr lang="zh-CN" altLang="en-US" i="1" dirty="0">
                <a:solidFill>
                  <a:schemeClr val="tx1"/>
                </a:solidFill>
                <a:latin typeface="Arial" panose="020B0604020202020204" pitchFamily="34" charset="0"/>
              </a:rPr>
              <a:t>；</a:t>
            </a:r>
            <a:r>
              <a:rPr lang="en-US" altLang="zh-CN" dirty="0">
                <a:solidFill>
                  <a:schemeClr val="tx1"/>
                </a:solidFill>
                <a:latin typeface="Arial" panose="020B0604020202020204" pitchFamily="34" charset="0"/>
              </a:rPr>
              <a:t> Mach </a:t>
            </a:r>
            <a:r>
              <a:rPr lang="en-US" altLang="zh-CN" i="1" dirty="0">
                <a:solidFill>
                  <a:schemeClr val="tx1"/>
                </a:solidFill>
                <a:latin typeface="Arial" panose="020B0604020202020204" pitchFamily="34" charset="0"/>
              </a:rPr>
              <a:t>C-threads</a:t>
            </a:r>
            <a:r>
              <a:rPr lang="zh-CN" altLang="en-US" i="1" dirty="0">
                <a:solidFill>
                  <a:schemeClr val="tx1"/>
                </a:solidFill>
                <a:latin typeface="Arial" panose="020B0604020202020204" pitchFamily="34" charset="0"/>
              </a:rPr>
              <a:t>；</a:t>
            </a:r>
            <a:r>
              <a:rPr lang="en-US" altLang="zh-CN" dirty="0">
                <a:solidFill>
                  <a:schemeClr val="tx1"/>
                </a:solidFill>
                <a:latin typeface="Arial" panose="020B0604020202020204" pitchFamily="34" charset="0"/>
              </a:rPr>
              <a:t>	Solaris </a:t>
            </a:r>
            <a:r>
              <a:rPr lang="en-US" altLang="zh-CN" i="1" dirty="0">
                <a:solidFill>
                  <a:schemeClr val="tx1"/>
                </a:solidFill>
                <a:latin typeface="Arial" panose="020B0604020202020204" pitchFamily="34" charset="0"/>
              </a:rPr>
              <a:t>threads</a:t>
            </a:r>
            <a:endParaRPr lang="zh-CN" altLang="en-US" dirty="0">
              <a:solidFill>
                <a:schemeClr val="tx1"/>
              </a:solidFill>
              <a:latin typeface="Times New Roman" panose="02020603050405020304" pitchFamily="18" charset="0"/>
            </a:endParaRPr>
          </a:p>
        </p:txBody>
      </p:sp>
      <p:sp>
        <p:nvSpPr>
          <p:cNvPr id="101380" name="Text Box 6"/>
          <p:cNvSpPr txBox="1"/>
          <p:nvPr/>
        </p:nvSpPr>
        <p:spPr>
          <a:xfrm>
            <a:off x="250825" y="1773238"/>
            <a:ext cx="8569325" cy="512762"/>
          </a:xfrm>
          <a:prstGeom prst="rect">
            <a:avLst/>
          </a:prstGeom>
          <a:noFill/>
          <a:ln w="9525">
            <a:noFill/>
          </a:ln>
        </p:spPr>
        <p:txBody>
          <a:bodyPr lIns="87273" tIns="43636" rIns="87273" bIns="43636">
            <a:spAutoFit/>
          </a:bodyPr>
          <a:p>
            <a:pPr marL="609600" indent="-609600" algn="just" defTabSz="873125">
              <a:spcBef>
                <a:spcPct val="50000"/>
              </a:spcBef>
              <a:buFont typeface="Wingdings" panose="05000000000000000000" pitchFamily="2" charset="2"/>
              <a:buChar char="u"/>
            </a:pPr>
            <a:r>
              <a:rPr lang="zh-CN" altLang="en-US" sz="2800" b="1" dirty="0">
                <a:solidFill>
                  <a:srgbClr val="017DED"/>
                </a:solidFill>
                <a:latin typeface="Times New Roman" panose="02020603050405020304" pitchFamily="18" charset="0"/>
              </a:rPr>
              <a:t>用户级线程的实现：</a:t>
            </a:r>
            <a:endParaRPr lang="zh-CN" altLang="en-US" sz="2800" dirty="0">
              <a:solidFill>
                <a:schemeClr val="tx1"/>
              </a:solidFill>
              <a:latin typeface="Times New Roman" panose="02020603050405020304" pitchFamily="18" charset="0"/>
            </a:endParaRPr>
          </a:p>
        </p:txBody>
      </p:sp>
      <p:sp>
        <p:nvSpPr>
          <p:cNvPr id="228359" name="Text Box 7"/>
          <p:cNvSpPr txBox="1"/>
          <p:nvPr/>
        </p:nvSpPr>
        <p:spPr>
          <a:xfrm>
            <a:off x="395288" y="2349500"/>
            <a:ext cx="8424862" cy="1911350"/>
          </a:xfrm>
          <a:prstGeom prst="rect">
            <a:avLst/>
          </a:prstGeom>
          <a:noFill/>
          <a:ln w="9525">
            <a:noFill/>
          </a:ln>
        </p:spPr>
        <p:txBody>
          <a:bodyPr lIns="87273" tIns="43636" rIns="87273" bIns="43636">
            <a:spAutoFit/>
          </a:bodyPr>
          <a:p>
            <a:pPr marL="609600" indent="-609600" algn="just" defTabSz="873125">
              <a:spcBef>
                <a:spcPct val="50000"/>
              </a:spcBef>
              <a:buFont typeface="Wingdings" panose="05000000000000000000" pitchFamily="2" charset="2"/>
              <a:buNone/>
            </a:pPr>
            <a:r>
              <a:rPr lang="zh-CN" altLang="en-US" b="1" dirty="0">
                <a:solidFill>
                  <a:schemeClr val="accent1"/>
                </a:solidFill>
                <a:latin typeface="Arial" panose="020B0604020202020204" pitchFamily="34" charset="0"/>
              </a:rPr>
              <a:t>运行时系统（线程库）：</a:t>
            </a:r>
            <a:endParaRPr lang="zh-CN" altLang="en-US" b="1" dirty="0">
              <a:solidFill>
                <a:schemeClr val="accent1"/>
              </a:solidFill>
              <a:latin typeface="Arial" panose="020B0604020202020204" pitchFamily="34" charset="0"/>
            </a:endParaRPr>
          </a:p>
          <a:p>
            <a:pPr marL="609600" indent="-609600" algn="just" defTabSz="873125">
              <a:spcBef>
                <a:spcPct val="50000"/>
              </a:spcBef>
              <a:buFont typeface="Wingdings" panose="05000000000000000000" pitchFamily="2" charset="2"/>
              <a:buNone/>
            </a:pPr>
            <a:r>
              <a:rPr lang="zh-CN" altLang="en-US" b="1" dirty="0">
                <a:solidFill>
                  <a:schemeClr val="tx1"/>
                </a:solidFill>
                <a:latin typeface="Arial" panose="020B0604020202020204" pitchFamily="34" charset="0"/>
              </a:rPr>
              <a:t>       提供多线程应用程序的开发环境和运行环境。</a:t>
            </a:r>
            <a:endParaRPr lang="zh-CN" altLang="en-US" b="1" dirty="0">
              <a:solidFill>
                <a:schemeClr val="tx1"/>
              </a:solidFill>
              <a:latin typeface="Arial" panose="020B0604020202020204" pitchFamily="34" charset="0"/>
            </a:endParaRPr>
          </a:p>
          <a:p>
            <a:pPr marL="609600" indent="-609600" algn="just" defTabSz="873125">
              <a:spcBef>
                <a:spcPct val="50000"/>
              </a:spcBef>
              <a:buFont typeface="Wingdings" panose="05000000000000000000" pitchFamily="2" charset="2"/>
              <a:buNone/>
            </a:pPr>
            <a:r>
              <a:rPr lang="zh-CN" altLang="en-US" b="1" dirty="0">
                <a:solidFill>
                  <a:schemeClr val="tx1"/>
                </a:solidFill>
                <a:latin typeface="Arial" panose="020B0604020202020204" pitchFamily="34" charset="0"/>
              </a:rPr>
              <a:t>        由一组管理和控制线程的函数（过程）集合组成。它们驻留在进程的用户空间，作为进程代码的一部分。</a:t>
            </a:r>
            <a:endParaRPr lang="zh-CN" altLang="en-US" dirty="0">
              <a:solidFill>
                <a:schemeClr val="tx1"/>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8359">
                                            <p:txEl>
                                              <p:charRg st="0" end="12"/>
                                            </p:txEl>
                                          </p:spTgt>
                                        </p:tgtEl>
                                        <p:attrNameLst>
                                          <p:attrName>style.visibility</p:attrName>
                                        </p:attrNameLst>
                                      </p:cBhvr>
                                      <p:to>
                                        <p:strVal val="visible"/>
                                      </p:to>
                                    </p:set>
                                    <p:animEffect transition="in" filter="box(in)">
                                      <p:cBhvr>
                                        <p:cTn id="7" dur="500"/>
                                        <p:tgtEl>
                                          <p:spTgt spid="228359">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28359">
                                            <p:txEl>
                                              <p:charRg st="12" end="40"/>
                                            </p:txEl>
                                          </p:spTgt>
                                        </p:tgtEl>
                                        <p:attrNameLst>
                                          <p:attrName>style.visibility</p:attrName>
                                        </p:attrNameLst>
                                      </p:cBhvr>
                                      <p:to>
                                        <p:strVal val="visible"/>
                                      </p:to>
                                    </p:set>
                                    <p:animEffect transition="in" filter="box(in)">
                                      <p:cBhvr>
                                        <p:cTn id="12" dur="500"/>
                                        <p:tgtEl>
                                          <p:spTgt spid="228359">
                                            <p:txEl>
                                              <p:charRg st="12" end="4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28359">
                                            <p:txEl>
                                              <p:charRg st="40" end="95"/>
                                            </p:txEl>
                                          </p:spTgt>
                                        </p:tgtEl>
                                        <p:attrNameLst>
                                          <p:attrName>style.visibility</p:attrName>
                                        </p:attrNameLst>
                                      </p:cBhvr>
                                      <p:to>
                                        <p:strVal val="visible"/>
                                      </p:to>
                                    </p:set>
                                    <p:animEffect transition="in" filter="box(in)">
                                      <p:cBhvr>
                                        <p:cTn id="17" dur="500"/>
                                        <p:tgtEl>
                                          <p:spTgt spid="228359">
                                            <p:txEl>
                                              <p:charRg st="40" end="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208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3600" b="1" i="0" u="none" strike="noStrike" kern="0" cap="none" spc="0" normalizeH="0" baseline="0" noProof="0" smtClean="0">
                <a:ln>
                  <a:noFill/>
                </a:ln>
                <a:solidFill>
                  <a:srgbClr val="CC3300"/>
                </a:solidFill>
                <a:effectLst/>
                <a:uLnTx/>
                <a:uFillTx/>
                <a:latin typeface="宋体" panose="02010600030101010101" pitchFamily="2" charset="-122"/>
                <a:ea typeface="宋体" panose="02010600030101010101" pitchFamily="2" charset="-122"/>
                <a:cs typeface="+mj-cs"/>
              </a:rPr>
              <a:t>1. </a:t>
            </a:r>
            <a:r>
              <a:rPr kumimoji="1" lang="zh-CN" altLang="en-US" sz="3600" b="1" i="0" u="none" strike="noStrike" kern="0" cap="none" spc="0" normalizeH="0" baseline="0" noProof="0" smtClean="0">
                <a:ln>
                  <a:noFill/>
                </a:ln>
                <a:solidFill>
                  <a:schemeClr val="accent1"/>
                </a:solidFill>
                <a:effectLst/>
                <a:uLnTx/>
                <a:uFillTx/>
                <a:latin typeface="宋体" panose="02010600030101010101" pitchFamily="2" charset="-122"/>
                <a:ea typeface="宋体" panose="02010600030101010101" pitchFamily="2" charset="-122"/>
                <a:cs typeface="+mj-cs"/>
              </a:rPr>
              <a:t>用户级线程（</a:t>
            </a:r>
            <a:r>
              <a:rPr kumimoji="1" lang="en-US" altLang="zh-CN" sz="3600" b="1" i="0" u="none" strike="noStrike" kern="0" cap="none" spc="0" normalizeH="0" baseline="0" noProof="0" smtClean="0">
                <a:ln>
                  <a:noFill/>
                </a:ln>
                <a:solidFill>
                  <a:schemeClr val="accent1"/>
                </a:solidFill>
                <a:effectLst/>
                <a:uLnTx/>
                <a:uFillTx/>
                <a:latin typeface="宋体" panose="02010600030101010101" pitchFamily="2" charset="-122"/>
                <a:ea typeface="宋体" panose="02010600030101010101" pitchFamily="2" charset="-122"/>
                <a:cs typeface="+mj-cs"/>
              </a:rPr>
              <a:t>ULT</a:t>
            </a:r>
            <a:r>
              <a:rPr kumimoji="1" lang="zh-CN" altLang="en-US" sz="3600" b="1" i="0" u="none" strike="noStrike" kern="0" cap="none" spc="0" normalizeH="0" baseline="0" noProof="0" smtClean="0">
                <a:ln>
                  <a:noFill/>
                </a:ln>
                <a:solidFill>
                  <a:schemeClr val="accent1"/>
                </a:solidFill>
                <a:effectLst/>
                <a:uLnTx/>
                <a:uFillTx/>
                <a:latin typeface="宋体" panose="02010600030101010101" pitchFamily="2" charset="-122"/>
                <a:ea typeface="宋体" panose="02010600030101010101" pitchFamily="2" charset="-122"/>
                <a:cs typeface="+mj-cs"/>
              </a:rPr>
              <a:t>）：</a:t>
            </a:r>
            <a:endParaRPr kumimoji="1" lang="zh-CN" altLang="en-US" sz="3600" b="1" i="0" u="none" strike="noStrike" kern="0" cap="none" spc="0" normalizeH="0" baseline="0" noProof="0" smtClean="0">
              <a:ln>
                <a:noFill/>
              </a:ln>
              <a:solidFill>
                <a:schemeClr val="accent1"/>
              </a:solidFill>
              <a:effectLst/>
              <a:uLnTx/>
              <a:uFillTx/>
              <a:latin typeface="宋体" panose="02010600030101010101" pitchFamily="2" charset="-122"/>
              <a:ea typeface="宋体" panose="02010600030101010101" pitchFamily="2" charset="-122"/>
              <a:cs typeface="+mj-cs"/>
            </a:endParaRPr>
          </a:p>
        </p:txBody>
      </p:sp>
      <p:pic>
        <p:nvPicPr>
          <p:cNvPr id="102403" name="Picture 4"/>
          <p:cNvPicPr>
            <a:picLocks noChangeAspect="1"/>
          </p:cNvPicPr>
          <p:nvPr/>
        </p:nvPicPr>
        <p:blipFill>
          <a:blip r:embed="rId1"/>
          <a:srcRect l="5414" t="22203" r="64075" b="33507"/>
          <a:stretch>
            <a:fillRect/>
          </a:stretch>
        </p:blipFill>
        <p:spPr>
          <a:xfrm>
            <a:off x="1619250" y="1700213"/>
            <a:ext cx="5257800" cy="4292600"/>
          </a:xfrm>
          <a:prstGeom prst="rect">
            <a:avLst/>
          </a:prstGeom>
          <a:noFill/>
          <a:ln w="9525">
            <a:noFill/>
          </a:ln>
        </p:spPr>
      </p:pic>
    </p:spTree>
  </p:cSld>
  <p:clrMapOvr>
    <a:masterClrMapping/>
  </p:clrMapOvr>
  <p:transition>
    <p:fade/>
  </p:transition>
</p:sld>
</file>

<file path=ppt/theme/theme1.xml><?xml version="1.0" encoding="utf-8"?>
<a:theme xmlns:a="http://schemas.openxmlformats.org/drawingml/2006/main" name="577TGp_fruit_light_ani">
  <a:themeElements>
    <a:clrScheme name="577TGp_fruit_light_ani 1">
      <a:dk1>
        <a:srgbClr val="000000"/>
      </a:dk1>
      <a:lt1>
        <a:srgbClr val="FFFFFF"/>
      </a:lt1>
      <a:dk2>
        <a:srgbClr val="CC3300"/>
      </a:dk2>
      <a:lt2>
        <a:srgbClr val="808080"/>
      </a:lt2>
      <a:accent1>
        <a:srgbClr val="FF6161"/>
      </a:accent1>
      <a:accent2>
        <a:srgbClr val="FFC319"/>
      </a:accent2>
      <a:accent3>
        <a:srgbClr val="FFFFFF"/>
      </a:accent3>
      <a:accent4>
        <a:srgbClr val="000000"/>
      </a:accent4>
      <a:accent5>
        <a:srgbClr val="FFB7B7"/>
      </a:accent5>
      <a:accent6>
        <a:srgbClr val="E7B016"/>
      </a:accent6>
      <a:hlink>
        <a:srgbClr val="A8D02A"/>
      </a:hlink>
      <a:folHlink>
        <a:srgbClr val="5CB1FE"/>
      </a:folHlink>
    </a:clrScheme>
    <a:fontScheme name="577TGp_fruit_light_ani">
      <a:majorFont>
        <a:latin typeface="Arial"/>
        <a:ea typeface="MS PGothic"/>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w="9525" cap="flat" cmpd="sng" algn="ctr">
          <a:solidFill>
            <a:srgbClr val="9900FF"/>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2"/>
        </a:solidFill>
        <a:ln w="9525" cap="flat" cmpd="sng" algn="ctr">
          <a:solidFill>
            <a:srgbClr val="9900FF"/>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defRPr>
        </a:defPPr>
      </a:lstStyle>
    </a:lnDef>
  </a:objectDefaults>
  <a:extraClrSchemeLst>
    <a:extraClrScheme>
      <a:clrScheme name="577TGp_fruit_light_ani 1">
        <a:dk1>
          <a:srgbClr val="000000"/>
        </a:dk1>
        <a:lt1>
          <a:srgbClr val="FFFFFF"/>
        </a:lt1>
        <a:dk2>
          <a:srgbClr val="CC3300"/>
        </a:dk2>
        <a:lt2>
          <a:srgbClr val="808080"/>
        </a:lt2>
        <a:accent1>
          <a:srgbClr val="FF6161"/>
        </a:accent1>
        <a:accent2>
          <a:srgbClr val="FFC319"/>
        </a:accent2>
        <a:accent3>
          <a:srgbClr val="FFFFFF"/>
        </a:accent3>
        <a:accent4>
          <a:srgbClr val="000000"/>
        </a:accent4>
        <a:accent5>
          <a:srgbClr val="FFB7B7"/>
        </a:accent5>
        <a:accent6>
          <a:srgbClr val="E7B016"/>
        </a:accent6>
        <a:hlink>
          <a:srgbClr val="A8D02A"/>
        </a:hlink>
        <a:folHlink>
          <a:srgbClr val="5CB1FE"/>
        </a:folHlink>
      </a:clrScheme>
      <a:clrMap bg1="lt1" tx1="dk1" bg2="lt2" tx2="dk2" accent1="accent1" accent2="accent2" accent3="accent3" accent4="accent4" accent5="accent5" accent6="accent6" hlink="hlink" folHlink="folHlink"/>
    </a:extraClrScheme>
    <a:extraClrScheme>
      <a:clrScheme name="577TGp_fruit_light_ani 2">
        <a:dk1>
          <a:srgbClr val="000000"/>
        </a:dk1>
        <a:lt1>
          <a:srgbClr val="FFFFFF"/>
        </a:lt1>
        <a:dk2>
          <a:srgbClr val="006666"/>
        </a:dk2>
        <a:lt2>
          <a:srgbClr val="808080"/>
        </a:lt2>
        <a:accent1>
          <a:srgbClr val="F8A230"/>
        </a:accent1>
        <a:accent2>
          <a:srgbClr val="5CACE2"/>
        </a:accent2>
        <a:accent3>
          <a:srgbClr val="FFFFFF"/>
        </a:accent3>
        <a:accent4>
          <a:srgbClr val="000000"/>
        </a:accent4>
        <a:accent5>
          <a:srgbClr val="FBCEAD"/>
        </a:accent5>
        <a:accent6>
          <a:srgbClr val="539BCD"/>
        </a:accent6>
        <a:hlink>
          <a:srgbClr val="E569A7"/>
        </a:hlink>
        <a:folHlink>
          <a:srgbClr val="95D844"/>
        </a:folHlink>
      </a:clrScheme>
      <a:clrMap bg1="lt1" tx1="dk1" bg2="lt2" tx2="dk2" accent1="accent1" accent2="accent2" accent3="accent3" accent4="accent4" accent5="accent5" accent6="accent6" hlink="hlink" folHlink="folHlink"/>
    </a:extraClrScheme>
    <a:extraClrScheme>
      <a:clrScheme name="577TGp_fruit_light_ani 3">
        <a:dk1>
          <a:srgbClr val="000000"/>
        </a:dk1>
        <a:lt1>
          <a:srgbClr val="FFFFFF"/>
        </a:lt1>
        <a:dk2>
          <a:srgbClr val="000066"/>
        </a:dk2>
        <a:lt2>
          <a:srgbClr val="808080"/>
        </a:lt2>
        <a:accent1>
          <a:srgbClr val="8EEA3A"/>
        </a:accent1>
        <a:accent2>
          <a:srgbClr val="F97B90"/>
        </a:accent2>
        <a:accent3>
          <a:srgbClr val="FFFFFF"/>
        </a:accent3>
        <a:accent4>
          <a:srgbClr val="000000"/>
        </a:accent4>
        <a:accent5>
          <a:srgbClr val="C6F3AE"/>
        </a:accent5>
        <a:accent6>
          <a:srgbClr val="E26F82"/>
        </a:accent6>
        <a:hlink>
          <a:srgbClr val="5DC2F5"/>
        </a:hlink>
        <a:folHlink>
          <a:srgbClr val="FFA4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19789</Words>
  <Application>WPS 演示</Application>
  <PresentationFormat>全屏显示(4:3)</PresentationFormat>
  <Paragraphs>2612</Paragraphs>
  <Slides>115</Slides>
  <Notes>45</Notes>
  <HiddenSlides>0</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11</vt:i4>
      </vt:variant>
      <vt:variant>
        <vt:lpstr>幻灯片标题</vt:lpstr>
      </vt:variant>
      <vt:variant>
        <vt:i4>115</vt:i4>
      </vt:variant>
    </vt:vector>
  </HeadingPairs>
  <TitlesOfParts>
    <vt:vector size="149" baseType="lpstr">
      <vt:lpstr>Arial</vt:lpstr>
      <vt:lpstr>宋体</vt:lpstr>
      <vt:lpstr>Wingdings</vt:lpstr>
      <vt:lpstr>Times New Roman</vt:lpstr>
      <vt:lpstr>MS PGothic</vt:lpstr>
      <vt:lpstr>华文行楷</vt:lpstr>
      <vt:lpstr>仿宋_GB2312</vt:lpstr>
      <vt:lpstr>Times</vt:lpstr>
      <vt:lpstr>Webdings</vt:lpstr>
      <vt:lpstr>Wingdings 2</vt:lpstr>
      <vt:lpstr>Tahoma</vt:lpstr>
      <vt:lpstr>隶书</vt:lpstr>
      <vt:lpstr>楷体_GB2312</vt:lpstr>
      <vt:lpstr>黑体</vt:lpstr>
      <vt:lpstr>Arial Narrow</vt:lpstr>
      <vt:lpstr>Helvetica</vt:lpstr>
      <vt:lpstr>Monotype Sorts</vt:lpstr>
      <vt:lpstr>微软雅黑</vt:lpstr>
      <vt:lpstr>仿宋</vt:lpstr>
      <vt:lpstr>新宋体</vt:lpstr>
      <vt:lpstr>Arial Unicode MS</vt:lpstr>
      <vt:lpstr>Wingdings</vt:lpstr>
      <vt:lpstr>577TGp_fruit_light_ani</vt:lpstr>
      <vt:lpstr>Equation.3</vt:lpstr>
      <vt:lpstr>Visio.Drawing.11</vt:lpstr>
      <vt:lpstr>Visio.Drawing.4</vt:lpstr>
      <vt:lpstr>Equation.3</vt:lpstr>
      <vt:lpstr>Visio.Drawing.11</vt:lpstr>
      <vt:lpstr>Equation.3</vt:lpstr>
      <vt:lpstr>Equation.3</vt:lpstr>
      <vt:lpstr>Visio.Drawing.4</vt:lpstr>
      <vt:lpstr>Visio.Drawing.4</vt:lpstr>
      <vt:lpstr>Visio.Drawing.4</vt:lpstr>
      <vt:lpstr>Visio.Drawing.4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HDU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ZX</dc:creator>
  <cp:lastModifiedBy>WPS_121310519</cp:lastModifiedBy>
  <cp:revision>465</cp:revision>
  <dcterms:created xsi:type="dcterms:W3CDTF">2010-06-25T14:34:36Z</dcterms:created>
  <dcterms:modified xsi:type="dcterms:W3CDTF">2018-07-12T05:11:55Z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2052-11.1.0.7693</vt:lpwstr>
  </property>
</Properties>
</file>