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95" r:id="rId4"/>
    <p:sldId id="327" r:id="rId5"/>
    <p:sldId id="325" r:id="rId7"/>
    <p:sldId id="330" r:id="rId8"/>
    <p:sldId id="326" r:id="rId9"/>
    <p:sldId id="328" r:id="rId10"/>
    <p:sldId id="331" r:id="rId11"/>
    <p:sldId id="332" r:id="rId12"/>
    <p:sldId id="444" r:id="rId13"/>
    <p:sldId id="419" r:id="rId14"/>
    <p:sldId id="334" r:id="rId15"/>
    <p:sldId id="336" r:id="rId16"/>
    <p:sldId id="337" r:id="rId17"/>
    <p:sldId id="447" r:id="rId18"/>
    <p:sldId id="338" r:id="rId19"/>
    <p:sldId id="399" r:id="rId20"/>
    <p:sldId id="401" r:id="rId21"/>
    <p:sldId id="470" r:id="rId22"/>
    <p:sldId id="340" r:id="rId23"/>
    <p:sldId id="341" r:id="rId24"/>
    <p:sldId id="452" r:id="rId25"/>
    <p:sldId id="462" r:id="rId26"/>
    <p:sldId id="453" r:id="rId27"/>
    <p:sldId id="454" r:id="rId28"/>
    <p:sldId id="456" r:id="rId29"/>
    <p:sldId id="455" r:id="rId30"/>
    <p:sldId id="457" r:id="rId31"/>
    <p:sldId id="458" r:id="rId32"/>
    <p:sldId id="459" r:id="rId33"/>
    <p:sldId id="344" r:id="rId34"/>
    <p:sldId id="460" r:id="rId35"/>
    <p:sldId id="403" r:id="rId36"/>
    <p:sldId id="405" r:id="rId37"/>
    <p:sldId id="407" r:id="rId38"/>
    <p:sldId id="406" r:id="rId39"/>
    <p:sldId id="408" r:id="rId40"/>
    <p:sldId id="386" r:id="rId41"/>
    <p:sldId id="390" r:id="rId42"/>
    <p:sldId id="391" r:id="rId43"/>
    <p:sldId id="420" r:id="rId44"/>
    <p:sldId id="345" r:id="rId45"/>
    <p:sldId id="346" r:id="rId46"/>
    <p:sldId id="347" r:id="rId47"/>
    <p:sldId id="301" r:id="rId48"/>
    <p:sldId id="348" r:id="rId49"/>
    <p:sldId id="349" r:id="rId50"/>
    <p:sldId id="350" r:id="rId51"/>
    <p:sldId id="448" r:id="rId52"/>
    <p:sldId id="449" r:id="rId53"/>
    <p:sldId id="351" r:id="rId54"/>
    <p:sldId id="352" r:id="rId55"/>
    <p:sldId id="353" r:id="rId56"/>
    <p:sldId id="395" r:id="rId57"/>
    <p:sldId id="354" r:id="rId58"/>
    <p:sldId id="356" r:id="rId59"/>
    <p:sldId id="357" r:id="rId60"/>
    <p:sldId id="358" r:id="rId61"/>
    <p:sldId id="445" r:id="rId62"/>
    <p:sldId id="466" r:id="rId63"/>
    <p:sldId id="359" r:id="rId64"/>
    <p:sldId id="450" r:id="rId65"/>
    <p:sldId id="409" r:id="rId66"/>
    <p:sldId id="467" r:id="rId67"/>
    <p:sldId id="360" r:id="rId68"/>
    <p:sldId id="361" r:id="rId69"/>
    <p:sldId id="421" r:id="rId70"/>
    <p:sldId id="373" r:id="rId71"/>
    <p:sldId id="374" r:id="rId72"/>
    <p:sldId id="364" r:id="rId73"/>
    <p:sldId id="410" r:id="rId74"/>
    <p:sldId id="365" r:id="rId75"/>
    <p:sldId id="422" r:id="rId76"/>
    <p:sldId id="423" r:id="rId77"/>
    <p:sldId id="416" r:id="rId78"/>
    <p:sldId id="446" r:id="rId79"/>
    <p:sldId id="417" r:id="rId80"/>
    <p:sldId id="411" r:id="rId81"/>
    <p:sldId id="412" r:id="rId82"/>
    <p:sldId id="413" r:id="rId83"/>
    <p:sldId id="414" r:id="rId84"/>
    <p:sldId id="415" r:id="rId85"/>
    <p:sldId id="366" r:id="rId86"/>
    <p:sldId id="367" r:id="rId87"/>
    <p:sldId id="368" r:id="rId88"/>
    <p:sldId id="369" r:id="rId89"/>
    <p:sldId id="424" r:id="rId90"/>
    <p:sldId id="425" r:id="rId91"/>
    <p:sldId id="426" r:id="rId92"/>
    <p:sldId id="427" r:id="rId93"/>
    <p:sldId id="428" r:id="rId94"/>
    <p:sldId id="429" r:id="rId95"/>
    <p:sldId id="418" r:id="rId96"/>
    <p:sldId id="434" r:id="rId97"/>
    <p:sldId id="433" r:id="rId98"/>
    <p:sldId id="435" r:id="rId99"/>
    <p:sldId id="436" r:id="rId100"/>
    <p:sldId id="370" r:id="rId101"/>
    <p:sldId id="377" r:id="rId102"/>
    <p:sldId id="437" r:id="rId103"/>
    <p:sldId id="438" r:id="rId104"/>
    <p:sldId id="465" r:id="rId105"/>
    <p:sldId id="468" r:id="rId106"/>
    <p:sldId id="469" r:id="rId107"/>
    <p:sldId id="378" r:id="rId108"/>
    <p:sldId id="371" r:id="rId109"/>
    <p:sldId id="379" r:id="rId110"/>
    <p:sldId id="380" r:id="rId111"/>
    <p:sldId id="381" r:id="rId112"/>
    <p:sldId id="372" r:id="rId113"/>
    <p:sldId id="439" r:id="rId114"/>
    <p:sldId id="451" r:id="rId115"/>
    <p:sldId id="442" r:id="rId116"/>
    <p:sldId id="443" r:id="rId117"/>
    <p:sldId id="463" r:id="rId118"/>
    <p:sldId id="464" r:id="rId119"/>
  </p:sldIdLst>
  <p:sldSz cx="9144000" cy="6858000" type="screen4x3"/>
  <p:notesSz cx="6858000" cy="9144000"/>
  <p:defaultTextStyle>
    <a:defPPr>
      <a:defRPr lang="en-US"/>
    </a:defPPr>
    <a:lvl1pPr marL="0" lvl="0" indent="0" algn="l" defTabSz="914400" rtl="0" eaLnBrk="1" fontAlgn="base" latinLnBrk="0" hangingPunct="1">
      <a:lnSpc>
        <a:spcPct val="200000"/>
      </a:lnSpc>
      <a:spcBef>
        <a:spcPct val="5000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200000"/>
      </a:lnSpc>
      <a:spcBef>
        <a:spcPct val="5000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200000"/>
      </a:lnSpc>
      <a:spcBef>
        <a:spcPct val="5000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200000"/>
      </a:lnSpc>
      <a:spcBef>
        <a:spcPct val="5000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200000"/>
      </a:lnSpc>
      <a:spcBef>
        <a:spcPct val="5000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200000"/>
      </a:lnSpc>
      <a:spcBef>
        <a:spcPct val="5000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200000"/>
      </a:lnSpc>
      <a:spcBef>
        <a:spcPct val="5000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200000"/>
      </a:lnSpc>
      <a:spcBef>
        <a:spcPct val="5000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200000"/>
      </a:lnSpc>
      <a:spcBef>
        <a:spcPct val="5000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2FDB2607-1784-4EEB-B798-7EB5836EED8A}">
        <p14:showMediaCtrls xmlns:p14="http://schemas.microsoft.com/office/powerpoint/2010/main" val="1"/>
      </p:ext>
    </p:extLst>
  </p:showPr>
  <p:clrMru>
    <a:srgbClr val="C8F523"/>
    <a:srgbClr val="808080"/>
    <a:srgbClr val="FCFCFC"/>
    <a:srgbClr val="E8E8E8"/>
    <a:srgbClr val="FFD84B"/>
    <a:srgbClr val="137325"/>
    <a:srgbClr val="008AF2"/>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9589"/>
    <p:restoredTop sz="89692"/>
  </p:normalViewPr>
  <p:slideViewPr>
    <p:cSldViewPr showGuides="1">
      <p:cViewPr varScale="1">
        <p:scale>
          <a:sx n="79" d="100"/>
          <a:sy n="79" d="100"/>
        </p:scale>
        <p:origin x="-1080" y="-96"/>
      </p:cViewPr>
      <p:guideLst>
        <p:guide orient="horz" pos="218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427"/>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lnSpc>
                <a:spcPct val="100000"/>
              </a:lnSpc>
              <a:spcBef>
                <a:spcPct val="0"/>
              </a:spcBef>
              <a:defRPr kumimoji="0"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lnSpc>
                <a:spcPct val="100000"/>
              </a:lnSpc>
              <a:spcBef>
                <a:spcPct val="0"/>
              </a:spcBef>
              <a:defRPr kumimoji="0"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36"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lnSpc>
                <a:spcPct val="100000"/>
              </a:lnSpc>
              <a:spcBef>
                <a:spcPct val="0"/>
              </a:spcBef>
              <a:defRPr kumimoji="0"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lnSpc>
                <a:spcPct val="100000"/>
              </a:lnSpc>
              <a:spcBef>
                <a:spcPct val="0"/>
              </a:spcBef>
            </a:pP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1858"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21859" name="Rectangle 2"/>
          <p:cNvSpPr>
            <a:spLocks noRot="1" noTextEdit="1"/>
          </p:cNvSpPr>
          <p:nvPr>
            <p:ph type="sldImg"/>
          </p:nvPr>
        </p:nvSpPr>
        <p:spPr>
          <a:xfrm>
            <a:off x="1144588" y="685800"/>
            <a:ext cx="4572000" cy="3429000"/>
          </a:xfrm>
          <a:ln/>
        </p:spPr>
      </p:sp>
      <p:sp>
        <p:nvSpPr>
          <p:cNvPr id="121860" name="Rectangle 3"/>
          <p:cNvSpPr>
            <a:spLocks noGrp="1"/>
          </p:cNvSpPr>
          <p:nvPr>
            <p:ph type="body" idx="1"/>
          </p:nvPr>
        </p:nvSpPr>
        <p:spPr>
          <a:ln/>
        </p:spPr>
        <p:txBody>
          <a:bodyPr wrap="square" lIns="91440" tIns="45720" rIns="91440" bIns="45720" anchor="t"/>
          <a:p>
            <a:pPr lvl="0" eaLnBrk="1" hangingPunct="1"/>
            <a:r>
              <a:rPr lang="en-US" altLang="zh-CN" dirty="0"/>
              <a:t>Content Layouts</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1074"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31075" name="Rectangle 2"/>
          <p:cNvSpPr>
            <a:spLocks noRot="1" noTextEdit="1"/>
          </p:cNvSpPr>
          <p:nvPr>
            <p:ph type="sldImg"/>
          </p:nvPr>
        </p:nvSpPr>
        <p:spPr>
          <a:xfrm>
            <a:off x="1144588" y="685800"/>
            <a:ext cx="4572000" cy="3429000"/>
          </a:xfrm>
          <a:ln/>
        </p:spPr>
      </p:sp>
      <p:sp>
        <p:nvSpPr>
          <p:cNvPr id="131076" name="Rectangle 3"/>
          <p:cNvSpPr>
            <a:spLocks noGrp="1"/>
          </p:cNvSpPr>
          <p:nvPr>
            <p:ph type="body" idx="1"/>
          </p:nvPr>
        </p:nvSpPr>
        <p:spPr>
          <a:ln/>
        </p:spPr>
        <p:txBody>
          <a:bodyPr wrap="square" lIns="91440" tIns="45720" rIns="91440" bIns="45720" anchor="t"/>
          <a:p>
            <a:pPr lvl="0" eaLnBrk="1" hangingPunct="1"/>
            <a:r>
              <a:rPr lang="zh-CN" altLang="en-US" dirty="0"/>
              <a:t>区别是是否转到外存</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2098"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32099" name="Rectangle 2"/>
          <p:cNvSpPr>
            <a:spLocks noRot="1" noTextEdit="1"/>
          </p:cNvSpPr>
          <p:nvPr>
            <p:ph type="sldImg"/>
          </p:nvPr>
        </p:nvSpPr>
        <p:spPr>
          <a:xfrm>
            <a:off x="1144588" y="685800"/>
            <a:ext cx="4572000" cy="3429000"/>
          </a:xfrm>
          <a:ln/>
        </p:spPr>
      </p:sp>
      <p:sp>
        <p:nvSpPr>
          <p:cNvPr id="132100" name="Rectangle 3"/>
          <p:cNvSpPr>
            <a:spLocks noGrp="1"/>
          </p:cNvSpPr>
          <p:nvPr>
            <p:ph type="body" idx="1"/>
          </p:nvPr>
        </p:nvSpPr>
        <p:spPr>
          <a:ln/>
        </p:spPr>
        <p:txBody>
          <a:bodyPr wrap="square" lIns="91440" tIns="45720" rIns="91440" bIns="45720" anchor="t"/>
          <a:p>
            <a:pPr lvl="0" eaLnBrk="1" hangingPunct="1"/>
            <a:r>
              <a:rPr lang="en-US" altLang="zh-CN" dirty="0"/>
              <a:t>Content Layouts</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3122"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33123" name="Rectangle 2"/>
          <p:cNvSpPr>
            <a:spLocks noRot="1" noTextEdit="1"/>
          </p:cNvSpPr>
          <p:nvPr>
            <p:ph type="sldImg"/>
          </p:nvPr>
        </p:nvSpPr>
        <p:spPr>
          <a:xfrm>
            <a:off x="1144588" y="685800"/>
            <a:ext cx="4572000" cy="3429000"/>
          </a:xfrm>
          <a:ln/>
        </p:spPr>
      </p:sp>
      <p:sp>
        <p:nvSpPr>
          <p:cNvPr id="133124" name="Rectangle 3"/>
          <p:cNvSpPr>
            <a:spLocks noGrp="1"/>
          </p:cNvSpPr>
          <p:nvPr>
            <p:ph type="body" idx="1"/>
          </p:nvPr>
        </p:nvSpPr>
        <p:spPr>
          <a:ln/>
        </p:spPr>
        <p:txBody>
          <a:bodyPr wrap="square" lIns="91440" tIns="45720" rIns="91440" bIns="45720" anchor="t"/>
          <a:p>
            <a:pPr lvl="0" eaLnBrk="1" hangingPunct="1"/>
            <a:r>
              <a:rPr lang="en-US" altLang="zh-CN" dirty="0"/>
              <a:t>Content Layouts</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4146"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34147" name="Rectangle 2"/>
          <p:cNvSpPr>
            <a:spLocks noRot="1" noTextEdit="1"/>
          </p:cNvSpPr>
          <p:nvPr>
            <p:ph type="sldImg"/>
          </p:nvPr>
        </p:nvSpPr>
        <p:spPr>
          <a:xfrm>
            <a:off x="1144588" y="685800"/>
            <a:ext cx="4572000" cy="3429000"/>
          </a:xfrm>
          <a:ln/>
        </p:spPr>
      </p:sp>
      <p:sp>
        <p:nvSpPr>
          <p:cNvPr id="60420"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1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进程控制块的内容</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进程标识符：</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37931725" marR="0" lvl="1" indent="-37474525" algn="l" defTabSz="914400" rtl="0" eaLnBrk="1" fontAlgn="base" latinLnBrk="0" hangingPunct="1">
              <a:lnSpc>
                <a:spcPct val="80000"/>
              </a:lnSpc>
              <a:spcBef>
                <a:spcPct val="30000"/>
              </a:spcBef>
              <a:spcAft>
                <a:spcPct val="0"/>
              </a:spcAft>
              <a:buClrTx/>
              <a:buSzTx/>
              <a:buFontTx/>
              <a:buNone/>
              <a:defRPr/>
            </a:pPr>
            <a:r>
              <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进程标识符</a:t>
            </a:r>
            <a:r>
              <a:rPr kumimoji="0" lang="en-US" altLang="zh-CN"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(process ID)</a:t>
            </a:r>
            <a:r>
              <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（内部标识符）：唯一，通常是一个整数；</a:t>
            </a:r>
            <a:endPar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37931725" marR="0" lvl="1" indent="-37474525" algn="l" defTabSz="914400" rtl="0" eaLnBrk="1" fontAlgn="base" latinLnBrk="0" hangingPunct="1">
              <a:lnSpc>
                <a:spcPct val="80000"/>
              </a:lnSpc>
              <a:spcBef>
                <a:spcPct val="30000"/>
              </a:spcBef>
              <a:spcAft>
                <a:spcPct val="0"/>
              </a:spcAft>
              <a:buClrTx/>
              <a:buSzTx/>
              <a:buFontTx/>
              <a:buNone/>
              <a:defRPr/>
            </a:pPr>
            <a:r>
              <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进程名（外部标识符） ：不唯一，由字母数字组成；</a:t>
            </a:r>
            <a:endPar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位置信息：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指出进程的程序和数据在内存和外存中的物理位置</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现场信息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：寄存器值（通用、程序计数器</a:t>
            </a:r>
            <a:r>
              <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PC</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、状态</a:t>
            </a:r>
            <a:r>
              <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PSW</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，地址包括栈指针）</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状态信息：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进程现行状态</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进程优先级：</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进程使用</a:t>
            </a:r>
            <a:r>
              <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CPU</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的优先级别</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资源清单：</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已分配到的资源等</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同步与互斥机构</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进程通讯机制</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队列指针</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家族联系</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资源占用信息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：虚拟地址空间的现状、打开文件列表</a:t>
            </a:r>
            <a:endPar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5170"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35171" name="Rectangle 2"/>
          <p:cNvSpPr>
            <a:spLocks noRot="1" noTextEdit="1"/>
          </p:cNvSpPr>
          <p:nvPr>
            <p:ph type="sldImg"/>
          </p:nvPr>
        </p:nvSpPr>
        <p:spPr>
          <a:xfrm>
            <a:off x="1144588" y="685800"/>
            <a:ext cx="4572000" cy="3429000"/>
          </a:xfrm>
          <a:ln/>
        </p:spPr>
      </p:sp>
      <p:sp>
        <p:nvSpPr>
          <p:cNvPr id="153604"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1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进程控制块的内容</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进程标识符：</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37931725" marR="0" lvl="1" indent="-37474525" algn="l" defTabSz="914400" rtl="0" eaLnBrk="1" fontAlgn="base" latinLnBrk="0" hangingPunct="1">
              <a:lnSpc>
                <a:spcPct val="80000"/>
              </a:lnSpc>
              <a:spcBef>
                <a:spcPct val="30000"/>
              </a:spcBef>
              <a:spcAft>
                <a:spcPct val="0"/>
              </a:spcAft>
              <a:buClrTx/>
              <a:buSzTx/>
              <a:buFontTx/>
              <a:buNone/>
              <a:defRPr/>
            </a:pPr>
            <a:r>
              <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进程标识符</a:t>
            </a:r>
            <a:r>
              <a:rPr kumimoji="0" lang="en-US" altLang="zh-CN"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(process ID)</a:t>
            </a:r>
            <a:r>
              <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（内部标识符）：唯一，通常是一个整数；</a:t>
            </a:r>
            <a:endPar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37931725" marR="0" lvl="1" indent="-37474525" algn="l" defTabSz="914400" rtl="0" eaLnBrk="1" fontAlgn="base" latinLnBrk="0" hangingPunct="1">
              <a:lnSpc>
                <a:spcPct val="80000"/>
              </a:lnSpc>
              <a:spcBef>
                <a:spcPct val="30000"/>
              </a:spcBef>
              <a:spcAft>
                <a:spcPct val="0"/>
              </a:spcAft>
              <a:buClrTx/>
              <a:buSzTx/>
              <a:buFontTx/>
              <a:buNone/>
              <a:defRPr/>
            </a:pPr>
            <a:r>
              <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进程名（外部标识符） ：不唯一，由字母数字组成；</a:t>
            </a:r>
            <a:endPar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位置信息：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指出进程的程序和数据在内存和外存中的物理位置</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现场信息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：寄存器值（通用、程序计数器</a:t>
            </a:r>
            <a:r>
              <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PC</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、状态</a:t>
            </a:r>
            <a:r>
              <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PSW</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，地址包括栈指针）</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状态信息：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进程现行状态</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进程优先级：</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进程使用</a:t>
            </a:r>
            <a:r>
              <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CPU</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的优先级别</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资源清单：</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已分配到的资源等</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同步与互斥机构</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进程通讯机制</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队列指针</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家族联系</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资源占用信息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：虚拟地址空间的现状、打开文件列表</a:t>
            </a:r>
            <a:endPar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6194"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36195" name="Rectangle 2"/>
          <p:cNvSpPr>
            <a:spLocks noRot="1" noTextEdit="1"/>
          </p:cNvSpPr>
          <p:nvPr>
            <p:ph type="sldImg"/>
          </p:nvPr>
        </p:nvSpPr>
        <p:spPr>
          <a:xfrm>
            <a:off x="1144588" y="685800"/>
            <a:ext cx="4572000" cy="3429000"/>
          </a:xfrm>
          <a:ln/>
        </p:spPr>
      </p:sp>
      <p:sp>
        <p:nvSpPr>
          <p:cNvPr id="157700"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1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进程控制块的内容</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进程标识符：</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37931725" marR="0" lvl="1" indent="-37474525" algn="l" defTabSz="914400" rtl="0" eaLnBrk="1" fontAlgn="base" latinLnBrk="0" hangingPunct="1">
              <a:lnSpc>
                <a:spcPct val="80000"/>
              </a:lnSpc>
              <a:spcBef>
                <a:spcPct val="30000"/>
              </a:spcBef>
              <a:spcAft>
                <a:spcPct val="0"/>
              </a:spcAft>
              <a:buClrTx/>
              <a:buSzTx/>
              <a:buFontTx/>
              <a:buNone/>
              <a:defRPr/>
            </a:pPr>
            <a:r>
              <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进程标识符</a:t>
            </a:r>
            <a:r>
              <a:rPr kumimoji="0" lang="en-US" altLang="zh-CN"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(process ID)</a:t>
            </a:r>
            <a:r>
              <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（内部标识符）：唯一，通常是一个整数；</a:t>
            </a:r>
            <a:endPar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37931725" marR="0" lvl="1" indent="-37474525" algn="l" defTabSz="914400" rtl="0" eaLnBrk="1" fontAlgn="base" latinLnBrk="0" hangingPunct="1">
              <a:lnSpc>
                <a:spcPct val="80000"/>
              </a:lnSpc>
              <a:spcBef>
                <a:spcPct val="30000"/>
              </a:spcBef>
              <a:spcAft>
                <a:spcPct val="0"/>
              </a:spcAft>
              <a:buClrTx/>
              <a:buSzTx/>
              <a:buFontTx/>
              <a:buNone/>
              <a:defRPr/>
            </a:pPr>
            <a:r>
              <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进程名（外部标识符） ：不唯一，由字母数字组成；</a:t>
            </a:r>
            <a:endParaRPr kumimoji="0" lang="zh-CN" altLang="en-US" sz="10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位置信息：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指出进程的程序和数据在内存和外存中的物理位置</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现场信息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：寄存器值（通用、程序计数器</a:t>
            </a:r>
            <a:r>
              <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PC</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、状态</a:t>
            </a:r>
            <a:r>
              <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PSW</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，地址包括栈指针）</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状态信息：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进程现行状态</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进程优先级：</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进程使用</a:t>
            </a:r>
            <a:r>
              <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CPU</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的优先级别</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资源清单：</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已分配到的资源等</a:t>
            </a:r>
            <a:endPar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同步与互斥机构</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进程通讯机制</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队列指针</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家族联系</a:t>
            </a:r>
            <a:endPar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0" lang="zh-CN" altLang="en-US" sz="900" b="1" i="0" u="none" strike="noStrike" kern="1200" cap="none" spc="0" normalizeH="0" baseline="0" noProof="0" smtClean="0">
                <a:ln>
                  <a:noFill/>
                </a:ln>
                <a:solidFill>
                  <a:schemeClr val="accent2"/>
                </a:solidFill>
                <a:effectLst/>
                <a:uLnTx/>
                <a:uFillTx/>
                <a:latin typeface="仿宋_GB2312" pitchFamily="49" charset="-122"/>
                <a:ea typeface="仿宋_GB2312" pitchFamily="49" charset="-122"/>
                <a:cs typeface="+mn-cs"/>
              </a:rPr>
              <a:t>资源占用信息</a:t>
            </a:r>
            <a:r>
              <a:rPr kumimoji="0" lang="zh-CN" altLang="en-US"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：虚拟地址空间的现状、打开文件列表</a:t>
            </a:r>
            <a:endParaRPr kumimoji="0" lang="en-US" altLang="zh-CN" sz="9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noTextEdit="1"/>
          </p:cNvSpPr>
          <p:nvPr>
            <p:ph type="sldImg"/>
          </p:nvPr>
        </p:nvSpPr>
        <p:spPr>
          <a:ln/>
        </p:spPr>
      </p:sp>
      <p:sp>
        <p:nvSpPr>
          <p:cNvPr id="137219" name="Rectangle 3"/>
          <p:cNvSpPr>
            <a:spLocks noGrp="1"/>
          </p:cNvSpPr>
          <p:nvPr>
            <p:ph type="body" idx="1"/>
          </p:nvPr>
        </p:nvSpPr>
        <p:spPr>
          <a:ln/>
        </p:spPr>
        <p:txBody>
          <a:bodyPr wrap="square" lIns="91440" tIns="45720" rIns="91440" bIns="45720" anchor="ctr"/>
          <a:p>
            <a:pPr lvl="0" eaLnBrk="1" hangingPunct="1">
              <a:lnSpc>
                <a:spcPct val="120000"/>
              </a:lnSpc>
              <a:spcBef>
                <a:spcPct val="50000"/>
              </a:spcBef>
            </a:pPr>
            <a:r>
              <a:rPr lang="zh-CN" altLang="en-US" dirty="0"/>
              <a:t>内核本身并非一个进程，</a:t>
            </a:r>
            <a:r>
              <a:rPr lang="zh-CN" altLang="en-US" u="sng" dirty="0"/>
              <a:t>而是硬件的首次延伸，即它是加到硬件上的第一层软件</a:t>
            </a:r>
            <a:r>
              <a:rPr lang="zh-CN" altLang="en-US" dirty="0"/>
              <a:t>。</a:t>
            </a:r>
            <a:endParaRPr lang="zh-CN" altLang="en-US" dirty="0"/>
          </a:p>
          <a:p>
            <a:pPr lvl="0" eaLnBrk="1" hangingPunct="1">
              <a:lnSpc>
                <a:spcPct val="120000"/>
              </a:lnSpc>
              <a:spcBef>
                <a:spcPct val="50000"/>
              </a:spcBef>
            </a:pPr>
            <a:r>
              <a:rPr lang="zh-CN" altLang="en-US" u="sng" dirty="0"/>
              <a:t>内核是通过执行各种原语操作来实现各种控制和管理功能的</a:t>
            </a:r>
            <a:r>
              <a:rPr lang="zh-CN" altLang="en-US" dirty="0"/>
              <a:t>。</a:t>
            </a:r>
            <a:endParaRPr lang="zh-CN" altLang="en-US" dirty="0"/>
          </a:p>
          <a:p>
            <a:pPr lvl="0" eaLnBrk="1" hangingPunct="1">
              <a:lnSpc>
                <a:spcPct val="120000"/>
              </a:lnSpc>
              <a:spcBef>
                <a:spcPct val="50000"/>
              </a:spcBef>
            </a:pPr>
            <a:endParaRPr lang="zh-CN" altLang="en-US" dirty="0"/>
          </a:p>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noTextEdit="1"/>
          </p:cNvSpPr>
          <p:nvPr>
            <p:ph type="sldImg"/>
          </p:nvPr>
        </p:nvSpPr>
        <p:spPr>
          <a:ln/>
        </p:spPr>
      </p:sp>
      <p:sp>
        <p:nvSpPr>
          <p:cNvPr id="138243" name="Rectangle 3"/>
          <p:cNvSpPr>
            <a:spLocks noGrp="1"/>
          </p:cNvSpPr>
          <p:nvPr>
            <p:ph type="body" idx="1"/>
          </p:nvPr>
        </p:nvSpPr>
        <p:spPr>
          <a:ln/>
        </p:spPr>
        <p:txBody>
          <a:bodyPr wrap="square" lIns="91440" tIns="45720" rIns="91440" bIns="45720" anchor="ctr"/>
          <a:p>
            <a:pPr lvl="0" eaLnBrk="1" hangingPunct="1">
              <a:lnSpc>
                <a:spcPct val="120000"/>
              </a:lnSpc>
              <a:spcBef>
                <a:spcPct val="50000"/>
              </a:spcBef>
            </a:pPr>
            <a:r>
              <a:rPr lang="zh-CN" altLang="en-US" dirty="0"/>
              <a:t>内核本身并非一个进程，</a:t>
            </a:r>
            <a:r>
              <a:rPr lang="zh-CN" altLang="en-US" u="sng" dirty="0"/>
              <a:t>而是硬件的首次延伸，即它是加到硬件上的第一层软件</a:t>
            </a:r>
            <a:r>
              <a:rPr lang="zh-CN" altLang="en-US" dirty="0"/>
              <a:t>。</a:t>
            </a:r>
            <a:endParaRPr lang="zh-CN" altLang="en-US" dirty="0"/>
          </a:p>
          <a:p>
            <a:pPr lvl="0" eaLnBrk="1" hangingPunct="1">
              <a:lnSpc>
                <a:spcPct val="120000"/>
              </a:lnSpc>
              <a:spcBef>
                <a:spcPct val="50000"/>
              </a:spcBef>
            </a:pPr>
            <a:r>
              <a:rPr lang="zh-CN" altLang="en-US" u="sng" dirty="0"/>
              <a:t>内核是通过执行各种原语操作来实现各种控制和管理功能的</a:t>
            </a:r>
            <a:r>
              <a:rPr lang="zh-CN" altLang="en-US" dirty="0"/>
              <a:t>。</a:t>
            </a:r>
            <a:endParaRPr lang="zh-CN" altLang="en-US" dirty="0"/>
          </a:p>
          <a:p>
            <a:pPr lvl="0" eaLnBrk="1" hangingPunct="1">
              <a:lnSpc>
                <a:spcPct val="120000"/>
              </a:lnSpc>
              <a:spcBef>
                <a:spcPct val="50000"/>
              </a:spcBef>
            </a:pPr>
            <a:endParaRPr lang="zh-CN" altLang="en-US" dirty="0"/>
          </a:p>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noTextEdit="1"/>
          </p:cNvSpPr>
          <p:nvPr>
            <p:ph type="sldImg"/>
          </p:nvPr>
        </p:nvSpPr>
        <p:spPr>
          <a:ln/>
        </p:spPr>
      </p:sp>
      <p:sp>
        <p:nvSpPr>
          <p:cNvPr id="139267" name="Rectangle 3"/>
          <p:cNvSpPr>
            <a:spLocks noGrp="1"/>
          </p:cNvSpPr>
          <p:nvPr>
            <p:ph type="body" idx="1"/>
          </p:nvPr>
        </p:nvSpPr>
        <p:spPr>
          <a:ln/>
        </p:spPr>
        <p:txBody>
          <a:bodyPr wrap="square" lIns="91440" tIns="45720" rIns="91440" bIns="45720" anchor="ctr"/>
          <a:p>
            <a:pPr lvl="0" algn="just" eaLnBrk="1" hangingPunct="1">
              <a:lnSpc>
                <a:spcPct val="110000"/>
              </a:lnSpc>
              <a:spcBef>
                <a:spcPct val="50000"/>
              </a:spcBef>
            </a:pPr>
            <a:r>
              <a:rPr lang="zh-CN" altLang="en-US" dirty="0"/>
              <a:t>各系统的建立进程原语就是供进程调用的用以建立子进程使用的。该原语的主要工作是为被建立进程</a:t>
            </a:r>
            <a:r>
              <a:rPr lang="zh-CN" altLang="en-US" u="sng" dirty="0"/>
              <a:t>建立起一个进程控制块</a:t>
            </a:r>
            <a:r>
              <a:rPr lang="en-US" altLang="zh-CN" u="sng" dirty="0"/>
              <a:t>PCB</a:t>
            </a:r>
            <a:r>
              <a:rPr lang="zh-CN" altLang="en-US" u="sng" dirty="0"/>
              <a:t>，</a:t>
            </a:r>
            <a:r>
              <a:rPr lang="zh-CN" altLang="zh-CN" u="sng" dirty="0"/>
              <a:t>并填入相应的初始值</a:t>
            </a:r>
            <a:r>
              <a:rPr lang="zh-CN" altLang="zh-CN" dirty="0"/>
              <a:t>。其主要操作过程是先向系统的</a:t>
            </a:r>
            <a:r>
              <a:rPr lang="en-US" altLang="zh-CN" dirty="0"/>
              <a:t>PCB</a:t>
            </a:r>
            <a:r>
              <a:rPr lang="zh-CN" altLang="zh-CN" dirty="0"/>
              <a:t>空间申请分给一个空闲的</a:t>
            </a:r>
            <a:r>
              <a:rPr lang="en-US" altLang="zh-CN" dirty="0"/>
              <a:t>PCB</a:t>
            </a:r>
            <a:r>
              <a:rPr lang="zh-CN" altLang="en-US" dirty="0"/>
              <a:t>，</a:t>
            </a:r>
            <a:r>
              <a:rPr lang="zh-CN" altLang="zh-CN" dirty="0"/>
              <a:t>而后根据父进程所提供的参数，将子进程的</a:t>
            </a:r>
            <a:r>
              <a:rPr lang="en-US" altLang="zh-CN" dirty="0"/>
              <a:t>PCB</a:t>
            </a:r>
            <a:r>
              <a:rPr lang="zh-CN" altLang="zh-CN" dirty="0"/>
              <a:t>表目初始化，最后返回一个进程内部名。参数为：进程名（外部标识符）</a:t>
            </a:r>
            <a:r>
              <a:rPr lang="en-US" altLang="zh-CN" dirty="0"/>
              <a:t>n</a:t>
            </a:r>
            <a:r>
              <a:rPr lang="zh-CN" altLang="en-US" dirty="0"/>
              <a:t>；</a:t>
            </a:r>
            <a:r>
              <a:rPr lang="zh-CN" altLang="zh-CN" dirty="0"/>
              <a:t>处理机的初始状态（或进程运行现场的初始值，主要指名寄存器和程序状态字初始值）</a:t>
            </a:r>
            <a:r>
              <a:rPr lang="en-US" altLang="zh-CN" dirty="0"/>
              <a:t>S0</a:t>
            </a:r>
            <a:r>
              <a:rPr lang="zh-CN" altLang="en-US" dirty="0"/>
              <a:t>；</a:t>
            </a:r>
            <a:r>
              <a:rPr lang="zh-CN" altLang="zh-CN" dirty="0"/>
              <a:t>优先数</a:t>
            </a:r>
            <a:r>
              <a:rPr lang="en-US" altLang="zh-CN" dirty="0"/>
              <a:t>k0</a:t>
            </a:r>
            <a:r>
              <a:rPr lang="zh-CN" altLang="en-US" dirty="0"/>
              <a:t>；</a:t>
            </a:r>
            <a:r>
              <a:rPr lang="zh-CN" altLang="zh-CN" dirty="0"/>
              <a:t>父进程分给子进程的初始主存区</a:t>
            </a:r>
            <a:r>
              <a:rPr lang="en-US" altLang="zh-CN" dirty="0"/>
              <a:t>M0</a:t>
            </a:r>
            <a:r>
              <a:rPr lang="zh-CN" altLang="zh-CN" dirty="0"/>
              <a:t>和其它资源清单（多种资源表）</a:t>
            </a:r>
            <a:r>
              <a:rPr lang="en-US" altLang="zh-CN" dirty="0"/>
              <a:t>R0</a:t>
            </a:r>
            <a:r>
              <a:rPr lang="zh-CN" altLang="zh-CN" dirty="0"/>
              <a:t>等。</a:t>
            </a:r>
            <a:endParaRPr lang="zh-CN" altLang="en-US" dirty="0"/>
          </a:p>
          <a:p>
            <a:pPr lvl="0" eaLnBrk="1" hangingPunct="1">
              <a:lnSpc>
                <a:spcPct val="90000"/>
              </a:lnSpc>
            </a:pPr>
            <a:r>
              <a:rPr lang="zh-CN" altLang="en-US" dirty="0"/>
              <a:t>程序中的第</a:t>
            </a:r>
            <a:r>
              <a:rPr lang="zh-CN" altLang="en-US" dirty="0">
                <a:sym typeface="Monotype Sorts" pitchFamily="2" charset="2"/>
              </a:rPr>
              <a:t>语句是调用查找进程名过程“  </a:t>
            </a:r>
            <a:r>
              <a:rPr lang="en-US" altLang="zh-CN" dirty="0">
                <a:sym typeface="Monotype Sorts" pitchFamily="2" charset="2"/>
              </a:rPr>
              <a:t>Get Internal Name ”</a:t>
            </a:r>
            <a:r>
              <a:rPr lang="zh-CN" altLang="en-US" dirty="0">
                <a:sym typeface="Monotype Sorts" pitchFamily="2" charset="2"/>
              </a:rPr>
              <a:t>，</a:t>
            </a:r>
            <a:r>
              <a:rPr lang="zh-CN" altLang="zh-CN" dirty="0">
                <a:sym typeface="Monotype Sorts" pitchFamily="2" charset="2"/>
              </a:rPr>
              <a:t>参数为进程外部名</a:t>
            </a:r>
            <a:r>
              <a:rPr lang="en-US" altLang="zh-CN" dirty="0">
                <a:sym typeface="Monotype Sorts" pitchFamily="2" charset="2"/>
              </a:rPr>
              <a:t>n</a:t>
            </a:r>
            <a:r>
              <a:rPr lang="zh-CN" altLang="en-US" dirty="0">
                <a:sym typeface="Monotype Sorts" pitchFamily="2" charset="2"/>
              </a:rPr>
              <a:t>。</a:t>
            </a:r>
            <a:r>
              <a:rPr lang="zh-CN" altLang="zh-CN" dirty="0">
                <a:sym typeface="Monotype Sorts" pitchFamily="2" charset="2"/>
              </a:rPr>
              <a:t>该过程查找</a:t>
            </a:r>
            <a:r>
              <a:rPr lang="en-US" altLang="zh-CN" dirty="0">
                <a:sym typeface="Monotype Sorts" pitchFamily="2" charset="2"/>
              </a:rPr>
              <a:t>PCB</a:t>
            </a:r>
            <a:r>
              <a:rPr lang="zh-CN" altLang="zh-CN" dirty="0">
                <a:sym typeface="Monotype Sorts" pitchFamily="2" charset="2"/>
              </a:rPr>
              <a:t>集合，如已有此同样外部名进程则返回出错消息，否则返回一个空闲的</a:t>
            </a:r>
            <a:r>
              <a:rPr lang="en-US" altLang="zh-CN" dirty="0">
                <a:sym typeface="Monotype Sorts" pitchFamily="2" charset="2"/>
              </a:rPr>
              <a:t>PCB</a:t>
            </a:r>
            <a:r>
              <a:rPr lang="zh-CN" altLang="zh-CN" dirty="0">
                <a:sym typeface="Monotype Sorts" pitchFamily="2" charset="2"/>
              </a:rPr>
              <a:t>内部标识号</a:t>
            </a:r>
            <a:r>
              <a:rPr lang="en-US" altLang="zh-CN" dirty="0">
                <a:sym typeface="Monotype Sorts" pitchFamily="2" charset="2"/>
              </a:rPr>
              <a:t>i</a:t>
            </a:r>
            <a:r>
              <a:rPr lang="zh-CN" altLang="en-US" dirty="0">
                <a:sym typeface="Monotype Sorts" pitchFamily="2" charset="2"/>
              </a:rPr>
              <a:t>。</a:t>
            </a:r>
            <a:endParaRPr lang="zh-CN" altLang="en-US" dirty="0">
              <a:sym typeface="Monotype Sorts" pitchFamily="2" charset="2"/>
            </a:endParaRPr>
          </a:p>
          <a:p>
            <a:pPr lvl="0" eaLnBrk="1" hangingPunct="1">
              <a:lnSpc>
                <a:spcPct val="90000"/>
              </a:lnSpc>
            </a:pPr>
            <a:r>
              <a:rPr lang="zh-CN" altLang="zh-CN" dirty="0">
                <a:sym typeface="Monotype Sorts" pitchFamily="2" charset="2"/>
              </a:rPr>
              <a:t>第</a:t>
            </a:r>
            <a:r>
              <a:rPr lang="zh-CN" altLang="en-US" dirty="0">
                <a:sym typeface="Monotype Sorts" pitchFamily="2" charset="2"/>
              </a:rPr>
              <a:t></a:t>
            </a:r>
            <a:r>
              <a:rPr lang="zh-CN" altLang="zh-CN" dirty="0">
                <a:sym typeface="Monotype Sorts" pitchFamily="2" charset="2"/>
              </a:rPr>
              <a:t>语句是把进程外部名</a:t>
            </a:r>
            <a:r>
              <a:rPr lang="en-US" altLang="zh-CN" dirty="0">
                <a:sym typeface="Monotype Sorts" pitchFamily="2" charset="2"/>
              </a:rPr>
              <a:t>n</a:t>
            </a:r>
            <a:r>
              <a:rPr lang="zh-CN" altLang="zh-CN" dirty="0">
                <a:sym typeface="Monotype Sorts" pitchFamily="2" charset="2"/>
              </a:rPr>
              <a:t>登记到第</a:t>
            </a:r>
            <a:r>
              <a:rPr lang="en-US" altLang="zh-CN" dirty="0">
                <a:sym typeface="Monotype Sorts" pitchFamily="2" charset="2"/>
              </a:rPr>
              <a:t>i</a:t>
            </a:r>
            <a:r>
              <a:rPr lang="zh-CN" altLang="zh-CN" dirty="0">
                <a:sym typeface="Monotype Sorts" pitchFamily="2" charset="2"/>
              </a:rPr>
              <a:t>个</a:t>
            </a:r>
            <a:r>
              <a:rPr lang="en-US" altLang="zh-CN" dirty="0">
                <a:sym typeface="Monotype Sorts" pitchFamily="2" charset="2"/>
              </a:rPr>
              <a:t>PCB</a:t>
            </a:r>
            <a:r>
              <a:rPr lang="zh-CN" altLang="zh-CN" dirty="0">
                <a:sym typeface="Monotype Sorts" pitchFamily="2" charset="2"/>
              </a:rPr>
              <a:t>的相应外部名表目中。</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是往</a:t>
            </a:r>
            <a:r>
              <a:rPr lang="en-US" altLang="zh-CN" dirty="0">
                <a:sym typeface="Monotype Sorts" pitchFamily="2" charset="2"/>
              </a:rPr>
              <a:t>PCB</a:t>
            </a:r>
            <a:r>
              <a:rPr lang="zh-CN" altLang="zh-CN" dirty="0">
                <a:sym typeface="Monotype Sorts" pitchFamily="2" charset="2"/>
              </a:rPr>
              <a:t>中登记优先数。</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登记现场状态初始值 </a:t>
            </a:r>
            <a:r>
              <a:rPr lang="en-US" altLang="zh-CN" dirty="0">
                <a:sym typeface="Monotype Sorts" pitchFamily="2" charset="2"/>
              </a:rPr>
              <a:t>S0</a:t>
            </a:r>
            <a:r>
              <a:rPr lang="zh-CN" altLang="zh-CN" dirty="0">
                <a:sym typeface="Monotype Sorts" pitchFamily="2" charset="2"/>
              </a:rPr>
              <a:t>到相应的现场保留区中或</a:t>
            </a:r>
            <a:r>
              <a:rPr lang="en-US" altLang="zh-CN" dirty="0">
                <a:sym typeface="Monotype Sorts" pitchFamily="2" charset="2"/>
              </a:rPr>
              <a:t>Cpustate</a:t>
            </a:r>
            <a:r>
              <a:rPr lang="zh-CN" altLang="zh-CN" dirty="0">
                <a:sym typeface="Monotype Sorts" pitchFamily="2" charset="2"/>
              </a:rPr>
              <a:t>中。</a:t>
            </a:r>
            <a:endParaRPr lang="zh-CN" altLang="en-US" dirty="0"/>
          </a:p>
          <a:p>
            <a:pPr lvl="0" eaLnBrk="1" hangingPunct="1">
              <a:lnSpc>
                <a:spcPct val="90000"/>
              </a:lnSpc>
            </a:pPr>
            <a:r>
              <a:rPr lang="zh-CN" altLang="en-US" dirty="0">
                <a:sym typeface="Monotype Sorts" pitchFamily="2" charset="2"/>
              </a:rPr>
              <a:t>，</a:t>
            </a:r>
            <a:r>
              <a:rPr lang="zh-CN" altLang="zh-CN" dirty="0">
                <a:sym typeface="Monotype Sorts" pitchFamily="2" charset="2"/>
              </a:rPr>
              <a:t>分别记入主存和资源的初始占有情况，这是由父进程将自己的一部分资源分给子进程的。</a:t>
            </a:r>
            <a:endParaRPr lang="zh-CN" altLang="zh-CN" dirty="0">
              <a:sym typeface="Monotype Sorts" pitchFamily="2" charset="2"/>
            </a:endParaRPr>
          </a:p>
          <a:p>
            <a:pPr lvl="0" eaLnBrk="1" hangingPunct="1">
              <a:lnSpc>
                <a:spcPct val="90000"/>
              </a:lnSpc>
            </a:pPr>
            <a:r>
              <a:rPr lang="zh-CN" altLang="en-US" dirty="0">
                <a:sym typeface="Monotype Sorts" pitchFamily="2" charset="2"/>
              </a:rPr>
              <a:t>是把进程初始状态置为“   挂起就绪 ”。</a:t>
            </a:r>
            <a:endParaRPr lang="zh-CN" altLang="en-US" dirty="0">
              <a:sym typeface="Monotype Sorts" pitchFamily="2" charset="2"/>
            </a:endParaRPr>
          </a:p>
          <a:p>
            <a:pPr lvl="0" eaLnBrk="1" hangingPunct="1">
              <a:lnSpc>
                <a:spcPct val="90000"/>
              </a:lnSpc>
            </a:pPr>
            <a:r>
              <a:rPr lang="zh-CN" altLang="en-US" dirty="0">
                <a:sym typeface="Monotype Sorts" pitchFamily="2" charset="2"/>
              </a:rPr>
              <a:t>语句中</a:t>
            </a:r>
            <a:r>
              <a:rPr lang="en-US" altLang="zh-CN" dirty="0">
                <a:sym typeface="Monotype Sorts" pitchFamily="2" charset="2"/>
              </a:rPr>
              <a:t>CALLER</a:t>
            </a:r>
            <a:r>
              <a:rPr lang="zh-CN" altLang="zh-CN" dirty="0">
                <a:sym typeface="Monotype Sorts" pitchFamily="2" charset="2"/>
              </a:rPr>
              <a:t>代表调用本过程的父进程之内部标识号，将它记入子进程</a:t>
            </a:r>
            <a:r>
              <a:rPr lang="en-US" altLang="zh-CN" dirty="0">
                <a:sym typeface="Monotype Sorts" pitchFamily="2" charset="2"/>
              </a:rPr>
              <a:t>PCB</a:t>
            </a:r>
            <a:r>
              <a:rPr lang="zh-CN" altLang="zh-CN" dirty="0">
                <a:sym typeface="Monotype Sorts" pitchFamily="2" charset="2"/>
              </a:rPr>
              <a:t>的父进程名这一栏。</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也是调用插入过程</a:t>
            </a:r>
            <a:r>
              <a:rPr lang="en-US" altLang="zh-CN" dirty="0">
                <a:sym typeface="Monotype Sorts" pitchFamily="2" charset="2"/>
              </a:rPr>
              <a:t>Insert</a:t>
            </a:r>
            <a:r>
              <a:rPr lang="zh-CN" altLang="en-US" dirty="0">
                <a:sym typeface="Monotype Sorts" pitchFamily="2" charset="2"/>
              </a:rPr>
              <a:t>，</a:t>
            </a:r>
            <a:r>
              <a:rPr lang="zh-CN" altLang="zh-CN" dirty="0">
                <a:sym typeface="Monotype Sorts" pitchFamily="2" charset="2"/>
              </a:rPr>
              <a:t>其中</a:t>
            </a:r>
            <a:r>
              <a:rPr lang="en-US" altLang="zh-CN" dirty="0">
                <a:sym typeface="Monotype Sorts" pitchFamily="2" charset="2"/>
              </a:rPr>
              <a:t>RL</a:t>
            </a:r>
            <a:r>
              <a:rPr lang="zh-CN" altLang="zh-CN" dirty="0">
                <a:sym typeface="Monotype Sorts" pitchFamily="2" charset="2"/>
              </a:rPr>
              <a:t>表示就绪队列，即把进程</a:t>
            </a:r>
            <a:r>
              <a:rPr lang="en-US" altLang="zh-CN" dirty="0">
                <a:sym typeface="Monotype Sorts" pitchFamily="2" charset="2"/>
              </a:rPr>
              <a:t>i</a:t>
            </a:r>
            <a:r>
              <a:rPr lang="zh-CN" altLang="zh-CN" dirty="0">
                <a:sym typeface="Monotype Sorts" pitchFamily="2" charset="2"/>
              </a:rPr>
              <a:t>插入就绪队列。</a:t>
            </a:r>
            <a:endParaRPr lang="zh-CN" altLang="en-US" dirty="0"/>
          </a:p>
          <a:p>
            <a:pPr lvl="0" eaLnBrk="1" hangingPunct="1">
              <a:lnSpc>
                <a:spcPct val="90000"/>
              </a:lnSpc>
            </a:pP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noTextEdit="1"/>
          </p:cNvSpPr>
          <p:nvPr>
            <p:ph type="sldImg"/>
          </p:nvPr>
        </p:nvSpPr>
        <p:spPr>
          <a:ln/>
        </p:spPr>
      </p:sp>
      <p:sp>
        <p:nvSpPr>
          <p:cNvPr id="140291" name="Rectangle 3"/>
          <p:cNvSpPr>
            <a:spLocks noGrp="1"/>
          </p:cNvSpPr>
          <p:nvPr>
            <p:ph type="body" idx="1"/>
          </p:nvPr>
        </p:nvSpPr>
        <p:spPr>
          <a:ln/>
        </p:spPr>
        <p:txBody>
          <a:bodyPr wrap="square" lIns="91440" tIns="45720" rIns="91440" bIns="45720" anchor="ctr"/>
          <a:p>
            <a:pPr lvl="0" algn="just" eaLnBrk="1" hangingPunct="1">
              <a:lnSpc>
                <a:spcPct val="110000"/>
              </a:lnSpc>
              <a:spcBef>
                <a:spcPct val="50000"/>
              </a:spcBef>
            </a:pPr>
            <a:r>
              <a:rPr lang="zh-CN" altLang="en-US" dirty="0"/>
              <a:t>各系统的建立进程原语就是供进程调用的用以建立子进程使用的。该原语的主要工作是为被建立进程</a:t>
            </a:r>
            <a:r>
              <a:rPr lang="zh-CN" altLang="en-US" u="sng" dirty="0"/>
              <a:t>建立起一个进程控制块</a:t>
            </a:r>
            <a:r>
              <a:rPr lang="en-US" altLang="zh-CN" u="sng" dirty="0"/>
              <a:t>PCB</a:t>
            </a:r>
            <a:r>
              <a:rPr lang="zh-CN" altLang="en-US" u="sng" dirty="0"/>
              <a:t>，</a:t>
            </a:r>
            <a:r>
              <a:rPr lang="zh-CN" altLang="zh-CN" u="sng" dirty="0"/>
              <a:t>并填入相应的初始值</a:t>
            </a:r>
            <a:r>
              <a:rPr lang="zh-CN" altLang="zh-CN" dirty="0"/>
              <a:t>。其主要操作过程是先向系统的</a:t>
            </a:r>
            <a:r>
              <a:rPr lang="en-US" altLang="zh-CN" dirty="0"/>
              <a:t>PCB</a:t>
            </a:r>
            <a:r>
              <a:rPr lang="zh-CN" altLang="zh-CN" dirty="0"/>
              <a:t>空间申请分给一个空闲的</a:t>
            </a:r>
            <a:r>
              <a:rPr lang="en-US" altLang="zh-CN" dirty="0"/>
              <a:t>PCB</a:t>
            </a:r>
            <a:r>
              <a:rPr lang="zh-CN" altLang="en-US" dirty="0"/>
              <a:t>，</a:t>
            </a:r>
            <a:r>
              <a:rPr lang="zh-CN" altLang="zh-CN" dirty="0"/>
              <a:t>而后根据父进程所提供的参数，将子进程的</a:t>
            </a:r>
            <a:r>
              <a:rPr lang="en-US" altLang="zh-CN" dirty="0"/>
              <a:t>PCB</a:t>
            </a:r>
            <a:r>
              <a:rPr lang="zh-CN" altLang="zh-CN" dirty="0"/>
              <a:t>表目初始化，最后返回一个进程内部名。参数为：进程名（外部标识符）</a:t>
            </a:r>
            <a:r>
              <a:rPr lang="en-US" altLang="zh-CN" dirty="0"/>
              <a:t>n</a:t>
            </a:r>
            <a:r>
              <a:rPr lang="zh-CN" altLang="en-US" dirty="0"/>
              <a:t>；</a:t>
            </a:r>
            <a:r>
              <a:rPr lang="zh-CN" altLang="zh-CN" dirty="0"/>
              <a:t>处理机的初始状态（或进程运行现场的初始值，主要指名寄存器和程序状态字初始值）</a:t>
            </a:r>
            <a:r>
              <a:rPr lang="en-US" altLang="zh-CN" dirty="0"/>
              <a:t>S0</a:t>
            </a:r>
            <a:r>
              <a:rPr lang="zh-CN" altLang="en-US" dirty="0"/>
              <a:t>；</a:t>
            </a:r>
            <a:r>
              <a:rPr lang="zh-CN" altLang="zh-CN" dirty="0"/>
              <a:t>优先数</a:t>
            </a:r>
            <a:r>
              <a:rPr lang="en-US" altLang="zh-CN" dirty="0"/>
              <a:t>k0</a:t>
            </a:r>
            <a:r>
              <a:rPr lang="zh-CN" altLang="en-US" dirty="0"/>
              <a:t>；</a:t>
            </a:r>
            <a:r>
              <a:rPr lang="zh-CN" altLang="zh-CN" dirty="0"/>
              <a:t>父进程分给子进程的初始主存区</a:t>
            </a:r>
            <a:r>
              <a:rPr lang="en-US" altLang="zh-CN" dirty="0"/>
              <a:t>M0</a:t>
            </a:r>
            <a:r>
              <a:rPr lang="zh-CN" altLang="zh-CN" dirty="0"/>
              <a:t>和其它资源清单（多种资源表）</a:t>
            </a:r>
            <a:r>
              <a:rPr lang="en-US" altLang="zh-CN" dirty="0"/>
              <a:t>R0</a:t>
            </a:r>
            <a:r>
              <a:rPr lang="zh-CN" altLang="zh-CN" dirty="0"/>
              <a:t>等。</a:t>
            </a:r>
            <a:endParaRPr lang="zh-CN" altLang="en-US" dirty="0"/>
          </a:p>
          <a:p>
            <a:pPr lvl="0" eaLnBrk="1" hangingPunct="1">
              <a:lnSpc>
                <a:spcPct val="90000"/>
              </a:lnSpc>
            </a:pPr>
            <a:r>
              <a:rPr lang="zh-CN" altLang="en-US" dirty="0"/>
              <a:t>程序中的第</a:t>
            </a:r>
            <a:r>
              <a:rPr lang="zh-CN" altLang="en-US" dirty="0">
                <a:sym typeface="Monotype Sorts" pitchFamily="2" charset="2"/>
              </a:rPr>
              <a:t>语句是调用查找进程名过程“  </a:t>
            </a:r>
            <a:r>
              <a:rPr lang="en-US" altLang="zh-CN" dirty="0">
                <a:sym typeface="Monotype Sorts" pitchFamily="2" charset="2"/>
              </a:rPr>
              <a:t>Get Internal Name ”</a:t>
            </a:r>
            <a:r>
              <a:rPr lang="zh-CN" altLang="en-US" dirty="0">
                <a:sym typeface="Monotype Sorts" pitchFamily="2" charset="2"/>
              </a:rPr>
              <a:t>，</a:t>
            </a:r>
            <a:r>
              <a:rPr lang="zh-CN" altLang="zh-CN" dirty="0">
                <a:sym typeface="Monotype Sorts" pitchFamily="2" charset="2"/>
              </a:rPr>
              <a:t>参数为进程外部名</a:t>
            </a:r>
            <a:r>
              <a:rPr lang="en-US" altLang="zh-CN" dirty="0">
                <a:sym typeface="Monotype Sorts" pitchFamily="2" charset="2"/>
              </a:rPr>
              <a:t>n</a:t>
            </a:r>
            <a:r>
              <a:rPr lang="zh-CN" altLang="en-US" dirty="0">
                <a:sym typeface="Monotype Sorts" pitchFamily="2" charset="2"/>
              </a:rPr>
              <a:t>。</a:t>
            </a:r>
            <a:r>
              <a:rPr lang="zh-CN" altLang="zh-CN" dirty="0">
                <a:sym typeface="Monotype Sorts" pitchFamily="2" charset="2"/>
              </a:rPr>
              <a:t>该过程查找</a:t>
            </a:r>
            <a:r>
              <a:rPr lang="en-US" altLang="zh-CN" dirty="0">
                <a:sym typeface="Monotype Sorts" pitchFamily="2" charset="2"/>
              </a:rPr>
              <a:t>PCB</a:t>
            </a:r>
            <a:r>
              <a:rPr lang="zh-CN" altLang="zh-CN" dirty="0">
                <a:sym typeface="Monotype Sorts" pitchFamily="2" charset="2"/>
              </a:rPr>
              <a:t>集合，如已有此同样外部名进程则返回出错消息，否则返回一个空闲的</a:t>
            </a:r>
            <a:r>
              <a:rPr lang="en-US" altLang="zh-CN" dirty="0">
                <a:sym typeface="Monotype Sorts" pitchFamily="2" charset="2"/>
              </a:rPr>
              <a:t>PCB</a:t>
            </a:r>
            <a:r>
              <a:rPr lang="zh-CN" altLang="zh-CN" dirty="0">
                <a:sym typeface="Monotype Sorts" pitchFamily="2" charset="2"/>
              </a:rPr>
              <a:t>内部标识号</a:t>
            </a:r>
            <a:r>
              <a:rPr lang="en-US" altLang="zh-CN" dirty="0">
                <a:sym typeface="Monotype Sorts" pitchFamily="2" charset="2"/>
              </a:rPr>
              <a:t>i</a:t>
            </a:r>
            <a:r>
              <a:rPr lang="zh-CN" altLang="en-US" dirty="0">
                <a:sym typeface="Monotype Sorts" pitchFamily="2" charset="2"/>
              </a:rPr>
              <a:t>。</a:t>
            </a:r>
            <a:endParaRPr lang="zh-CN" altLang="en-US" dirty="0">
              <a:sym typeface="Monotype Sorts" pitchFamily="2" charset="2"/>
            </a:endParaRPr>
          </a:p>
          <a:p>
            <a:pPr lvl="0" eaLnBrk="1" hangingPunct="1">
              <a:lnSpc>
                <a:spcPct val="90000"/>
              </a:lnSpc>
            </a:pPr>
            <a:r>
              <a:rPr lang="zh-CN" altLang="zh-CN" dirty="0">
                <a:sym typeface="Monotype Sorts" pitchFamily="2" charset="2"/>
              </a:rPr>
              <a:t>第</a:t>
            </a:r>
            <a:r>
              <a:rPr lang="zh-CN" altLang="en-US" dirty="0">
                <a:sym typeface="Monotype Sorts" pitchFamily="2" charset="2"/>
              </a:rPr>
              <a:t></a:t>
            </a:r>
            <a:r>
              <a:rPr lang="zh-CN" altLang="zh-CN" dirty="0">
                <a:sym typeface="Monotype Sorts" pitchFamily="2" charset="2"/>
              </a:rPr>
              <a:t>语句是把进程外部名</a:t>
            </a:r>
            <a:r>
              <a:rPr lang="en-US" altLang="zh-CN" dirty="0">
                <a:sym typeface="Monotype Sorts" pitchFamily="2" charset="2"/>
              </a:rPr>
              <a:t>n</a:t>
            </a:r>
            <a:r>
              <a:rPr lang="zh-CN" altLang="zh-CN" dirty="0">
                <a:sym typeface="Monotype Sorts" pitchFamily="2" charset="2"/>
              </a:rPr>
              <a:t>登记到第</a:t>
            </a:r>
            <a:r>
              <a:rPr lang="en-US" altLang="zh-CN" dirty="0">
                <a:sym typeface="Monotype Sorts" pitchFamily="2" charset="2"/>
              </a:rPr>
              <a:t>i</a:t>
            </a:r>
            <a:r>
              <a:rPr lang="zh-CN" altLang="zh-CN" dirty="0">
                <a:sym typeface="Monotype Sorts" pitchFamily="2" charset="2"/>
              </a:rPr>
              <a:t>个</a:t>
            </a:r>
            <a:r>
              <a:rPr lang="en-US" altLang="zh-CN" dirty="0">
                <a:sym typeface="Monotype Sorts" pitchFamily="2" charset="2"/>
              </a:rPr>
              <a:t>PCB</a:t>
            </a:r>
            <a:r>
              <a:rPr lang="zh-CN" altLang="zh-CN" dirty="0">
                <a:sym typeface="Monotype Sorts" pitchFamily="2" charset="2"/>
              </a:rPr>
              <a:t>的相应外部名表目中。</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是往</a:t>
            </a:r>
            <a:r>
              <a:rPr lang="en-US" altLang="zh-CN" dirty="0">
                <a:sym typeface="Monotype Sorts" pitchFamily="2" charset="2"/>
              </a:rPr>
              <a:t>PCB</a:t>
            </a:r>
            <a:r>
              <a:rPr lang="zh-CN" altLang="zh-CN" dirty="0">
                <a:sym typeface="Monotype Sorts" pitchFamily="2" charset="2"/>
              </a:rPr>
              <a:t>中登记优先数。</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登记现场状态初始值 </a:t>
            </a:r>
            <a:r>
              <a:rPr lang="en-US" altLang="zh-CN" dirty="0">
                <a:sym typeface="Monotype Sorts" pitchFamily="2" charset="2"/>
              </a:rPr>
              <a:t>S0</a:t>
            </a:r>
            <a:r>
              <a:rPr lang="zh-CN" altLang="zh-CN" dirty="0">
                <a:sym typeface="Monotype Sorts" pitchFamily="2" charset="2"/>
              </a:rPr>
              <a:t>到相应的现场保留区中或</a:t>
            </a:r>
            <a:r>
              <a:rPr lang="en-US" altLang="zh-CN" dirty="0">
                <a:sym typeface="Monotype Sorts" pitchFamily="2" charset="2"/>
              </a:rPr>
              <a:t>Cpustate</a:t>
            </a:r>
            <a:r>
              <a:rPr lang="zh-CN" altLang="zh-CN" dirty="0">
                <a:sym typeface="Monotype Sorts" pitchFamily="2" charset="2"/>
              </a:rPr>
              <a:t>中。</a:t>
            </a:r>
            <a:endParaRPr lang="zh-CN" altLang="en-US" dirty="0"/>
          </a:p>
          <a:p>
            <a:pPr lvl="0" eaLnBrk="1" hangingPunct="1">
              <a:lnSpc>
                <a:spcPct val="90000"/>
              </a:lnSpc>
            </a:pPr>
            <a:r>
              <a:rPr lang="zh-CN" altLang="en-US" dirty="0">
                <a:sym typeface="Monotype Sorts" pitchFamily="2" charset="2"/>
              </a:rPr>
              <a:t>，</a:t>
            </a:r>
            <a:r>
              <a:rPr lang="zh-CN" altLang="zh-CN" dirty="0">
                <a:sym typeface="Monotype Sorts" pitchFamily="2" charset="2"/>
              </a:rPr>
              <a:t>分别记入主存和资源的初始占有情况，这是由父进程将自己的一部分资源分给子进程的。</a:t>
            </a:r>
            <a:endParaRPr lang="zh-CN" altLang="zh-CN" dirty="0">
              <a:sym typeface="Monotype Sorts" pitchFamily="2" charset="2"/>
            </a:endParaRPr>
          </a:p>
          <a:p>
            <a:pPr lvl="0" eaLnBrk="1" hangingPunct="1">
              <a:lnSpc>
                <a:spcPct val="90000"/>
              </a:lnSpc>
            </a:pPr>
            <a:r>
              <a:rPr lang="zh-CN" altLang="en-US" dirty="0">
                <a:sym typeface="Monotype Sorts" pitchFamily="2" charset="2"/>
              </a:rPr>
              <a:t>是把进程初始状态置为“   挂起就绪 ”。</a:t>
            </a:r>
            <a:endParaRPr lang="zh-CN" altLang="en-US" dirty="0">
              <a:sym typeface="Monotype Sorts" pitchFamily="2" charset="2"/>
            </a:endParaRPr>
          </a:p>
          <a:p>
            <a:pPr lvl="0" eaLnBrk="1" hangingPunct="1">
              <a:lnSpc>
                <a:spcPct val="90000"/>
              </a:lnSpc>
            </a:pPr>
            <a:r>
              <a:rPr lang="zh-CN" altLang="en-US" dirty="0">
                <a:sym typeface="Monotype Sorts" pitchFamily="2" charset="2"/>
              </a:rPr>
              <a:t>语句中</a:t>
            </a:r>
            <a:r>
              <a:rPr lang="en-US" altLang="zh-CN" dirty="0">
                <a:sym typeface="Monotype Sorts" pitchFamily="2" charset="2"/>
              </a:rPr>
              <a:t>CALLER</a:t>
            </a:r>
            <a:r>
              <a:rPr lang="zh-CN" altLang="zh-CN" dirty="0">
                <a:sym typeface="Monotype Sorts" pitchFamily="2" charset="2"/>
              </a:rPr>
              <a:t>代表调用本过程的父进程之内部标识号，将它记入子进程</a:t>
            </a:r>
            <a:r>
              <a:rPr lang="en-US" altLang="zh-CN" dirty="0">
                <a:sym typeface="Monotype Sorts" pitchFamily="2" charset="2"/>
              </a:rPr>
              <a:t>PCB</a:t>
            </a:r>
            <a:r>
              <a:rPr lang="zh-CN" altLang="zh-CN" dirty="0">
                <a:sym typeface="Monotype Sorts" pitchFamily="2" charset="2"/>
              </a:rPr>
              <a:t>的父进程名这一栏。</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也是调用插入过程</a:t>
            </a:r>
            <a:r>
              <a:rPr lang="en-US" altLang="zh-CN" dirty="0">
                <a:sym typeface="Monotype Sorts" pitchFamily="2" charset="2"/>
              </a:rPr>
              <a:t>Insert</a:t>
            </a:r>
            <a:r>
              <a:rPr lang="zh-CN" altLang="en-US" dirty="0">
                <a:sym typeface="Monotype Sorts" pitchFamily="2" charset="2"/>
              </a:rPr>
              <a:t>，</a:t>
            </a:r>
            <a:r>
              <a:rPr lang="zh-CN" altLang="zh-CN" dirty="0">
                <a:sym typeface="Monotype Sorts" pitchFamily="2" charset="2"/>
              </a:rPr>
              <a:t>其中</a:t>
            </a:r>
            <a:r>
              <a:rPr lang="en-US" altLang="zh-CN" dirty="0">
                <a:sym typeface="Monotype Sorts" pitchFamily="2" charset="2"/>
              </a:rPr>
              <a:t>RL</a:t>
            </a:r>
            <a:r>
              <a:rPr lang="zh-CN" altLang="zh-CN" dirty="0">
                <a:sym typeface="Monotype Sorts" pitchFamily="2" charset="2"/>
              </a:rPr>
              <a:t>表示就绪队列，即把进程</a:t>
            </a:r>
            <a:r>
              <a:rPr lang="en-US" altLang="zh-CN" dirty="0">
                <a:sym typeface="Monotype Sorts" pitchFamily="2" charset="2"/>
              </a:rPr>
              <a:t>i</a:t>
            </a:r>
            <a:r>
              <a:rPr lang="zh-CN" altLang="zh-CN" dirty="0">
                <a:sym typeface="Monotype Sorts" pitchFamily="2" charset="2"/>
              </a:rPr>
              <a:t>插入就绪队列。</a:t>
            </a:r>
            <a:endParaRPr lang="zh-CN" altLang="en-US" dirty="0"/>
          </a:p>
          <a:p>
            <a:pPr lvl="0" eaLnBrk="1" hangingPunct="1">
              <a:lnSpc>
                <a:spcPct val="90000"/>
              </a:lnSpc>
            </a:pP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2882"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22883" name="Rectangle 2"/>
          <p:cNvSpPr>
            <a:spLocks noRot="1" noTextEdit="1"/>
          </p:cNvSpPr>
          <p:nvPr>
            <p:ph type="sldImg"/>
          </p:nvPr>
        </p:nvSpPr>
        <p:spPr>
          <a:xfrm>
            <a:off x="1144588" y="685800"/>
            <a:ext cx="4572000" cy="3429000"/>
          </a:xfrm>
          <a:ln/>
        </p:spPr>
      </p:sp>
      <p:sp>
        <p:nvSpPr>
          <p:cNvPr id="122884" name="Rectangle 3"/>
          <p:cNvSpPr>
            <a:spLocks noGrp="1"/>
          </p:cNvSpPr>
          <p:nvPr>
            <p:ph type="body" idx="1"/>
          </p:nvPr>
        </p:nvSpPr>
        <p:spPr>
          <a:ln/>
        </p:spPr>
        <p:txBody>
          <a:bodyPr wrap="square" lIns="91440" tIns="45720" rIns="91440" bIns="45720" anchor="t"/>
          <a:p>
            <a:pPr lvl="0" eaLnBrk="1" hangingPunct="1"/>
            <a:r>
              <a:rPr lang="en-US" altLang="zh-CN" dirty="0"/>
              <a:t>Content Layouts</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noTextEdit="1"/>
          </p:cNvSpPr>
          <p:nvPr>
            <p:ph type="sldImg"/>
          </p:nvPr>
        </p:nvSpPr>
        <p:spPr>
          <a:ln/>
        </p:spPr>
      </p:sp>
      <p:sp>
        <p:nvSpPr>
          <p:cNvPr id="141315" name="Rectangle 3"/>
          <p:cNvSpPr>
            <a:spLocks noGrp="1"/>
          </p:cNvSpPr>
          <p:nvPr>
            <p:ph type="body" idx="1"/>
          </p:nvPr>
        </p:nvSpPr>
        <p:spPr>
          <a:ln/>
        </p:spPr>
        <p:txBody>
          <a:bodyPr wrap="square" lIns="91440" tIns="45720" rIns="91440" bIns="45720" anchor="ctr"/>
          <a:p>
            <a:pPr lvl="0" algn="just" eaLnBrk="1" hangingPunct="1">
              <a:lnSpc>
                <a:spcPct val="110000"/>
              </a:lnSpc>
              <a:spcBef>
                <a:spcPct val="50000"/>
              </a:spcBef>
            </a:pPr>
            <a:r>
              <a:rPr lang="zh-CN" altLang="en-US" dirty="0"/>
              <a:t>各系统的建立进程原语就是供进程调用的用以建立子进程使用的。该原语的主要工作是为被建立进程</a:t>
            </a:r>
            <a:r>
              <a:rPr lang="zh-CN" altLang="en-US" u="sng" dirty="0"/>
              <a:t>建立起一个进程控制块</a:t>
            </a:r>
            <a:r>
              <a:rPr lang="en-US" altLang="zh-CN" u="sng" dirty="0"/>
              <a:t>PCB</a:t>
            </a:r>
            <a:r>
              <a:rPr lang="zh-CN" altLang="en-US" u="sng" dirty="0"/>
              <a:t>，</a:t>
            </a:r>
            <a:r>
              <a:rPr lang="zh-CN" altLang="zh-CN" u="sng" dirty="0"/>
              <a:t>并填入相应的初始值</a:t>
            </a:r>
            <a:r>
              <a:rPr lang="zh-CN" altLang="zh-CN" dirty="0"/>
              <a:t>。其主要操作过程是先向系统的</a:t>
            </a:r>
            <a:r>
              <a:rPr lang="en-US" altLang="zh-CN" dirty="0"/>
              <a:t>PCB</a:t>
            </a:r>
            <a:r>
              <a:rPr lang="zh-CN" altLang="zh-CN" dirty="0"/>
              <a:t>空间申请分给一个空闲的</a:t>
            </a:r>
            <a:r>
              <a:rPr lang="en-US" altLang="zh-CN" dirty="0"/>
              <a:t>PCB</a:t>
            </a:r>
            <a:r>
              <a:rPr lang="zh-CN" altLang="en-US" dirty="0"/>
              <a:t>，</a:t>
            </a:r>
            <a:r>
              <a:rPr lang="zh-CN" altLang="zh-CN" dirty="0"/>
              <a:t>而后根据父进程所提供的参数，将子进程的</a:t>
            </a:r>
            <a:r>
              <a:rPr lang="en-US" altLang="zh-CN" dirty="0"/>
              <a:t>PCB</a:t>
            </a:r>
            <a:r>
              <a:rPr lang="zh-CN" altLang="zh-CN" dirty="0"/>
              <a:t>表目初始化，最后返回一个进程内部名。参数为：进程名（外部标识符）</a:t>
            </a:r>
            <a:r>
              <a:rPr lang="en-US" altLang="zh-CN" dirty="0"/>
              <a:t>n</a:t>
            </a:r>
            <a:r>
              <a:rPr lang="zh-CN" altLang="en-US" dirty="0"/>
              <a:t>；</a:t>
            </a:r>
            <a:r>
              <a:rPr lang="zh-CN" altLang="zh-CN" dirty="0"/>
              <a:t>处理机的初始状态（或进程运行现场的初始值，主要指名寄存器和程序状态字初始值）</a:t>
            </a:r>
            <a:r>
              <a:rPr lang="en-US" altLang="zh-CN" dirty="0"/>
              <a:t>S0</a:t>
            </a:r>
            <a:r>
              <a:rPr lang="zh-CN" altLang="en-US" dirty="0"/>
              <a:t>；</a:t>
            </a:r>
            <a:r>
              <a:rPr lang="zh-CN" altLang="zh-CN" dirty="0"/>
              <a:t>优先数</a:t>
            </a:r>
            <a:r>
              <a:rPr lang="en-US" altLang="zh-CN" dirty="0"/>
              <a:t>k0</a:t>
            </a:r>
            <a:r>
              <a:rPr lang="zh-CN" altLang="en-US" dirty="0"/>
              <a:t>；</a:t>
            </a:r>
            <a:r>
              <a:rPr lang="zh-CN" altLang="zh-CN" dirty="0"/>
              <a:t>父进程分给子进程的初始主存区</a:t>
            </a:r>
            <a:r>
              <a:rPr lang="en-US" altLang="zh-CN" dirty="0"/>
              <a:t>M0</a:t>
            </a:r>
            <a:r>
              <a:rPr lang="zh-CN" altLang="zh-CN" dirty="0"/>
              <a:t>和其它资源清单（多种资源表）</a:t>
            </a:r>
            <a:r>
              <a:rPr lang="en-US" altLang="zh-CN" dirty="0"/>
              <a:t>R0</a:t>
            </a:r>
            <a:r>
              <a:rPr lang="zh-CN" altLang="zh-CN" dirty="0"/>
              <a:t>等。</a:t>
            </a:r>
            <a:endParaRPr lang="zh-CN" altLang="en-US" dirty="0"/>
          </a:p>
          <a:p>
            <a:pPr lvl="0" eaLnBrk="1" hangingPunct="1">
              <a:lnSpc>
                <a:spcPct val="90000"/>
              </a:lnSpc>
            </a:pPr>
            <a:r>
              <a:rPr lang="zh-CN" altLang="en-US" dirty="0"/>
              <a:t>程序中的第</a:t>
            </a:r>
            <a:r>
              <a:rPr lang="zh-CN" altLang="en-US" dirty="0">
                <a:sym typeface="Monotype Sorts" pitchFamily="2" charset="2"/>
              </a:rPr>
              <a:t>语句是调用查找进程名过程“  </a:t>
            </a:r>
            <a:r>
              <a:rPr lang="en-US" altLang="zh-CN" dirty="0">
                <a:sym typeface="Monotype Sorts" pitchFamily="2" charset="2"/>
              </a:rPr>
              <a:t>Get Internal Name ”</a:t>
            </a:r>
            <a:r>
              <a:rPr lang="zh-CN" altLang="en-US" dirty="0">
                <a:sym typeface="Monotype Sorts" pitchFamily="2" charset="2"/>
              </a:rPr>
              <a:t>，</a:t>
            </a:r>
            <a:r>
              <a:rPr lang="zh-CN" altLang="zh-CN" dirty="0">
                <a:sym typeface="Monotype Sorts" pitchFamily="2" charset="2"/>
              </a:rPr>
              <a:t>参数为进程外部名</a:t>
            </a:r>
            <a:r>
              <a:rPr lang="en-US" altLang="zh-CN" dirty="0">
                <a:sym typeface="Monotype Sorts" pitchFamily="2" charset="2"/>
              </a:rPr>
              <a:t>n</a:t>
            </a:r>
            <a:r>
              <a:rPr lang="zh-CN" altLang="en-US" dirty="0">
                <a:sym typeface="Monotype Sorts" pitchFamily="2" charset="2"/>
              </a:rPr>
              <a:t>。</a:t>
            </a:r>
            <a:r>
              <a:rPr lang="zh-CN" altLang="zh-CN" dirty="0">
                <a:sym typeface="Monotype Sorts" pitchFamily="2" charset="2"/>
              </a:rPr>
              <a:t>该过程查找</a:t>
            </a:r>
            <a:r>
              <a:rPr lang="en-US" altLang="zh-CN" dirty="0">
                <a:sym typeface="Monotype Sorts" pitchFamily="2" charset="2"/>
              </a:rPr>
              <a:t>PCB</a:t>
            </a:r>
            <a:r>
              <a:rPr lang="zh-CN" altLang="zh-CN" dirty="0">
                <a:sym typeface="Monotype Sorts" pitchFamily="2" charset="2"/>
              </a:rPr>
              <a:t>集合，如已有此同样外部名进程则返回出错消息，否则返回一个空闲的</a:t>
            </a:r>
            <a:r>
              <a:rPr lang="en-US" altLang="zh-CN" dirty="0">
                <a:sym typeface="Monotype Sorts" pitchFamily="2" charset="2"/>
              </a:rPr>
              <a:t>PCB</a:t>
            </a:r>
            <a:r>
              <a:rPr lang="zh-CN" altLang="zh-CN" dirty="0">
                <a:sym typeface="Monotype Sorts" pitchFamily="2" charset="2"/>
              </a:rPr>
              <a:t>内部标识号</a:t>
            </a:r>
            <a:r>
              <a:rPr lang="en-US" altLang="zh-CN" dirty="0">
                <a:sym typeface="Monotype Sorts" pitchFamily="2" charset="2"/>
              </a:rPr>
              <a:t>i</a:t>
            </a:r>
            <a:r>
              <a:rPr lang="zh-CN" altLang="en-US" dirty="0">
                <a:sym typeface="Monotype Sorts" pitchFamily="2" charset="2"/>
              </a:rPr>
              <a:t>。</a:t>
            </a:r>
            <a:endParaRPr lang="zh-CN" altLang="en-US" dirty="0">
              <a:sym typeface="Monotype Sorts" pitchFamily="2" charset="2"/>
            </a:endParaRPr>
          </a:p>
          <a:p>
            <a:pPr lvl="0" eaLnBrk="1" hangingPunct="1">
              <a:lnSpc>
                <a:spcPct val="90000"/>
              </a:lnSpc>
            </a:pPr>
            <a:r>
              <a:rPr lang="zh-CN" altLang="zh-CN" dirty="0">
                <a:sym typeface="Monotype Sorts" pitchFamily="2" charset="2"/>
              </a:rPr>
              <a:t>第</a:t>
            </a:r>
            <a:r>
              <a:rPr lang="zh-CN" altLang="en-US" dirty="0">
                <a:sym typeface="Monotype Sorts" pitchFamily="2" charset="2"/>
              </a:rPr>
              <a:t></a:t>
            </a:r>
            <a:r>
              <a:rPr lang="zh-CN" altLang="zh-CN" dirty="0">
                <a:sym typeface="Monotype Sorts" pitchFamily="2" charset="2"/>
              </a:rPr>
              <a:t>语句是把进程外部名</a:t>
            </a:r>
            <a:r>
              <a:rPr lang="en-US" altLang="zh-CN" dirty="0">
                <a:sym typeface="Monotype Sorts" pitchFamily="2" charset="2"/>
              </a:rPr>
              <a:t>n</a:t>
            </a:r>
            <a:r>
              <a:rPr lang="zh-CN" altLang="zh-CN" dirty="0">
                <a:sym typeface="Monotype Sorts" pitchFamily="2" charset="2"/>
              </a:rPr>
              <a:t>登记到第</a:t>
            </a:r>
            <a:r>
              <a:rPr lang="en-US" altLang="zh-CN" dirty="0">
                <a:sym typeface="Monotype Sorts" pitchFamily="2" charset="2"/>
              </a:rPr>
              <a:t>i</a:t>
            </a:r>
            <a:r>
              <a:rPr lang="zh-CN" altLang="zh-CN" dirty="0">
                <a:sym typeface="Monotype Sorts" pitchFamily="2" charset="2"/>
              </a:rPr>
              <a:t>个</a:t>
            </a:r>
            <a:r>
              <a:rPr lang="en-US" altLang="zh-CN" dirty="0">
                <a:sym typeface="Monotype Sorts" pitchFamily="2" charset="2"/>
              </a:rPr>
              <a:t>PCB</a:t>
            </a:r>
            <a:r>
              <a:rPr lang="zh-CN" altLang="zh-CN" dirty="0">
                <a:sym typeface="Monotype Sorts" pitchFamily="2" charset="2"/>
              </a:rPr>
              <a:t>的相应外部名表目中。</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是往</a:t>
            </a:r>
            <a:r>
              <a:rPr lang="en-US" altLang="zh-CN" dirty="0">
                <a:sym typeface="Monotype Sorts" pitchFamily="2" charset="2"/>
              </a:rPr>
              <a:t>PCB</a:t>
            </a:r>
            <a:r>
              <a:rPr lang="zh-CN" altLang="zh-CN" dirty="0">
                <a:sym typeface="Monotype Sorts" pitchFamily="2" charset="2"/>
              </a:rPr>
              <a:t>中登记优先数。</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登记现场状态初始值 </a:t>
            </a:r>
            <a:r>
              <a:rPr lang="en-US" altLang="zh-CN" dirty="0">
                <a:sym typeface="Monotype Sorts" pitchFamily="2" charset="2"/>
              </a:rPr>
              <a:t>S0</a:t>
            </a:r>
            <a:r>
              <a:rPr lang="zh-CN" altLang="zh-CN" dirty="0">
                <a:sym typeface="Monotype Sorts" pitchFamily="2" charset="2"/>
              </a:rPr>
              <a:t>到相应的现场保留区中或</a:t>
            </a:r>
            <a:r>
              <a:rPr lang="en-US" altLang="zh-CN" dirty="0">
                <a:sym typeface="Monotype Sorts" pitchFamily="2" charset="2"/>
              </a:rPr>
              <a:t>Cpustate</a:t>
            </a:r>
            <a:r>
              <a:rPr lang="zh-CN" altLang="zh-CN" dirty="0">
                <a:sym typeface="Monotype Sorts" pitchFamily="2" charset="2"/>
              </a:rPr>
              <a:t>中。</a:t>
            </a:r>
            <a:endParaRPr lang="zh-CN" altLang="en-US" dirty="0"/>
          </a:p>
          <a:p>
            <a:pPr lvl="0" eaLnBrk="1" hangingPunct="1">
              <a:lnSpc>
                <a:spcPct val="90000"/>
              </a:lnSpc>
            </a:pPr>
            <a:r>
              <a:rPr lang="zh-CN" altLang="en-US" dirty="0">
                <a:sym typeface="Monotype Sorts" pitchFamily="2" charset="2"/>
              </a:rPr>
              <a:t>，</a:t>
            </a:r>
            <a:r>
              <a:rPr lang="zh-CN" altLang="zh-CN" dirty="0">
                <a:sym typeface="Monotype Sorts" pitchFamily="2" charset="2"/>
              </a:rPr>
              <a:t>分别记入主存和资源的初始占有情况，这是由父进程将自己的一部分资源分给子进程的。</a:t>
            </a:r>
            <a:endParaRPr lang="zh-CN" altLang="zh-CN" dirty="0">
              <a:sym typeface="Monotype Sorts" pitchFamily="2" charset="2"/>
            </a:endParaRPr>
          </a:p>
          <a:p>
            <a:pPr lvl="0" eaLnBrk="1" hangingPunct="1">
              <a:lnSpc>
                <a:spcPct val="90000"/>
              </a:lnSpc>
            </a:pPr>
            <a:r>
              <a:rPr lang="zh-CN" altLang="en-US" dirty="0">
                <a:sym typeface="Monotype Sorts" pitchFamily="2" charset="2"/>
              </a:rPr>
              <a:t>是把进程初始状态置为“   挂起就绪 ”。</a:t>
            </a:r>
            <a:endParaRPr lang="zh-CN" altLang="en-US" dirty="0">
              <a:sym typeface="Monotype Sorts" pitchFamily="2" charset="2"/>
            </a:endParaRPr>
          </a:p>
          <a:p>
            <a:pPr lvl="0" eaLnBrk="1" hangingPunct="1">
              <a:lnSpc>
                <a:spcPct val="90000"/>
              </a:lnSpc>
            </a:pPr>
            <a:r>
              <a:rPr lang="zh-CN" altLang="en-US" dirty="0">
                <a:sym typeface="Monotype Sorts" pitchFamily="2" charset="2"/>
              </a:rPr>
              <a:t>语句中</a:t>
            </a:r>
            <a:r>
              <a:rPr lang="en-US" altLang="zh-CN" dirty="0">
                <a:sym typeface="Monotype Sorts" pitchFamily="2" charset="2"/>
              </a:rPr>
              <a:t>CALLER</a:t>
            </a:r>
            <a:r>
              <a:rPr lang="zh-CN" altLang="zh-CN" dirty="0">
                <a:sym typeface="Monotype Sorts" pitchFamily="2" charset="2"/>
              </a:rPr>
              <a:t>代表调用本过程的父进程之内部标识号，将它记入子进程</a:t>
            </a:r>
            <a:r>
              <a:rPr lang="en-US" altLang="zh-CN" dirty="0">
                <a:sym typeface="Monotype Sorts" pitchFamily="2" charset="2"/>
              </a:rPr>
              <a:t>PCB</a:t>
            </a:r>
            <a:r>
              <a:rPr lang="zh-CN" altLang="zh-CN" dirty="0">
                <a:sym typeface="Monotype Sorts" pitchFamily="2" charset="2"/>
              </a:rPr>
              <a:t>的父进程名这一栏。</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也是调用插入过程</a:t>
            </a:r>
            <a:r>
              <a:rPr lang="en-US" altLang="zh-CN" dirty="0">
                <a:sym typeface="Monotype Sorts" pitchFamily="2" charset="2"/>
              </a:rPr>
              <a:t>Insert</a:t>
            </a:r>
            <a:r>
              <a:rPr lang="zh-CN" altLang="en-US" dirty="0">
                <a:sym typeface="Monotype Sorts" pitchFamily="2" charset="2"/>
              </a:rPr>
              <a:t>，</a:t>
            </a:r>
            <a:r>
              <a:rPr lang="zh-CN" altLang="zh-CN" dirty="0">
                <a:sym typeface="Monotype Sorts" pitchFamily="2" charset="2"/>
              </a:rPr>
              <a:t>其中</a:t>
            </a:r>
            <a:r>
              <a:rPr lang="en-US" altLang="zh-CN" dirty="0">
                <a:sym typeface="Monotype Sorts" pitchFamily="2" charset="2"/>
              </a:rPr>
              <a:t>RL</a:t>
            </a:r>
            <a:r>
              <a:rPr lang="zh-CN" altLang="zh-CN" dirty="0">
                <a:sym typeface="Monotype Sorts" pitchFamily="2" charset="2"/>
              </a:rPr>
              <a:t>表示就绪队列，即把进程</a:t>
            </a:r>
            <a:r>
              <a:rPr lang="en-US" altLang="zh-CN" dirty="0">
                <a:sym typeface="Monotype Sorts" pitchFamily="2" charset="2"/>
              </a:rPr>
              <a:t>i</a:t>
            </a:r>
            <a:r>
              <a:rPr lang="zh-CN" altLang="zh-CN" dirty="0">
                <a:sym typeface="Monotype Sorts" pitchFamily="2" charset="2"/>
              </a:rPr>
              <a:t>插入就绪队列。</a:t>
            </a:r>
            <a:endParaRPr lang="zh-CN" altLang="en-US" dirty="0"/>
          </a:p>
          <a:p>
            <a:pPr lvl="0" eaLnBrk="1" hangingPunct="1">
              <a:lnSpc>
                <a:spcPct val="90000"/>
              </a:lnSpc>
            </a:pP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Grp="1" noTextEdit="1"/>
          </p:cNvSpPr>
          <p:nvPr>
            <p:ph type="sldImg"/>
          </p:nvPr>
        </p:nvSpPr>
        <p:spPr>
          <a:ln/>
        </p:spPr>
      </p:sp>
      <p:sp>
        <p:nvSpPr>
          <p:cNvPr id="142339" name="Rectangle 3"/>
          <p:cNvSpPr>
            <a:spLocks noGrp="1"/>
          </p:cNvSpPr>
          <p:nvPr>
            <p:ph type="body" idx="1"/>
          </p:nvPr>
        </p:nvSpPr>
        <p:spPr>
          <a:ln/>
        </p:spPr>
        <p:txBody>
          <a:bodyPr wrap="square" lIns="91440" tIns="45720" rIns="91440" bIns="45720" anchor="ctr"/>
          <a:p>
            <a:pPr lvl="0" algn="just" eaLnBrk="1" hangingPunct="1">
              <a:lnSpc>
                <a:spcPct val="110000"/>
              </a:lnSpc>
              <a:spcBef>
                <a:spcPct val="50000"/>
              </a:spcBef>
            </a:pPr>
            <a:r>
              <a:rPr lang="zh-CN" altLang="en-US" dirty="0"/>
              <a:t>各系统的建立进程原语就是供进程调用的用以建立子进程使用的。该原语的主要工作是为被建立进程</a:t>
            </a:r>
            <a:r>
              <a:rPr lang="zh-CN" altLang="en-US" u="sng" dirty="0"/>
              <a:t>建立起一个进程控制块</a:t>
            </a:r>
            <a:r>
              <a:rPr lang="en-US" altLang="zh-CN" u="sng" dirty="0"/>
              <a:t>PCB</a:t>
            </a:r>
            <a:r>
              <a:rPr lang="zh-CN" altLang="en-US" u="sng" dirty="0"/>
              <a:t>，</a:t>
            </a:r>
            <a:r>
              <a:rPr lang="zh-CN" altLang="zh-CN" u="sng" dirty="0"/>
              <a:t>并填入相应的初始值</a:t>
            </a:r>
            <a:r>
              <a:rPr lang="zh-CN" altLang="zh-CN" dirty="0"/>
              <a:t>。其主要操作过程是先向系统的</a:t>
            </a:r>
            <a:r>
              <a:rPr lang="en-US" altLang="zh-CN" dirty="0"/>
              <a:t>PCB</a:t>
            </a:r>
            <a:r>
              <a:rPr lang="zh-CN" altLang="zh-CN" dirty="0"/>
              <a:t>空间申请分给一个空闲的</a:t>
            </a:r>
            <a:r>
              <a:rPr lang="en-US" altLang="zh-CN" dirty="0"/>
              <a:t>PCB</a:t>
            </a:r>
            <a:r>
              <a:rPr lang="zh-CN" altLang="en-US" dirty="0"/>
              <a:t>，</a:t>
            </a:r>
            <a:r>
              <a:rPr lang="zh-CN" altLang="zh-CN" dirty="0"/>
              <a:t>而后根据父进程所提供的参数，将子进程的</a:t>
            </a:r>
            <a:r>
              <a:rPr lang="en-US" altLang="zh-CN" dirty="0"/>
              <a:t>PCB</a:t>
            </a:r>
            <a:r>
              <a:rPr lang="zh-CN" altLang="zh-CN" dirty="0"/>
              <a:t>表目初始化，最后返回一个进程内部名。参数为：进程名（外部标识符）</a:t>
            </a:r>
            <a:r>
              <a:rPr lang="en-US" altLang="zh-CN" dirty="0"/>
              <a:t>n</a:t>
            </a:r>
            <a:r>
              <a:rPr lang="zh-CN" altLang="en-US" dirty="0"/>
              <a:t>；</a:t>
            </a:r>
            <a:r>
              <a:rPr lang="zh-CN" altLang="zh-CN" dirty="0"/>
              <a:t>处理机的初始状态（或进程运行现场的初始值，主要指名寄存器和程序状态字初始值）</a:t>
            </a:r>
            <a:r>
              <a:rPr lang="en-US" altLang="zh-CN" dirty="0"/>
              <a:t>S0</a:t>
            </a:r>
            <a:r>
              <a:rPr lang="zh-CN" altLang="en-US" dirty="0"/>
              <a:t>；</a:t>
            </a:r>
            <a:r>
              <a:rPr lang="zh-CN" altLang="zh-CN" dirty="0"/>
              <a:t>优先数</a:t>
            </a:r>
            <a:r>
              <a:rPr lang="en-US" altLang="zh-CN" dirty="0"/>
              <a:t>k0</a:t>
            </a:r>
            <a:r>
              <a:rPr lang="zh-CN" altLang="en-US" dirty="0"/>
              <a:t>；</a:t>
            </a:r>
            <a:r>
              <a:rPr lang="zh-CN" altLang="zh-CN" dirty="0"/>
              <a:t>父进程分给子进程的初始主存区</a:t>
            </a:r>
            <a:r>
              <a:rPr lang="en-US" altLang="zh-CN" dirty="0"/>
              <a:t>M0</a:t>
            </a:r>
            <a:r>
              <a:rPr lang="zh-CN" altLang="zh-CN" dirty="0"/>
              <a:t>和其它资源清单（多种资源表）</a:t>
            </a:r>
            <a:r>
              <a:rPr lang="en-US" altLang="zh-CN" dirty="0"/>
              <a:t>R0</a:t>
            </a:r>
            <a:r>
              <a:rPr lang="zh-CN" altLang="zh-CN" dirty="0"/>
              <a:t>等。</a:t>
            </a:r>
            <a:endParaRPr lang="zh-CN" altLang="en-US" dirty="0"/>
          </a:p>
          <a:p>
            <a:pPr lvl="0" eaLnBrk="1" hangingPunct="1">
              <a:lnSpc>
                <a:spcPct val="90000"/>
              </a:lnSpc>
            </a:pPr>
            <a:r>
              <a:rPr lang="zh-CN" altLang="en-US" dirty="0"/>
              <a:t>程序中的第</a:t>
            </a:r>
            <a:r>
              <a:rPr lang="zh-CN" altLang="en-US" dirty="0">
                <a:sym typeface="Monotype Sorts" pitchFamily="2" charset="2"/>
              </a:rPr>
              <a:t>语句是调用查找进程名过程“  </a:t>
            </a:r>
            <a:r>
              <a:rPr lang="en-US" altLang="zh-CN" dirty="0">
                <a:sym typeface="Monotype Sorts" pitchFamily="2" charset="2"/>
              </a:rPr>
              <a:t>Get Internal Name ”</a:t>
            </a:r>
            <a:r>
              <a:rPr lang="zh-CN" altLang="en-US" dirty="0">
                <a:sym typeface="Monotype Sorts" pitchFamily="2" charset="2"/>
              </a:rPr>
              <a:t>，</a:t>
            </a:r>
            <a:r>
              <a:rPr lang="zh-CN" altLang="zh-CN" dirty="0">
                <a:sym typeface="Monotype Sorts" pitchFamily="2" charset="2"/>
              </a:rPr>
              <a:t>参数为进程外部名</a:t>
            </a:r>
            <a:r>
              <a:rPr lang="en-US" altLang="zh-CN" dirty="0">
                <a:sym typeface="Monotype Sorts" pitchFamily="2" charset="2"/>
              </a:rPr>
              <a:t>n</a:t>
            </a:r>
            <a:r>
              <a:rPr lang="zh-CN" altLang="en-US" dirty="0">
                <a:sym typeface="Monotype Sorts" pitchFamily="2" charset="2"/>
              </a:rPr>
              <a:t>。</a:t>
            </a:r>
            <a:r>
              <a:rPr lang="zh-CN" altLang="zh-CN" dirty="0">
                <a:sym typeface="Monotype Sorts" pitchFamily="2" charset="2"/>
              </a:rPr>
              <a:t>该过程查找</a:t>
            </a:r>
            <a:r>
              <a:rPr lang="en-US" altLang="zh-CN" dirty="0">
                <a:sym typeface="Monotype Sorts" pitchFamily="2" charset="2"/>
              </a:rPr>
              <a:t>PCB</a:t>
            </a:r>
            <a:r>
              <a:rPr lang="zh-CN" altLang="zh-CN" dirty="0">
                <a:sym typeface="Monotype Sorts" pitchFamily="2" charset="2"/>
              </a:rPr>
              <a:t>集合，如已有此同样外部名进程则返回出错消息，否则返回一个空闲的</a:t>
            </a:r>
            <a:r>
              <a:rPr lang="en-US" altLang="zh-CN" dirty="0">
                <a:sym typeface="Monotype Sorts" pitchFamily="2" charset="2"/>
              </a:rPr>
              <a:t>PCB</a:t>
            </a:r>
            <a:r>
              <a:rPr lang="zh-CN" altLang="zh-CN" dirty="0">
                <a:sym typeface="Monotype Sorts" pitchFamily="2" charset="2"/>
              </a:rPr>
              <a:t>内部标识号</a:t>
            </a:r>
            <a:r>
              <a:rPr lang="en-US" altLang="zh-CN" dirty="0">
                <a:sym typeface="Monotype Sorts" pitchFamily="2" charset="2"/>
              </a:rPr>
              <a:t>i</a:t>
            </a:r>
            <a:r>
              <a:rPr lang="zh-CN" altLang="en-US" dirty="0">
                <a:sym typeface="Monotype Sorts" pitchFamily="2" charset="2"/>
              </a:rPr>
              <a:t>。</a:t>
            </a:r>
            <a:endParaRPr lang="zh-CN" altLang="en-US" dirty="0">
              <a:sym typeface="Monotype Sorts" pitchFamily="2" charset="2"/>
            </a:endParaRPr>
          </a:p>
          <a:p>
            <a:pPr lvl="0" eaLnBrk="1" hangingPunct="1">
              <a:lnSpc>
                <a:spcPct val="90000"/>
              </a:lnSpc>
            </a:pPr>
            <a:r>
              <a:rPr lang="zh-CN" altLang="zh-CN" dirty="0">
                <a:sym typeface="Monotype Sorts" pitchFamily="2" charset="2"/>
              </a:rPr>
              <a:t>第</a:t>
            </a:r>
            <a:r>
              <a:rPr lang="zh-CN" altLang="en-US" dirty="0">
                <a:sym typeface="Monotype Sorts" pitchFamily="2" charset="2"/>
              </a:rPr>
              <a:t></a:t>
            </a:r>
            <a:r>
              <a:rPr lang="zh-CN" altLang="zh-CN" dirty="0">
                <a:sym typeface="Monotype Sorts" pitchFamily="2" charset="2"/>
              </a:rPr>
              <a:t>语句是把进程外部名</a:t>
            </a:r>
            <a:r>
              <a:rPr lang="en-US" altLang="zh-CN" dirty="0">
                <a:sym typeface="Monotype Sorts" pitchFamily="2" charset="2"/>
              </a:rPr>
              <a:t>n</a:t>
            </a:r>
            <a:r>
              <a:rPr lang="zh-CN" altLang="zh-CN" dirty="0">
                <a:sym typeface="Monotype Sorts" pitchFamily="2" charset="2"/>
              </a:rPr>
              <a:t>登记到第</a:t>
            </a:r>
            <a:r>
              <a:rPr lang="en-US" altLang="zh-CN" dirty="0">
                <a:sym typeface="Monotype Sorts" pitchFamily="2" charset="2"/>
              </a:rPr>
              <a:t>i</a:t>
            </a:r>
            <a:r>
              <a:rPr lang="zh-CN" altLang="zh-CN" dirty="0">
                <a:sym typeface="Monotype Sorts" pitchFamily="2" charset="2"/>
              </a:rPr>
              <a:t>个</a:t>
            </a:r>
            <a:r>
              <a:rPr lang="en-US" altLang="zh-CN" dirty="0">
                <a:sym typeface="Monotype Sorts" pitchFamily="2" charset="2"/>
              </a:rPr>
              <a:t>PCB</a:t>
            </a:r>
            <a:r>
              <a:rPr lang="zh-CN" altLang="zh-CN" dirty="0">
                <a:sym typeface="Monotype Sorts" pitchFamily="2" charset="2"/>
              </a:rPr>
              <a:t>的相应外部名表目中。</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是往</a:t>
            </a:r>
            <a:r>
              <a:rPr lang="en-US" altLang="zh-CN" dirty="0">
                <a:sym typeface="Monotype Sorts" pitchFamily="2" charset="2"/>
              </a:rPr>
              <a:t>PCB</a:t>
            </a:r>
            <a:r>
              <a:rPr lang="zh-CN" altLang="zh-CN" dirty="0">
                <a:sym typeface="Monotype Sorts" pitchFamily="2" charset="2"/>
              </a:rPr>
              <a:t>中登记优先数。</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登记现场状态初始值 </a:t>
            </a:r>
            <a:r>
              <a:rPr lang="en-US" altLang="zh-CN" dirty="0">
                <a:sym typeface="Monotype Sorts" pitchFamily="2" charset="2"/>
              </a:rPr>
              <a:t>S0</a:t>
            </a:r>
            <a:r>
              <a:rPr lang="zh-CN" altLang="zh-CN" dirty="0">
                <a:sym typeface="Monotype Sorts" pitchFamily="2" charset="2"/>
              </a:rPr>
              <a:t>到相应的现场保留区中或</a:t>
            </a:r>
            <a:r>
              <a:rPr lang="en-US" altLang="zh-CN" dirty="0">
                <a:sym typeface="Monotype Sorts" pitchFamily="2" charset="2"/>
              </a:rPr>
              <a:t>Cpustate</a:t>
            </a:r>
            <a:r>
              <a:rPr lang="zh-CN" altLang="zh-CN" dirty="0">
                <a:sym typeface="Monotype Sorts" pitchFamily="2" charset="2"/>
              </a:rPr>
              <a:t>中。</a:t>
            </a:r>
            <a:endParaRPr lang="zh-CN" altLang="en-US" dirty="0"/>
          </a:p>
          <a:p>
            <a:pPr lvl="0" eaLnBrk="1" hangingPunct="1">
              <a:lnSpc>
                <a:spcPct val="90000"/>
              </a:lnSpc>
            </a:pPr>
            <a:r>
              <a:rPr lang="zh-CN" altLang="en-US" dirty="0">
                <a:sym typeface="Monotype Sorts" pitchFamily="2" charset="2"/>
              </a:rPr>
              <a:t>，</a:t>
            </a:r>
            <a:r>
              <a:rPr lang="zh-CN" altLang="zh-CN" dirty="0">
                <a:sym typeface="Monotype Sorts" pitchFamily="2" charset="2"/>
              </a:rPr>
              <a:t>分别记入主存和资源的初始占有情况，这是由父进程将自己的一部分资源分给子进程的。</a:t>
            </a:r>
            <a:endParaRPr lang="zh-CN" altLang="zh-CN" dirty="0">
              <a:sym typeface="Monotype Sorts" pitchFamily="2" charset="2"/>
            </a:endParaRPr>
          </a:p>
          <a:p>
            <a:pPr lvl="0" eaLnBrk="1" hangingPunct="1">
              <a:lnSpc>
                <a:spcPct val="90000"/>
              </a:lnSpc>
            </a:pPr>
            <a:r>
              <a:rPr lang="zh-CN" altLang="en-US" dirty="0">
                <a:sym typeface="Monotype Sorts" pitchFamily="2" charset="2"/>
              </a:rPr>
              <a:t>是把进程初始状态置为“   挂起就绪 ”。</a:t>
            </a:r>
            <a:endParaRPr lang="zh-CN" altLang="en-US" dirty="0">
              <a:sym typeface="Monotype Sorts" pitchFamily="2" charset="2"/>
            </a:endParaRPr>
          </a:p>
          <a:p>
            <a:pPr lvl="0" eaLnBrk="1" hangingPunct="1">
              <a:lnSpc>
                <a:spcPct val="90000"/>
              </a:lnSpc>
            </a:pPr>
            <a:r>
              <a:rPr lang="zh-CN" altLang="en-US" dirty="0">
                <a:sym typeface="Monotype Sorts" pitchFamily="2" charset="2"/>
              </a:rPr>
              <a:t>语句中</a:t>
            </a:r>
            <a:r>
              <a:rPr lang="en-US" altLang="zh-CN" dirty="0">
                <a:sym typeface="Monotype Sorts" pitchFamily="2" charset="2"/>
              </a:rPr>
              <a:t>CALLER</a:t>
            </a:r>
            <a:r>
              <a:rPr lang="zh-CN" altLang="zh-CN" dirty="0">
                <a:sym typeface="Monotype Sorts" pitchFamily="2" charset="2"/>
              </a:rPr>
              <a:t>代表调用本过程的父进程之内部标识号，将它记入子进程</a:t>
            </a:r>
            <a:r>
              <a:rPr lang="en-US" altLang="zh-CN" dirty="0">
                <a:sym typeface="Monotype Sorts" pitchFamily="2" charset="2"/>
              </a:rPr>
              <a:t>PCB</a:t>
            </a:r>
            <a:r>
              <a:rPr lang="zh-CN" altLang="zh-CN" dirty="0">
                <a:sym typeface="Monotype Sorts" pitchFamily="2" charset="2"/>
              </a:rPr>
              <a:t>的父进程名这一栏。</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也是调用插入过程</a:t>
            </a:r>
            <a:r>
              <a:rPr lang="en-US" altLang="zh-CN" dirty="0">
                <a:sym typeface="Monotype Sorts" pitchFamily="2" charset="2"/>
              </a:rPr>
              <a:t>Insert</a:t>
            </a:r>
            <a:r>
              <a:rPr lang="zh-CN" altLang="en-US" dirty="0">
                <a:sym typeface="Monotype Sorts" pitchFamily="2" charset="2"/>
              </a:rPr>
              <a:t>，</a:t>
            </a:r>
            <a:r>
              <a:rPr lang="zh-CN" altLang="zh-CN" dirty="0">
                <a:sym typeface="Monotype Sorts" pitchFamily="2" charset="2"/>
              </a:rPr>
              <a:t>其中</a:t>
            </a:r>
            <a:r>
              <a:rPr lang="en-US" altLang="zh-CN" dirty="0">
                <a:sym typeface="Monotype Sorts" pitchFamily="2" charset="2"/>
              </a:rPr>
              <a:t>RL</a:t>
            </a:r>
            <a:r>
              <a:rPr lang="zh-CN" altLang="zh-CN" dirty="0">
                <a:sym typeface="Monotype Sorts" pitchFamily="2" charset="2"/>
              </a:rPr>
              <a:t>表示就绪队列，即把进程</a:t>
            </a:r>
            <a:r>
              <a:rPr lang="en-US" altLang="zh-CN" dirty="0">
                <a:sym typeface="Monotype Sorts" pitchFamily="2" charset="2"/>
              </a:rPr>
              <a:t>i</a:t>
            </a:r>
            <a:r>
              <a:rPr lang="zh-CN" altLang="zh-CN" dirty="0">
                <a:sym typeface="Monotype Sorts" pitchFamily="2" charset="2"/>
              </a:rPr>
              <a:t>插入就绪队列。</a:t>
            </a:r>
            <a:endParaRPr lang="zh-CN" altLang="en-US" dirty="0"/>
          </a:p>
          <a:p>
            <a:pPr lvl="0" eaLnBrk="1" hangingPunct="1">
              <a:lnSpc>
                <a:spcPct val="90000"/>
              </a:lnSpc>
            </a:pP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noTextEdit="1"/>
          </p:cNvSpPr>
          <p:nvPr>
            <p:ph type="sldImg"/>
          </p:nvPr>
        </p:nvSpPr>
        <p:spPr>
          <a:ln/>
        </p:spPr>
      </p:sp>
      <p:sp>
        <p:nvSpPr>
          <p:cNvPr id="143363" name="Rectangle 3"/>
          <p:cNvSpPr>
            <a:spLocks noGrp="1"/>
          </p:cNvSpPr>
          <p:nvPr>
            <p:ph type="body" idx="1"/>
          </p:nvPr>
        </p:nvSpPr>
        <p:spPr>
          <a:ln/>
        </p:spPr>
        <p:txBody>
          <a:bodyPr wrap="square" lIns="91440" tIns="45720" rIns="91440" bIns="45720" anchor="ctr"/>
          <a:p>
            <a:pPr lvl="0" algn="just" eaLnBrk="1" hangingPunct="1">
              <a:lnSpc>
                <a:spcPct val="110000"/>
              </a:lnSpc>
              <a:spcBef>
                <a:spcPct val="50000"/>
              </a:spcBef>
            </a:pPr>
            <a:r>
              <a:rPr lang="zh-CN" altLang="en-US" dirty="0"/>
              <a:t>各系统的建立进程原语就是供进程调用的用以建立子进程使用的。该原语的主要工作是为被建立进程</a:t>
            </a:r>
            <a:r>
              <a:rPr lang="zh-CN" altLang="en-US" u="sng" dirty="0"/>
              <a:t>建立起一个进程控制块</a:t>
            </a:r>
            <a:r>
              <a:rPr lang="en-US" altLang="zh-CN" u="sng" dirty="0"/>
              <a:t>PCB</a:t>
            </a:r>
            <a:r>
              <a:rPr lang="zh-CN" altLang="en-US" u="sng" dirty="0"/>
              <a:t>，</a:t>
            </a:r>
            <a:r>
              <a:rPr lang="zh-CN" altLang="zh-CN" u="sng" dirty="0"/>
              <a:t>并填入相应的初始值</a:t>
            </a:r>
            <a:r>
              <a:rPr lang="zh-CN" altLang="zh-CN" dirty="0"/>
              <a:t>。其主要操作过程是先向系统的</a:t>
            </a:r>
            <a:r>
              <a:rPr lang="en-US" altLang="zh-CN" dirty="0"/>
              <a:t>PCB</a:t>
            </a:r>
            <a:r>
              <a:rPr lang="zh-CN" altLang="zh-CN" dirty="0"/>
              <a:t>空间申请分给一个空闲的</a:t>
            </a:r>
            <a:r>
              <a:rPr lang="en-US" altLang="zh-CN" dirty="0"/>
              <a:t>PCB</a:t>
            </a:r>
            <a:r>
              <a:rPr lang="zh-CN" altLang="en-US" dirty="0"/>
              <a:t>，</a:t>
            </a:r>
            <a:r>
              <a:rPr lang="zh-CN" altLang="zh-CN" dirty="0"/>
              <a:t>而后根据父进程所提供的参数，将子进程的</a:t>
            </a:r>
            <a:r>
              <a:rPr lang="en-US" altLang="zh-CN" dirty="0"/>
              <a:t>PCB</a:t>
            </a:r>
            <a:r>
              <a:rPr lang="zh-CN" altLang="zh-CN" dirty="0"/>
              <a:t>表目初始化，最后返回一个进程内部名。参数为：进程名（外部标识符）</a:t>
            </a:r>
            <a:r>
              <a:rPr lang="en-US" altLang="zh-CN" dirty="0"/>
              <a:t>n</a:t>
            </a:r>
            <a:r>
              <a:rPr lang="zh-CN" altLang="en-US" dirty="0"/>
              <a:t>；</a:t>
            </a:r>
            <a:r>
              <a:rPr lang="zh-CN" altLang="zh-CN" dirty="0"/>
              <a:t>处理机的初始状态（或进程运行现场的初始值，主要指名寄存器和程序状态字初始值）</a:t>
            </a:r>
            <a:r>
              <a:rPr lang="en-US" altLang="zh-CN" dirty="0"/>
              <a:t>S0</a:t>
            </a:r>
            <a:r>
              <a:rPr lang="zh-CN" altLang="en-US" dirty="0"/>
              <a:t>；</a:t>
            </a:r>
            <a:r>
              <a:rPr lang="zh-CN" altLang="zh-CN" dirty="0"/>
              <a:t>优先数</a:t>
            </a:r>
            <a:r>
              <a:rPr lang="en-US" altLang="zh-CN" dirty="0"/>
              <a:t>k0</a:t>
            </a:r>
            <a:r>
              <a:rPr lang="zh-CN" altLang="en-US" dirty="0"/>
              <a:t>；</a:t>
            </a:r>
            <a:r>
              <a:rPr lang="zh-CN" altLang="zh-CN" dirty="0"/>
              <a:t>父进程分给子进程的初始主存区</a:t>
            </a:r>
            <a:r>
              <a:rPr lang="en-US" altLang="zh-CN" dirty="0"/>
              <a:t>M0</a:t>
            </a:r>
            <a:r>
              <a:rPr lang="zh-CN" altLang="zh-CN" dirty="0"/>
              <a:t>和其它资源清单（多种资源表）</a:t>
            </a:r>
            <a:r>
              <a:rPr lang="en-US" altLang="zh-CN" dirty="0"/>
              <a:t>R0</a:t>
            </a:r>
            <a:r>
              <a:rPr lang="zh-CN" altLang="zh-CN" dirty="0"/>
              <a:t>等。</a:t>
            </a:r>
            <a:endParaRPr lang="zh-CN" altLang="en-US" dirty="0"/>
          </a:p>
          <a:p>
            <a:pPr lvl="0" eaLnBrk="1" hangingPunct="1">
              <a:lnSpc>
                <a:spcPct val="90000"/>
              </a:lnSpc>
            </a:pPr>
            <a:r>
              <a:rPr lang="zh-CN" altLang="en-US" dirty="0"/>
              <a:t>程序中的第</a:t>
            </a:r>
            <a:r>
              <a:rPr lang="zh-CN" altLang="en-US" dirty="0">
                <a:sym typeface="Monotype Sorts" pitchFamily="2" charset="2"/>
              </a:rPr>
              <a:t>语句是调用查找进程名过程“  </a:t>
            </a:r>
            <a:r>
              <a:rPr lang="en-US" altLang="zh-CN" dirty="0">
                <a:sym typeface="Monotype Sorts" pitchFamily="2" charset="2"/>
              </a:rPr>
              <a:t>Get Internal Name ”</a:t>
            </a:r>
            <a:r>
              <a:rPr lang="zh-CN" altLang="en-US" dirty="0">
                <a:sym typeface="Monotype Sorts" pitchFamily="2" charset="2"/>
              </a:rPr>
              <a:t>，</a:t>
            </a:r>
            <a:r>
              <a:rPr lang="zh-CN" altLang="zh-CN" dirty="0">
                <a:sym typeface="Monotype Sorts" pitchFamily="2" charset="2"/>
              </a:rPr>
              <a:t>参数为进程外部名</a:t>
            </a:r>
            <a:r>
              <a:rPr lang="en-US" altLang="zh-CN" dirty="0">
                <a:sym typeface="Monotype Sorts" pitchFamily="2" charset="2"/>
              </a:rPr>
              <a:t>n</a:t>
            </a:r>
            <a:r>
              <a:rPr lang="zh-CN" altLang="en-US" dirty="0">
                <a:sym typeface="Monotype Sorts" pitchFamily="2" charset="2"/>
              </a:rPr>
              <a:t>。</a:t>
            </a:r>
            <a:r>
              <a:rPr lang="zh-CN" altLang="zh-CN" dirty="0">
                <a:sym typeface="Monotype Sorts" pitchFamily="2" charset="2"/>
              </a:rPr>
              <a:t>该过程查找</a:t>
            </a:r>
            <a:r>
              <a:rPr lang="en-US" altLang="zh-CN" dirty="0">
                <a:sym typeface="Monotype Sorts" pitchFamily="2" charset="2"/>
              </a:rPr>
              <a:t>PCB</a:t>
            </a:r>
            <a:r>
              <a:rPr lang="zh-CN" altLang="zh-CN" dirty="0">
                <a:sym typeface="Monotype Sorts" pitchFamily="2" charset="2"/>
              </a:rPr>
              <a:t>集合，如已有此同样外部名进程则返回出错消息，否则返回一个空闲的</a:t>
            </a:r>
            <a:r>
              <a:rPr lang="en-US" altLang="zh-CN" dirty="0">
                <a:sym typeface="Monotype Sorts" pitchFamily="2" charset="2"/>
              </a:rPr>
              <a:t>PCB</a:t>
            </a:r>
            <a:r>
              <a:rPr lang="zh-CN" altLang="zh-CN" dirty="0">
                <a:sym typeface="Monotype Sorts" pitchFamily="2" charset="2"/>
              </a:rPr>
              <a:t>内部标识号</a:t>
            </a:r>
            <a:r>
              <a:rPr lang="en-US" altLang="zh-CN" dirty="0">
                <a:sym typeface="Monotype Sorts" pitchFamily="2" charset="2"/>
              </a:rPr>
              <a:t>i</a:t>
            </a:r>
            <a:r>
              <a:rPr lang="zh-CN" altLang="en-US" dirty="0">
                <a:sym typeface="Monotype Sorts" pitchFamily="2" charset="2"/>
              </a:rPr>
              <a:t>。</a:t>
            </a:r>
            <a:endParaRPr lang="zh-CN" altLang="en-US" dirty="0">
              <a:sym typeface="Monotype Sorts" pitchFamily="2" charset="2"/>
            </a:endParaRPr>
          </a:p>
          <a:p>
            <a:pPr lvl="0" eaLnBrk="1" hangingPunct="1">
              <a:lnSpc>
                <a:spcPct val="90000"/>
              </a:lnSpc>
            </a:pPr>
            <a:r>
              <a:rPr lang="zh-CN" altLang="zh-CN" dirty="0">
                <a:sym typeface="Monotype Sorts" pitchFamily="2" charset="2"/>
              </a:rPr>
              <a:t>第</a:t>
            </a:r>
            <a:r>
              <a:rPr lang="zh-CN" altLang="en-US" dirty="0">
                <a:sym typeface="Monotype Sorts" pitchFamily="2" charset="2"/>
              </a:rPr>
              <a:t></a:t>
            </a:r>
            <a:r>
              <a:rPr lang="zh-CN" altLang="zh-CN" dirty="0">
                <a:sym typeface="Monotype Sorts" pitchFamily="2" charset="2"/>
              </a:rPr>
              <a:t>语句是把进程外部名</a:t>
            </a:r>
            <a:r>
              <a:rPr lang="en-US" altLang="zh-CN" dirty="0">
                <a:sym typeface="Monotype Sorts" pitchFamily="2" charset="2"/>
              </a:rPr>
              <a:t>n</a:t>
            </a:r>
            <a:r>
              <a:rPr lang="zh-CN" altLang="zh-CN" dirty="0">
                <a:sym typeface="Monotype Sorts" pitchFamily="2" charset="2"/>
              </a:rPr>
              <a:t>登记到第</a:t>
            </a:r>
            <a:r>
              <a:rPr lang="en-US" altLang="zh-CN" dirty="0">
                <a:sym typeface="Monotype Sorts" pitchFamily="2" charset="2"/>
              </a:rPr>
              <a:t>i</a:t>
            </a:r>
            <a:r>
              <a:rPr lang="zh-CN" altLang="zh-CN" dirty="0">
                <a:sym typeface="Monotype Sorts" pitchFamily="2" charset="2"/>
              </a:rPr>
              <a:t>个</a:t>
            </a:r>
            <a:r>
              <a:rPr lang="en-US" altLang="zh-CN" dirty="0">
                <a:sym typeface="Monotype Sorts" pitchFamily="2" charset="2"/>
              </a:rPr>
              <a:t>PCB</a:t>
            </a:r>
            <a:r>
              <a:rPr lang="zh-CN" altLang="zh-CN" dirty="0">
                <a:sym typeface="Monotype Sorts" pitchFamily="2" charset="2"/>
              </a:rPr>
              <a:t>的相应外部名表目中。</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是往</a:t>
            </a:r>
            <a:r>
              <a:rPr lang="en-US" altLang="zh-CN" dirty="0">
                <a:sym typeface="Monotype Sorts" pitchFamily="2" charset="2"/>
              </a:rPr>
              <a:t>PCB</a:t>
            </a:r>
            <a:r>
              <a:rPr lang="zh-CN" altLang="zh-CN" dirty="0">
                <a:sym typeface="Monotype Sorts" pitchFamily="2" charset="2"/>
              </a:rPr>
              <a:t>中登记优先数。</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登记现场状态初始值 </a:t>
            </a:r>
            <a:r>
              <a:rPr lang="en-US" altLang="zh-CN" dirty="0">
                <a:sym typeface="Monotype Sorts" pitchFamily="2" charset="2"/>
              </a:rPr>
              <a:t>S0</a:t>
            </a:r>
            <a:r>
              <a:rPr lang="zh-CN" altLang="zh-CN" dirty="0">
                <a:sym typeface="Monotype Sorts" pitchFamily="2" charset="2"/>
              </a:rPr>
              <a:t>到相应的现场保留区中或</a:t>
            </a:r>
            <a:r>
              <a:rPr lang="en-US" altLang="zh-CN" dirty="0">
                <a:sym typeface="Monotype Sorts" pitchFamily="2" charset="2"/>
              </a:rPr>
              <a:t>Cpustate</a:t>
            </a:r>
            <a:r>
              <a:rPr lang="zh-CN" altLang="zh-CN" dirty="0">
                <a:sym typeface="Monotype Sorts" pitchFamily="2" charset="2"/>
              </a:rPr>
              <a:t>中。</a:t>
            </a:r>
            <a:endParaRPr lang="zh-CN" altLang="en-US" dirty="0"/>
          </a:p>
          <a:p>
            <a:pPr lvl="0" eaLnBrk="1" hangingPunct="1">
              <a:lnSpc>
                <a:spcPct val="90000"/>
              </a:lnSpc>
            </a:pPr>
            <a:r>
              <a:rPr lang="zh-CN" altLang="en-US" dirty="0">
                <a:sym typeface="Monotype Sorts" pitchFamily="2" charset="2"/>
              </a:rPr>
              <a:t>，</a:t>
            </a:r>
            <a:r>
              <a:rPr lang="zh-CN" altLang="zh-CN" dirty="0">
                <a:sym typeface="Monotype Sorts" pitchFamily="2" charset="2"/>
              </a:rPr>
              <a:t>分别记入主存和资源的初始占有情况，这是由父进程将自己的一部分资源分给子进程的。</a:t>
            </a:r>
            <a:endParaRPr lang="zh-CN" altLang="zh-CN" dirty="0">
              <a:sym typeface="Monotype Sorts" pitchFamily="2" charset="2"/>
            </a:endParaRPr>
          </a:p>
          <a:p>
            <a:pPr lvl="0" eaLnBrk="1" hangingPunct="1">
              <a:lnSpc>
                <a:spcPct val="90000"/>
              </a:lnSpc>
            </a:pPr>
            <a:r>
              <a:rPr lang="zh-CN" altLang="en-US" dirty="0">
                <a:sym typeface="Monotype Sorts" pitchFamily="2" charset="2"/>
              </a:rPr>
              <a:t>是把进程初始状态置为“   挂起就绪 ”。</a:t>
            </a:r>
            <a:endParaRPr lang="zh-CN" altLang="en-US" dirty="0">
              <a:sym typeface="Monotype Sorts" pitchFamily="2" charset="2"/>
            </a:endParaRPr>
          </a:p>
          <a:p>
            <a:pPr lvl="0" eaLnBrk="1" hangingPunct="1">
              <a:lnSpc>
                <a:spcPct val="90000"/>
              </a:lnSpc>
            </a:pPr>
            <a:r>
              <a:rPr lang="zh-CN" altLang="en-US" dirty="0">
                <a:sym typeface="Monotype Sorts" pitchFamily="2" charset="2"/>
              </a:rPr>
              <a:t>语句中</a:t>
            </a:r>
            <a:r>
              <a:rPr lang="en-US" altLang="zh-CN" dirty="0">
                <a:sym typeface="Monotype Sorts" pitchFamily="2" charset="2"/>
              </a:rPr>
              <a:t>CALLER</a:t>
            </a:r>
            <a:r>
              <a:rPr lang="zh-CN" altLang="zh-CN" dirty="0">
                <a:sym typeface="Monotype Sorts" pitchFamily="2" charset="2"/>
              </a:rPr>
              <a:t>代表调用本过程的父进程之内部标识号，将它记入子进程</a:t>
            </a:r>
            <a:r>
              <a:rPr lang="en-US" altLang="zh-CN" dirty="0">
                <a:sym typeface="Monotype Sorts" pitchFamily="2" charset="2"/>
              </a:rPr>
              <a:t>PCB</a:t>
            </a:r>
            <a:r>
              <a:rPr lang="zh-CN" altLang="zh-CN" dirty="0">
                <a:sym typeface="Monotype Sorts" pitchFamily="2" charset="2"/>
              </a:rPr>
              <a:t>的父进程名这一栏。</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也是调用插入过程</a:t>
            </a:r>
            <a:r>
              <a:rPr lang="en-US" altLang="zh-CN" dirty="0">
                <a:sym typeface="Monotype Sorts" pitchFamily="2" charset="2"/>
              </a:rPr>
              <a:t>Insert</a:t>
            </a:r>
            <a:r>
              <a:rPr lang="zh-CN" altLang="en-US" dirty="0">
                <a:sym typeface="Monotype Sorts" pitchFamily="2" charset="2"/>
              </a:rPr>
              <a:t>，</a:t>
            </a:r>
            <a:r>
              <a:rPr lang="zh-CN" altLang="zh-CN" dirty="0">
                <a:sym typeface="Monotype Sorts" pitchFamily="2" charset="2"/>
              </a:rPr>
              <a:t>其中</a:t>
            </a:r>
            <a:r>
              <a:rPr lang="en-US" altLang="zh-CN" dirty="0">
                <a:sym typeface="Monotype Sorts" pitchFamily="2" charset="2"/>
              </a:rPr>
              <a:t>RL</a:t>
            </a:r>
            <a:r>
              <a:rPr lang="zh-CN" altLang="zh-CN" dirty="0">
                <a:sym typeface="Monotype Sorts" pitchFamily="2" charset="2"/>
              </a:rPr>
              <a:t>表示就绪队列，即把进程</a:t>
            </a:r>
            <a:r>
              <a:rPr lang="en-US" altLang="zh-CN" dirty="0">
                <a:sym typeface="Monotype Sorts" pitchFamily="2" charset="2"/>
              </a:rPr>
              <a:t>i</a:t>
            </a:r>
            <a:r>
              <a:rPr lang="zh-CN" altLang="zh-CN" dirty="0">
                <a:sym typeface="Monotype Sorts" pitchFamily="2" charset="2"/>
              </a:rPr>
              <a:t>插入就绪队列。</a:t>
            </a:r>
            <a:endParaRPr lang="zh-CN" altLang="en-US" dirty="0"/>
          </a:p>
          <a:p>
            <a:pPr lvl="0" eaLnBrk="1" hangingPunct="1">
              <a:lnSpc>
                <a:spcPct val="90000"/>
              </a:lnSpc>
            </a:pP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noTextEdit="1"/>
          </p:cNvSpPr>
          <p:nvPr>
            <p:ph type="sldImg"/>
          </p:nvPr>
        </p:nvSpPr>
        <p:spPr>
          <a:ln/>
        </p:spPr>
      </p:sp>
      <p:sp>
        <p:nvSpPr>
          <p:cNvPr id="144387" name="Rectangle 3"/>
          <p:cNvSpPr>
            <a:spLocks noGrp="1"/>
          </p:cNvSpPr>
          <p:nvPr>
            <p:ph type="body" idx="1"/>
          </p:nvPr>
        </p:nvSpPr>
        <p:spPr>
          <a:ln/>
        </p:spPr>
        <p:txBody>
          <a:bodyPr wrap="square" lIns="91440" tIns="45720" rIns="91440" bIns="45720" anchor="ctr"/>
          <a:p>
            <a:pPr lvl="0" algn="just" eaLnBrk="1" hangingPunct="1">
              <a:lnSpc>
                <a:spcPct val="110000"/>
              </a:lnSpc>
              <a:spcBef>
                <a:spcPct val="50000"/>
              </a:spcBef>
            </a:pPr>
            <a:r>
              <a:rPr lang="zh-CN" altLang="en-US" dirty="0"/>
              <a:t>各系统的建立进程原语就是供进程调用的用以建立子进程使用的。该原语的主要工作是为被建立进程</a:t>
            </a:r>
            <a:r>
              <a:rPr lang="zh-CN" altLang="en-US" u="sng" dirty="0"/>
              <a:t>建立起一个进程控制块</a:t>
            </a:r>
            <a:r>
              <a:rPr lang="en-US" altLang="zh-CN" u="sng" dirty="0"/>
              <a:t>PCB</a:t>
            </a:r>
            <a:r>
              <a:rPr lang="zh-CN" altLang="en-US" u="sng" dirty="0"/>
              <a:t>，</a:t>
            </a:r>
            <a:r>
              <a:rPr lang="zh-CN" altLang="zh-CN" u="sng" dirty="0"/>
              <a:t>并填入相应的初始值</a:t>
            </a:r>
            <a:r>
              <a:rPr lang="zh-CN" altLang="zh-CN" dirty="0"/>
              <a:t>。其主要操作过程是先向系统的</a:t>
            </a:r>
            <a:r>
              <a:rPr lang="en-US" altLang="zh-CN" dirty="0"/>
              <a:t>PCB</a:t>
            </a:r>
            <a:r>
              <a:rPr lang="zh-CN" altLang="zh-CN" dirty="0"/>
              <a:t>空间申请分给一个空闲的</a:t>
            </a:r>
            <a:r>
              <a:rPr lang="en-US" altLang="zh-CN" dirty="0"/>
              <a:t>PCB</a:t>
            </a:r>
            <a:r>
              <a:rPr lang="zh-CN" altLang="en-US" dirty="0"/>
              <a:t>，</a:t>
            </a:r>
            <a:r>
              <a:rPr lang="zh-CN" altLang="zh-CN" dirty="0"/>
              <a:t>而后根据父进程所提供的参数，将子进程的</a:t>
            </a:r>
            <a:r>
              <a:rPr lang="en-US" altLang="zh-CN" dirty="0"/>
              <a:t>PCB</a:t>
            </a:r>
            <a:r>
              <a:rPr lang="zh-CN" altLang="zh-CN" dirty="0"/>
              <a:t>表目初始化，最后返回一个进程内部名。参数为：进程名（外部标识符）</a:t>
            </a:r>
            <a:r>
              <a:rPr lang="en-US" altLang="zh-CN" dirty="0"/>
              <a:t>n</a:t>
            </a:r>
            <a:r>
              <a:rPr lang="zh-CN" altLang="en-US" dirty="0"/>
              <a:t>；</a:t>
            </a:r>
            <a:r>
              <a:rPr lang="zh-CN" altLang="zh-CN" dirty="0"/>
              <a:t>处理机的初始状态（或进程运行现场的初始值，主要指名寄存器和程序状态字初始值）</a:t>
            </a:r>
            <a:r>
              <a:rPr lang="en-US" altLang="zh-CN" dirty="0"/>
              <a:t>S0</a:t>
            </a:r>
            <a:r>
              <a:rPr lang="zh-CN" altLang="en-US" dirty="0"/>
              <a:t>；</a:t>
            </a:r>
            <a:r>
              <a:rPr lang="zh-CN" altLang="zh-CN" dirty="0"/>
              <a:t>优先数</a:t>
            </a:r>
            <a:r>
              <a:rPr lang="en-US" altLang="zh-CN" dirty="0"/>
              <a:t>k0</a:t>
            </a:r>
            <a:r>
              <a:rPr lang="zh-CN" altLang="en-US" dirty="0"/>
              <a:t>；</a:t>
            </a:r>
            <a:r>
              <a:rPr lang="zh-CN" altLang="zh-CN" dirty="0"/>
              <a:t>父进程分给子进程的初始主存区</a:t>
            </a:r>
            <a:r>
              <a:rPr lang="en-US" altLang="zh-CN" dirty="0"/>
              <a:t>M0</a:t>
            </a:r>
            <a:r>
              <a:rPr lang="zh-CN" altLang="zh-CN" dirty="0"/>
              <a:t>和其它资源清单（多种资源表）</a:t>
            </a:r>
            <a:r>
              <a:rPr lang="en-US" altLang="zh-CN" dirty="0"/>
              <a:t>R0</a:t>
            </a:r>
            <a:r>
              <a:rPr lang="zh-CN" altLang="zh-CN" dirty="0"/>
              <a:t>等。</a:t>
            </a:r>
            <a:endParaRPr lang="zh-CN" altLang="en-US" dirty="0"/>
          </a:p>
          <a:p>
            <a:pPr lvl="0" eaLnBrk="1" hangingPunct="1">
              <a:lnSpc>
                <a:spcPct val="90000"/>
              </a:lnSpc>
            </a:pPr>
            <a:r>
              <a:rPr lang="zh-CN" altLang="en-US" dirty="0"/>
              <a:t>程序中的第</a:t>
            </a:r>
            <a:r>
              <a:rPr lang="zh-CN" altLang="en-US" dirty="0">
                <a:sym typeface="Monotype Sorts" pitchFamily="2" charset="2"/>
              </a:rPr>
              <a:t>语句是调用查找进程名过程“  </a:t>
            </a:r>
            <a:r>
              <a:rPr lang="en-US" altLang="zh-CN" dirty="0">
                <a:sym typeface="Monotype Sorts" pitchFamily="2" charset="2"/>
              </a:rPr>
              <a:t>Get Internal Name ”</a:t>
            </a:r>
            <a:r>
              <a:rPr lang="zh-CN" altLang="en-US" dirty="0">
                <a:sym typeface="Monotype Sorts" pitchFamily="2" charset="2"/>
              </a:rPr>
              <a:t>，</a:t>
            </a:r>
            <a:r>
              <a:rPr lang="zh-CN" altLang="zh-CN" dirty="0">
                <a:sym typeface="Monotype Sorts" pitchFamily="2" charset="2"/>
              </a:rPr>
              <a:t>参数为进程外部名</a:t>
            </a:r>
            <a:r>
              <a:rPr lang="en-US" altLang="zh-CN" dirty="0">
                <a:sym typeface="Monotype Sorts" pitchFamily="2" charset="2"/>
              </a:rPr>
              <a:t>n</a:t>
            </a:r>
            <a:r>
              <a:rPr lang="zh-CN" altLang="en-US" dirty="0">
                <a:sym typeface="Monotype Sorts" pitchFamily="2" charset="2"/>
              </a:rPr>
              <a:t>。</a:t>
            </a:r>
            <a:r>
              <a:rPr lang="zh-CN" altLang="zh-CN" dirty="0">
                <a:sym typeface="Monotype Sorts" pitchFamily="2" charset="2"/>
              </a:rPr>
              <a:t>该过程查找</a:t>
            </a:r>
            <a:r>
              <a:rPr lang="en-US" altLang="zh-CN" dirty="0">
                <a:sym typeface="Monotype Sorts" pitchFamily="2" charset="2"/>
              </a:rPr>
              <a:t>PCB</a:t>
            </a:r>
            <a:r>
              <a:rPr lang="zh-CN" altLang="zh-CN" dirty="0">
                <a:sym typeface="Monotype Sorts" pitchFamily="2" charset="2"/>
              </a:rPr>
              <a:t>集合，如已有此同样外部名进程则返回出错消息，否则返回一个空闲的</a:t>
            </a:r>
            <a:r>
              <a:rPr lang="en-US" altLang="zh-CN" dirty="0">
                <a:sym typeface="Monotype Sorts" pitchFamily="2" charset="2"/>
              </a:rPr>
              <a:t>PCB</a:t>
            </a:r>
            <a:r>
              <a:rPr lang="zh-CN" altLang="zh-CN" dirty="0">
                <a:sym typeface="Monotype Sorts" pitchFamily="2" charset="2"/>
              </a:rPr>
              <a:t>内部标识号</a:t>
            </a:r>
            <a:r>
              <a:rPr lang="en-US" altLang="zh-CN" dirty="0">
                <a:sym typeface="Monotype Sorts" pitchFamily="2" charset="2"/>
              </a:rPr>
              <a:t>i</a:t>
            </a:r>
            <a:r>
              <a:rPr lang="zh-CN" altLang="en-US" dirty="0">
                <a:sym typeface="Monotype Sorts" pitchFamily="2" charset="2"/>
              </a:rPr>
              <a:t>。</a:t>
            </a:r>
            <a:endParaRPr lang="zh-CN" altLang="en-US" dirty="0">
              <a:sym typeface="Monotype Sorts" pitchFamily="2" charset="2"/>
            </a:endParaRPr>
          </a:p>
          <a:p>
            <a:pPr lvl="0" eaLnBrk="1" hangingPunct="1">
              <a:lnSpc>
                <a:spcPct val="90000"/>
              </a:lnSpc>
            </a:pPr>
            <a:r>
              <a:rPr lang="zh-CN" altLang="zh-CN" dirty="0">
                <a:sym typeface="Monotype Sorts" pitchFamily="2" charset="2"/>
              </a:rPr>
              <a:t>第</a:t>
            </a:r>
            <a:r>
              <a:rPr lang="zh-CN" altLang="en-US" dirty="0">
                <a:sym typeface="Monotype Sorts" pitchFamily="2" charset="2"/>
              </a:rPr>
              <a:t></a:t>
            </a:r>
            <a:r>
              <a:rPr lang="zh-CN" altLang="zh-CN" dirty="0">
                <a:sym typeface="Monotype Sorts" pitchFamily="2" charset="2"/>
              </a:rPr>
              <a:t>语句是把进程外部名</a:t>
            </a:r>
            <a:r>
              <a:rPr lang="en-US" altLang="zh-CN" dirty="0">
                <a:sym typeface="Monotype Sorts" pitchFamily="2" charset="2"/>
              </a:rPr>
              <a:t>n</a:t>
            </a:r>
            <a:r>
              <a:rPr lang="zh-CN" altLang="zh-CN" dirty="0">
                <a:sym typeface="Monotype Sorts" pitchFamily="2" charset="2"/>
              </a:rPr>
              <a:t>登记到第</a:t>
            </a:r>
            <a:r>
              <a:rPr lang="en-US" altLang="zh-CN" dirty="0">
                <a:sym typeface="Monotype Sorts" pitchFamily="2" charset="2"/>
              </a:rPr>
              <a:t>i</a:t>
            </a:r>
            <a:r>
              <a:rPr lang="zh-CN" altLang="zh-CN" dirty="0">
                <a:sym typeface="Monotype Sorts" pitchFamily="2" charset="2"/>
              </a:rPr>
              <a:t>个</a:t>
            </a:r>
            <a:r>
              <a:rPr lang="en-US" altLang="zh-CN" dirty="0">
                <a:sym typeface="Monotype Sorts" pitchFamily="2" charset="2"/>
              </a:rPr>
              <a:t>PCB</a:t>
            </a:r>
            <a:r>
              <a:rPr lang="zh-CN" altLang="zh-CN" dirty="0">
                <a:sym typeface="Monotype Sorts" pitchFamily="2" charset="2"/>
              </a:rPr>
              <a:t>的相应外部名表目中。</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是往</a:t>
            </a:r>
            <a:r>
              <a:rPr lang="en-US" altLang="zh-CN" dirty="0">
                <a:sym typeface="Monotype Sorts" pitchFamily="2" charset="2"/>
              </a:rPr>
              <a:t>PCB</a:t>
            </a:r>
            <a:r>
              <a:rPr lang="zh-CN" altLang="zh-CN" dirty="0">
                <a:sym typeface="Monotype Sorts" pitchFamily="2" charset="2"/>
              </a:rPr>
              <a:t>中登记优先数。</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登记现场状态初始值 </a:t>
            </a:r>
            <a:r>
              <a:rPr lang="en-US" altLang="zh-CN" dirty="0">
                <a:sym typeface="Monotype Sorts" pitchFamily="2" charset="2"/>
              </a:rPr>
              <a:t>S0</a:t>
            </a:r>
            <a:r>
              <a:rPr lang="zh-CN" altLang="zh-CN" dirty="0">
                <a:sym typeface="Monotype Sorts" pitchFamily="2" charset="2"/>
              </a:rPr>
              <a:t>到相应的现场保留区中或</a:t>
            </a:r>
            <a:r>
              <a:rPr lang="en-US" altLang="zh-CN" dirty="0">
                <a:sym typeface="Monotype Sorts" pitchFamily="2" charset="2"/>
              </a:rPr>
              <a:t>Cpustate</a:t>
            </a:r>
            <a:r>
              <a:rPr lang="zh-CN" altLang="zh-CN" dirty="0">
                <a:sym typeface="Monotype Sorts" pitchFamily="2" charset="2"/>
              </a:rPr>
              <a:t>中。</a:t>
            </a:r>
            <a:endParaRPr lang="zh-CN" altLang="en-US" dirty="0"/>
          </a:p>
          <a:p>
            <a:pPr lvl="0" eaLnBrk="1" hangingPunct="1">
              <a:lnSpc>
                <a:spcPct val="90000"/>
              </a:lnSpc>
            </a:pPr>
            <a:r>
              <a:rPr lang="zh-CN" altLang="en-US" dirty="0">
                <a:sym typeface="Monotype Sorts" pitchFamily="2" charset="2"/>
              </a:rPr>
              <a:t>，</a:t>
            </a:r>
            <a:r>
              <a:rPr lang="zh-CN" altLang="zh-CN" dirty="0">
                <a:sym typeface="Monotype Sorts" pitchFamily="2" charset="2"/>
              </a:rPr>
              <a:t>分别记入主存和资源的初始占有情况，这是由父进程将自己的一部分资源分给子进程的。</a:t>
            </a:r>
            <a:endParaRPr lang="zh-CN" altLang="zh-CN" dirty="0">
              <a:sym typeface="Monotype Sorts" pitchFamily="2" charset="2"/>
            </a:endParaRPr>
          </a:p>
          <a:p>
            <a:pPr lvl="0" eaLnBrk="1" hangingPunct="1">
              <a:lnSpc>
                <a:spcPct val="90000"/>
              </a:lnSpc>
            </a:pPr>
            <a:r>
              <a:rPr lang="zh-CN" altLang="en-US" dirty="0">
                <a:sym typeface="Monotype Sorts" pitchFamily="2" charset="2"/>
              </a:rPr>
              <a:t>是把进程初始状态置为“   挂起就绪 ”。</a:t>
            </a:r>
            <a:endParaRPr lang="zh-CN" altLang="en-US" dirty="0">
              <a:sym typeface="Monotype Sorts" pitchFamily="2" charset="2"/>
            </a:endParaRPr>
          </a:p>
          <a:p>
            <a:pPr lvl="0" eaLnBrk="1" hangingPunct="1">
              <a:lnSpc>
                <a:spcPct val="90000"/>
              </a:lnSpc>
            </a:pPr>
            <a:r>
              <a:rPr lang="zh-CN" altLang="en-US" dirty="0">
                <a:sym typeface="Monotype Sorts" pitchFamily="2" charset="2"/>
              </a:rPr>
              <a:t>语句中</a:t>
            </a:r>
            <a:r>
              <a:rPr lang="en-US" altLang="zh-CN" dirty="0">
                <a:sym typeface="Monotype Sorts" pitchFamily="2" charset="2"/>
              </a:rPr>
              <a:t>CALLER</a:t>
            </a:r>
            <a:r>
              <a:rPr lang="zh-CN" altLang="zh-CN" dirty="0">
                <a:sym typeface="Monotype Sorts" pitchFamily="2" charset="2"/>
              </a:rPr>
              <a:t>代表调用本过程的父进程之内部标识号，将它记入子进程</a:t>
            </a:r>
            <a:r>
              <a:rPr lang="en-US" altLang="zh-CN" dirty="0">
                <a:sym typeface="Monotype Sorts" pitchFamily="2" charset="2"/>
              </a:rPr>
              <a:t>PCB</a:t>
            </a:r>
            <a:r>
              <a:rPr lang="zh-CN" altLang="zh-CN" dirty="0">
                <a:sym typeface="Monotype Sorts" pitchFamily="2" charset="2"/>
              </a:rPr>
              <a:t>的父进程名这一栏。</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也是调用插入过程</a:t>
            </a:r>
            <a:r>
              <a:rPr lang="en-US" altLang="zh-CN" dirty="0">
                <a:sym typeface="Monotype Sorts" pitchFamily="2" charset="2"/>
              </a:rPr>
              <a:t>Insert</a:t>
            </a:r>
            <a:r>
              <a:rPr lang="zh-CN" altLang="en-US" dirty="0">
                <a:sym typeface="Monotype Sorts" pitchFamily="2" charset="2"/>
              </a:rPr>
              <a:t>，</a:t>
            </a:r>
            <a:r>
              <a:rPr lang="zh-CN" altLang="zh-CN" dirty="0">
                <a:sym typeface="Monotype Sorts" pitchFamily="2" charset="2"/>
              </a:rPr>
              <a:t>其中</a:t>
            </a:r>
            <a:r>
              <a:rPr lang="en-US" altLang="zh-CN" dirty="0">
                <a:sym typeface="Monotype Sorts" pitchFamily="2" charset="2"/>
              </a:rPr>
              <a:t>RL</a:t>
            </a:r>
            <a:r>
              <a:rPr lang="zh-CN" altLang="zh-CN" dirty="0">
                <a:sym typeface="Monotype Sorts" pitchFamily="2" charset="2"/>
              </a:rPr>
              <a:t>表示就绪队列，即把进程</a:t>
            </a:r>
            <a:r>
              <a:rPr lang="en-US" altLang="zh-CN" dirty="0">
                <a:sym typeface="Monotype Sorts" pitchFamily="2" charset="2"/>
              </a:rPr>
              <a:t>i</a:t>
            </a:r>
            <a:r>
              <a:rPr lang="zh-CN" altLang="zh-CN" dirty="0">
                <a:sym typeface="Monotype Sorts" pitchFamily="2" charset="2"/>
              </a:rPr>
              <a:t>插入就绪队列。</a:t>
            </a:r>
            <a:endParaRPr lang="zh-CN" altLang="en-US" dirty="0"/>
          </a:p>
          <a:p>
            <a:pPr lvl="0" eaLnBrk="1" hangingPunct="1">
              <a:lnSpc>
                <a:spcPct val="90000"/>
              </a:lnSpc>
            </a:pP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noTextEdit="1"/>
          </p:cNvSpPr>
          <p:nvPr>
            <p:ph type="sldImg"/>
          </p:nvPr>
        </p:nvSpPr>
        <p:spPr>
          <a:ln/>
        </p:spPr>
      </p:sp>
      <p:sp>
        <p:nvSpPr>
          <p:cNvPr id="145411" name="Rectangle 3"/>
          <p:cNvSpPr>
            <a:spLocks noGrp="1"/>
          </p:cNvSpPr>
          <p:nvPr>
            <p:ph type="body" idx="1"/>
          </p:nvPr>
        </p:nvSpPr>
        <p:spPr>
          <a:ln/>
        </p:spPr>
        <p:txBody>
          <a:bodyPr wrap="square" lIns="91440" tIns="45720" rIns="91440" bIns="45720" anchor="ctr"/>
          <a:p>
            <a:pPr lvl="0" algn="just" eaLnBrk="1" hangingPunct="1">
              <a:lnSpc>
                <a:spcPct val="110000"/>
              </a:lnSpc>
              <a:spcBef>
                <a:spcPct val="50000"/>
              </a:spcBef>
            </a:pPr>
            <a:r>
              <a:rPr lang="zh-CN" altLang="en-US" dirty="0"/>
              <a:t>各系统的建立进程原语就是供进程调用的用以建立子进程使用的。该原语的主要工作是为被建立进程</a:t>
            </a:r>
            <a:r>
              <a:rPr lang="zh-CN" altLang="en-US" u="sng" dirty="0"/>
              <a:t>建立起一个进程控制块</a:t>
            </a:r>
            <a:r>
              <a:rPr lang="en-US" altLang="zh-CN" u="sng" dirty="0"/>
              <a:t>PCB</a:t>
            </a:r>
            <a:r>
              <a:rPr lang="zh-CN" altLang="en-US" u="sng" dirty="0"/>
              <a:t>，</a:t>
            </a:r>
            <a:r>
              <a:rPr lang="zh-CN" altLang="zh-CN" u="sng" dirty="0"/>
              <a:t>并填入相应的初始值</a:t>
            </a:r>
            <a:r>
              <a:rPr lang="zh-CN" altLang="zh-CN" dirty="0"/>
              <a:t>。其主要操作过程是先向系统的</a:t>
            </a:r>
            <a:r>
              <a:rPr lang="en-US" altLang="zh-CN" dirty="0"/>
              <a:t>PCB</a:t>
            </a:r>
            <a:r>
              <a:rPr lang="zh-CN" altLang="zh-CN" dirty="0"/>
              <a:t>空间申请分给一个空闲的</a:t>
            </a:r>
            <a:r>
              <a:rPr lang="en-US" altLang="zh-CN" dirty="0"/>
              <a:t>PCB</a:t>
            </a:r>
            <a:r>
              <a:rPr lang="zh-CN" altLang="en-US" dirty="0"/>
              <a:t>，</a:t>
            </a:r>
            <a:r>
              <a:rPr lang="zh-CN" altLang="zh-CN" dirty="0"/>
              <a:t>而后根据父进程所提供的参数，将子进程的</a:t>
            </a:r>
            <a:r>
              <a:rPr lang="en-US" altLang="zh-CN" dirty="0"/>
              <a:t>PCB</a:t>
            </a:r>
            <a:r>
              <a:rPr lang="zh-CN" altLang="zh-CN" dirty="0"/>
              <a:t>表目初始化，最后返回一个进程内部名。参数为：进程名（外部标识符）</a:t>
            </a:r>
            <a:r>
              <a:rPr lang="en-US" altLang="zh-CN" dirty="0"/>
              <a:t>n</a:t>
            </a:r>
            <a:r>
              <a:rPr lang="zh-CN" altLang="en-US" dirty="0"/>
              <a:t>；</a:t>
            </a:r>
            <a:r>
              <a:rPr lang="zh-CN" altLang="zh-CN" dirty="0"/>
              <a:t>处理机的初始状态（或进程运行现场的初始值，主要指名寄存器和程序状态字初始值）</a:t>
            </a:r>
            <a:r>
              <a:rPr lang="en-US" altLang="zh-CN" dirty="0"/>
              <a:t>S0</a:t>
            </a:r>
            <a:r>
              <a:rPr lang="zh-CN" altLang="en-US" dirty="0"/>
              <a:t>；</a:t>
            </a:r>
            <a:r>
              <a:rPr lang="zh-CN" altLang="zh-CN" dirty="0"/>
              <a:t>优先数</a:t>
            </a:r>
            <a:r>
              <a:rPr lang="en-US" altLang="zh-CN" dirty="0"/>
              <a:t>k0</a:t>
            </a:r>
            <a:r>
              <a:rPr lang="zh-CN" altLang="en-US" dirty="0"/>
              <a:t>；</a:t>
            </a:r>
            <a:r>
              <a:rPr lang="zh-CN" altLang="zh-CN" dirty="0"/>
              <a:t>父进程分给子进程的初始主存区</a:t>
            </a:r>
            <a:r>
              <a:rPr lang="en-US" altLang="zh-CN" dirty="0"/>
              <a:t>M0</a:t>
            </a:r>
            <a:r>
              <a:rPr lang="zh-CN" altLang="zh-CN" dirty="0"/>
              <a:t>和其它资源清单（多种资源表）</a:t>
            </a:r>
            <a:r>
              <a:rPr lang="en-US" altLang="zh-CN" dirty="0"/>
              <a:t>R0</a:t>
            </a:r>
            <a:r>
              <a:rPr lang="zh-CN" altLang="zh-CN" dirty="0"/>
              <a:t>等。</a:t>
            </a:r>
            <a:endParaRPr lang="zh-CN" altLang="en-US" dirty="0"/>
          </a:p>
          <a:p>
            <a:pPr lvl="0" eaLnBrk="1" hangingPunct="1">
              <a:lnSpc>
                <a:spcPct val="90000"/>
              </a:lnSpc>
            </a:pPr>
            <a:r>
              <a:rPr lang="zh-CN" altLang="en-US" dirty="0"/>
              <a:t>程序中的第</a:t>
            </a:r>
            <a:r>
              <a:rPr lang="zh-CN" altLang="en-US" dirty="0">
                <a:sym typeface="Monotype Sorts" pitchFamily="2" charset="2"/>
              </a:rPr>
              <a:t>语句是调用查找进程名过程“  </a:t>
            </a:r>
            <a:r>
              <a:rPr lang="en-US" altLang="zh-CN" dirty="0">
                <a:sym typeface="Monotype Sorts" pitchFamily="2" charset="2"/>
              </a:rPr>
              <a:t>Get Internal Name ”</a:t>
            </a:r>
            <a:r>
              <a:rPr lang="zh-CN" altLang="en-US" dirty="0">
                <a:sym typeface="Monotype Sorts" pitchFamily="2" charset="2"/>
              </a:rPr>
              <a:t>，</a:t>
            </a:r>
            <a:r>
              <a:rPr lang="zh-CN" altLang="zh-CN" dirty="0">
                <a:sym typeface="Monotype Sorts" pitchFamily="2" charset="2"/>
              </a:rPr>
              <a:t>参数为进程外部名</a:t>
            </a:r>
            <a:r>
              <a:rPr lang="en-US" altLang="zh-CN" dirty="0">
                <a:sym typeface="Monotype Sorts" pitchFamily="2" charset="2"/>
              </a:rPr>
              <a:t>n</a:t>
            </a:r>
            <a:r>
              <a:rPr lang="zh-CN" altLang="en-US" dirty="0">
                <a:sym typeface="Monotype Sorts" pitchFamily="2" charset="2"/>
              </a:rPr>
              <a:t>。</a:t>
            </a:r>
            <a:r>
              <a:rPr lang="zh-CN" altLang="zh-CN" dirty="0">
                <a:sym typeface="Monotype Sorts" pitchFamily="2" charset="2"/>
              </a:rPr>
              <a:t>该过程查找</a:t>
            </a:r>
            <a:r>
              <a:rPr lang="en-US" altLang="zh-CN" dirty="0">
                <a:sym typeface="Monotype Sorts" pitchFamily="2" charset="2"/>
              </a:rPr>
              <a:t>PCB</a:t>
            </a:r>
            <a:r>
              <a:rPr lang="zh-CN" altLang="zh-CN" dirty="0">
                <a:sym typeface="Monotype Sorts" pitchFamily="2" charset="2"/>
              </a:rPr>
              <a:t>集合，如已有此同样外部名进程则返回出错消息，否则返回一个空闲的</a:t>
            </a:r>
            <a:r>
              <a:rPr lang="en-US" altLang="zh-CN" dirty="0">
                <a:sym typeface="Monotype Sorts" pitchFamily="2" charset="2"/>
              </a:rPr>
              <a:t>PCB</a:t>
            </a:r>
            <a:r>
              <a:rPr lang="zh-CN" altLang="zh-CN" dirty="0">
                <a:sym typeface="Monotype Sorts" pitchFamily="2" charset="2"/>
              </a:rPr>
              <a:t>内部标识号</a:t>
            </a:r>
            <a:r>
              <a:rPr lang="en-US" altLang="zh-CN" dirty="0">
                <a:sym typeface="Monotype Sorts" pitchFamily="2" charset="2"/>
              </a:rPr>
              <a:t>i</a:t>
            </a:r>
            <a:r>
              <a:rPr lang="zh-CN" altLang="en-US" dirty="0">
                <a:sym typeface="Monotype Sorts" pitchFamily="2" charset="2"/>
              </a:rPr>
              <a:t>。</a:t>
            </a:r>
            <a:endParaRPr lang="zh-CN" altLang="en-US" dirty="0">
              <a:sym typeface="Monotype Sorts" pitchFamily="2" charset="2"/>
            </a:endParaRPr>
          </a:p>
          <a:p>
            <a:pPr lvl="0" eaLnBrk="1" hangingPunct="1">
              <a:lnSpc>
                <a:spcPct val="90000"/>
              </a:lnSpc>
            </a:pPr>
            <a:r>
              <a:rPr lang="zh-CN" altLang="zh-CN" dirty="0">
                <a:sym typeface="Monotype Sorts" pitchFamily="2" charset="2"/>
              </a:rPr>
              <a:t>第</a:t>
            </a:r>
            <a:r>
              <a:rPr lang="zh-CN" altLang="en-US" dirty="0">
                <a:sym typeface="Monotype Sorts" pitchFamily="2" charset="2"/>
              </a:rPr>
              <a:t></a:t>
            </a:r>
            <a:r>
              <a:rPr lang="zh-CN" altLang="zh-CN" dirty="0">
                <a:sym typeface="Monotype Sorts" pitchFamily="2" charset="2"/>
              </a:rPr>
              <a:t>语句是把进程外部名</a:t>
            </a:r>
            <a:r>
              <a:rPr lang="en-US" altLang="zh-CN" dirty="0">
                <a:sym typeface="Monotype Sorts" pitchFamily="2" charset="2"/>
              </a:rPr>
              <a:t>n</a:t>
            </a:r>
            <a:r>
              <a:rPr lang="zh-CN" altLang="zh-CN" dirty="0">
                <a:sym typeface="Monotype Sorts" pitchFamily="2" charset="2"/>
              </a:rPr>
              <a:t>登记到第</a:t>
            </a:r>
            <a:r>
              <a:rPr lang="en-US" altLang="zh-CN" dirty="0">
                <a:sym typeface="Monotype Sorts" pitchFamily="2" charset="2"/>
              </a:rPr>
              <a:t>i</a:t>
            </a:r>
            <a:r>
              <a:rPr lang="zh-CN" altLang="zh-CN" dirty="0">
                <a:sym typeface="Monotype Sorts" pitchFamily="2" charset="2"/>
              </a:rPr>
              <a:t>个</a:t>
            </a:r>
            <a:r>
              <a:rPr lang="en-US" altLang="zh-CN" dirty="0">
                <a:sym typeface="Monotype Sorts" pitchFamily="2" charset="2"/>
              </a:rPr>
              <a:t>PCB</a:t>
            </a:r>
            <a:r>
              <a:rPr lang="zh-CN" altLang="zh-CN" dirty="0">
                <a:sym typeface="Monotype Sorts" pitchFamily="2" charset="2"/>
              </a:rPr>
              <a:t>的相应外部名表目中。</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是往</a:t>
            </a:r>
            <a:r>
              <a:rPr lang="en-US" altLang="zh-CN" dirty="0">
                <a:sym typeface="Monotype Sorts" pitchFamily="2" charset="2"/>
              </a:rPr>
              <a:t>PCB</a:t>
            </a:r>
            <a:r>
              <a:rPr lang="zh-CN" altLang="zh-CN" dirty="0">
                <a:sym typeface="Monotype Sorts" pitchFamily="2" charset="2"/>
              </a:rPr>
              <a:t>中登记优先数。</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登记现场状态初始值 </a:t>
            </a:r>
            <a:r>
              <a:rPr lang="en-US" altLang="zh-CN" dirty="0">
                <a:sym typeface="Monotype Sorts" pitchFamily="2" charset="2"/>
              </a:rPr>
              <a:t>S0</a:t>
            </a:r>
            <a:r>
              <a:rPr lang="zh-CN" altLang="zh-CN" dirty="0">
                <a:sym typeface="Monotype Sorts" pitchFamily="2" charset="2"/>
              </a:rPr>
              <a:t>到相应的现场保留区中或</a:t>
            </a:r>
            <a:r>
              <a:rPr lang="en-US" altLang="zh-CN" dirty="0">
                <a:sym typeface="Monotype Sorts" pitchFamily="2" charset="2"/>
              </a:rPr>
              <a:t>Cpustate</a:t>
            </a:r>
            <a:r>
              <a:rPr lang="zh-CN" altLang="zh-CN" dirty="0">
                <a:sym typeface="Monotype Sorts" pitchFamily="2" charset="2"/>
              </a:rPr>
              <a:t>中。</a:t>
            </a:r>
            <a:endParaRPr lang="zh-CN" altLang="en-US" dirty="0"/>
          </a:p>
          <a:p>
            <a:pPr lvl="0" eaLnBrk="1" hangingPunct="1">
              <a:lnSpc>
                <a:spcPct val="90000"/>
              </a:lnSpc>
            </a:pPr>
            <a:r>
              <a:rPr lang="zh-CN" altLang="en-US" dirty="0">
                <a:sym typeface="Monotype Sorts" pitchFamily="2" charset="2"/>
              </a:rPr>
              <a:t>，</a:t>
            </a:r>
            <a:r>
              <a:rPr lang="zh-CN" altLang="zh-CN" dirty="0">
                <a:sym typeface="Monotype Sorts" pitchFamily="2" charset="2"/>
              </a:rPr>
              <a:t>分别记入主存和资源的初始占有情况，这是由父进程将自己的一部分资源分给子进程的。</a:t>
            </a:r>
            <a:endParaRPr lang="zh-CN" altLang="zh-CN" dirty="0">
              <a:sym typeface="Monotype Sorts" pitchFamily="2" charset="2"/>
            </a:endParaRPr>
          </a:p>
          <a:p>
            <a:pPr lvl="0" eaLnBrk="1" hangingPunct="1">
              <a:lnSpc>
                <a:spcPct val="90000"/>
              </a:lnSpc>
            </a:pPr>
            <a:r>
              <a:rPr lang="zh-CN" altLang="en-US" dirty="0">
                <a:sym typeface="Monotype Sorts" pitchFamily="2" charset="2"/>
              </a:rPr>
              <a:t>是把进程初始状态置为“   挂起就绪 ”。</a:t>
            </a:r>
            <a:endParaRPr lang="zh-CN" altLang="en-US" dirty="0">
              <a:sym typeface="Monotype Sorts" pitchFamily="2" charset="2"/>
            </a:endParaRPr>
          </a:p>
          <a:p>
            <a:pPr lvl="0" eaLnBrk="1" hangingPunct="1">
              <a:lnSpc>
                <a:spcPct val="90000"/>
              </a:lnSpc>
            </a:pPr>
            <a:r>
              <a:rPr lang="zh-CN" altLang="en-US" dirty="0">
                <a:sym typeface="Monotype Sorts" pitchFamily="2" charset="2"/>
              </a:rPr>
              <a:t>语句中</a:t>
            </a:r>
            <a:r>
              <a:rPr lang="en-US" altLang="zh-CN" dirty="0">
                <a:sym typeface="Monotype Sorts" pitchFamily="2" charset="2"/>
              </a:rPr>
              <a:t>CALLER</a:t>
            </a:r>
            <a:r>
              <a:rPr lang="zh-CN" altLang="zh-CN" dirty="0">
                <a:sym typeface="Monotype Sorts" pitchFamily="2" charset="2"/>
              </a:rPr>
              <a:t>代表调用本过程的父进程之内部标识号，将它记入子进程</a:t>
            </a:r>
            <a:r>
              <a:rPr lang="en-US" altLang="zh-CN" dirty="0">
                <a:sym typeface="Monotype Sorts" pitchFamily="2" charset="2"/>
              </a:rPr>
              <a:t>PCB</a:t>
            </a:r>
            <a:r>
              <a:rPr lang="zh-CN" altLang="zh-CN" dirty="0">
                <a:sym typeface="Monotype Sorts" pitchFamily="2" charset="2"/>
              </a:rPr>
              <a:t>的父进程名这一栏。</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也是调用插入过程</a:t>
            </a:r>
            <a:r>
              <a:rPr lang="en-US" altLang="zh-CN" dirty="0">
                <a:sym typeface="Monotype Sorts" pitchFamily="2" charset="2"/>
              </a:rPr>
              <a:t>Insert</a:t>
            </a:r>
            <a:r>
              <a:rPr lang="zh-CN" altLang="en-US" dirty="0">
                <a:sym typeface="Monotype Sorts" pitchFamily="2" charset="2"/>
              </a:rPr>
              <a:t>，</a:t>
            </a:r>
            <a:r>
              <a:rPr lang="zh-CN" altLang="zh-CN" dirty="0">
                <a:sym typeface="Monotype Sorts" pitchFamily="2" charset="2"/>
              </a:rPr>
              <a:t>其中</a:t>
            </a:r>
            <a:r>
              <a:rPr lang="en-US" altLang="zh-CN" dirty="0">
                <a:sym typeface="Monotype Sorts" pitchFamily="2" charset="2"/>
              </a:rPr>
              <a:t>RL</a:t>
            </a:r>
            <a:r>
              <a:rPr lang="zh-CN" altLang="zh-CN" dirty="0">
                <a:sym typeface="Monotype Sorts" pitchFamily="2" charset="2"/>
              </a:rPr>
              <a:t>表示就绪队列，即把进程</a:t>
            </a:r>
            <a:r>
              <a:rPr lang="en-US" altLang="zh-CN" dirty="0">
                <a:sym typeface="Monotype Sorts" pitchFamily="2" charset="2"/>
              </a:rPr>
              <a:t>i</a:t>
            </a:r>
            <a:r>
              <a:rPr lang="zh-CN" altLang="zh-CN" dirty="0">
                <a:sym typeface="Monotype Sorts" pitchFamily="2" charset="2"/>
              </a:rPr>
              <a:t>插入就绪队列。</a:t>
            </a:r>
            <a:endParaRPr lang="zh-CN" altLang="en-US" dirty="0"/>
          </a:p>
          <a:p>
            <a:pPr lvl="0" eaLnBrk="1" hangingPunct="1">
              <a:lnSpc>
                <a:spcPct val="90000"/>
              </a:lnSpc>
            </a:pP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noTextEdit="1"/>
          </p:cNvSpPr>
          <p:nvPr>
            <p:ph type="sldImg"/>
          </p:nvPr>
        </p:nvSpPr>
        <p:spPr>
          <a:ln/>
        </p:spPr>
      </p:sp>
      <p:sp>
        <p:nvSpPr>
          <p:cNvPr id="146435" name="Rectangle 3"/>
          <p:cNvSpPr>
            <a:spLocks noGrp="1"/>
          </p:cNvSpPr>
          <p:nvPr>
            <p:ph type="body" idx="1"/>
          </p:nvPr>
        </p:nvSpPr>
        <p:spPr>
          <a:ln/>
        </p:spPr>
        <p:txBody>
          <a:bodyPr wrap="square" lIns="91440" tIns="45720" rIns="91440" bIns="45720" anchor="ctr"/>
          <a:p>
            <a:pPr lvl="0" algn="just" eaLnBrk="1" hangingPunct="1">
              <a:lnSpc>
                <a:spcPct val="110000"/>
              </a:lnSpc>
              <a:spcBef>
                <a:spcPct val="50000"/>
              </a:spcBef>
            </a:pPr>
            <a:r>
              <a:rPr lang="zh-CN" altLang="en-US" dirty="0"/>
              <a:t>各系统的建立进程原语就是供进程调用的用以建立子进程使用的。该原语的主要工作是为被建立进程</a:t>
            </a:r>
            <a:r>
              <a:rPr lang="zh-CN" altLang="en-US" u="sng" dirty="0"/>
              <a:t>建立起一个进程控制块</a:t>
            </a:r>
            <a:r>
              <a:rPr lang="en-US" altLang="zh-CN" u="sng" dirty="0"/>
              <a:t>PCB</a:t>
            </a:r>
            <a:r>
              <a:rPr lang="zh-CN" altLang="en-US" u="sng" dirty="0"/>
              <a:t>，</a:t>
            </a:r>
            <a:r>
              <a:rPr lang="zh-CN" altLang="zh-CN" u="sng" dirty="0"/>
              <a:t>并填入相应的初始值</a:t>
            </a:r>
            <a:r>
              <a:rPr lang="zh-CN" altLang="zh-CN" dirty="0"/>
              <a:t>。其主要操作过程是先向系统的</a:t>
            </a:r>
            <a:r>
              <a:rPr lang="en-US" altLang="zh-CN" dirty="0"/>
              <a:t>PCB</a:t>
            </a:r>
            <a:r>
              <a:rPr lang="zh-CN" altLang="zh-CN" dirty="0"/>
              <a:t>空间申请分给一个空闲的</a:t>
            </a:r>
            <a:r>
              <a:rPr lang="en-US" altLang="zh-CN" dirty="0"/>
              <a:t>PCB</a:t>
            </a:r>
            <a:r>
              <a:rPr lang="zh-CN" altLang="en-US" dirty="0"/>
              <a:t>，</a:t>
            </a:r>
            <a:r>
              <a:rPr lang="zh-CN" altLang="zh-CN" dirty="0"/>
              <a:t>而后根据父进程所提供的参数，将子进程的</a:t>
            </a:r>
            <a:r>
              <a:rPr lang="en-US" altLang="zh-CN" dirty="0"/>
              <a:t>PCB</a:t>
            </a:r>
            <a:r>
              <a:rPr lang="zh-CN" altLang="zh-CN" dirty="0"/>
              <a:t>表目初始化，最后返回一个进程内部名。参数为：进程名（外部标识符）</a:t>
            </a:r>
            <a:r>
              <a:rPr lang="en-US" altLang="zh-CN" dirty="0"/>
              <a:t>n</a:t>
            </a:r>
            <a:r>
              <a:rPr lang="zh-CN" altLang="en-US" dirty="0"/>
              <a:t>；</a:t>
            </a:r>
            <a:r>
              <a:rPr lang="zh-CN" altLang="zh-CN" dirty="0"/>
              <a:t>处理机的初始状态（或进程运行现场的初始值，主要指名寄存器和程序状态字初始值）</a:t>
            </a:r>
            <a:r>
              <a:rPr lang="en-US" altLang="zh-CN" dirty="0"/>
              <a:t>S0</a:t>
            </a:r>
            <a:r>
              <a:rPr lang="zh-CN" altLang="en-US" dirty="0"/>
              <a:t>；</a:t>
            </a:r>
            <a:r>
              <a:rPr lang="zh-CN" altLang="zh-CN" dirty="0"/>
              <a:t>优先数</a:t>
            </a:r>
            <a:r>
              <a:rPr lang="en-US" altLang="zh-CN" dirty="0"/>
              <a:t>k0</a:t>
            </a:r>
            <a:r>
              <a:rPr lang="zh-CN" altLang="en-US" dirty="0"/>
              <a:t>；</a:t>
            </a:r>
            <a:r>
              <a:rPr lang="zh-CN" altLang="zh-CN" dirty="0"/>
              <a:t>父进程分给子进程的初始主存区</a:t>
            </a:r>
            <a:r>
              <a:rPr lang="en-US" altLang="zh-CN" dirty="0"/>
              <a:t>M0</a:t>
            </a:r>
            <a:r>
              <a:rPr lang="zh-CN" altLang="zh-CN" dirty="0"/>
              <a:t>和其它资源清单（多种资源表）</a:t>
            </a:r>
            <a:r>
              <a:rPr lang="en-US" altLang="zh-CN" dirty="0"/>
              <a:t>R0</a:t>
            </a:r>
            <a:r>
              <a:rPr lang="zh-CN" altLang="zh-CN" dirty="0"/>
              <a:t>等。</a:t>
            </a:r>
            <a:endParaRPr lang="zh-CN" altLang="en-US" dirty="0"/>
          </a:p>
          <a:p>
            <a:pPr lvl="0" eaLnBrk="1" hangingPunct="1">
              <a:lnSpc>
                <a:spcPct val="90000"/>
              </a:lnSpc>
            </a:pPr>
            <a:r>
              <a:rPr lang="zh-CN" altLang="en-US" dirty="0"/>
              <a:t>程序中的第</a:t>
            </a:r>
            <a:r>
              <a:rPr lang="zh-CN" altLang="en-US" dirty="0">
                <a:sym typeface="Monotype Sorts" pitchFamily="2" charset="2"/>
              </a:rPr>
              <a:t>语句是调用查找进程名过程“  </a:t>
            </a:r>
            <a:r>
              <a:rPr lang="en-US" altLang="zh-CN" dirty="0">
                <a:sym typeface="Monotype Sorts" pitchFamily="2" charset="2"/>
              </a:rPr>
              <a:t>Get Internal Name ”</a:t>
            </a:r>
            <a:r>
              <a:rPr lang="zh-CN" altLang="en-US" dirty="0">
                <a:sym typeface="Monotype Sorts" pitchFamily="2" charset="2"/>
              </a:rPr>
              <a:t>，</a:t>
            </a:r>
            <a:r>
              <a:rPr lang="zh-CN" altLang="zh-CN" dirty="0">
                <a:sym typeface="Monotype Sorts" pitchFamily="2" charset="2"/>
              </a:rPr>
              <a:t>参数为进程外部名</a:t>
            </a:r>
            <a:r>
              <a:rPr lang="en-US" altLang="zh-CN" dirty="0">
                <a:sym typeface="Monotype Sorts" pitchFamily="2" charset="2"/>
              </a:rPr>
              <a:t>n</a:t>
            </a:r>
            <a:r>
              <a:rPr lang="zh-CN" altLang="en-US" dirty="0">
                <a:sym typeface="Monotype Sorts" pitchFamily="2" charset="2"/>
              </a:rPr>
              <a:t>。</a:t>
            </a:r>
            <a:r>
              <a:rPr lang="zh-CN" altLang="zh-CN" dirty="0">
                <a:sym typeface="Monotype Sorts" pitchFamily="2" charset="2"/>
              </a:rPr>
              <a:t>该过程查找</a:t>
            </a:r>
            <a:r>
              <a:rPr lang="en-US" altLang="zh-CN" dirty="0">
                <a:sym typeface="Monotype Sorts" pitchFamily="2" charset="2"/>
              </a:rPr>
              <a:t>PCB</a:t>
            </a:r>
            <a:r>
              <a:rPr lang="zh-CN" altLang="zh-CN" dirty="0">
                <a:sym typeface="Monotype Sorts" pitchFamily="2" charset="2"/>
              </a:rPr>
              <a:t>集合，如已有此同样外部名进程则返回出错消息，否则返回一个空闲的</a:t>
            </a:r>
            <a:r>
              <a:rPr lang="en-US" altLang="zh-CN" dirty="0">
                <a:sym typeface="Monotype Sorts" pitchFamily="2" charset="2"/>
              </a:rPr>
              <a:t>PCB</a:t>
            </a:r>
            <a:r>
              <a:rPr lang="zh-CN" altLang="zh-CN" dirty="0">
                <a:sym typeface="Monotype Sorts" pitchFamily="2" charset="2"/>
              </a:rPr>
              <a:t>内部标识号</a:t>
            </a:r>
            <a:r>
              <a:rPr lang="en-US" altLang="zh-CN" dirty="0">
                <a:sym typeface="Monotype Sorts" pitchFamily="2" charset="2"/>
              </a:rPr>
              <a:t>i</a:t>
            </a:r>
            <a:r>
              <a:rPr lang="zh-CN" altLang="en-US" dirty="0">
                <a:sym typeface="Monotype Sorts" pitchFamily="2" charset="2"/>
              </a:rPr>
              <a:t>。</a:t>
            </a:r>
            <a:endParaRPr lang="zh-CN" altLang="en-US" dirty="0">
              <a:sym typeface="Monotype Sorts" pitchFamily="2" charset="2"/>
            </a:endParaRPr>
          </a:p>
          <a:p>
            <a:pPr lvl="0" eaLnBrk="1" hangingPunct="1">
              <a:lnSpc>
                <a:spcPct val="90000"/>
              </a:lnSpc>
            </a:pPr>
            <a:r>
              <a:rPr lang="zh-CN" altLang="zh-CN" dirty="0">
                <a:sym typeface="Monotype Sorts" pitchFamily="2" charset="2"/>
              </a:rPr>
              <a:t>第</a:t>
            </a:r>
            <a:r>
              <a:rPr lang="zh-CN" altLang="en-US" dirty="0">
                <a:sym typeface="Monotype Sorts" pitchFamily="2" charset="2"/>
              </a:rPr>
              <a:t></a:t>
            </a:r>
            <a:r>
              <a:rPr lang="zh-CN" altLang="zh-CN" dirty="0">
                <a:sym typeface="Monotype Sorts" pitchFamily="2" charset="2"/>
              </a:rPr>
              <a:t>语句是把进程外部名</a:t>
            </a:r>
            <a:r>
              <a:rPr lang="en-US" altLang="zh-CN" dirty="0">
                <a:sym typeface="Monotype Sorts" pitchFamily="2" charset="2"/>
              </a:rPr>
              <a:t>n</a:t>
            </a:r>
            <a:r>
              <a:rPr lang="zh-CN" altLang="zh-CN" dirty="0">
                <a:sym typeface="Monotype Sorts" pitchFamily="2" charset="2"/>
              </a:rPr>
              <a:t>登记到第</a:t>
            </a:r>
            <a:r>
              <a:rPr lang="en-US" altLang="zh-CN" dirty="0">
                <a:sym typeface="Monotype Sorts" pitchFamily="2" charset="2"/>
              </a:rPr>
              <a:t>i</a:t>
            </a:r>
            <a:r>
              <a:rPr lang="zh-CN" altLang="zh-CN" dirty="0">
                <a:sym typeface="Monotype Sorts" pitchFamily="2" charset="2"/>
              </a:rPr>
              <a:t>个</a:t>
            </a:r>
            <a:r>
              <a:rPr lang="en-US" altLang="zh-CN" dirty="0">
                <a:sym typeface="Monotype Sorts" pitchFamily="2" charset="2"/>
              </a:rPr>
              <a:t>PCB</a:t>
            </a:r>
            <a:r>
              <a:rPr lang="zh-CN" altLang="zh-CN" dirty="0">
                <a:sym typeface="Monotype Sorts" pitchFamily="2" charset="2"/>
              </a:rPr>
              <a:t>的相应外部名表目中。</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是往</a:t>
            </a:r>
            <a:r>
              <a:rPr lang="en-US" altLang="zh-CN" dirty="0">
                <a:sym typeface="Monotype Sorts" pitchFamily="2" charset="2"/>
              </a:rPr>
              <a:t>PCB</a:t>
            </a:r>
            <a:r>
              <a:rPr lang="zh-CN" altLang="zh-CN" dirty="0">
                <a:sym typeface="Monotype Sorts" pitchFamily="2" charset="2"/>
              </a:rPr>
              <a:t>中登记优先数。</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登记现场状态初始值 </a:t>
            </a:r>
            <a:r>
              <a:rPr lang="en-US" altLang="zh-CN" dirty="0">
                <a:sym typeface="Monotype Sorts" pitchFamily="2" charset="2"/>
              </a:rPr>
              <a:t>S0</a:t>
            </a:r>
            <a:r>
              <a:rPr lang="zh-CN" altLang="zh-CN" dirty="0">
                <a:sym typeface="Monotype Sorts" pitchFamily="2" charset="2"/>
              </a:rPr>
              <a:t>到相应的现场保留区中或</a:t>
            </a:r>
            <a:r>
              <a:rPr lang="en-US" altLang="zh-CN" dirty="0">
                <a:sym typeface="Monotype Sorts" pitchFamily="2" charset="2"/>
              </a:rPr>
              <a:t>Cpustate</a:t>
            </a:r>
            <a:r>
              <a:rPr lang="zh-CN" altLang="zh-CN" dirty="0">
                <a:sym typeface="Monotype Sorts" pitchFamily="2" charset="2"/>
              </a:rPr>
              <a:t>中。</a:t>
            </a:r>
            <a:endParaRPr lang="zh-CN" altLang="en-US" dirty="0"/>
          </a:p>
          <a:p>
            <a:pPr lvl="0" eaLnBrk="1" hangingPunct="1">
              <a:lnSpc>
                <a:spcPct val="90000"/>
              </a:lnSpc>
            </a:pPr>
            <a:r>
              <a:rPr lang="zh-CN" altLang="en-US" dirty="0">
                <a:sym typeface="Monotype Sorts" pitchFamily="2" charset="2"/>
              </a:rPr>
              <a:t>，</a:t>
            </a:r>
            <a:r>
              <a:rPr lang="zh-CN" altLang="zh-CN" dirty="0">
                <a:sym typeface="Monotype Sorts" pitchFamily="2" charset="2"/>
              </a:rPr>
              <a:t>分别记入主存和资源的初始占有情况，这是由父进程将自己的一部分资源分给子进程的。</a:t>
            </a:r>
            <a:endParaRPr lang="zh-CN" altLang="zh-CN" dirty="0">
              <a:sym typeface="Monotype Sorts" pitchFamily="2" charset="2"/>
            </a:endParaRPr>
          </a:p>
          <a:p>
            <a:pPr lvl="0" eaLnBrk="1" hangingPunct="1">
              <a:lnSpc>
                <a:spcPct val="90000"/>
              </a:lnSpc>
            </a:pPr>
            <a:r>
              <a:rPr lang="zh-CN" altLang="en-US" dirty="0">
                <a:sym typeface="Monotype Sorts" pitchFamily="2" charset="2"/>
              </a:rPr>
              <a:t>是把进程初始状态置为“   挂起就绪 ”。</a:t>
            </a:r>
            <a:endParaRPr lang="zh-CN" altLang="en-US" dirty="0">
              <a:sym typeface="Monotype Sorts" pitchFamily="2" charset="2"/>
            </a:endParaRPr>
          </a:p>
          <a:p>
            <a:pPr lvl="0" eaLnBrk="1" hangingPunct="1">
              <a:lnSpc>
                <a:spcPct val="90000"/>
              </a:lnSpc>
            </a:pPr>
            <a:r>
              <a:rPr lang="zh-CN" altLang="en-US" dirty="0">
                <a:sym typeface="Monotype Sorts" pitchFamily="2" charset="2"/>
              </a:rPr>
              <a:t>语句中</a:t>
            </a:r>
            <a:r>
              <a:rPr lang="en-US" altLang="zh-CN" dirty="0">
                <a:sym typeface="Monotype Sorts" pitchFamily="2" charset="2"/>
              </a:rPr>
              <a:t>CALLER</a:t>
            </a:r>
            <a:r>
              <a:rPr lang="zh-CN" altLang="zh-CN" dirty="0">
                <a:sym typeface="Monotype Sorts" pitchFamily="2" charset="2"/>
              </a:rPr>
              <a:t>代表调用本过程的父进程之内部标识号，将它记入子进程</a:t>
            </a:r>
            <a:r>
              <a:rPr lang="en-US" altLang="zh-CN" dirty="0">
                <a:sym typeface="Monotype Sorts" pitchFamily="2" charset="2"/>
              </a:rPr>
              <a:t>PCB</a:t>
            </a:r>
            <a:r>
              <a:rPr lang="zh-CN" altLang="zh-CN" dirty="0">
                <a:sym typeface="Monotype Sorts" pitchFamily="2" charset="2"/>
              </a:rPr>
              <a:t>的父进程名这一栏。</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也是调用插入过程</a:t>
            </a:r>
            <a:r>
              <a:rPr lang="en-US" altLang="zh-CN" dirty="0">
                <a:sym typeface="Monotype Sorts" pitchFamily="2" charset="2"/>
              </a:rPr>
              <a:t>Insert</a:t>
            </a:r>
            <a:r>
              <a:rPr lang="zh-CN" altLang="en-US" dirty="0">
                <a:sym typeface="Monotype Sorts" pitchFamily="2" charset="2"/>
              </a:rPr>
              <a:t>，</a:t>
            </a:r>
            <a:r>
              <a:rPr lang="zh-CN" altLang="zh-CN" dirty="0">
                <a:sym typeface="Monotype Sorts" pitchFamily="2" charset="2"/>
              </a:rPr>
              <a:t>其中</a:t>
            </a:r>
            <a:r>
              <a:rPr lang="en-US" altLang="zh-CN" dirty="0">
                <a:sym typeface="Monotype Sorts" pitchFamily="2" charset="2"/>
              </a:rPr>
              <a:t>RL</a:t>
            </a:r>
            <a:r>
              <a:rPr lang="zh-CN" altLang="zh-CN" dirty="0">
                <a:sym typeface="Monotype Sorts" pitchFamily="2" charset="2"/>
              </a:rPr>
              <a:t>表示就绪队列，即把进程</a:t>
            </a:r>
            <a:r>
              <a:rPr lang="en-US" altLang="zh-CN" dirty="0">
                <a:sym typeface="Monotype Sorts" pitchFamily="2" charset="2"/>
              </a:rPr>
              <a:t>i</a:t>
            </a:r>
            <a:r>
              <a:rPr lang="zh-CN" altLang="zh-CN" dirty="0">
                <a:sym typeface="Monotype Sorts" pitchFamily="2" charset="2"/>
              </a:rPr>
              <a:t>插入就绪队列。</a:t>
            </a:r>
            <a:endParaRPr lang="zh-CN" altLang="en-US" dirty="0"/>
          </a:p>
          <a:p>
            <a:pPr lvl="0" eaLnBrk="1" hangingPunct="1">
              <a:lnSpc>
                <a:spcPct val="90000"/>
              </a:lnSpc>
            </a:pP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TextEdit="1"/>
          </p:cNvSpPr>
          <p:nvPr>
            <p:ph type="sldImg"/>
          </p:nvPr>
        </p:nvSpPr>
        <p:spPr>
          <a:ln/>
        </p:spPr>
      </p:sp>
      <p:sp>
        <p:nvSpPr>
          <p:cNvPr id="147459" name="Rectangle 3"/>
          <p:cNvSpPr>
            <a:spLocks noGrp="1"/>
          </p:cNvSpPr>
          <p:nvPr>
            <p:ph type="body" idx="1"/>
          </p:nvPr>
        </p:nvSpPr>
        <p:spPr>
          <a:ln/>
        </p:spPr>
        <p:txBody>
          <a:bodyPr wrap="square" lIns="91440" tIns="45720" rIns="91440" bIns="45720" anchor="ctr"/>
          <a:p>
            <a:pPr lvl="0" algn="just" eaLnBrk="1" hangingPunct="1">
              <a:lnSpc>
                <a:spcPct val="110000"/>
              </a:lnSpc>
              <a:spcBef>
                <a:spcPct val="50000"/>
              </a:spcBef>
            </a:pPr>
            <a:r>
              <a:rPr lang="zh-CN" altLang="en-US" dirty="0"/>
              <a:t>各系统的建立进程原语就是供进程调用的用以建立子进程使用的。该原语的主要工作是为被建立进程</a:t>
            </a:r>
            <a:r>
              <a:rPr lang="zh-CN" altLang="en-US" u="sng" dirty="0"/>
              <a:t>建立起一个进程控制块</a:t>
            </a:r>
            <a:r>
              <a:rPr lang="en-US" altLang="zh-CN" u="sng" dirty="0"/>
              <a:t>PCB</a:t>
            </a:r>
            <a:r>
              <a:rPr lang="zh-CN" altLang="en-US" u="sng" dirty="0"/>
              <a:t>，</a:t>
            </a:r>
            <a:r>
              <a:rPr lang="zh-CN" altLang="zh-CN" u="sng" dirty="0"/>
              <a:t>并填入相应的初始值</a:t>
            </a:r>
            <a:r>
              <a:rPr lang="zh-CN" altLang="zh-CN" dirty="0"/>
              <a:t>。其主要操作过程是先向系统的</a:t>
            </a:r>
            <a:r>
              <a:rPr lang="en-US" altLang="zh-CN" dirty="0"/>
              <a:t>PCB</a:t>
            </a:r>
            <a:r>
              <a:rPr lang="zh-CN" altLang="zh-CN" dirty="0"/>
              <a:t>空间申请分给一个空闲的</a:t>
            </a:r>
            <a:r>
              <a:rPr lang="en-US" altLang="zh-CN" dirty="0"/>
              <a:t>PCB</a:t>
            </a:r>
            <a:r>
              <a:rPr lang="zh-CN" altLang="en-US" dirty="0"/>
              <a:t>，</a:t>
            </a:r>
            <a:r>
              <a:rPr lang="zh-CN" altLang="zh-CN" dirty="0"/>
              <a:t>而后根据父进程所提供的参数，将子进程的</a:t>
            </a:r>
            <a:r>
              <a:rPr lang="en-US" altLang="zh-CN" dirty="0"/>
              <a:t>PCB</a:t>
            </a:r>
            <a:r>
              <a:rPr lang="zh-CN" altLang="zh-CN" dirty="0"/>
              <a:t>表目初始化，最后返回一个进程内部名。参数为：进程名（外部标识符）</a:t>
            </a:r>
            <a:r>
              <a:rPr lang="en-US" altLang="zh-CN" dirty="0"/>
              <a:t>n</a:t>
            </a:r>
            <a:r>
              <a:rPr lang="zh-CN" altLang="en-US" dirty="0"/>
              <a:t>；</a:t>
            </a:r>
            <a:r>
              <a:rPr lang="zh-CN" altLang="zh-CN" dirty="0"/>
              <a:t>处理机的初始状态（或进程运行现场的初始值，主要指名寄存器和程序状态字初始值）</a:t>
            </a:r>
            <a:r>
              <a:rPr lang="en-US" altLang="zh-CN" dirty="0"/>
              <a:t>S0</a:t>
            </a:r>
            <a:r>
              <a:rPr lang="zh-CN" altLang="en-US" dirty="0"/>
              <a:t>；</a:t>
            </a:r>
            <a:r>
              <a:rPr lang="zh-CN" altLang="zh-CN" dirty="0"/>
              <a:t>优先数</a:t>
            </a:r>
            <a:r>
              <a:rPr lang="en-US" altLang="zh-CN" dirty="0"/>
              <a:t>k0</a:t>
            </a:r>
            <a:r>
              <a:rPr lang="zh-CN" altLang="en-US" dirty="0"/>
              <a:t>；</a:t>
            </a:r>
            <a:r>
              <a:rPr lang="zh-CN" altLang="zh-CN" dirty="0"/>
              <a:t>父进程分给子进程的初始主存区</a:t>
            </a:r>
            <a:r>
              <a:rPr lang="en-US" altLang="zh-CN" dirty="0"/>
              <a:t>M0</a:t>
            </a:r>
            <a:r>
              <a:rPr lang="zh-CN" altLang="zh-CN" dirty="0"/>
              <a:t>和其它资源清单（多种资源表）</a:t>
            </a:r>
            <a:r>
              <a:rPr lang="en-US" altLang="zh-CN" dirty="0"/>
              <a:t>R0</a:t>
            </a:r>
            <a:r>
              <a:rPr lang="zh-CN" altLang="zh-CN" dirty="0"/>
              <a:t>等。</a:t>
            </a:r>
            <a:endParaRPr lang="zh-CN" altLang="en-US" dirty="0"/>
          </a:p>
          <a:p>
            <a:pPr lvl="0" eaLnBrk="1" hangingPunct="1">
              <a:lnSpc>
                <a:spcPct val="90000"/>
              </a:lnSpc>
            </a:pPr>
            <a:r>
              <a:rPr lang="zh-CN" altLang="en-US" dirty="0"/>
              <a:t>程序中的第</a:t>
            </a:r>
            <a:r>
              <a:rPr lang="zh-CN" altLang="en-US" dirty="0">
                <a:sym typeface="Monotype Sorts" pitchFamily="2" charset="2"/>
              </a:rPr>
              <a:t>语句是调用查找进程名过程“  </a:t>
            </a:r>
            <a:r>
              <a:rPr lang="en-US" altLang="zh-CN" dirty="0">
                <a:sym typeface="Monotype Sorts" pitchFamily="2" charset="2"/>
              </a:rPr>
              <a:t>Get Internal Name ”</a:t>
            </a:r>
            <a:r>
              <a:rPr lang="zh-CN" altLang="en-US" dirty="0">
                <a:sym typeface="Monotype Sorts" pitchFamily="2" charset="2"/>
              </a:rPr>
              <a:t>，</a:t>
            </a:r>
            <a:r>
              <a:rPr lang="zh-CN" altLang="zh-CN" dirty="0">
                <a:sym typeface="Monotype Sorts" pitchFamily="2" charset="2"/>
              </a:rPr>
              <a:t>参数为进程外部名</a:t>
            </a:r>
            <a:r>
              <a:rPr lang="en-US" altLang="zh-CN" dirty="0">
                <a:sym typeface="Monotype Sorts" pitchFamily="2" charset="2"/>
              </a:rPr>
              <a:t>n</a:t>
            </a:r>
            <a:r>
              <a:rPr lang="zh-CN" altLang="en-US" dirty="0">
                <a:sym typeface="Monotype Sorts" pitchFamily="2" charset="2"/>
              </a:rPr>
              <a:t>。</a:t>
            </a:r>
            <a:r>
              <a:rPr lang="zh-CN" altLang="zh-CN" dirty="0">
                <a:sym typeface="Monotype Sorts" pitchFamily="2" charset="2"/>
              </a:rPr>
              <a:t>该过程查找</a:t>
            </a:r>
            <a:r>
              <a:rPr lang="en-US" altLang="zh-CN" dirty="0">
                <a:sym typeface="Monotype Sorts" pitchFamily="2" charset="2"/>
              </a:rPr>
              <a:t>PCB</a:t>
            </a:r>
            <a:r>
              <a:rPr lang="zh-CN" altLang="zh-CN" dirty="0">
                <a:sym typeface="Monotype Sorts" pitchFamily="2" charset="2"/>
              </a:rPr>
              <a:t>集合，如已有此同样外部名进程则返回出错消息，否则返回一个空闲的</a:t>
            </a:r>
            <a:r>
              <a:rPr lang="en-US" altLang="zh-CN" dirty="0">
                <a:sym typeface="Monotype Sorts" pitchFamily="2" charset="2"/>
              </a:rPr>
              <a:t>PCB</a:t>
            </a:r>
            <a:r>
              <a:rPr lang="zh-CN" altLang="zh-CN" dirty="0">
                <a:sym typeface="Monotype Sorts" pitchFamily="2" charset="2"/>
              </a:rPr>
              <a:t>内部标识号</a:t>
            </a:r>
            <a:r>
              <a:rPr lang="en-US" altLang="zh-CN" dirty="0">
                <a:sym typeface="Monotype Sorts" pitchFamily="2" charset="2"/>
              </a:rPr>
              <a:t>i</a:t>
            </a:r>
            <a:r>
              <a:rPr lang="zh-CN" altLang="en-US" dirty="0">
                <a:sym typeface="Monotype Sorts" pitchFamily="2" charset="2"/>
              </a:rPr>
              <a:t>。</a:t>
            </a:r>
            <a:endParaRPr lang="zh-CN" altLang="en-US" dirty="0">
              <a:sym typeface="Monotype Sorts" pitchFamily="2" charset="2"/>
            </a:endParaRPr>
          </a:p>
          <a:p>
            <a:pPr lvl="0" eaLnBrk="1" hangingPunct="1">
              <a:lnSpc>
                <a:spcPct val="90000"/>
              </a:lnSpc>
            </a:pPr>
            <a:r>
              <a:rPr lang="zh-CN" altLang="zh-CN" dirty="0">
                <a:sym typeface="Monotype Sorts" pitchFamily="2" charset="2"/>
              </a:rPr>
              <a:t>第</a:t>
            </a:r>
            <a:r>
              <a:rPr lang="zh-CN" altLang="en-US" dirty="0">
                <a:sym typeface="Monotype Sorts" pitchFamily="2" charset="2"/>
              </a:rPr>
              <a:t></a:t>
            </a:r>
            <a:r>
              <a:rPr lang="zh-CN" altLang="zh-CN" dirty="0">
                <a:sym typeface="Monotype Sorts" pitchFamily="2" charset="2"/>
              </a:rPr>
              <a:t>语句是把进程外部名</a:t>
            </a:r>
            <a:r>
              <a:rPr lang="en-US" altLang="zh-CN" dirty="0">
                <a:sym typeface="Monotype Sorts" pitchFamily="2" charset="2"/>
              </a:rPr>
              <a:t>n</a:t>
            </a:r>
            <a:r>
              <a:rPr lang="zh-CN" altLang="zh-CN" dirty="0">
                <a:sym typeface="Monotype Sorts" pitchFamily="2" charset="2"/>
              </a:rPr>
              <a:t>登记到第</a:t>
            </a:r>
            <a:r>
              <a:rPr lang="en-US" altLang="zh-CN" dirty="0">
                <a:sym typeface="Monotype Sorts" pitchFamily="2" charset="2"/>
              </a:rPr>
              <a:t>i</a:t>
            </a:r>
            <a:r>
              <a:rPr lang="zh-CN" altLang="zh-CN" dirty="0">
                <a:sym typeface="Monotype Sorts" pitchFamily="2" charset="2"/>
              </a:rPr>
              <a:t>个</a:t>
            </a:r>
            <a:r>
              <a:rPr lang="en-US" altLang="zh-CN" dirty="0">
                <a:sym typeface="Monotype Sorts" pitchFamily="2" charset="2"/>
              </a:rPr>
              <a:t>PCB</a:t>
            </a:r>
            <a:r>
              <a:rPr lang="zh-CN" altLang="zh-CN" dirty="0">
                <a:sym typeface="Monotype Sorts" pitchFamily="2" charset="2"/>
              </a:rPr>
              <a:t>的相应外部名表目中。</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是往</a:t>
            </a:r>
            <a:r>
              <a:rPr lang="en-US" altLang="zh-CN" dirty="0">
                <a:sym typeface="Monotype Sorts" pitchFamily="2" charset="2"/>
              </a:rPr>
              <a:t>PCB</a:t>
            </a:r>
            <a:r>
              <a:rPr lang="zh-CN" altLang="zh-CN" dirty="0">
                <a:sym typeface="Monotype Sorts" pitchFamily="2" charset="2"/>
              </a:rPr>
              <a:t>中登记优先数。</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登记现场状态初始值 </a:t>
            </a:r>
            <a:r>
              <a:rPr lang="en-US" altLang="zh-CN" dirty="0">
                <a:sym typeface="Monotype Sorts" pitchFamily="2" charset="2"/>
              </a:rPr>
              <a:t>S0</a:t>
            </a:r>
            <a:r>
              <a:rPr lang="zh-CN" altLang="zh-CN" dirty="0">
                <a:sym typeface="Monotype Sorts" pitchFamily="2" charset="2"/>
              </a:rPr>
              <a:t>到相应的现场保留区中或</a:t>
            </a:r>
            <a:r>
              <a:rPr lang="en-US" altLang="zh-CN" dirty="0">
                <a:sym typeface="Monotype Sorts" pitchFamily="2" charset="2"/>
              </a:rPr>
              <a:t>Cpustate</a:t>
            </a:r>
            <a:r>
              <a:rPr lang="zh-CN" altLang="zh-CN" dirty="0">
                <a:sym typeface="Monotype Sorts" pitchFamily="2" charset="2"/>
              </a:rPr>
              <a:t>中。</a:t>
            </a:r>
            <a:endParaRPr lang="zh-CN" altLang="en-US" dirty="0"/>
          </a:p>
          <a:p>
            <a:pPr lvl="0" eaLnBrk="1" hangingPunct="1">
              <a:lnSpc>
                <a:spcPct val="90000"/>
              </a:lnSpc>
            </a:pPr>
            <a:r>
              <a:rPr lang="zh-CN" altLang="en-US" dirty="0">
                <a:sym typeface="Monotype Sorts" pitchFamily="2" charset="2"/>
              </a:rPr>
              <a:t>，</a:t>
            </a:r>
            <a:r>
              <a:rPr lang="zh-CN" altLang="zh-CN" dirty="0">
                <a:sym typeface="Monotype Sorts" pitchFamily="2" charset="2"/>
              </a:rPr>
              <a:t>分别记入主存和资源的初始占有情况，这是由父进程将自己的一部分资源分给子进程的。</a:t>
            </a:r>
            <a:endParaRPr lang="zh-CN" altLang="zh-CN" dirty="0">
              <a:sym typeface="Monotype Sorts" pitchFamily="2" charset="2"/>
            </a:endParaRPr>
          </a:p>
          <a:p>
            <a:pPr lvl="0" eaLnBrk="1" hangingPunct="1">
              <a:lnSpc>
                <a:spcPct val="90000"/>
              </a:lnSpc>
            </a:pPr>
            <a:r>
              <a:rPr lang="zh-CN" altLang="en-US" dirty="0">
                <a:sym typeface="Monotype Sorts" pitchFamily="2" charset="2"/>
              </a:rPr>
              <a:t>是把进程初始状态置为“   挂起就绪 ”。</a:t>
            </a:r>
            <a:endParaRPr lang="zh-CN" altLang="en-US" dirty="0">
              <a:sym typeface="Monotype Sorts" pitchFamily="2" charset="2"/>
            </a:endParaRPr>
          </a:p>
          <a:p>
            <a:pPr lvl="0" eaLnBrk="1" hangingPunct="1">
              <a:lnSpc>
                <a:spcPct val="90000"/>
              </a:lnSpc>
            </a:pPr>
            <a:r>
              <a:rPr lang="zh-CN" altLang="en-US" dirty="0">
                <a:sym typeface="Monotype Sorts" pitchFamily="2" charset="2"/>
              </a:rPr>
              <a:t>语句中</a:t>
            </a:r>
            <a:r>
              <a:rPr lang="en-US" altLang="zh-CN" dirty="0">
                <a:sym typeface="Monotype Sorts" pitchFamily="2" charset="2"/>
              </a:rPr>
              <a:t>CALLER</a:t>
            </a:r>
            <a:r>
              <a:rPr lang="zh-CN" altLang="zh-CN" dirty="0">
                <a:sym typeface="Monotype Sorts" pitchFamily="2" charset="2"/>
              </a:rPr>
              <a:t>代表调用本过程的父进程之内部标识号，将它记入子进程</a:t>
            </a:r>
            <a:r>
              <a:rPr lang="en-US" altLang="zh-CN" dirty="0">
                <a:sym typeface="Monotype Sorts" pitchFamily="2" charset="2"/>
              </a:rPr>
              <a:t>PCB</a:t>
            </a:r>
            <a:r>
              <a:rPr lang="zh-CN" altLang="zh-CN" dirty="0">
                <a:sym typeface="Monotype Sorts" pitchFamily="2" charset="2"/>
              </a:rPr>
              <a:t>的父进程名这一栏。</a:t>
            </a:r>
            <a:endParaRPr lang="zh-CN" altLang="zh-CN" dirty="0">
              <a:sym typeface="Monotype Sorts" pitchFamily="2" charset="2"/>
            </a:endParaRPr>
          </a:p>
          <a:p>
            <a:pPr lvl="0" eaLnBrk="1" hangingPunct="1">
              <a:lnSpc>
                <a:spcPct val="90000"/>
              </a:lnSpc>
            </a:pPr>
            <a:r>
              <a:rPr lang="zh-CN" altLang="zh-CN" dirty="0">
                <a:sym typeface="Monotype Sorts" pitchFamily="2" charset="2"/>
              </a:rPr>
              <a:t>语句</a:t>
            </a:r>
            <a:r>
              <a:rPr lang="zh-CN" altLang="en-US" dirty="0">
                <a:sym typeface="Monotype Sorts" pitchFamily="2" charset="2"/>
              </a:rPr>
              <a:t></a:t>
            </a:r>
            <a:r>
              <a:rPr lang="zh-CN" altLang="zh-CN" dirty="0">
                <a:sym typeface="Monotype Sorts" pitchFamily="2" charset="2"/>
              </a:rPr>
              <a:t>也是调用插入过程</a:t>
            </a:r>
            <a:r>
              <a:rPr lang="en-US" altLang="zh-CN" dirty="0">
                <a:sym typeface="Monotype Sorts" pitchFamily="2" charset="2"/>
              </a:rPr>
              <a:t>Insert</a:t>
            </a:r>
            <a:r>
              <a:rPr lang="zh-CN" altLang="en-US" dirty="0">
                <a:sym typeface="Monotype Sorts" pitchFamily="2" charset="2"/>
              </a:rPr>
              <a:t>，</a:t>
            </a:r>
            <a:r>
              <a:rPr lang="zh-CN" altLang="zh-CN" dirty="0">
                <a:sym typeface="Monotype Sorts" pitchFamily="2" charset="2"/>
              </a:rPr>
              <a:t>其中</a:t>
            </a:r>
            <a:r>
              <a:rPr lang="en-US" altLang="zh-CN" dirty="0">
                <a:sym typeface="Monotype Sorts" pitchFamily="2" charset="2"/>
              </a:rPr>
              <a:t>RL</a:t>
            </a:r>
            <a:r>
              <a:rPr lang="zh-CN" altLang="zh-CN" dirty="0">
                <a:sym typeface="Monotype Sorts" pitchFamily="2" charset="2"/>
              </a:rPr>
              <a:t>表示就绪队列，即把进程</a:t>
            </a:r>
            <a:r>
              <a:rPr lang="en-US" altLang="zh-CN" dirty="0">
                <a:sym typeface="Monotype Sorts" pitchFamily="2" charset="2"/>
              </a:rPr>
              <a:t>i</a:t>
            </a:r>
            <a:r>
              <a:rPr lang="zh-CN" altLang="zh-CN" dirty="0">
                <a:sym typeface="Monotype Sorts" pitchFamily="2" charset="2"/>
              </a:rPr>
              <a:t>插入就绪队列。</a:t>
            </a:r>
            <a:endParaRPr lang="zh-CN" altLang="en-US" dirty="0"/>
          </a:p>
          <a:p>
            <a:pPr lvl="0" eaLnBrk="1" hangingPunct="1">
              <a:lnSpc>
                <a:spcPct val="90000"/>
              </a:lnSpc>
            </a:pP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a:spLocks noGrp="1" noTextEdit="1"/>
          </p:cNvSpPr>
          <p:nvPr>
            <p:ph type="sldImg"/>
          </p:nvPr>
        </p:nvSpPr>
        <p:spPr>
          <a:ln/>
        </p:spPr>
      </p:sp>
      <p:sp>
        <p:nvSpPr>
          <p:cNvPr id="148483" name="Rectangle 3"/>
          <p:cNvSpPr>
            <a:spLocks noGrp="1"/>
          </p:cNvSpPr>
          <p:nvPr>
            <p:ph type="body" idx="1"/>
          </p:nvPr>
        </p:nvSpPr>
        <p:spPr>
          <a:ln/>
        </p:spPr>
        <p:txBody>
          <a:bodyPr wrap="square" lIns="91440" tIns="45720" rIns="91440" bIns="45720" anchor="ctr"/>
          <a:p>
            <a:pPr lvl="0" eaLnBrk="1" hangingPunct="1"/>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TextEdit="1"/>
          </p:cNvSpPr>
          <p:nvPr>
            <p:ph type="sldImg"/>
          </p:nvPr>
        </p:nvSpPr>
        <p:spPr>
          <a:ln/>
        </p:spPr>
      </p:sp>
      <p:sp>
        <p:nvSpPr>
          <p:cNvPr id="149507" name="Rectangle 3"/>
          <p:cNvSpPr>
            <a:spLocks noGrp="1"/>
          </p:cNvSpPr>
          <p:nvPr>
            <p:ph type="body" idx="1"/>
          </p:nvPr>
        </p:nvSpPr>
        <p:spPr>
          <a:ln/>
        </p:spPr>
        <p:txBody>
          <a:bodyPr wrap="square" lIns="91440" tIns="45720" rIns="91440" bIns="45720" anchor="ctr"/>
          <a:p>
            <a:pPr lvl="0" algn="just" eaLnBrk="1" hangingPunct="1">
              <a:lnSpc>
                <a:spcPct val="130000"/>
              </a:lnSpc>
              <a:spcBef>
                <a:spcPct val="50000"/>
              </a:spcBef>
            </a:pPr>
            <a:r>
              <a:rPr lang="zh-CN" altLang="en-US" dirty="0"/>
              <a:t>正在执行的进程，当发现上述某事件时，由于无法继续执行，于是进程便通过调用阻塞原语</a:t>
            </a:r>
            <a:r>
              <a:rPr lang="en-US" altLang="zh-CN" dirty="0"/>
              <a:t>block</a:t>
            </a:r>
            <a:r>
              <a:rPr lang="zh-CN" altLang="en-US" dirty="0"/>
              <a:t>把自己阻塞。可见，进程的阻塞是进程自身的一种主动行为。进入</a:t>
            </a:r>
            <a:r>
              <a:rPr lang="en-US" altLang="zh-CN" dirty="0"/>
              <a:t>block</a:t>
            </a:r>
            <a:r>
              <a:rPr lang="zh-CN" altLang="en-US" dirty="0"/>
              <a:t>过程后，由于此时该进程还处于执行状态，所以应先立即停止执行，把进程控制块中的现行状态由“执行”改为阻塞，并将</a:t>
            </a:r>
            <a:r>
              <a:rPr lang="en-US" altLang="zh-CN" dirty="0"/>
              <a:t>PCB</a:t>
            </a:r>
            <a:r>
              <a:rPr lang="zh-CN" altLang="en-US" dirty="0"/>
              <a:t>插入阻塞队列。如果系统中设置了因不同事件而阻塞的多个阻塞队列，则应将本进程插入到具有相同事件的阻塞</a:t>
            </a:r>
            <a:r>
              <a:rPr lang="en-US" altLang="zh-CN" dirty="0"/>
              <a:t>(</a:t>
            </a:r>
            <a:r>
              <a:rPr lang="zh-CN" altLang="en-US" dirty="0"/>
              <a:t>等待</a:t>
            </a:r>
            <a:r>
              <a:rPr lang="en-US" altLang="zh-CN" dirty="0"/>
              <a:t>)</a:t>
            </a:r>
            <a:r>
              <a:rPr lang="zh-CN" altLang="en-US" dirty="0"/>
              <a:t>队列。 最后，转调度程序进行重新调度，将处理机分配给另一就绪进程，并进行切换，亦即，保留被阻塞进程的处理机状态</a:t>
            </a:r>
            <a:r>
              <a:rPr lang="en-US" altLang="zh-CN" dirty="0"/>
              <a:t>(</a:t>
            </a:r>
            <a:r>
              <a:rPr lang="zh-CN" altLang="en-US" dirty="0"/>
              <a:t>在</a:t>
            </a:r>
            <a:r>
              <a:rPr lang="en-US" altLang="zh-CN" dirty="0"/>
              <a:t>PCB</a:t>
            </a:r>
            <a:r>
              <a:rPr lang="zh-CN" altLang="en-US" dirty="0"/>
              <a:t>中</a:t>
            </a:r>
            <a:r>
              <a:rPr lang="en-US" altLang="zh-CN" dirty="0"/>
              <a:t>)</a:t>
            </a:r>
            <a:r>
              <a:rPr lang="zh-CN" altLang="en-US" dirty="0"/>
              <a:t>，再按新进程的</a:t>
            </a:r>
            <a:r>
              <a:rPr lang="en-US" altLang="zh-CN" dirty="0"/>
              <a:t>PCB</a:t>
            </a:r>
            <a:r>
              <a:rPr lang="zh-CN" altLang="en-US" dirty="0"/>
              <a:t>中的处理机状态设置</a:t>
            </a:r>
            <a:r>
              <a:rPr lang="en-US" altLang="zh-CN" dirty="0"/>
              <a:t>CPU</a:t>
            </a:r>
            <a:r>
              <a:rPr lang="zh-CN" altLang="en-US" dirty="0"/>
              <a:t>的环境。 </a:t>
            </a:r>
            <a:endParaRPr lang="zh-CN" altLang="en-US" dirty="0"/>
          </a:p>
          <a:p>
            <a:pPr lvl="0" eaLnBrk="1" hangingPunct="1"/>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TextEdit="1"/>
          </p:cNvSpPr>
          <p:nvPr>
            <p:ph type="sldImg"/>
          </p:nvPr>
        </p:nvSpPr>
        <p:spPr>
          <a:ln/>
        </p:spPr>
      </p:sp>
      <p:sp>
        <p:nvSpPr>
          <p:cNvPr id="150531" name="Rectangle 3"/>
          <p:cNvSpPr>
            <a:spLocks noGrp="1"/>
          </p:cNvSpPr>
          <p:nvPr>
            <p:ph type="body" idx="1"/>
          </p:nvPr>
        </p:nvSpPr>
        <p:spPr>
          <a:ln/>
        </p:spPr>
        <p:txBody>
          <a:bodyPr wrap="square" lIns="91440" tIns="45720" rIns="91440" bIns="45720" anchor="ctr"/>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3906"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23907" name="Rectangle 2"/>
          <p:cNvSpPr>
            <a:spLocks noRot="1" noTextEdit="1"/>
          </p:cNvSpPr>
          <p:nvPr>
            <p:ph type="sldImg"/>
          </p:nvPr>
        </p:nvSpPr>
        <p:spPr>
          <a:xfrm>
            <a:off x="1144588" y="685800"/>
            <a:ext cx="4572000" cy="3429000"/>
          </a:xfrm>
          <a:ln/>
        </p:spPr>
      </p:sp>
      <p:sp>
        <p:nvSpPr>
          <p:cNvPr id="123908" name="Rectangle 3"/>
          <p:cNvSpPr>
            <a:spLocks noGrp="1"/>
          </p:cNvSpPr>
          <p:nvPr>
            <p:ph type="body" idx="1"/>
          </p:nvPr>
        </p:nvSpPr>
        <p:spPr>
          <a:ln/>
        </p:spPr>
        <p:txBody>
          <a:bodyPr wrap="square" lIns="91440" tIns="45720" rIns="91440" bIns="45720" anchor="t"/>
          <a:p>
            <a:pPr lvl="0" eaLnBrk="1" hangingPunct="1"/>
            <a:r>
              <a:rPr lang="zh-CN" altLang="en-US" dirty="0"/>
              <a:t>“失去封闭性”的概念应该是系统的资源不再被独占，多个进程共享，大家都可以修改共享资源的状态，从而造成不可再现性； </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noTextEdit="1"/>
          </p:cNvSpPr>
          <p:nvPr>
            <p:ph type="sldImg"/>
          </p:nvPr>
        </p:nvSpPr>
        <p:spPr>
          <a:ln/>
        </p:spPr>
      </p:sp>
      <p:sp>
        <p:nvSpPr>
          <p:cNvPr id="151555" name="Rectangle 3"/>
          <p:cNvSpPr>
            <a:spLocks noGrp="1"/>
          </p:cNvSpPr>
          <p:nvPr>
            <p:ph type="body" idx="1"/>
          </p:nvPr>
        </p:nvSpPr>
        <p:spPr>
          <a:ln/>
        </p:spPr>
        <p:txBody>
          <a:bodyPr wrap="square" lIns="91440" tIns="45720" rIns="91440" bIns="45720" anchor="ctr"/>
          <a:p>
            <a:pPr lvl="0" algn="just" eaLnBrk="1" hangingPunct="1">
              <a:lnSpc>
                <a:spcPct val="130000"/>
              </a:lnSpc>
              <a:spcBef>
                <a:spcPct val="50000"/>
              </a:spcBef>
            </a:pPr>
            <a:r>
              <a:rPr lang="zh-CN" altLang="en-US" dirty="0"/>
              <a:t>正在执行的进程，当发现上述某事件时，由于无法继续执行，于是进程便通过调用阻塞原语</a:t>
            </a:r>
            <a:r>
              <a:rPr lang="en-US" altLang="zh-CN" dirty="0"/>
              <a:t>block</a:t>
            </a:r>
            <a:r>
              <a:rPr lang="zh-CN" altLang="en-US" dirty="0"/>
              <a:t>把自己阻塞。可见，进程的阻塞是进程自身的一种主动行为。进入</a:t>
            </a:r>
            <a:r>
              <a:rPr lang="en-US" altLang="zh-CN" dirty="0"/>
              <a:t>block</a:t>
            </a:r>
            <a:r>
              <a:rPr lang="zh-CN" altLang="en-US" dirty="0"/>
              <a:t>过程后，由于此时该进程还处于执行状态，所以应先立即停止执行，把进程控制块中的现行状态由“执行”改为阻塞，并将</a:t>
            </a:r>
            <a:r>
              <a:rPr lang="en-US" altLang="zh-CN" dirty="0"/>
              <a:t>PCB</a:t>
            </a:r>
            <a:r>
              <a:rPr lang="zh-CN" altLang="en-US" dirty="0"/>
              <a:t>插入阻塞队列。如果系统中设置了因不同事件而阻塞的多个阻塞队列，则应将本进程插入到具有相同事件的阻塞</a:t>
            </a:r>
            <a:r>
              <a:rPr lang="en-US" altLang="zh-CN" dirty="0"/>
              <a:t>(</a:t>
            </a:r>
            <a:r>
              <a:rPr lang="zh-CN" altLang="en-US" dirty="0"/>
              <a:t>等待</a:t>
            </a:r>
            <a:r>
              <a:rPr lang="en-US" altLang="zh-CN" dirty="0"/>
              <a:t>)</a:t>
            </a:r>
            <a:r>
              <a:rPr lang="zh-CN" altLang="en-US" dirty="0"/>
              <a:t>队列。 最后，转调度程序进行重新调度，将处理机分配给另一就绪进程，并进行切换，亦即，保留被阻塞进程的处理机状态</a:t>
            </a:r>
            <a:r>
              <a:rPr lang="en-US" altLang="zh-CN" dirty="0"/>
              <a:t>(</a:t>
            </a:r>
            <a:r>
              <a:rPr lang="zh-CN" altLang="en-US" dirty="0"/>
              <a:t>在</a:t>
            </a:r>
            <a:r>
              <a:rPr lang="en-US" altLang="zh-CN" dirty="0"/>
              <a:t>PCB</a:t>
            </a:r>
            <a:r>
              <a:rPr lang="zh-CN" altLang="en-US" dirty="0"/>
              <a:t>中</a:t>
            </a:r>
            <a:r>
              <a:rPr lang="en-US" altLang="zh-CN" dirty="0"/>
              <a:t>)</a:t>
            </a:r>
            <a:r>
              <a:rPr lang="zh-CN" altLang="en-US" dirty="0"/>
              <a:t>，再按新进程的</a:t>
            </a:r>
            <a:r>
              <a:rPr lang="en-US" altLang="zh-CN" dirty="0"/>
              <a:t>PCB</a:t>
            </a:r>
            <a:r>
              <a:rPr lang="zh-CN" altLang="en-US" dirty="0"/>
              <a:t>中的处理机状态设置</a:t>
            </a:r>
            <a:r>
              <a:rPr lang="en-US" altLang="zh-CN" dirty="0"/>
              <a:t>CPU</a:t>
            </a:r>
            <a:r>
              <a:rPr lang="zh-CN" altLang="en-US" dirty="0"/>
              <a:t>的环境。 </a:t>
            </a:r>
            <a:endParaRPr lang="zh-CN" altLang="en-US" dirty="0"/>
          </a:p>
          <a:p>
            <a:pPr lvl="0" eaLnBrk="1" hangingPunct="1">
              <a:lnSpc>
                <a:spcPct val="90000"/>
              </a:lnSpc>
            </a:pPr>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a:spLocks noGrp="1" noTextEdit="1"/>
          </p:cNvSpPr>
          <p:nvPr>
            <p:ph type="sldImg"/>
          </p:nvPr>
        </p:nvSpPr>
        <p:spPr>
          <a:ln/>
        </p:spPr>
      </p:sp>
      <p:sp>
        <p:nvSpPr>
          <p:cNvPr id="152579" name="Rectangle 3"/>
          <p:cNvSpPr>
            <a:spLocks noGrp="1"/>
          </p:cNvSpPr>
          <p:nvPr>
            <p:ph type="body" idx="1"/>
          </p:nvPr>
        </p:nvSpPr>
        <p:spPr>
          <a:ln/>
        </p:spPr>
        <p:txBody>
          <a:bodyPr wrap="square" lIns="91440" tIns="45720" rIns="91440" bIns="45720" anchor="ctr"/>
          <a:p>
            <a:pPr lvl="0" eaLnBrk="1" hangingPunct="1">
              <a:lnSpc>
                <a:spcPct val="90000"/>
              </a:lnSpc>
            </a:pPr>
            <a:r>
              <a:rPr lang="zh-CN" altLang="en-US" dirty="0"/>
              <a:t>当被阻塞进程所期待的事件出现时，如</a:t>
            </a:r>
            <a:r>
              <a:rPr lang="en-US" altLang="zh-CN" dirty="0"/>
              <a:t>I/O</a:t>
            </a:r>
            <a:r>
              <a:rPr lang="zh-CN" altLang="en-US" dirty="0"/>
              <a:t>完成或其所期待的数据已经到达，则由有关进程</a:t>
            </a:r>
            <a:r>
              <a:rPr lang="en-US" altLang="zh-CN" dirty="0"/>
              <a:t>(</a:t>
            </a:r>
            <a:r>
              <a:rPr lang="zh-CN" altLang="en-US" dirty="0"/>
              <a:t>比如，用完并释放了该</a:t>
            </a:r>
            <a:r>
              <a:rPr lang="en-US" altLang="zh-CN" dirty="0"/>
              <a:t>I/O</a:t>
            </a:r>
            <a:r>
              <a:rPr lang="zh-CN" altLang="en-US" dirty="0"/>
              <a:t>设备的进程</a:t>
            </a:r>
            <a:r>
              <a:rPr lang="en-US" altLang="zh-CN" dirty="0"/>
              <a:t>)</a:t>
            </a:r>
            <a:r>
              <a:rPr lang="zh-CN" altLang="en-US" dirty="0"/>
              <a:t>调用唤醒原语</a:t>
            </a:r>
            <a:r>
              <a:rPr lang="en-US" altLang="zh-CN" dirty="0"/>
              <a:t>wakeup( )</a:t>
            </a:r>
            <a:r>
              <a:rPr lang="zh-CN" altLang="en-US" dirty="0"/>
              <a:t>，将等待该事件的进程唤醒。唤醒原语执行的过程是：首先把被阻塞的进程从等待该事件的阻塞队列中移出，将其</a:t>
            </a:r>
            <a:r>
              <a:rPr lang="en-US" altLang="zh-CN" dirty="0"/>
              <a:t>PCB</a:t>
            </a:r>
            <a:r>
              <a:rPr lang="zh-CN" altLang="en-US" dirty="0"/>
              <a:t>中的现行状态由阻塞改为就绪，然后再将该</a:t>
            </a:r>
            <a:r>
              <a:rPr lang="en-US" altLang="zh-CN" dirty="0"/>
              <a:t>PCB</a:t>
            </a:r>
            <a:r>
              <a:rPr lang="zh-CN" altLang="en-US" dirty="0"/>
              <a:t>插入到就绪队列中。</a:t>
            </a: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Grp="1" noTextEdit="1"/>
          </p:cNvSpPr>
          <p:nvPr>
            <p:ph type="sldImg"/>
          </p:nvPr>
        </p:nvSpPr>
        <p:spPr>
          <a:ln/>
        </p:spPr>
      </p:sp>
      <p:sp>
        <p:nvSpPr>
          <p:cNvPr id="153603" name="Rectangle 3"/>
          <p:cNvSpPr>
            <a:spLocks noGrp="1"/>
          </p:cNvSpPr>
          <p:nvPr>
            <p:ph type="body" idx="1"/>
          </p:nvPr>
        </p:nvSpPr>
        <p:spPr>
          <a:ln/>
        </p:spPr>
        <p:txBody>
          <a:bodyPr wrap="square" lIns="91440" tIns="45720" rIns="91440" bIns="45720" anchor="ctr"/>
          <a:p>
            <a:pPr lvl="0" eaLnBrk="1" hangingPunct="1">
              <a:lnSpc>
                <a:spcPct val="90000"/>
              </a:lnSpc>
            </a:pPr>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2"/>
          <p:cNvSpPr>
            <a:spLocks noGrp="1" noTextEdit="1"/>
          </p:cNvSpPr>
          <p:nvPr>
            <p:ph type="sldImg"/>
          </p:nvPr>
        </p:nvSpPr>
        <p:spPr>
          <a:ln/>
        </p:spPr>
      </p:sp>
      <p:sp>
        <p:nvSpPr>
          <p:cNvPr id="154627" name="Rectangle 3"/>
          <p:cNvSpPr>
            <a:spLocks noGrp="1"/>
          </p:cNvSpPr>
          <p:nvPr>
            <p:ph type="body" idx="1"/>
          </p:nvPr>
        </p:nvSpPr>
        <p:spPr>
          <a:ln/>
        </p:spPr>
        <p:txBody>
          <a:bodyPr wrap="square" lIns="91440" tIns="45720" rIns="91440" bIns="45720" anchor="ctr"/>
          <a:p>
            <a:pPr lvl="0" eaLnBrk="1" hangingPunct="1"/>
            <a:r>
              <a:rPr lang="zh-CN" altLang="en-US" dirty="0"/>
              <a:t>当出现了引起进程挂起的事件时，比如，用户进程请求将自己挂起，或父进程请求将自己的某个子进程挂起， 系统将利用挂起原语</a:t>
            </a:r>
            <a:r>
              <a:rPr lang="en-US" altLang="zh-CN" dirty="0"/>
              <a:t>suspend( )</a:t>
            </a:r>
            <a:r>
              <a:rPr lang="zh-CN" altLang="en-US" dirty="0"/>
              <a:t>将指定进程或处于阻塞状态的进程挂起。挂起原语的执行过程是：首先检查被挂起进程的状态，若处于活动就绪状态，便将其改为静止就绪；对于活动阻塞状态的进程，则将之改为静止阻塞。 为了方便用户或父进程考查该进程的运行情况而把该进程的</a:t>
            </a:r>
            <a:r>
              <a:rPr lang="en-US" altLang="zh-CN" dirty="0"/>
              <a:t>PCB</a:t>
            </a:r>
            <a:r>
              <a:rPr lang="zh-CN" altLang="en-US" dirty="0"/>
              <a:t>复制到某指定的内存区域。最后，若被挂起的进程正在执行，则转向调度程序重新调度。</a:t>
            </a:r>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noTextEdit="1"/>
          </p:cNvSpPr>
          <p:nvPr>
            <p:ph type="sldImg"/>
          </p:nvPr>
        </p:nvSpPr>
        <p:spPr>
          <a:ln/>
        </p:spPr>
      </p:sp>
      <p:sp>
        <p:nvSpPr>
          <p:cNvPr id="155651" name="Rectangle 3"/>
          <p:cNvSpPr>
            <a:spLocks noGrp="1"/>
          </p:cNvSpPr>
          <p:nvPr>
            <p:ph type="body" idx="1"/>
          </p:nvPr>
        </p:nvSpPr>
        <p:spPr>
          <a:ln/>
        </p:spPr>
        <p:txBody>
          <a:bodyPr wrap="square" lIns="91440" tIns="45720" rIns="91440" bIns="45720" anchor="ctr"/>
          <a:p>
            <a:pPr lvl="0" eaLnBrk="1" hangingPunct="1"/>
            <a:r>
              <a:rPr lang="zh-CN" altLang="en-US" dirty="0"/>
              <a:t>当发生激活进程的事件时，例如，父进程或用户进程请求激活指定进程，若该进程驻留在外存而内存中已有足够的空间时，则可将在外存上处于静止就绪状态的进程换入内存。这时，系统将利用激活原语</a:t>
            </a:r>
            <a:r>
              <a:rPr lang="en-US" altLang="zh-CN" dirty="0"/>
              <a:t>active( )</a:t>
            </a:r>
            <a:r>
              <a:rPr lang="zh-CN" altLang="en-US" dirty="0"/>
              <a:t>将指定进程激活。 激活原语先将进程从外存调入内存，检查该进程的现行状态，若是静止就绪，便将之改为活动就绪；若为静止阻塞便将之改为活动阻塞。假如采用的是抢占调度策略，则每当有新进程进入就绪队列时，应检查是否要进行重新调度，即由调度程序将被激活进程与当前进程进行优先级的比较，如果被激活进程的优先级更低，就不必重新调度；否则，立即剥夺当前进程的运行，把处理机分配给刚被激活的进程。</a:t>
            </a:r>
            <a:endParaRPr lang="zh-CN" altLang="en-US" dirty="0"/>
          </a:p>
          <a:p>
            <a:pPr lvl="0" eaLnBrk="1" hangingPunct="1"/>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a:spLocks noGrp="1" noTextEdit="1"/>
          </p:cNvSpPr>
          <p:nvPr>
            <p:ph type="sldImg"/>
          </p:nvPr>
        </p:nvSpPr>
        <p:spPr>
          <a:ln/>
        </p:spPr>
      </p:sp>
      <p:sp>
        <p:nvSpPr>
          <p:cNvPr id="156675" name="Rectangle 3"/>
          <p:cNvSpPr>
            <a:spLocks noGrp="1"/>
          </p:cNvSpPr>
          <p:nvPr>
            <p:ph type="body" idx="1"/>
          </p:nvPr>
        </p:nvSpPr>
        <p:spPr>
          <a:ln/>
        </p:spPr>
        <p:txBody>
          <a:bodyPr wrap="square" lIns="91440" tIns="45720" rIns="91440" bIns="45720" anchor="ctr"/>
          <a:p>
            <a:pPr lvl="0" eaLnBrk="1" hangingPunct="1"/>
            <a:r>
              <a:rPr lang="en-US" altLang="zh-CN" dirty="0"/>
              <a:t>type semaphore=record</a:t>
            </a:r>
            <a:endParaRPr lang="en-US" altLang="zh-CN" dirty="0"/>
          </a:p>
          <a:p>
            <a:pPr lvl="0" eaLnBrk="1" hangingPunct="1"/>
            <a:r>
              <a:rPr lang="en-US" altLang="zh-CN" dirty="0"/>
              <a:t>         value:integer;</a:t>
            </a:r>
            <a:endParaRPr lang="en-US" altLang="zh-CN" dirty="0"/>
          </a:p>
          <a:p>
            <a:pPr lvl="0" eaLnBrk="1" hangingPunct="1"/>
            <a:r>
              <a:rPr lang="en-US" altLang="zh-CN" dirty="0"/>
              <a:t>         L:list of process;</a:t>
            </a:r>
            <a:endParaRPr lang="en-US" altLang="zh-CN" dirty="0"/>
          </a:p>
          <a:p>
            <a:pPr lvl="0" eaLnBrk="1" hangingPunct="1"/>
            <a:r>
              <a:rPr lang="en-US" altLang="zh-CN" dirty="0"/>
              <a:t>         end</a:t>
            </a:r>
            <a:endParaRPr lang="en-US" altLang="zh-CN" dirty="0"/>
          </a:p>
          <a:p>
            <a:pPr lvl="0" eaLnBrk="1" hangingPunct="1"/>
            <a:r>
              <a:rPr lang="zh-CN" altLang="en-US" dirty="0"/>
              <a:t>相应地，</a:t>
            </a:r>
            <a:r>
              <a:rPr lang="en-US" altLang="zh-CN" dirty="0"/>
              <a:t>wait(S)</a:t>
            </a:r>
            <a:r>
              <a:rPr lang="zh-CN" altLang="en-US" dirty="0"/>
              <a:t>和</a:t>
            </a:r>
            <a:r>
              <a:rPr lang="en-US" altLang="zh-CN" dirty="0"/>
              <a:t>signal(S)</a:t>
            </a:r>
            <a:r>
              <a:rPr lang="zh-CN" altLang="en-US" dirty="0"/>
              <a:t>操作可描述为：</a:t>
            </a:r>
            <a:endParaRPr lang="zh-CN" altLang="en-US" dirty="0"/>
          </a:p>
          <a:p>
            <a:pPr lvl="0" eaLnBrk="1" hangingPunct="1"/>
            <a:r>
              <a:rPr lang="en-US" altLang="zh-CN" dirty="0"/>
              <a:t>procedure wait(S)</a:t>
            </a:r>
            <a:endParaRPr lang="en-US" altLang="zh-CN" dirty="0"/>
          </a:p>
          <a:p>
            <a:pPr lvl="0" eaLnBrk="1" hangingPunct="1"/>
            <a:r>
              <a:rPr lang="en-US" altLang="zh-CN" dirty="0"/>
              <a:t>     var S: semaphore;</a:t>
            </a:r>
            <a:endParaRPr lang="en-US" altLang="zh-CN" dirty="0"/>
          </a:p>
          <a:p>
            <a:pPr lvl="0" eaLnBrk="1" hangingPunct="1"/>
            <a:r>
              <a:rPr lang="en-US" altLang="zh-CN" dirty="0"/>
              <a:t>     begin</a:t>
            </a:r>
            <a:endParaRPr lang="en-US" altLang="zh-CN" dirty="0"/>
          </a:p>
          <a:p>
            <a:pPr lvl="0" eaLnBrk="1" hangingPunct="1"/>
            <a:r>
              <a:rPr lang="en-US" altLang="zh-CN" dirty="0"/>
              <a:t>       S.value∶   =S.value-1;</a:t>
            </a:r>
            <a:endParaRPr lang="en-US" altLang="zh-CN" dirty="0"/>
          </a:p>
          <a:p>
            <a:pPr lvl="0" eaLnBrk="1" hangingPunct="1"/>
            <a:r>
              <a:rPr lang="en-US" altLang="zh-CN" dirty="0"/>
              <a:t>       if S.value</a:t>
            </a:r>
            <a:r>
              <a:rPr lang="zh-CN" altLang="en-US" dirty="0"/>
              <a:t>＜</a:t>
            </a:r>
            <a:r>
              <a:rPr lang="en-US" altLang="zh-CN" dirty="0"/>
              <a:t>0 then block(S,L)</a:t>
            </a:r>
            <a:endParaRPr lang="en-US" altLang="zh-CN" dirty="0"/>
          </a:p>
          <a:p>
            <a:pPr lvl="0" eaLnBrk="1" hangingPunct="1"/>
            <a:r>
              <a:rPr lang="en-US" altLang="zh-CN" dirty="0"/>
              <a:t>     end</a:t>
            </a:r>
            <a:endParaRPr lang="en-US" altLang="zh-CN" dirty="0"/>
          </a:p>
          <a:p>
            <a:pPr lvl="0" eaLnBrk="1" hangingPunct="1"/>
            <a:r>
              <a:rPr lang="en-US" altLang="zh-CN" dirty="0"/>
              <a:t>  procedure signal(S)</a:t>
            </a:r>
            <a:endParaRPr lang="en-US" altLang="zh-CN" dirty="0"/>
          </a:p>
          <a:p>
            <a:pPr lvl="0" eaLnBrk="1" hangingPunct="1"/>
            <a:r>
              <a:rPr lang="en-US" altLang="zh-CN" dirty="0"/>
              <a:t>     var S: semaphore;</a:t>
            </a:r>
            <a:endParaRPr lang="en-US" altLang="zh-CN" dirty="0"/>
          </a:p>
          <a:p>
            <a:pPr lvl="0" eaLnBrk="1" hangingPunct="1"/>
            <a:r>
              <a:rPr lang="en-US" altLang="zh-CN" dirty="0"/>
              <a:t>     begin</a:t>
            </a:r>
            <a:endParaRPr lang="en-US" altLang="zh-CN" dirty="0"/>
          </a:p>
          <a:p>
            <a:pPr lvl="0" eaLnBrk="1" hangingPunct="1"/>
            <a:r>
              <a:rPr lang="en-US" altLang="zh-CN" dirty="0"/>
              <a:t>      S.value∶   =S.value+1;</a:t>
            </a:r>
            <a:endParaRPr lang="en-US" altLang="zh-CN" dirty="0"/>
          </a:p>
          <a:p>
            <a:pPr lvl="0" eaLnBrk="1" hangingPunct="1"/>
            <a:r>
              <a:rPr lang="en-US" altLang="zh-CN" dirty="0"/>
              <a:t>      if S.value≤0 then wakeup(S,L);</a:t>
            </a:r>
            <a:endParaRPr lang="en-US" altLang="zh-CN" dirty="0"/>
          </a:p>
          <a:p>
            <a:pPr lvl="0" eaLnBrk="1" hangingPunct="1"/>
            <a:r>
              <a:rPr lang="en-US" altLang="zh-CN" dirty="0"/>
              <a:t>     end </a:t>
            </a:r>
            <a:endParaRPr lang="en-US" altLang="zh-CN" dirty="0"/>
          </a:p>
          <a:p>
            <a:pPr lvl="0" eaLnBrk="1" hangingPunct="1"/>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a:spLocks noGrp="1" noTextEdit="1"/>
          </p:cNvSpPr>
          <p:nvPr>
            <p:ph type="sldImg"/>
          </p:nvPr>
        </p:nvSpPr>
        <p:spPr>
          <a:ln/>
        </p:spPr>
      </p:sp>
      <p:sp>
        <p:nvSpPr>
          <p:cNvPr id="157699" name="Rectangle 3"/>
          <p:cNvSpPr>
            <a:spLocks noGrp="1"/>
          </p:cNvSpPr>
          <p:nvPr>
            <p:ph type="body" idx="1"/>
          </p:nvPr>
        </p:nvSpPr>
        <p:spPr>
          <a:ln/>
        </p:spPr>
        <p:txBody>
          <a:bodyPr wrap="square" lIns="91440" tIns="45720" rIns="91440" bIns="45720" anchor="ctr"/>
          <a:p>
            <a:pPr lvl="0" eaLnBrk="1" hangingPunct="1"/>
            <a:r>
              <a:rPr lang="en-US" altLang="zh-CN" dirty="0"/>
              <a:t>block</a:t>
            </a:r>
            <a:r>
              <a:rPr lang="zh-CN" altLang="en-US" dirty="0"/>
              <a:t>（）本身就包括</a:t>
            </a:r>
            <a:r>
              <a:rPr lang="en-US" altLang="zh-CN" dirty="0"/>
              <a:t>insert</a:t>
            </a:r>
            <a:r>
              <a:rPr lang="zh-CN" altLang="en-US" dirty="0"/>
              <a:t>（）操作 </a:t>
            </a:r>
            <a:r>
              <a:rPr lang="en-US" altLang="zh-CN" b="1" dirty="0"/>
              <a:t>/*Insert(curproc,s-&gt; ptr_of_semque);*/</a:t>
            </a:r>
            <a:endParaRPr lang="en-US" altLang="zh-CN" b="1" dirty="0"/>
          </a:p>
          <a:p>
            <a:pPr lvl="0" eaLnBrk="1" hangingPunct="1"/>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a:spLocks noGrp="1" noTextEdit="1"/>
          </p:cNvSpPr>
          <p:nvPr>
            <p:ph type="sldImg"/>
          </p:nvPr>
        </p:nvSpPr>
        <p:spPr>
          <a:ln/>
        </p:spPr>
      </p:sp>
      <p:sp>
        <p:nvSpPr>
          <p:cNvPr id="158723" name="Rectangle 3"/>
          <p:cNvSpPr>
            <a:spLocks noGrp="1"/>
          </p:cNvSpPr>
          <p:nvPr>
            <p:ph type="body" idx="1"/>
          </p:nvPr>
        </p:nvSpPr>
        <p:spPr>
          <a:ln/>
        </p:spPr>
        <p:txBody>
          <a:bodyPr wrap="square" lIns="91440" tIns="45720" rIns="91440" bIns="45720" anchor="ctr"/>
          <a:p>
            <a:pPr lvl="0" eaLnBrk="1" hangingPunct="1"/>
            <a:r>
              <a:rPr lang="zh-CN" altLang="en-US" dirty="0"/>
              <a:t>公交车司机活动顺序：启动车辆，正常行车，到站停车；售票员活动顺序：关车门，售票，开车门。现在假设初始状态为司机和售票员都在车上，汽车处于停止状态。在汽车不断地到站，停车，行驶过程中，请用信号量的</a:t>
            </a:r>
            <a:r>
              <a:rPr lang="en-US" altLang="zh-CN" dirty="0"/>
              <a:t>pv</a:t>
            </a:r>
            <a:r>
              <a:rPr lang="zh-CN" altLang="en-US" dirty="0"/>
              <a:t>操作施行司机和售票员之间的同步关系。</a:t>
            </a:r>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noTextEdit="1"/>
          </p:cNvSpPr>
          <p:nvPr>
            <p:ph type="sldImg"/>
          </p:nvPr>
        </p:nvSpPr>
        <p:spPr>
          <a:ln/>
        </p:spPr>
      </p:sp>
      <p:sp>
        <p:nvSpPr>
          <p:cNvPr id="159747" name="Rectangle 3"/>
          <p:cNvSpPr>
            <a:spLocks noGrp="1"/>
          </p:cNvSpPr>
          <p:nvPr>
            <p:ph type="body" idx="1"/>
          </p:nvPr>
        </p:nvSpPr>
        <p:spPr>
          <a:ln/>
        </p:spPr>
        <p:txBody>
          <a:bodyPr wrap="square" lIns="91440" tIns="45720" rIns="91440" bIns="45720" anchor="ctr"/>
          <a:p>
            <a:pPr lvl="0" eaLnBrk="1" hangingPunct="1"/>
            <a:r>
              <a:rPr lang="zh-CN" altLang="en-US" dirty="0"/>
              <a:t>公交车司机活动顺序：启动车辆，正常行车，到站停车；售票员活动顺序：关车门，售票，开车门。现在假设初始状态为司机和售票员都在车上，汽车处于停止状态。在汽车不断地到站，停车，行驶过程中，请用信号量的</a:t>
            </a:r>
            <a:r>
              <a:rPr lang="en-US" altLang="zh-CN" dirty="0"/>
              <a:t>pv</a:t>
            </a:r>
            <a:r>
              <a:rPr lang="zh-CN" altLang="en-US" dirty="0"/>
              <a:t>操作施行司机和售票员之间的同步关系。</a:t>
            </a:r>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noTextEdit="1"/>
          </p:cNvSpPr>
          <p:nvPr>
            <p:ph type="sldImg"/>
          </p:nvPr>
        </p:nvSpPr>
        <p:spPr>
          <a:ln/>
        </p:spPr>
      </p:sp>
      <p:sp>
        <p:nvSpPr>
          <p:cNvPr id="160771" name="Rectangle 3"/>
          <p:cNvSpPr>
            <a:spLocks noGrp="1"/>
          </p:cNvSpPr>
          <p:nvPr>
            <p:ph type="body" idx="1"/>
          </p:nvPr>
        </p:nvSpPr>
        <p:spPr>
          <a:ln/>
        </p:spPr>
        <p:txBody>
          <a:bodyPr wrap="square" lIns="91440" tIns="45720" rIns="91440" bIns="45720" anchor="ctr"/>
          <a:p>
            <a:pPr lvl="0" eaLnBrk="1" hangingPunct="1"/>
            <a:r>
              <a:rPr lang="zh-CN" altLang="en-US" dirty="0"/>
              <a:t>公交车司机活动顺序：启动车辆，正常行车，到站停车；售票员活动顺序：关车门，售票，开车门。现在假设初始状态为司机和售票员都在车上，汽车处于停止状态。在汽车不断地到站，停车，行驶过程中，请用信号量的</a:t>
            </a:r>
            <a:r>
              <a:rPr lang="en-US" altLang="zh-CN" dirty="0"/>
              <a:t>pv</a:t>
            </a:r>
            <a:r>
              <a:rPr lang="zh-CN" altLang="en-US" dirty="0"/>
              <a:t>操作施行司机和售票员之间的同步关系。</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4930"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24931" name="Rectangle 2"/>
          <p:cNvSpPr>
            <a:spLocks noRot="1" noTextEdit="1"/>
          </p:cNvSpPr>
          <p:nvPr>
            <p:ph type="sldImg"/>
          </p:nvPr>
        </p:nvSpPr>
        <p:spPr>
          <a:xfrm>
            <a:off x="1144588" y="685800"/>
            <a:ext cx="4572000" cy="3429000"/>
          </a:xfrm>
          <a:ln/>
        </p:spPr>
      </p:sp>
      <p:sp>
        <p:nvSpPr>
          <p:cNvPr id="124932" name="Rectangle 3"/>
          <p:cNvSpPr>
            <a:spLocks noGrp="1"/>
          </p:cNvSpPr>
          <p:nvPr>
            <p:ph type="body" idx="1"/>
          </p:nvPr>
        </p:nvSpPr>
        <p:spPr>
          <a:ln/>
        </p:spPr>
        <p:txBody>
          <a:bodyPr wrap="square" lIns="91440" tIns="45720" rIns="91440" bIns="45720" anchor="t"/>
          <a:p>
            <a:pPr lvl="0" eaLnBrk="1" hangingPunct="1"/>
            <a:r>
              <a:rPr lang="en-US" altLang="zh-CN" dirty="0"/>
              <a:t>Content Layouts</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2"/>
          <p:cNvSpPr>
            <a:spLocks noGrp="1" noTextEdit="1"/>
          </p:cNvSpPr>
          <p:nvPr>
            <p:ph type="sldImg"/>
          </p:nvPr>
        </p:nvSpPr>
        <p:spPr>
          <a:ln/>
        </p:spPr>
      </p:sp>
      <p:sp>
        <p:nvSpPr>
          <p:cNvPr id="161795" name="Rectangle 3"/>
          <p:cNvSpPr>
            <a:spLocks noGrp="1"/>
          </p:cNvSpPr>
          <p:nvPr>
            <p:ph type="body" idx="1"/>
          </p:nvPr>
        </p:nvSpPr>
        <p:spPr>
          <a:ln/>
        </p:spPr>
        <p:txBody>
          <a:bodyPr wrap="square" lIns="91440" tIns="45720" rIns="91440" bIns="45720" anchor="ctr"/>
          <a:p>
            <a:pPr marL="228600" lvl="0" indent="-228600" eaLnBrk="1" hangingPunct="1"/>
            <a:r>
              <a:rPr lang="zh-CN" altLang="en-US" dirty="0"/>
              <a:t>发送区应在发送进程的地址空间中，接收区应在接收进程的空间中，步骤为：设置发送区</a:t>
            </a:r>
            <a:r>
              <a:rPr lang="en-US" altLang="zh-CN" dirty="0"/>
              <a:t>——</a:t>
            </a:r>
            <a:r>
              <a:rPr lang="zh-CN" altLang="en-US" dirty="0"/>
              <a:t>复制消息到缓冲区</a:t>
            </a:r>
            <a:r>
              <a:rPr lang="en-US" altLang="zh-CN" dirty="0"/>
              <a:t>——</a:t>
            </a:r>
            <a:r>
              <a:rPr lang="zh-CN" altLang="en-US" dirty="0"/>
              <a:t>将缓冲区插入接收进程的消息队列</a:t>
            </a:r>
            <a:r>
              <a:rPr lang="en-US" altLang="zh-CN" dirty="0"/>
              <a:t>——</a:t>
            </a:r>
            <a:r>
              <a:rPr lang="zh-CN" altLang="en-US" dirty="0"/>
              <a:t>接收进程取下消息缓冲区</a:t>
            </a:r>
            <a:r>
              <a:rPr lang="en-US" altLang="zh-CN" dirty="0"/>
              <a:t>——</a:t>
            </a:r>
            <a:r>
              <a:rPr lang="zh-CN" altLang="en-US" dirty="0"/>
              <a:t>复制到接收进程的接收区</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5954"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25955" name="Rectangle 2"/>
          <p:cNvSpPr>
            <a:spLocks noRot="1" noTextEdit="1"/>
          </p:cNvSpPr>
          <p:nvPr>
            <p:ph type="sldImg"/>
          </p:nvPr>
        </p:nvSpPr>
        <p:spPr>
          <a:xfrm>
            <a:off x="1144588" y="685800"/>
            <a:ext cx="4572000" cy="3429000"/>
          </a:xfrm>
          <a:ln/>
        </p:spPr>
      </p:sp>
      <p:sp>
        <p:nvSpPr>
          <p:cNvPr id="125956" name="Rectangle 3"/>
          <p:cNvSpPr>
            <a:spLocks noGrp="1"/>
          </p:cNvSpPr>
          <p:nvPr>
            <p:ph type="body" idx="1"/>
          </p:nvPr>
        </p:nvSpPr>
        <p:spPr>
          <a:ln/>
        </p:spPr>
        <p:txBody>
          <a:bodyPr wrap="square" lIns="91440" tIns="45720" rIns="91440" bIns="45720" anchor="t"/>
          <a:p>
            <a:pPr lvl="0" eaLnBrk="1" hangingPunct="1"/>
            <a:r>
              <a:rPr lang="en-US" altLang="zh-CN" dirty="0"/>
              <a:t>Content Layouts</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6978"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26979" name="Rectangle 2"/>
          <p:cNvSpPr>
            <a:spLocks noRot="1" noTextEdit="1"/>
          </p:cNvSpPr>
          <p:nvPr>
            <p:ph type="sldImg"/>
          </p:nvPr>
        </p:nvSpPr>
        <p:spPr>
          <a:xfrm>
            <a:off x="1144588" y="685800"/>
            <a:ext cx="4572000" cy="3429000"/>
          </a:xfrm>
          <a:ln/>
        </p:spPr>
      </p:sp>
      <p:sp>
        <p:nvSpPr>
          <p:cNvPr id="126980" name="Rectangle 3"/>
          <p:cNvSpPr>
            <a:spLocks noGrp="1"/>
          </p:cNvSpPr>
          <p:nvPr>
            <p:ph type="body" idx="1"/>
          </p:nvPr>
        </p:nvSpPr>
        <p:spPr>
          <a:ln/>
        </p:spPr>
        <p:txBody>
          <a:bodyPr wrap="square" lIns="91440" tIns="45720" rIns="91440" bIns="45720" anchor="t"/>
          <a:p>
            <a:pPr lvl="0" eaLnBrk="1" hangingPunct="1"/>
            <a:r>
              <a:rPr lang="en-US" altLang="zh-CN" dirty="0"/>
              <a:t>Content Layouts</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8002"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28003" name="Rectangle 2"/>
          <p:cNvSpPr>
            <a:spLocks noRot="1" noTextEdit="1"/>
          </p:cNvSpPr>
          <p:nvPr>
            <p:ph type="sldImg"/>
          </p:nvPr>
        </p:nvSpPr>
        <p:spPr>
          <a:xfrm>
            <a:off x="1144588" y="685800"/>
            <a:ext cx="4572000" cy="3429000"/>
          </a:xfrm>
          <a:ln/>
        </p:spPr>
      </p:sp>
      <p:sp>
        <p:nvSpPr>
          <p:cNvPr id="128004" name="Rectangle 3"/>
          <p:cNvSpPr>
            <a:spLocks noGrp="1"/>
          </p:cNvSpPr>
          <p:nvPr>
            <p:ph type="body" idx="1"/>
          </p:nvPr>
        </p:nvSpPr>
        <p:spPr>
          <a:ln/>
        </p:spPr>
        <p:txBody>
          <a:bodyPr wrap="square" lIns="91440" tIns="45720" rIns="91440" bIns="45720" anchor="t"/>
          <a:p>
            <a:pPr lvl="0" eaLnBrk="1" hangingPunct="1"/>
            <a:r>
              <a:rPr lang="en-US" altLang="zh-CN" dirty="0"/>
              <a:t>Content Layouts</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9026"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29027" name="Rectangle 2"/>
          <p:cNvSpPr>
            <a:spLocks noRot="1" noTextEdit="1"/>
          </p:cNvSpPr>
          <p:nvPr>
            <p:ph type="sldImg"/>
          </p:nvPr>
        </p:nvSpPr>
        <p:spPr>
          <a:xfrm>
            <a:off x="1144588" y="685800"/>
            <a:ext cx="4572000" cy="3429000"/>
          </a:xfrm>
          <a:ln/>
        </p:spPr>
      </p:sp>
      <p:sp>
        <p:nvSpPr>
          <p:cNvPr id="129028" name="Rectangle 3"/>
          <p:cNvSpPr>
            <a:spLocks noGrp="1"/>
          </p:cNvSpPr>
          <p:nvPr>
            <p:ph type="body" idx="1"/>
          </p:nvPr>
        </p:nvSpPr>
        <p:spPr>
          <a:ln/>
        </p:spPr>
        <p:txBody>
          <a:bodyPr wrap="square" lIns="91440" tIns="45720" rIns="91440" bIns="45720" anchor="t"/>
          <a:p>
            <a:pPr lvl="0" eaLnBrk="1" hangingPunct="1"/>
            <a:r>
              <a:rPr lang="en-US" altLang="zh-CN" dirty="0"/>
              <a:t>Content Layouts</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0050" name="Rectangle 7"/>
          <p:cNvSpPr txBox="1">
            <a:spLocks noGrp="1"/>
          </p:cNvSpP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b="0" dirty="0"/>
            </a:fld>
            <a:endParaRPr lang="zh-CN" altLang="en-US" sz="1200" b="0" dirty="0"/>
          </a:p>
        </p:txBody>
      </p:sp>
      <p:sp>
        <p:nvSpPr>
          <p:cNvPr id="130051" name="Rectangle 2"/>
          <p:cNvSpPr>
            <a:spLocks noRot="1" noTextEdit="1"/>
          </p:cNvSpPr>
          <p:nvPr>
            <p:ph type="sldImg"/>
          </p:nvPr>
        </p:nvSpPr>
        <p:spPr>
          <a:xfrm>
            <a:off x="1144588" y="685800"/>
            <a:ext cx="4572000" cy="3429000"/>
          </a:xfrm>
          <a:ln/>
        </p:spPr>
      </p:sp>
      <p:sp>
        <p:nvSpPr>
          <p:cNvPr id="130052" name="Rectangle 3"/>
          <p:cNvSpPr>
            <a:spLocks noGrp="1"/>
          </p:cNvSpPr>
          <p:nvPr>
            <p:ph type="body" idx="1"/>
          </p:nvPr>
        </p:nvSpPr>
        <p:spPr>
          <a:ln/>
        </p:spPr>
        <p:txBody>
          <a:bodyPr wrap="square" lIns="91440" tIns="45720" rIns="91440" bIns="45720" anchor="t"/>
          <a:p>
            <a:pPr lvl="0" eaLnBrk="1" hangingPunct="1"/>
            <a:r>
              <a:rPr lang="en-US" altLang="zh-CN" dirty="0"/>
              <a:t>Content Layouts</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9138" name="Freeform 7"/>
          <p:cNvSpPr>
            <a:spLocks noChangeArrowheads="1"/>
          </p:cNvSpPr>
          <p:nvPr/>
        </p:nvSpPr>
        <p:spPr bwMode="auto">
          <a:xfrm>
            <a:off x="-6350" y="-6350"/>
            <a:ext cx="9153525" cy="6862763"/>
          </a:xfrm>
          <a:custGeom>
            <a:avLst/>
            <a:gdLst>
              <a:gd name="T0" fmla="*/ 5766 w 5768"/>
              <a:gd name="T1" fmla="*/ 605 h 4325"/>
              <a:gd name="T2" fmla="*/ 5768 w 5768"/>
              <a:gd name="T3" fmla="*/ 4325 h 4325"/>
              <a:gd name="T4" fmla="*/ 1331 w 5768"/>
              <a:gd name="T5" fmla="*/ 4325 h 4325"/>
              <a:gd name="T6" fmla="*/ 4 w 5768"/>
              <a:gd name="T7" fmla="*/ 3111 h 4325"/>
              <a:gd name="T8" fmla="*/ 0 w 5768"/>
              <a:gd name="T9" fmla="*/ 0 h 4325"/>
              <a:gd name="T10" fmla="*/ 2428 w 5768"/>
              <a:gd name="T11" fmla="*/ 7 h 4325"/>
              <a:gd name="T12" fmla="*/ 5766 w 5768"/>
              <a:gd name="T13" fmla="*/ 605 h 4325"/>
              <a:gd name="T14" fmla="*/ 0 60000 65536"/>
              <a:gd name="T15" fmla="*/ 0 60000 65536"/>
              <a:gd name="T16" fmla="*/ 0 60000 65536"/>
              <a:gd name="T17" fmla="*/ 0 60000 65536"/>
              <a:gd name="T18" fmla="*/ 0 60000 65536"/>
              <a:gd name="T19" fmla="*/ 0 60000 65536"/>
              <a:gd name="T20" fmla="*/ 0 60000 65536"/>
              <a:gd name="T21" fmla="*/ 0 w 5768"/>
              <a:gd name="T22" fmla="*/ 0 h 4325"/>
              <a:gd name="T23" fmla="*/ 5768 w 5768"/>
              <a:gd name="T24" fmla="*/ 4325 h 43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8" h="4325">
                <a:moveTo>
                  <a:pt x="5766" y="605"/>
                </a:moveTo>
                <a:cubicBezTo>
                  <a:pt x="5767" y="2464"/>
                  <a:pt x="5768" y="4325"/>
                  <a:pt x="5768" y="4325"/>
                </a:cubicBezTo>
                <a:cubicBezTo>
                  <a:pt x="5768" y="4325"/>
                  <a:pt x="3549" y="4325"/>
                  <a:pt x="1331" y="4325"/>
                </a:cubicBezTo>
                <a:cubicBezTo>
                  <a:pt x="499" y="3811"/>
                  <a:pt x="0" y="3109"/>
                  <a:pt x="4" y="3111"/>
                </a:cubicBezTo>
                <a:lnTo>
                  <a:pt x="0" y="0"/>
                </a:lnTo>
                <a:lnTo>
                  <a:pt x="2428" y="7"/>
                </a:lnTo>
                <a:cubicBezTo>
                  <a:pt x="2428" y="12"/>
                  <a:pt x="3096" y="401"/>
                  <a:pt x="5766" y="605"/>
                </a:cubicBezTo>
                <a:close/>
              </a:path>
            </a:pathLst>
          </a:custGeom>
          <a:gradFill rotWithShape="1">
            <a:gsLst>
              <a:gs pos="0">
                <a:srgbClr val="FFFFFB"/>
              </a:gs>
              <a:gs pos="100000">
                <a:srgbClr val="FDF58D">
                  <a:alpha val="70000"/>
                </a:srgbClr>
              </a:gs>
            </a:gsLst>
            <a:lin ang="2700000" scaled="1"/>
          </a:gra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39" name="Freeform 9"/>
          <p:cNvSpPr>
            <a:spLocks noChangeArrowheads="1"/>
          </p:cNvSpPr>
          <p:nvPr/>
        </p:nvSpPr>
        <p:spPr bwMode="auto">
          <a:xfrm>
            <a:off x="6350" y="5113338"/>
            <a:ext cx="1852613" cy="1746250"/>
          </a:xfrm>
          <a:custGeom>
            <a:avLst/>
            <a:gdLst>
              <a:gd name="T0" fmla="*/ 0 w 1089"/>
              <a:gd name="T1" fmla="*/ 0 h 1100"/>
              <a:gd name="T2" fmla="*/ 0 w 1089"/>
              <a:gd name="T3" fmla="*/ 1100 h 1100"/>
              <a:gd name="T4" fmla="*/ 1089 w 1089"/>
              <a:gd name="T5" fmla="*/ 1100 h 1100"/>
              <a:gd name="T6" fmla="*/ 0 w 1089"/>
              <a:gd name="T7" fmla="*/ 0 h 1100"/>
              <a:gd name="T8" fmla="*/ 0 60000 65536"/>
              <a:gd name="T9" fmla="*/ 0 60000 65536"/>
              <a:gd name="T10" fmla="*/ 0 60000 65536"/>
              <a:gd name="T11" fmla="*/ 0 60000 65536"/>
              <a:gd name="T12" fmla="*/ 0 w 1089"/>
              <a:gd name="T13" fmla="*/ 0 h 1100"/>
              <a:gd name="T14" fmla="*/ 1089 w 1089"/>
              <a:gd name="T15" fmla="*/ 1100 h 1100"/>
            </a:gdLst>
            <a:ahLst/>
            <a:cxnLst>
              <a:cxn ang="T8">
                <a:pos x="T0" y="T1"/>
              </a:cxn>
              <a:cxn ang="T9">
                <a:pos x="T2" y="T3"/>
              </a:cxn>
              <a:cxn ang="T10">
                <a:pos x="T4" y="T5"/>
              </a:cxn>
              <a:cxn ang="T11">
                <a:pos x="T6" y="T7"/>
              </a:cxn>
            </a:cxnLst>
            <a:rect l="T12" t="T13" r="T14" b="T15"/>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2" name="Group 4"/>
          <p:cNvGrpSpPr/>
          <p:nvPr/>
        </p:nvGrpSpPr>
        <p:grpSpPr>
          <a:xfrm>
            <a:off x="0" y="0"/>
            <a:ext cx="9156700" cy="6875463"/>
            <a:chOff x="0" y="0"/>
            <a:chExt cx="5768" cy="4331"/>
          </a:xfrm>
        </p:grpSpPr>
        <p:grpSp>
          <p:nvGrpSpPr>
            <p:cNvPr id="2069" name="Group 5"/>
            <p:cNvGrpSpPr/>
            <p:nvPr/>
          </p:nvGrpSpPr>
          <p:grpSpPr>
            <a:xfrm>
              <a:off x="332" y="0"/>
              <a:ext cx="5080" cy="4331"/>
              <a:chOff x="0" y="0"/>
              <a:chExt cx="5080" cy="4331"/>
            </a:xfrm>
          </p:grpSpPr>
          <p:sp>
            <p:nvSpPr>
              <p:cNvPr id="219142" name="Line 13"/>
              <p:cNvSpPr>
                <a:spLocks noChangeShapeType="1"/>
              </p:cNvSpPr>
              <p:nvPr/>
            </p:nvSpPr>
            <p:spPr bwMode="auto">
              <a:xfrm>
                <a:off x="0" y="0"/>
                <a:ext cx="0" cy="3510"/>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43" name="Line 14"/>
              <p:cNvSpPr>
                <a:spLocks noChangeShapeType="1"/>
              </p:cNvSpPr>
              <p:nvPr/>
            </p:nvSpPr>
            <p:spPr bwMode="auto">
              <a:xfrm>
                <a:off x="725" y="0"/>
                <a:ext cx="0" cy="414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44" name="Line 15"/>
              <p:cNvSpPr>
                <a:spLocks noChangeShapeType="1"/>
              </p:cNvSpPr>
              <p:nvPr/>
            </p:nvSpPr>
            <p:spPr bwMode="auto">
              <a:xfrm>
                <a:off x="1451" y="0"/>
                <a:ext cx="0" cy="432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45" name="Line 16"/>
              <p:cNvSpPr>
                <a:spLocks noChangeShapeType="1"/>
              </p:cNvSpPr>
              <p:nvPr/>
            </p:nvSpPr>
            <p:spPr bwMode="auto">
              <a:xfrm>
                <a:off x="2177" y="0"/>
                <a:ext cx="0" cy="4331"/>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46" name="Line 17"/>
              <p:cNvSpPr>
                <a:spLocks noChangeShapeType="1"/>
              </p:cNvSpPr>
              <p:nvPr/>
            </p:nvSpPr>
            <p:spPr bwMode="auto">
              <a:xfrm>
                <a:off x="2902" y="245"/>
                <a:ext cx="0" cy="408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47" name="Line 18"/>
              <p:cNvSpPr>
                <a:spLocks noChangeShapeType="1"/>
              </p:cNvSpPr>
              <p:nvPr/>
            </p:nvSpPr>
            <p:spPr bwMode="auto">
              <a:xfrm>
                <a:off x="3628" y="390"/>
                <a:ext cx="0" cy="3941"/>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48" name="Line 19"/>
              <p:cNvSpPr>
                <a:spLocks noChangeShapeType="1"/>
              </p:cNvSpPr>
              <p:nvPr/>
            </p:nvSpPr>
            <p:spPr bwMode="auto">
              <a:xfrm>
                <a:off x="4354" y="487"/>
                <a:ext cx="0" cy="3844"/>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49" name="Line 20"/>
              <p:cNvSpPr>
                <a:spLocks noChangeShapeType="1"/>
              </p:cNvSpPr>
              <p:nvPr/>
            </p:nvSpPr>
            <p:spPr bwMode="auto">
              <a:xfrm>
                <a:off x="5080" y="567"/>
                <a:ext cx="0" cy="3764"/>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70" name="Group 14"/>
            <p:cNvGrpSpPr/>
            <p:nvPr/>
          </p:nvGrpSpPr>
          <p:grpSpPr>
            <a:xfrm>
              <a:off x="0" y="264"/>
              <a:ext cx="5768" cy="3538"/>
              <a:chOff x="0" y="0"/>
              <a:chExt cx="5768" cy="3538"/>
            </a:xfrm>
          </p:grpSpPr>
          <p:sp>
            <p:nvSpPr>
              <p:cNvPr id="219151" name="Line 22"/>
              <p:cNvSpPr>
                <a:spLocks noChangeShapeType="1"/>
              </p:cNvSpPr>
              <p:nvPr/>
            </p:nvSpPr>
            <p:spPr bwMode="auto">
              <a:xfrm rot="5400000">
                <a:off x="1635" y="-1635"/>
                <a:ext cx="0" cy="3270"/>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52" name="Line 23"/>
              <p:cNvSpPr>
                <a:spLocks noChangeShapeType="1"/>
              </p:cNvSpPr>
              <p:nvPr/>
            </p:nvSpPr>
            <p:spPr bwMode="auto">
              <a:xfrm rot="5400000">
                <a:off x="2884" y="-2177"/>
                <a:ext cx="0" cy="5768"/>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53" name="Line 24"/>
              <p:cNvSpPr>
                <a:spLocks noChangeShapeType="1"/>
              </p:cNvSpPr>
              <p:nvPr/>
            </p:nvSpPr>
            <p:spPr bwMode="auto">
              <a:xfrm rot="5400000">
                <a:off x="2884" y="-1469"/>
                <a:ext cx="0" cy="5768"/>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54" name="Line 25"/>
              <p:cNvSpPr>
                <a:spLocks noChangeShapeType="1"/>
              </p:cNvSpPr>
              <p:nvPr/>
            </p:nvSpPr>
            <p:spPr bwMode="auto">
              <a:xfrm rot="5400000">
                <a:off x="2885" y="-761"/>
                <a:ext cx="0" cy="576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55" name="Line 26"/>
              <p:cNvSpPr>
                <a:spLocks noChangeShapeType="1"/>
              </p:cNvSpPr>
              <p:nvPr/>
            </p:nvSpPr>
            <p:spPr bwMode="auto">
              <a:xfrm rot="5400000">
                <a:off x="2885" y="-53"/>
                <a:ext cx="0" cy="576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56" name="Line 27"/>
              <p:cNvSpPr>
                <a:spLocks noChangeShapeType="1"/>
              </p:cNvSpPr>
              <p:nvPr/>
            </p:nvSpPr>
            <p:spPr bwMode="auto">
              <a:xfrm rot="5400000">
                <a:off x="3192" y="987"/>
                <a:ext cx="0" cy="510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219157" name="Rectangle 28"/>
          <p:cNvSpPr>
            <a:spLocks noChangeArrowheads="1"/>
          </p:cNvSpPr>
          <p:nvPr/>
        </p:nvSpPr>
        <p:spPr bwMode="auto">
          <a:xfrm>
            <a:off x="4005263" y="2692400"/>
            <a:ext cx="1128713" cy="1079500"/>
          </a:xfrm>
          <a:prstGeom prst="rect">
            <a:avLst/>
          </a:prstGeom>
          <a:solidFill>
            <a:srgbClr val="FFFFFF">
              <a:alpha val="25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58" name="Rectangle 29"/>
          <p:cNvSpPr>
            <a:spLocks noChangeArrowheads="1"/>
          </p:cNvSpPr>
          <p:nvPr/>
        </p:nvSpPr>
        <p:spPr bwMode="auto">
          <a:xfrm>
            <a:off x="7459663" y="4937125"/>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59" name="Rectangle 30"/>
          <p:cNvSpPr>
            <a:spLocks noChangeArrowheads="1"/>
          </p:cNvSpPr>
          <p:nvPr/>
        </p:nvSpPr>
        <p:spPr bwMode="auto">
          <a:xfrm>
            <a:off x="549275" y="3808413"/>
            <a:ext cx="1128713" cy="1079500"/>
          </a:xfrm>
          <a:prstGeom prst="rect">
            <a:avLst/>
          </a:prstGeom>
          <a:solidFill>
            <a:srgbClr val="FFFFFF">
              <a:alpha val="2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60" name="Rectangle 31"/>
          <p:cNvSpPr>
            <a:spLocks noChangeArrowheads="1"/>
          </p:cNvSpPr>
          <p:nvPr/>
        </p:nvSpPr>
        <p:spPr bwMode="auto">
          <a:xfrm>
            <a:off x="6307138" y="6064250"/>
            <a:ext cx="1128713" cy="796925"/>
          </a:xfrm>
          <a:prstGeom prst="rect">
            <a:avLst/>
          </a:prstGeom>
          <a:solidFill>
            <a:srgbClr val="FFFFFF">
              <a:alpha val="2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61" name="Rectangle 32"/>
          <p:cNvSpPr>
            <a:spLocks noChangeArrowheads="1"/>
          </p:cNvSpPr>
          <p:nvPr/>
        </p:nvSpPr>
        <p:spPr bwMode="auto">
          <a:xfrm>
            <a:off x="2846388" y="0"/>
            <a:ext cx="1128713" cy="404813"/>
          </a:xfrm>
          <a:prstGeom prst="rect">
            <a:avLst/>
          </a:prstGeom>
          <a:solidFill>
            <a:srgbClr val="FFFFFF">
              <a:alpha val="3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62" name="Rectangle 33"/>
          <p:cNvSpPr>
            <a:spLocks noChangeArrowheads="1"/>
          </p:cNvSpPr>
          <p:nvPr/>
        </p:nvSpPr>
        <p:spPr bwMode="auto">
          <a:xfrm>
            <a:off x="2852738" y="4938713"/>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63" name="Rectangle 34"/>
          <p:cNvSpPr>
            <a:spLocks noChangeArrowheads="1"/>
          </p:cNvSpPr>
          <p:nvPr/>
        </p:nvSpPr>
        <p:spPr bwMode="auto">
          <a:xfrm>
            <a:off x="6300788" y="1566863"/>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0"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9165"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a:lnSpc>
                <a:spcPct val="100000"/>
              </a:lnSpc>
              <a:spcBef>
                <a:spcPct val="0"/>
              </a:spcBef>
              <a:defRPr kumimoji="0" sz="14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66"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a:lnSpc>
                <a:spcPct val="100000"/>
              </a:lnSpc>
              <a:spcBef>
                <a:spcPct val="0"/>
              </a:spcBef>
              <a:defRPr kumimoji="0"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167"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a:defRPr sz="1400" b="0"/>
            </a:lvl1pPr>
          </a:lstStyle>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
        <p:nvSpPr>
          <p:cNvPr id="219168" name="Rectangle 2"/>
          <p:cNvSpPr>
            <a:spLocks noGrp="1" noChangeArrowheads="1"/>
          </p:cNvSpPr>
          <p:nvPr>
            <p:ph type="title"/>
          </p:nvPr>
        </p:nvSpPr>
        <p:spPr bwMode="auto">
          <a:xfrm>
            <a:off x="457200" y="325438"/>
            <a:ext cx="8229600" cy="927100"/>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2065" name="Picture 39" descr="bz-jpg"/>
          <p:cNvPicPr>
            <a:picLocks noChangeAspect="1"/>
          </p:cNvPicPr>
          <p:nvPr/>
        </p:nvPicPr>
        <p:blipFill>
          <a:blip r:embed="rId12">
            <a:clrChange>
              <a:clrFrom>
                <a:srgbClr val="FFFFFE"/>
              </a:clrFrom>
              <a:clrTo>
                <a:srgbClr val="FFFFFE">
                  <a:alpha val="0"/>
                </a:srgbClr>
              </a:clrTo>
            </a:clrChange>
          </a:blip>
          <a:stretch>
            <a:fillRect/>
          </a:stretch>
        </p:blipFill>
        <p:spPr>
          <a:xfrm>
            <a:off x="7029450" y="6353175"/>
            <a:ext cx="431800" cy="431800"/>
          </a:xfrm>
          <a:prstGeom prst="rect">
            <a:avLst/>
          </a:prstGeom>
          <a:noFill/>
          <a:ln w="9525">
            <a:noFill/>
          </a:ln>
        </p:spPr>
      </p:pic>
      <p:pic>
        <p:nvPicPr>
          <p:cNvPr id="2066" name="Picture 40" descr="hdtif"/>
          <p:cNvPicPr>
            <a:picLocks noChangeAspect="1"/>
          </p:cNvPicPr>
          <p:nvPr/>
        </p:nvPicPr>
        <p:blipFill>
          <a:blip r:embed="rId13">
            <a:clrChange>
              <a:clrFrom>
                <a:srgbClr val="FFFFFE"/>
              </a:clrFrom>
              <a:clrTo>
                <a:srgbClr val="FFFFFE">
                  <a:alpha val="0"/>
                </a:srgbClr>
              </a:clrTo>
            </a:clrChange>
          </a:blip>
          <a:stretch>
            <a:fillRect/>
          </a:stretch>
        </p:blipFill>
        <p:spPr>
          <a:xfrm>
            <a:off x="7524750" y="6453188"/>
            <a:ext cx="1500188" cy="231775"/>
          </a:xfrm>
          <a:prstGeom prst="rect">
            <a:avLst/>
          </a:prstGeom>
          <a:noFill/>
          <a:ln w="9525">
            <a:noFill/>
          </a:ln>
        </p:spPr>
      </p:pic>
      <p:pic>
        <p:nvPicPr>
          <p:cNvPr id="2067" name="Picture 39" descr="bz-jpg"/>
          <p:cNvPicPr>
            <a:picLocks noChangeAspect="1"/>
          </p:cNvPicPr>
          <p:nvPr userDrawn="1"/>
        </p:nvPicPr>
        <p:blipFill>
          <a:blip r:embed="rId12">
            <a:clrChange>
              <a:clrFrom>
                <a:srgbClr val="FFFFFE"/>
              </a:clrFrom>
              <a:clrTo>
                <a:srgbClr val="FFFFFE">
                  <a:alpha val="0"/>
                </a:srgbClr>
              </a:clrTo>
            </a:clrChange>
          </a:blip>
          <a:stretch>
            <a:fillRect/>
          </a:stretch>
        </p:blipFill>
        <p:spPr>
          <a:xfrm>
            <a:off x="260350" y="88900"/>
            <a:ext cx="431800" cy="431800"/>
          </a:xfrm>
          <a:prstGeom prst="rect">
            <a:avLst/>
          </a:prstGeom>
          <a:noFill/>
          <a:ln w="9525">
            <a:noFill/>
          </a:ln>
        </p:spPr>
      </p:pic>
      <p:pic>
        <p:nvPicPr>
          <p:cNvPr id="2068" name="Picture 40" descr="hdtif"/>
          <p:cNvPicPr>
            <a:picLocks noChangeAspect="1"/>
          </p:cNvPicPr>
          <p:nvPr userDrawn="1"/>
        </p:nvPicPr>
        <p:blipFill>
          <a:blip r:embed="rId13">
            <a:clrChange>
              <a:clrFrom>
                <a:srgbClr val="FFFFFE"/>
              </a:clrFrom>
              <a:clrTo>
                <a:srgbClr val="FFFFFE">
                  <a:alpha val="0"/>
                </a:srgbClr>
              </a:clrTo>
            </a:clrChange>
          </a:blip>
          <a:stretch>
            <a:fillRect/>
          </a:stretch>
        </p:blipFill>
        <p:spPr>
          <a:xfrm>
            <a:off x="755650" y="188913"/>
            <a:ext cx="1500188" cy="2317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19168"/>
                                        </p:tgtEl>
                                        <p:attrNameLst>
                                          <p:attrName>style.visibility</p:attrName>
                                        </p:attrNameLst>
                                      </p:cBhvr>
                                      <p:to>
                                        <p:strVal val="visible"/>
                                      </p:to>
                                    </p:set>
                                    <p:anim calcmode="lin" valueType="num">
                                      <p:cBhvr>
                                        <p:cTn id="7" dur="500" fill="hold"/>
                                        <p:tgtEl>
                                          <p:spTgt spid="219168"/>
                                        </p:tgtEl>
                                        <p:attrNameLst>
                                          <p:attrName>ppt_x</p:attrName>
                                        </p:attrNameLst>
                                      </p:cBhvr>
                                      <p:tavLst>
                                        <p:tav tm="0">
                                          <p:val>
                                            <p:strVal val="#ppt_x-.2"/>
                                          </p:val>
                                        </p:tav>
                                        <p:tav tm="100000">
                                          <p:val>
                                            <p:strVal val="#ppt_x"/>
                                          </p:val>
                                        </p:tav>
                                      </p:tavLst>
                                    </p:anim>
                                    <p:anim calcmode="lin" valueType="num">
                                      <p:cBhvr>
                                        <p:cTn id="8" dur="500" fill="hold"/>
                                        <p:tgtEl>
                                          <p:spTgt spid="219168"/>
                                        </p:tgtEl>
                                        <p:attrNameLst>
                                          <p:attrName>ppt_y</p:attrName>
                                        </p:attrNameLst>
                                      </p:cBhvr>
                                      <p:tavLst>
                                        <p:tav tm="0">
                                          <p:val>
                                            <p:strVal val="#ppt_y"/>
                                          </p:val>
                                        </p:tav>
                                        <p:tav tm="100000">
                                          <p:val>
                                            <p:strVal val="#ppt_y"/>
                                          </p:val>
                                        </p:tav>
                                      </p:tavLst>
                                    </p:anim>
                                    <p:animEffect transition="in" filter="wipe(right)" prLst="gradientSize: 0.1">
                                      <p:cBhvr>
                                        <p:cTn id="9" dur="500"/>
                                        <p:tgtEl>
                                          <p:spTgt spid="219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68" grpId="0"/>
    </p:bldLst>
  </p:timing>
  <p:hf sldNum="0"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5pPr>
      <a:lvl6pPr marL="4572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6pPr>
      <a:lvl7pPr marL="9144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7pPr>
      <a:lvl8pPr marL="13716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8pPr>
      <a:lvl9pPr marL="18288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95.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95.xml"/><Relationship Id="rId1" Type="http://schemas.openxmlformats.org/officeDocument/2006/relationships/slide" Target="slide96.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97.xml"/><Relationship Id="rId1" Type="http://schemas.openxmlformats.org/officeDocument/2006/relationships/slide" Target="slide93.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9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ctrTitle" idx="4294967295"/>
          </p:nvPr>
        </p:nvSpPr>
        <p:spPr>
          <a:xfrm>
            <a:off x="228600" y="1970088"/>
            <a:ext cx="8229600" cy="174625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第二章  进程的描述与控制</a:t>
            </a:r>
            <a:r>
              <a:rPr kumimoji="0" lang="zh-CN" altLang="en-US" sz="44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3075" name="Rectangle 3"/>
          <p:cNvSpPr>
            <a:spLocks noGrp="1"/>
          </p:cNvSpPr>
          <p:nvPr>
            <p:ph type="subTitle"/>
          </p:nvPr>
        </p:nvSpPr>
        <p:spPr>
          <a:xfrm>
            <a:off x="619125" y="4652963"/>
            <a:ext cx="6400800" cy="744537"/>
          </a:xfrm>
          <a:ln/>
        </p:spPr>
        <p:txBody>
          <a:bodyPr vert="horz" wrap="square" lIns="91440" tIns="45720" rIns="91440" bIns="45720"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lgn="l" eaLnBrk="1" hangingPunct="1"/>
            <a:r>
              <a:rPr lang="zh-CN" altLang="en-US" sz="2000" dirty="0">
                <a:latin typeface="华文行楷" pitchFamily="2" charset="-122"/>
                <a:ea typeface="华文行楷" pitchFamily="2" charset="-122"/>
              </a:rPr>
              <a:t>                           </a:t>
            </a:r>
            <a:endParaRPr lang="en-US" altLang="zh-CN" sz="2000" dirty="0">
              <a:latin typeface="华文行楷" pitchFamily="2" charset="-122"/>
              <a:ea typeface="华文行楷" pitchFamily="2" charset="-122"/>
            </a:endParaRPr>
          </a:p>
          <a:p>
            <a:pPr lvl="0" algn="l" eaLnBrk="1" hangingPunct="1"/>
            <a:r>
              <a:rPr lang="zh-CN" altLang="en-US" sz="1600" dirty="0">
                <a:latin typeface="华文行楷" pitchFamily="2" charset="-122"/>
                <a:ea typeface="华文行楷" pitchFamily="2" charset="-122"/>
              </a:rPr>
              <a:t>计算机学院</a:t>
            </a:r>
            <a:endParaRPr lang="zh-CN" altLang="en-US" sz="1600" dirty="0">
              <a:latin typeface="华文行楷" pitchFamily="2" charset="-122"/>
              <a:ea typeface="华文行楷"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70"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进程三种基本状态的转换</a:t>
            </a:r>
            <a:endParaRPr kumimoji="0" lang="zh-CN" altLang="en-US" sz="40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12291" name="AutoShape 4"/>
          <p:cNvSpPr/>
          <p:nvPr/>
        </p:nvSpPr>
        <p:spPr>
          <a:xfrm>
            <a:off x="395288" y="1700213"/>
            <a:ext cx="7848600" cy="4256087"/>
          </a:xfrm>
          <a:prstGeom prst="roundRect">
            <a:avLst>
              <a:gd name="adj" fmla="val 16667"/>
            </a:avLst>
          </a:prstGeom>
          <a:solidFill>
            <a:srgbClr val="FFF3FF"/>
          </a:solidFill>
          <a:ln w="9525" cap="flat" cmpd="sng">
            <a:solidFill>
              <a:srgbClr val="FF66FF"/>
            </a:solidFill>
            <a:prstDash val="solid"/>
            <a:headEnd type="none" w="med" len="med"/>
            <a:tailEnd type="none" w="med" len="med"/>
          </a:ln>
        </p:spPr>
        <p:txBody>
          <a:bodyPr wrap="none" lIns="62962" tIns="31479" rIns="62962" bIns="31479" anchor="ctr"/>
          <a:p>
            <a:endParaRPr lang="zh-CN" altLang="en-US" dirty="0">
              <a:latin typeface="Arial" panose="020B0604020202020204" pitchFamily="34" charset="0"/>
            </a:endParaRPr>
          </a:p>
        </p:txBody>
      </p:sp>
      <p:sp>
        <p:nvSpPr>
          <p:cNvPr id="12292" name="Oval 5"/>
          <p:cNvSpPr/>
          <p:nvPr/>
        </p:nvSpPr>
        <p:spPr>
          <a:xfrm>
            <a:off x="2916238" y="2420938"/>
            <a:ext cx="1727200" cy="815975"/>
          </a:xfrm>
          <a:prstGeom prst="ellipse">
            <a:avLst/>
          </a:prstGeom>
          <a:solidFill>
            <a:schemeClr val="accent1"/>
          </a:solidFill>
          <a:ln w="9525" cap="flat" cmpd="sng">
            <a:solidFill>
              <a:schemeClr val="tx1"/>
            </a:solidFill>
            <a:prstDash val="solid"/>
            <a:headEnd type="none" w="med" len="med"/>
            <a:tailEnd type="none" w="med" len="med"/>
          </a:ln>
        </p:spPr>
        <p:txBody>
          <a:bodyPr wrap="none" lIns="62962" tIns="31479" rIns="62962" bIns="31479" anchor="ctr"/>
          <a:p>
            <a:pPr algn="ctr" defTabSz="873125">
              <a:lnSpc>
                <a:spcPct val="100000"/>
              </a:lnSpc>
              <a:spcBef>
                <a:spcPct val="0"/>
              </a:spcBef>
            </a:pPr>
            <a:r>
              <a:rPr lang="zh-CN" altLang="en-US" sz="2300" dirty="0">
                <a:latin typeface="Times New Roman" panose="02020603050405020304" pitchFamily="18" charset="0"/>
              </a:rPr>
              <a:t>运行</a:t>
            </a:r>
            <a:endParaRPr lang="zh-CN" altLang="en-US" sz="2300" dirty="0">
              <a:latin typeface="Times New Roman" panose="02020603050405020304" pitchFamily="18" charset="0"/>
            </a:endParaRPr>
          </a:p>
        </p:txBody>
      </p:sp>
      <p:sp>
        <p:nvSpPr>
          <p:cNvPr id="12293" name="Oval 6"/>
          <p:cNvSpPr/>
          <p:nvPr/>
        </p:nvSpPr>
        <p:spPr>
          <a:xfrm>
            <a:off x="971550" y="4495800"/>
            <a:ext cx="1771650" cy="817563"/>
          </a:xfrm>
          <a:prstGeom prst="ellipse">
            <a:avLst/>
          </a:prstGeom>
          <a:solidFill>
            <a:schemeClr val="hlink"/>
          </a:solidFill>
          <a:ln w="9525" cap="flat" cmpd="sng">
            <a:solidFill>
              <a:schemeClr val="tx1"/>
            </a:solidFill>
            <a:prstDash val="solid"/>
            <a:headEnd type="none" w="med" len="med"/>
            <a:tailEnd type="none" w="med" len="med"/>
          </a:ln>
        </p:spPr>
        <p:txBody>
          <a:bodyPr wrap="none" lIns="62962" tIns="31479" rIns="62962" bIns="31479" anchor="ctr"/>
          <a:p>
            <a:pPr algn="ctr" defTabSz="873125">
              <a:lnSpc>
                <a:spcPct val="100000"/>
              </a:lnSpc>
              <a:spcBef>
                <a:spcPct val="0"/>
              </a:spcBef>
            </a:pPr>
            <a:r>
              <a:rPr lang="zh-CN" altLang="en-US" sz="2300" dirty="0">
                <a:latin typeface="Times New Roman" panose="02020603050405020304" pitchFamily="18" charset="0"/>
              </a:rPr>
              <a:t>就绪</a:t>
            </a:r>
            <a:endParaRPr lang="zh-CN" altLang="en-US" sz="2300" dirty="0">
              <a:latin typeface="Times New Roman" panose="02020603050405020304" pitchFamily="18" charset="0"/>
            </a:endParaRPr>
          </a:p>
        </p:txBody>
      </p:sp>
      <p:sp>
        <p:nvSpPr>
          <p:cNvPr id="12294" name="Oval 7"/>
          <p:cNvSpPr/>
          <p:nvPr/>
        </p:nvSpPr>
        <p:spPr>
          <a:xfrm>
            <a:off x="4545013" y="4495800"/>
            <a:ext cx="1827212" cy="817563"/>
          </a:xfrm>
          <a:prstGeom prst="ellipse">
            <a:avLst/>
          </a:prstGeom>
          <a:solidFill>
            <a:srgbClr val="FFCC00"/>
          </a:solidFill>
          <a:ln w="9525" cap="flat" cmpd="sng">
            <a:solidFill>
              <a:schemeClr val="tx1"/>
            </a:solidFill>
            <a:prstDash val="solid"/>
            <a:headEnd type="none" w="med" len="med"/>
            <a:tailEnd type="none" w="med" len="med"/>
          </a:ln>
        </p:spPr>
        <p:txBody>
          <a:bodyPr wrap="none" lIns="62962" tIns="31479" rIns="62962" bIns="31479" anchor="ctr"/>
          <a:p>
            <a:pPr algn="ctr" defTabSz="873125">
              <a:lnSpc>
                <a:spcPct val="100000"/>
              </a:lnSpc>
              <a:spcBef>
                <a:spcPct val="0"/>
              </a:spcBef>
            </a:pPr>
            <a:r>
              <a:rPr lang="zh-CN" altLang="en-US" sz="2300" dirty="0">
                <a:latin typeface="Times New Roman" panose="02020603050405020304" pitchFamily="18" charset="0"/>
              </a:rPr>
              <a:t>阻塞</a:t>
            </a:r>
            <a:endParaRPr lang="zh-CN" altLang="en-US" sz="2300" dirty="0">
              <a:latin typeface="Times New Roman" panose="02020603050405020304" pitchFamily="18" charset="0"/>
            </a:endParaRPr>
          </a:p>
        </p:txBody>
      </p:sp>
      <p:grpSp>
        <p:nvGrpSpPr>
          <p:cNvPr id="2" name="Group 22"/>
          <p:cNvGrpSpPr/>
          <p:nvPr/>
        </p:nvGrpSpPr>
        <p:grpSpPr>
          <a:xfrm>
            <a:off x="4140200" y="2781300"/>
            <a:ext cx="2957513" cy="1733550"/>
            <a:chOff x="2605" y="1740"/>
            <a:chExt cx="1863" cy="1092"/>
          </a:xfrm>
        </p:grpSpPr>
        <p:sp>
          <p:nvSpPr>
            <p:cNvPr id="12306" name="Arc 8"/>
            <p:cNvSpPr/>
            <p:nvPr/>
          </p:nvSpPr>
          <p:spPr>
            <a:xfrm>
              <a:off x="2605" y="1997"/>
              <a:ext cx="773" cy="835"/>
            </a:xfrm>
            <a:custGeom>
              <a:avLst/>
              <a:gdLst>
                <a:gd name="txL" fmla="*/ 0 w 21600"/>
                <a:gd name="txT" fmla="*/ 0 h 21600"/>
                <a:gd name="txR" fmla="*/ 21600 w 21600"/>
                <a:gd name="txB" fmla="*/ 21600 h 21600"/>
              </a:gdLst>
              <a:ahLst/>
              <a:cxnLst>
                <a:cxn ang="0">
                  <a:pos x="0" y="0"/>
                </a:cxn>
                <a:cxn ang="0">
                  <a:pos x="773" y="835"/>
                </a:cxn>
                <a:cxn ang="0">
                  <a:pos x="0" y="83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chemeClr val="tx1"/>
              </a:solidFill>
              <a:prstDash val="solid"/>
              <a:round/>
              <a:headEnd type="none" w="med" len="med"/>
              <a:tailEnd type="triangle" w="med" len="med"/>
            </a:ln>
          </p:spPr>
          <p:txBody>
            <a:bodyPr wrap="none" lIns="62962" tIns="31479" rIns="62962" bIns="31479" anchor="ctr"/>
            <a:p>
              <a:endParaRPr lang="zh-CN" altLang="en-US" dirty="0">
                <a:latin typeface="Arial" panose="020B0604020202020204" pitchFamily="34" charset="0"/>
              </a:endParaRPr>
            </a:p>
          </p:txBody>
        </p:sp>
        <p:sp>
          <p:nvSpPr>
            <p:cNvPr id="12307" name="Text Box 12"/>
            <p:cNvSpPr txBox="1"/>
            <p:nvPr/>
          </p:nvSpPr>
          <p:spPr>
            <a:xfrm>
              <a:off x="3275" y="1740"/>
              <a:ext cx="1193" cy="592"/>
            </a:xfrm>
            <a:prstGeom prst="rect">
              <a:avLst/>
            </a:prstGeom>
            <a:noFill/>
            <a:ln w="9525">
              <a:noFill/>
            </a:ln>
          </p:spPr>
          <p:txBody>
            <a:bodyPr wrap="none" lIns="62962" tIns="31479" rIns="62962" bIns="31479" anchor="ctr"/>
            <a:p>
              <a:pPr defTabSz="873125">
                <a:lnSpc>
                  <a:spcPct val="100000"/>
                </a:lnSpc>
                <a:spcBef>
                  <a:spcPct val="0"/>
                </a:spcBef>
                <a:buFont typeface="Monotype Sorts" pitchFamily="2" charset="2"/>
                <a:buNone/>
              </a:pPr>
              <a:r>
                <a:rPr lang="zh-CN" altLang="en-US" sz="2000" dirty="0">
                  <a:latin typeface="Times New Roman" panose="02020603050405020304" pitchFamily="18" charset="0"/>
                  <a:sym typeface="Monotype Sorts" pitchFamily="2" charset="2"/>
                </a:rPr>
                <a:t>等待事件</a:t>
              </a:r>
              <a:endParaRPr lang="zh-CN" altLang="en-US" sz="2000" dirty="0">
                <a:latin typeface="Times New Roman" panose="02020603050405020304" pitchFamily="18" charset="0"/>
                <a:sym typeface="Monotype Sorts" pitchFamily="2" charset="2"/>
              </a:endParaRPr>
            </a:p>
            <a:p>
              <a:pPr defTabSz="873125">
                <a:lnSpc>
                  <a:spcPct val="100000"/>
                </a:lnSpc>
                <a:spcBef>
                  <a:spcPct val="0"/>
                </a:spcBef>
                <a:buFont typeface="Monotype Sorts" pitchFamily="2" charset="2"/>
                <a:buNone/>
              </a:pPr>
              <a:r>
                <a:rPr lang="zh-CN" altLang="en-US" sz="2000" dirty="0">
                  <a:latin typeface="Times New Roman" panose="02020603050405020304" pitchFamily="18" charset="0"/>
                  <a:sym typeface="Monotype Sorts" pitchFamily="2" charset="2"/>
                </a:rPr>
                <a:t> </a:t>
              </a:r>
              <a:r>
                <a:rPr lang="en-US" altLang="zh-CN" sz="2000" dirty="0">
                  <a:latin typeface="Times New Roman" panose="02020603050405020304" pitchFamily="18" charset="0"/>
                  <a:sym typeface="Monotype Sorts" pitchFamily="2" charset="2"/>
                </a:rPr>
                <a:t>(</a:t>
              </a:r>
              <a:r>
                <a:rPr lang="zh-CN" altLang="en-US" sz="2000" dirty="0">
                  <a:latin typeface="Times New Roman" panose="02020603050405020304" pitchFamily="18" charset="0"/>
                  <a:sym typeface="Monotype Sorts" pitchFamily="2" charset="2"/>
                </a:rPr>
                <a:t>系统服务请求，</a:t>
              </a:r>
              <a:endParaRPr lang="zh-CN" altLang="en-US" sz="2000" dirty="0">
                <a:latin typeface="Times New Roman" panose="02020603050405020304" pitchFamily="18" charset="0"/>
                <a:sym typeface="Monotype Sorts" pitchFamily="2" charset="2"/>
              </a:endParaRPr>
            </a:p>
            <a:p>
              <a:pPr defTabSz="873125">
                <a:lnSpc>
                  <a:spcPct val="100000"/>
                </a:lnSpc>
                <a:spcBef>
                  <a:spcPct val="0"/>
                </a:spcBef>
                <a:buFont typeface="Monotype Sorts" pitchFamily="2" charset="2"/>
                <a:buNone/>
              </a:pPr>
              <a:r>
                <a:rPr lang="zh-CN" altLang="en-US" sz="2000" dirty="0">
                  <a:latin typeface="Times New Roman" panose="02020603050405020304" pitchFamily="18" charset="0"/>
                  <a:sym typeface="Monotype Sorts" pitchFamily="2" charset="2"/>
                </a:rPr>
                <a:t>如请求</a:t>
              </a:r>
              <a:r>
                <a:rPr lang="en-US" altLang="zh-CN" sz="2000" dirty="0">
                  <a:latin typeface="Times New Roman" panose="02020603050405020304" pitchFamily="18" charset="0"/>
                  <a:sym typeface="Monotype Sorts" pitchFamily="2" charset="2"/>
                </a:rPr>
                <a:t>I/O)</a:t>
              </a:r>
              <a:endParaRPr lang="en-US" altLang="zh-CN" sz="2000" dirty="0">
                <a:latin typeface="Times New Roman" panose="02020603050405020304" pitchFamily="18" charset="0"/>
              </a:endParaRPr>
            </a:p>
          </p:txBody>
        </p:sp>
      </p:grpSp>
      <p:grpSp>
        <p:nvGrpSpPr>
          <p:cNvPr id="3" name="Group 19"/>
          <p:cNvGrpSpPr/>
          <p:nvPr/>
        </p:nvGrpSpPr>
        <p:grpSpPr>
          <a:xfrm>
            <a:off x="755650" y="3141663"/>
            <a:ext cx="2343150" cy="1325562"/>
            <a:chOff x="0" y="1480"/>
            <a:chExt cx="1340" cy="835"/>
          </a:xfrm>
        </p:grpSpPr>
        <p:sp>
          <p:nvSpPr>
            <p:cNvPr id="12304" name="Arc 9"/>
            <p:cNvSpPr/>
            <p:nvPr/>
          </p:nvSpPr>
          <p:spPr>
            <a:xfrm flipH="1">
              <a:off x="567" y="1480"/>
              <a:ext cx="773" cy="835"/>
            </a:xfrm>
            <a:custGeom>
              <a:avLst/>
              <a:gdLst>
                <a:gd name="txL" fmla="*/ 0 w 21600"/>
                <a:gd name="txT" fmla="*/ 0 h 21600"/>
                <a:gd name="txR" fmla="*/ 21600 w 21600"/>
                <a:gd name="txB" fmla="*/ 21600 h 21600"/>
              </a:gdLst>
              <a:ahLst/>
              <a:cxnLst>
                <a:cxn ang="0">
                  <a:pos x="0" y="0"/>
                </a:cxn>
                <a:cxn ang="0">
                  <a:pos x="773" y="835"/>
                </a:cxn>
                <a:cxn ang="0">
                  <a:pos x="0" y="83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chemeClr val="tx1"/>
              </a:solidFill>
              <a:prstDash val="solid"/>
              <a:round/>
              <a:headEnd type="triangle" w="med" len="med"/>
              <a:tailEnd type="none" w="med" len="med"/>
            </a:ln>
          </p:spPr>
          <p:txBody>
            <a:bodyPr wrap="none" lIns="62962" tIns="31479" rIns="62962" bIns="31479" anchor="ctr"/>
            <a:p>
              <a:endParaRPr lang="zh-CN" altLang="en-US" dirty="0">
                <a:latin typeface="Arial" panose="020B0604020202020204" pitchFamily="34" charset="0"/>
              </a:endParaRPr>
            </a:p>
          </p:txBody>
        </p:sp>
        <p:sp>
          <p:nvSpPr>
            <p:cNvPr id="12305" name="Rectangle 13"/>
            <p:cNvSpPr/>
            <p:nvPr/>
          </p:nvSpPr>
          <p:spPr>
            <a:xfrm rot="-2460187">
              <a:off x="0" y="1480"/>
              <a:ext cx="1248" cy="334"/>
            </a:xfrm>
            <a:prstGeom prst="rect">
              <a:avLst/>
            </a:prstGeom>
            <a:noFill/>
            <a:ln w="9525">
              <a:noFill/>
            </a:ln>
          </p:spPr>
          <p:txBody>
            <a:bodyPr wrap="none" lIns="62962" tIns="31479" rIns="62962" bIns="31479" anchor="ctr"/>
            <a:p>
              <a:pPr defTabSz="873125">
                <a:lnSpc>
                  <a:spcPct val="100000"/>
                </a:lnSpc>
                <a:spcBef>
                  <a:spcPct val="0"/>
                </a:spcBef>
              </a:pPr>
              <a:r>
                <a:rPr lang="zh-CN" altLang="en-US" sz="1900" b="0" dirty="0">
                  <a:latin typeface="Times New Roman" panose="02020603050405020304" pitchFamily="18" charset="0"/>
                  <a:sym typeface="Monotype Sorts" pitchFamily="2" charset="2"/>
                </a:rPr>
                <a:t> </a:t>
              </a:r>
              <a:r>
                <a:rPr lang="zh-CN" altLang="en-US" sz="2000" dirty="0">
                  <a:latin typeface="Times New Roman" panose="02020603050405020304" pitchFamily="18" charset="0"/>
                  <a:sym typeface="Monotype Sorts" pitchFamily="2" charset="2"/>
                </a:rPr>
                <a:t>被调度或分派</a:t>
              </a:r>
              <a:endParaRPr lang="zh-CN" altLang="en-US" sz="2000" dirty="0">
                <a:latin typeface="Times New Roman" panose="02020603050405020304" pitchFamily="18" charset="0"/>
                <a:sym typeface="Monotype Sorts" pitchFamily="2" charset="2"/>
              </a:endParaRPr>
            </a:p>
          </p:txBody>
        </p:sp>
      </p:grpSp>
      <p:grpSp>
        <p:nvGrpSpPr>
          <p:cNvPr id="4" name="Group 20"/>
          <p:cNvGrpSpPr/>
          <p:nvPr/>
        </p:nvGrpSpPr>
        <p:grpSpPr>
          <a:xfrm>
            <a:off x="2484438" y="3141663"/>
            <a:ext cx="1512887" cy="1727200"/>
            <a:chOff x="1522" y="2061"/>
            <a:chExt cx="797" cy="864"/>
          </a:xfrm>
        </p:grpSpPr>
        <p:sp>
          <p:nvSpPr>
            <p:cNvPr id="12301" name="Arc 11"/>
            <p:cNvSpPr/>
            <p:nvPr/>
          </p:nvSpPr>
          <p:spPr>
            <a:xfrm rot="5506681">
              <a:off x="1498" y="2085"/>
              <a:ext cx="821" cy="773"/>
            </a:xfrm>
            <a:custGeom>
              <a:avLst/>
              <a:gdLst>
                <a:gd name="txL" fmla="*/ 0 w 22709"/>
                <a:gd name="txT" fmla="*/ 0 h 21600"/>
                <a:gd name="txR" fmla="*/ 22709 w 22709"/>
                <a:gd name="txB" fmla="*/ 21600 h 21600"/>
              </a:gdLst>
              <a:ahLst/>
              <a:cxnLst>
                <a:cxn ang="0">
                  <a:pos x="0" y="1"/>
                </a:cxn>
                <a:cxn ang="0">
                  <a:pos x="821" y="773"/>
                </a:cxn>
                <a:cxn ang="0">
                  <a:pos x="40" y="773"/>
                </a:cxn>
              </a:cxnLst>
              <a:rect l="txL" t="txT" r="txR" b="txB"/>
              <a:pathLst>
                <a:path w="22709" h="21600" fill="none">
                  <a:moveTo>
                    <a:pt x="0" y="28"/>
                  </a:moveTo>
                  <a:cubicBezTo>
                    <a:pt x="369" y="9"/>
                    <a:pt x="739" y="-1"/>
                    <a:pt x="1109" y="0"/>
                  </a:cubicBezTo>
                  <a:cubicBezTo>
                    <a:pt x="13038" y="0"/>
                    <a:pt x="22709" y="9670"/>
                    <a:pt x="22709" y="21600"/>
                  </a:cubicBezTo>
                </a:path>
                <a:path w="22709" h="21600" stroke="0">
                  <a:moveTo>
                    <a:pt x="0" y="28"/>
                  </a:moveTo>
                  <a:cubicBezTo>
                    <a:pt x="369" y="9"/>
                    <a:pt x="739" y="-1"/>
                    <a:pt x="1109" y="0"/>
                  </a:cubicBezTo>
                  <a:cubicBezTo>
                    <a:pt x="13038" y="0"/>
                    <a:pt x="22709" y="9670"/>
                    <a:pt x="22709" y="21600"/>
                  </a:cubicBezTo>
                  <a:lnTo>
                    <a:pt x="1109" y="21600"/>
                  </a:lnTo>
                  <a:close/>
                </a:path>
              </a:pathLst>
            </a:custGeom>
            <a:noFill/>
            <a:ln w="9525" cap="flat" cmpd="sng">
              <a:solidFill>
                <a:schemeClr val="tx1"/>
              </a:solidFill>
              <a:prstDash val="solid"/>
              <a:round/>
              <a:headEnd type="none" w="med" len="med"/>
              <a:tailEnd type="triangle" w="med" len="med"/>
            </a:ln>
          </p:spPr>
          <p:txBody>
            <a:bodyPr wrap="none" lIns="62962" tIns="31479" rIns="62962" bIns="31479" anchor="ctr"/>
            <a:p>
              <a:endParaRPr lang="zh-CN" altLang="en-US" dirty="0">
                <a:latin typeface="Arial" panose="020B0604020202020204" pitchFamily="34" charset="0"/>
              </a:endParaRPr>
            </a:p>
          </p:txBody>
        </p:sp>
        <p:sp>
          <p:nvSpPr>
            <p:cNvPr id="12302" name="Rectangle 14"/>
            <p:cNvSpPr/>
            <p:nvPr/>
          </p:nvSpPr>
          <p:spPr>
            <a:xfrm rot="-2189284">
              <a:off x="1526" y="2337"/>
              <a:ext cx="774" cy="335"/>
            </a:xfrm>
            <a:prstGeom prst="rect">
              <a:avLst/>
            </a:prstGeom>
            <a:noFill/>
            <a:ln w="9525">
              <a:noFill/>
            </a:ln>
          </p:spPr>
          <p:txBody>
            <a:bodyPr wrap="none" lIns="62962" tIns="31479" rIns="62962" bIns="31479" anchor="ctr"/>
            <a:p>
              <a:pPr defTabSz="873125">
                <a:lnSpc>
                  <a:spcPct val="100000"/>
                </a:lnSpc>
                <a:spcBef>
                  <a:spcPct val="0"/>
                </a:spcBef>
              </a:pPr>
              <a:r>
                <a:rPr lang="zh-CN" altLang="en-US" sz="2000" dirty="0">
                  <a:latin typeface="Times New Roman" panose="02020603050405020304" pitchFamily="18" charset="0"/>
                  <a:sym typeface="Monotype Sorts" pitchFamily="2" charset="2"/>
                </a:rPr>
                <a:t> 时间片</a:t>
              </a:r>
              <a:endParaRPr lang="zh-CN" altLang="en-US" sz="2000" dirty="0">
                <a:latin typeface="Times New Roman" panose="02020603050405020304" pitchFamily="18" charset="0"/>
                <a:sym typeface="Monotype Sorts" pitchFamily="2" charset="2"/>
              </a:endParaRPr>
            </a:p>
          </p:txBody>
        </p:sp>
        <p:sp>
          <p:nvSpPr>
            <p:cNvPr id="12303" name="Rectangle 15"/>
            <p:cNvSpPr/>
            <p:nvPr/>
          </p:nvSpPr>
          <p:spPr>
            <a:xfrm rot="-2189284">
              <a:off x="1887" y="2590"/>
              <a:ext cx="432" cy="335"/>
            </a:xfrm>
            <a:prstGeom prst="rect">
              <a:avLst/>
            </a:prstGeom>
            <a:noFill/>
            <a:ln w="9525">
              <a:noFill/>
            </a:ln>
          </p:spPr>
          <p:txBody>
            <a:bodyPr wrap="none" lIns="62962" tIns="31479" rIns="62962" bIns="31479" anchor="ctr"/>
            <a:p>
              <a:pPr defTabSz="873125">
                <a:lnSpc>
                  <a:spcPct val="100000"/>
                </a:lnSpc>
                <a:spcBef>
                  <a:spcPct val="0"/>
                </a:spcBef>
              </a:pPr>
              <a:r>
                <a:rPr lang="zh-CN" altLang="en-US" sz="2000" dirty="0">
                  <a:latin typeface="Times New Roman" panose="02020603050405020304" pitchFamily="18" charset="0"/>
                  <a:sym typeface="Monotype Sorts" pitchFamily="2" charset="2"/>
                </a:rPr>
                <a:t>用完</a:t>
              </a:r>
              <a:endParaRPr lang="zh-CN" altLang="en-US" sz="2000" dirty="0">
                <a:latin typeface="Times New Roman" panose="02020603050405020304" pitchFamily="18" charset="0"/>
                <a:sym typeface="Monotype Sorts" pitchFamily="2" charset="2"/>
              </a:endParaRPr>
            </a:p>
          </p:txBody>
        </p:sp>
      </p:grpSp>
      <p:grpSp>
        <p:nvGrpSpPr>
          <p:cNvPr id="5" name="Group 21"/>
          <p:cNvGrpSpPr/>
          <p:nvPr/>
        </p:nvGrpSpPr>
        <p:grpSpPr>
          <a:xfrm>
            <a:off x="2987675" y="4149725"/>
            <a:ext cx="1800225" cy="1871663"/>
            <a:chOff x="1831" y="2624"/>
            <a:chExt cx="932" cy="1122"/>
          </a:xfrm>
        </p:grpSpPr>
        <p:sp>
          <p:nvSpPr>
            <p:cNvPr id="12299" name="Arc 10"/>
            <p:cNvSpPr/>
            <p:nvPr/>
          </p:nvSpPr>
          <p:spPr>
            <a:xfrm rot="8309104">
              <a:off x="1877" y="2624"/>
              <a:ext cx="813" cy="964"/>
            </a:xfrm>
            <a:custGeom>
              <a:avLst/>
              <a:gdLst>
                <a:gd name="txL" fmla="*/ 0 w 22709"/>
                <a:gd name="txT" fmla="*/ 0 h 21600"/>
                <a:gd name="txR" fmla="*/ 22709 w 22709"/>
                <a:gd name="txB" fmla="*/ 21600 h 21600"/>
              </a:gdLst>
              <a:ahLst/>
              <a:cxnLst>
                <a:cxn ang="0">
                  <a:pos x="0" y="1"/>
                </a:cxn>
                <a:cxn ang="0">
                  <a:pos x="813" y="964"/>
                </a:cxn>
                <a:cxn ang="0">
                  <a:pos x="40" y="964"/>
                </a:cxn>
              </a:cxnLst>
              <a:rect l="txL" t="txT" r="txR" b="txB"/>
              <a:pathLst>
                <a:path w="22709" h="21600" fill="none">
                  <a:moveTo>
                    <a:pt x="0" y="28"/>
                  </a:moveTo>
                  <a:cubicBezTo>
                    <a:pt x="369" y="9"/>
                    <a:pt x="739" y="-1"/>
                    <a:pt x="1109" y="0"/>
                  </a:cubicBezTo>
                  <a:cubicBezTo>
                    <a:pt x="13038" y="0"/>
                    <a:pt x="22709" y="9670"/>
                    <a:pt x="22709" y="21600"/>
                  </a:cubicBezTo>
                </a:path>
                <a:path w="22709" h="21600" stroke="0">
                  <a:moveTo>
                    <a:pt x="0" y="28"/>
                  </a:moveTo>
                  <a:cubicBezTo>
                    <a:pt x="369" y="9"/>
                    <a:pt x="739" y="-1"/>
                    <a:pt x="1109" y="0"/>
                  </a:cubicBezTo>
                  <a:cubicBezTo>
                    <a:pt x="13038" y="0"/>
                    <a:pt x="22709" y="9670"/>
                    <a:pt x="22709" y="21600"/>
                  </a:cubicBezTo>
                  <a:lnTo>
                    <a:pt x="1109" y="21600"/>
                  </a:lnTo>
                  <a:close/>
                </a:path>
              </a:pathLst>
            </a:custGeom>
            <a:noFill/>
            <a:ln w="9525" cap="flat" cmpd="sng">
              <a:solidFill>
                <a:schemeClr val="tx1"/>
              </a:solidFill>
              <a:prstDash val="solid"/>
              <a:round/>
              <a:headEnd type="none" w="med" len="med"/>
              <a:tailEnd type="triangle" w="med" len="med"/>
            </a:ln>
          </p:spPr>
          <p:txBody>
            <a:bodyPr wrap="none" lIns="62962" tIns="31479" rIns="62962" bIns="31479" anchor="ctr"/>
            <a:p>
              <a:endParaRPr lang="zh-CN" altLang="en-US" dirty="0">
                <a:latin typeface="Arial" panose="020B0604020202020204" pitchFamily="34" charset="0"/>
              </a:endParaRPr>
            </a:p>
          </p:txBody>
        </p:sp>
        <p:sp>
          <p:nvSpPr>
            <p:cNvPr id="12300" name="Rectangle 16"/>
            <p:cNvSpPr/>
            <p:nvPr/>
          </p:nvSpPr>
          <p:spPr>
            <a:xfrm>
              <a:off x="1831" y="3411"/>
              <a:ext cx="932" cy="335"/>
            </a:xfrm>
            <a:prstGeom prst="rect">
              <a:avLst/>
            </a:prstGeom>
            <a:noFill/>
            <a:ln w="9525">
              <a:noFill/>
            </a:ln>
          </p:spPr>
          <p:txBody>
            <a:bodyPr wrap="none" lIns="62962" tIns="31479" rIns="62962" bIns="31479" anchor="ctr"/>
            <a:p>
              <a:pPr defTabSz="873125">
                <a:lnSpc>
                  <a:spcPct val="100000"/>
                </a:lnSpc>
                <a:spcBef>
                  <a:spcPct val="0"/>
                </a:spcBef>
              </a:pPr>
              <a:r>
                <a:rPr lang="zh-CN" altLang="en-US" sz="2000" dirty="0">
                  <a:latin typeface="Times New Roman" panose="02020603050405020304" pitchFamily="18" charset="0"/>
                  <a:sym typeface="Monotype Sorts" pitchFamily="2" charset="2"/>
                </a:rPr>
                <a:t> 事件发生</a:t>
              </a:r>
              <a:endParaRPr lang="zh-CN" altLang="en-US" sz="2000" dirty="0">
                <a:latin typeface="Times New Roman" panose="02020603050405020304" pitchFamily="18" charset="0"/>
                <a:sym typeface="Monotype Sorts" pitchFamily="2" charset="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3" name="Text Box 3"/>
          <p:cNvSpPr txBox="1"/>
          <p:nvPr/>
        </p:nvSpPr>
        <p:spPr>
          <a:xfrm>
            <a:off x="539750" y="620713"/>
            <a:ext cx="7559675" cy="2770187"/>
          </a:xfrm>
          <a:prstGeom prst="rect">
            <a:avLst/>
          </a:prstGeom>
          <a:noFill/>
          <a:ln w="9525">
            <a:noFill/>
          </a:ln>
        </p:spPr>
        <p:txBody>
          <a:bodyPr lIns="90000" tIns="46800" rIns="90000" bIns="46800">
            <a:spAutoFit/>
          </a:bodyPr>
          <a:p>
            <a:pPr marL="457200" indent="-457200">
              <a:lnSpc>
                <a:spcPct val="100000"/>
              </a:lnSpc>
              <a:spcBef>
                <a:spcPct val="0"/>
              </a:spcBef>
            </a:pPr>
            <a:r>
              <a:rPr lang="zh-CN" altLang="en-US" sz="3200" b="0" dirty="0">
                <a:solidFill>
                  <a:schemeClr val="tx2"/>
                </a:solidFill>
                <a:latin typeface="Arial" panose="020B0604020202020204" pitchFamily="34" charset="0"/>
              </a:rPr>
              <a:t>共享存储器系统通信方式的特点：</a:t>
            </a:r>
            <a:endParaRPr lang="zh-CN" altLang="en-US" sz="3200" b="0" dirty="0">
              <a:solidFill>
                <a:schemeClr val="tx2"/>
              </a:solidFill>
              <a:latin typeface="Arial" panose="020B0604020202020204" pitchFamily="34" charset="0"/>
            </a:endParaRPr>
          </a:p>
          <a:p>
            <a:pPr marL="457200" indent="-457200">
              <a:lnSpc>
                <a:spcPct val="100000"/>
              </a:lnSpc>
              <a:spcBef>
                <a:spcPct val="0"/>
              </a:spcBef>
            </a:pPr>
            <a:r>
              <a:rPr lang="zh-CN" altLang="en-US" dirty="0">
                <a:latin typeface="Arial" panose="020B0604020202020204" pitchFamily="34" charset="0"/>
              </a:rPr>
              <a:t> </a:t>
            </a:r>
            <a:endParaRPr lang="zh-CN" altLang="en-US" dirty="0">
              <a:latin typeface="Arial" panose="020B0604020202020204" pitchFamily="34" charset="0"/>
            </a:endParaRPr>
          </a:p>
          <a:p>
            <a:pPr marL="457200" indent="-457200">
              <a:lnSpc>
                <a:spcPct val="100000"/>
              </a:lnSpc>
              <a:spcBef>
                <a:spcPct val="0"/>
              </a:spcBef>
              <a:buChar char="•"/>
            </a:pPr>
            <a:r>
              <a:rPr lang="zh-CN" altLang="en-US" dirty="0">
                <a:latin typeface="Arial" panose="020B0604020202020204" pitchFamily="34" charset="0"/>
              </a:rPr>
              <a:t> 最大的特点是没有中间环节，直接把共享内存映射到不同进程的虚拟地址空间中，进程可直接进行访问，通信直接快速。</a:t>
            </a:r>
            <a:endParaRPr lang="zh-CN" altLang="en-US" dirty="0">
              <a:latin typeface="Arial" panose="020B0604020202020204" pitchFamily="34" charset="0"/>
            </a:endParaRPr>
          </a:p>
          <a:p>
            <a:pPr marL="457200" indent="-457200">
              <a:lnSpc>
                <a:spcPct val="100000"/>
              </a:lnSpc>
              <a:spcBef>
                <a:spcPct val="0"/>
              </a:spcBef>
            </a:pPr>
            <a:endParaRPr lang="zh-CN" altLang="en-US" dirty="0">
              <a:latin typeface="Arial" panose="020B0604020202020204" pitchFamily="34" charset="0"/>
            </a:endParaRPr>
          </a:p>
          <a:p>
            <a:pPr marL="457200" indent="-457200">
              <a:lnSpc>
                <a:spcPct val="100000"/>
              </a:lnSpc>
              <a:spcBef>
                <a:spcPct val="0"/>
              </a:spcBef>
              <a:buChar char="•"/>
            </a:pPr>
            <a:r>
              <a:rPr lang="zh-CN" altLang="en-US" dirty="0">
                <a:latin typeface="Arial" panose="020B0604020202020204" pitchFamily="34" charset="0"/>
              </a:rPr>
              <a:t>该通信机制</a:t>
            </a:r>
            <a:r>
              <a:rPr lang="zh-CN" altLang="en-US" dirty="0">
                <a:solidFill>
                  <a:schemeClr val="tx2"/>
                </a:solidFill>
                <a:latin typeface="Arial" panose="020B0604020202020204" pitchFamily="34" charset="0"/>
              </a:rPr>
              <a:t>没有</a:t>
            </a:r>
            <a:r>
              <a:rPr lang="zh-CN" altLang="en-US" dirty="0">
                <a:latin typeface="Arial" panose="020B0604020202020204" pitchFamily="34" charset="0"/>
              </a:rPr>
              <a:t>提供进程同步机制。</a:t>
            </a:r>
            <a:endParaRPr lang="zh-CN" altLang="en-US" sz="2000" b="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83"/>
                                        </p:tgtEl>
                                        <p:attrNameLst>
                                          <p:attrName>style.visibility</p:attrName>
                                        </p:attrNameLst>
                                      </p:cBhvr>
                                      <p:to>
                                        <p:strVal val="visible"/>
                                      </p:to>
                                    </p:set>
                                    <p:anim calcmode="lin" valueType="num">
                                      <p:cBhvr additive="base">
                                        <p:cTn id="7" dur="500" fill="hold"/>
                                        <p:tgtEl>
                                          <p:spTgt spid="225283"/>
                                        </p:tgtEl>
                                        <p:attrNameLst>
                                          <p:attrName>ppt_x</p:attrName>
                                        </p:attrNameLst>
                                      </p:cBhvr>
                                      <p:tavLst>
                                        <p:tav tm="0">
                                          <p:val>
                                            <p:strVal val="0-#ppt_w/2"/>
                                          </p:val>
                                        </p:tav>
                                        <p:tav tm="100000">
                                          <p:val>
                                            <p:strVal val="#ppt_x"/>
                                          </p:val>
                                        </p:tav>
                                      </p:tavLst>
                                    </p:anim>
                                    <p:anim calcmode="lin" valueType="num">
                                      <p:cBhvr additive="base">
                                        <p:cTn id="8" dur="500" fill="hold"/>
                                        <p:tgtEl>
                                          <p:spTgt spid="2252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30" name="Text Box 2"/>
          <p:cNvSpPr txBox="1"/>
          <p:nvPr/>
        </p:nvSpPr>
        <p:spPr>
          <a:xfrm>
            <a:off x="179388" y="981075"/>
            <a:ext cx="8964612" cy="1158875"/>
          </a:xfrm>
          <a:prstGeom prst="rect">
            <a:avLst/>
          </a:prstGeom>
          <a:noFill/>
          <a:ln w="9525">
            <a:noFill/>
          </a:ln>
        </p:spPr>
        <p:txBody>
          <a:bodyPr>
            <a:spAutoFit/>
          </a:bodyPr>
          <a:p>
            <a:pPr>
              <a:lnSpc>
                <a:spcPct val="125000"/>
              </a:lnSpc>
              <a:spcBef>
                <a:spcPct val="0"/>
              </a:spcBef>
            </a:pPr>
            <a:r>
              <a:rPr lang="zh-CN" altLang="en-US" sz="2800" dirty="0">
                <a:solidFill>
                  <a:srgbClr val="008AF2"/>
                </a:solidFill>
                <a:latin typeface="Times New Roman" panose="02020603050405020304" pitchFamily="18" charset="0"/>
              </a:rPr>
              <a:t>管道：</a:t>
            </a:r>
            <a:r>
              <a:rPr lang="zh-CN" altLang="en-US" sz="2800" dirty="0">
                <a:latin typeface="Times New Roman" panose="02020603050405020304" pitchFamily="18" charset="0"/>
              </a:rPr>
              <a:t>用于连接一个读进程和一个写进程，以实现它们之间通信的</a:t>
            </a:r>
            <a:r>
              <a:rPr lang="zh-CN" altLang="en-US" sz="2800" dirty="0">
                <a:solidFill>
                  <a:schemeClr val="accent1"/>
                </a:solidFill>
                <a:latin typeface="Times New Roman" panose="02020603050405020304" pitchFamily="18" charset="0"/>
              </a:rPr>
              <a:t>共享文件</a:t>
            </a:r>
            <a:r>
              <a:rPr lang="zh-CN" altLang="en-US" sz="2800" dirty="0">
                <a:latin typeface="Times New Roman" panose="02020603050405020304" pitchFamily="18" charset="0"/>
              </a:rPr>
              <a:t>（</a:t>
            </a:r>
            <a:r>
              <a:rPr lang="en-US" altLang="zh-CN" sz="2800" dirty="0">
                <a:latin typeface="Times New Roman" panose="02020603050405020304" pitchFamily="18" charset="0"/>
              </a:rPr>
              <a:t>pipe</a:t>
            </a:r>
            <a:r>
              <a:rPr lang="zh-CN" altLang="en-US" sz="2800" dirty="0">
                <a:latin typeface="Times New Roman" panose="02020603050405020304" pitchFamily="18" charset="0"/>
              </a:rPr>
              <a:t>文件，又称为</a:t>
            </a:r>
            <a:r>
              <a:rPr lang="en-US" altLang="zh-CN" sz="2800" dirty="0">
                <a:latin typeface="Times New Roman" panose="02020603050405020304" pitchFamily="18" charset="0"/>
              </a:rPr>
              <a:t>FIFO</a:t>
            </a:r>
            <a:r>
              <a:rPr lang="zh-CN" altLang="en-US" sz="2800" dirty="0">
                <a:latin typeface="Times New Roman" panose="02020603050405020304" pitchFamily="18" charset="0"/>
              </a:rPr>
              <a:t>文件）         </a:t>
            </a:r>
            <a:endParaRPr lang="zh-CN" altLang="en-US" dirty="0">
              <a:solidFill>
                <a:schemeClr val="hlink"/>
              </a:solidFill>
              <a:latin typeface="Times New Roman" panose="02020603050405020304" pitchFamily="18" charset="0"/>
            </a:endParaRPr>
          </a:p>
        </p:txBody>
      </p:sp>
      <p:sp>
        <p:nvSpPr>
          <p:cNvPr id="227332" name="Rectangle 4"/>
          <p:cNvSpPr/>
          <p:nvPr/>
        </p:nvSpPr>
        <p:spPr>
          <a:xfrm>
            <a:off x="395288" y="3913188"/>
            <a:ext cx="8064500" cy="2468562"/>
          </a:xfrm>
          <a:prstGeom prst="rect">
            <a:avLst/>
          </a:prstGeom>
          <a:noFill/>
          <a:ln w="9525">
            <a:noFill/>
          </a:ln>
        </p:spPr>
        <p:txBody>
          <a:bodyPr>
            <a:spAutoFit/>
          </a:bodyPr>
          <a:p>
            <a:pPr>
              <a:lnSpc>
                <a:spcPct val="100000"/>
              </a:lnSpc>
              <a:spcBef>
                <a:spcPct val="0"/>
              </a:spcBef>
              <a:buChar char="•"/>
            </a:pPr>
            <a:r>
              <a:rPr lang="zh-CN" altLang="en-US" dirty="0">
                <a:solidFill>
                  <a:srgbClr val="D60093"/>
                </a:solidFill>
                <a:latin typeface="Times New Roman" panose="02020603050405020304" pitchFamily="18" charset="0"/>
              </a:rPr>
              <a:t> </a:t>
            </a:r>
            <a:r>
              <a:rPr lang="zh-CN" altLang="en-US" sz="2800" dirty="0">
                <a:solidFill>
                  <a:srgbClr val="D60093"/>
                </a:solidFill>
                <a:latin typeface="Times New Roman" panose="02020603050405020304" pitchFamily="18" charset="0"/>
              </a:rPr>
              <a:t>无名管道：</a:t>
            </a:r>
            <a:r>
              <a:rPr lang="en-US" altLang="zh-CN" sz="2800" dirty="0">
                <a:solidFill>
                  <a:srgbClr val="D60093"/>
                </a:solidFill>
                <a:latin typeface="Times New Roman" panose="02020603050405020304" pitchFamily="18" charset="0"/>
              </a:rPr>
              <a:t>int pipe(int fd[2]),</a:t>
            </a:r>
            <a:endParaRPr lang="en-US" altLang="zh-CN" sz="2800" dirty="0">
              <a:solidFill>
                <a:srgbClr val="D60093"/>
              </a:solidFill>
              <a:latin typeface="Times New Roman" panose="02020603050405020304" pitchFamily="18" charset="0"/>
            </a:endParaRPr>
          </a:p>
          <a:p>
            <a:pPr>
              <a:lnSpc>
                <a:spcPct val="100000"/>
              </a:lnSpc>
              <a:spcBef>
                <a:spcPct val="0"/>
              </a:spcBef>
            </a:pPr>
            <a:r>
              <a:rPr lang="zh-CN" altLang="en-US" dirty="0">
                <a:latin typeface="Times New Roman" panose="02020603050405020304" pitchFamily="18" charset="0"/>
              </a:rPr>
              <a:t>                          用于父子或兄弟进程间通信</a:t>
            </a:r>
            <a:endParaRPr lang="zh-CN" altLang="en-US" dirty="0">
              <a:latin typeface="Times New Roman" panose="02020603050405020304" pitchFamily="18" charset="0"/>
            </a:endParaRPr>
          </a:p>
          <a:p>
            <a:pPr>
              <a:lnSpc>
                <a:spcPct val="100000"/>
              </a:lnSpc>
              <a:spcBef>
                <a:spcPct val="0"/>
              </a:spcBef>
            </a:pPr>
            <a:endParaRPr lang="zh-CN" altLang="en-US" dirty="0">
              <a:latin typeface="Times New Roman" panose="02020603050405020304" pitchFamily="18" charset="0"/>
            </a:endParaRPr>
          </a:p>
          <a:p>
            <a:pPr>
              <a:lnSpc>
                <a:spcPct val="100000"/>
              </a:lnSpc>
              <a:spcBef>
                <a:spcPct val="0"/>
              </a:spcBef>
              <a:buChar char="•"/>
            </a:pPr>
            <a:r>
              <a:rPr lang="zh-CN" altLang="en-US" sz="2800" dirty="0">
                <a:solidFill>
                  <a:srgbClr val="D60093"/>
                </a:solidFill>
                <a:latin typeface="Times New Roman" panose="02020603050405020304" pitchFamily="18" charset="0"/>
              </a:rPr>
              <a:t>有名管道：</a:t>
            </a:r>
            <a:r>
              <a:rPr lang="en-US" altLang="zh-CN" sz="1800" dirty="0">
                <a:latin typeface="Arial" panose="020B0604020202020204" pitchFamily="34" charset="0"/>
              </a:rPr>
              <a:t> </a:t>
            </a:r>
            <a:r>
              <a:rPr lang="en-US" altLang="zh-CN" sz="2800" dirty="0">
                <a:solidFill>
                  <a:srgbClr val="D60093"/>
                </a:solidFill>
                <a:latin typeface="Times New Roman" panose="02020603050405020304" pitchFamily="18" charset="0"/>
              </a:rPr>
              <a:t>int mkfifo(const char * pathname,       mode_t mode)</a:t>
            </a:r>
            <a:endParaRPr lang="en-US" altLang="zh-CN" sz="2800" dirty="0">
              <a:solidFill>
                <a:srgbClr val="D60093"/>
              </a:solidFill>
              <a:latin typeface="Times New Roman" panose="02020603050405020304" pitchFamily="18" charset="0"/>
            </a:endParaRPr>
          </a:p>
          <a:p>
            <a:pPr>
              <a:lnSpc>
                <a:spcPct val="100000"/>
              </a:lnSpc>
              <a:spcBef>
                <a:spcPct val="0"/>
              </a:spcBef>
            </a:pPr>
            <a:r>
              <a:rPr lang="zh-CN" altLang="en-US" dirty="0">
                <a:latin typeface="Times New Roman" panose="02020603050405020304" pitchFamily="18" charset="0"/>
              </a:rPr>
              <a:t>          用于任意进程间通信（又称</a:t>
            </a:r>
            <a:r>
              <a:rPr lang="en-US" altLang="zh-CN" dirty="0">
                <a:latin typeface="Times New Roman" panose="02020603050405020304" pitchFamily="18" charset="0"/>
              </a:rPr>
              <a:t>FIFO </a:t>
            </a:r>
            <a:r>
              <a:rPr lang="zh-CN" altLang="en-US" dirty="0">
                <a:latin typeface="Times New Roman" panose="02020603050405020304" pitchFamily="18" charset="0"/>
              </a:rPr>
              <a:t>通信）</a:t>
            </a:r>
            <a:endParaRPr lang="zh-CN" altLang="en-US" dirty="0">
              <a:latin typeface="Times New Roman" panose="02020603050405020304" pitchFamily="18" charset="0"/>
            </a:endParaRPr>
          </a:p>
        </p:txBody>
      </p:sp>
      <p:sp>
        <p:nvSpPr>
          <p:cNvPr id="104452" name="Rectangle 7"/>
          <p:cNvSpPr/>
          <p:nvPr/>
        </p:nvSpPr>
        <p:spPr>
          <a:xfrm>
            <a:off x="107950" y="476250"/>
            <a:ext cx="8675688" cy="503238"/>
          </a:xfrm>
          <a:prstGeom prst="rect">
            <a:avLst/>
          </a:prstGeom>
          <a:noFill/>
          <a:ln w="9525">
            <a:noFill/>
          </a:ln>
        </p:spPr>
        <p:txBody>
          <a:bodyPr anchor="ctr"/>
          <a:p>
            <a:pPr eaLnBrk="0" hangingPunct="0">
              <a:lnSpc>
                <a:spcPct val="100000"/>
              </a:lnSpc>
              <a:spcBef>
                <a:spcPct val="0"/>
              </a:spcBef>
            </a:pPr>
            <a:r>
              <a:rPr lang="en-US" altLang="zh-CN" sz="3600" b="0" dirty="0">
                <a:solidFill>
                  <a:srgbClr val="FF3300"/>
                </a:solidFill>
                <a:latin typeface="Arial" panose="020B0604020202020204" pitchFamily="34" charset="0"/>
                <a:ea typeface="仿宋_GB2312" pitchFamily="49" charset="-122"/>
              </a:rPr>
              <a:t>2 </a:t>
            </a:r>
            <a:r>
              <a:rPr lang="zh-CN" altLang="en-US" sz="3600" b="0" dirty="0">
                <a:solidFill>
                  <a:srgbClr val="FF3300"/>
                </a:solidFill>
                <a:latin typeface="Arial" panose="020B0604020202020204" pitchFamily="34" charset="0"/>
                <a:ea typeface="仿宋_GB2312" pitchFamily="49" charset="-122"/>
              </a:rPr>
              <a:t>管道（</a:t>
            </a:r>
            <a:r>
              <a:rPr lang="en-US" altLang="zh-CN" sz="3600" b="0" dirty="0">
                <a:solidFill>
                  <a:srgbClr val="FF3300"/>
                </a:solidFill>
                <a:latin typeface="Arial" panose="020B0604020202020204" pitchFamily="34" charset="0"/>
                <a:ea typeface="仿宋_GB2312" pitchFamily="49" charset="-122"/>
              </a:rPr>
              <a:t>pipe</a:t>
            </a:r>
            <a:r>
              <a:rPr lang="zh-CN" altLang="en-US" sz="3600" b="0" dirty="0">
                <a:solidFill>
                  <a:srgbClr val="FF3300"/>
                </a:solidFill>
                <a:latin typeface="Arial" panose="020B0604020202020204" pitchFamily="34" charset="0"/>
                <a:ea typeface="仿宋_GB2312" pitchFamily="49" charset="-122"/>
              </a:rPr>
              <a:t>）通信</a:t>
            </a:r>
            <a:endParaRPr lang="zh-CN" altLang="en-US" sz="3600" b="0" dirty="0">
              <a:solidFill>
                <a:srgbClr val="FF3300"/>
              </a:solidFill>
              <a:latin typeface="Arial" panose="020B0604020202020204" pitchFamily="34" charset="0"/>
              <a:ea typeface="仿宋_GB2312" pitchFamily="49" charset="-122"/>
            </a:endParaRPr>
          </a:p>
        </p:txBody>
      </p:sp>
      <p:sp>
        <p:nvSpPr>
          <p:cNvPr id="104453" name="Rectangle 8"/>
          <p:cNvSpPr/>
          <p:nvPr/>
        </p:nvSpPr>
        <p:spPr>
          <a:xfrm>
            <a:off x="179388" y="3270250"/>
            <a:ext cx="2879725" cy="519113"/>
          </a:xfrm>
          <a:prstGeom prst="rect">
            <a:avLst/>
          </a:prstGeom>
          <a:noFill/>
          <a:ln w="9525">
            <a:noFill/>
          </a:ln>
        </p:spPr>
        <p:txBody>
          <a:bodyPr>
            <a:spAutoFit/>
          </a:bodyPr>
          <a:p>
            <a:pPr algn="ctr" eaLnBrk="0" hangingPunct="0">
              <a:lnSpc>
                <a:spcPct val="100000"/>
              </a:lnSpc>
              <a:spcBef>
                <a:spcPct val="0"/>
              </a:spcBef>
            </a:pPr>
            <a:r>
              <a:rPr lang="zh-CN" altLang="en-US" sz="2800" dirty="0">
                <a:solidFill>
                  <a:srgbClr val="008AF2"/>
                </a:solidFill>
                <a:latin typeface="Arial" panose="020B0604020202020204" pitchFamily="34" charset="0"/>
              </a:rPr>
              <a:t>两种实现机制：</a:t>
            </a:r>
            <a:endParaRPr lang="zh-CN" altLang="en-US" sz="2800" dirty="0">
              <a:latin typeface="Arial" panose="020B0604020202020204" pitchFamily="34" charset="0"/>
            </a:endParaRPr>
          </a:p>
        </p:txBody>
      </p:sp>
      <p:sp>
        <p:nvSpPr>
          <p:cNvPr id="227337" name="Text Box 9"/>
          <p:cNvSpPr txBox="1"/>
          <p:nvPr/>
        </p:nvSpPr>
        <p:spPr>
          <a:xfrm>
            <a:off x="250825" y="2060575"/>
            <a:ext cx="8281988" cy="1082675"/>
          </a:xfrm>
          <a:prstGeom prst="rect">
            <a:avLst/>
          </a:prstGeom>
          <a:noFill/>
          <a:ln w="9525">
            <a:noFill/>
          </a:ln>
        </p:spPr>
        <p:txBody>
          <a:bodyPr>
            <a:spAutoFit/>
          </a:bodyPr>
          <a:p>
            <a:pPr>
              <a:lnSpc>
                <a:spcPct val="125000"/>
              </a:lnSpc>
              <a:spcBef>
                <a:spcPct val="0"/>
              </a:spcBef>
            </a:pPr>
            <a:r>
              <a:rPr lang="en-US" altLang="zh-CN" sz="2800" dirty="0">
                <a:solidFill>
                  <a:srgbClr val="008AF2"/>
                </a:solidFill>
                <a:latin typeface="Times New Roman" panose="02020603050405020304" pitchFamily="18" charset="0"/>
              </a:rPr>
              <a:t>FIFO</a:t>
            </a:r>
            <a:r>
              <a:rPr lang="zh-CN" altLang="en-US" sz="2800" dirty="0">
                <a:solidFill>
                  <a:srgbClr val="008AF2"/>
                </a:solidFill>
                <a:latin typeface="Times New Roman" panose="02020603050405020304" pitchFamily="18" charset="0"/>
              </a:rPr>
              <a:t>文件的读出和写入 ：</a:t>
            </a:r>
            <a:r>
              <a:rPr lang="zh-CN" altLang="en-US" dirty="0">
                <a:latin typeface="宋体" panose="02010600030101010101" pitchFamily="2" charset="-122"/>
              </a:rPr>
              <a:t>严格遵循先进先出 ，不支持文件定位操作。</a:t>
            </a:r>
            <a:endParaRPr lang="zh-CN" altLang="en-US"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anim calcmode="lin" valueType="num">
                                      <p:cBhvr additive="base">
                                        <p:cTn id="7" dur="500" fill="hold"/>
                                        <p:tgtEl>
                                          <p:spTgt spid="227330"/>
                                        </p:tgtEl>
                                        <p:attrNameLst>
                                          <p:attrName>ppt_x</p:attrName>
                                        </p:attrNameLst>
                                      </p:cBhvr>
                                      <p:tavLst>
                                        <p:tav tm="0">
                                          <p:val>
                                            <p:strVal val="0-#ppt_w/2"/>
                                          </p:val>
                                        </p:tav>
                                        <p:tav tm="100000">
                                          <p:val>
                                            <p:strVal val="#ppt_x"/>
                                          </p:val>
                                        </p:tav>
                                      </p:tavLst>
                                    </p:anim>
                                    <p:anim calcmode="lin" valueType="num">
                                      <p:cBhvr additive="base">
                                        <p:cTn id="8" dur="500" fill="hold"/>
                                        <p:tgtEl>
                                          <p:spTgt spid="2273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27337"/>
                                        </p:tgtEl>
                                        <p:attrNameLst>
                                          <p:attrName>style.visibility</p:attrName>
                                        </p:attrNameLst>
                                      </p:cBhvr>
                                      <p:to>
                                        <p:strVal val="visible"/>
                                      </p:to>
                                    </p:set>
                                    <p:animEffect transition="in" filter="box(in)">
                                      <p:cBhvr>
                                        <p:cTn id="13" dur="500"/>
                                        <p:tgtEl>
                                          <p:spTgt spid="22733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27332"/>
                                        </p:tgtEl>
                                        <p:attrNameLst>
                                          <p:attrName>style.visibility</p:attrName>
                                        </p:attrNameLst>
                                      </p:cBhvr>
                                      <p:to>
                                        <p:strVal val="visible"/>
                                      </p:to>
                                    </p:set>
                                    <p:animEffect transition="in" filter="box(in)">
                                      <p:cBhvr>
                                        <p:cTn id="18" dur="5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p:bldP spid="227332" grpId="0"/>
      <p:bldP spid="22733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008AF2"/>
                </a:solidFill>
                <a:effectLst/>
                <a:uLnTx/>
                <a:uFillTx/>
                <a:latin typeface="+mj-lt"/>
                <a:ea typeface="宋体" panose="02010600030101010101" pitchFamily="2" charset="-122"/>
                <a:cs typeface="+mj-cs"/>
              </a:rPr>
              <a:t>管道通信应注意的问题：</a:t>
            </a:r>
            <a:endParaRPr kumimoji="0" lang="zh-CN" altLang="en-US" sz="3200" b="1" i="0" u="none" strike="noStrike" kern="0" cap="none" spc="0" normalizeH="0" baseline="0" noProof="0" smtClean="0">
              <a:ln>
                <a:noFill/>
              </a:ln>
              <a:solidFill>
                <a:srgbClr val="008AF2"/>
              </a:solidFill>
              <a:effectLst/>
              <a:uLnTx/>
              <a:uFillTx/>
              <a:latin typeface="+mj-lt"/>
              <a:ea typeface="宋体" panose="02010600030101010101" pitchFamily="2" charset="-122"/>
              <a:cs typeface="+mj-cs"/>
            </a:endParaRPr>
          </a:p>
        </p:txBody>
      </p:sp>
      <p:pic>
        <p:nvPicPr>
          <p:cNvPr id="105475" name="Picture 4"/>
          <p:cNvPicPr>
            <a:picLocks noChangeAspect="1"/>
          </p:cNvPicPr>
          <p:nvPr/>
        </p:nvPicPr>
        <p:blipFill>
          <a:blip r:embed="rId1"/>
          <a:srcRect l="26584" t="13118" r="18544" b="16879"/>
          <a:stretch>
            <a:fillRect/>
          </a:stretch>
        </p:blipFill>
        <p:spPr>
          <a:xfrm>
            <a:off x="539750" y="1268413"/>
            <a:ext cx="8027988" cy="5589587"/>
          </a:xfrm>
          <a:prstGeom prst="rect">
            <a:avLst/>
          </a:prstGeom>
          <a:noFill/>
          <a:ln w="9525">
            <a:noFill/>
          </a:ln>
        </p:spPr>
      </p:pic>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4" name="Rectangle 2"/>
          <p:cNvSpPr>
            <a:spLocks noGrp="1" noChangeArrowheads="1"/>
          </p:cNvSpPr>
          <p:nvPr>
            <p:ph type="title"/>
          </p:nvPr>
        </p:nvSpPr>
        <p:spPr>
          <a:xfrm>
            <a:off x="0" y="0"/>
            <a:ext cx="8229600" cy="692150"/>
          </a:xfrm>
        </p:spPr>
        <p:txBody>
          <a:bodyPr vert="horz" wrap="square" lIns="91440" tIns="45720" rIns="91440" bIns="45720" numCol="1" anchor="ctr" anchorCtr="0" compatLnSpc="1"/>
          <a:lstStyle/>
          <a:p>
            <a:pPr marL="1016000" marR="0" lvl="0" indent="-101600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mj-lt"/>
                <a:ea typeface="+mj-ea"/>
                <a:cs typeface="+mj-cs"/>
              </a:rPr>
              <a:t>2. </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管道通信机制：</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106499" name="Rectangle 3"/>
          <p:cNvSpPr/>
          <p:nvPr/>
        </p:nvSpPr>
        <p:spPr>
          <a:xfrm>
            <a:off x="-36512" y="908050"/>
            <a:ext cx="9001125" cy="5616575"/>
          </a:xfrm>
          <a:prstGeom prst="rect">
            <a:avLst/>
          </a:prstGeom>
          <a:noFill/>
          <a:ln w="9525">
            <a:noFill/>
          </a:ln>
        </p:spPr>
        <p:txBody>
          <a:bodyPr/>
          <a:p>
            <a:pPr marL="1168400" lvl="1" indent="-711200" eaLnBrk="0" hangingPunct="0">
              <a:lnSpc>
                <a:spcPct val="100000"/>
              </a:lnSpc>
              <a:spcBef>
                <a:spcPct val="20000"/>
              </a:spcBef>
            </a:pPr>
            <a:endParaRPr lang="zh-CN" altLang="en-US" sz="2800" dirty="0">
              <a:latin typeface="Arial" panose="020B0604020202020204" pitchFamily="34" charset="0"/>
            </a:endParaRPr>
          </a:p>
        </p:txBody>
      </p:sp>
      <p:sp>
        <p:nvSpPr>
          <p:cNvPr id="106500" name="Rectangle 4"/>
          <p:cNvSpPr>
            <a:spLocks noGrp="1"/>
          </p:cNvSpPr>
          <p:nvPr>
            <p:ph idx="1"/>
          </p:nvPr>
        </p:nvSpPr>
        <p:spPr>
          <a:xfrm>
            <a:off x="457200" y="620713"/>
            <a:ext cx="8229600" cy="5976937"/>
          </a:xfrm>
          <a:ln/>
        </p:spPr>
        <p:txBody>
          <a:bodyPr vert="horz" wrap="square" lIns="91440" tIns="45720" rIns="91440" bIns="45720" anchor="t"/>
          <a:p>
            <a:pPr marL="609600" indent="-609600"/>
            <a:r>
              <a:rPr lang="zh-CN" altLang="en-US" sz="2800" b="1" dirty="0"/>
              <a:t>无名管道的使用：</a:t>
            </a:r>
            <a:endParaRPr lang="zh-CN" altLang="en-US" sz="2800" b="1" dirty="0"/>
          </a:p>
          <a:p>
            <a:pPr marL="609600" indent="-609600">
              <a:buNone/>
            </a:pPr>
            <a:r>
              <a:rPr lang="zh-CN" altLang="en-US" sz="2400" dirty="0"/>
              <a:t>举例：</a:t>
            </a:r>
            <a:r>
              <a:rPr lang="en-US" altLang="zh-CN" sz="2400" dirty="0"/>
              <a:t>Linux</a:t>
            </a:r>
            <a:r>
              <a:rPr lang="zh-CN" altLang="en-US" sz="2400" dirty="0"/>
              <a:t>中利用无名管道实现进程间的通信。父进程创建子进程，子进程向管道中写一条消息，而父进程从管道中读出该信息：</a:t>
            </a:r>
            <a:endParaRPr lang="zh-CN" altLang="en-US" sz="2400" dirty="0"/>
          </a:p>
          <a:p>
            <a:pPr marL="609600" indent="-609600">
              <a:buNone/>
            </a:pPr>
            <a:r>
              <a:rPr lang="en-US" altLang="zh-CN" sz="2400" dirty="0"/>
              <a:t>	#include &lt;stdio.h&gt;</a:t>
            </a:r>
            <a:endParaRPr lang="en-US" altLang="zh-CN" sz="2400" dirty="0"/>
          </a:p>
          <a:p>
            <a:pPr marL="609600" indent="-609600">
              <a:buNone/>
            </a:pPr>
            <a:r>
              <a:rPr lang="en-US" altLang="zh-CN" sz="2400" dirty="0"/>
              <a:t>	#include &lt;unistd.h&gt;</a:t>
            </a:r>
            <a:endParaRPr lang="en-US" altLang="zh-CN" sz="2400" dirty="0"/>
          </a:p>
          <a:p>
            <a:pPr marL="609600" indent="-609600">
              <a:buNone/>
            </a:pPr>
            <a:r>
              <a:rPr lang="en-US" altLang="zh-CN" sz="2400" dirty="0"/>
              <a:t>	#include &lt;signal.h&gt;</a:t>
            </a:r>
            <a:endParaRPr lang="en-US" altLang="zh-CN" sz="2400" dirty="0"/>
          </a:p>
          <a:p>
            <a:pPr marL="609600" indent="-609600">
              <a:buNone/>
            </a:pPr>
            <a:r>
              <a:rPr lang="en-US" altLang="zh-CN" sz="2400" dirty="0"/>
              <a:t>	main()</a:t>
            </a:r>
            <a:endParaRPr lang="en-US" altLang="zh-CN" sz="2400" dirty="0"/>
          </a:p>
          <a:p>
            <a:pPr marL="609600" indent="-609600">
              <a:buNone/>
            </a:pPr>
            <a:r>
              <a:rPr lang="en-US" altLang="zh-CN" sz="2400" dirty="0"/>
              <a:t>	{</a:t>
            </a:r>
            <a:endParaRPr lang="en-US" altLang="zh-CN" sz="2400" dirty="0"/>
          </a:p>
          <a:p>
            <a:pPr marL="609600" indent="-609600">
              <a:buNone/>
            </a:pPr>
            <a:r>
              <a:rPr lang="en-US" altLang="zh-CN" sz="2400" dirty="0"/>
              <a:t>	int pid1, fd[2];</a:t>
            </a:r>
            <a:endParaRPr lang="en-US" altLang="zh-CN" sz="2400" dirty="0"/>
          </a:p>
          <a:p>
            <a:pPr marL="609600" indent="-609600">
              <a:buNone/>
            </a:pPr>
            <a:r>
              <a:rPr lang="en-US" altLang="zh-CN" sz="2400" dirty="0"/>
              <a:t>	char buf[50];</a:t>
            </a:r>
            <a:endParaRPr lang="en-US" altLang="zh-CN" sz="2400" dirty="0"/>
          </a:p>
          <a:p>
            <a:pPr marL="609600" indent="-609600">
              <a:buNone/>
            </a:pPr>
            <a:r>
              <a:rPr lang="en-US" altLang="zh-CN" sz="2400" dirty="0"/>
              <a:t>	pipe(fd);</a:t>
            </a:r>
            <a:endParaRPr lang="en-US" altLang="zh-CN" sz="2400" dirty="0"/>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8" name="Rectangle 2"/>
          <p:cNvSpPr>
            <a:spLocks noGrp="1" noChangeArrowheads="1"/>
          </p:cNvSpPr>
          <p:nvPr>
            <p:ph type="title"/>
          </p:nvPr>
        </p:nvSpPr>
        <p:spPr>
          <a:xfrm>
            <a:off x="0" y="0"/>
            <a:ext cx="8229600" cy="692150"/>
          </a:xfrm>
        </p:spPr>
        <p:txBody>
          <a:bodyPr vert="horz" wrap="square" lIns="91440" tIns="45720" rIns="91440" bIns="45720" numCol="1" anchor="ctr" anchorCtr="0" compatLnSpc="1"/>
          <a:lstStyle/>
          <a:p>
            <a:pPr marL="1016000" marR="0" lvl="0" indent="-101600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mj-lt"/>
                <a:ea typeface="+mj-ea"/>
                <a:cs typeface="+mj-cs"/>
              </a:rPr>
              <a:t>2. </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管道通信机制：</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107523" name="Rectangle 3"/>
          <p:cNvSpPr/>
          <p:nvPr/>
        </p:nvSpPr>
        <p:spPr>
          <a:xfrm>
            <a:off x="-36512" y="908050"/>
            <a:ext cx="9001125" cy="5616575"/>
          </a:xfrm>
          <a:prstGeom prst="rect">
            <a:avLst/>
          </a:prstGeom>
          <a:noFill/>
          <a:ln w="9525">
            <a:noFill/>
          </a:ln>
        </p:spPr>
        <p:txBody>
          <a:bodyPr/>
          <a:p>
            <a:pPr marL="1168400" lvl="1" indent="-711200" eaLnBrk="0" hangingPunct="0">
              <a:lnSpc>
                <a:spcPct val="100000"/>
              </a:lnSpc>
              <a:spcBef>
                <a:spcPct val="20000"/>
              </a:spcBef>
            </a:pPr>
            <a:endParaRPr lang="zh-CN" altLang="en-US" sz="2800" dirty="0">
              <a:latin typeface="Arial" panose="020B0604020202020204" pitchFamily="34" charset="0"/>
            </a:endParaRPr>
          </a:p>
        </p:txBody>
      </p:sp>
      <p:sp>
        <p:nvSpPr>
          <p:cNvPr id="107524" name="Rectangle 4"/>
          <p:cNvSpPr>
            <a:spLocks noGrp="1"/>
          </p:cNvSpPr>
          <p:nvPr>
            <p:ph idx="1"/>
          </p:nvPr>
        </p:nvSpPr>
        <p:spPr>
          <a:xfrm>
            <a:off x="107950" y="692150"/>
            <a:ext cx="4968875" cy="5761038"/>
          </a:xfrm>
          <a:ln/>
        </p:spPr>
        <p:txBody>
          <a:bodyPr vert="horz" wrap="square" lIns="91440" tIns="45720" rIns="91440" bIns="45720" anchor="t"/>
          <a:p>
            <a:pPr marL="609600" indent="-609600">
              <a:buNone/>
            </a:pPr>
            <a:r>
              <a:rPr lang="en-US" altLang="zh-CN" sz="2400" dirty="0"/>
              <a:t>if((pid1=fork())&lt;0)</a:t>
            </a:r>
            <a:endParaRPr lang="en-US" altLang="zh-CN" sz="2400" dirty="0"/>
          </a:p>
          <a:p>
            <a:pPr marL="609600" indent="-609600">
              <a:buNone/>
            </a:pPr>
            <a:r>
              <a:rPr lang="en-US" altLang="zh-CN" sz="2400" dirty="0"/>
              <a:t>{</a:t>
            </a:r>
            <a:endParaRPr lang="en-US" altLang="zh-CN" sz="2400" dirty="0"/>
          </a:p>
          <a:p>
            <a:pPr marL="609600" indent="-609600">
              <a:buNone/>
            </a:pPr>
            <a:r>
              <a:rPr lang="en-US" altLang="zh-CN" sz="2400" dirty="0"/>
              <a:t>	printf("fork error.\n");</a:t>
            </a:r>
            <a:endParaRPr lang="en-US" altLang="zh-CN" sz="2400" dirty="0"/>
          </a:p>
          <a:p>
            <a:pPr marL="609600" indent="-609600">
              <a:buNone/>
            </a:pPr>
            <a:r>
              <a:rPr lang="en-US" altLang="zh-CN" sz="2400" dirty="0"/>
              <a:t>	exit(1);</a:t>
            </a:r>
            <a:endParaRPr lang="en-US" altLang="zh-CN" sz="2400" dirty="0"/>
          </a:p>
          <a:p>
            <a:pPr marL="609600" indent="-609600">
              <a:buNone/>
            </a:pPr>
            <a:r>
              <a:rPr lang="en-US" altLang="zh-CN" sz="2400" dirty="0"/>
              <a:t>}</a:t>
            </a:r>
            <a:endParaRPr lang="en-US" altLang="zh-CN" sz="2400" dirty="0"/>
          </a:p>
          <a:p>
            <a:pPr marL="609600" indent="-609600">
              <a:buNone/>
            </a:pPr>
            <a:r>
              <a:rPr lang="en-US" altLang="zh-CN" sz="2400" dirty="0"/>
              <a:t>	if(pid1==0)</a:t>
            </a:r>
            <a:endParaRPr lang="en-US" altLang="zh-CN" sz="2400" dirty="0"/>
          </a:p>
          <a:p>
            <a:pPr marL="609600" indent="-609600">
              <a:buNone/>
            </a:pPr>
            <a:r>
              <a:rPr lang="en-US" altLang="zh-CN" sz="2400" dirty="0"/>
              <a:t>{</a:t>
            </a:r>
            <a:endParaRPr lang="en-US" altLang="zh-CN" sz="2400" dirty="0"/>
          </a:p>
          <a:p>
            <a:pPr marL="609600" indent="-609600">
              <a:buNone/>
            </a:pPr>
            <a:r>
              <a:rPr lang="en-US" altLang="zh-CN" sz="2400" dirty="0"/>
              <a:t>	lockf(fd[0], 1, 0);</a:t>
            </a:r>
            <a:endParaRPr lang="en-US" altLang="zh-CN" sz="2400" dirty="0"/>
          </a:p>
          <a:p>
            <a:pPr marL="609600" indent="-609600">
              <a:buNone/>
            </a:pPr>
            <a:r>
              <a:rPr lang="en-US" altLang="zh-CN" sz="2400" dirty="0"/>
              <a:t>	write(fd[1], "I am child.\n", 15);</a:t>
            </a:r>
            <a:endParaRPr lang="en-US" altLang="zh-CN" sz="2400" dirty="0"/>
          </a:p>
          <a:p>
            <a:pPr marL="609600" indent="-609600">
              <a:buNone/>
            </a:pPr>
            <a:r>
              <a:rPr lang="en-US" altLang="zh-CN" sz="2400" dirty="0"/>
              <a:t>	lockf(fd[0], 0 , 0);</a:t>
            </a:r>
            <a:endParaRPr lang="en-US" altLang="zh-CN" sz="2400" dirty="0"/>
          </a:p>
          <a:p>
            <a:pPr marL="609600" indent="-609600">
              <a:buNone/>
            </a:pPr>
            <a:r>
              <a:rPr lang="en-US" altLang="zh-CN" sz="2400" dirty="0"/>
              <a:t>	exit(0);</a:t>
            </a:r>
            <a:endParaRPr lang="en-US" altLang="zh-CN" sz="2400" dirty="0"/>
          </a:p>
          <a:p>
            <a:pPr marL="609600" indent="-609600">
              <a:buNone/>
            </a:pPr>
            <a:r>
              <a:rPr lang="en-US" altLang="zh-CN" sz="2400" dirty="0"/>
              <a:t>}</a:t>
            </a:r>
            <a:endParaRPr lang="en-US" altLang="zh-CN" dirty="0"/>
          </a:p>
        </p:txBody>
      </p:sp>
      <p:sp>
        <p:nvSpPr>
          <p:cNvPr id="107525" name="Rectangle 5"/>
          <p:cNvSpPr/>
          <p:nvPr/>
        </p:nvSpPr>
        <p:spPr>
          <a:xfrm>
            <a:off x="5651500" y="981075"/>
            <a:ext cx="3384550" cy="5761038"/>
          </a:xfrm>
          <a:prstGeom prst="rect">
            <a:avLst/>
          </a:prstGeom>
          <a:noFill/>
          <a:ln w="9525">
            <a:noFill/>
          </a:ln>
        </p:spPr>
        <p:txBody>
          <a:bodyPr/>
          <a:p>
            <a:pPr marL="609600" indent="-609600" eaLnBrk="0" hangingPunct="0">
              <a:lnSpc>
                <a:spcPct val="100000"/>
              </a:lnSpc>
              <a:spcBef>
                <a:spcPct val="20000"/>
              </a:spcBef>
            </a:pPr>
            <a:r>
              <a:rPr lang="en-US" altLang="zh-CN" b="0" dirty="0">
                <a:latin typeface="Arial" panose="020B0604020202020204" pitchFamily="34" charset="0"/>
              </a:rPr>
              <a:t>else</a:t>
            </a:r>
            <a:endParaRPr lang="en-US" altLang="zh-CN" b="0" dirty="0">
              <a:latin typeface="Arial" panose="020B0604020202020204" pitchFamily="34" charset="0"/>
            </a:endParaRPr>
          </a:p>
          <a:p>
            <a:pPr marL="609600" indent="-609600" eaLnBrk="0" hangingPunct="0">
              <a:lnSpc>
                <a:spcPct val="100000"/>
              </a:lnSpc>
              <a:spcBef>
                <a:spcPct val="20000"/>
              </a:spcBef>
            </a:pPr>
            <a:r>
              <a:rPr lang="en-US" altLang="zh-CN" b="0" dirty="0">
                <a:latin typeface="Arial" panose="020B0604020202020204" pitchFamily="34" charset="0"/>
              </a:rPr>
              <a:t>{</a:t>
            </a:r>
            <a:endParaRPr lang="en-US" altLang="zh-CN" b="0" dirty="0">
              <a:latin typeface="Arial" panose="020B0604020202020204" pitchFamily="34" charset="0"/>
            </a:endParaRPr>
          </a:p>
          <a:p>
            <a:pPr marL="609600" indent="-609600" eaLnBrk="0" hangingPunct="0">
              <a:lnSpc>
                <a:spcPct val="100000"/>
              </a:lnSpc>
              <a:spcBef>
                <a:spcPct val="20000"/>
              </a:spcBef>
            </a:pPr>
            <a:r>
              <a:rPr lang="en-US" altLang="zh-CN" b="0" dirty="0">
                <a:latin typeface="Arial" panose="020B0604020202020204" pitchFamily="34" charset="0"/>
              </a:rPr>
              <a:t>	wait(0);</a:t>
            </a:r>
            <a:endParaRPr lang="en-US" altLang="zh-CN" b="0" dirty="0">
              <a:latin typeface="Arial" panose="020B0604020202020204" pitchFamily="34" charset="0"/>
            </a:endParaRPr>
          </a:p>
          <a:p>
            <a:pPr marL="609600" indent="-609600" eaLnBrk="0" hangingPunct="0">
              <a:lnSpc>
                <a:spcPct val="100000"/>
              </a:lnSpc>
              <a:spcBef>
                <a:spcPct val="20000"/>
              </a:spcBef>
            </a:pPr>
            <a:r>
              <a:rPr lang="en-US" altLang="zh-CN" b="0" dirty="0">
                <a:latin typeface="Arial" panose="020B0604020202020204" pitchFamily="34" charset="0"/>
              </a:rPr>
              <a:t>	lockf(fd[1], 1, 0);</a:t>
            </a:r>
            <a:endParaRPr lang="en-US" altLang="zh-CN" b="0" dirty="0">
              <a:latin typeface="Arial" panose="020B0604020202020204" pitchFamily="34" charset="0"/>
            </a:endParaRPr>
          </a:p>
          <a:p>
            <a:pPr marL="609600" indent="-609600" eaLnBrk="0" hangingPunct="0">
              <a:lnSpc>
                <a:spcPct val="100000"/>
              </a:lnSpc>
              <a:spcBef>
                <a:spcPct val="20000"/>
              </a:spcBef>
            </a:pPr>
            <a:r>
              <a:rPr lang="en-US" altLang="zh-CN" b="0" dirty="0">
                <a:latin typeface="Arial" panose="020B0604020202020204" pitchFamily="34" charset="0"/>
              </a:rPr>
              <a:t>	read(fd[0], buf, 15);</a:t>
            </a:r>
            <a:endParaRPr lang="en-US" altLang="zh-CN" b="0" dirty="0">
              <a:latin typeface="Arial" panose="020B0604020202020204" pitchFamily="34" charset="0"/>
            </a:endParaRPr>
          </a:p>
          <a:p>
            <a:pPr marL="609600" indent="-609600" eaLnBrk="0" hangingPunct="0">
              <a:lnSpc>
                <a:spcPct val="100000"/>
              </a:lnSpc>
              <a:spcBef>
                <a:spcPct val="20000"/>
              </a:spcBef>
            </a:pPr>
            <a:r>
              <a:rPr lang="en-US" altLang="zh-CN" b="0" dirty="0">
                <a:latin typeface="Arial" panose="020B0604020202020204" pitchFamily="34" charset="0"/>
              </a:rPr>
              <a:t>       lockf(fd[1], 0 , 0);</a:t>
            </a:r>
            <a:endParaRPr lang="en-US" altLang="zh-CN" b="0" dirty="0">
              <a:latin typeface="Arial" panose="020B0604020202020204" pitchFamily="34" charset="0"/>
            </a:endParaRPr>
          </a:p>
          <a:p>
            <a:pPr marL="609600" indent="-609600" eaLnBrk="0" hangingPunct="0">
              <a:lnSpc>
                <a:spcPct val="100000"/>
              </a:lnSpc>
              <a:spcBef>
                <a:spcPct val="20000"/>
              </a:spcBef>
            </a:pPr>
            <a:r>
              <a:rPr lang="en-US" altLang="zh-CN" b="0" dirty="0">
                <a:latin typeface="Arial" panose="020B0604020202020204" pitchFamily="34" charset="0"/>
              </a:rPr>
              <a:t>	printf("%s", buf);</a:t>
            </a:r>
            <a:endParaRPr lang="en-US" altLang="zh-CN" b="0" dirty="0">
              <a:latin typeface="Arial" panose="020B0604020202020204" pitchFamily="34" charset="0"/>
            </a:endParaRPr>
          </a:p>
          <a:p>
            <a:pPr marL="609600" indent="-609600" eaLnBrk="0" hangingPunct="0">
              <a:lnSpc>
                <a:spcPct val="100000"/>
              </a:lnSpc>
              <a:spcBef>
                <a:spcPct val="20000"/>
              </a:spcBef>
            </a:pPr>
            <a:r>
              <a:rPr lang="en-US" altLang="zh-CN" b="0" dirty="0">
                <a:latin typeface="Arial" panose="020B0604020202020204" pitchFamily="34" charset="0"/>
              </a:rPr>
              <a:t>	exit(0);</a:t>
            </a:r>
            <a:endParaRPr lang="en-US" altLang="zh-CN" b="0" dirty="0">
              <a:latin typeface="Arial" panose="020B0604020202020204" pitchFamily="34" charset="0"/>
            </a:endParaRPr>
          </a:p>
          <a:p>
            <a:pPr marL="609600" indent="-609600" eaLnBrk="0" hangingPunct="0">
              <a:lnSpc>
                <a:spcPct val="100000"/>
              </a:lnSpc>
              <a:spcBef>
                <a:spcPct val="20000"/>
              </a:spcBef>
            </a:pPr>
            <a:r>
              <a:rPr lang="en-US" altLang="zh-CN" b="0" dirty="0">
                <a:latin typeface="Arial" panose="020B0604020202020204" pitchFamily="34" charset="0"/>
              </a:rPr>
              <a:t>	}</a:t>
            </a:r>
            <a:endParaRPr lang="en-US" altLang="zh-CN" b="0" dirty="0">
              <a:latin typeface="Arial" panose="020B0604020202020204" pitchFamily="34" charset="0"/>
            </a:endParaRPr>
          </a:p>
          <a:p>
            <a:pPr marL="609600" indent="-609600" eaLnBrk="0" hangingPunct="0">
              <a:lnSpc>
                <a:spcPct val="100000"/>
              </a:lnSpc>
              <a:spcBef>
                <a:spcPct val="20000"/>
              </a:spcBef>
            </a:pPr>
            <a:r>
              <a:rPr lang="en-US" altLang="zh-CN" b="0" dirty="0">
                <a:latin typeface="Arial" panose="020B0604020202020204" pitchFamily="34" charset="0"/>
              </a:rPr>
              <a:t>}</a:t>
            </a:r>
            <a:endParaRPr lang="en-US" altLang="zh-CN" b="0" dirty="0">
              <a:latin typeface="Arial" panose="020B0604020202020204" pitchFamily="34" charset="0"/>
            </a:endParaRPr>
          </a:p>
        </p:txBody>
      </p:sp>
      <p:sp>
        <p:nvSpPr>
          <p:cNvPr id="107526" name="Line 6"/>
          <p:cNvSpPr/>
          <p:nvPr/>
        </p:nvSpPr>
        <p:spPr>
          <a:xfrm>
            <a:off x="5076825" y="71438"/>
            <a:ext cx="0" cy="6597650"/>
          </a:xfrm>
          <a:prstGeom prst="line">
            <a:avLst/>
          </a:prstGeom>
          <a:ln w="28575" cap="flat" cmpd="sng">
            <a:solidFill>
              <a:srgbClr val="FF0000"/>
            </a:solidFill>
            <a:prstDash val="solid"/>
            <a:headEnd type="none" w="med" len="med"/>
            <a:tailEnd type="none" w="med" len="med"/>
          </a:ln>
        </p:spPr>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descr="Large confetti"/>
          <p:cNvSpPr/>
          <p:nvPr/>
        </p:nvSpPr>
        <p:spPr>
          <a:xfrm>
            <a:off x="795338" y="284163"/>
            <a:ext cx="4424362" cy="841375"/>
          </a:xfrm>
          <a:prstGeom prst="rect">
            <a:avLst/>
          </a:prstGeom>
          <a:noFill/>
          <a:ln w="9525">
            <a:noFill/>
          </a:ln>
        </p:spPr>
        <p:txBody>
          <a:bodyPr anchor="b"/>
          <a:p>
            <a:pPr algn="ctr" eaLnBrk="0" hangingPunct="0">
              <a:lnSpc>
                <a:spcPct val="100000"/>
              </a:lnSpc>
              <a:spcBef>
                <a:spcPct val="0"/>
              </a:spcBef>
            </a:pPr>
            <a:r>
              <a:rPr lang="en-US" altLang="zh-CN" sz="4400" dirty="0">
                <a:solidFill>
                  <a:schemeClr val="tx2"/>
                </a:solidFill>
                <a:latin typeface="仿宋_GB2312" pitchFamily="49" charset="-122"/>
                <a:ea typeface="仿宋_GB2312" pitchFamily="49" charset="-122"/>
              </a:rPr>
              <a:t>3  </a:t>
            </a:r>
            <a:r>
              <a:rPr lang="zh-CN" altLang="en-US" sz="4400" dirty="0">
                <a:solidFill>
                  <a:schemeClr val="tx2"/>
                </a:solidFill>
                <a:latin typeface="仿宋_GB2312" pitchFamily="49" charset="-122"/>
                <a:ea typeface="仿宋_GB2312" pitchFamily="49" charset="-122"/>
              </a:rPr>
              <a:t>消息传递系统</a:t>
            </a:r>
            <a:endParaRPr lang="zh-CN" altLang="en-US" sz="4400" dirty="0">
              <a:solidFill>
                <a:schemeClr val="tx2"/>
              </a:solidFill>
              <a:latin typeface="仿宋_GB2312" pitchFamily="49" charset="-122"/>
              <a:ea typeface="仿宋_GB2312" pitchFamily="49" charset="-122"/>
            </a:endParaRPr>
          </a:p>
        </p:txBody>
      </p:sp>
      <p:sp>
        <p:nvSpPr>
          <p:cNvPr id="108547" name="Rectangle 3"/>
          <p:cNvSpPr/>
          <p:nvPr/>
        </p:nvSpPr>
        <p:spPr>
          <a:xfrm>
            <a:off x="323850" y="1125538"/>
            <a:ext cx="8135938" cy="1676400"/>
          </a:xfrm>
          <a:prstGeom prst="rect">
            <a:avLst/>
          </a:prstGeom>
          <a:noFill/>
          <a:ln w="9525">
            <a:noFill/>
          </a:ln>
        </p:spPr>
        <p:txBody>
          <a:bodyPr/>
          <a:p>
            <a:pPr marL="342900" indent="-342900" eaLnBrk="0" hangingPunct="0">
              <a:lnSpc>
                <a:spcPct val="90000"/>
              </a:lnSpc>
              <a:spcBef>
                <a:spcPct val="20000"/>
              </a:spcBef>
            </a:pPr>
            <a:r>
              <a:rPr lang="zh-CN" altLang="en-US" sz="2800" b="0" dirty="0">
                <a:latin typeface="Arial" panose="020B0604020202020204" pitchFamily="34" charset="0"/>
              </a:rPr>
              <a:t>  在</a:t>
            </a:r>
            <a:r>
              <a:rPr lang="zh-CN" altLang="en-US" sz="2800" b="0" dirty="0">
                <a:solidFill>
                  <a:srgbClr val="FF3300"/>
                </a:solidFill>
                <a:latin typeface="Arial" panose="020B0604020202020204" pitchFamily="34" charset="0"/>
              </a:rPr>
              <a:t>消息传递系统</a:t>
            </a:r>
            <a:r>
              <a:rPr lang="zh-CN" altLang="en-US" sz="2800" b="0" dirty="0">
                <a:latin typeface="Arial" panose="020B0604020202020204" pitchFamily="34" charset="0"/>
              </a:rPr>
              <a:t>中，进程间的数据交换是以</a:t>
            </a:r>
            <a:r>
              <a:rPr lang="zh-CN" altLang="en-US" sz="2800" dirty="0">
                <a:solidFill>
                  <a:schemeClr val="accent1"/>
                </a:solidFill>
                <a:latin typeface="Arial" panose="020B0604020202020204" pitchFamily="34" charset="0"/>
              </a:rPr>
              <a:t>消息</a:t>
            </a:r>
            <a:r>
              <a:rPr lang="en-US" altLang="zh-CN" sz="2800" b="0" dirty="0">
                <a:latin typeface="Arial" panose="020B0604020202020204" pitchFamily="34" charset="0"/>
              </a:rPr>
              <a:t>(message</a:t>
            </a:r>
            <a:r>
              <a:rPr lang="zh-CN" altLang="en-US" sz="2800" b="0" dirty="0">
                <a:latin typeface="Arial" panose="020B0604020202020204" pitchFamily="34" charset="0"/>
              </a:rPr>
              <a:t>，在计算机网络中又称</a:t>
            </a:r>
            <a:r>
              <a:rPr lang="zh-CN" altLang="en-US" sz="2800" dirty="0">
                <a:solidFill>
                  <a:schemeClr val="accent1"/>
                </a:solidFill>
                <a:latin typeface="Arial" panose="020B0604020202020204" pitchFamily="34" charset="0"/>
              </a:rPr>
              <a:t>报文</a:t>
            </a:r>
            <a:r>
              <a:rPr lang="en-US" altLang="zh-CN" sz="2800" b="0" dirty="0">
                <a:latin typeface="Arial" panose="020B0604020202020204" pitchFamily="34" charset="0"/>
              </a:rPr>
              <a:t>)</a:t>
            </a:r>
            <a:r>
              <a:rPr lang="zh-CN" altLang="en-US" sz="2800" b="0" dirty="0">
                <a:latin typeface="Arial" panose="020B0604020202020204" pitchFamily="34" charset="0"/>
              </a:rPr>
              <a:t>为单位。程序员直接利用系统提供的一组通讯命令（原语）来实现通讯。</a:t>
            </a:r>
            <a:endParaRPr lang="zh-CN" altLang="en-US" sz="2800" b="0" dirty="0">
              <a:latin typeface="Arial" panose="020B0604020202020204" pitchFamily="34" charset="0"/>
            </a:endParaRPr>
          </a:p>
          <a:p>
            <a:pPr marL="342900" indent="-342900" eaLnBrk="0" hangingPunct="0">
              <a:lnSpc>
                <a:spcPct val="90000"/>
              </a:lnSpc>
              <a:spcBef>
                <a:spcPct val="20000"/>
              </a:spcBef>
            </a:pPr>
            <a:endParaRPr lang="zh-CN" altLang="en-US" b="0" dirty="0">
              <a:latin typeface="Arial" panose="020B0604020202020204" pitchFamily="34" charset="0"/>
              <a:sym typeface="Wingdings 2" pitchFamily="18" charset="2"/>
            </a:endParaRPr>
          </a:p>
        </p:txBody>
      </p:sp>
      <p:sp>
        <p:nvSpPr>
          <p:cNvPr id="108548" name="Rectangle 4"/>
          <p:cNvSpPr/>
          <p:nvPr/>
        </p:nvSpPr>
        <p:spPr>
          <a:xfrm>
            <a:off x="468313" y="2852738"/>
            <a:ext cx="7848600" cy="530225"/>
          </a:xfrm>
          <a:prstGeom prst="rect">
            <a:avLst/>
          </a:prstGeom>
          <a:noFill/>
          <a:ln w="9525">
            <a:noFill/>
          </a:ln>
        </p:spPr>
        <p:txBody>
          <a:bodyPr lIns="90000" tIns="46800" rIns="90000" bIns="46800">
            <a:spAutoFit/>
          </a:bodyPr>
          <a:p>
            <a:pPr>
              <a:lnSpc>
                <a:spcPct val="90000"/>
              </a:lnSpc>
              <a:buSzPct val="85000"/>
            </a:pPr>
            <a:r>
              <a:rPr lang="zh-CN" altLang="en-US" sz="3200" dirty="0">
                <a:solidFill>
                  <a:srgbClr val="FF3300"/>
                </a:solidFill>
                <a:latin typeface="Times New Roman" panose="02020603050405020304" pitchFamily="18" charset="0"/>
                <a:sym typeface="Wingdings 2" pitchFamily="18" charset="2"/>
              </a:rPr>
              <a:t>（</a:t>
            </a:r>
            <a:r>
              <a:rPr lang="en-US" altLang="zh-CN" sz="3200" dirty="0">
                <a:solidFill>
                  <a:srgbClr val="FF3300"/>
                </a:solidFill>
                <a:latin typeface="Times New Roman" panose="02020603050405020304" pitchFamily="18" charset="0"/>
                <a:sym typeface="Wingdings 2" pitchFamily="18" charset="2"/>
              </a:rPr>
              <a:t>1</a:t>
            </a:r>
            <a:r>
              <a:rPr lang="zh-CN" altLang="en-US" sz="3200" dirty="0">
                <a:solidFill>
                  <a:srgbClr val="FF3300"/>
                </a:solidFill>
                <a:latin typeface="Times New Roman" panose="02020603050405020304" pitchFamily="18" charset="0"/>
                <a:sym typeface="Wingdings 2" pitchFamily="18" charset="2"/>
              </a:rPr>
              <a:t>）消息格式：</a:t>
            </a:r>
            <a:endParaRPr lang="zh-CN" altLang="en-US" sz="3200" dirty="0">
              <a:latin typeface="Times New Roman" panose="02020603050405020304" pitchFamily="18" charset="0"/>
            </a:endParaRPr>
          </a:p>
        </p:txBody>
      </p:sp>
      <p:sp>
        <p:nvSpPr>
          <p:cNvPr id="108551" name="Rectangle 7"/>
          <p:cNvSpPr/>
          <p:nvPr/>
        </p:nvSpPr>
        <p:spPr>
          <a:xfrm>
            <a:off x="1692275" y="3500438"/>
            <a:ext cx="1512888" cy="2592387"/>
          </a:xfrm>
          <a:prstGeom prst="rect">
            <a:avLst/>
          </a:prstGeom>
          <a:solidFill>
            <a:srgbClr val="339966"/>
          </a:solidFill>
          <a:ln w="9525" cap="flat" cmpd="sng">
            <a:solidFill>
              <a:schemeClr val="tx1"/>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108552" name="Line 8"/>
          <p:cNvSpPr/>
          <p:nvPr/>
        </p:nvSpPr>
        <p:spPr>
          <a:xfrm>
            <a:off x="1692275" y="4221163"/>
            <a:ext cx="1512888" cy="0"/>
          </a:xfrm>
          <a:prstGeom prst="line">
            <a:avLst/>
          </a:prstGeom>
          <a:ln w="28575" cap="flat" cmpd="sng">
            <a:solidFill>
              <a:schemeClr val="tx1"/>
            </a:solidFill>
            <a:prstDash val="solid"/>
            <a:headEnd type="none" w="med" len="med"/>
            <a:tailEnd type="none" w="med" len="med"/>
          </a:ln>
        </p:spPr>
      </p:sp>
      <p:sp>
        <p:nvSpPr>
          <p:cNvPr id="108553" name="Text Box 9"/>
          <p:cNvSpPr txBox="1"/>
          <p:nvPr/>
        </p:nvSpPr>
        <p:spPr>
          <a:xfrm>
            <a:off x="1836738" y="3716338"/>
            <a:ext cx="1152525" cy="396875"/>
          </a:xfrm>
          <a:prstGeom prst="rect">
            <a:avLst/>
          </a:prstGeom>
          <a:noFill/>
          <a:ln w="9525">
            <a:noFill/>
          </a:ln>
        </p:spPr>
        <p:txBody>
          <a:bodyPr>
            <a:spAutoFit/>
          </a:bodyPr>
          <a:p>
            <a:pPr algn="ctr" eaLnBrk="0" hangingPunct="0">
              <a:lnSpc>
                <a:spcPct val="100000"/>
              </a:lnSpc>
            </a:pPr>
            <a:r>
              <a:rPr lang="zh-CN" altLang="en-US" sz="2000" dirty="0">
                <a:latin typeface="Arial" panose="020B0604020202020204" pitchFamily="34" charset="0"/>
              </a:rPr>
              <a:t>消息头</a:t>
            </a:r>
            <a:endParaRPr lang="zh-CN" altLang="en-US" sz="2000" dirty="0">
              <a:latin typeface="Arial" panose="020B0604020202020204" pitchFamily="34" charset="0"/>
            </a:endParaRPr>
          </a:p>
        </p:txBody>
      </p:sp>
      <p:sp>
        <p:nvSpPr>
          <p:cNvPr id="108554" name="Text Box 10"/>
          <p:cNvSpPr txBox="1"/>
          <p:nvPr/>
        </p:nvSpPr>
        <p:spPr>
          <a:xfrm>
            <a:off x="1836738" y="4797425"/>
            <a:ext cx="1152525" cy="366713"/>
          </a:xfrm>
          <a:prstGeom prst="rect">
            <a:avLst/>
          </a:prstGeom>
          <a:noFill/>
          <a:ln w="9525">
            <a:noFill/>
          </a:ln>
        </p:spPr>
        <p:txBody>
          <a:bodyPr>
            <a:spAutoFit/>
          </a:bodyPr>
          <a:p>
            <a:pPr algn="ctr" eaLnBrk="0" hangingPunct="0">
              <a:lnSpc>
                <a:spcPct val="100000"/>
              </a:lnSpc>
            </a:pPr>
            <a:r>
              <a:rPr lang="zh-CN" altLang="en-US" sz="1800" dirty="0">
                <a:latin typeface="Arial" panose="020B0604020202020204" pitchFamily="34" charset="0"/>
              </a:rPr>
              <a:t>消息正文</a:t>
            </a:r>
            <a:endParaRPr lang="zh-CN" altLang="en-US" sz="2000" dirty="0">
              <a:latin typeface="Arial" panose="020B0604020202020204" pitchFamily="34" charset="0"/>
            </a:endParaRPr>
          </a:p>
        </p:txBody>
      </p:sp>
      <p:sp>
        <p:nvSpPr>
          <p:cNvPr id="108555" name="Text Box 11"/>
          <p:cNvSpPr txBox="1"/>
          <p:nvPr/>
        </p:nvSpPr>
        <p:spPr>
          <a:xfrm>
            <a:off x="3563938" y="3644900"/>
            <a:ext cx="5329237" cy="457200"/>
          </a:xfrm>
          <a:prstGeom prst="rect">
            <a:avLst/>
          </a:prstGeom>
          <a:noFill/>
          <a:ln w="9525">
            <a:noFill/>
          </a:ln>
        </p:spPr>
        <p:txBody>
          <a:bodyPr>
            <a:spAutoFit/>
          </a:bodyPr>
          <a:p>
            <a:pPr algn="ctr" eaLnBrk="0" hangingPunct="0">
              <a:lnSpc>
                <a:spcPct val="100000"/>
              </a:lnSpc>
            </a:pPr>
            <a:r>
              <a:rPr lang="zh-CN" altLang="en-US" dirty="0">
                <a:solidFill>
                  <a:schemeClr val="tx2"/>
                </a:solidFill>
                <a:latin typeface="Arial" panose="020B0604020202020204" pitchFamily="34" charset="0"/>
              </a:rPr>
              <a:t>消息头：</a:t>
            </a:r>
            <a:r>
              <a:rPr lang="zh-CN" altLang="en-US" sz="2000" dirty="0">
                <a:latin typeface="Arial" panose="020B0604020202020204" pitchFamily="34" charset="0"/>
              </a:rPr>
              <a:t>存放消息传输时所需的控制信息。</a:t>
            </a:r>
            <a:endParaRPr lang="zh-CN" altLang="en-US" sz="2000" dirty="0">
              <a:latin typeface="Arial" panose="020B0604020202020204" pitchFamily="34" charset="0"/>
            </a:endParaRPr>
          </a:p>
        </p:txBody>
      </p:sp>
      <p:sp>
        <p:nvSpPr>
          <p:cNvPr id="108556" name="Text Box 12"/>
          <p:cNvSpPr txBox="1"/>
          <p:nvPr/>
        </p:nvSpPr>
        <p:spPr>
          <a:xfrm>
            <a:off x="3708400" y="4365625"/>
            <a:ext cx="2376488" cy="1371600"/>
          </a:xfrm>
          <a:prstGeom prst="rect">
            <a:avLst/>
          </a:prstGeom>
          <a:noFill/>
          <a:ln w="9525">
            <a:noFill/>
          </a:ln>
        </p:spPr>
        <p:txBody>
          <a:bodyPr>
            <a:spAutoFit/>
          </a:bodyPr>
          <a:p>
            <a:pPr eaLnBrk="0" hangingPunct="0">
              <a:lnSpc>
                <a:spcPct val="100000"/>
              </a:lnSpc>
            </a:pPr>
            <a:r>
              <a:rPr lang="zh-CN" altLang="en-US" dirty="0">
                <a:solidFill>
                  <a:schemeClr val="tx2"/>
                </a:solidFill>
                <a:latin typeface="Arial" panose="020B0604020202020204" pitchFamily="34" charset="0"/>
              </a:rPr>
              <a:t>消息类型：</a:t>
            </a:r>
            <a:endParaRPr lang="zh-CN" altLang="en-US" dirty="0">
              <a:solidFill>
                <a:schemeClr val="tx2"/>
              </a:solidFill>
              <a:latin typeface="Arial" panose="020B0604020202020204" pitchFamily="34" charset="0"/>
            </a:endParaRPr>
          </a:p>
          <a:p>
            <a:pPr eaLnBrk="0" hangingPunct="0">
              <a:lnSpc>
                <a:spcPct val="100000"/>
              </a:lnSpc>
              <a:buChar char="•"/>
            </a:pPr>
            <a:r>
              <a:rPr lang="zh-CN" altLang="en-US" sz="2000" dirty="0">
                <a:latin typeface="Arial" panose="020B0604020202020204" pitchFamily="34" charset="0"/>
              </a:rPr>
              <a:t> 定长消息；</a:t>
            </a:r>
            <a:endParaRPr lang="zh-CN" altLang="en-US" sz="2000" dirty="0">
              <a:latin typeface="Arial" panose="020B0604020202020204" pitchFamily="34" charset="0"/>
            </a:endParaRPr>
          </a:p>
          <a:p>
            <a:pPr eaLnBrk="0" hangingPunct="0">
              <a:lnSpc>
                <a:spcPct val="100000"/>
              </a:lnSpc>
              <a:buChar char="•"/>
            </a:pPr>
            <a:r>
              <a:rPr lang="zh-CN" altLang="en-US" sz="2000" dirty="0">
                <a:latin typeface="Arial" panose="020B0604020202020204" pitchFamily="34" charset="0"/>
              </a:rPr>
              <a:t> 变长消息。</a:t>
            </a:r>
            <a:endParaRPr lang="zh-CN" altLang="en-US" sz="20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8547">
                                            <p:txEl>
                                              <p:charRg st="0" end="77"/>
                                            </p:txEl>
                                          </p:spTgt>
                                        </p:tgtEl>
                                        <p:attrNameLst>
                                          <p:attrName>style.visibility</p:attrName>
                                        </p:attrNameLst>
                                      </p:cBhvr>
                                      <p:to>
                                        <p:strVal val="visible"/>
                                      </p:to>
                                    </p:set>
                                    <p:animEffect transition="in" filter="barn(outVertical)">
                                      <p:cBhvr>
                                        <p:cTn id="7" dur="500"/>
                                        <p:tgtEl>
                                          <p:spTgt spid="108547">
                                            <p:txEl>
                                              <p:charRg st="0" end="7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8548"/>
                                        </p:tgtEl>
                                        <p:attrNameLst>
                                          <p:attrName>style.visibility</p:attrName>
                                        </p:attrNameLst>
                                      </p:cBhvr>
                                      <p:to>
                                        <p:strVal val="visible"/>
                                      </p:to>
                                    </p:set>
                                    <p:animEffect transition="in" filter="box(in)">
                                      <p:cBhvr>
                                        <p:cTn id="12" dur="500"/>
                                        <p:tgtEl>
                                          <p:spTgt spid="10854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8551"/>
                                        </p:tgtEl>
                                        <p:attrNameLst>
                                          <p:attrName>style.visibility</p:attrName>
                                        </p:attrNameLst>
                                      </p:cBhvr>
                                      <p:to>
                                        <p:strVal val="visible"/>
                                      </p:to>
                                    </p:set>
                                    <p:animEffect transition="in" filter="box(in)">
                                      <p:cBhvr>
                                        <p:cTn id="17" dur="500"/>
                                        <p:tgtEl>
                                          <p:spTgt spid="108551"/>
                                        </p:tgtEl>
                                      </p:cBhvr>
                                    </p:animEffect>
                                  </p:childTnLst>
                                </p:cTn>
                              </p:par>
                              <p:par>
                                <p:cTn id="18" presetID="4" presetClass="entr" presetSubtype="16" fill="hold" nodeType="withEffect">
                                  <p:stCondLst>
                                    <p:cond delay="0"/>
                                  </p:stCondLst>
                                  <p:childTnLst>
                                    <p:set>
                                      <p:cBhvr>
                                        <p:cTn id="19" dur="1" fill="hold">
                                          <p:stCondLst>
                                            <p:cond delay="0"/>
                                          </p:stCondLst>
                                        </p:cTn>
                                        <p:tgtEl>
                                          <p:spTgt spid="108552"/>
                                        </p:tgtEl>
                                        <p:attrNameLst>
                                          <p:attrName>style.visibility</p:attrName>
                                        </p:attrNameLst>
                                      </p:cBhvr>
                                      <p:to>
                                        <p:strVal val="visible"/>
                                      </p:to>
                                    </p:set>
                                    <p:animEffect transition="in" filter="box(in)">
                                      <p:cBhvr>
                                        <p:cTn id="20" dur="500"/>
                                        <p:tgtEl>
                                          <p:spTgt spid="108552"/>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08553"/>
                                        </p:tgtEl>
                                        <p:attrNameLst>
                                          <p:attrName>style.visibility</p:attrName>
                                        </p:attrNameLst>
                                      </p:cBhvr>
                                      <p:to>
                                        <p:strVal val="visible"/>
                                      </p:to>
                                    </p:set>
                                    <p:animEffect transition="in" filter="box(in)">
                                      <p:cBhvr>
                                        <p:cTn id="23" dur="500"/>
                                        <p:tgtEl>
                                          <p:spTgt spid="10855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08554"/>
                                        </p:tgtEl>
                                        <p:attrNameLst>
                                          <p:attrName>style.visibility</p:attrName>
                                        </p:attrNameLst>
                                      </p:cBhvr>
                                      <p:to>
                                        <p:strVal val="visible"/>
                                      </p:to>
                                    </p:set>
                                    <p:animEffect transition="in" filter="box(in)">
                                      <p:cBhvr>
                                        <p:cTn id="26" dur="500"/>
                                        <p:tgtEl>
                                          <p:spTgt spid="10855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08555"/>
                                        </p:tgtEl>
                                        <p:attrNameLst>
                                          <p:attrName>style.visibility</p:attrName>
                                        </p:attrNameLst>
                                      </p:cBhvr>
                                      <p:to>
                                        <p:strVal val="visible"/>
                                      </p:to>
                                    </p:set>
                                    <p:animEffect transition="in" filter="box(in)">
                                      <p:cBhvr>
                                        <p:cTn id="31" dur="500"/>
                                        <p:tgtEl>
                                          <p:spTgt spid="108555"/>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08556"/>
                                        </p:tgtEl>
                                        <p:attrNameLst>
                                          <p:attrName>style.visibility</p:attrName>
                                        </p:attrNameLst>
                                      </p:cBhvr>
                                      <p:to>
                                        <p:strVal val="visible"/>
                                      </p:to>
                                    </p:set>
                                    <p:animEffect transition="in" filter="box(in)">
                                      <p:cBhvr>
                                        <p:cTn id="36" dur="500"/>
                                        <p:tgtEl>
                                          <p:spTgt spid="108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P spid="108548" grpId="0"/>
      <p:bldP spid="108551" grpId="0" animBg="1"/>
      <p:bldP spid="108553" grpId="0"/>
      <p:bldP spid="108554" grpId="0"/>
      <p:bldP spid="108555" grpId="0"/>
      <p:bldP spid="10855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4" name="Rectangle 4"/>
          <p:cNvSpPr/>
          <p:nvPr/>
        </p:nvSpPr>
        <p:spPr>
          <a:xfrm>
            <a:off x="539750" y="1700213"/>
            <a:ext cx="7772400" cy="4683125"/>
          </a:xfrm>
          <a:prstGeom prst="rect">
            <a:avLst/>
          </a:prstGeom>
          <a:noFill/>
          <a:ln w="9525">
            <a:noFill/>
          </a:ln>
        </p:spPr>
        <p:txBody>
          <a:bodyPr/>
          <a:p>
            <a:pPr marL="342900" indent="-342900" eaLnBrk="0" hangingPunct="0">
              <a:lnSpc>
                <a:spcPct val="90000"/>
              </a:lnSpc>
              <a:spcBef>
                <a:spcPct val="20000"/>
              </a:spcBef>
              <a:buChar char="•"/>
            </a:pPr>
            <a:r>
              <a:rPr lang="zh-CN" altLang="en-US" sz="3200" dirty="0">
                <a:solidFill>
                  <a:srgbClr val="FF3300"/>
                </a:solidFill>
                <a:latin typeface="Arial" panose="020B0604020202020204" pitchFamily="34" charset="0"/>
              </a:rPr>
              <a:t>直接通信方式</a:t>
            </a:r>
            <a:r>
              <a:rPr lang="zh-CN" altLang="en-US" sz="3200" b="0" dirty="0">
                <a:latin typeface="Arial" panose="020B0604020202020204" pitchFamily="34" charset="0"/>
              </a:rPr>
              <a:t>（消息缓冲队列机制） ：</a:t>
            </a:r>
            <a:endParaRPr lang="zh-CN" altLang="en-US" sz="3200" b="0" dirty="0">
              <a:latin typeface="Arial" panose="020B0604020202020204" pitchFamily="34" charset="0"/>
            </a:endParaRPr>
          </a:p>
          <a:p>
            <a:pPr marL="342900" indent="-342900" eaLnBrk="0" hangingPunct="0">
              <a:lnSpc>
                <a:spcPct val="90000"/>
              </a:lnSpc>
              <a:spcBef>
                <a:spcPct val="20000"/>
              </a:spcBef>
            </a:pPr>
            <a:r>
              <a:rPr lang="zh-CN" altLang="en-US" sz="3200" b="0" dirty="0">
                <a:latin typeface="Arial" panose="020B0604020202020204" pitchFamily="34" charset="0"/>
              </a:rPr>
              <a:t>         </a:t>
            </a:r>
            <a:r>
              <a:rPr lang="zh-CN" altLang="en-US" sz="2800" b="0" dirty="0">
                <a:latin typeface="Arial" panose="020B0604020202020204" pitchFamily="34" charset="0"/>
              </a:rPr>
              <a:t>发送进程直接将消息发送给接收进程，并将它挂在接收进程的消息缓冲队列上。接收进程从消息缓冲队列中取得消息。故称为</a:t>
            </a:r>
            <a:r>
              <a:rPr lang="zh-CN" altLang="en-US" sz="2800" b="0" u="sng" dirty="0">
                <a:latin typeface="Arial" panose="020B0604020202020204" pitchFamily="34" charset="0"/>
              </a:rPr>
              <a:t>消息缓冲机制。</a:t>
            </a:r>
            <a:endParaRPr lang="zh-CN" altLang="en-US" sz="2800" b="0" u="sng" dirty="0">
              <a:latin typeface="Arial" panose="020B0604020202020204" pitchFamily="34" charset="0"/>
            </a:endParaRPr>
          </a:p>
          <a:p>
            <a:pPr marL="342900" indent="-342900" eaLnBrk="0" hangingPunct="0">
              <a:lnSpc>
                <a:spcPct val="90000"/>
              </a:lnSpc>
              <a:spcBef>
                <a:spcPct val="20000"/>
              </a:spcBef>
              <a:buChar char="•"/>
            </a:pPr>
            <a:r>
              <a:rPr lang="zh-CN" altLang="en-US" sz="3200" b="0" dirty="0">
                <a:solidFill>
                  <a:srgbClr val="FF3300"/>
                </a:solidFill>
                <a:latin typeface="Arial" panose="020B0604020202020204" pitchFamily="34" charset="0"/>
              </a:rPr>
              <a:t>间接通信方式</a:t>
            </a:r>
            <a:r>
              <a:rPr lang="zh-CN" altLang="en-US" sz="3200" b="0" dirty="0">
                <a:latin typeface="Arial" panose="020B0604020202020204" pitchFamily="34" charset="0"/>
              </a:rPr>
              <a:t>（信箱通信方式） ：</a:t>
            </a:r>
            <a:endParaRPr lang="zh-CN" altLang="en-US" sz="3200" b="0" dirty="0">
              <a:latin typeface="Arial" panose="020B0604020202020204" pitchFamily="34" charset="0"/>
            </a:endParaRPr>
          </a:p>
          <a:p>
            <a:pPr marL="342900" indent="-342900" eaLnBrk="0" hangingPunct="0">
              <a:lnSpc>
                <a:spcPct val="90000"/>
              </a:lnSpc>
              <a:spcBef>
                <a:spcPct val="20000"/>
              </a:spcBef>
            </a:pPr>
            <a:r>
              <a:rPr lang="zh-CN" altLang="en-US" sz="3200" b="0" dirty="0">
                <a:latin typeface="Arial" panose="020B0604020202020204" pitchFamily="34" charset="0"/>
              </a:rPr>
              <a:t>         </a:t>
            </a:r>
            <a:r>
              <a:rPr lang="zh-CN" altLang="en-US" sz="2800" b="0" dirty="0">
                <a:latin typeface="Arial" panose="020B0604020202020204" pitchFamily="34" charset="0"/>
              </a:rPr>
              <a:t>发送进程将消息发送到某个中间实体（一般称为信箱）中，接收进程从中取得消息，所以称为</a:t>
            </a:r>
            <a:r>
              <a:rPr lang="zh-CN" altLang="en-US" sz="2800" b="0" u="sng" dirty="0">
                <a:latin typeface="Arial" panose="020B0604020202020204" pitchFamily="34" charset="0"/>
              </a:rPr>
              <a:t>信箱通讯方式</a:t>
            </a:r>
            <a:r>
              <a:rPr lang="zh-CN" altLang="en-US" sz="2800" b="0" dirty="0">
                <a:latin typeface="Arial" panose="020B0604020202020204" pitchFamily="34" charset="0"/>
              </a:rPr>
              <a:t>，相应地系统称为电子邮件系统。</a:t>
            </a:r>
            <a:r>
              <a:rPr lang="zh-CN" altLang="en-US" sz="3200" b="0" dirty="0">
                <a:latin typeface="Arial" panose="020B0604020202020204" pitchFamily="34" charset="0"/>
              </a:rPr>
              <a:t>                                    </a:t>
            </a:r>
            <a:endParaRPr lang="zh-CN" altLang="en-US" sz="3200" b="0" dirty="0">
              <a:latin typeface="Arial" panose="020B0604020202020204" pitchFamily="34" charset="0"/>
            </a:endParaRPr>
          </a:p>
        </p:txBody>
      </p:sp>
      <p:sp>
        <p:nvSpPr>
          <p:cNvPr id="109571" name="Rectangle 6"/>
          <p:cNvSpPr/>
          <p:nvPr/>
        </p:nvSpPr>
        <p:spPr>
          <a:xfrm>
            <a:off x="468313" y="620713"/>
            <a:ext cx="7848600" cy="585787"/>
          </a:xfrm>
          <a:prstGeom prst="rect">
            <a:avLst/>
          </a:prstGeom>
          <a:noFill/>
          <a:ln w="9525">
            <a:noFill/>
          </a:ln>
        </p:spPr>
        <p:txBody>
          <a:bodyPr lIns="90000" tIns="46800" rIns="90000" bIns="46800">
            <a:spAutoFit/>
          </a:bodyPr>
          <a:p>
            <a:pPr>
              <a:lnSpc>
                <a:spcPct val="90000"/>
              </a:lnSpc>
              <a:buSzPct val="85000"/>
            </a:pPr>
            <a:r>
              <a:rPr lang="zh-CN" altLang="en-US" sz="3600" dirty="0">
                <a:solidFill>
                  <a:srgbClr val="FF3300"/>
                </a:solidFill>
                <a:latin typeface="Times New Roman" panose="02020603050405020304" pitchFamily="18" charset="0"/>
                <a:sym typeface="Wingdings 2" pitchFamily="18" charset="2"/>
              </a:rPr>
              <a:t>（</a:t>
            </a:r>
            <a:r>
              <a:rPr lang="en-US" altLang="zh-CN" sz="3600" dirty="0">
                <a:solidFill>
                  <a:srgbClr val="FF3300"/>
                </a:solidFill>
                <a:latin typeface="Times New Roman" panose="02020603050405020304" pitchFamily="18" charset="0"/>
                <a:sym typeface="Wingdings 2" pitchFamily="18" charset="2"/>
              </a:rPr>
              <a:t>2</a:t>
            </a:r>
            <a:r>
              <a:rPr lang="zh-CN" altLang="en-US" sz="3600" dirty="0">
                <a:solidFill>
                  <a:srgbClr val="FF3300"/>
                </a:solidFill>
                <a:latin typeface="Times New Roman" panose="02020603050405020304" pitchFamily="18" charset="0"/>
                <a:sym typeface="Wingdings 2" pitchFamily="18" charset="2"/>
              </a:rPr>
              <a:t>）消息传递系统实现类型</a:t>
            </a:r>
            <a:r>
              <a:rPr lang="zh-CN" altLang="en-US" sz="3600" b="0" dirty="0">
                <a:solidFill>
                  <a:srgbClr val="FF3300"/>
                </a:solidFill>
                <a:latin typeface="Times New Roman" panose="02020603050405020304" pitchFamily="18" charset="0"/>
                <a:sym typeface="Wingdings 2" pitchFamily="18" charset="2"/>
              </a:rPr>
              <a:t>：</a:t>
            </a:r>
            <a:endParaRPr lang="zh-CN" altLang="en-US" sz="3600" b="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404">
                                            <p:txEl>
                                              <p:charRg st="0" end="19"/>
                                            </p:txEl>
                                          </p:spTgt>
                                        </p:tgtEl>
                                        <p:attrNameLst>
                                          <p:attrName>style.visibility</p:attrName>
                                        </p:attrNameLst>
                                      </p:cBhvr>
                                      <p:to>
                                        <p:strVal val="visible"/>
                                      </p:to>
                                    </p:set>
                                    <p:animEffect transition="in" filter="box(in)">
                                      <p:cBhvr>
                                        <p:cTn id="7" dur="500"/>
                                        <p:tgtEl>
                                          <p:spTgt spid="102404">
                                            <p:txEl>
                                              <p:charRg st="0" end="1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2404">
                                            <p:txEl>
                                              <p:charRg st="19" end="91"/>
                                            </p:txEl>
                                          </p:spTgt>
                                        </p:tgtEl>
                                        <p:attrNameLst>
                                          <p:attrName>style.visibility</p:attrName>
                                        </p:attrNameLst>
                                      </p:cBhvr>
                                      <p:to>
                                        <p:strVal val="visible"/>
                                      </p:to>
                                    </p:set>
                                    <p:animEffect transition="in" filter="box(in)">
                                      <p:cBhvr>
                                        <p:cTn id="10" dur="500"/>
                                        <p:tgtEl>
                                          <p:spTgt spid="102404">
                                            <p:txEl>
                                              <p:charRg st="19" end="9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2404">
                                            <p:txEl>
                                              <p:charRg st="91" end="108"/>
                                            </p:txEl>
                                          </p:spTgt>
                                        </p:tgtEl>
                                        <p:attrNameLst>
                                          <p:attrName>style.visibility</p:attrName>
                                        </p:attrNameLst>
                                      </p:cBhvr>
                                      <p:to>
                                        <p:strVal val="visible"/>
                                      </p:to>
                                    </p:set>
                                    <p:animEffect transition="in" filter="box(in)">
                                      <p:cBhvr>
                                        <p:cTn id="15" dur="500"/>
                                        <p:tgtEl>
                                          <p:spTgt spid="102404">
                                            <p:txEl>
                                              <p:charRg st="91" end="108"/>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02404">
                                            <p:txEl>
                                              <p:charRg st="108" end="216"/>
                                            </p:txEl>
                                          </p:spTgt>
                                        </p:tgtEl>
                                        <p:attrNameLst>
                                          <p:attrName>style.visibility</p:attrName>
                                        </p:attrNameLst>
                                      </p:cBhvr>
                                      <p:to>
                                        <p:strVal val="visible"/>
                                      </p:to>
                                    </p:set>
                                    <p:animEffect transition="in" filter="box(in)">
                                      <p:cBhvr>
                                        <p:cTn id="18" dur="500"/>
                                        <p:tgtEl>
                                          <p:spTgt spid="102404">
                                            <p:txEl>
                                              <p:charRg st="108" end="2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descr="Large confetti"/>
          <p:cNvSpPr/>
          <p:nvPr/>
        </p:nvSpPr>
        <p:spPr>
          <a:xfrm>
            <a:off x="1093788" y="404813"/>
            <a:ext cx="7772400" cy="738187"/>
          </a:xfrm>
          <a:prstGeom prst="rect">
            <a:avLst/>
          </a:prstGeom>
          <a:noFill/>
          <a:ln w="9525">
            <a:noFill/>
          </a:ln>
        </p:spPr>
        <p:txBody>
          <a:bodyPr anchor="b"/>
          <a:p>
            <a:pPr algn="ctr" eaLnBrk="0" hangingPunct="0">
              <a:lnSpc>
                <a:spcPct val="100000"/>
              </a:lnSpc>
              <a:spcBef>
                <a:spcPct val="0"/>
              </a:spcBef>
            </a:pPr>
            <a:r>
              <a:rPr lang="zh-CN" altLang="en-US" sz="4000" dirty="0">
                <a:solidFill>
                  <a:schemeClr val="tx2"/>
                </a:solidFill>
                <a:latin typeface="Arial" panose="020B0604020202020204" pitchFamily="34" charset="0"/>
                <a:ea typeface="仿宋_GB2312" pitchFamily="49" charset="-122"/>
              </a:rPr>
              <a:t>消息缓冲机制</a:t>
            </a:r>
            <a:r>
              <a:rPr lang="zh-CN" altLang="en-US" sz="3200" dirty="0">
                <a:solidFill>
                  <a:schemeClr val="tx2"/>
                </a:solidFill>
                <a:latin typeface="Arial" panose="020B0604020202020204" pitchFamily="34" charset="0"/>
                <a:ea typeface="仿宋_GB2312" pitchFamily="49" charset="-122"/>
              </a:rPr>
              <a:t>（直接通信）</a:t>
            </a:r>
            <a:endParaRPr lang="zh-CN" altLang="en-US" sz="3200" dirty="0">
              <a:solidFill>
                <a:schemeClr val="tx2"/>
              </a:solidFill>
              <a:latin typeface="Arial" panose="020B0604020202020204" pitchFamily="34" charset="0"/>
              <a:ea typeface="仿宋_GB2312" pitchFamily="49" charset="-122"/>
            </a:endParaRPr>
          </a:p>
        </p:txBody>
      </p:sp>
      <p:sp>
        <p:nvSpPr>
          <p:cNvPr id="110595" name="Text Box 3"/>
          <p:cNvSpPr txBox="1"/>
          <p:nvPr/>
        </p:nvSpPr>
        <p:spPr>
          <a:xfrm>
            <a:off x="684213" y="1341438"/>
            <a:ext cx="1295400" cy="425450"/>
          </a:xfrm>
          <a:prstGeom prst="rect">
            <a:avLst/>
          </a:prstGeom>
          <a:noFill/>
          <a:ln w="28575" cap="flat" cmpd="sng">
            <a:solidFill>
              <a:srgbClr val="5243BF"/>
            </a:solidFill>
            <a:prstDash val="solid"/>
            <a:miter/>
            <a:headEnd type="none" w="med" len="med"/>
            <a:tailEnd type="none" w="med" len="med"/>
          </a:ln>
        </p:spPr>
        <p:txBody>
          <a:bodyPr lIns="90000" tIns="46800" rIns="90000" bIns="46800">
            <a:spAutoFit/>
          </a:bodyPr>
          <a:p>
            <a:pPr>
              <a:lnSpc>
                <a:spcPct val="100000"/>
              </a:lnSpc>
              <a:spcBef>
                <a:spcPct val="0"/>
              </a:spcBef>
            </a:pPr>
            <a:r>
              <a:rPr lang="zh-CN" altLang="en-US" sz="2000" dirty="0">
                <a:latin typeface="Times New Roman" panose="02020603050405020304" pitchFamily="18" charset="0"/>
              </a:rPr>
              <a:t>发送进程</a:t>
            </a:r>
            <a:endParaRPr lang="zh-CN" altLang="en-US" sz="2000" dirty="0">
              <a:latin typeface="Times New Roman" panose="02020603050405020304" pitchFamily="18" charset="0"/>
            </a:endParaRPr>
          </a:p>
        </p:txBody>
      </p:sp>
      <p:sp>
        <p:nvSpPr>
          <p:cNvPr id="110598" name="Text Box 6"/>
          <p:cNvSpPr txBox="1"/>
          <p:nvPr/>
        </p:nvSpPr>
        <p:spPr>
          <a:xfrm>
            <a:off x="3059113" y="1341438"/>
            <a:ext cx="990600" cy="425450"/>
          </a:xfrm>
          <a:prstGeom prst="rect">
            <a:avLst/>
          </a:prstGeom>
          <a:noFill/>
          <a:ln w="28575" cap="flat" cmpd="sng">
            <a:solidFill>
              <a:srgbClr val="CCFFCC"/>
            </a:solidFill>
            <a:prstDash val="solid"/>
            <a:miter/>
            <a:headEnd type="none" w="med" len="med"/>
            <a:tailEnd type="none" w="med" len="med"/>
          </a:ln>
        </p:spPr>
        <p:txBody>
          <a:bodyPr lIns="90000" tIns="46800" rIns="90000" bIns="46800">
            <a:spAutoFit/>
          </a:bodyPr>
          <a:p>
            <a:pPr>
              <a:lnSpc>
                <a:spcPct val="100000"/>
              </a:lnSpc>
              <a:spcBef>
                <a:spcPct val="0"/>
              </a:spcBef>
            </a:pPr>
            <a:r>
              <a:rPr lang="zh-CN" altLang="en-US" sz="2000" dirty="0">
                <a:latin typeface="Times New Roman" panose="02020603050405020304" pitchFamily="18" charset="0"/>
              </a:rPr>
              <a:t>发送区</a:t>
            </a:r>
            <a:endParaRPr lang="zh-CN" altLang="en-US" sz="2000" dirty="0">
              <a:latin typeface="Times New Roman" panose="02020603050405020304" pitchFamily="18" charset="0"/>
            </a:endParaRPr>
          </a:p>
        </p:txBody>
      </p:sp>
      <p:sp>
        <p:nvSpPr>
          <p:cNvPr id="110602" name="Line 10"/>
          <p:cNvSpPr/>
          <p:nvPr/>
        </p:nvSpPr>
        <p:spPr>
          <a:xfrm>
            <a:off x="1979613" y="1628775"/>
            <a:ext cx="1079500" cy="0"/>
          </a:xfrm>
          <a:prstGeom prst="line">
            <a:avLst/>
          </a:prstGeom>
          <a:ln w="28575" cap="flat" cmpd="sng">
            <a:solidFill>
              <a:schemeClr val="tx1"/>
            </a:solidFill>
            <a:prstDash val="solid"/>
            <a:miter/>
            <a:headEnd type="none" w="med" len="med"/>
            <a:tailEnd type="triangle" w="med" len="med"/>
          </a:ln>
        </p:spPr>
      </p:sp>
      <p:sp>
        <p:nvSpPr>
          <p:cNvPr id="110606" name="Text Box 14"/>
          <p:cNvSpPr txBox="1"/>
          <p:nvPr/>
        </p:nvSpPr>
        <p:spPr>
          <a:xfrm>
            <a:off x="179388" y="3429000"/>
            <a:ext cx="8686800" cy="2735263"/>
          </a:xfrm>
          <a:prstGeom prst="rect">
            <a:avLst/>
          </a:prstGeom>
          <a:noFill/>
          <a:ln w="9525">
            <a:noFill/>
          </a:ln>
        </p:spPr>
        <p:txBody>
          <a:bodyPr lIns="90000" tIns="46800" rIns="90000" bIns="46800">
            <a:spAutoFit/>
          </a:bodyPr>
          <a:p>
            <a:pPr marL="457200" indent="-457200">
              <a:lnSpc>
                <a:spcPct val="140000"/>
              </a:lnSpc>
              <a:spcBef>
                <a:spcPct val="0"/>
              </a:spcBef>
            </a:pPr>
            <a:r>
              <a:rPr lang="zh-CN" altLang="en-US" sz="2800" dirty="0">
                <a:latin typeface="Times New Roman" panose="02020603050405020304" pitchFamily="18" charset="0"/>
              </a:rPr>
              <a:t>两通信进程必须满足下列条件</a:t>
            </a:r>
            <a:endParaRPr lang="zh-CN" altLang="en-US" sz="2800" dirty="0">
              <a:latin typeface="Times New Roman" panose="02020603050405020304" pitchFamily="18" charset="0"/>
            </a:endParaRPr>
          </a:p>
          <a:p>
            <a:pPr marL="457200" indent="-457200">
              <a:lnSpc>
                <a:spcPct val="140000"/>
              </a:lnSpc>
              <a:spcBef>
                <a:spcPct val="0"/>
              </a:spcBef>
              <a:buAutoNum type="arabicPlain"/>
            </a:pPr>
            <a:r>
              <a:rPr lang="zh-CN" altLang="en-US" dirty="0">
                <a:latin typeface="Times New Roman" panose="02020603050405020304" pitchFamily="18" charset="0"/>
              </a:rPr>
              <a:t>在发送进程把消息写入缓冲区和把缓冲区挂入消息队列时，</a:t>
            </a:r>
            <a:endParaRPr lang="zh-CN" altLang="en-US" dirty="0">
              <a:latin typeface="Times New Roman" panose="02020603050405020304" pitchFamily="18" charset="0"/>
            </a:endParaRPr>
          </a:p>
          <a:p>
            <a:pPr marL="457200" indent="-457200">
              <a:lnSpc>
                <a:spcPct val="140000"/>
              </a:lnSpc>
              <a:spcBef>
                <a:spcPct val="0"/>
              </a:spcBef>
            </a:pPr>
            <a:r>
              <a:rPr lang="zh-CN" altLang="en-US" dirty="0">
                <a:latin typeface="Times New Roman" panose="02020603050405020304" pitchFamily="18" charset="0"/>
              </a:rPr>
              <a:t>      应禁止其他进程对缓冲区消息队列的访问。同理，接收进程取消息时也禁止其他进程访问缓冲区消息队列</a:t>
            </a:r>
            <a:endParaRPr lang="zh-CN" altLang="en-US" dirty="0">
              <a:latin typeface="Times New Roman" panose="02020603050405020304" pitchFamily="18" charset="0"/>
            </a:endParaRPr>
          </a:p>
          <a:p>
            <a:pPr marL="457200" indent="-457200">
              <a:lnSpc>
                <a:spcPct val="140000"/>
              </a:lnSpc>
              <a:spcBef>
                <a:spcPct val="0"/>
              </a:spcBef>
            </a:pPr>
            <a:r>
              <a:rPr lang="en-US" altLang="zh-CN" dirty="0">
                <a:latin typeface="Times New Roman" panose="02020603050405020304" pitchFamily="18" charset="0"/>
              </a:rPr>
              <a:t>2    </a:t>
            </a:r>
            <a:r>
              <a:rPr lang="zh-CN" altLang="en-US" dirty="0">
                <a:latin typeface="Times New Roman" panose="02020603050405020304" pitchFamily="18" charset="0"/>
              </a:rPr>
              <a:t>当缓冲区中没有信息存在时，接收进程不能接收到任何消息</a:t>
            </a:r>
            <a:endParaRPr lang="zh-CN" altLang="en-US" dirty="0">
              <a:latin typeface="Times New Roman" panose="02020603050405020304" pitchFamily="18" charset="0"/>
            </a:endParaRPr>
          </a:p>
        </p:txBody>
      </p:sp>
      <p:sp>
        <p:nvSpPr>
          <p:cNvPr id="110608" name="Text Box 16"/>
          <p:cNvSpPr txBox="1"/>
          <p:nvPr/>
        </p:nvSpPr>
        <p:spPr>
          <a:xfrm>
            <a:off x="2051050" y="1268413"/>
            <a:ext cx="863600" cy="396875"/>
          </a:xfrm>
          <a:prstGeom prst="rect">
            <a:avLst/>
          </a:prstGeom>
          <a:noFill/>
          <a:ln w="9525">
            <a:noFill/>
          </a:ln>
        </p:spPr>
        <p:txBody>
          <a:bodyPr lIns="90000" tIns="46800" rIns="90000" bIns="46800">
            <a:spAutoFit/>
          </a:bodyPr>
          <a:p>
            <a:pPr>
              <a:lnSpc>
                <a:spcPct val="100000"/>
              </a:lnSpc>
              <a:spcBef>
                <a:spcPct val="0"/>
              </a:spcBef>
            </a:pPr>
            <a:r>
              <a:rPr lang="zh-CN" altLang="en-US" sz="2000" dirty="0">
                <a:latin typeface="Times New Roman" panose="02020603050405020304" pitchFamily="18" charset="0"/>
              </a:rPr>
              <a:t>设置</a:t>
            </a:r>
            <a:endParaRPr lang="zh-CN" altLang="en-US" sz="2000" dirty="0">
              <a:latin typeface="Times New Roman" panose="02020603050405020304" pitchFamily="18" charset="0"/>
            </a:endParaRPr>
          </a:p>
        </p:txBody>
      </p:sp>
      <p:sp>
        <p:nvSpPr>
          <p:cNvPr id="110609" name="Text Box 17"/>
          <p:cNvSpPr txBox="1"/>
          <p:nvPr/>
        </p:nvSpPr>
        <p:spPr>
          <a:xfrm>
            <a:off x="5148263" y="1341438"/>
            <a:ext cx="1655762" cy="425450"/>
          </a:xfrm>
          <a:prstGeom prst="rect">
            <a:avLst/>
          </a:prstGeom>
          <a:noFill/>
          <a:ln w="28575" cap="flat" cmpd="sng">
            <a:solidFill>
              <a:srgbClr val="5243BF"/>
            </a:solidFill>
            <a:prstDash val="solid"/>
            <a:miter/>
            <a:headEnd type="none" w="med" len="med"/>
            <a:tailEnd type="none" w="med" len="med"/>
          </a:ln>
        </p:spPr>
        <p:txBody>
          <a:bodyPr lIns="90000" tIns="46800" rIns="90000" bIns="46800">
            <a:spAutoFit/>
          </a:bodyPr>
          <a:p>
            <a:pPr>
              <a:lnSpc>
                <a:spcPct val="100000"/>
              </a:lnSpc>
              <a:spcBef>
                <a:spcPct val="0"/>
              </a:spcBef>
            </a:pPr>
            <a:r>
              <a:rPr lang="zh-CN" altLang="en-US" sz="2000" dirty="0">
                <a:latin typeface="Times New Roman" panose="02020603050405020304" pitchFamily="18" charset="0"/>
              </a:rPr>
              <a:t>公用缓冲区</a:t>
            </a:r>
            <a:endParaRPr lang="zh-CN" altLang="en-US" sz="2000" dirty="0">
              <a:latin typeface="Times New Roman" panose="02020603050405020304" pitchFamily="18" charset="0"/>
            </a:endParaRPr>
          </a:p>
        </p:txBody>
      </p:sp>
      <p:sp>
        <p:nvSpPr>
          <p:cNvPr id="110610" name="Line 18"/>
          <p:cNvSpPr/>
          <p:nvPr/>
        </p:nvSpPr>
        <p:spPr>
          <a:xfrm>
            <a:off x="4067175" y="1628775"/>
            <a:ext cx="1079500" cy="0"/>
          </a:xfrm>
          <a:prstGeom prst="line">
            <a:avLst/>
          </a:prstGeom>
          <a:ln w="28575" cap="flat" cmpd="sng">
            <a:solidFill>
              <a:schemeClr val="tx1"/>
            </a:solidFill>
            <a:prstDash val="solid"/>
            <a:miter/>
            <a:headEnd type="none" w="med" len="med"/>
            <a:tailEnd type="triangle" w="med" len="med"/>
          </a:ln>
        </p:spPr>
      </p:sp>
      <p:sp>
        <p:nvSpPr>
          <p:cNvPr id="110611" name="Text Box 19"/>
          <p:cNvSpPr txBox="1"/>
          <p:nvPr/>
        </p:nvSpPr>
        <p:spPr>
          <a:xfrm>
            <a:off x="4140200" y="1268413"/>
            <a:ext cx="863600" cy="396875"/>
          </a:xfrm>
          <a:prstGeom prst="rect">
            <a:avLst/>
          </a:prstGeom>
          <a:noFill/>
          <a:ln w="9525">
            <a:noFill/>
          </a:ln>
        </p:spPr>
        <p:txBody>
          <a:bodyPr lIns="90000" tIns="46800" rIns="90000" bIns="46800">
            <a:spAutoFit/>
          </a:bodyPr>
          <a:p>
            <a:pPr>
              <a:lnSpc>
                <a:spcPct val="100000"/>
              </a:lnSpc>
              <a:spcBef>
                <a:spcPct val="0"/>
              </a:spcBef>
            </a:pPr>
            <a:r>
              <a:rPr lang="zh-CN" altLang="en-US" sz="2000" dirty="0">
                <a:latin typeface="Times New Roman" panose="02020603050405020304" pitchFamily="18" charset="0"/>
              </a:rPr>
              <a:t>复制</a:t>
            </a:r>
            <a:endParaRPr lang="zh-CN" altLang="en-US" sz="2000" dirty="0">
              <a:latin typeface="Times New Roman" panose="02020603050405020304" pitchFamily="18" charset="0"/>
            </a:endParaRPr>
          </a:p>
        </p:txBody>
      </p:sp>
      <p:sp>
        <p:nvSpPr>
          <p:cNvPr id="110612" name="Line 20"/>
          <p:cNvSpPr/>
          <p:nvPr/>
        </p:nvSpPr>
        <p:spPr>
          <a:xfrm flipH="1">
            <a:off x="6877050" y="2492375"/>
            <a:ext cx="287338" cy="0"/>
          </a:xfrm>
          <a:prstGeom prst="line">
            <a:avLst/>
          </a:prstGeom>
          <a:ln w="28575" cap="flat" cmpd="sng">
            <a:solidFill>
              <a:schemeClr val="tx1"/>
            </a:solidFill>
            <a:prstDash val="solid"/>
            <a:miter/>
            <a:headEnd type="none" w="med" len="med"/>
            <a:tailEnd type="triangle" w="med" len="med"/>
          </a:ln>
        </p:spPr>
      </p:sp>
      <p:sp>
        <p:nvSpPr>
          <p:cNvPr id="110613" name="Rectangle 21"/>
          <p:cNvSpPr/>
          <p:nvPr/>
        </p:nvSpPr>
        <p:spPr>
          <a:xfrm>
            <a:off x="5148263" y="2276475"/>
            <a:ext cx="215900" cy="431800"/>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110614" name="Text Box 22"/>
          <p:cNvSpPr txBox="1"/>
          <p:nvPr/>
        </p:nvSpPr>
        <p:spPr>
          <a:xfrm>
            <a:off x="5219700" y="2781300"/>
            <a:ext cx="2305050" cy="396875"/>
          </a:xfrm>
          <a:prstGeom prst="rect">
            <a:avLst/>
          </a:prstGeom>
          <a:noFill/>
          <a:ln w="9525">
            <a:noFill/>
          </a:ln>
        </p:spPr>
        <p:txBody>
          <a:bodyPr lIns="90000" tIns="46800" rIns="90000" bIns="46800">
            <a:spAutoFit/>
          </a:bodyPr>
          <a:p>
            <a:pPr>
              <a:lnSpc>
                <a:spcPct val="100000"/>
              </a:lnSpc>
              <a:spcBef>
                <a:spcPct val="0"/>
              </a:spcBef>
            </a:pPr>
            <a:r>
              <a:rPr lang="zh-CN" altLang="en-US" sz="2000" dirty="0">
                <a:latin typeface="Times New Roman" panose="02020603050405020304" pitchFamily="18" charset="0"/>
              </a:rPr>
              <a:t>消息接收队列</a:t>
            </a:r>
            <a:endParaRPr lang="zh-CN" altLang="en-US" sz="2000" dirty="0">
              <a:latin typeface="Times New Roman" panose="02020603050405020304" pitchFamily="18" charset="0"/>
            </a:endParaRPr>
          </a:p>
        </p:txBody>
      </p:sp>
      <p:sp>
        <p:nvSpPr>
          <p:cNvPr id="110615" name="Line 23"/>
          <p:cNvSpPr/>
          <p:nvPr/>
        </p:nvSpPr>
        <p:spPr>
          <a:xfrm>
            <a:off x="5364163" y="2492375"/>
            <a:ext cx="287337" cy="0"/>
          </a:xfrm>
          <a:prstGeom prst="line">
            <a:avLst/>
          </a:prstGeom>
          <a:ln w="28575" cap="flat" cmpd="sng">
            <a:solidFill>
              <a:schemeClr val="tx1"/>
            </a:solidFill>
            <a:prstDash val="solid"/>
            <a:headEnd type="none" w="med" len="med"/>
            <a:tailEnd type="none" w="med" len="med"/>
          </a:ln>
        </p:spPr>
      </p:sp>
      <p:sp>
        <p:nvSpPr>
          <p:cNvPr id="110621" name="Rectangle 29"/>
          <p:cNvSpPr/>
          <p:nvPr/>
        </p:nvSpPr>
        <p:spPr>
          <a:xfrm>
            <a:off x="5651500" y="2276475"/>
            <a:ext cx="215900" cy="431800"/>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110622" name="Rectangle 30"/>
          <p:cNvSpPr/>
          <p:nvPr/>
        </p:nvSpPr>
        <p:spPr>
          <a:xfrm>
            <a:off x="6156325" y="2276475"/>
            <a:ext cx="215900" cy="431800"/>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110623" name="Rectangle 31"/>
          <p:cNvSpPr/>
          <p:nvPr/>
        </p:nvSpPr>
        <p:spPr>
          <a:xfrm>
            <a:off x="6661150" y="2276475"/>
            <a:ext cx="215900" cy="431800"/>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110624" name="Line 32"/>
          <p:cNvSpPr/>
          <p:nvPr/>
        </p:nvSpPr>
        <p:spPr>
          <a:xfrm>
            <a:off x="5868988" y="2492375"/>
            <a:ext cx="287337" cy="0"/>
          </a:xfrm>
          <a:prstGeom prst="line">
            <a:avLst/>
          </a:prstGeom>
          <a:ln w="28575" cap="flat" cmpd="sng">
            <a:solidFill>
              <a:schemeClr val="tx1"/>
            </a:solidFill>
            <a:prstDash val="solid"/>
            <a:headEnd type="none" w="med" len="med"/>
            <a:tailEnd type="none" w="med" len="med"/>
          </a:ln>
        </p:spPr>
      </p:sp>
      <p:sp>
        <p:nvSpPr>
          <p:cNvPr id="110625" name="Line 33"/>
          <p:cNvSpPr/>
          <p:nvPr/>
        </p:nvSpPr>
        <p:spPr>
          <a:xfrm>
            <a:off x="6372225" y="2492375"/>
            <a:ext cx="287338" cy="0"/>
          </a:xfrm>
          <a:prstGeom prst="line">
            <a:avLst/>
          </a:prstGeom>
          <a:ln w="28575" cap="flat" cmpd="sng">
            <a:solidFill>
              <a:schemeClr val="tx1"/>
            </a:solidFill>
            <a:prstDash val="solid"/>
            <a:headEnd type="none" w="med" len="med"/>
            <a:tailEnd type="none" w="med" len="med"/>
          </a:ln>
        </p:spPr>
      </p:sp>
      <p:sp>
        <p:nvSpPr>
          <p:cNvPr id="110626" name="Line 34"/>
          <p:cNvSpPr/>
          <p:nvPr/>
        </p:nvSpPr>
        <p:spPr>
          <a:xfrm>
            <a:off x="6804025" y="1557338"/>
            <a:ext cx="360363" cy="0"/>
          </a:xfrm>
          <a:prstGeom prst="line">
            <a:avLst/>
          </a:prstGeom>
          <a:ln w="28575" cap="flat" cmpd="sng">
            <a:solidFill>
              <a:schemeClr val="tx1"/>
            </a:solidFill>
            <a:prstDash val="solid"/>
            <a:headEnd type="none" w="med" len="med"/>
            <a:tailEnd type="none" w="med" len="med"/>
          </a:ln>
        </p:spPr>
      </p:sp>
      <p:sp>
        <p:nvSpPr>
          <p:cNvPr id="110627" name="Line 35"/>
          <p:cNvSpPr/>
          <p:nvPr/>
        </p:nvSpPr>
        <p:spPr>
          <a:xfrm>
            <a:off x="7164388" y="1557338"/>
            <a:ext cx="0" cy="935037"/>
          </a:xfrm>
          <a:prstGeom prst="line">
            <a:avLst/>
          </a:prstGeom>
          <a:ln w="28575" cap="flat" cmpd="sng">
            <a:solidFill>
              <a:schemeClr val="tx1"/>
            </a:solidFill>
            <a:prstDash val="solid"/>
            <a:headEnd type="none" w="med" len="med"/>
            <a:tailEnd type="none" w="med" len="med"/>
          </a:ln>
        </p:spPr>
      </p:sp>
      <p:sp>
        <p:nvSpPr>
          <p:cNvPr id="110628" name="Text Box 36"/>
          <p:cNvSpPr txBox="1"/>
          <p:nvPr/>
        </p:nvSpPr>
        <p:spPr>
          <a:xfrm>
            <a:off x="6804025" y="1700213"/>
            <a:ext cx="863600" cy="396875"/>
          </a:xfrm>
          <a:prstGeom prst="rect">
            <a:avLst/>
          </a:prstGeom>
          <a:noFill/>
          <a:ln w="9525">
            <a:noFill/>
          </a:ln>
        </p:spPr>
        <p:txBody>
          <a:bodyPr lIns="90000" tIns="46800" rIns="90000" bIns="46800">
            <a:spAutoFit/>
          </a:bodyPr>
          <a:p>
            <a:pPr>
              <a:lnSpc>
                <a:spcPct val="100000"/>
              </a:lnSpc>
              <a:spcBef>
                <a:spcPct val="0"/>
              </a:spcBef>
            </a:pPr>
            <a:r>
              <a:rPr lang="zh-CN" altLang="en-US" sz="2000" dirty="0">
                <a:latin typeface="Times New Roman" panose="02020603050405020304" pitchFamily="18" charset="0"/>
              </a:rPr>
              <a:t>挂入</a:t>
            </a:r>
            <a:endParaRPr lang="zh-CN" altLang="en-US" sz="2000" dirty="0">
              <a:latin typeface="Times New Roman" panose="02020603050405020304" pitchFamily="18" charset="0"/>
            </a:endParaRPr>
          </a:p>
        </p:txBody>
      </p:sp>
      <p:sp>
        <p:nvSpPr>
          <p:cNvPr id="110629" name="Line 37"/>
          <p:cNvSpPr/>
          <p:nvPr/>
        </p:nvSpPr>
        <p:spPr>
          <a:xfrm flipH="1">
            <a:off x="4140200" y="2565400"/>
            <a:ext cx="1006475" cy="0"/>
          </a:xfrm>
          <a:prstGeom prst="line">
            <a:avLst/>
          </a:prstGeom>
          <a:ln w="28575" cap="flat" cmpd="sng">
            <a:solidFill>
              <a:schemeClr val="tx1"/>
            </a:solidFill>
            <a:prstDash val="solid"/>
            <a:miter/>
            <a:headEnd type="none" w="med" len="med"/>
            <a:tailEnd type="triangle" w="med" len="med"/>
          </a:ln>
        </p:spPr>
      </p:sp>
      <p:sp>
        <p:nvSpPr>
          <p:cNvPr id="110630" name="Text Box 38"/>
          <p:cNvSpPr txBox="1"/>
          <p:nvPr/>
        </p:nvSpPr>
        <p:spPr>
          <a:xfrm>
            <a:off x="4140200" y="2205038"/>
            <a:ext cx="1079500" cy="396875"/>
          </a:xfrm>
          <a:prstGeom prst="rect">
            <a:avLst/>
          </a:prstGeom>
          <a:noFill/>
          <a:ln w="9525">
            <a:noFill/>
          </a:ln>
        </p:spPr>
        <p:txBody>
          <a:bodyPr lIns="90000" tIns="46800" rIns="90000" bIns="46800">
            <a:spAutoFit/>
          </a:bodyPr>
          <a:p>
            <a:pPr>
              <a:lnSpc>
                <a:spcPct val="100000"/>
              </a:lnSpc>
              <a:spcBef>
                <a:spcPct val="0"/>
              </a:spcBef>
            </a:pPr>
            <a:r>
              <a:rPr lang="zh-CN" altLang="en-US" sz="2000" dirty="0">
                <a:latin typeface="Times New Roman" panose="02020603050405020304" pitchFamily="18" charset="0"/>
              </a:rPr>
              <a:t>取消息</a:t>
            </a:r>
            <a:endParaRPr lang="zh-CN" altLang="en-US" sz="2000" dirty="0">
              <a:latin typeface="Times New Roman" panose="02020603050405020304" pitchFamily="18" charset="0"/>
            </a:endParaRPr>
          </a:p>
        </p:txBody>
      </p:sp>
      <p:sp>
        <p:nvSpPr>
          <p:cNvPr id="110631" name="Text Box 39"/>
          <p:cNvSpPr txBox="1"/>
          <p:nvPr/>
        </p:nvSpPr>
        <p:spPr>
          <a:xfrm>
            <a:off x="2627313" y="2349500"/>
            <a:ext cx="1511300" cy="425450"/>
          </a:xfrm>
          <a:prstGeom prst="rect">
            <a:avLst/>
          </a:prstGeom>
          <a:noFill/>
          <a:ln w="28575" cap="flat" cmpd="sng">
            <a:solidFill>
              <a:srgbClr val="5243BF"/>
            </a:solidFill>
            <a:prstDash val="solid"/>
            <a:miter/>
            <a:headEnd type="none" w="med" len="med"/>
            <a:tailEnd type="none" w="med" len="med"/>
          </a:ln>
        </p:spPr>
        <p:txBody>
          <a:bodyPr lIns="90000" tIns="46800" rIns="90000" bIns="46800">
            <a:spAutoFit/>
          </a:bodyPr>
          <a:p>
            <a:pPr>
              <a:lnSpc>
                <a:spcPct val="100000"/>
              </a:lnSpc>
              <a:spcBef>
                <a:spcPct val="0"/>
              </a:spcBef>
            </a:pPr>
            <a:r>
              <a:rPr lang="zh-CN" altLang="en-US" sz="2000" dirty="0">
                <a:latin typeface="Times New Roman" panose="02020603050405020304" pitchFamily="18" charset="0"/>
              </a:rPr>
              <a:t>消息缓冲区</a:t>
            </a:r>
            <a:endParaRPr lang="zh-CN" altLang="en-US" sz="2000" dirty="0">
              <a:latin typeface="Times New Roman" panose="02020603050405020304" pitchFamily="18" charset="0"/>
            </a:endParaRPr>
          </a:p>
        </p:txBody>
      </p:sp>
      <p:sp>
        <p:nvSpPr>
          <p:cNvPr id="110632" name="Line 40"/>
          <p:cNvSpPr/>
          <p:nvPr/>
        </p:nvSpPr>
        <p:spPr>
          <a:xfrm flipH="1">
            <a:off x="1908175" y="2565400"/>
            <a:ext cx="719138" cy="0"/>
          </a:xfrm>
          <a:prstGeom prst="line">
            <a:avLst/>
          </a:prstGeom>
          <a:ln w="28575" cap="flat" cmpd="sng">
            <a:solidFill>
              <a:schemeClr val="tx1"/>
            </a:solidFill>
            <a:prstDash val="solid"/>
            <a:miter/>
            <a:headEnd type="none" w="med" len="med"/>
            <a:tailEnd type="triangle" w="med" len="med"/>
          </a:ln>
        </p:spPr>
      </p:sp>
      <p:sp>
        <p:nvSpPr>
          <p:cNvPr id="110633" name="Text Box 41"/>
          <p:cNvSpPr txBox="1"/>
          <p:nvPr/>
        </p:nvSpPr>
        <p:spPr>
          <a:xfrm>
            <a:off x="1979613" y="2205038"/>
            <a:ext cx="863600" cy="396875"/>
          </a:xfrm>
          <a:prstGeom prst="rect">
            <a:avLst/>
          </a:prstGeom>
          <a:noFill/>
          <a:ln w="9525">
            <a:noFill/>
          </a:ln>
        </p:spPr>
        <p:txBody>
          <a:bodyPr lIns="90000" tIns="46800" rIns="90000" bIns="46800">
            <a:spAutoFit/>
          </a:bodyPr>
          <a:p>
            <a:pPr>
              <a:lnSpc>
                <a:spcPct val="100000"/>
              </a:lnSpc>
              <a:spcBef>
                <a:spcPct val="0"/>
              </a:spcBef>
            </a:pPr>
            <a:r>
              <a:rPr lang="zh-CN" altLang="en-US" sz="2000" dirty="0">
                <a:latin typeface="Times New Roman" panose="02020603050405020304" pitchFamily="18" charset="0"/>
              </a:rPr>
              <a:t>复制</a:t>
            </a:r>
            <a:endParaRPr lang="zh-CN" altLang="en-US" sz="2000" dirty="0">
              <a:latin typeface="Times New Roman" panose="02020603050405020304" pitchFamily="18" charset="0"/>
            </a:endParaRPr>
          </a:p>
        </p:txBody>
      </p:sp>
      <p:sp>
        <p:nvSpPr>
          <p:cNvPr id="110634" name="Text Box 42"/>
          <p:cNvSpPr txBox="1"/>
          <p:nvPr/>
        </p:nvSpPr>
        <p:spPr>
          <a:xfrm>
            <a:off x="611188" y="2276475"/>
            <a:ext cx="1295400" cy="730250"/>
          </a:xfrm>
          <a:prstGeom prst="rect">
            <a:avLst/>
          </a:prstGeom>
          <a:noFill/>
          <a:ln w="28575" cap="flat" cmpd="sng">
            <a:solidFill>
              <a:srgbClr val="5243BF"/>
            </a:solidFill>
            <a:prstDash val="solid"/>
            <a:miter/>
            <a:headEnd type="none" w="med" len="med"/>
            <a:tailEnd type="none" w="med" len="med"/>
          </a:ln>
        </p:spPr>
        <p:txBody>
          <a:bodyPr lIns="90000" tIns="46800" rIns="90000" bIns="46800">
            <a:spAutoFit/>
          </a:bodyPr>
          <a:p>
            <a:pPr>
              <a:lnSpc>
                <a:spcPct val="100000"/>
              </a:lnSpc>
              <a:spcBef>
                <a:spcPct val="0"/>
              </a:spcBef>
            </a:pPr>
            <a:r>
              <a:rPr lang="zh-CN" altLang="en-US" sz="2000" dirty="0">
                <a:latin typeface="Times New Roman" panose="02020603050405020304" pitchFamily="18" charset="0"/>
              </a:rPr>
              <a:t>接收进程</a:t>
            </a:r>
            <a:endParaRPr lang="zh-CN" altLang="en-US" sz="2000" dirty="0">
              <a:latin typeface="Times New Roman" panose="02020603050405020304" pitchFamily="18" charset="0"/>
            </a:endParaRPr>
          </a:p>
          <a:p>
            <a:pPr>
              <a:lnSpc>
                <a:spcPct val="100000"/>
              </a:lnSpc>
              <a:spcBef>
                <a:spcPct val="0"/>
              </a:spcBef>
            </a:pPr>
            <a:r>
              <a:rPr lang="zh-CN" altLang="en-US" sz="2000" dirty="0">
                <a:latin typeface="Times New Roman" panose="02020603050405020304" pitchFamily="18" charset="0"/>
              </a:rPr>
              <a:t>接收区</a:t>
            </a:r>
            <a:endParaRPr lang="zh-CN" altLang="en-US" sz="20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box(in)">
                                      <p:cBhvr>
                                        <p:cTn id="7" dur="500"/>
                                        <p:tgtEl>
                                          <p:spTgt spid="11059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0598"/>
                                        </p:tgtEl>
                                        <p:attrNameLst>
                                          <p:attrName>style.visibility</p:attrName>
                                        </p:attrNameLst>
                                      </p:cBhvr>
                                      <p:to>
                                        <p:strVal val="visible"/>
                                      </p:to>
                                    </p:set>
                                    <p:animEffect transition="in" filter="box(in)">
                                      <p:cBhvr>
                                        <p:cTn id="10" dur="500"/>
                                        <p:tgtEl>
                                          <p:spTgt spid="110598"/>
                                        </p:tgtEl>
                                      </p:cBhvr>
                                    </p:animEffect>
                                  </p:childTnLst>
                                </p:cTn>
                              </p:par>
                              <p:par>
                                <p:cTn id="11" presetID="4" presetClass="entr" presetSubtype="16" fill="hold" nodeType="withEffect">
                                  <p:stCondLst>
                                    <p:cond delay="0"/>
                                  </p:stCondLst>
                                  <p:childTnLst>
                                    <p:set>
                                      <p:cBhvr>
                                        <p:cTn id="12" dur="1" fill="hold">
                                          <p:stCondLst>
                                            <p:cond delay="0"/>
                                          </p:stCondLst>
                                        </p:cTn>
                                        <p:tgtEl>
                                          <p:spTgt spid="110602"/>
                                        </p:tgtEl>
                                        <p:attrNameLst>
                                          <p:attrName>style.visibility</p:attrName>
                                        </p:attrNameLst>
                                      </p:cBhvr>
                                      <p:to>
                                        <p:strVal val="visible"/>
                                      </p:to>
                                    </p:set>
                                    <p:animEffect transition="in" filter="box(in)">
                                      <p:cBhvr>
                                        <p:cTn id="13" dur="500"/>
                                        <p:tgtEl>
                                          <p:spTgt spid="11060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10608"/>
                                        </p:tgtEl>
                                        <p:attrNameLst>
                                          <p:attrName>style.visibility</p:attrName>
                                        </p:attrNameLst>
                                      </p:cBhvr>
                                      <p:to>
                                        <p:strVal val="visible"/>
                                      </p:to>
                                    </p:set>
                                    <p:animEffect transition="in" filter="box(in)">
                                      <p:cBhvr>
                                        <p:cTn id="16" dur="500"/>
                                        <p:tgtEl>
                                          <p:spTgt spid="11060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10609"/>
                                        </p:tgtEl>
                                        <p:attrNameLst>
                                          <p:attrName>style.visibility</p:attrName>
                                        </p:attrNameLst>
                                      </p:cBhvr>
                                      <p:to>
                                        <p:strVal val="visible"/>
                                      </p:to>
                                    </p:set>
                                    <p:animEffect transition="in" filter="box(in)">
                                      <p:cBhvr>
                                        <p:cTn id="21" dur="500"/>
                                        <p:tgtEl>
                                          <p:spTgt spid="110609"/>
                                        </p:tgtEl>
                                      </p:cBhvr>
                                    </p:animEffect>
                                  </p:childTnLst>
                                </p:cTn>
                              </p:par>
                              <p:par>
                                <p:cTn id="22" presetID="4" presetClass="entr" presetSubtype="16" fill="hold" nodeType="withEffect">
                                  <p:stCondLst>
                                    <p:cond delay="0"/>
                                  </p:stCondLst>
                                  <p:childTnLst>
                                    <p:set>
                                      <p:cBhvr>
                                        <p:cTn id="23" dur="1" fill="hold">
                                          <p:stCondLst>
                                            <p:cond delay="0"/>
                                          </p:stCondLst>
                                        </p:cTn>
                                        <p:tgtEl>
                                          <p:spTgt spid="110610"/>
                                        </p:tgtEl>
                                        <p:attrNameLst>
                                          <p:attrName>style.visibility</p:attrName>
                                        </p:attrNameLst>
                                      </p:cBhvr>
                                      <p:to>
                                        <p:strVal val="visible"/>
                                      </p:to>
                                    </p:set>
                                    <p:animEffect transition="in" filter="box(in)">
                                      <p:cBhvr>
                                        <p:cTn id="24" dur="500"/>
                                        <p:tgtEl>
                                          <p:spTgt spid="110610"/>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10611"/>
                                        </p:tgtEl>
                                        <p:attrNameLst>
                                          <p:attrName>style.visibility</p:attrName>
                                        </p:attrNameLst>
                                      </p:cBhvr>
                                      <p:to>
                                        <p:strVal val="visible"/>
                                      </p:to>
                                    </p:set>
                                    <p:animEffect transition="in" filter="box(in)">
                                      <p:cBhvr>
                                        <p:cTn id="27" dur="500"/>
                                        <p:tgtEl>
                                          <p:spTgt spid="110611"/>
                                        </p:tgtEl>
                                      </p:cBhvr>
                                    </p:animEffect>
                                  </p:childTnLst>
                                </p:cTn>
                              </p:par>
                              <p:par>
                                <p:cTn id="28" presetID="4" presetClass="entr" presetSubtype="16" fill="hold" nodeType="withEffect">
                                  <p:stCondLst>
                                    <p:cond delay="0"/>
                                  </p:stCondLst>
                                  <p:childTnLst>
                                    <p:set>
                                      <p:cBhvr>
                                        <p:cTn id="29" dur="1" fill="hold">
                                          <p:stCondLst>
                                            <p:cond delay="0"/>
                                          </p:stCondLst>
                                        </p:cTn>
                                        <p:tgtEl>
                                          <p:spTgt spid="110626"/>
                                        </p:tgtEl>
                                        <p:attrNameLst>
                                          <p:attrName>style.visibility</p:attrName>
                                        </p:attrNameLst>
                                      </p:cBhvr>
                                      <p:to>
                                        <p:strVal val="visible"/>
                                      </p:to>
                                    </p:set>
                                    <p:animEffect transition="in" filter="box(in)">
                                      <p:cBhvr>
                                        <p:cTn id="30" dur="500"/>
                                        <p:tgtEl>
                                          <p:spTgt spid="11062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10612"/>
                                        </p:tgtEl>
                                        <p:attrNameLst>
                                          <p:attrName>style.visibility</p:attrName>
                                        </p:attrNameLst>
                                      </p:cBhvr>
                                      <p:to>
                                        <p:strVal val="visible"/>
                                      </p:to>
                                    </p:set>
                                    <p:animEffect transition="in" filter="box(in)">
                                      <p:cBhvr>
                                        <p:cTn id="35" dur="500"/>
                                        <p:tgtEl>
                                          <p:spTgt spid="110612"/>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10613"/>
                                        </p:tgtEl>
                                        <p:attrNameLst>
                                          <p:attrName>style.visibility</p:attrName>
                                        </p:attrNameLst>
                                      </p:cBhvr>
                                      <p:to>
                                        <p:strVal val="visible"/>
                                      </p:to>
                                    </p:set>
                                    <p:animEffect transition="in" filter="box(in)">
                                      <p:cBhvr>
                                        <p:cTn id="38" dur="500"/>
                                        <p:tgtEl>
                                          <p:spTgt spid="110613"/>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10614"/>
                                        </p:tgtEl>
                                        <p:attrNameLst>
                                          <p:attrName>style.visibility</p:attrName>
                                        </p:attrNameLst>
                                      </p:cBhvr>
                                      <p:to>
                                        <p:strVal val="visible"/>
                                      </p:to>
                                    </p:set>
                                    <p:animEffect transition="in" filter="box(in)">
                                      <p:cBhvr>
                                        <p:cTn id="41" dur="500"/>
                                        <p:tgtEl>
                                          <p:spTgt spid="110614"/>
                                        </p:tgtEl>
                                      </p:cBhvr>
                                    </p:animEffect>
                                  </p:childTnLst>
                                </p:cTn>
                              </p:par>
                              <p:par>
                                <p:cTn id="42" presetID="4" presetClass="entr" presetSubtype="16" fill="hold" nodeType="withEffect">
                                  <p:stCondLst>
                                    <p:cond delay="0"/>
                                  </p:stCondLst>
                                  <p:childTnLst>
                                    <p:set>
                                      <p:cBhvr>
                                        <p:cTn id="43" dur="1" fill="hold">
                                          <p:stCondLst>
                                            <p:cond delay="0"/>
                                          </p:stCondLst>
                                        </p:cTn>
                                        <p:tgtEl>
                                          <p:spTgt spid="110615"/>
                                        </p:tgtEl>
                                        <p:attrNameLst>
                                          <p:attrName>style.visibility</p:attrName>
                                        </p:attrNameLst>
                                      </p:cBhvr>
                                      <p:to>
                                        <p:strVal val="visible"/>
                                      </p:to>
                                    </p:set>
                                    <p:animEffect transition="in" filter="box(in)">
                                      <p:cBhvr>
                                        <p:cTn id="44" dur="500"/>
                                        <p:tgtEl>
                                          <p:spTgt spid="110615"/>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110621"/>
                                        </p:tgtEl>
                                        <p:attrNameLst>
                                          <p:attrName>style.visibility</p:attrName>
                                        </p:attrNameLst>
                                      </p:cBhvr>
                                      <p:to>
                                        <p:strVal val="visible"/>
                                      </p:to>
                                    </p:set>
                                    <p:animEffect transition="in" filter="box(in)">
                                      <p:cBhvr>
                                        <p:cTn id="47" dur="500"/>
                                        <p:tgtEl>
                                          <p:spTgt spid="110621"/>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10622"/>
                                        </p:tgtEl>
                                        <p:attrNameLst>
                                          <p:attrName>style.visibility</p:attrName>
                                        </p:attrNameLst>
                                      </p:cBhvr>
                                      <p:to>
                                        <p:strVal val="visible"/>
                                      </p:to>
                                    </p:set>
                                    <p:animEffect transition="in" filter="box(in)">
                                      <p:cBhvr>
                                        <p:cTn id="50" dur="500"/>
                                        <p:tgtEl>
                                          <p:spTgt spid="110622"/>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110623"/>
                                        </p:tgtEl>
                                        <p:attrNameLst>
                                          <p:attrName>style.visibility</p:attrName>
                                        </p:attrNameLst>
                                      </p:cBhvr>
                                      <p:to>
                                        <p:strVal val="visible"/>
                                      </p:to>
                                    </p:set>
                                    <p:animEffect transition="in" filter="box(in)">
                                      <p:cBhvr>
                                        <p:cTn id="53" dur="500"/>
                                        <p:tgtEl>
                                          <p:spTgt spid="110623"/>
                                        </p:tgtEl>
                                      </p:cBhvr>
                                    </p:animEffect>
                                  </p:childTnLst>
                                </p:cTn>
                              </p:par>
                              <p:par>
                                <p:cTn id="54" presetID="4" presetClass="entr" presetSubtype="16" fill="hold" nodeType="withEffect">
                                  <p:stCondLst>
                                    <p:cond delay="0"/>
                                  </p:stCondLst>
                                  <p:childTnLst>
                                    <p:set>
                                      <p:cBhvr>
                                        <p:cTn id="55" dur="1" fill="hold">
                                          <p:stCondLst>
                                            <p:cond delay="0"/>
                                          </p:stCondLst>
                                        </p:cTn>
                                        <p:tgtEl>
                                          <p:spTgt spid="110624"/>
                                        </p:tgtEl>
                                        <p:attrNameLst>
                                          <p:attrName>style.visibility</p:attrName>
                                        </p:attrNameLst>
                                      </p:cBhvr>
                                      <p:to>
                                        <p:strVal val="visible"/>
                                      </p:to>
                                    </p:set>
                                    <p:animEffect transition="in" filter="box(in)">
                                      <p:cBhvr>
                                        <p:cTn id="56" dur="500"/>
                                        <p:tgtEl>
                                          <p:spTgt spid="110624"/>
                                        </p:tgtEl>
                                      </p:cBhvr>
                                    </p:animEffect>
                                  </p:childTnLst>
                                </p:cTn>
                              </p:par>
                              <p:par>
                                <p:cTn id="57" presetID="4" presetClass="entr" presetSubtype="16" fill="hold" nodeType="withEffect">
                                  <p:stCondLst>
                                    <p:cond delay="0"/>
                                  </p:stCondLst>
                                  <p:childTnLst>
                                    <p:set>
                                      <p:cBhvr>
                                        <p:cTn id="58" dur="1" fill="hold">
                                          <p:stCondLst>
                                            <p:cond delay="0"/>
                                          </p:stCondLst>
                                        </p:cTn>
                                        <p:tgtEl>
                                          <p:spTgt spid="110625"/>
                                        </p:tgtEl>
                                        <p:attrNameLst>
                                          <p:attrName>style.visibility</p:attrName>
                                        </p:attrNameLst>
                                      </p:cBhvr>
                                      <p:to>
                                        <p:strVal val="visible"/>
                                      </p:to>
                                    </p:set>
                                    <p:animEffect transition="in" filter="box(in)">
                                      <p:cBhvr>
                                        <p:cTn id="59" dur="500"/>
                                        <p:tgtEl>
                                          <p:spTgt spid="110625"/>
                                        </p:tgtEl>
                                      </p:cBhvr>
                                    </p:animEffect>
                                  </p:childTnLst>
                                </p:cTn>
                              </p:par>
                              <p:par>
                                <p:cTn id="60" presetID="4" presetClass="entr" presetSubtype="16" fill="hold" nodeType="withEffect">
                                  <p:stCondLst>
                                    <p:cond delay="0"/>
                                  </p:stCondLst>
                                  <p:childTnLst>
                                    <p:set>
                                      <p:cBhvr>
                                        <p:cTn id="61" dur="1" fill="hold">
                                          <p:stCondLst>
                                            <p:cond delay="0"/>
                                          </p:stCondLst>
                                        </p:cTn>
                                        <p:tgtEl>
                                          <p:spTgt spid="110626"/>
                                        </p:tgtEl>
                                        <p:attrNameLst>
                                          <p:attrName>style.visibility</p:attrName>
                                        </p:attrNameLst>
                                      </p:cBhvr>
                                      <p:to>
                                        <p:strVal val="visible"/>
                                      </p:to>
                                    </p:set>
                                    <p:animEffect transition="in" filter="box(in)">
                                      <p:cBhvr>
                                        <p:cTn id="62" dur="500"/>
                                        <p:tgtEl>
                                          <p:spTgt spid="110626"/>
                                        </p:tgtEl>
                                      </p:cBhvr>
                                    </p:animEffect>
                                  </p:childTnLst>
                                </p:cTn>
                              </p:par>
                              <p:par>
                                <p:cTn id="63" presetID="4" presetClass="entr" presetSubtype="16" fill="hold" nodeType="withEffect">
                                  <p:stCondLst>
                                    <p:cond delay="0"/>
                                  </p:stCondLst>
                                  <p:childTnLst>
                                    <p:set>
                                      <p:cBhvr>
                                        <p:cTn id="64" dur="1" fill="hold">
                                          <p:stCondLst>
                                            <p:cond delay="0"/>
                                          </p:stCondLst>
                                        </p:cTn>
                                        <p:tgtEl>
                                          <p:spTgt spid="110627"/>
                                        </p:tgtEl>
                                        <p:attrNameLst>
                                          <p:attrName>style.visibility</p:attrName>
                                        </p:attrNameLst>
                                      </p:cBhvr>
                                      <p:to>
                                        <p:strVal val="visible"/>
                                      </p:to>
                                    </p:set>
                                    <p:animEffect transition="in" filter="box(in)">
                                      <p:cBhvr>
                                        <p:cTn id="65" dur="500"/>
                                        <p:tgtEl>
                                          <p:spTgt spid="110627"/>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110628"/>
                                        </p:tgtEl>
                                        <p:attrNameLst>
                                          <p:attrName>style.visibility</p:attrName>
                                        </p:attrNameLst>
                                      </p:cBhvr>
                                      <p:to>
                                        <p:strVal val="visible"/>
                                      </p:to>
                                    </p:set>
                                    <p:animEffect transition="in" filter="box(in)">
                                      <p:cBhvr>
                                        <p:cTn id="68" dur="500"/>
                                        <p:tgtEl>
                                          <p:spTgt spid="110628"/>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110629"/>
                                        </p:tgtEl>
                                        <p:attrNameLst>
                                          <p:attrName>style.visibility</p:attrName>
                                        </p:attrNameLst>
                                      </p:cBhvr>
                                      <p:to>
                                        <p:strVal val="visible"/>
                                      </p:to>
                                    </p:set>
                                    <p:animEffect transition="in" filter="box(in)">
                                      <p:cBhvr>
                                        <p:cTn id="73" dur="500"/>
                                        <p:tgtEl>
                                          <p:spTgt spid="110629"/>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110630"/>
                                        </p:tgtEl>
                                        <p:attrNameLst>
                                          <p:attrName>style.visibility</p:attrName>
                                        </p:attrNameLst>
                                      </p:cBhvr>
                                      <p:to>
                                        <p:strVal val="visible"/>
                                      </p:to>
                                    </p:set>
                                    <p:animEffect transition="in" filter="box(in)">
                                      <p:cBhvr>
                                        <p:cTn id="76" dur="500"/>
                                        <p:tgtEl>
                                          <p:spTgt spid="110630"/>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110631"/>
                                        </p:tgtEl>
                                        <p:attrNameLst>
                                          <p:attrName>style.visibility</p:attrName>
                                        </p:attrNameLst>
                                      </p:cBhvr>
                                      <p:to>
                                        <p:strVal val="visible"/>
                                      </p:to>
                                    </p:set>
                                    <p:animEffect transition="in" filter="box(in)">
                                      <p:cBhvr>
                                        <p:cTn id="79" dur="500"/>
                                        <p:tgtEl>
                                          <p:spTgt spid="110631"/>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110632"/>
                                        </p:tgtEl>
                                        <p:attrNameLst>
                                          <p:attrName>style.visibility</p:attrName>
                                        </p:attrNameLst>
                                      </p:cBhvr>
                                      <p:to>
                                        <p:strVal val="visible"/>
                                      </p:to>
                                    </p:set>
                                    <p:animEffect transition="in" filter="box(in)">
                                      <p:cBhvr>
                                        <p:cTn id="84" dur="500"/>
                                        <p:tgtEl>
                                          <p:spTgt spid="110632"/>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110633"/>
                                        </p:tgtEl>
                                        <p:attrNameLst>
                                          <p:attrName>style.visibility</p:attrName>
                                        </p:attrNameLst>
                                      </p:cBhvr>
                                      <p:to>
                                        <p:strVal val="visible"/>
                                      </p:to>
                                    </p:set>
                                    <p:animEffect transition="in" filter="box(in)">
                                      <p:cBhvr>
                                        <p:cTn id="87" dur="500"/>
                                        <p:tgtEl>
                                          <p:spTgt spid="110633"/>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110634"/>
                                        </p:tgtEl>
                                        <p:attrNameLst>
                                          <p:attrName>style.visibility</p:attrName>
                                        </p:attrNameLst>
                                      </p:cBhvr>
                                      <p:to>
                                        <p:strVal val="visible"/>
                                      </p:to>
                                    </p:set>
                                    <p:animEffect transition="in" filter="box(in)">
                                      <p:cBhvr>
                                        <p:cTn id="90" dur="500"/>
                                        <p:tgtEl>
                                          <p:spTgt spid="110634"/>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110606"/>
                                        </p:tgtEl>
                                        <p:attrNameLst>
                                          <p:attrName>style.visibility</p:attrName>
                                        </p:attrNameLst>
                                      </p:cBhvr>
                                      <p:to>
                                        <p:strVal val="visible"/>
                                      </p:to>
                                    </p:set>
                                    <p:animEffect transition="in" filter="box(in)">
                                      <p:cBhvr>
                                        <p:cTn id="95" dur="500"/>
                                        <p:tgtEl>
                                          <p:spTgt spid="110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p:bldP spid="110598" grpId="0" animBg="1"/>
      <p:bldP spid="110606" grpId="0"/>
      <p:bldP spid="110608" grpId="0"/>
      <p:bldP spid="110609" grpId="0" animBg="1"/>
      <p:bldP spid="110611" grpId="0"/>
      <p:bldP spid="110613" grpId="0" animBg="1"/>
      <p:bldP spid="110614" grpId="0"/>
      <p:bldP spid="110621" grpId="0" animBg="1"/>
      <p:bldP spid="110622" grpId="0" animBg="1"/>
      <p:bldP spid="110623" grpId="0" animBg="1"/>
      <p:bldP spid="110628" grpId="0"/>
      <p:bldP spid="110630" grpId="0"/>
      <p:bldP spid="110631" grpId="0" animBg="1"/>
      <p:bldP spid="110633" grpId="0"/>
      <p:bldP spid="11063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descr="Large confetti"/>
          <p:cNvSpPr/>
          <p:nvPr/>
        </p:nvSpPr>
        <p:spPr>
          <a:xfrm>
            <a:off x="979488" y="304800"/>
            <a:ext cx="7772400" cy="588963"/>
          </a:xfrm>
          <a:prstGeom prst="rect">
            <a:avLst/>
          </a:prstGeom>
          <a:noFill/>
          <a:ln w="9525">
            <a:noFill/>
          </a:ln>
        </p:spPr>
        <p:txBody>
          <a:bodyPr anchor="b"/>
          <a:p>
            <a:pPr algn="ctr" eaLnBrk="0" hangingPunct="0">
              <a:lnSpc>
                <a:spcPct val="100000"/>
              </a:lnSpc>
              <a:spcBef>
                <a:spcPct val="0"/>
              </a:spcBef>
            </a:pPr>
            <a:r>
              <a:rPr lang="zh-CN" altLang="en-US" sz="3600" b="0" dirty="0">
                <a:latin typeface="黑体" panose="02010609060101010101" pitchFamily="49" charset="-122"/>
                <a:ea typeface="黑体" panose="02010609060101010101" pitchFamily="49" charset="-122"/>
              </a:rPr>
              <a:t>邮箱通信</a:t>
            </a:r>
            <a:r>
              <a:rPr lang="zh-CN" altLang="en-US" b="0" dirty="0">
                <a:latin typeface="黑体" panose="02010609060101010101" pitchFamily="49" charset="-122"/>
                <a:ea typeface="黑体" panose="02010609060101010101" pitchFamily="49" charset="-122"/>
              </a:rPr>
              <a:t>（间接通信）</a:t>
            </a:r>
            <a:endParaRPr lang="zh-CN" altLang="en-US" b="0" dirty="0">
              <a:latin typeface="黑体" panose="02010609060101010101" pitchFamily="49" charset="-122"/>
              <a:ea typeface="黑体" panose="02010609060101010101" pitchFamily="49" charset="-122"/>
            </a:endParaRPr>
          </a:p>
        </p:txBody>
      </p:sp>
      <p:sp>
        <p:nvSpPr>
          <p:cNvPr id="109571" name="Text Box 3"/>
          <p:cNvSpPr txBox="1"/>
          <p:nvPr/>
        </p:nvSpPr>
        <p:spPr>
          <a:xfrm>
            <a:off x="250825" y="1066800"/>
            <a:ext cx="8642350" cy="5530850"/>
          </a:xfrm>
          <a:prstGeom prst="rect">
            <a:avLst/>
          </a:prstGeom>
          <a:noFill/>
          <a:ln w="9525">
            <a:noFill/>
          </a:ln>
        </p:spPr>
        <p:txBody>
          <a:bodyPr/>
          <a:p>
            <a:pPr marL="342900" indent="-342900" algn="just" eaLnBrk="0" hangingPunct="0">
              <a:lnSpc>
                <a:spcPct val="90000"/>
              </a:lnSpc>
              <a:buClr>
                <a:schemeClr val="bg1"/>
              </a:buClr>
            </a:pPr>
            <a:r>
              <a:rPr lang="en-US" altLang="zh-CN" dirty="0">
                <a:latin typeface="幼圆" pitchFamily="49" charset="-122"/>
                <a:ea typeface="幼圆" pitchFamily="49" charset="-122"/>
              </a:rPr>
              <a:t>1</a:t>
            </a:r>
            <a:r>
              <a:rPr lang="zh-CN" altLang="en-US" dirty="0">
                <a:latin typeface="幼圆" pitchFamily="49" charset="-122"/>
                <a:ea typeface="幼圆" pitchFamily="49" charset="-122"/>
              </a:rPr>
              <a:t>．信（邮）箱</a:t>
            </a:r>
            <a:endParaRPr lang="zh-CN" altLang="en-US" dirty="0">
              <a:latin typeface="幼圆" pitchFamily="49" charset="-122"/>
              <a:ea typeface="幼圆" pitchFamily="49" charset="-122"/>
            </a:endParaRPr>
          </a:p>
          <a:p>
            <a:pPr marL="342900" indent="-342900" algn="just" eaLnBrk="0" hangingPunct="0">
              <a:lnSpc>
                <a:spcPct val="120000"/>
              </a:lnSpc>
              <a:buClr>
                <a:schemeClr val="bg1"/>
              </a:buClr>
            </a:pPr>
            <a:r>
              <a:rPr lang="zh-CN" altLang="en-US" dirty="0">
                <a:latin typeface="幼圆" pitchFamily="49" charset="-122"/>
                <a:ea typeface="幼圆" pitchFamily="49" charset="-122"/>
              </a:rPr>
              <a:t>      </a:t>
            </a:r>
            <a:r>
              <a:rPr lang="zh-CN" altLang="en-US" dirty="0">
                <a:latin typeface="宋体" panose="02010600030101010101" pitchFamily="2" charset="-122"/>
              </a:rPr>
              <a:t>信箱是一种数据结构，逻辑上它分成两部分：</a:t>
            </a:r>
            <a:r>
              <a:rPr lang="zh-CN" altLang="en-US" dirty="0">
                <a:solidFill>
                  <a:srgbClr val="FF0000"/>
                </a:solidFill>
                <a:latin typeface="宋体" panose="02010600030101010101" pitchFamily="2" charset="-122"/>
              </a:rPr>
              <a:t>信箱头</a:t>
            </a:r>
            <a:r>
              <a:rPr lang="zh-CN" altLang="en-US" dirty="0">
                <a:latin typeface="宋体" panose="02010600030101010101" pitchFamily="2" charset="-122"/>
              </a:rPr>
              <a:t>和由若干格子组成的</a:t>
            </a:r>
            <a:r>
              <a:rPr lang="zh-CN" altLang="en-US" dirty="0">
                <a:solidFill>
                  <a:srgbClr val="FF0000"/>
                </a:solidFill>
                <a:latin typeface="宋体" panose="02010600030101010101" pitchFamily="2" charset="-122"/>
              </a:rPr>
              <a:t>信箱体</a:t>
            </a:r>
            <a:r>
              <a:rPr lang="zh-CN" altLang="en-US" dirty="0">
                <a:latin typeface="宋体" panose="02010600030101010101" pitchFamily="2" charset="-122"/>
              </a:rPr>
              <a:t>。</a:t>
            </a:r>
            <a:endParaRPr lang="zh-CN" altLang="en-US" dirty="0">
              <a:latin typeface="宋体" panose="02010600030101010101" pitchFamily="2" charset="-122"/>
            </a:endParaRPr>
          </a:p>
          <a:p>
            <a:pPr marL="342900" indent="-342900" algn="just" eaLnBrk="0" hangingPunct="0">
              <a:lnSpc>
                <a:spcPct val="120000"/>
              </a:lnSpc>
              <a:buClr>
                <a:schemeClr val="bg1"/>
              </a:buClr>
            </a:pPr>
            <a:r>
              <a:rPr lang="zh-CN" altLang="en-US" dirty="0">
                <a:latin typeface="宋体" panose="02010600030101010101" pitchFamily="2" charset="-122"/>
              </a:rPr>
              <a:t>      信箱中每个格子存放一封信，信箱中格子的数目和每格的大小在创建信箱时确定。</a:t>
            </a:r>
            <a:endParaRPr lang="zh-CN" altLang="en-US" dirty="0">
              <a:latin typeface="宋体" panose="02010600030101010101" pitchFamily="2" charset="-122"/>
            </a:endParaRPr>
          </a:p>
          <a:p>
            <a:pPr marL="342900" indent="-342900" algn="just" eaLnBrk="0" hangingPunct="0">
              <a:lnSpc>
                <a:spcPct val="120000"/>
              </a:lnSpc>
              <a:buClr>
                <a:schemeClr val="bg1"/>
              </a:buClr>
            </a:pPr>
            <a:r>
              <a:rPr lang="zh-CN" altLang="en-US" dirty="0">
                <a:latin typeface="宋体" panose="02010600030101010101" pitchFamily="2" charset="-122"/>
              </a:rPr>
              <a:t> 进程间的通信要满足如下条件：</a:t>
            </a:r>
            <a:endParaRPr lang="zh-CN" altLang="en-US" dirty="0">
              <a:latin typeface="宋体" panose="02010600030101010101" pitchFamily="2" charset="-122"/>
            </a:endParaRPr>
          </a:p>
          <a:p>
            <a:pPr marL="342900" indent="-342900" algn="just" eaLnBrk="0" hangingPunct="0">
              <a:lnSpc>
                <a:spcPct val="120000"/>
              </a:lnSpc>
              <a:buClr>
                <a:schemeClr val="bg1"/>
              </a:buClr>
            </a:pPr>
            <a:r>
              <a:rPr lang="zh-CN" altLang="en-US" dirty="0">
                <a:latin typeface="宋体" panose="02010600030101010101" pitchFamily="2" charset="-122"/>
              </a:rPr>
              <a:t>  </a:t>
            </a:r>
            <a:r>
              <a:rPr lang="en-US" altLang="zh-CN" dirty="0">
                <a:latin typeface="宋体" panose="02010600030101010101" pitchFamily="2" charset="-122"/>
              </a:rPr>
              <a:t>a.</a:t>
            </a:r>
            <a:r>
              <a:rPr lang="zh-CN" altLang="en-US" dirty="0">
                <a:latin typeface="宋体" panose="02010600030101010101" pitchFamily="2" charset="-122"/>
              </a:rPr>
              <a:t>发送进程发消息时，邮箱中至少有一个空格存放该消息。</a:t>
            </a:r>
            <a:endParaRPr lang="zh-CN" altLang="en-US" dirty="0">
              <a:latin typeface="宋体" panose="02010600030101010101" pitchFamily="2" charset="-122"/>
            </a:endParaRPr>
          </a:p>
          <a:p>
            <a:pPr marL="342900" indent="-342900" eaLnBrk="0" hangingPunct="0">
              <a:lnSpc>
                <a:spcPct val="120000"/>
              </a:lnSpc>
              <a:buClr>
                <a:schemeClr val="bg1"/>
              </a:buClr>
            </a:pPr>
            <a:r>
              <a:rPr lang="zh-CN" altLang="en-US" dirty="0">
                <a:latin typeface="宋体" panose="02010600030101010101" pitchFamily="2" charset="-122"/>
              </a:rPr>
              <a:t>  </a:t>
            </a:r>
            <a:r>
              <a:rPr lang="en-US" altLang="zh-CN" dirty="0">
                <a:latin typeface="宋体" panose="02010600030101010101" pitchFamily="2" charset="-122"/>
              </a:rPr>
              <a:t>b.</a:t>
            </a:r>
            <a:r>
              <a:rPr lang="zh-CN" altLang="en-US" dirty="0">
                <a:latin typeface="宋体" panose="02010600030101010101" pitchFamily="2" charset="-122"/>
              </a:rPr>
              <a:t>接收进程收消息时，邮箱中至少要有一个消息存在。 </a:t>
            </a:r>
            <a:endParaRPr lang="zh-CN" altLang="en-US"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9571"/>
                                        </p:tgtEl>
                                        <p:attrNameLst>
                                          <p:attrName>style.visibility</p:attrName>
                                        </p:attrNameLst>
                                      </p:cBhvr>
                                      <p:to>
                                        <p:strVal val="visible"/>
                                      </p:to>
                                    </p:set>
                                    <p:animEffect transition="in" filter="checkerboard(across)">
                                      <p:cBhvr>
                                        <p:cTn id="7" dur="500"/>
                                        <p:tgtEl>
                                          <p:spTgt spid="109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Oval 2"/>
          <p:cNvSpPr/>
          <p:nvPr/>
        </p:nvSpPr>
        <p:spPr>
          <a:xfrm>
            <a:off x="304800" y="2057400"/>
            <a:ext cx="1371600" cy="1295400"/>
          </a:xfrm>
          <a:prstGeom prst="ellipse">
            <a:avLst/>
          </a:prstGeom>
          <a:gradFill rotWithShape="0">
            <a:gsLst>
              <a:gs pos="0">
                <a:srgbClr val="0000FF"/>
              </a:gs>
              <a:gs pos="100000">
                <a:schemeClr val="accent2"/>
              </a:gs>
            </a:gsLst>
            <a:lin ang="5400000" scaled="1"/>
            <a:tileRect/>
          </a:gradFill>
          <a:ln w="9525" cap="flat" cmpd="sng">
            <a:solidFill>
              <a:schemeClr val="tx1"/>
            </a:solidFill>
            <a:prstDash val="solid"/>
            <a:headEnd type="none" w="med" len="med"/>
            <a:tailEnd type="none" w="med" len="med"/>
          </a:ln>
        </p:spPr>
        <p:txBody>
          <a:bodyPr wrap="none" anchor="ctr"/>
          <a:p>
            <a:pPr algn="ctr">
              <a:lnSpc>
                <a:spcPct val="100000"/>
              </a:lnSpc>
              <a:spcBef>
                <a:spcPct val="0"/>
              </a:spcBef>
            </a:pPr>
            <a:r>
              <a:rPr lang="zh-CN" altLang="en-US" b="0" dirty="0">
                <a:solidFill>
                  <a:schemeClr val="bg1"/>
                </a:solidFill>
                <a:latin typeface="幼圆" pitchFamily="49" charset="-122"/>
                <a:ea typeface="幼圆" pitchFamily="49" charset="-122"/>
              </a:rPr>
              <a:t>发送进程</a:t>
            </a:r>
            <a:endParaRPr lang="zh-CN" altLang="en-US" b="0" dirty="0">
              <a:solidFill>
                <a:schemeClr val="bg1"/>
              </a:solidFill>
              <a:latin typeface="幼圆" pitchFamily="49" charset="-122"/>
              <a:ea typeface="幼圆" pitchFamily="49" charset="-122"/>
            </a:endParaRPr>
          </a:p>
          <a:p>
            <a:pPr algn="ctr">
              <a:lnSpc>
                <a:spcPct val="100000"/>
              </a:lnSpc>
              <a:spcBef>
                <a:spcPct val="0"/>
              </a:spcBef>
            </a:pPr>
            <a:r>
              <a:rPr lang="en-US" altLang="zh-CN" b="0" dirty="0">
                <a:solidFill>
                  <a:schemeClr val="bg1"/>
                </a:solidFill>
                <a:latin typeface="幼圆" pitchFamily="49" charset="-122"/>
                <a:ea typeface="幼圆" pitchFamily="49" charset="-122"/>
              </a:rPr>
              <a:t>A</a:t>
            </a:r>
            <a:endParaRPr lang="en-US" altLang="zh-CN" b="0" dirty="0">
              <a:solidFill>
                <a:schemeClr val="bg1"/>
              </a:solidFill>
              <a:latin typeface="幼圆" pitchFamily="49" charset="-122"/>
              <a:ea typeface="幼圆" pitchFamily="49" charset="-122"/>
            </a:endParaRPr>
          </a:p>
        </p:txBody>
      </p:sp>
      <p:graphicFrame>
        <p:nvGraphicFramePr>
          <p:cNvPr id="111619" name="Group 3"/>
          <p:cNvGraphicFramePr>
            <a:graphicFrameLocks noGrp="1"/>
          </p:cNvGraphicFramePr>
          <p:nvPr/>
        </p:nvGraphicFramePr>
        <p:xfrm>
          <a:off x="3429000" y="1752600"/>
          <a:ext cx="2895600" cy="1524000"/>
        </p:xfrm>
        <a:graphic>
          <a:graphicData uri="http://schemas.openxmlformats.org/drawingml/2006/table">
            <a:tbl>
              <a:tblPr/>
              <a:tblGrid>
                <a:gridCol w="2895600"/>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        邮箱头</a:t>
                      </a:r>
                      <a:endParaRPr kumimoji="0" lang="zh-CN" altLang="en-US" sz="2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9144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               </a:t>
                      </a:r>
                      <a:r>
                        <a:rPr kumimoji="0" lang="en-US" altLang="zh-CN" sz="24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a:t>
                      </a:r>
                      <a:r>
                        <a:rPr kumimoji="0" lang="zh-CN" altLang="en-US" sz="24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邮箱体</a:t>
                      </a:r>
                      <a:endParaRPr kumimoji="0" lang="zh-CN" altLang="en-US" sz="24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46275"/>
                            <a:invGamma/>
                          </a:schemeClr>
                        </a:gs>
                      </a:gsLst>
                      <a:lin ang="5400000" scaled="1"/>
                    </a:gradFill>
                  </a:tcPr>
                </a:tc>
              </a:tr>
            </a:tbl>
          </a:graphicData>
        </a:graphic>
      </p:graphicFrame>
      <p:sp>
        <p:nvSpPr>
          <p:cNvPr id="111627" name="Line 11"/>
          <p:cNvSpPr/>
          <p:nvPr/>
        </p:nvSpPr>
        <p:spPr>
          <a:xfrm>
            <a:off x="4191000" y="2362200"/>
            <a:ext cx="0" cy="914400"/>
          </a:xfrm>
          <a:prstGeom prst="line">
            <a:avLst/>
          </a:prstGeom>
          <a:ln w="9525" cap="flat" cmpd="sng">
            <a:solidFill>
              <a:schemeClr val="tx1"/>
            </a:solidFill>
            <a:prstDash val="solid"/>
            <a:headEnd type="none" w="med" len="med"/>
            <a:tailEnd type="none" w="med" len="med"/>
          </a:ln>
        </p:spPr>
      </p:sp>
      <p:sp>
        <p:nvSpPr>
          <p:cNvPr id="111628" name="Line 12"/>
          <p:cNvSpPr/>
          <p:nvPr/>
        </p:nvSpPr>
        <p:spPr>
          <a:xfrm>
            <a:off x="4648200" y="2362200"/>
            <a:ext cx="0" cy="838200"/>
          </a:xfrm>
          <a:prstGeom prst="line">
            <a:avLst/>
          </a:prstGeom>
          <a:ln w="9525" cap="flat" cmpd="sng">
            <a:solidFill>
              <a:schemeClr val="tx1"/>
            </a:solidFill>
            <a:prstDash val="solid"/>
            <a:headEnd type="none" w="med" len="med"/>
            <a:tailEnd type="none" w="med" len="med"/>
          </a:ln>
        </p:spPr>
      </p:sp>
      <p:sp>
        <p:nvSpPr>
          <p:cNvPr id="111629" name="Line 13"/>
          <p:cNvSpPr/>
          <p:nvPr/>
        </p:nvSpPr>
        <p:spPr>
          <a:xfrm>
            <a:off x="1676400" y="2667000"/>
            <a:ext cx="1676400" cy="0"/>
          </a:xfrm>
          <a:prstGeom prst="line">
            <a:avLst/>
          </a:prstGeom>
          <a:ln w="9525" cap="flat" cmpd="sng">
            <a:solidFill>
              <a:schemeClr val="tx1"/>
            </a:solidFill>
            <a:prstDash val="solid"/>
            <a:headEnd type="none" w="med" len="med"/>
            <a:tailEnd type="triangle" w="med" len="med"/>
          </a:ln>
        </p:spPr>
      </p:sp>
      <p:sp>
        <p:nvSpPr>
          <p:cNvPr id="111630" name="Oval 14"/>
          <p:cNvSpPr/>
          <p:nvPr/>
        </p:nvSpPr>
        <p:spPr>
          <a:xfrm>
            <a:off x="7543800" y="1981200"/>
            <a:ext cx="1371600" cy="1371600"/>
          </a:xfrm>
          <a:prstGeom prst="ellipse">
            <a:avLst/>
          </a:prstGeom>
          <a:gradFill rotWithShape="0">
            <a:gsLst>
              <a:gs pos="0">
                <a:srgbClr val="0000FF"/>
              </a:gs>
              <a:gs pos="100000">
                <a:schemeClr val="accent2"/>
              </a:gs>
            </a:gsLst>
            <a:lin ang="5400000" scaled="1"/>
            <a:tileRect/>
          </a:gradFill>
          <a:ln w="9525" cap="flat" cmpd="sng">
            <a:solidFill>
              <a:schemeClr val="tx1"/>
            </a:solidFill>
            <a:prstDash val="solid"/>
            <a:headEnd type="none" w="med" len="med"/>
            <a:tailEnd type="none" w="med" len="med"/>
          </a:ln>
        </p:spPr>
        <p:txBody>
          <a:bodyPr wrap="none" anchor="ctr"/>
          <a:p>
            <a:pPr algn="ctr">
              <a:lnSpc>
                <a:spcPct val="100000"/>
              </a:lnSpc>
              <a:spcBef>
                <a:spcPct val="0"/>
              </a:spcBef>
            </a:pPr>
            <a:r>
              <a:rPr lang="zh-CN" altLang="en-US" dirty="0">
                <a:solidFill>
                  <a:schemeClr val="bg1"/>
                </a:solidFill>
                <a:latin typeface="幼圆" pitchFamily="49" charset="-122"/>
                <a:ea typeface="幼圆" pitchFamily="49" charset="-122"/>
              </a:rPr>
              <a:t>接收进程</a:t>
            </a:r>
            <a:endParaRPr lang="zh-CN" altLang="en-US" dirty="0">
              <a:solidFill>
                <a:schemeClr val="bg1"/>
              </a:solidFill>
              <a:latin typeface="幼圆" pitchFamily="49" charset="-122"/>
              <a:ea typeface="幼圆" pitchFamily="49" charset="-122"/>
            </a:endParaRPr>
          </a:p>
          <a:p>
            <a:pPr algn="ctr">
              <a:lnSpc>
                <a:spcPct val="100000"/>
              </a:lnSpc>
              <a:spcBef>
                <a:spcPct val="0"/>
              </a:spcBef>
            </a:pPr>
            <a:r>
              <a:rPr lang="en-US" altLang="zh-CN" dirty="0">
                <a:solidFill>
                  <a:schemeClr val="bg1"/>
                </a:solidFill>
                <a:latin typeface="幼圆" pitchFamily="49" charset="-122"/>
                <a:ea typeface="幼圆" pitchFamily="49" charset="-122"/>
              </a:rPr>
              <a:t>B</a:t>
            </a:r>
            <a:endParaRPr lang="en-US" altLang="zh-CN" dirty="0">
              <a:solidFill>
                <a:schemeClr val="bg1"/>
              </a:solidFill>
              <a:latin typeface="幼圆" pitchFamily="49" charset="-122"/>
              <a:ea typeface="幼圆" pitchFamily="49" charset="-122"/>
            </a:endParaRPr>
          </a:p>
        </p:txBody>
      </p:sp>
      <p:sp>
        <p:nvSpPr>
          <p:cNvPr id="111631" name="Text Box 15"/>
          <p:cNvSpPr txBox="1"/>
          <p:nvPr/>
        </p:nvSpPr>
        <p:spPr>
          <a:xfrm>
            <a:off x="1600200" y="2209800"/>
            <a:ext cx="1828800" cy="457200"/>
          </a:xfrm>
          <a:prstGeom prst="rect">
            <a:avLst/>
          </a:prstGeom>
          <a:noFill/>
          <a:ln w="9525">
            <a:noFill/>
          </a:ln>
        </p:spPr>
        <p:txBody>
          <a:bodyPr>
            <a:spAutoFit/>
          </a:bodyPr>
          <a:p>
            <a:pPr>
              <a:lnSpc>
                <a:spcPct val="100000"/>
              </a:lnSpc>
            </a:pPr>
            <a:r>
              <a:rPr lang="en-US" altLang="zh-CN" b="0" dirty="0">
                <a:latin typeface="Times New Roman" panose="02020603050405020304" pitchFamily="18" charset="0"/>
              </a:rPr>
              <a:t>Deposite(m)</a:t>
            </a:r>
            <a:endParaRPr lang="en-US" altLang="zh-CN" b="0" dirty="0">
              <a:latin typeface="Times New Roman" panose="02020603050405020304" pitchFamily="18" charset="0"/>
            </a:endParaRPr>
          </a:p>
        </p:txBody>
      </p:sp>
      <p:sp>
        <p:nvSpPr>
          <p:cNvPr id="111632" name="Line 16"/>
          <p:cNvSpPr/>
          <p:nvPr/>
        </p:nvSpPr>
        <p:spPr>
          <a:xfrm>
            <a:off x="6324600" y="2667000"/>
            <a:ext cx="1219200" cy="0"/>
          </a:xfrm>
          <a:prstGeom prst="line">
            <a:avLst/>
          </a:prstGeom>
          <a:ln w="9525" cap="flat" cmpd="sng">
            <a:solidFill>
              <a:schemeClr val="tx1"/>
            </a:solidFill>
            <a:prstDash val="solid"/>
            <a:headEnd type="none" w="med" len="med"/>
            <a:tailEnd type="triangle" w="med" len="med"/>
          </a:ln>
        </p:spPr>
      </p:sp>
      <p:sp>
        <p:nvSpPr>
          <p:cNvPr id="111633" name="Text Box 17"/>
          <p:cNvSpPr txBox="1"/>
          <p:nvPr/>
        </p:nvSpPr>
        <p:spPr>
          <a:xfrm>
            <a:off x="6248400" y="2286000"/>
            <a:ext cx="1447800" cy="396875"/>
          </a:xfrm>
          <a:prstGeom prst="rect">
            <a:avLst/>
          </a:prstGeom>
          <a:noFill/>
          <a:ln w="9525">
            <a:noFill/>
          </a:ln>
        </p:spPr>
        <p:txBody>
          <a:bodyPr>
            <a:spAutoFit/>
          </a:bodyPr>
          <a:p>
            <a:pPr>
              <a:lnSpc>
                <a:spcPct val="100000"/>
              </a:lnSpc>
            </a:pPr>
            <a:r>
              <a:rPr lang="en-US" altLang="zh-CN" sz="2000" dirty="0">
                <a:latin typeface="Times New Roman" panose="02020603050405020304" pitchFamily="18" charset="0"/>
              </a:rPr>
              <a:t>Remove(m)</a:t>
            </a:r>
            <a:endParaRPr lang="en-US" altLang="zh-CN" sz="2000" dirty="0">
              <a:latin typeface="Times New Roman" panose="02020603050405020304" pitchFamily="18" charset="0"/>
            </a:endParaRPr>
          </a:p>
        </p:txBody>
      </p:sp>
      <p:sp>
        <p:nvSpPr>
          <p:cNvPr id="111634" name="Text Box 18"/>
          <p:cNvSpPr txBox="1"/>
          <p:nvPr/>
        </p:nvSpPr>
        <p:spPr>
          <a:xfrm>
            <a:off x="1600200" y="3429000"/>
            <a:ext cx="5791200" cy="519113"/>
          </a:xfrm>
          <a:prstGeom prst="rect">
            <a:avLst/>
          </a:prstGeom>
          <a:noFill/>
          <a:ln w="9525">
            <a:noFill/>
          </a:ln>
        </p:spPr>
        <p:txBody>
          <a:bodyPr>
            <a:spAutoFit/>
          </a:bodyPr>
          <a:p>
            <a:pPr>
              <a:lnSpc>
                <a:spcPct val="100000"/>
              </a:lnSpc>
            </a:pPr>
            <a:r>
              <a:rPr lang="zh-CN" altLang="en-US" b="0" dirty="0">
                <a:latin typeface="Times New Roman" panose="02020603050405020304" pitchFamily="18" charset="0"/>
              </a:rPr>
              <a:t>                       </a:t>
            </a:r>
            <a:r>
              <a:rPr lang="zh-CN" altLang="en-US" sz="2800" dirty="0">
                <a:latin typeface="Times New Roman" panose="02020603050405020304" pitchFamily="18" charset="0"/>
                <a:ea typeface="幼圆" pitchFamily="49" charset="-122"/>
              </a:rPr>
              <a:t>邮箱通信结构</a:t>
            </a:r>
            <a:endParaRPr lang="zh-CN" altLang="en-US" sz="2800" dirty="0">
              <a:latin typeface="Times New Roman" panose="02020603050405020304" pitchFamily="18" charset="0"/>
              <a:ea typeface="幼圆" pitchFamily="49" charset="-122"/>
            </a:endParaRPr>
          </a:p>
        </p:txBody>
      </p:sp>
      <p:sp>
        <p:nvSpPr>
          <p:cNvPr id="111635" name="Text Box 19"/>
          <p:cNvSpPr txBox="1"/>
          <p:nvPr/>
        </p:nvSpPr>
        <p:spPr>
          <a:xfrm>
            <a:off x="1371600" y="762000"/>
            <a:ext cx="7191375" cy="457200"/>
          </a:xfrm>
          <a:prstGeom prst="rect">
            <a:avLst/>
          </a:prstGeom>
          <a:noFill/>
          <a:ln w="9525">
            <a:noFill/>
          </a:ln>
        </p:spPr>
        <p:txBody>
          <a:bodyPr wrap="none" lIns="90000" tIns="46800" rIns="90000" bIns="46800">
            <a:spAutoFit/>
          </a:bodyPr>
          <a:p>
            <a:pPr>
              <a:lnSpc>
                <a:spcPct val="100000"/>
              </a:lnSpc>
              <a:spcBef>
                <a:spcPct val="0"/>
              </a:spcBef>
            </a:pPr>
            <a:r>
              <a:rPr lang="zh-CN" altLang="en-US" b="0" dirty="0">
                <a:latin typeface="Times New Roman" panose="02020603050405020304" pitchFamily="18" charset="0"/>
              </a:rPr>
              <a:t>邮箱头：邮箱名称、邮箱大小、拥有该邮箱的进程名</a:t>
            </a:r>
            <a:endParaRPr lang="zh-CN" altLang="en-US" b="0" dirty="0">
              <a:latin typeface="Times New Roman" panose="02020603050405020304" pitchFamily="18" charset="0"/>
            </a:endParaRPr>
          </a:p>
        </p:txBody>
      </p:sp>
      <p:sp>
        <p:nvSpPr>
          <p:cNvPr id="111636" name="Text Box 20"/>
          <p:cNvSpPr txBox="1"/>
          <p:nvPr/>
        </p:nvSpPr>
        <p:spPr>
          <a:xfrm>
            <a:off x="6524625" y="3429000"/>
            <a:ext cx="2619375" cy="457200"/>
          </a:xfrm>
          <a:prstGeom prst="rect">
            <a:avLst/>
          </a:prstGeom>
          <a:noFill/>
          <a:ln w="9525">
            <a:noFill/>
          </a:ln>
        </p:spPr>
        <p:txBody>
          <a:bodyPr wrap="none" lIns="90000" tIns="46800" rIns="90000" bIns="46800">
            <a:spAutoFit/>
          </a:bodyPr>
          <a:p>
            <a:pPr>
              <a:lnSpc>
                <a:spcPct val="100000"/>
              </a:lnSpc>
              <a:spcBef>
                <a:spcPct val="0"/>
              </a:spcBef>
            </a:pPr>
            <a:r>
              <a:rPr lang="zh-CN" altLang="en-US" b="0" dirty="0">
                <a:latin typeface="Times New Roman" panose="02020603050405020304" pitchFamily="18" charset="0"/>
              </a:rPr>
              <a:t>邮箱体：存放消息</a:t>
            </a:r>
            <a:endParaRPr lang="zh-CN" altLang="en-US" b="0" dirty="0">
              <a:latin typeface="Times New Roman" panose="02020603050405020304" pitchFamily="18" charset="0"/>
            </a:endParaRPr>
          </a:p>
        </p:txBody>
      </p:sp>
      <p:sp>
        <p:nvSpPr>
          <p:cNvPr id="112661" name="Text Box 21"/>
          <p:cNvSpPr txBox="1"/>
          <p:nvPr/>
        </p:nvSpPr>
        <p:spPr>
          <a:xfrm>
            <a:off x="123825" y="4419600"/>
            <a:ext cx="8867775" cy="1187450"/>
          </a:xfrm>
          <a:prstGeom prst="rect">
            <a:avLst/>
          </a:prstGeom>
          <a:noFill/>
          <a:ln w="9525">
            <a:noFill/>
          </a:ln>
        </p:spPr>
        <p:txBody>
          <a:bodyPr wrap="none" lIns="90000" tIns="46800" rIns="90000" bIns="46800">
            <a:spAutoFit/>
          </a:bodyPr>
          <a:p>
            <a:pPr marL="457200" indent="-457200">
              <a:lnSpc>
                <a:spcPct val="100000"/>
              </a:lnSpc>
              <a:spcBef>
                <a:spcPct val="0"/>
              </a:spcBef>
            </a:pPr>
            <a:r>
              <a:rPr lang="zh-CN" altLang="en-US" b="0" dirty="0">
                <a:latin typeface="Times New Roman" panose="02020603050405020304" pitchFamily="18" charset="0"/>
              </a:rPr>
              <a:t>使用邮箱的时候应该满足：</a:t>
            </a:r>
            <a:endParaRPr lang="zh-CN" altLang="en-US" b="0" dirty="0">
              <a:latin typeface="Times New Roman" panose="02020603050405020304" pitchFamily="18" charset="0"/>
            </a:endParaRPr>
          </a:p>
          <a:p>
            <a:pPr marL="457200" indent="-457200">
              <a:lnSpc>
                <a:spcPct val="100000"/>
              </a:lnSpc>
              <a:spcBef>
                <a:spcPct val="0"/>
              </a:spcBef>
              <a:buAutoNum type="arabicPlain"/>
            </a:pPr>
            <a:r>
              <a:rPr lang="zh-CN" altLang="en-US" b="0" dirty="0">
                <a:latin typeface="Times New Roman" panose="02020603050405020304" pitchFamily="18" charset="0"/>
              </a:rPr>
              <a:t>发送进程发送消息时，邮箱中至少要有一个空格能存放该消息</a:t>
            </a:r>
            <a:endParaRPr lang="zh-CN" altLang="en-US" b="0" dirty="0">
              <a:latin typeface="Times New Roman" panose="02020603050405020304" pitchFamily="18" charset="0"/>
            </a:endParaRPr>
          </a:p>
          <a:p>
            <a:pPr marL="457200" indent="-457200">
              <a:lnSpc>
                <a:spcPct val="100000"/>
              </a:lnSpc>
              <a:spcBef>
                <a:spcPct val="0"/>
              </a:spcBef>
              <a:buAutoNum type="arabicPlain"/>
            </a:pPr>
            <a:r>
              <a:rPr lang="zh-CN" altLang="en-US" b="0" dirty="0">
                <a:latin typeface="Times New Roman" panose="02020603050405020304" pitchFamily="18" charset="0"/>
              </a:rPr>
              <a:t>接收进程接收消息时，邮箱中至少有一个消息存在</a:t>
            </a:r>
            <a:endParaRPr lang="zh-CN" altLang="en-US" b="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checkerboard(across)">
                                      <p:cBhvr>
                                        <p:cTn id="7" dur="500"/>
                                        <p:tgtEl>
                                          <p:spTgt spid="111618"/>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11619"/>
                                        </p:tgtEl>
                                        <p:attrNameLst>
                                          <p:attrName>style.visibility</p:attrName>
                                        </p:attrNameLst>
                                      </p:cBhvr>
                                      <p:to>
                                        <p:strVal val="visible"/>
                                      </p:to>
                                    </p:set>
                                    <p:animEffect transition="in" filter="checkerboard(across)">
                                      <p:cBhvr>
                                        <p:cTn id="11" dur="500"/>
                                        <p:tgtEl>
                                          <p:spTgt spid="111619"/>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11627"/>
                                        </p:tgtEl>
                                        <p:attrNameLst>
                                          <p:attrName>style.visibility</p:attrName>
                                        </p:attrNameLst>
                                      </p:cBhvr>
                                      <p:to>
                                        <p:strVal val="visible"/>
                                      </p:to>
                                    </p:set>
                                    <p:animEffect transition="in" filter="checkerboard(across)">
                                      <p:cBhvr>
                                        <p:cTn id="15" dur="500"/>
                                        <p:tgtEl>
                                          <p:spTgt spid="111627"/>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11628"/>
                                        </p:tgtEl>
                                        <p:attrNameLst>
                                          <p:attrName>style.visibility</p:attrName>
                                        </p:attrNameLst>
                                      </p:cBhvr>
                                      <p:to>
                                        <p:strVal val="visible"/>
                                      </p:to>
                                    </p:set>
                                    <p:animEffect transition="in" filter="checkerboard(across)">
                                      <p:cBhvr>
                                        <p:cTn id="19" dur="500"/>
                                        <p:tgtEl>
                                          <p:spTgt spid="111628"/>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111629"/>
                                        </p:tgtEl>
                                        <p:attrNameLst>
                                          <p:attrName>style.visibility</p:attrName>
                                        </p:attrNameLst>
                                      </p:cBhvr>
                                      <p:to>
                                        <p:strVal val="visible"/>
                                      </p:to>
                                    </p:set>
                                    <p:animEffect transition="in" filter="checkerboard(across)">
                                      <p:cBhvr>
                                        <p:cTn id="23" dur="500"/>
                                        <p:tgtEl>
                                          <p:spTgt spid="111629"/>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11630"/>
                                        </p:tgtEl>
                                        <p:attrNameLst>
                                          <p:attrName>style.visibility</p:attrName>
                                        </p:attrNameLst>
                                      </p:cBhvr>
                                      <p:to>
                                        <p:strVal val="visible"/>
                                      </p:to>
                                    </p:set>
                                    <p:animEffect transition="in" filter="checkerboard(across)">
                                      <p:cBhvr>
                                        <p:cTn id="27" dur="500"/>
                                        <p:tgtEl>
                                          <p:spTgt spid="111630"/>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11631"/>
                                        </p:tgtEl>
                                        <p:attrNameLst>
                                          <p:attrName>style.visibility</p:attrName>
                                        </p:attrNameLst>
                                      </p:cBhvr>
                                      <p:to>
                                        <p:strVal val="visible"/>
                                      </p:to>
                                    </p:set>
                                    <p:animEffect transition="in" filter="checkerboard(across)">
                                      <p:cBhvr>
                                        <p:cTn id="31" dur="500"/>
                                        <p:tgtEl>
                                          <p:spTgt spid="111631"/>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111632"/>
                                        </p:tgtEl>
                                        <p:attrNameLst>
                                          <p:attrName>style.visibility</p:attrName>
                                        </p:attrNameLst>
                                      </p:cBhvr>
                                      <p:to>
                                        <p:strVal val="visible"/>
                                      </p:to>
                                    </p:set>
                                    <p:animEffect transition="in" filter="checkerboard(across)">
                                      <p:cBhvr>
                                        <p:cTn id="35" dur="500"/>
                                        <p:tgtEl>
                                          <p:spTgt spid="111632"/>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111633"/>
                                        </p:tgtEl>
                                        <p:attrNameLst>
                                          <p:attrName>style.visibility</p:attrName>
                                        </p:attrNameLst>
                                      </p:cBhvr>
                                      <p:to>
                                        <p:strVal val="visible"/>
                                      </p:to>
                                    </p:set>
                                    <p:animEffect transition="in" filter="checkerboard(across)">
                                      <p:cBhvr>
                                        <p:cTn id="39" dur="500"/>
                                        <p:tgtEl>
                                          <p:spTgt spid="111633"/>
                                        </p:tgtEl>
                                      </p:cBhvr>
                                    </p:animEffect>
                                  </p:childTnLst>
                                </p:cTn>
                              </p:par>
                            </p:childTnLst>
                          </p:cTn>
                        </p:par>
                        <p:par>
                          <p:cTn id="40" fill="hold">
                            <p:stCondLst>
                              <p:cond delay="4500"/>
                            </p:stCondLst>
                            <p:childTnLst>
                              <p:par>
                                <p:cTn id="41" presetID="5" presetClass="entr" presetSubtype="10" fill="hold" grpId="0" nodeType="afterEffect">
                                  <p:stCondLst>
                                    <p:cond delay="0"/>
                                  </p:stCondLst>
                                  <p:childTnLst>
                                    <p:set>
                                      <p:cBhvr>
                                        <p:cTn id="42" dur="1" fill="hold">
                                          <p:stCondLst>
                                            <p:cond delay="0"/>
                                          </p:stCondLst>
                                        </p:cTn>
                                        <p:tgtEl>
                                          <p:spTgt spid="111634"/>
                                        </p:tgtEl>
                                        <p:attrNameLst>
                                          <p:attrName>style.visibility</p:attrName>
                                        </p:attrNameLst>
                                      </p:cBhvr>
                                      <p:to>
                                        <p:strVal val="visible"/>
                                      </p:to>
                                    </p:set>
                                    <p:animEffect transition="in" filter="checkerboard(across)">
                                      <p:cBhvr>
                                        <p:cTn id="43" dur="500"/>
                                        <p:tgtEl>
                                          <p:spTgt spid="11163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11635"/>
                                        </p:tgtEl>
                                        <p:attrNameLst>
                                          <p:attrName>style.visibility</p:attrName>
                                        </p:attrNameLst>
                                      </p:cBhvr>
                                      <p:to>
                                        <p:strVal val="visible"/>
                                      </p:to>
                                    </p:set>
                                    <p:anim calcmode="lin" valueType="num">
                                      <p:cBhvr additive="base">
                                        <p:cTn id="48" dur="500" fill="hold"/>
                                        <p:tgtEl>
                                          <p:spTgt spid="111635"/>
                                        </p:tgtEl>
                                        <p:attrNameLst>
                                          <p:attrName>ppt_x</p:attrName>
                                        </p:attrNameLst>
                                      </p:cBhvr>
                                      <p:tavLst>
                                        <p:tav tm="0">
                                          <p:val>
                                            <p:strVal val="0-#ppt_w/2"/>
                                          </p:val>
                                        </p:tav>
                                        <p:tav tm="100000">
                                          <p:val>
                                            <p:strVal val="#ppt_x"/>
                                          </p:val>
                                        </p:tav>
                                      </p:tavLst>
                                    </p:anim>
                                    <p:anim calcmode="lin" valueType="num">
                                      <p:cBhvr additive="base">
                                        <p:cTn id="49" dur="500" fill="hold"/>
                                        <p:tgtEl>
                                          <p:spTgt spid="111635"/>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11636"/>
                                        </p:tgtEl>
                                        <p:attrNameLst>
                                          <p:attrName>style.visibility</p:attrName>
                                        </p:attrNameLst>
                                      </p:cBhvr>
                                      <p:to>
                                        <p:strVal val="visible"/>
                                      </p:to>
                                    </p:set>
                                    <p:anim calcmode="lin" valueType="num">
                                      <p:cBhvr additive="base">
                                        <p:cTn id="54" dur="500" fill="hold"/>
                                        <p:tgtEl>
                                          <p:spTgt spid="111636"/>
                                        </p:tgtEl>
                                        <p:attrNameLst>
                                          <p:attrName>ppt_x</p:attrName>
                                        </p:attrNameLst>
                                      </p:cBhvr>
                                      <p:tavLst>
                                        <p:tav tm="0">
                                          <p:val>
                                            <p:strVal val="0-#ppt_w/2"/>
                                          </p:val>
                                        </p:tav>
                                        <p:tav tm="100000">
                                          <p:val>
                                            <p:strVal val="#ppt_x"/>
                                          </p:val>
                                        </p:tav>
                                      </p:tavLst>
                                    </p:anim>
                                    <p:anim calcmode="lin" valueType="num">
                                      <p:cBhvr additive="base">
                                        <p:cTn id="55" dur="500" fill="hold"/>
                                        <p:tgtEl>
                                          <p:spTgt spid="111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nimBg="1"/>
      <p:bldP spid="111630" grpId="0" animBg="1"/>
      <p:bldP spid="111631" grpId="0"/>
      <p:bldP spid="111633" grpId="0"/>
      <p:bldP spid="111634" grpId="0"/>
      <p:bldP spid="111635" grpId="0"/>
      <p:bldP spid="1116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进程三种基本状态的转换：</a:t>
            </a:r>
            <a:endParaRPr kumimoji="0" lang="zh-CN" altLang="en-US" sz="40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184337" name="Text Box 17"/>
          <p:cNvSpPr txBox="1">
            <a:spLocks noChangeArrowheads="1"/>
          </p:cNvSpPr>
          <p:nvPr/>
        </p:nvSpPr>
        <p:spPr bwMode="auto">
          <a:xfrm>
            <a:off x="323850" y="1268413"/>
            <a:ext cx="8748713" cy="52006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lnSpc>
                <a:spcPct val="100000"/>
              </a:lnSpc>
              <a:buClr>
                <a:schemeClr val="tx1"/>
              </a:buClr>
              <a:buSzTx/>
              <a:buFontTx/>
              <a:buNone/>
              <a:defRPr/>
            </a:pPr>
            <a:r>
              <a:rPr kumimoji="0" lang="zh-CN" altLang="en-US" sz="3200" kern="1200" cap="none" spc="0" normalizeH="0" baseline="0" noProof="0" dirty="0" smtClean="0">
                <a:solidFill>
                  <a:schemeClr val="tx2"/>
                </a:solidFill>
                <a:latin typeface="Arial" panose="020B0604020202020204" pitchFamily="34" charset="0"/>
                <a:ea typeface="宋体" panose="02010600030101010101" pitchFamily="2" charset="-122"/>
                <a:cs typeface="+mn-cs"/>
              </a:rPr>
              <a:t>思考问题：</a:t>
            </a:r>
            <a:endParaRPr kumimoji="0" lang="zh-CN" altLang="en-US" sz="3200" kern="1200" cap="none" spc="0" normalizeH="0" baseline="0" noProof="0" dirty="0" smtClean="0">
              <a:solidFill>
                <a:schemeClr val="tx2"/>
              </a:solidFill>
              <a:latin typeface="Arial" panose="020B0604020202020204" pitchFamily="34" charset="0"/>
              <a:ea typeface="宋体" panose="02010600030101010101" pitchFamily="2" charset="-122"/>
              <a:cs typeface="+mn-cs"/>
            </a:endParaRPr>
          </a:p>
          <a:p>
            <a:pPr marR="0" defTabSz="914400">
              <a:lnSpc>
                <a:spcPct val="100000"/>
              </a:lnSpc>
              <a:buClr>
                <a:schemeClr val="tx1"/>
              </a:buClr>
              <a:buSzTx/>
              <a:buFontTx/>
              <a:buNone/>
              <a:defRPr/>
            </a:pPr>
            <a:r>
              <a:rPr kumimoji="1" lang="en-US" altLang="zh-CN" kern="1200" cap="none" spc="0" normalizeH="0" baseline="0" noProof="0" dirty="0" smtClean="0">
                <a:latin typeface="Arial" panose="020B0604020202020204" pitchFamily="34" charset="0"/>
                <a:ea typeface="宋体" panose="02010600030101010101" pitchFamily="2" charset="-122"/>
                <a:cs typeface="+mn-cs"/>
              </a:rPr>
              <a:t>1.</a:t>
            </a:r>
            <a:r>
              <a:rPr kumimoji="1" lang="zh-CN" altLang="en-US" kern="1200" cap="none" spc="0" normalizeH="0" baseline="0" noProof="0" dirty="0" smtClean="0">
                <a:latin typeface="Arial" panose="020B0604020202020204" pitchFamily="34" charset="0"/>
                <a:ea typeface="宋体" panose="02010600030101010101" pitchFamily="2" charset="-122"/>
                <a:cs typeface="+mn-cs"/>
              </a:rPr>
              <a:t>在进程状态转换时，下列哪一种状态转换是不可能发生的？</a:t>
            </a:r>
            <a:endParaRPr kumimoji="1" lang="zh-CN" altLang="en-US" kern="1200" cap="none" spc="0" normalizeH="0" baseline="0" noProof="0" dirty="0" smtClean="0">
              <a:latin typeface="Arial" panose="020B0604020202020204" pitchFamily="34" charset="0"/>
              <a:ea typeface="宋体" panose="02010600030101010101" pitchFamily="2" charset="-122"/>
              <a:cs typeface="+mn-cs"/>
            </a:endParaRPr>
          </a:p>
          <a:p>
            <a:pPr marR="0" defTabSz="914400">
              <a:lnSpc>
                <a:spcPct val="100000"/>
              </a:lnSpc>
              <a:buClr>
                <a:schemeClr val="tx1"/>
              </a:buClr>
              <a:buSzTx/>
              <a:buFontTx/>
              <a:buNone/>
              <a:defRPr/>
            </a:pPr>
            <a:r>
              <a:rPr kumimoji="1" lang="zh-CN" altLang="en-US" kern="1200" cap="none" spc="0" normalizeH="0" baseline="0" noProof="0" dirty="0" smtClean="0">
                <a:latin typeface="Arial" panose="020B0604020202020204" pitchFamily="34" charset="0"/>
                <a:ea typeface="宋体" panose="02010600030101010101" pitchFamily="2" charset="-122"/>
                <a:cs typeface="+mn-cs"/>
              </a:rPr>
              <a:t>    </a:t>
            </a:r>
            <a:r>
              <a:rPr kumimoji="1" lang="en-US" altLang="zh-CN" kern="1200" cap="none" spc="0" normalizeH="0" baseline="0" noProof="0" dirty="0" smtClean="0">
                <a:latin typeface="Arial" panose="020B0604020202020204" pitchFamily="34" charset="0"/>
                <a:ea typeface="宋体" panose="02010600030101010101" pitchFamily="2" charset="-122"/>
                <a:cs typeface="+mn-cs"/>
              </a:rPr>
              <a:t>A)</a:t>
            </a:r>
            <a:r>
              <a:rPr kumimoji="1" lang="zh-CN" altLang="en-US" kern="1200" cap="none" spc="0" normalizeH="0" baseline="0" noProof="0" dirty="0" smtClean="0">
                <a:latin typeface="Arial" panose="020B0604020202020204" pitchFamily="34" charset="0"/>
                <a:ea typeface="宋体" panose="02010600030101010101" pitchFamily="2" charset="-122"/>
                <a:cs typeface="+mn-cs"/>
              </a:rPr>
              <a:t>就绪态→运行态        </a:t>
            </a:r>
            <a:r>
              <a:rPr kumimoji="1" lang="en-US" altLang="zh-CN" kern="1200" cap="none" spc="0" normalizeH="0" baseline="0" noProof="0" dirty="0" smtClean="0">
                <a:latin typeface="Arial" panose="020B0604020202020204" pitchFamily="34" charset="0"/>
                <a:ea typeface="宋体" panose="02010600030101010101" pitchFamily="2" charset="-122"/>
                <a:cs typeface="+mn-cs"/>
              </a:rPr>
              <a:t>B)</a:t>
            </a:r>
            <a:r>
              <a:rPr kumimoji="1" lang="zh-CN" altLang="en-US" kern="1200" cap="none" spc="0" normalizeH="0" baseline="0" noProof="0" dirty="0" smtClean="0">
                <a:latin typeface="Arial" panose="020B0604020202020204" pitchFamily="34" charset="0"/>
                <a:ea typeface="宋体" panose="02010600030101010101" pitchFamily="2" charset="-122"/>
                <a:cs typeface="+mn-cs"/>
              </a:rPr>
              <a:t>运行态→就绪态    </a:t>
            </a:r>
            <a:endParaRPr kumimoji="1" lang="zh-CN" altLang="en-US" kern="1200" cap="none" spc="0" normalizeH="0" baseline="0" noProof="0" dirty="0" smtClean="0">
              <a:latin typeface="Arial" panose="020B0604020202020204" pitchFamily="34" charset="0"/>
              <a:ea typeface="宋体" panose="02010600030101010101" pitchFamily="2" charset="-122"/>
              <a:cs typeface="+mn-cs"/>
            </a:endParaRPr>
          </a:p>
          <a:p>
            <a:pPr marR="0" defTabSz="914400">
              <a:lnSpc>
                <a:spcPct val="100000"/>
              </a:lnSpc>
              <a:buClr>
                <a:schemeClr val="tx1"/>
              </a:buClr>
              <a:buSzTx/>
              <a:buFontTx/>
              <a:buNone/>
              <a:defRPr/>
            </a:pPr>
            <a:r>
              <a:rPr kumimoji="1" lang="zh-CN" altLang="en-US" kern="1200" cap="none" spc="0" normalizeH="0" baseline="0" noProof="0" dirty="0" smtClean="0">
                <a:latin typeface="Arial" panose="020B0604020202020204" pitchFamily="34" charset="0"/>
                <a:ea typeface="宋体" panose="02010600030101010101" pitchFamily="2" charset="-122"/>
                <a:cs typeface="+mn-cs"/>
              </a:rPr>
              <a:t>   </a:t>
            </a:r>
            <a:r>
              <a:rPr kumimoji="1" lang="en-US" altLang="zh-CN" kern="1200" cap="none" spc="0" normalizeH="0" baseline="0" noProof="0" dirty="0" smtClean="0">
                <a:latin typeface="Arial" panose="020B0604020202020204" pitchFamily="34" charset="0"/>
                <a:ea typeface="宋体" panose="02010600030101010101" pitchFamily="2" charset="-122"/>
                <a:cs typeface="+mn-cs"/>
              </a:rPr>
              <a:t>C)</a:t>
            </a:r>
            <a:r>
              <a:rPr kumimoji="1" lang="zh-CN" altLang="en-US" kern="1200" cap="none" spc="0" normalizeH="0" baseline="0" noProof="0" dirty="0" smtClean="0">
                <a:latin typeface="Arial" panose="020B0604020202020204" pitchFamily="34" charset="0"/>
                <a:ea typeface="宋体" panose="02010600030101010101" pitchFamily="2" charset="-122"/>
                <a:cs typeface="+mn-cs"/>
              </a:rPr>
              <a:t>运行态→等待态        </a:t>
            </a:r>
            <a:r>
              <a:rPr kumimoji="1" lang="en-US" altLang="zh-CN" kern="1200" cap="none" spc="0" normalizeH="0" baseline="0" noProof="0" dirty="0" smtClean="0">
                <a:effectLst>
                  <a:outerShdw blurRad="38100" dist="38100" dir="2700000" algn="tl">
                    <a:srgbClr val="C0C0C0"/>
                  </a:outerShdw>
                </a:effectLst>
                <a:latin typeface="Arial" panose="020B0604020202020204" pitchFamily="34" charset="0"/>
                <a:ea typeface="宋体" panose="02010600030101010101" pitchFamily="2" charset="-122"/>
                <a:cs typeface="+mn-cs"/>
              </a:rPr>
              <a:t>D</a:t>
            </a:r>
            <a:r>
              <a:rPr kumimoji="1" lang="en-US" altLang="zh-CN" kern="1200" cap="none" spc="0" normalizeH="0" baseline="0" noProof="0" dirty="0" smtClean="0">
                <a:latin typeface="Arial" panose="020B0604020202020204" pitchFamily="34" charset="0"/>
                <a:ea typeface="宋体" panose="02010600030101010101" pitchFamily="2" charset="-122"/>
                <a:cs typeface="+mn-cs"/>
              </a:rPr>
              <a:t>)</a:t>
            </a:r>
            <a:r>
              <a:rPr kumimoji="1" lang="zh-CN" altLang="en-US" kern="1200" cap="none" spc="0" normalizeH="0" baseline="0" noProof="0" dirty="0" smtClean="0">
                <a:latin typeface="Arial" panose="020B0604020202020204" pitchFamily="34" charset="0"/>
                <a:ea typeface="宋体" panose="02010600030101010101" pitchFamily="2" charset="-122"/>
                <a:cs typeface="+mn-cs"/>
              </a:rPr>
              <a:t>阻塞态→运行态</a:t>
            </a:r>
            <a:endParaRPr kumimoji="1" lang="zh-CN" altLang="en-US" kern="1200" cap="none" spc="0" normalizeH="0" baseline="0" noProof="0" dirty="0" smtClean="0">
              <a:latin typeface="Arial" panose="020B0604020202020204" pitchFamily="34" charset="0"/>
              <a:ea typeface="宋体" panose="02010600030101010101" pitchFamily="2" charset="-122"/>
              <a:cs typeface="+mn-cs"/>
            </a:endParaRPr>
          </a:p>
          <a:p>
            <a:pPr marR="0" defTabSz="914400">
              <a:lnSpc>
                <a:spcPct val="100000"/>
              </a:lnSpc>
              <a:buClr>
                <a:schemeClr val="tx1"/>
              </a:buClr>
              <a:buSzTx/>
              <a:buFontTx/>
              <a:buNone/>
              <a:defRPr/>
            </a:pPr>
            <a:r>
              <a:rPr kumimoji="1" lang="zh-CN" altLang="en-US" kern="1200" cap="none" spc="0" normalizeH="0" baseline="0" noProof="0" dirty="0" smtClean="0">
                <a:latin typeface="Arial" panose="020B0604020202020204" pitchFamily="34" charset="0"/>
                <a:ea typeface="宋体" panose="02010600030101010101" pitchFamily="2" charset="-122"/>
                <a:cs typeface="+mn-cs"/>
              </a:rPr>
              <a:t>      </a:t>
            </a:r>
            <a:endParaRPr kumimoji="1" lang="en-US" altLang="zh-CN" kern="1200" cap="none" spc="0" normalizeH="0" baseline="0" noProof="0" dirty="0" smtClean="0">
              <a:latin typeface="Arial" panose="020B0604020202020204" pitchFamily="34" charset="0"/>
              <a:ea typeface="宋体" panose="02010600030101010101" pitchFamily="2" charset="-122"/>
              <a:cs typeface="+mn-cs"/>
            </a:endParaRPr>
          </a:p>
          <a:p>
            <a:pPr marR="0" defTabSz="914400">
              <a:lnSpc>
                <a:spcPct val="100000"/>
              </a:lnSpc>
              <a:buClr>
                <a:schemeClr val="tx1"/>
              </a:buClr>
              <a:buSzTx/>
              <a:buFontTx/>
              <a:buNone/>
              <a:defRPr/>
            </a:pPr>
            <a:r>
              <a:rPr kumimoji="1" lang="en-US" altLang="zh-CN" kern="1200" cap="none" spc="0" normalizeH="0" baseline="0" noProof="0" dirty="0" smtClean="0">
                <a:latin typeface="Arial" panose="020B0604020202020204" pitchFamily="34" charset="0"/>
                <a:ea typeface="宋体" panose="02010600030101010101" pitchFamily="2" charset="-122"/>
                <a:cs typeface="+mn-cs"/>
              </a:rPr>
              <a:t>2</a:t>
            </a:r>
            <a:r>
              <a:rPr kumimoji="1" lang="zh-CN" altLang="en-US" kern="1200" cap="none" spc="0" normalizeH="0" baseline="0" noProof="0" dirty="0" smtClean="0">
                <a:latin typeface="Arial" panose="020B0604020202020204" pitchFamily="34" charset="0"/>
                <a:ea typeface="宋体" panose="02010600030101010101" pitchFamily="2" charset="-122"/>
                <a:cs typeface="+mn-cs"/>
              </a:rPr>
              <a:t>．某进程在运行过程中需要等待从磁盘上读入数据，此时该进程的状态将（ ）。</a:t>
            </a:r>
            <a:br>
              <a:rPr kumimoji="1" lang="zh-CN" altLang="en-US" kern="1200" cap="none" spc="0" normalizeH="0" baseline="0" noProof="0" dirty="0" smtClean="0">
                <a:latin typeface="Arial" panose="020B0604020202020204" pitchFamily="34" charset="0"/>
                <a:ea typeface="宋体" panose="02010600030101010101" pitchFamily="2" charset="-122"/>
                <a:cs typeface="+mn-cs"/>
              </a:rPr>
            </a:br>
            <a:r>
              <a:rPr kumimoji="1" lang="zh-CN" altLang="en-US" kern="1200" cap="none" spc="0" normalizeH="0" baseline="0" noProof="0" dirty="0" smtClean="0">
                <a:latin typeface="Arial" panose="020B0604020202020204" pitchFamily="34" charset="0"/>
                <a:ea typeface="宋体" panose="02010600030101010101" pitchFamily="2" charset="-122"/>
                <a:cs typeface="+mn-cs"/>
              </a:rPr>
              <a:t>   </a:t>
            </a:r>
            <a:r>
              <a:rPr kumimoji="1" lang="en-US" altLang="zh-CN" kern="1200" cap="none" spc="0" normalizeH="0" baseline="0" noProof="0" dirty="0" smtClean="0">
                <a:latin typeface="Arial" panose="020B0604020202020204" pitchFamily="34" charset="0"/>
                <a:ea typeface="宋体" panose="02010600030101010101" pitchFamily="2" charset="-122"/>
                <a:cs typeface="+mn-cs"/>
              </a:rPr>
              <a:t>A.</a:t>
            </a:r>
            <a:r>
              <a:rPr kumimoji="1" lang="zh-CN" altLang="en-US" kern="1200" cap="none" spc="0" normalizeH="0" baseline="0" noProof="0" dirty="0" smtClean="0">
                <a:latin typeface="Arial" panose="020B0604020202020204" pitchFamily="34" charset="0"/>
                <a:ea typeface="宋体" panose="02010600030101010101" pitchFamily="2" charset="-122"/>
                <a:cs typeface="+mn-cs"/>
              </a:rPr>
              <a:t>从就绪变为运行        </a:t>
            </a:r>
            <a:r>
              <a:rPr kumimoji="1" lang="en-US" altLang="zh-CN" kern="1200" cap="none" spc="0" normalizeH="0" baseline="0" noProof="0" dirty="0" smtClean="0">
                <a:latin typeface="Arial" panose="020B0604020202020204" pitchFamily="34" charset="0"/>
                <a:ea typeface="宋体" panose="02010600030101010101" pitchFamily="2" charset="-122"/>
                <a:cs typeface="+mn-cs"/>
              </a:rPr>
              <a:t>B.</a:t>
            </a:r>
            <a:r>
              <a:rPr kumimoji="1" lang="zh-CN" altLang="en-US" kern="1200" cap="none" spc="0" normalizeH="0" baseline="0" noProof="0" dirty="0" smtClean="0">
                <a:latin typeface="Arial" panose="020B0604020202020204" pitchFamily="34" charset="0"/>
                <a:ea typeface="宋体" panose="02010600030101010101" pitchFamily="2" charset="-122"/>
                <a:cs typeface="+mn-cs"/>
              </a:rPr>
              <a:t>从运行变为就绪 </a:t>
            </a:r>
            <a:endParaRPr kumimoji="1" lang="zh-CN" altLang="en-US" kern="1200" cap="none" spc="0" normalizeH="0" baseline="0" noProof="0" dirty="0" smtClean="0">
              <a:latin typeface="Arial" panose="020B0604020202020204" pitchFamily="34" charset="0"/>
              <a:ea typeface="宋体" panose="02010600030101010101" pitchFamily="2" charset="-122"/>
              <a:cs typeface="+mn-cs"/>
            </a:endParaRPr>
          </a:p>
          <a:p>
            <a:pPr marR="0" defTabSz="914400">
              <a:lnSpc>
                <a:spcPct val="100000"/>
              </a:lnSpc>
              <a:buClr>
                <a:schemeClr val="tx1"/>
              </a:buClr>
              <a:buSzTx/>
              <a:buFontTx/>
              <a:buNone/>
              <a:defRPr/>
            </a:pPr>
            <a:r>
              <a:rPr kumimoji="1" lang="zh-CN" altLang="en-US" kern="1200" cap="none" spc="0" normalizeH="0" baseline="0" noProof="0" dirty="0" smtClean="0">
                <a:latin typeface="Arial" panose="020B0604020202020204" pitchFamily="34" charset="0"/>
                <a:ea typeface="宋体" panose="02010600030101010101" pitchFamily="2" charset="-122"/>
                <a:cs typeface="+mn-cs"/>
              </a:rPr>
              <a:t>   </a:t>
            </a:r>
            <a:r>
              <a:rPr kumimoji="1" lang="en-US" altLang="zh-CN" kern="1200" cap="none" spc="0" normalizeH="0" baseline="0" noProof="0" dirty="0" smtClean="0">
                <a:effectLst>
                  <a:outerShdw blurRad="38100" dist="38100" dir="2700000" algn="tl">
                    <a:srgbClr val="C0C0C0"/>
                  </a:outerShdw>
                </a:effectLst>
                <a:latin typeface="Arial" panose="020B0604020202020204" pitchFamily="34" charset="0"/>
                <a:ea typeface="宋体" panose="02010600030101010101" pitchFamily="2" charset="-122"/>
                <a:cs typeface="+mn-cs"/>
              </a:rPr>
              <a:t>C</a:t>
            </a:r>
            <a:r>
              <a:rPr kumimoji="1" lang="en-US" altLang="zh-CN" kern="1200" cap="none" spc="0" normalizeH="0" baseline="0" noProof="0" dirty="0" smtClean="0">
                <a:latin typeface="Arial" panose="020B0604020202020204" pitchFamily="34" charset="0"/>
                <a:ea typeface="宋体" panose="02010600030101010101" pitchFamily="2" charset="-122"/>
                <a:cs typeface="+mn-cs"/>
              </a:rPr>
              <a:t>.</a:t>
            </a:r>
            <a:r>
              <a:rPr kumimoji="1" lang="zh-CN" altLang="en-US" kern="1200" cap="none" spc="0" normalizeH="0" baseline="0" noProof="0" dirty="0" smtClean="0">
                <a:latin typeface="Arial" panose="020B0604020202020204" pitchFamily="34" charset="0"/>
                <a:ea typeface="宋体" panose="02010600030101010101" pitchFamily="2" charset="-122"/>
                <a:cs typeface="+mn-cs"/>
              </a:rPr>
              <a:t>从运行变为阻塞        </a:t>
            </a:r>
            <a:r>
              <a:rPr kumimoji="1" lang="en-US" altLang="zh-CN" kern="1200" cap="none" spc="0" normalizeH="0" baseline="0" noProof="0" dirty="0" smtClean="0">
                <a:latin typeface="Arial" panose="020B0604020202020204" pitchFamily="34" charset="0"/>
                <a:ea typeface="宋体" panose="02010600030101010101" pitchFamily="2" charset="-122"/>
                <a:cs typeface="+mn-cs"/>
              </a:rPr>
              <a:t>D.</a:t>
            </a:r>
            <a:r>
              <a:rPr kumimoji="1" lang="zh-CN" altLang="en-US" kern="1200" cap="none" spc="0" normalizeH="0" baseline="0" noProof="0" dirty="0" smtClean="0">
                <a:latin typeface="Arial" panose="020B0604020202020204" pitchFamily="34" charset="0"/>
                <a:ea typeface="宋体" panose="02010600030101010101" pitchFamily="2" charset="-122"/>
                <a:cs typeface="+mn-cs"/>
              </a:rPr>
              <a:t>从阻塞变为就绪  </a:t>
            </a:r>
            <a:endParaRPr kumimoji="1" lang="zh-CN" altLang="en-US" kern="1200" cap="none" spc="0" normalizeH="0" baseline="0" noProof="0" dirty="0" smtClean="0">
              <a:latin typeface="Arial" panose="020B0604020202020204" pitchFamily="34" charset="0"/>
              <a:ea typeface="宋体" panose="02010600030101010101" pitchFamily="2" charset="-122"/>
              <a:cs typeface="+mn-cs"/>
            </a:endParaRPr>
          </a:p>
          <a:p>
            <a:pPr marR="0" defTabSz="914400">
              <a:lnSpc>
                <a:spcPct val="100000"/>
              </a:lnSpc>
              <a:buClr>
                <a:schemeClr val="tx1"/>
              </a:buClr>
              <a:buSzTx/>
              <a:buFontTx/>
              <a:buNone/>
              <a:defRPr/>
            </a:pPr>
            <a:r>
              <a:rPr kumimoji="1" lang="zh-CN" altLang="en-US" kern="1200" cap="none" spc="0" normalizeH="0" baseline="0" noProof="0" dirty="0" smtClean="0">
                <a:latin typeface="Arial" panose="020B0604020202020204" pitchFamily="34" charset="0"/>
                <a:ea typeface="宋体" panose="02010600030101010101" pitchFamily="2" charset="-122"/>
                <a:cs typeface="+mn-cs"/>
              </a:rPr>
              <a:t>      </a:t>
            </a:r>
            <a:endParaRPr kumimoji="0" lang="zh-CN" altLang="en-US" kern="1200" cap="none" spc="0" normalizeH="0" baseline="0" noProof="0" dirty="0" smtClean="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37">
                                            <p:txEl>
                                              <p:charRg st="100" end="107"/>
                                            </p:txEl>
                                          </p:spTgt>
                                        </p:tgtEl>
                                        <p:attrNameLst>
                                          <p:attrName>style.visibility</p:attrName>
                                        </p:attrNameLst>
                                      </p:cBhvr>
                                      <p:to>
                                        <p:strVal val="visible"/>
                                      </p:to>
                                    </p:set>
                                    <p:animEffect transition="in" filter="box(in)">
                                      <p:cBhvr>
                                        <p:cTn id="7" dur="500"/>
                                        <p:tgtEl>
                                          <p:spTgt spid="184337">
                                            <p:txEl>
                                              <p:charRg st="100" end="10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37">
                                            <p:txEl>
                                              <p:charRg st="107" end="176"/>
                                            </p:txEl>
                                          </p:spTgt>
                                        </p:tgtEl>
                                        <p:attrNameLst>
                                          <p:attrName>style.visibility</p:attrName>
                                        </p:attrNameLst>
                                      </p:cBhvr>
                                      <p:to>
                                        <p:strVal val="visible"/>
                                      </p:to>
                                    </p:set>
                                    <p:animEffect transition="in" filter="box(in)">
                                      <p:cBhvr>
                                        <p:cTn id="12" dur="500"/>
                                        <p:tgtEl>
                                          <p:spTgt spid="184337">
                                            <p:txEl>
                                              <p:charRg st="107" end="17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84337">
                                            <p:txEl>
                                              <p:charRg st="176" end="208"/>
                                            </p:txEl>
                                          </p:spTgt>
                                        </p:tgtEl>
                                        <p:attrNameLst>
                                          <p:attrName>style.visibility</p:attrName>
                                        </p:attrNameLst>
                                      </p:cBhvr>
                                      <p:to>
                                        <p:strVal val="visible"/>
                                      </p:to>
                                    </p:set>
                                    <p:animEffect transition="in" filter="box(in)">
                                      <p:cBhvr>
                                        <p:cTn id="15" dur="500"/>
                                        <p:tgtEl>
                                          <p:spTgt spid="184337">
                                            <p:txEl>
                                              <p:charRg st="176" end="20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84337">
                                            <p:txEl>
                                              <p:charRg st="208" end="215"/>
                                            </p:txEl>
                                          </p:spTgt>
                                        </p:tgtEl>
                                        <p:attrNameLst>
                                          <p:attrName>style.visibility</p:attrName>
                                        </p:attrNameLst>
                                      </p:cBhvr>
                                      <p:to>
                                        <p:strVal val="visible"/>
                                      </p:to>
                                    </p:set>
                                    <p:animEffect transition="in" filter="box(in)">
                                      <p:cBhvr>
                                        <p:cTn id="20" dur="500"/>
                                        <p:tgtEl>
                                          <p:spTgt spid="184337">
                                            <p:txEl>
                                              <p:charRg st="208" end="2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ext Box 2"/>
          <p:cNvSpPr txBox="1"/>
          <p:nvPr/>
        </p:nvSpPr>
        <p:spPr>
          <a:xfrm>
            <a:off x="250825" y="1268413"/>
            <a:ext cx="8610600" cy="4435475"/>
          </a:xfrm>
          <a:prstGeom prst="rect">
            <a:avLst/>
          </a:prstGeom>
          <a:noFill/>
          <a:ln w="9525">
            <a:noFill/>
          </a:ln>
        </p:spPr>
        <p:txBody>
          <a:bodyPr>
            <a:spAutoFit/>
          </a:bodyPr>
          <a:p>
            <a:pPr>
              <a:lnSpc>
                <a:spcPct val="125000"/>
              </a:lnSpc>
              <a:spcBef>
                <a:spcPct val="0"/>
              </a:spcBef>
              <a:buFont typeface="Wingdings" panose="05000000000000000000" pitchFamily="2" charset="2"/>
              <a:buChar char="u"/>
            </a:pPr>
            <a:r>
              <a:rPr lang="zh-CN" altLang="en-US" sz="3200" dirty="0">
                <a:solidFill>
                  <a:schemeClr val="tx2"/>
                </a:solidFill>
                <a:latin typeface="Times New Roman" panose="02020603050405020304" pitchFamily="18" charset="0"/>
              </a:rPr>
              <a:t>数据结构：</a:t>
            </a:r>
            <a:endParaRPr lang="zh-CN" altLang="en-US" sz="3200" dirty="0">
              <a:solidFill>
                <a:schemeClr val="tx2"/>
              </a:solidFill>
              <a:latin typeface="Times New Roman" panose="02020603050405020304" pitchFamily="18" charset="0"/>
            </a:endParaRPr>
          </a:p>
          <a:p>
            <a:pPr lvl="1" eaLnBrk="1" hangingPunct="1">
              <a:lnSpc>
                <a:spcPct val="125000"/>
              </a:lnSpc>
              <a:spcBef>
                <a:spcPct val="0"/>
              </a:spcBef>
              <a:buFont typeface="Wingdings" panose="05000000000000000000" pitchFamily="2" charset="2"/>
              <a:buChar char="l"/>
            </a:pPr>
            <a:r>
              <a:rPr lang="zh-CN" altLang="en-US" sz="2800" dirty="0">
                <a:solidFill>
                  <a:srgbClr val="6E881C"/>
                </a:solidFill>
                <a:latin typeface="Times New Roman" panose="02020603050405020304" pitchFamily="18" charset="0"/>
              </a:rPr>
              <a:t> 消息缓冲区：</a:t>
            </a:r>
            <a:endParaRPr lang="zh-CN" altLang="en-US" sz="2800" dirty="0">
              <a:solidFill>
                <a:srgbClr val="6E881C"/>
              </a:solidFill>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lang="zh-CN" altLang="en-US" sz="2800" dirty="0">
                <a:solidFill>
                  <a:schemeClr val="tx2"/>
                </a:solidFill>
                <a:latin typeface="Times New Roman" panose="02020603050405020304" pitchFamily="18" charset="0"/>
              </a:rPr>
              <a:t>      </a:t>
            </a:r>
            <a:r>
              <a:rPr lang="en-US" altLang="zh-CN" sz="2800" dirty="0">
                <a:solidFill>
                  <a:srgbClr val="008AF2"/>
                </a:solidFill>
                <a:latin typeface="Times New Roman" panose="02020603050405020304" pitchFamily="18" charset="0"/>
              </a:rPr>
              <a:t>struct mesg_buffer {</a:t>
            </a:r>
            <a:endParaRPr lang="en-US" altLang="zh-CN" sz="2800" dirty="0">
              <a:solidFill>
                <a:srgbClr val="008AF2"/>
              </a:solidFill>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lang="en-US" altLang="zh-CN" sz="2800" dirty="0">
                <a:solidFill>
                  <a:schemeClr val="tx2"/>
                </a:solidFill>
                <a:latin typeface="Times New Roman" panose="02020603050405020304" pitchFamily="18" charset="0"/>
              </a:rPr>
              <a:t>                  </a:t>
            </a:r>
            <a:r>
              <a:rPr lang="en-US" altLang="zh-CN" sz="2800" dirty="0">
                <a:latin typeface="Times New Roman" panose="02020603050405020304" pitchFamily="18" charset="0"/>
              </a:rPr>
              <a:t>char *sender;</a:t>
            </a:r>
            <a:endParaRPr lang="en-US" altLang="zh-CN" sz="2800" dirty="0">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lang="en-US" altLang="zh-CN" sz="2800" dirty="0">
                <a:latin typeface="Times New Roman" panose="02020603050405020304" pitchFamily="18" charset="0"/>
              </a:rPr>
              <a:t>                  char *text;</a:t>
            </a:r>
            <a:endParaRPr lang="en-US" altLang="zh-CN" sz="2800" dirty="0">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lang="en-US" altLang="zh-CN" sz="2800" dirty="0">
                <a:latin typeface="Times New Roman" panose="02020603050405020304" pitchFamily="18" charset="0"/>
              </a:rPr>
              <a:t>                   int   size;</a:t>
            </a:r>
            <a:endParaRPr lang="en-US" altLang="zh-CN" sz="2800" dirty="0">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lang="en-US" altLang="zh-CN" sz="2800" dirty="0">
                <a:latin typeface="Times New Roman" panose="02020603050405020304" pitchFamily="18" charset="0"/>
              </a:rPr>
              <a:t>                   struct mesg_buffer *next;</a:t>
            </a:r>
            <a:endParaRPr lang="en-US" altLang="zh-CN" sz="2800" dirty="0">
              <a:latin typeface="Times New Roman" panose="02020603050405020304" pitchFamily="18" charset="0"/>
            </a:endParaRPr>
          </a:p>
          <a:p>
            <a:pPr lvl="1" eaLnBrk="1" hangingPunct="1">
              <a:lnSpc>
                <a:spcPct val="125000"/>
              </a:lnSpc>
              <a:spcBef>
                <a:spcPct val="0"/>
              </a:spcBef>
              <a:buFont typeface="Wingdings" panose="05000000000000000000" pitchFamily="2" charset="2"/>
              <a:buNone/>
            </a:pPr>
            <a:r>
              <a:rPr lang="en-US" altLang="zh-CN" sz="2800" dirty="0">
                <a:latin typeface="Times New Roman" panose="02020603050405020304" pitchFamily="18" charset="0"/>
              </a:rPr>
              <a:t>                 }</a:t>
            </a:r>
            <a:r>
              <a:rPr lang="en-US" altLang="zh-CN" sz="2800" dirty="0">
                <a:solidFill>
                  <a:srgbClr val="008AF2"/>
                </a:solidFill>
                <a:latin typeface="Times New Roman" panose="02020603050405020304" pitchFamily="18" charset="0"/>
              </a:rPr>
              <a:t>buffer</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113667" name="Rectangle 7"/>
          <p:cNvSpPr/>
          <p:nvPr/>
        </p:nvSpPr>
        <p:spPr>
          <a:xfrm>
            <a:off x="179388" y="404813"/>
            <a:ext cx="8675687" cy="782637"/>
          </a:xfrm>
          <a:prstGeom prst="rect">
            <a:avLst/>
          </a:prstGeom>
          <a:noFill/>
          <a:ln w="9525">
            <a:noFill/>
          </a:ln>
        </p:spPr>
        <p:txBody>
          <a:bodyPr anchor="ctr"/>
          <a:p>
            <a:pPr eaLnBrk="0" hangingPunct="0">
              <a:lnSpc>
                <a:spcPct val="100000"/>
              </a:lnSpc>
              <a:spcBef>
                <a:spcPct val="0"/>
              </a:spcBef>
            </a:pPr>
            <a:r>
              <a:rPr lang="zh-CN" altLang="en-US" sz="3600" b="0" dirty="0">
                <a:solidFill>
                  <a:srgbClr val="FF3300"/>
                </a:solidFill>
                <a:latin typeface="Arial" panose="020B0604020202020204" pitchFamily="34" charset="0"/>
                <a:ea typeface="仿宋_GB2312" pitchFamily="49" charset="-122"/>
              </a:rPr>
              <a:t>（</a:t>
            </a:r>
            <a:r>
              <a:rPr lang="en-US" altLang="zh-CN" sz="3600" b="0" dirty="0">
                <a:solidFill>
                  <a:srgbClr val="FF3300"/>
                </a:solidFill>
                <a:latin typeface="Arial" panose="020B0604020202020204" pitchFamily="34" charset="0"/>
                <a:ea typeface="仿宋_GB2312" pitchFamily="49" charset="-122"/>
              </a:rPr>
              <a:t>3</a:t>
            </a:r>
            <a:r>
              <a:rPr lang="zh-CN" altLang="en-US" sz="3600" b="0" dirty="0">
                <a:solidFill>
                  <a:srgbClr val="FF3300"/>
                </a:solidFill>
                <a:latin typeface="Arial" panose="020B0604020202020204" pitchFamily="34" charset="0"/>
                <a:ea typeface="仿宋_GB2312" pitchFamily="49" charset="-122"/>
              </a:rPr>
              <a:t>）消息缓冲队列通信机制</a:t>
            </a:r>
            <a:endParaRPr lang="zh-CN" altLang="en-US" sz="3600" b="0" dirty="0">
              <a:solidFill>
                <a:srgbClr val="FF3300"/>
              </a:solidFill>
              <a:latin typeface="Arial" panose="020B0604020202020204" pitchFamily="34" charset="0"/>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1378">
                                            <p:txEl>
                                              <p:charRg st="6" end="14"/>
                                            </p:txEl>
                                          </p:spTgt>
                                        </p:tgtEl>
                                        <p:attrNameLst>
                                          <p:attrName>style.visibility</p:attrName>
                                        </p:attrNameLst>
                                      </p:cBhvr>
                                      <p:to>
                                        <p:strVal val="visible"/>
                                      </p:to>
                                    </p:set>
                                    <p:animEffect transition="in" filter="box(in)">
                                      <p:cBhvr>
                                        <p:cTn id="7" dur="500"/>
                                        <p:tgtEl>
                                          <p:spTgt spid="101378">
                                            <p:txEl>
                                              <p:charRg st="6"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1378">
                                            <p:txEl>
                                              <p:charRg st="14" end="41"/>
                                            </p:txEl>
                                          </p:spTgt>
                                        </p:tgtEl>
                                        <p:attrNameLst>
                                          <p:attrName>style.visibility</p:attrName>
                                        </p:attrNameLst>
                                      </p:cBhvr>
                                      <p:to>
                                        <p:strVal val="visible"/>
                                      </p:to>
                                    </p:set>
                                    <p:animEffect transition="in" filter="box(in)">
                                      <p:cBhvr>
                                        <p:cTn id="12" dur="500"/>
                                        <p:tgtEl>
                                          <p:spTgt spid="101378">
                                            <p:txEl>
                                              <p:charRg st="14" end="4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01378">
                                            <p:txEl>
                                              <p:charRg st="41" end="73"/>
                                            </p:txEl>
                                          </p:spTgt>
                                        </p:tgtEl>
                                        <p:attrNameLst>
                                          <p:attrName>style.visibility</p:attrName>
                                        </p:attrNameLst>
                                      </p:cBhvr>
                                      <p:to>
                                        <p:strVal val="visible"/>
                                      </p:to>
                                    </p:set>
                                    <p:animEffect transition="in" filter="box(in)">
                                      <p:cBhvr>
                                        <p:cTn id="15" dur="500"/>
                                        <p:tgtEl>
                                          <p:spTgt spid="101378">
                                            <p:txEl>
                                              <p:charRg st="41" end="7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01378">
                                            <p:txEl>
                                              <p:charRg st="73" end="103"/>
                                            </p:txEl>
                                          </p:spTgt>
                                        </p:tgtEl>
                                        <p:attrNameLst>
                                          <p:attrName>style.visibility</p:attrName>
                                        </p:attrNameLst>
                                      </p:cBhvr>
                                      <p:to>
                                        <p:strVal val="visible"/>
                                      </p:to>
                                    </p:set>
                                    <p:animEffect transition="in" filter="box(in)">
                                      <p:cBhvr>
                                        <p:cTn id="18" dur="500"/>
                                        <p:tgtEl>
                                          <p:spTgt spid="101378">
                                            <p:txEl>
                                              <p:charRg st="73" end="10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01378">
                                            <p:txEl>
                                              <p:charRg st="103" end="134"/>
                                            </p:txEl>
                                          </p:spTgt>
                                        </p:tgtEl>
                                        <p:attrNameLst>
                                          <p:attrName>style.visibility</p:attrName>
                                        </p:attrNameLst>
                                      </p:cBhvr>
                                      <p:to>
                                        <p:strVal val="visible"/>
                                      </p:to>
                                    </p:set>
                                    <p:animEffect transition="in" filter="box(in)">
                                      <p:cBhvr>
                                        <p:cTn id="21" dur="500"/>
                                        <p:tgtEl>
                                          <p:spTgt spid="101378">
                                            <p:txEl>
                                              <p:charRg st="103" end="13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01378">
                                            <p:txEl>
                                              <p:charRg st="134" end="179"/>
                                            </p:txEl>
                                          </p:spTgt>
                                        </p:tgtEl>
                                        <p:attrNameLst>
                                          <p:attrName>style.visibility</p:attrName>
                                        </p:attrNameLst>
                                      </p:cBhvr>
                                      <p:to>
                                        <p:strVal val="visible"/>
                                      </p:to>
                                    </p:set>
                                    <p:animEffect transition="in" filter="box(in)">
                                      <p:cBhvr>
                                        <p:cTn id="24" dur="500"/>
                                        <p:tgtEl>
                                          <p:spTgt spid="101378">
                                            <p:txEl>
                                              <p:charRg st="134" end="179"/>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01378">
                                            <p:txEl>
                                              <p:charRg st="179" end="209"/>
                                            </p:txEl>
                                          </p:spTgt>
                                        </p:tgtEl>
                                        <p:attrNameLst>
                                          <p:attrName>style.visibility</p:attrName>
                                        </p:attrNameLst>
                                      </p:cBhvr>
                                      <p:to>
                                        <p:strVal val="visible"/>
                                      </p:to>
                                    </p:set>
                                    <p:animEffect transition="in" filter="box(in)">
                                      <p:cBhvr>
                                        <p:cTn id="27" dur="500"/>
                                        <p:tgtEl>
                                          <p:spTgt spid="101378">
                                            <p:txEl>
                                              <p:charRg st="179"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Text Box 2"/>
          <p:cNvSpPr txBox="1"/>
          <p:nvPr/>
        </p:nvSpPr>
        <p:spPr>
          <a:xfrm>
            <a:off x="250825" y="1268413"/>
            <a:ext cx="5761038" cy="4816475"/>
          </a:xfrm>
          <a:prstGeom prst="rect">
            <a:avLst/>
          </a:prstGeom>
          <a:noFill/>
          <a:ln w="9525">
            <a:noFill/>
          </a:ln>
        </p:spPr>
        <p:txBody>
          <a:bodyPr>
            <a:spAutoFit/>
          </a:bodyPr>
          <a:p>
            <a:pPr>
              <a:lnSpc>
                <a:spcPct val="125000"/>
              </a:lnSpc>
              <a:spcBef>
                <a:spcPct val="0"/>
              </a:spcBef>
              <a:buFont typeface="Wingdings" panose="05000000000000000000" pitchFamily="2" charset="2"/>
              <a:buChar char="u"/>
            </a:pPr>
            <a:r>
              <a:rPr lang="zh-CN" altLang="en-US" sz="3200" dirty="0">
                <a:solidFill>
                  <a:schemeClr val="tx2"/>
                </a:solidFill>
                <a:latin typeface="Times New Roman" panose="02020603050405020304" pitchFamily="18" charset="0"/>
              </a:rPr>
              <a:t>数据结构：</a:t>
            </a:r>
            <a:endParaRPr lang="zh-CN" altLang="en-US" sz="3200" dirty="0">
              <a:solidFill>
                <a:schemeClr val="tx2"/>
              </a:solidFill>
              <a:latin typeface="Times New Roman" panose="02020603050405020304" pitchFamily="18" charset="0"/>
            </a:endParaRPr>
          </a:p>
          <a:p>
            <a:pPr lvl="1" eaLnBrk="1" hangingPunct="1">
              <a:lnSpc>
                <a:spcPct val="125000"/>
              </a:lnSpc>
              <a:spcBef>
                <a:spcPct val="0"/>
              </a:spcBef>
              <a:buFont typeface="Wingdings" panose="05000000000000000000" pitchFamily="2" charset="2"/>
              <a:buChar char="l"/>
            </a:pPr>
            <a:r>
              <a:rPr lang="zh-CN" altLang="en-US" sz="2800" dirty="0">
                <a:solidFill>
                  <a:srgbClr val="6E881C"/>
                </a:solidFill>
                <a:latin typeface="Times New Roman" panose="02020603050405020304" pitchFamily="18" charset="0"/>
              </a:rPr>
              <a:t> 消息缓冲队列：</a:t>
            </a:r>
            <a:endParaRPr lang="zh-CN" altLang="en-US" sz="2800" dirty="0">
              <a:solidFill>
                <a:srgbClr val="6E881C"/>
              </a:solidFill>
              <a:latin typeface="Times New Roman" panose="02020603050405020304" pitchFamily="18" charset="0"/>
            </a:endParaRPr>
          </a:p>
          <a:p>
            <a:pPr lvl="2" eaLnBrk="1" hangingPunct="1">
              <a:lnSpc>
                <a:spcPct val="125000"/>
              </a:lnSpc>
              <a:spcBef>
                <a:spcPct val="0"/>
              </a:spcBef>
              <a:buFont typeface="Wingdings" panose="05000000000000000000" pitchFamily="2" charset="2"/>
              <a:buChar char="Ø"/>
            </a:pPr>
            <a:r>
              <a:rPr lang="zh-CN" altLang="en-US" dirty="0">
                <a:latin typeface="Arial" panose="020B0604020202020204" pitchFamily="34" charset="0"/>
              </a:rPr>
              <a:t>  空白消息缓冲区队列；</a:t>
            </a:r>
            <a:endParaRPr lang="zh-CN" altLang="en-US" dirty="0">
              <a:latin typeface="Arial" panose="020B0604020202020204" pitchFamily="34" charset="0"/>
            </a:endParaRPr>
          </a:p>
          <a:p>
            <a:pPr lvl="2" eaLnBrk="1" hangingPunct="1">
              <a:lnSpc>
                <a:spcPct val="125000"/>
              </a:lnSpc>
              <a:spcBef>
                <a:spcPct val="0"/>
              </a:spcBef>
              <a:buFont typeface="Wingdings" panose="05000000000000000000" pitchFamily="2" charset="2"/>
              <a:buChar char="Ø"/>
            </a:pPr>
            <a:r>
              <a:rPr lang="zh-CN" altLang="en-US" dirty="0">
                <a:latin typeface="Arial" panose="020B0604020202020204" pitchFamily="34" charset="0"/>
              </a:rPr>
              <a:t>  接收进程的消息队列；</a:t>
            </a:r>
            <a:endParaRPr lang="zh-CN" altLang="en-US" dirty="0">
              <a:solidFill>
                <a:schemeClr val="hlink"/>
              </a:solidFill>
              <a:latin typeface="Times New Roman" panose="02020603050405020304" pitchFamily="18" charset="0"/>
            </a:endParaRPr>
          </a:p>
          <a:p>
            <a:pPr lvl="1" eaLnBrk="1" hangingPunct="1">
              <a:lnSpc>
                <a:spcPct val="125000"/>
              </a:lnSpc>
              <a:spcBef>
                <a:spcPct val="0"/>
              </a:spcBef>
              <a:buFont typeface="Wingdings" panose="05000000000000000000" pitchFamily="2" charset="2"/>
              <a:buChar char="l"/>
            </a:pPr>
            <a:r>
              <a:rPr lang="en-US" altLang="zh-CN" sz="2800" dirty="0">
                <a:solidFill>
                  <a:srgbClr val="6E881C"/>
                </a:solidFill>
                <a:latin typeface="Times New Roman" panose="02020603050405020304" pitchFamily="18" charset="0"/>
              </a:rPr>
              <a:t>PCB</a:t>
            </a:r>
            <a:r>
              <a:rPr lang="zh-CN" altLang="en-US" sz="2800" dirty="0">
                <a:solidFill>
                  <a:srgbClr val="6E881C"/>
                </a:solidFill>
                <a:latin typeface="Times New Roman" panose="02020603050405020304" pitchFamily="18" charset="0"/>
              </a:rPr>
              <a:t>中与通信有关的数据项：</a:t>
            </a:r>
            <a:endParaRPr lang="zh-CN" altLang="en-US" sz="2800" dirty="0">
              <a:solidFill>
                <a:srgbClr val="6E881C"/>
              </a:solidFill>
              <a:latin typeface="Times New Roman" panose="02020603050405020304" pitchFamily="18" charset="0"/>
            </a:endParaRPr>
          </a:p>
          <a:p>
            <a:pPr lvl="2" eaLnBrk="1" hangingPunct="1">
              <a:lnSpc>
                <a:spcPct val="125000"/>
              </a:lnSpc>
              <a:spcBef>
                <a:spcPct val="0"/>
              </a:spcBef>
              <a:buFont typeface="Wingdings" panose="05000000000000000000" pitchFamily="2" charset="2"/>
              <a:buChar char="Ø"/>
            </a:pPr>
            <a:r>
              <a:rPr lang="en-US" altLang="zh-CN" dirty="0">
                <a:latin typeface="Times New Roman" panose="02020603050405020304" pitchFamily="18" charset="0"/>
              </a:rPr>
              <a:t> </a:t>
            </a:r>
            <a:r>
              <a:rPr lang="en-US" altLang="zh-CN" sz="2800" dirty="0">
                <a:solidFill>
                  <a:srgbClr val="008AF2"/>
                </a:solidFill>
                <a:latin typeface="Times New Roman" panose="02020603050405020304" pitchFamily="18" charset="0"/>
              </a:rPr>
              <a:t>mq:</a:t>
            </a:r>
            <a:r>
              <a:rPr lang="en-US" altLang="zh-CN" dirty="0">
                <a:latin typeface="Times New Roman" panose="02020603050405020304" pitchFamily="18" charset="0"/>
              </a:rPr>
              <a:t>       </a:t>
            </a:r>
            <a:r>
              <a:rPr lang="zh-CN" altLang="en-US" dirty="0">
                <a:latin typeface="Times New Roman" panose="02020603050405020304" pitchFamily="18" charset="0"/>
              </a:rPr>
              <a:t>消息队列队首指针；</a:t>
            </a:r>
            <a:endParaRPr lang="zh-CN" altLang="en-US" dirty="0">
              <a:latin typeface="Times New Roman" panose="02020603050405020304" pitchFamily="18" charset="0"/>
            </a:endParaRPr>
          </a:p>
          <a:p>
            <a:pPr lvl="2" eaLnBrk="1" hangingPunct="1">
              <a:lnSpc>
                <a:spcPct val="125000"/>
              </a:lnSpc>
              <a:spcBef>
                <a:spcPct val="0"/>
              </a:spcBef>
              <a:buFont typeface="Wingdings" panose="05000000000000000000" pitchFamily="2" charset="2"/>
              <a:buChar char="Ø"/>
            </a:pPr>
            <a:r>
              <a:rPr lang="en-US" altLang="zh-CN" sz="2800" dirty="0">
                <a:solidFill>
                  <a:srgbClr val="008AF2"/>
                </a:solidFill>
                <a:latin typeface="Times New Roman" panose="02020603050405020304" pitchFamily="18" charset="0"/>
              </a:rPr>
              <a:t>mutex</a:t>
            </a:r>
            <a:r>
              <a:rPr lang="zh-CN" altLang="en-US" dirty="0">
                <a:solidFill>
                  <a:srgbClr val="008AF2"/>
                </a:solidFill>
                <a:latin typeface="Times New Roman" panose="02020603050405020304" pitchFamily="18" charset="0"/>
              </a:rPr>
              <a:t>：</a:t>
            </a:r>
            <a:r>
              <a:rPr lang="zh-CN" altLang="en-US" dirty="0">
                <a:latin typeface="Times New Roman" panose="02020603050405020304" pitchFamily="18" charset="0"/>
              </a:rPr>
              <a:t>消息队列互斥信号量；</a:t>
            </a:r>
            <a:endParaRPr lang="zh-CN" altLang="en-US" dirty="0">
              <a:latin typeface="Times New Roman" panose="02020603050405020304" pitchFamily="18" charset="0"/>
            </a:endParaRPr>
          </a:p>
          <a:p>
            <a:pPr lvl="2" eaLnBrk="1" hangingPunct="1">
              <a:lnSpc>
                <a:spcPct val="125000"/>
              </a:lnSpc>
              <a:spcBef>
                <a:spcPct val="0"/>
              </a:spcBef>
              <a:buFont typeface="Wingdings" panose="05000000000000000000" pitchFamily="2" charset="2"/>
              <a:buChar char="Ø"/>
            </a:pPr>
            <a:r>
              <a:rPr lang="en-US" altLang="zh-CN" sz="2800" dirty="0">
                <a:solidFill>
                  <a:srgbClr val="008AF2"/>
                </a:solidFill>
                <a:latin typeface="Times New Roman" panose="02020603050405020304" pitchFamily="18" charset="0"/>
              </a:rPr>
              <a:t>sm</a:t>
            </a:r>
            <a:r>
              <a:rPr lang="zh-CN" altLang="en-US" sz="2800" dirty="0">
                <a:solidFill>
                  <a:srgbClr val="008AF2"/>
                </a:solidFill>
                <a:latin typeface="Times New Roman" panose="02020603050405020304" pitchFamily="18" charset="0"/>
              </a:rPr>
              <a:t>：</a:t>
            </a:r>
            <a:r>
              <a:rPr lang="zh-CN" altLang="en-US" dirty="0">
                <a:latin typeface="Times New Roman" panose="02020603050405020304" pitchFamily="18" charset="0"/>
              </a:rPr>
              <a:t>消息队列同步信号量    </a:t>
            </a:r>
            <a:endParaRPr lang="zh-CN" altLang="en-US" sz="2800" dirty="0">
              <a:solidFill>
                <a:schemeClr val="hlink"/>
              </a:solidFill>
              <a:latin typeface="Times New Roman" panose="02020603050405020304" pitchFamily="18" charset="0"/>
            </a:endParaRPr>
          </a:p>
          <a:p>
            <a:pPr lvl="3" eaLnBrk="1" hangingPunct="1">
              <a:lnSpc>
                <a:spcPct val="125000"/>
              </a:lnSpc>
              <a:spcBef>
                <a:spcPct val="0"/>
              </a:spcBef>
              <a:buFont typeface="Wingdings" panose="05000000000000000000" pitchFamily="2" charset="2"/>
              <a:buNone/>
            </a:pPr>
            <a:r>
              <a:rPr lang="zh-CN" altLang="en-US" sz="2800" dirty="0">
                <a:solidFill>
                  <a:schemeClr val="tx2"/>
                </a:solidFill>
                <a:latin typeface="Times New Roman" panose="02020603050405020304" pitchFamily="18" charset="0"/>
              </a:rPr>
              <a:t>      </a:t>
            </a:r>
            <a:endParaRPr lang="zh-CN" altLang="en-US" sz="2800" dirty="0">
              <a:solidFill>
                <a:schemeClr val="tx2"/>
              </a:solidFill>
              <a:latin typeface="Times New Roman" panose="02020603050405020304" pitchFamily="18" charset="0"/>
            </a:endParaRPr>
          </a:p>
        </p:txBody>
      </p:sp>
      <p:sp>
        <p:nvSpPr>
          <p:cNvPr id="114691" name="Rectangle 3"/>
          <p:cNvSpPr/>
          <p:nvPr/>
        </p:nvSpPr>
        <p:spPr>
          <a:xfrm>
            <a:off x="179388" y="404813"/>
            <a:ext cx="8675687" cy="782637"/>
          </a:xfrm>
          <a:prstGeom prst="rect">
            <a:avLst/>
          </a:prstGeom>
          <a:noFill/>
          <a:ln w="9525">
            <a:noFill/>
          </a:ln>
        </p:spPr>
        <p:txBody>
          <a:bodyPr anchor="ctr"/>
          <a:p>
            <a:pPr eaLnBrk="0" hangingPunct="0">
              <a:lnSpc>
                <a:spcPct val="100000"/>
              </a:lnSpc>
              <a:spcBef>
                <a:spcPct val="0"/>
              </a:spcBef>
            </a:pPr>
            <a:r>
              <a:rPr lang="zh-CN" altLang="en-US" sz="3600" b="0" dirty="0">
                <a:solidFill>
                  <a:srgbClr val="FF3300"/>
                </a:solidFill>
                <a:latin typeface="Arial" panose="020B0604020202020204" pitchFamily="34" charset="0"/>
                <a:ea typeface="仿宋_GB2312" pitchFamily="49" charset="-122"/>
              </a:rPr>
              <a:t>（</a:t>
            </a:r>
            <a:r>
              <a:rPr lang="en-US" altLang="zh-CN" sz="3600" b="0" dirty="0">
                <a:solidFill>
                  <a:srgbClr val="FF3300"/>
                </a:solidFill>
                <a:latin typeface="Arial" panose="020B0604020202020204" pitchFamily="34" charset="0"/>
                <a:ea typeface="仿宋_GB2312" pitchFamily="49" charset="-122"/>
              </a:rPr>
              <a:t>3</a:t>
            </a:r>
            <a:r>
              <a:rPr lang="zh-CN" altLang="en-US" sz="3600" b="0" dirty="0">
                <a:solidFill>
                  <a:srgbClr val="FF3300"/>
                </a:solidFill>
                <a:latin typeface="Arial" panose="020B0604020202020204" pitchFamily="34" charset="0"/>
                <a:ea typeface="仿宋_GB2312" pitchFamily="49" charset="-122"/>
              </a:rPr>
              <a:t>）消息缓冲队列通信机制</a:t>
            </a:r>
            <a:endParaRPr lang="zh-CN" altLang="en-US" sz="3600" b="0" dirty="0">
              <a:solidFill>
                <a:srgbClr val="FF3300"/>
              </a:solidFill>
              <a:latin typeface="Arial" panose="020B0604020202020204" pitchFamily="34" charset="0"/>
              <a:ea typeface="仿宋_GB2312" pitchFamily="49" charset="-122"/>
            </a:endParaRPr>
          </a:p>
        </p:txBody>
      </p:sp>
      <p:sp>
        <p:nvSpPr>
          <p:cNvPr id="228356" name="Text Box 4"/>
          <p:cNvSpPr txBox="1"/>
          <p:nvPr/>
        </p:nvSpPr>
        <p:spPr>
          <a:xfrm>
            <a:off x="4643438" y="2205038"/>
            <a:ext cx="2520950" cy="822325"/>
          </a:xfrm>
          <a:prstGeom prst="rect">
            <a:avLst/>
          </a:prstGeom>
          <a:noFill/>
          <a:ln w="9525">
            <a:noFill/>
          </a:ln>
        </p:spPr>
        <p:txBody>
          <a:bodyPr>
            <a:spAutoFit/>
          </a:bodyPr>
          <a:p>
            <a:pPr marL="457200" indent="-457200"/>
            <a:r>
              <a:rPr lang="en-US" altLang="zh-CN" dirty="0">
                <a:solidFill>
                  <a:srgbClr val="3333CC"/>
                </a:solidFill>
                <a:latin typeface="Times New Roman" panose="02020603050405020304" pitchFamily="18" charset="0"/>
              </a:rPr>
              <a:t>Freebuff_mutex;</a:t>
            </a:r>
            <a:endParaRPr lang="en-US" altLang="zh-CN" dirty="0">
              <a:solidFill>
                <a:srgbClr val="3333CC"/>
              </a:solidFill>
              <a:latin typeface="Times New Roman" panose="02020603050405020304" pitchFamily="18" charset="0"/>
            </a:endParaRPr>
          </a:p>
        </p:txBody>
      </p:sp>
      <p:sp>
        <p:nvSpPr>
          <p:cNvPr id="228357" name="Text Box 5"/>
          <p:cNvSpPr txBox="1"/>
          <p:nvPr/>
        </p:nvSpPr>
        <p:spPr>
          <a:xfrm>
            <a:off x="7019925" y="2246313"/>
            <a:ext cx="2016125" cy="822325"/>
          </a:xfrm>
          <a:prstGeom prst="rect">
            <a:avLst/>
          </a:prstGeom>
          <a:noFill/>
          <a:ln w="9525">
            <a:noFill/>
          </a:ln>
        </p:spPr>
        <p:txBody>
          <a:bodyPr>
            <a:spAutoFit/>
          </a:bodyPr>
          <a:p>
            <a:pPr marL="457200" indent="-457200"/>
            <a:r>
              <a:rPr lang="en-US" altLang="zh-CN" dirty="0">
                <a:solidFill>
                  <a:srgbClr val="3333CC"/>
                </a:solidFill>
                <a:latin typeface="Times New Roman" panose="02020603050405020304" pitchFamily="18" charset="0"/>
              </a:rPr>
              <a:t>Freebuff_sm</a:t>
            </a:r>
            <a:endParaRPr lang="en-US" altLang="zh-CN" dirty="0">
              <a:solidFill>
                <a:srgbClr val="3333CC"/>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8354">
                                            <p:txEl>
                                              <p:charRg st="6" end="15"/>
                                            </p:txEl>
                                          </p:spTgt>
                                        </p:tgtEl>
                                        <p:attrNameLst>
                                          <p:attrName>style.visibility</p:attrName>
                                        </p:attrNameLst>
                                      </p:cBhvr>
                                      <p:to>
                                        <p:strVal val="visible"/>
                                      </p:to>
                                    </p:set>
                                    <p:animEffect transition="in" filter="box(in)">
                                      <p:cBhvr>
                                        <p:cTn id="7" dur="500"/>
                                        <p:tgtEl>
                                          <p:spTgt spid="228354">
                                            <p:txEl>
                                              <p:charRg st="6"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8354">
                                            <p:txEl>
                                              <p:charRg st="15" end="28"/>
                                            </p:txEl>
                                          </p:spTgt>
                                        </p:tgtEl>
                                        <p:attrNameLst>
                                          <p:attrName>style.visibility</p:attrName>
                                        </p:attrNameLst>
                                      </p:cBhvr>
                                      <p:to>
                                        <p:strVal val="visible"/>
                                      </p:to>
                                    </p:set>
                                    <p:animEffect transition="in" filter="box(in)">
                                      <p:cBhvr>
                                        <p:cTn id="12" dur="500"/>
                                        <p:tgtEl>
                                          <p:spTgt spid="228354">
                                            <p:txEl>
                                              <p:charRg st="15" end="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8356">
                                            <p:txEl>
                                              <p:charRg st="0" end="16"/>
                                            </p:txEl>
                                          </p:spTgt>
                                        </p:tgtEl>
                                        <p:attrNameLst>
                                          <p:attrName>style.visibility</p:attrName>
                                        </p:attrNameLst>
                                      </p:cBhvr>
                                      <p:to>
                                        <p:strVal val="visible"/>
                                      </p:to>
                                    </p:set>
                                    <p:animEffect transition="in" filter="box(in)">
                                      <p:cBhvr>
                                        <p:cTn id="17" dur="500"/>
                                        <p:tgtEl>
                                          <p:spTgt spid="228356">
                                            <p:txEl>
                                              <p:charRg st="0" end="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28357">
                                            <p:txEl>
                                              <p:charRg st="0" end="12"/>
                                            </p:txEl>
                                          </p:spTgt>
                                        </p:tgtEl>
                                        <p:attrNameLst>
                                          <p:attrName>style.visibility</p:attrName>
                                        </p:attrNameLst>
                                      </p:cBhvr>
                                      <p:to>
                                        <p:strVal val="visible"/>
                                      </p:to>
                                    </p:set>
                                    <p:animEffect transition="in" filter="box(in)">
                                      <p:cBhvr>
                                        <p:cTn id="22" dur="500"/>
                                        <p:tgtEl>
                                          <p:spTgt spid="228357">
                                            <p:txEl>
                                              <p:charRg st="0"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28354">
                                            <p:txEl>
                                              <p:charRg st="28" end="41"/>
                                            </p:txEl>
                                          </p:spTgt>
                                        </p:tgtEl>
                                        <p:attrNameLst>
                                          <p:attrName>style.visibility</p:attrName>
                                        </p:attrNameLst>
                                      </p:cBhvr>
                                      <p:to>
                                        <p:strVal val="visible"/>
                                      </p:to>
                                    </p:set>
                                    <p:animEffect transition="in" filter="box(in)">
                                      <p:cBhvr>
                                        <p:cTn id="27" dur="500"/>
                                        <p:tgtEl>
                                          <p:spTgt spid="228354">
                                            <p:txEl>
                                              <p:charRg st="28" end="4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28354">
                                            <p:txEl>
                                              <p:charRg st="41" end="56"/>
                                            </p:txEl>
                                          </p:spTgt>
                                        </p:tgtEl>
                                        <p:attrNameLst>
                                          <p:attrName>style.visibility</p:attrName>
                                        </p:attrNameLst>
                                      </p:cBhvr>
                                      <p:to>
                                        <p:strVal val="visible"/>
                                      </p:to>
                                    </p:set>
                                    <p:animEffect transition="in" filter="box(in)">
                                      <p:cBhvr>
                                        <p:cTn id="32" dur="500"/>
                                        <p:tgtEl>
                                          <p:spTgt spid="228354">
                                            <p:txEl>
                                              <p:charRg st="41" end="56"/>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228354">
                                            <p:txEl>
                                              <p:charRg st="56" end="77"/>
                                            </p:txEl>
                                          </p:spTgt>
                                        </p:tgtEl>
                                        <p:attrNameLst>
                                          <p:attrName>style.visibility</p:attrName>
                                        </p:attrNameLst>
                                      </p:cBhvr>
                                      <p:to>
                                        <p:strVal val="visible"/>
                                      </p:to>
                                    </p:set>
                                    <p:animEffect transition="in" filter="box(in)">
                                      <p:cBhvr>
                                        <p:cTn id="35" dur="500"/>
                                        <p:tgtEl>
                                          <p:spTgt spid="228354">
                                            <p:txEl>
                                              <p:charRg st="56" end="77"/>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228354">
                                            <p:txEl>
                                              <p:charRg st="77" end="94"/>
                                            </p:txEl>
                                          </p:spTgt>
                                        </p:tgtEl>
                                        <p:attrNameLst>
                                          <p:attrName>style.visibility</p:attrName>
                                        </p:attrNameLst>
                                      </p:cBhvr>
                                      <p:to>
                                        <p:strVal val="visible"/>
                                      </p:to>
                                    </p:set>
                                    <p:animEffect transition="in" filter="box(in)">
                                      <p:cBhvr>
                                        <p:cTn id="38" dur="500"/>
                                        <p:tgtEl>
                                          <p:spTgt spid="228354">
                                            <p:txEl>
                                              <p:charRg st="77" end="94"/>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228354">
                                            <p:txEl>
                                              <p:charRg st="94" end="111"/>
                                            </p:txEl>
                                          </p:spTgt>
                                        </p:tgtEl>
                                        <p:attrNameLst>
                                          <p:attrName>style.visibility</p:attrName>
                                        </p:attrNameLst>
                                      </p:cBhvr>
                                      <p:to>
                                        <p:strVal val="visible"/>
                                      </p:to>
                                    </p:set>
                                    <p:animEffect transition="in" filter="box(in)">
                                      <p:cBhvr>
                                        <p:cTn id="41" dur="500"/>
                                        <p:tgtEl>
                                          <p:spTgt spid="228354">
                                            <p:txEl>
                                              <p:charRg st="94"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p:nvPr/>
        </p:nvSpPr>
        <p:spPr>
          <a:xfrm>
            <a:off x="2124075" y="188913"/>
            <a:ext cx="5616575" cy="782637"/>
          </a:xfrm>
          <a:prstGeom prst="rect">
            <a:avLst/>
          </a:prstGeom>
          <a:noFill/>
          <a:ln w="9525">
            <a:noFill/>
          </a:ln>
        </p:spPr>
        <p:txBody>
          <a:bodyPr anchor="ctr"/>
          <a:p>
            <a:pPr eaLnBrk="0" hangingPunct="0">
              <a:lnSpc>
                <a:spcPct val="100000"/>
              </a:lnSpc>
              <a:spcBef>
                <a:spcPct val="0"/>
              </a:spcBef>
            </a:pPr>
            <a:r>
              <a:rPr lang="zh-CN" altLang="en-US" sz="3200" dirty="0">
                <a:solidFill>
                  <a:srgbClr val="FF3300"/>
                </a:solidFill>
                <a:latin typeface="宋体" panose="02010600030101010101" pitchFamily="2" charset="-122"/>
              </a:rPr>
              <a:t>（</a:t>
            </a:r>
            <a:r>
              <a:rPr lang="en-US" altLang="zh-CN" sz="3200" dirty="0">
                <a:solidFill>
                  <a:srgbClr val="FF3300"/>
                </a:solidFill>
                <a:latin typeface="宋体" panose="02010600030101010101" pitchFamily="2" charset="-122"/>
              </a:rPr>
              <a:t>3</a:t>
            </a:r>
            <a:r>
              <a:rPr lang="zh-CN" altLang="en-US" sz="3200" dirty="0">
                <a:solidFill>
                  <a:srgbClr val="FF3300"/>
                </a:solidFill>
                <a:latin typeface="宋体" panose="02010600030101010101" pitchFamily="2" charset="-122"/>
              </a:rPr>
              <a:t>）消息缓冲队列通信机制</a:t>
            </a:r>
            <a:endParaRPr lang="zh-CN" altLang="en-US" sz="3200" dirty="0">
              <a:solidFill>
                <a:srgbClr val="FF3300"/>
              </a:solidFill>
              <a:latin typeface="宋体" panose="02010600030101010101" pitchFamily="2" charset="-122"/>
            </a:endParaRPr>
          </a:p>
        </p:txBody>
      </p:sp>
      <p:sp>
        <p:nvSpPr>
          <p:cNvPr id="115715" name="Text Box 3"/>
          <p:cNvSpPr txBox="1"/>
          <p:nvPr/>
        </p:nvSpPr>
        <p:spPr>
          <a:xfrm>
            <a:off x="755650" y="1341438"/>
            <a:ext cx="7129463" cy="366712"/>
          </a:xfrm>
          <a:prstGeom prst="rect">
            <a:avLst/>
          </a:prstGeom>
          <a:noFill/>
          <a:ln w="9525">
            <a:noFill/>
          </a:ln>
        </p:spPr>
        <p:txBody>
          <a:bodyPr>
            <a:spAutoFit/>
          </a:bodyPr>
          <a:p>
            <a:pPr algn="ctr" eaLnBrk="0" hangingPunct="0">
              <a:lnSpc>
                <a:spcPct val="100000"/>
              </a:lnSpc>
            </a:pPr>
            <a:endParaRPr lang="zh-CN" altLang="en-US" sz="1800" b="0" dirty="0">
              <a:latin typeface="Arial" panose="020B0604020202020204" pitchFamily="34" charset="0"/>
            </a:endParaRPr>
          </a:p>
        </p:txBody>
      </p:sp>
      <p:sp>
        <p:nvSpPr>
          <p:cNvPr id="115716" name="Rectangle 4"/>
          <p:cNvSpPr/>
          <p:nvPr/>
        </p:nvSpPr>
        <p:spPr>
          <a:xfrm>
            <a:off x="323850" y="908050"/>
            <a:ext cx="8137525" cy="519113"/>
          </a:xfrm>
          <a:prstGeom prst="rect">
            <a:avLst/>
          </a:prstGeom>
          <a:noFill/>
          <a:ln w="9525">
            <a:noFill/>
          </a:ln>
        </p:spPr>
        <p:txBody>
          <a:bodyPr>
            <a:spAutoFit/>
          </a:bodyPr>
          <a:p>
            <a:pPr eaLnBrk="0" hangingPunct="0">
              <a:lnSpc>
                <a:spcPct val="100000"/>
              </a:lnSpc>
              <a:spcBef>
                <a:spcPct val="0"/>
              </a:spcBef>
              <a:buFont typeface="Wingdings" panose="05000000000000000000" pitchFamily="2" charset="2"/>
              <a:buChar char="u"/>
            </a:pPr>
            <a:r>
              <a:rPr lang="zh-CN" altLang="en-US" sz="2800" dirty="0">
                <a:solidFill>
                  <a:schemeClr val="tx2"/>
                </a:solidFill>
                <a:latin typeface="Arial" panose="020B0604020202020204" pitchFamily="34" charset="0"/>
              </a:rPr>
              <a:t>发送原语：</a:t>
            </a:r>
            <a:endParaRPr lang="zh-CN" altLang="en-US" dirty="0">
              <a:solidFill>
                <a:schemeClr val="tx2"/>
              </a:solidFill>
              <a:latin typeface="Times New Roman" panose="02020603050405020304" pitchFamily="18" charset="0"/>
            </a:endParaRPr>
          </a:p>
        </p:txBody>
      </p:sp>
      <p:sp>
        <p:nvSpPr>
          <p:cNvPr id="245765" name="Text Box 5"/>
          <p:cNvSpPr txBox="1"/>
          <p:nvPr/>
        </p:nvSpPr>
        <p:spPr>
          <a:xfrm>
            <a:off x="755650" y="2133600"/>
            <a:ext cx="7921625" cy="3092450"/>
          </a:xfrm>
          <a:prstGeom prst="rect">
            <a:avLst/>
          </a:prstGeom>
          <a:noFill/>
          <a:ln w="9525" cap="flat" cmpd="sng">
            <a:solidFill>
              <a:schemeClr val="tx1"/>
            </a:solidFill>
            <a:prstDash val="solid"/>
            <a:miter/>
            <a:headEnd type="none" w="med" len="med"/>
            <a:tailEnd type="none" w="med" len="med"/>
          </a:ln>
        </p:spPr>
        <p:txBody>
          <a:bodyPr>
            <a:spAutoFit/>
          </a:bodyPr>
          <a:p>
            <a:pPr marL="457200" indent="-457200">
              <a:buChar char="•"/>
            </a:pPr>
            <a:r>
              <a:rPr lang="zh-CN" altLang="en-US" sz="2800" dirty="0">
                <a:latin typeface="Arial" panose="020B0604020202020204" pitchFamily="34" charset="0"/>
              </a:rPr>
              <a:t>申请空白消息缓冲区；</a:t>
            </a:r>
            <a:endParaRPr lang="zh-CN" altLang="en-US" sz="2800" dirty="0">
              <a:latin typeface="Arial" panose="020B0604020202020204" pitchFamily="34" charset="0"/>
            </a:endParaRPr>
          </a:p>
          <a:p>
            <a:pPr marL="457200" indent="-457200">
              <a:buChar char="•"/>
            </a:pPr>
            <a:r>
              <a:rPr lang="zh-CN" altLang="en-US" sz="2800" dirty="0">
                <a:latin typeface="Arial" panose="020B0604020202020204" pitchFamily="34" charset="0"/>
              </a:rPr>
              <a:t>填写该空白消息缓冲区；</a:t>
            </a:r>
            <a:endParaRPr lang="zh-CN" altLang="en-US" sz="2800" dirty="0">
              <a:latin typeface="Arial" panose="020B0604020202020204" pitchFamily="34" charset="0"/>
            </a:endParaRPr>
          </a:p>
          <a:p>
            <a:pPr marL="457200" indent="-457200">
              <a:buChar char="•"/>
            </a:pPr>
            <a:r>
              <a:rPr lang="zh-CN" altLang="en-US" sz="2800" dirty="0">
                <a:latin typeface="Arial" panose="020B0604020202020204" pitchFamily="34" charset="0"/>
              </a:rPr>
              <a:t>将该消息缓冲区挂到接收进程的消息队列上。</a:t>
            </a:r>
            <a:endParaRPr lang="zh-CN" altLang="en-US" sz="2800" dirty="0">
              <a:latin typeface="Arial" panose="020B0604020202020204" pitchFamily="34" charset="0"/>
            </a:endParaRPr>
          </a:p>
        </p:txBody>
      </p:sp>
      <p:sp>
        <p:nvSpPr>
          <p:cNvPr id="245766" name="Rectangle 6"/>
          <p:cNvSpPr/>
          <p:nvPr/>
        </p:nvSpPr>
        <p:spPr>
          <a:xfrm>
            <a:off x="468313" y="1476375"/>
            <a:ext cx="8137525" cy="5265738"/>
          </a:xfrm>
          <a:prstGeom prst="rect">
            <a:avLst/>
          </a:prstGeom>
          <a:noFill/>
          <a:ln w="9525">
            <a:noFill/>
          </a:ln>
        </p:spPr>
        <p:txBody>
          <a:bodyPr>
            <a:spAutoFit/>
          </a:bodyPr>
          <a:p>
            <a:pPr eaLnBrk="0" hangingPunct="0">
              <a:lnSpc>
                <a:spcPct val="100000"/>
              </a:lnSpc>
              <a:spcBef>
                <a:spcPct val="0"/>
              </a:spcBef>
              <a:buFont typeface="Wingdings" panose="05000000000000000000" pitchFamily="2" charset="2"/>
              <a:buNone/>
            </a:pPr>
            <a:r>
              <a:rPr lang="en-US" altLang="zh-CN" sz="2800" dirty="0">
                <a:solidFill>
                  <a:schemeClr val="tx2"/>
                </a:solidFill>
                <a:latin typeface="Arial" panose="020B0604020202020204" pitchFamily="34" charset="0"/>
              </a:rPr>
              <a:t>             procedure send(receiver,a)</a:t>
            </a:r>
            <a:endParaRPr lang="en-US" altLang="zh-CN" sz="2800" dirty="0">
              <a:solidFill>
                <a:schemeClr val="tx2"/>
              </a:solidFill>
              <a:latin typeface="Arial" panose="020B0604020202020204" pitchFamily="34" charset="0"/>
            </a:endParaRPr>
          </a:p>
          <a:p>
            <a:pPr eaLnBrk="0" hangingPunct="0">
              <a:lnSpc>
                <a:spcPct val="100000"/>
              </a:lnSpc>
              <a:spcBef>
                <a:spcPct val="0"/>
              </a:spcBef>
              <a:buFont typeface="Wingdings" panose="05000000000000000000" pitchFamily="2" charset="2"/>
              <a:buNone/>
            </a:pPr>
            <a:r>
              <a:rPr lang="en-US" altLang="zh-CN" dirty="0">
                <a:solidFill>
                  <a:schemeClr val="tx2"/>
                </a:solidFill>
                <a:latin typeface="Times New Roman" panose="02020603050405020304" pitchFamily="18" charset="0"/>
              </a:rPr>
              <a:t>		       </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i= getbuf();</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i.sender=a.sender;</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i.size=a.size;</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i.text=a.text;</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i.next=Null;</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j=getpcb(receiver);</a:t>
            </a:r>
            <a:endParaRPr lang="en-US" altLang="zh-CN" dirty="0">
              <a:latin typeface="Times New Roman" panose="02020603050405020304" pitchFamily="18" charset="0"/>
            </a:endParaRPr>
          </a:p>
          <a:p>
            <a:pPr eaLnBrk="0" hangingPunct="0">
              <a:lnSpc>
                <a:spcPct val="100000"/>
              </a:lnSpc>
              <a:spcBef>
                <a:spcPct val="0"/>
              </a:spcBef>
            </a:pPr>
            <a:r>
              <a:rPr lang="en-US" altLang="zh-CN" dirty="0">
                <a:solidFill>
                  <a:schemeClr val="accent1"/>
                </a:solidFill>
                <a:latin typeface="Times New Roman" panose="02020603050405020304" pitchFamily="18" charset="0"/>
              </a:rPr>
              <a:t>                                    P(j.mutex);</a:t>
            </a:r>
            <a:endParaRPr lang="en-US" altLang="zh-CN" dirty="0">
              <a:solidFill>
                <a:schemeClr val="accent1"/>
              </a:solidFill>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insert(j.mq, i);</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V(j.mutex);</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V(j.sm)</a:t>
            </a:r>
            <a:endParaRPr lang="en-US" altLang="zh-CN" dirty="0">
              <a:latin typeface="Times New Roman" panose="02020603050405020304" pitchFamily="18" charset="0"/>
            </a:endParaRPr>
          </a:p>
          <a:p>
            <a:pPr eaLnBrk="0" hangingPunct="0">
              <a:lnSpc>
                <a:spcPct val="100000"/>
              </a:lnSpc>
              <a:spcBef>
                <a:spcPct val="0"/>
              </a:spcBef>
            </a:pPr>
            <a:r>
              <a:rPr lang="en-US" altLang="zh-CN" dirty="0">
                <a:solidFill>
                  <a:schemeClr val="tx2"/>
                </a:solidFill>
                <a:latin typeface="Times New Roman" panose="02020603050405020304" pitchFamily="18" charset="0"/>
              </a:rPr>
              <a:t>                                 }</a:t>
            </a:r>
            <a:endParaRPr lang="en-US" altLang="zh-CN" dirty="0">
              <a:solidFill>
                <a:schemeClr val="tx2"/>
              </a:solidFill>
              <a:latin typeface="Times New Roman" panose="02020603050405020304" pitchFamily="18" charset="0"/>
            </a:endParaRPr>
          </a:p>
          <a:p>
            <a:pPr eaLnBrk="0" hangingPunct="0">
              <a:lnSpc>
                <a:spcPct val="100000"/>
              </a:lnSpc>
              <a:spcBef>
                <a:spcPct val="0"/>
              </a:spcBef>
              <a:buFont typeface="Wingdings" panose="05000000000000000000" pitchFamily="2" charset="2"/>
              <a:buNone/>
            </a:pPr>
            <a:endParaRPr lang="zh-CN" altLang="en-US" dirty="0">
              <a:solidFill>
                <a:schemeClr val="tx2"/>
              </a:solidFill>
              <a:latin typeface="Times New Roman" panose="02020603050405020304" pitchFamily="18" charset="0"/>
            </a:endParaRPr>
          </a:p>
        </p:txBody>
      </p:sp>
      <p:sp>
        <p:nvSpPr>
          <p:cNvPr id="245767" name="Rectangle 7"/>
          <p:cNvSpPr/>
          <p:nvPr/>
        </p:nvSpPr>
        <p:spPr>
          <a:xfrm>
            <a:off x="6084888" y="2060575"/>
            <a:ext cx="3167062" cy="1552575"/>
          </a:xfrm>
          <a:prstGeom prst="rect">
            <a:avLst/>
          </a:prstGeom>
          <a:noFill/>
          <a:ln w="9525">
            <a:noFill/>
          </a:ln>
        </p:spPr>
        <p:txBody>
          <a:bodyPr>
            <a:spAutoFit/>
          </a:bodyPr>
          <a:p>
            <a:pPr eaLnBrk="0" hangingPunct="0">
              <a:lnSpc>
                <a:spcPct val="100000"/>
              </a:lnSpc>
              <a:spcBef>
                <a:spcPct val="0"/>
              </a:spcBef>
              <a:buFont typeface="Wingdings" panose="05000000000000000000" pitchFamily="2" charset="2"/>
              <a:buNone/>
            </a:pPr>
            <a:r>
              <a:rPr lang="en-US" altLang="zh-CN" dirty="0">
                <a:solidFill>
                  <a:schemeClr val="accent1"/>
                </a:solidFill>
                <a:latin typeface="Times New Roman" panose="02020603050405020304" pitchFamily="18" charset="0"/>
              </a:rPr>
              <a:t>  P(freebuf_sm);</a:t>
            </a:r>
            <a:endParaRPr lang="en-US" altLang="zh-CN" dirty="0">
              <a:solidFill>
                <a:schemeClr val="accent1"/>
              </a:solidFill>
              <a:latin typeface="Times New Roman" panose="02020603050405020304" pitchFamily="18" charset="0"/>
            </a:endParaRPr>
          </a:p>
          <a:p>
            <a:pPr eaLnBrk="0" hangingPunct="0">
              <a:lnSpc>
                <a:spcPct val="100000"/>
              </a:lnSpc>
              <a:spcBef>
                <a:spcPct val="0"/>
              </a:spcBef>
              <a:buFont typeface="Wingdings" panose="05000000000000000000" pitchFamily="2" charset="2"/>
              <a:buNone/>
            </a:pPr>
            <a:r>
              <a:rPr lang="en-US" altLang="zh-CN" dirty="0">
                <a:solidFill>
                  <a:schemeClr val="accent1"/>
                </a:solidFill>
                <a:latin typeface="Times New Roman" panose="02020603050405020304" pitchFamily="18" charset="0"/>
              </a:rPr>
              <a:t>  P(freebuf_mutex);</a:t>
            </a:r>
            <a:endParaRPr lang="en-US" altLang="zh-CN" dirty="0">
              <a:solidFill>
                <a:schemeClr val="accent1"/>
              </a:solidFill>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get a freebuf</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a:t>
            </a:r>
            <a:r>
              <a:rPr lang="en-US" altLang="zh-CN" dirty="0">
                <a:solidFill>
                  <a:srgbClr val="3333CC"/>
                </a:solidFill>
                <a:latin typeface="Times New Roman" panose="02020603050405020304" pitchFamily="18" charset="0"/>
              </a:rPr>
              <a:t>V(freebuf_mutex);</a:t>
            </a:r>
            <a:endParaRPr lang="en-US" altLang="zh-CN" dirty="0">
              <a:solidFill>
                <a:srgbClr val="3333CC"/>
              </a:solidFill>
              <a:latin typeface="Times New Roman" panose="02020603050405020304" pitchFamily="18" charset="0"/>
            </a:endParaRPr>
          </a:p>
        </p:txBody>
      </p:sp>
      <p:sp>
        <p:nvSpPr>
          <p:cNvPr id="245768" name="Rectangle 8"/>
          <p:cNvSpPr/>
          <p:nvPr/>
        </p:nvSpPr>
        <p:spPr>
          <a:xfrm>
            <a:off x="6011863" y="1989138"/>
            <a:ext cx="2952750" cy="1655762"/>
          </a:xfrm>
          <a:prstGeom prst="rect">
            <a:avLst/>
          </a:prstGeom>
          <a:noFill/>
          <a:ln w="28575" cap="flat" cmpd="sng">
            <a:solidFill>
              <a:srgbClr val="008000"/>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45769" name="Line 9"/>
          <p:cNvSpPr/>
          <p:nvPr/>
        </p:nvSpPr>
        <p:spPr>
          <a:xfrm>
            <a:off x="4932363" y="2492375"/>
            <a:ext cx="1223962" cy="0"/>
          </a:xfrm>
          <a:prstGeom prst="line">
            <a:avLst/>
          </a:prstGeom>
          <a:ln w="28575" cap="flat" cmpd="sng">
            <a:solidFill>
              <a:srgbClr val="FF6600"/>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65"/>
                                        </p:tgtEl>
                                        <p:attrNameLst>
                                          <p:attrName>style.visibility</p:attrName>
                                        </p:attrNameLst>
                                      </p:cBhvr>
                                      <p:to>
                                        <p:strVal val="visible"/>
                                      </p:to>
                                    </p:set>
                                    <p:animEffect transition="in" filter="box(in)">
                                      <p:cBhvr>
                                        <p:cTn id="7" dur="500"/>
                                        <p:tgtEl>
                                          <p:spTgt spid="24576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245765"/>
                                        </p:tgtEl>
                                      </p:cBhvr>
                                    </p:animEffect>
                                    <p:set>
                                      <p:cBhvr>
                                        <p:cTn id="12" dur="1" fill="hold">
                                          <p:stCondLst>
                                            <p:cond delay="499"/>
                                          </p:stCondLst>
                                        </p:cTn>
                                        <p:tgtEl>
                                          <p:spTgt spid="24576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5766"/>
                                        </p:tgtEl>
                                        <p:attrNameLst>
                                          <p:attrName>style.visibility</p:attrName>
                                        </p:attrNameLst>
                                      </p:cBhvr>
                                      <p:to>
                                        <p:strVal val="visible"/>
                                      </p:to>
                                    </p:set>
                                    <p:animEffect transition="in" filter="box(in)">
                                      <p:cBhvr>
                                        <p:cTn id="17" dur="500"/>
                                        <p:tgtEl>
                                          <p:spTgt spid="24576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45767"/>
                                        </p:tgtEl>
                                        <p:attrNameLst>
                                          <p:attrName>style.visibility</p:attrName>
                                        </p:attrNameLst>
                                      </p:cBhvr>
                                      <p:to>
                                        <p:strVal val="visible"/>
                                      </p:to>
                                    </p:set>
                                    <p:animEffect transition="in" filter="box(in)">
                                      <p:cBhvr>
                                        <p:cTn id="22" dur="500"/>
                                        <p:tgtEl>
                                          <p:spTgt spid="24576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45768"/>
                                        </p:tgtEl>
                                        <p:attrNameLst>
                                          <p:attrName>style.visibility</p:attrName>
                                        </p:attrNameLst>
                                      </p:cBhvr>
                                      <p:to>
                                        <p:strVal val="visible"/>
                                      </p:to>
                                    </p:set>
                                    <p:animEffect transition="in" filter="box(in)">
                                      <p:cBhvr>
                                        <p:cTn id="25" dur="500"/>
                                        <p:tgtEl>
                                          <p:spTgt spid="245768"/>
                                        </p:tgtEl>
                                      </p:cBhvr>
                                    </p:animEffect>
                                  </p:childTnLst>
                                </p:cTn>
                              </p:par>
                              <p:par>
                                <p:cTn id="26" presetID="4" presetClass="entr" presetSubtype="16" fill="hold" nodeType="withEffect">
                                  <p:stCondLst>
                                    <p:cond delay="0"/>
                                  </p:stCondLst>
                                  <p:childTnLst>
                                    <p:set>
                                      <p:cBhvr>
                                        <p:cTn id="27" dur="1" fill="hold">
                                          <p:stCondLst>
                                            <p:cond delay="0"/>
                                          </p:stCondLst>
                                        </p:cTn>
                                        <p:tgtEl>
                                          <p:spTgt spid="245769"/>
                                        </p:tgtEl>
                                        <p:attrNameLst>
                                          <p:attrName>style.visibility</p:attrName>
                                        </p:attrNameLst>
                                      </p:cBhvr>
                                      <p:to>
                                        <p:strVal val="visible"/>
                                      </p:to>
                                    </p:set>
                                    <p:animEffect transition="in" filter="box(in)">
                                      <p:cBhvr>
                                        <p:cTn id="28" dur="500"/>
                                        <p:tgtEl>
                                          <p:spTgt spid="24576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245767"/>
                                        </p:tgtEl>
                                        <p:attrNameLst>
                                          <p:attrName>ppt_x</p:attrName>
                                        </p:attrNameLst>
                                      </p:cBhvr>
                                      <p:tavLst>
                                        <p:tav tm="0">
                                          <p:val>
                                            <p:strVal val="ppt_x"/>
                                          </p:val>
                                        </p:tav>
                                        <p:tav tm="100000">
                                          <p:val>
                                            <p:strVal val="ppt_x"/>
                                          </p:val>
                                        </p:tav>
                                      </p:tavLst>
                                    </p:anim>
                                    <p:anim calcmode="lin" valueType="num">
                                      <p:cBhvr additive="base">
                                        <p:cTn id="33" dur="500"/>
                                        <p:tgtEl>
                                          <p:spTgt spid="245767"/>
                                        </p:tgtEl>
                                        <p:attrNameLst>
                                          <p:attrName>ppt_y</p:attrName>
                                        </p:attrNameLst>
                                      </p:cBhvr>
                                      <p:tavLst>
                                        <p:tav tm="0">
                                          <p:val>
                                            <p:strVal val="ppt_y"/>
                                          </p:val>
                                        </p:tav>
                                        <p:tav tm="100000">
                                          <p:val>
                                            <p:strVal val="1+ppt_h/2"/>
                                          </p:val>
                                        </p:tav>
                                      </p:tavLst>
                                    </p:anim>
                                    <p:set>
                                      <p:cBhvr>
                                        <p:cTn id="34" dur="1" fill="hold">
                                          <p:stCondLst>
                                            <p:cond delay="499"/>
                                          </p:stCondLst>
                                        </p:cTn>
                                        <p:tgtEl>
                                          <p:spTgt spid="245767"/>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500"/>
                                        <p:tgtEl>
                                          <p:spTgt spid="245768"/>
                                        </p:tgtEl>
                                        <p:attrNameLst>
                                          <p:attrName>ppt_x</p:attrName>
                                        </p:attrNameLst>
                                      </p:cBhvr>
                                      <p:tavLst>
                                        <p:tav tm="0">
                                          <p:val>
                                            <p:strVal val="ppt_x"/>
                                          </p:val>
                                        </p:tav>
                                        <p:tav tm="100000">
                                          <p:val>
                                            <p:strVal val="ppt_x"/>
                                          </p:val>
                                        </p:tav>
                                      </p:tavLst>
                                    </p:anim>
                                    <p:anim calcmode="lin" valueType="num">
                                      <p:cBhvr additive="base">
                                        <p:cTn id="37" dur="500"/>
                                        <p:tgtEl>
                                          <p:spTgt spid="245768"/>
                                        </p:tgtEl>
                                        <p:attrNameLst>
                                          <p:attrName>ppt_y</p:attrName>
                                        </p:attrNameLst>
                                      </p:cBhvr>
                                      <p:tavLst>
                                        <p:tav tm="0">
                                          <p:val>
                                            <p:strVal val="ppt_y"/>
                                          </p:val>
                                        </p:tav>
                                        <p:tav tm="100000">
                                          <p:val>
                                            <p:strVal val="1+ppt_h/2"/>
                                          </p:val>
                                        </p:tav>
                                      </p:tavLst>
                                    </p:anim>
                                    <p:set>
                                      <p:cBhvr>
                                        <p:cTn id="38" dur="1" fill="hold">
                                          <p:stCondLst>
                                            <p:cond delay="499"/>
                                          </p:stCondLst>
                                        </p:cTn>
                                        <p:tgtEl>
                                          <p:spTgt spid="245768"/>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245769"/>
                                        </p:tgtEl>
                                        <p:attrNameLst>
                                          <p:attrName>ppt_x</p:attrName>
                                        </p:attrNameLst>
                                      </p:cBhvr>
                                      <p:tavLst>
                                        <p:tav tm="0">
                                          <p:val>
                                            <p:strVal val="ppt_x"/>
                                          </p:val>
                                        </p:tav>
                                        <p:tav tm="100000">
                                          <p:val>
                                            <p:strVal val="ppt_x"/>
                                          </p:val>
                                        </p:tav>
                                      </p:tavLst>
                                    </p:anim>
                                    <p:anim calcmode="lin" valueType="num">
                                      <p:cBhvr additive="base">
                                        <p:cTn id="41" dur="500"/>
                                        <p:tgtEl>
                                          <p:spTgt spid="245769"/>
                                        </p:tgtEl>
                                        <p:attrNameLst>
                                          <p:attrName>ppt_y</p:attrName>
                                        </p:attrNameLst>
                                      </p:cBhvr>
                                      <p:tavLst>
                                        <p:tav tm="0">
                                          <p:val>
                                            <p:strVal val="ppt_y"/>
                                          </p:val>
                                        </p:tav>
                                        <p:tav tm="100000">
                                          <p:val>
                                            <p:strVal val="1+ppt_h/2"/>
                                          </p:val>
                                        </p:tav>
                                      </p:tavLst>
                                    </p:anim>
                                    <p:set>
                                      <p:cBhvr>
                                        <p:cTn id="42" dur="1" fill="hold">
                                          <p:stCondLst>
                                            <p:cond delay="499"/>
                                          </p:stCondLst>
                                        </p:cTn>
                                        <p:tgtEl>
                                          <p:spTgt spid="2457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animBg="1"/>
      <p:bldP spid="245765" grpId="1" animBg="1"/>
      <p:bldP spid="245766" grpId="0"/>
      <p:bldP spid="245767" grpId="0"/>
      <p:bldP spid="245767" grpId="1"/>
      <p:bldP spid="245768" grpId="0" animBg="1"/>
      <p:bldP spid="245768"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p:nvPr/>
        </p:nvSpPr>
        <p:spPr>
          <a:xfrm>
            <a:off x="1835150" y="260350"/>
            <a:ext cx="6121400" cy="782638"/>
          </a:xfrm>
          <a:prstGeom prst="rect">
            <a:avLst/>
          </a:prstGeom>
          <a:noFill/>
          <a:ln w="9525">
            <a:noFill/>
          </a:ln>
        </p:spPr>
        <p:txBody>
          <a:bodyPr anchor="ctr"/>
          <a:p>
            <a:pPr eaLnBrk="0" hangingPunct="0">
              <a:lnSpc>
                <a:spcPct val="100000"/>
              </a:lnSpc>
              <a:spcBef>
                <a:spcPct val="0"/>
              </a:spcBef>
            </a:pPr>
            <a:r>
              <a:rPr lang="zh-CN" altLang="en-US" sz="3200" dirty="0">
                <a:solidFill>
                  <a:srgbClr val="FF3300"/>
                </a:solidFill>
                <a:latin typeface="宋体" panose="02010600030101010101" pitchFamily="2" charset="-122"/>
              </a:rPr>
              <a:t>（</a:t>
            </a:r>
            <a:r>
              <a:rPr lang="en-US" altLang="zh-CN" sz="3200" dirty="0">
                <a:solidFill>
                  <a:srgbClr val="FF3300"/>
                </a:solidFill>
                <a:latin typeface="宋体" panose="02010600030101010101" pitchFamily="2" charset="-122"/>
              </a:rPr>
              <a:t>3</a:t>
            </a:r>
            <a:r>
              <a:rPr lang="zh-CN" altLang="en-US" sz="3200" dirty="0">
                <a:solidFill>
                  <a:srgbClr val="FF3300"/>
                </a:solidFill>
                <a:latin typeface="宋体" panose="02010600030101010101" pitchFamily="2" charset="-122"/>
              </a:rPr>
              <a:t>）消息缓冲队列通信机制</a:t>
            </a:r>
            <a:endParaRPr lang="zh-CN" altLang="en-US" sz="3200" dirty="0">
              <a:solidFill>
                <a:srgbClr val="FF3300"/>
              </a:solidFill>
              <a:latin typeface="宋体" panose="02010600030101010101" pitchFamily="2" charset="-122"/>
            </a:endParaRPr>
          </a:p>
        </p:txBody>
      </p:sp>
      <p:sp>
        <p:nvSpPr>
          <p:cNvPr id="116739" name="Text Box 3"/>
          <p:cNvSpPr txBox="1"/>
          <p:nvPr/>
        </p:nvSpPr>
        <p:spPr>
          <a:xfrm>
            <a:off x="755650" y="1341438"/>
            <a:ext cx="7129463" cy="366712"/>
          </a:xfrm>
          <a:prstGeom prst="rect">
            <a:avLst/>
          </a:prstGeom>
          <a:noFill/>
          <a:ln w="9525">
            <a:noFill/>
          </a:ln>
        </p:spPr>
        <p:txBody>
          <a:bodyPr>
            <a:spAutoFit/>
          </a:bodyPr>
          <a:p>
            <a:pPr algn="ctr" eaLnBrk="0" hangingPunct="0">
              <a:lnSpc>
                <a:spcPct val="100000"/>
              </a:lnSpc>
            </a:pPr>
            <a:endParaRPr lang="zh-CN" altLang="en-US" sz="1800" b="0" dirty="0">
              <a:latin typeface="Arial" panose="020B0604020202020204" pitchFamily="34" charset="0"/>
            </a:endParaRPr>
          </a:p>
        </p:txBody>
      </p:sp>
      <p:sp>
        <p:nvSpPr>
          <p:cNvPr id="116740" name="Rectangle 4"/>
          <p:cNvSpPr/>
          <p:nvPr/>
        </p:nvSpPr>
        <p:spPr>
          <a:xfrm>
            <a:off x="250825" y="981075"/>
            <a:ext cx="8569325" cy="519113"/>
          </a:xfrm>
          <a:prstGeom prst="rect">
            <a:avLst/>
          </a:prstGeom>
          <a:noFill/>
          <a:ln w="9525">
            <a:noFill/>
          </a:ln>
        </p:spPr>
        <p:txBody>
          <a:bodyPr>
            <a:spAutoFit/>
          </a:bodyPr>
          <a:p>
            <a:pPr eaLnBrk="0" hangingPunct="0">
              <a:lnSpc>
                <a:spcPct val="100000"/>
              </a:lnSpc>
              <a:spcBef>
                <a:spcPct val="0"/>
              </a:spcBef>
              <a:buFont typeface="Wingdings" panose="05000000000000000000" pitchFamily="2" charset="2"/>
              <a:buChar char="u"/>
            </a:pPr>
            <a:r>
              <a:rPr lang="zh-CN" altLang="en-US" sz="2800" dirty="0">
                <a:solidFill>
                  <a:schemeClr val="tx2"/>
                </a:solidFill>
                <a:latin typeface="Arial" panose="020B0604020202020204" pitchFamily="34" charset="0"/>
              </a:rPr>
              <a:t>接收原语：</a:t>
            </a:r>
            <a:endParaRPr lang="zh-CN" altLang="en-US" sz="2800" dirty="0">
              <a:solidFill>
                <a:schemeClr val="tx2"/>
              </a:solidFill>
              <a:latin typeface="Times New Roman" panose="02020603050405020304" pitchFamily="18" charset="0"/>
            </a:endParaRPr>
          </a:p>
        </p:txBody>
      </p:sp>
      <p:sp>
        <p:nvSpPr>
          <p:cNvPr id="231429" name="Rectangle 5"/>
          <p:cNvSpPr/>
          <p:nvPr/>
        </p:nvSpPr>
        <p:spPr>
          <a:xfrm>
            <a:off x="250825" y="1484313"/>
            <a:ext cx="8569325" cy="4960937"/>
          </a:xfrm>
          <a:prstGeom prst="rect">
            <a:avLst/>
          </a:prstGeom>
          <a:noFill/>
          <a:ln w="9525">
            <a:noFill/>
          </a:ln>
        </p:spPr>
        <p:txBody>
          <a:bodyPr>
            <a:spAutoFit/>
          </a:bodyPr>
          <a:p>
            <a:pPr eaLnBrk="0" hangingPunct="0">
              <a:lnSpc>
                <a:spcPct val="100000"/>
              </a:lnSpc>
              <a:spcBef>
                <a:spcPct val="0"/>
              </a:spcBef>
              <a:buFont typeface="Wingdings" panose="05000000000000000000" pitchFamily="2" charset="2"/>
              <a:buNone/>
            </a:pPr>
            <a:r>
              <a:rPr lang="en-US" altLang="zh-CN" sz="3200" dirty="0">
                <a:solidFill>
                  <a:schemeClr val="tx2"/>
                </a:solidFill>
                <a:latin typeface="Arial" panose="020B0604020202020204" pitchFamily="34" charset="0"/>
              </a:rPr>
              <a:t>        procedure receive(b)</a:t>
            </a:r>
            <a:endParaRPr lang="en-US" altLang="zh-CN" sz="3200" dirty="0">
              <a:solidFill>
                <a:schemeClr val="tx2"/>
              </a:solidFill>
              <a:latin typeface="Arial" panose="020B0604020202020204" pitchFamily="34" charset="0"/>
            </a:endParaRPr>
          </a:p>
          <a:p>
            <a:pPr eaLnBrk="0" hangingPunct="0">
              <a:lnSpc>
                <a:spcPct val="100000"/>
              </a:lnSpc>
              <a:spcBef>
                <a:spcPct val="0"/>
              </a:spcBef>
              <a:buFont typeface="Wingdings" panose="05000000000000000000" pitchFamily="2" charset="2"/>
              <a:buNone/>
            </a:pPr>
            <a:r>
              <a:rPr lang="en-US" altLang="zh-CN" dirty="0">
                <a:solidFill>
                  <a:schemeClr val="tx2"/>
                </a:solidFill>
                <a:latin typeface="Times New Roman" panose="02020603050405020304" pitchFamily="18" charset="0"/>
              </a:rPr>
              <a:t>		       {    </a:t>
            </a:r>
            <a:endParaRPr lang="en-US" altLang="zh-CN" dirty="0">
              <a:solidFill>
                <a:schemeClr val="tx2"/>
              </a:solidFill>
              <a:latin typeface="Times New Roman" panose="02020603050405020304" pitchFamily="18" charset="0"/>
            </a:endParaRPr>
          </a:p>
          <a:p>
            <a:pPr eaLnBrk="0" hangingPunct="0">
              <a:lnSpc>
                <a:spcPct val="100000"/>
              </a:lnSpc>
              <a:spcBef>
                <a:spcPct val="0"/>
              </a:spcBef>
            </a:pPr>
            <a:r>
              <a:rPr lang="en-US" altLang="zh-CN" dirty="0">
                <a:solidFill>
                  <a:schemeClr val="tx2"/>
                </a:solidFill>
                <a:latin typeface="Times New Roman" panose="02020603050405020304" pitchFamily="18" charset="0"/>
              </a:rPr>
              <a:t>		</a:t>
            </a:r>
            <a:r>
              <a:rPr lang="en-US" altLang="zh-CN" dirty="0">
                <a:latin typeface="Times New Roman" panose="02020603050405020304" pitchFamily="18" charset="0"/>
              </a:rPr>
              <a:t>	 j= receiver’s internal name;</a:t>
            </a:r>
            <a:endParaRPr lang="en-US" altLang="zh-CN" dirty="0">
              <a:latin typeface="Times New Roman" panose="02020603050405020304" pitchFamily="18" charset="0"/>
            </a:endParaRPr>
          </a:p>
          <a:p>
            <a:pPr eaLnBrk="0" hangingPunct="0">
              <a:lnSpc>
                <a:spcPct val="100000"/>
              </a:lnSpc>
              <a:spcBef>
                <a:spcPct val="0"/>
              </a:spcBef>
            </a:pPr>
            <a:r>
              <a:rPr lang="en-US" altLang="zh-CN" dirty="0">
                <a:solidFill>
                  <a:schemeClr val="accent1"/>
                </a:solidFill>
                <a:latin typeface="Times New Roman" panose="02020603050405020304" pitchFamily="18" charset="0"/>
              </a:rPr>
              <a:t>                                     P(j.sm);</a:t>
            </a:r>
            <a:endParaRPr lang="en-US" altLang="zh-CN" dirty="0">
              <a:solidFill>
                <a:schemeClr val="accent1"/>
              </a:solidFill>
              <a:latin typeface="Times New Roman" panose="02020603050405020304" pitchFamily="18" charset="0"/>
            </a:endParaRPr>
          </a:p>
          <a:p>
            <a:pPr eaLnBrk="0" hangingPunct="0">
              <a:lnSpc>
                <a:spcPct val="100000"/>
              </a:lnSpc>
              <a:spcBef>
                <a:spcPct val="0"/>
              </a:spcBef>
            </a:pPr>
            <a:r>
              <a:rPr lang="en-US" altLang="zh-CN" dirty="0">
                <a:solidFill>
                  <a:schemeClr val="accent1"/>
                </a:solidFill>
                <a:latin typeface="Times New Roman" panose="02020603050405020304" pitchFamily="18" charset="0"/>
              </a:rPr>
              <a:t>                                     P(j.mutex);</a:t>
            </a:r>
            <a:endParaRPr lang="en-US" altLang="zh-CN" dirty="0">
              <a:solidFill>
                <a:schemeClr val="accent1"/>
              </a:solidFill>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remove(j.mq,i);</a:t>
            </a:r>
            <a:endParaRPr lang="en-US" altLang="zh-CN" dirty="0">
              <a:latin typeface="Times New Roman" panose="02020603050405020304" pitchFamily="18" charset="0"/>
            </a:endParaRPr>
          </a:p>
          <a:p>
            <a:pPr eaLnBrk="0" hangingPunct="0">
              <a:lnSpc>
                <a:spcPct val="100000"/>
              </a:lnSpc>
              <a:spcBef>
                <a:spcPct val="0"/>
              </a:spcBef>
            </a:pPr>
            <a:r>
              <a:rPr lang="en-US" altLang="zh-CN" dirty="0">
                <a:solidFill>
                  <a:srgbClr val="3333CC"/>
                </a:solidFill>
                <a:latin typeface="Times New Roman" panose="02020603050405020304" pitchFamily="18" charset="0"/>
              </a:rPr>
              <a:t>                                     V(j.mutex);</a:t>
            </a:r>
            <a:endParaRPr lang="en-US" altLang="zh-CN" dirty="0">
              <a:solidFill>
                <a:srgbClr val="3333CC"/>
              </a:solidFill>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b.sender=i.sender;</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b.size=i.size;</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b.text=i.text;</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putbuf(i);</a:t>
            </a:r>
            <a:endParaRPr lang="en-US" altLang="zh-CN" dirty="0">
              <a:latin typeface="Times New Roman" panose="02020603050405020304" pitchFamily="18" charset="0"/>
            </a:endParaRPr>
          </a:p>
          <a:p>
            <a:pPr eaLnBrk="0" hangingPunct="0">
              <a:lnSpc>
                <a:spcPct val="100000"/>
              </a:lnSpc>
              <a:spcBef>
                <a:spcPct val="0"/>
              </a:spcBef>
            </a:pPr>
            <a:r>
              <a:rPr lang="en-US" altLang="zh-CN" dirty="0">
                <a:solidFill>
                  <a:schemeClr val="tx2"/>
                </a:solidFill>
                <a:latin typeface="Times New Roman" panose="02020603050405020304" pitchFamily="18" charset="0"/>
              </a:rPr>
              <a:t>                                 }</a:t>
            </a:r>
            <a:endParaRPr lang="en-US" altLang="zh-CN" dirty="0">
              <a:solidFill>
                <a:schemeClr val="tx2"/>
              </a:solidFill>
              <a:latin typeface="Times New Roman" panose="02020603050405020304" pitchFamily="18" charset="0"/>
            </a:endParaRPr>
          </a:p>
          <a:p>
            <a:pPr eaLnBrk="0" hangingPunct="0">
              <a:lnSpc>
                <a:spcPct val="100000"/>
              </a:lnSpc>
              <a:spcBef>
                <a:spcPct val="0"/>
              </a:spcBef>
              <a:buFont typeface="Wingdings" panose="05000000000000000000" pitchFamily="2" charset="2"/>
              <a:buNone/>
            </a:pPr>
            <a:endParaRPr lang="zh-CN" altLang="en-US" dirty="0">
              <a:solidFill>
                <a:schemeClr val="tx2"/>
              </a:solidFill>
              <a:latin typeface="Times New Roman" panose="02020603050405020304" pitchFamily="18" charset="0"/>
            </a:endParaRPr>
          </a:p>
        </p:txBody>
      </p:sp>
      <p:sp>
        <p:nvSpPr>
          <p:cNvPr id="231430" name="Text Box 6"/>
          <p:cNvSpPr txBox="1"/>
          <p:nvPr/>
        </p:nvSpPr>
        <p:spPr>
          <a:xfrm>
            <a:off x="539750" y="1844675"/>
            <a:ext cx="7921625" cy="3946525"/>
          </a:xfrm>
          <a:prstGeom prst="rect">
            <a:avLst/>
          </a:prstGeom>
          <a:noFill/>
          <a:ln w="9525" cap="flat" cmpd="sng">
            <a:solidFill>
              <a:schemeClr val="tx1"/>
            </a:solidFill>
            <a:prstDash val="solid"/>
            <a:miter/>
            <a:headEnd type="none" w="med" len="med"/>
            <a:tailEnd type="none" w="med" len="med"/>
          </a:ln>
        </p:spPr>
        <p:txBody>
          <a:bodyPr>
            <a:spAutoFit/>
          </a:bodyPr>
          <a:p>
            <a:pPr marL="457200" indent="-457200">
              <a:buChar char="•"/>
            </a:pPr>
            <a:r>
              <a:rPr lang="zh-CN" altLang="en-US" sz="2800" dirty="0">
                <a:latin typeface="Arial" panose="020B0604020202020204" pitchFamily="34" charset="0"/>
              </a:rPr>
              <a:t>从接收队列中取下一个消息缓冲区；</a:t>
            </a:r>
            <a:endParaRPr lang="zh-CN" altLang="en-US" sz="2800" dirty="0">
              <a:latin typeface="Arial" panose="020B0604020202020204" pitchFamily="34" charset="0"/>
            </a:endParaRPr>
          </a:p>
          <a:p>
            <a:pPr marL="457200" indent="-457200">
              <a:buChar char="•"/>
            </a:pPr>
            <a:r>
              <a:rPr lang="zh-CN" altLang="en-US" sz="2800" dirty="0">
                <a:latin typeface="Arial" panose="020B0604020202020204" pitchFamily="34" charset="0"/>
              </a:rPr>
              <a:t>将该消息缓冲区内容复制到接收区中；</a:t>
            </a:r>
            <a:endParaRPr lang="zh-CN" altLang="en-US" sz="2800" dirty="0">
              <a:latin typeface="Arial" panose="020B0604020202020204" pitchFamily="34" charset="0"/>
            </a:endParaRPr>
          </a:p>
          <a:p>
            <a:pPr marL="457200" indent="-457200">
              <a:buChar char="•"/>
            </a:pPr>
            <a:r>
              <a:rPr lang="zh-CN" altLang="en-US" sz="2800" dirty="0">
                <a:latin typeface="Arial" panose="020B0604020202020204" pitchFamily="34" charset="0"/>
              </a:rPr>
              <a:t>将该消息缓冲区清空后挂到空白消息缓冲队列上。</a:t>
            </a:r>
            <a:endParaRPr lang="zh-CN" altLang="en-US" sz="2800" dirty="0">
              <a:latin typeface="Arial" panose="020B0604020202020204" pitchFamily="34" charset="0"/>
            </a:endParaRPr>
          </a:p>
        </p:txBody>
      </p:sp>
      <p:sp>
        <p:nvSpPr>
          <p:cNvPr id="231431" name="Rectangle 7"/>
          <p:cNvSpPr/>
          <p:nvPr/>
        </p:nvSpPr>
        <p:spPr>
          <a:xfrm>
            <a:off x="5976938" y="4292600"/>
            <a:ext cx="3167062" cy="1552575"/>
          </a:xfrm>
          <a:prstGeom prst="rect">
            <a:avLst/>
          </a:prstGeom>
          <a:noFill/>
          <a:ln w="9525">
            <a:noFill/>
          </a:ln>
        </p:spPr>
        <p:txBody>
          <a:bodyPr>
            <a:spAutoFit/>
          </a:bodyPr>
          <a:p>
            <a:pPr eaLnBrk="0" hangingPunct="0">
              <a:lnSpc>
                <a:spcPct val="100000"/>
              </a:lnSpc>
              <a:spcBef>
                <a:spcPct val="0"/>
              </a:spcBef>
              <a:buFont typeface="Wingdings" panose="05000000000000000000" pitchFamily="2" charset="2"/>
              <a:buNone/>
            </a:pPr>
            <a:r>
              <a:rPr lang="en-US" altLang="zh-CN" dirty="0">
                <a:solidFill>
                  <a:schemeClr val="accent1"/>
                </a:solidFill>
                <a:latin typeface="Times New Roman" panose="02020603050405020304" pitchFamily="18" charset="0"/>
              </a:rPr>
              <a:t>   P(freebuf_mutex);</a:t>
            </a:r>
            <a:endParaRPr lang="en-US" altLang="zh-CN" dirty="0">
              <a:solidFill>
                <a:schemeClr val="accent1"/>
              </a:solidFill>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put a freebuf</a:t>
            </a:r>
            <a:endParaRPr lang="en-US" altLang="zh-CN" dirty="0">
              <a:latin typeface="Times New Roman" panose="02020603050405020304" pitchFamily="18" charset="0"/>
            </a:endParaRPr>
          </a:p>
          <a:p>
            <a:pPr eaLnBrk="0" hangingPunct="0">
              <a:lnSpc>
                <a:spcPct val="100000"/>
              </a:lnSpc>
              <a:spcBef>
                <a:spcPct val="0"/>
              </a:spcBef>
            </a:pPr>
            <a:r>
              <a:rPr lang="en-US" altLang="zh-CN" dirty="0">
                <a:latin typeface="Times New Roman" panose="02020603050405020304" pitchFamily="18" charset="0"/>
              </a:rPr>
              <a:t>  </a:t>
            </a:r>
            <a:r>
              <a:rPr lang="en-US" altLang="zh-CN" dirty="0">
                <a:solidFill>
                  <a:srgbClr val="3333CC"/>
                </a:solidFill>
                <a:latin typeface="Times New Roman" panose="02020603050405020304" pitchFamily="18" charset="0"/>
              </a:rPr>
              <a:t>V(freebuf_mutex);</a:t>
            </a:r>
            <a:endParaRPr lang="en-US" altLang="zh-CN" dirty="0">
              <a:solidFill>
                <a:srgbClr val="3333CC"/>
              </a:solidFill>
              <a:latin typeface="Times New Roman" panose="02020603050405020304" pitchFamily="18" charset="0"/>
            </a:endParaRPr>
          </a:p>
          <a:p>
            <a:pPr eaLnBrk="0" hangingPunct="0">
              <a:lnSpc>
                <a:spcPct val="100000"/>
              </a:lnSpc>
              <a:spcBef>
                <a:spcPct val="0"/>
              </a:spcBef>
            </a:pPr>
            <a:r>
              <a:rPr lang="en-US" altLang="zh-CN" dirty="0">
                <a:solidFill>
                  <a:srgbClr val="3333CC"/>
                </a:solidFill>
                <a:latin typeface="Times New Roman" panose="02020603050405020304" pitchFamily="18" charset="0"/>
              </a:rPr>
              <a:t>  V(freebuf_sm);</a:t>
            </a:r>
            <a:endParaRPr lang="en-US" altLang="zh-CN" dirty="0">
              <a:solidFill>
                <a:srgbClr val="3333CC"/>
              </a:solidFill>
              <a:latin typeface="Times New Roman" panose="02020603050405020304" pitchFamily="18" charset="0"/>
            </a:endParaRPr>
          </a:p>
        </p:txBody>
      </p:sp>
      <p:sp>
        <p:nvSpPr>
          <p:cNvPr id="231432" name="Rectangle 8"/>
          <p:cNvSpPr/>
          <p:nvPr/>
        </p:nvSpPr>
        <p:spPr>
          <a:xfrm>
            <a:off x="5903913" y="4221163"/>
            <a:ext cx="2952750" cy="1655762"/>
          </a:xfrm>
          <a:prstGeom prst="rect">
            <a:avLst/>
          </a:prstGeom>
          <a:noFill/>
          <a:ln w="28575" cap="flat" cmpd="sng">
            <a:solidFill>
              <a:srgbClr val="008000"/>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31433" name="Line 9"/>
          <p:cNvSpPr/>
          <p:nvPr/>
        </p:nvSpPr>
        <p:spPr>
          <a:xfrm flipV="1">
            <a:off x="4572000" y="4724400"/>
            <a:ext cx="1476375" cy="792163"/>
          </a:xfrm>
          <a:prstGeom prst="line">
            <a:avLst/>
          </a:prstGeom>
          <a:ln w="28575" cap="flat" cmpd="sng">
            <a:solidFill>
              <a:srgbClr val="FF6600"/>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1430"/>
                                        </p:tgtEl>
                                        <p:attrNameLst>
                                          <p:attrName>style.visibility</p:attrName>
                                        </p:attrNameLst>
                                      </p:cBhvr>
                                      <p:to>
                                        <p:strVal val="visible"/>
                                      </p:to>
                                    </p:set>
                                    <p:animEffect transition="in" filter="box(in)">
                                      <p:cBhvr>
                                        <p:cTn id="7" dur="500"/>
                                        <p:tgtEl>
                                          <p:spTgt spid="2314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231430"/>
                                        </p:tgtEl>
                                      </p:cBhvr>
                                    </p:animEffect>
                                    <p:set>
                                      <p:cBhvr>
                                        <p:cTn id="12" dur="1" fill="hold">
                                          <p:stCondLst>
                                            <p:cond delay="499"/>
                                          </p:stCondLst>
                                        </p:cTn>
                                        <p:tgtEl>
                                          <p:spTgt spid="2314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1429"/>
                                        </p:tgtEl>
                                        <p:attrNameLst>
                                          <p:attrName>style.visibility</p:attrName>
                                        </p:attrNameLst>
                                      </p:cBhvr>
                                      <p:to>
                                        <p:strVal val="visible"/>
                                      </p:to>
                                    </p:set>
                                    <p:animEffect transition="in" filter="box(in)">
                                      <p:cBhvr>
                                        <p:cTn id="17" dur="500"/>
                                        <p:tgtEl>
                                          <p:spTgt spid="23142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1431"/>
                                        </p:tgtEl>
                                        <p:attrNameLst>
                                          <p:attrName>style.visibility</p:attrName>
                                        </p:attrNameLst>
                                      </p:cBhvr>
                                      <p:to>
                                        <p:strVal val="visible"/>
                                      </p:to>
                                    </p:set>
                                    <p:animEffect transition="in" filter="box(in)">
                                      <p:cBhvr>
                                        <p:cTn id="22" dur="500"/>
                                        <p:tgtEl>
                                          <p:spTgt spid="23143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31432"/>
                                        </p:tgtEl>
                                        <p:attrNameLst>
                                          <p:attrName>style.visibility</p:attrName>
                                        </p:attrNameLst>
                                      </p:cBhvr>
                                      <p:to>
                                        <p:strVal val="visible"/>
                                      </p:to>
                                    </p:set>
                                    <p:animEffect transition="in" filter="box(in)">
                                      <p:cBhvr>
                                        <p:cTn id="25" dur="500"/>
                                        <p:tgtEl>
                                          <p:spTgt spid="231432"/>
                                        </p:tgtEl>
                                      </p:cBhvr>
                                    </p:animEffect>
                                  </p:childTnLst>
                                </p:cTn>
                              </p:par>
                              <p:par>
                                <p:cTn id="26" presetID="4" presetClass="entr" presetSubtype="16" fill="hold" nodeType="withEffect">
                                  <p:stCondLst>
                                    <p:cond delay="0"/>
                                  </p:stCondLst>
                                  <p:childTnLst>
                                    <p:set>
                                      <p:cBhvr>
                                        <p:cTn id="27" dur="1" fill="hold">
                                          <p:stCondLst>
                                            <p:cond delay="0"/>
                                          </p:stCondLst>
                                        </p:cTn>
                                        <p:tgtEl>
                                          <p:spTgt spid="231433"/>
                                        </p:tgtEl>
                                        <p:attrNameLst>
                                          <p:attrName>style.visibility</p:attrName>
                                        </p:attrNameLst>
                                      </p:cBhvr>
                                      <p:to>
                                        <p:strVal val="visible"/>
                                      </p:to>
                                    </p:set>
                                    <p:animEffect transition="in" filter="box(in)">
                                      <p:cBhvr>
                                        <p:cTn id="28" dur="500"/>
                                        <p:tgtEl>
                                          <p:spTgt spid="23143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231431"/>
                                        </p:tgtEl>
                                        <p:attrNameLst>
                                          <p:attrName>ppt_x</p:attrName>
                                        </p:attrNameLst>
                                      </p:cBhvr>
                                      <p:tavLst>
                                        <p:tav tm="0">
                                          <p:val>
                                            <p:strVal val="ppt_x"/>
                                          </p:val>
                                        </p:tav>
                                        <p:tav tm="100000">
                                          <p:val>
                                            <p:strVal val="ppt_x"/>
                                          </p:val>
                                        </p:tav>
                                      </p:tavLst>
                                    </p:anim>
                                    <p:anim calcmode="lin" valueType="num">
                                      <p:cBhvr additive="base">
                                        <p:cTn id="33" dur="500"/>
                                        <p:tgtEl>
                                          <p:spTgt spid="231431"/>
                                        </p:tgtEl>
                                        <p:attrNameLst>
                                          <p:attrName>ppt_y</p:attrName>
                                        </p:attrNameLst>
                                      </p:cBhvr>
                                      <p:tavLst>
                                        <p:tav tm="0">
                                          <p:val>
                                            <p:strVal val="ppt_y"/>
                                          </p:val>
                                        </p:tav>
                                        <p:tav tm="100000">
                                          <p:val>
                                            <p:strVal val="1+ppt_h/2"/>
                                          </p:val>
                                        </p:tav>
                                      </p:tavLst>
                                    </p:anim>
                                    <p:set>
                                      <p:cBhvr>
                                        <p:cTn id="34" dur="1" fill="hold">
                                          <p:stCondLst>
                                            <p:cond delay="499"/>
                                          </p:stCondLst>
                                        </p:cTn>
                                        <p:tgtEl>
                                          <p:spTgt spid="231431"/>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500"/>
                                        <p:tgtEl>
                                          <p:spTgt spid="231432"/>
                                        </p:tgtEl>
                                        <p:attrNameLst>
                                          <p:attrName>ppt_x</p:attrName>
                                        </p:attrNameLst>
                                      </p:cBhvr>
                                      <p:tavLst>
                                        <p:tav tm="0">
                                          <p:val>
                                            <p:strVal val="ppt_x"/>
                                          </p:val>
                                        </p:tav>
                                        <p:tav tm="100000">
                                          <p:val>
                                            <p:strVal val="ppt_x"/>
                                          </p:val>
                                        </p:tav>
                                      </p:tavLst>
                                    </p:anim>
                                    <p:anim calcmode="lin" valueType="num">
                                      <p:cBhvr additive="base">
                                        <p:cTn id="37" dur="500"/>
                                        <p:tgtEl>
                                          <p:spTgt spid="231432"/>
                                        </p:tgtEl>
                                        <p:attrNameLst>
                                          <p:attrName>ppt_y</p:attrName>
                                        </p:attrNameLst>
                                      </p:cBhvr>
                                      <p:tavLst>
                                        <p:tav tm="0">
                                          <p:val>
                                            <p:strVal val="ppt_y"/>
                                          </p:val>
                                        </p:tav>
                                        <p:tav tm="100000">
                                          <p:val>
                                            <p:strVal val="1+ppt_h/2"/>
                                          </p:val>
                                        </p:tav>
                                      </p:tavLst>
                                    </p:anim>
                                    <p:set>
                                      <p:cBhvr>
                                        <p:cTn id="38" dur="1" fill="hold">
                                          <p:stCondLst>
                                            <p:cond delay="499"/>
                                          </p:stCondLst>
                                        </p:cTn>
                                        <p:tgtEl>
                                          <p:spTgt spid="231432"/>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231433"/>
                                        </p:tgtEl>
                                        <p:attrNameLst>
                                          <p:attrName>ppt_x</p:attrName>
                                        </p:attrNameLst>
                                      </p:cBhvr>
                                      <p:tavLst>
                                        <p:tav tm="0">
                                          <p:val>
                                            <p:strVal val="ppt_x"/>
                                          </p:val>
                                        </p:tav>
                                        <p:tav tm="100000">
                                          <p:val>
                                            <p:strVal val="ppt_x"/>
                                          </p:val>
                                        </p:tav>
                                      </p:tavLst>
                                    </p:anim>
                                    <p:anim calcmode="lin" valueType="num">
                                      <p:cBhvr additive="base">
                                        <p:cTn id="41" dur="500"/>
                                        <p:tgtEl>
                                          <p:spTgt spid="231433"/>
                                        </p:tgtEl>
                                        <p:attrNameLst>
                                          <p:attrName>ppt_y</p:attrName>
                                        </p:attrNameLst>
                                      </p:cBhvr>
                                      <p:tavLst>
                                        <p:tav tm="0">
                                          <p:val>
                                            <p:strVal val="ppt_y"/>
                                          </p:val>
                                        </p:tav>
                                        <p:tav tm="100000">
                                          <p:val>
                                            <p:strVal val="1+ppt_h/2"/>
                                          </p:val>
                                        </p:tav>
                                      </p:tavLst>
                                    </p:anim>
                                    <p:set>
                                      <p:cBhvr>
                                        <p:cTn id="42" dur="1" fill="hold">
                                          <p:stCondLst>
                                            <p:cond delay="499"/>
                                          </p:stCondLst>
                                        </p:cTn>
                                        <p:tgtEl>
                                          <p:spTgt spid="2314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p:bldP spid="231430" grpId="0" animBg="1"/>
      <p:bldP spid="231430" grpId="1" animBg="1"/>
      <p:bldP spid="231431" grpId="0"/>
      <p:bldP spid="231431" grpId="1"/>
      <p:bldP spid="231432" grpId="0" animBg="1"/>
      <p:bldP spid="231432"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p:nvPr/>
        </p:nvSpPr>
        <p:spPr>
          <a:xfrm>
            <a:off x="1187450" y="404813"/>
            <a:ext cx="7667625" cy="1152525"/>
          </a:xfrm>
          <a:prstGeom prst="rect">
            <a:avLst/>
          </a:prstGeom>
          <a:noFill/>
          <a:ln w="9525">
            <a:noFill/>
          </a:ln>
        </p:spPr>
        <p:txBody>
          <a:bodyPr anchor="ctr"/>
          <a:p>
            <a:pPr eaLnBrk="0" hangingPunct="0">
              <a:lnSpc>
                <a:spcPct val="100000"/>
              </a:lnSpc>
              <a:spcBef>
                <a:spcPct val="0"/>
              </a:spcBef>
            </a:pPr>
            <a:r>
              <a:rPr lang="zh-CN" altLang="en-US" sz="4400" dirty="0">
                <a:solidFill>
                  <a:srgbClr val="FF3300"/>
                </a:solidFill>
                <a:latin typeface="Arial" panose="020B0604020202020204" pitchFamily="34" charset="0"/>
                <a:ea typeface="仿宋_GB2312" pitchFamily="49" charset="-122"/>
              </a:rPr>
              <a:t>本章作业：</a:t>
            </a:r>
            <a:endParaRPr lang="zh-CN" altLang="en-US" sz="4400" dirty="0">
              <a:solidFill>
                <a:srgbClr val="FF3300"/>
              </a:solidFill>
              <a:latin typeface="Arial" panose="020B0604020202020204" pitchFamily="34" charset="0"/>
              <a:ea typeface="仿宋_GB2312" pitchFamily="49" charset="-122"/>
            </a:endParaRPr>
          </a:p>
        </p:txBody>
      </p:sp>
      <p:sp>
        <p:nvSpPr>
          <p:cNvPr id="117763" name="Text Box 3"/>
          <p:cNvSpPr txBox="1"/>
          <p:nvPr/>
        </p:nvSpPr>
        <p:spPr>
          <a:xfrm>
            <a:off x="755650" y="1341438"/>
            <a:ext cx="7129463" cy="366712"/>
          </a:xfrm>
          <a:prstGeom prst="rect">
            <a:avLst/>
          </a:prstGeom>
          <a:noFill/>
          <a:ln w="9525">
            <a:noFill/>
          </a:ln>
        </p:spPr>
        <p:txBody>
          <a:bodyPr>
            <a:spAutoFit/>
          </a:bodyPr>
          <a:p>
            <a:pPr algn="ctr" eaLnBrk="0" hangingPunct="0">
              <a:lnSpc>
                <a:spcPct val="100000"/>
              </a:lnSpc>
            </a:pPr>
            <a:endParaRPr lang="zh-CN" altLang="en-US" sz="1800" b="0" dirty="0">
              <a:latin typeface="Arial" panose="020B0604020202020204" pitchFamily="34" charset="0"/>
            </a:endParaRPr>
          </a:p>
        </p:txBody>
      </p:sp>
      <p:sp>
        <p:nvSpPr>
          <p:cNvPr id="117764" name="Rectangle 4"/>
          <p:cNvSpPr/>
          <p:nvPr/>
        </p:nvSpPr>
        <p:spPr>
          <a:xfrm>
            <a:off x="971550" y="1989138"/>
            <a:ext cx="7056438" cy="2470150"/>
          </a:xfrm>
          <a:prstGeom prst="rect">
            <a:avLst/>
          </a:prstGeom>
          <a:noFill/>
          <a:ln w="9525">
            <a:noFill/>
          </a:ln>
        </p:spPr>
        <p:txBody>
          <a:bodyPr>
            <a:spAutoFit/>
          </a:bodyPr>
          <a:p>
            <a:pPr eaLnBrk="0" hangingPunct="0">
              <a:lnSpc>
                <a:spcPct val="100000"/>
              </a:lnSpc>
              <a:spcBef>
                <a:spcPct val="0"/>
              </a:spcBef>
              <a:buFont typeface="Wingdings" panose="05000000000000000000" pitchFamily="2" charset="2"/>
              <a:buNone/>
            </a:pPr>
            <a:r>
              <a:rPr lang="en-US" altLang="zh-CN" sz="4000" dirty="0">
                <a:solidFill>
                  <a:schemeClr val="tx2"/>
                </a:solidFill>
                <a:latin typeface="Times New Roman" panose="02020603050405020304" pitchFamily="18" charset="0"/>
              </a:rPr>
              <a:t>P81-83</a:t>
            </a:r>
            <a:r>
              <a:rPr lang="zh-CN" altLang="en-US" sz="4000" dirty="0">
                <a:solidFill>
                  <a:schemeClr val="tx2"/>
                </a:solidFill>
                <a:latin typeface="Times New Roman" panose="02020603050405020304" pitchFamily="18" charset="0"/>
              </a:rPr>
              <a:t>：</a:t>
            </a:r>
            <a:endParaRPr lang="zh-CN" altLang="en-US" sz="4000" dirty="0">
              <a:solidFill>
                <a:schemeClr val="tx2"/>
              </a:solidFill>
              <a:latin typeface="Times New Roman" panose="02020603050405020304" pitchFamily="18" charset="0"/>
            </a:endParaRPr>
          </a:p>
          <a:p>
            <a:pPr eaLnBrk="0" hangingPunct="0">
              <a:lnSpc>
                <a:spcPct val="100000"/>
              </a:lnSpc>
              <a:spcBef>
                <a:spcPct val="0"/>
              </a:spcBef>
              <a:buFont typeface="Wingdings" panose="05000000000000000000" pitchFamily="2" charset="2"/>
              <a:buNone/>
            </a:pPr>
            <a:r>
              <a:rPr lang="zh-CN" altLang="en-US" sz="4000" dirty="0">
                <a:latin typeface="Times New Roman" panose="02020603050405020304" pitchFamily="18" charset="0"/>
              </a:rPr>
              <a:t>       </a:t>
            </a:r>
            <a:r>
              <a:rPr lang="en-US" altLang="zh-CN" sz="4000" dirty="0">
                <a:latin typeface="Times New Roman" panose="02020603050405020304" pitchFamily="18" charset="0"/>
              </a:rPr>
              <a:t>2</a:t>
            </a:r>
            <a:r>
              <a:rPr lang="zh-CN" altLang="en-US" sz="4000" dirty="0">
                <a:latin typeface="Times New Roman" panose="02020603050405020304" pitchFamily="18" charset="0"/>
              </a:rPr>
              <a:t>、</a:t>
            </a:r>
            <a:r>
              <a:rPr lang="en-US" altLang="zh-CN" sz="4000" dirty="0">
                <a:latin typeface="Times New Roman" panose="02020603050405020304" pitchFamily="18" charset="0"/>
              </a:rPr>
              <a:t>6</a:t>
            </a:r>
            <a:r>
              <a:rPr lang="zh-CN" altLang="en-US" sz="4000" dirty="0">
                <a:latin typeface="Times New Roman" panose="02020603050405020304" pitchFamily="18" charset="0"/>
              </a:rPr>
              <a:t>、</a:t>
            </a:r>
            <a:r>
              <a:rPr lang="en-US" altLang="zh-CN" sz="4000" dirty="0">
                <a:latin typeface="Times New Roman" panose="02020603050405020304" pitchFamily="18" charset="0"/>
              </a:rPr>
              <a:t>8</a:t>
            </a:r>
            <a:r>
              <a:rPr lang="zh-CN" altLang="en-US" sz="4000" dirty="0">
                <a:latin typeface="Times New Roman" panose="02020603050405020304" pitchFamily="18" charset="0"/>
              </a:rPr>
              <a:t>、</a:t>
            </a:r>
            <a:r>
              <a:rPr lang="en-US" altLang="zh-CN" sz="4000" dirty="0">
                <a:latin typeface="Times New Roman" panose="02020603050405020304" pitchFamily="18" charset="0"/>
              </a:rPr>
              <a:t>17</a:t>
            </a:r>
            <a:r>
              <a:rPr lang="zh-CN" altLang="en-US" sz="4000" dirty="0">
                <a:latin typeface="Times New Roman" panose="02020603050405020304" pitchFamily="18" charset="0"/>
              </a:rPr>
              <a:t>、</a:t>
            </a:r>
            <a:r>
              <a:rPr lang="en-US" altLang="zh-CN" sz="4000" dirty="0">
                <a:latin typeface="Times New Roman" panose="02020603050405020304" pitchFamily="18" charset="0"/>
              </a:rPr>
              <a:t>19</a:t>
            </a:r>
            <a:r>
              <a:rPr lang="zh-CN" altLang="en-US" sz="4000" dirty="0">
                <a:latin typeface="Times New Roman" panose="02020603050405020304" pitchFamily="18" charset="0"/>
              </a:rPr>
              <a:t>、</a:t>
            </a:r>
            <a:r>
              <a:rPr lang="en-US" altLang="zh-CN" sz="4000" dirty="0">
                <a:latin typeface="Times New Roman" panose="02020603050405020304" pitchFamily="18" charset="0"/>
              </a:rPr>
              <a:t>22(a)</a:t>
            </a:r>
            <a:r>
              <a:rPr lang="zh-CN" altLang="en-US" sz="4000" dirty="0">
                <a:latin typeface="Times New Roman" panose="02020603050405020304" pitchFamily="18" charset="0"/>
              </a:rPr>
              <a:t>、</a:t>
            </a:r>
            <a:r>
              <a:rPr lang="en-US" altLang="zh-CN" sz="4000" dirty="0">
                <a:latin typeface="Times New Roman" panose="02020603050405020304" pitchFamily="18" charset="0"/>
              </a:rPr>
              <a:t>23</a:t>
            </a:r>
            <a:r>
              <a:rPr lang="zh-CN" altLang="en-US" sz="4000" dirty="0">
                <a:latin typeface="Times New Roman" panose="02020603050405020304" pitchFamily="18" charset="0"/>
              </a:rPr>
              <a:t>、</a:t>
            </a:r>
            <a:r>
              <a:rPr lang="en-US" altLang="zh-CN" sz="4000" dirty="0">
                <a:latin typeface="Times New Roman" panose="02020603050405020304" pitchFamily="18" charset="0"/>
              </a:rPr>
              <a:t>24</a:t>
            </a:r>
            <a:r>
              <a:rPr lang="zh-CN" altLang="en-US" sz="4000" dirty="0">
                <a:latin typeface="Times New Roman" panose="02020603050405020304" pitchFamily="18" charset="0"/>
              </a:rPr>
              <a:t>、</a:t>
            </a:r>
            <a:r>
              <a:rPr lang="en-US" altLang="zh-CN" sz="4000" dirty="0">
                <a:latin typeface="Times New Roman" panose="02020603050405020304" pitchFamily="18" charset="0"/>
              </a:rPr>
              <a:t>25</a:t>
            </a:r>
            <a:r>
              <a:rPr lang="zh-CN" altLang="en-US" sz="4000" dirty="0">
                <a:latin typeface="Times New Roman" panose="02020603050405020304" pitchFamily="18" charset="0"/>
              </a:rPr>
              <a:t>、</a:t>
            </a:r>
            <a:r>
              <a:rPr lang="en-US" altLang="zh-CN" sz="4000" dirty="0">
                <a:latin typeface="Times New Roman" panose="02020603050405020304" pitchFamily="18" charset="0"/>
              </a:rPr>
              <a:t>27</a:t>
            </a:r>
            <a:r>
              <a:rPr lang="zh-CN" altLang="en-US" sz="4000" dirty="0">
                <a:latin typeface="Times New Roman" panose="02020603050405020304" pitchFamily="18" charset="0"/>
              </a:rPr>
              <a:t>、</a:t>
            </a:r>
            <a:r>
              <a:rPr lang="en-US" altLang="zh-CN" sz="4000" dirty="0">
                <a:latin typeface="Times New Roman" panose="02020603050405020304" pitchFamily="18" charset="0"/>
              </a:rPr>
              <a:t>28</a:t>
            </a:r>
            <a:endParaRPr lang="en-US" altLang="zh-CN" sz="4000" dirty="0">
              <a:latin typeface="Times New Roman" panose="02020603050405020304" pitchFamily="18" charset="0"/>
            </a:endParaRPr>
          </a:p>
          <a:p>
            <a:pPr eaLnBrk="0" hangingPunct="0">
              <a:lnSpc>
                <a:spcPct val="100000"/>
              </a:lnSpc>
              <a:spcBef>
                <a:spcPct val="0"/>
              </a:spcBef>
              <a:buFont typeface="Wingdings" panose="05000000000000000000" pitchFamily="2" charset="2"/>
              <a:buNone/>
            </a:pPr>
            <a:endParaRPr lang="zh-CN" altLang="en-US" sz="3600" dirty="0">
              <a:latin typeface="Times New Roman" panose="02020603050405020304" pitchFamily="18" charset="0"/>
            </a:endParaRPr>
          </a:p>
        </p:txBody>
      </p:sp>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p:cNvSpPr>
          <p:nvPr>
            <p:ph idx="1"/>
          </p:nvPr>
        </p:nvSpPr>
        <p:spPr>
          <a:xfrm>
            <a:off x="609600" y="476250"/>
            <a:ext cx="7924800" cy="5976938"/>
          </a:xfrm>
          <a:ln/>
        </p:spPr>
        <p:txBody>
          <a:bodyPr vert="horz" wrap="square" lIns="91440" tIns="45720" rIns="91440" bIns="45720" anchor="t"/>
          <a:p>
            <a:pPr>
              <a:lnSpc>
                <a:spcPct val="140000"/>
              </a:lnSpc>
            </a:pPr>
            <a:r>
              <a:rPr lang="zh-CN" altLang="en-US" sz="2800" b="1" dirty="0">
                <a:solidFill>
                  <a:schemeClr val="accent1"/>
                </a:solidFill>
                <a:latin typeface="宋体" panose="02010600030101010101" pitchFamily="2" charset="-122"/>
              </a:rPr>
              <a:t>补充</a:t>
            </a:r>
            <a:r>
              <a:rPr lang="zh-CN" altLang="en-US" sz="2800" b="1" dirty="0">
                <a:solidFill>
                  <a:srgbClr val="FF0000"/>
                </a:solidFill>
                <a:latin typeface="宋体" panose="02010600030101010101" pitchFamily="2" charset="-122"/>
              </a:rPr>
              <a:t>作业</a:t>
            </a:r>
            <a:r>
              <a:rPr lang="zh-CN" altLang="en-US" sz="2800" b="1" dirty="0">
                <a:solidFill>
                  <a:srgbClr val="FF0000"/>
                </a:solidFill>
              </a:rPr>
              <a:t>：</a:t>
            </a:r>
            <a:r>
              <a:rPr lang="zh-CN" altLang="en-US" sz="2400" b="1" dirty="0">
                <a:solidFill>
                  <a:srgbClr val="0000FF"/>
                </a:solidFill>
              </a:rPr>
              <a:t> </a:t>
            </a:r>
            <a:endParaRPr lang="zh-CN" altLang="en-US" sz="2400" b="1" dirty="0">
              <a:solidFill>
                <a:srgbClr val="0000FF"/>
              </a:solidFill>
            </a:endParaRPr>
          </a:p>
          <a:p>
            <a:pPr>
              <a:lnSpc>
                <a:spcPct val="140000"/>
              </a:lnSpc>
              <a:buNone/>
            </a:pPr>
            <a:r>
              <a:rPr lang="en-US" altLang="zh-CN" sz="2400" b="1" dirty="0">
                <a:latin typeface="宋体" panose="02010600030101010101" pitchFamily="2" charset="-122"/>
              </a:rPr>
              <a:t>1</a:t>
            </a:r>
            <a:r>
              <a:rPr lang="zh-CN" altLang="en-US" sz="2400" b="1" dirty="0">
                <a:latin typeface="宋体" panose="02010600030101010101" pitchFamily="2" charset="-122"/>
              </a:rPr>
              <a:t>、设</a:t>
            </a:r>
            <a:r>
              <a:rPr lang="en-US" altLang="zh-CN" sz="2400" b="1" dirty="0"/>
              <a:t>A</a:t>
            </a:r>
            <a:r>
              <a:rPr lang="zh-CN" altLang="en-US" sz="2400" b="1" dirty="0">
                <a:latin typeface="宋体" panose="02010600030101010101" pitchFamily="2" charset="-122"/>
              </a:rPr>
              <a:t>、</a:t>
            </a:r>
            <a:r>
              <a:rPr lang="en-US" altLang="zh-CN" sz="2400" b="1" dirty="0"/>
              <a:t>B</a:t>
            </a:r>
            <a:r>
              <a:rPr lang="zh-CN" altLang="en-US" sz="2400" b="1" dirty="0">
                <a:latin typeface="宋体" panose="02010600030101010101" pitchFamily="2" charset="-122"/>
              </a:rPr>
              <a:t>两点之间是一段东西向的单行车道，现在要设计一个</a:t>
            </a:r>
            <a:r>
              <a:rPr lang="en-US" altLang="zh-CN" sz="2400" b="1" dirty="0"/>
              <a:t>AB</a:t>
            </a:r>
            <a:r>
              <a:rPr lang="zh-CN" altLang="en-US" sz="2400" b="1" dirty="0">
                <a:latin typeface="宋体" panose="02010600030101010101" pitchFamily="2" charset="-122"/>
              </a:rPr>
              <a:t>路段自动管理系统，管理规则如下：当</a:t>
            </a:r>
            <a:r>
              <a:rPr lang="en-US" altLang="zh-CN" sz="2400" b="1" dirty="0"/>
              <a:t>AB</a:t>
            </a:r>
            <a:r>
              <a:rPr lang="zh-CN" altLang="en-US" sz="2400" b="1" dirty="0">
                <a:latin typeface="宋体" panose="02010600030101010101" pitchFamily="2" charset="-122"/>
              </a:rPr>
              <a:t>间有车辆在行驶时同方向的车可以同时驶入</a:t>
            </a:r>
            <a:r>
              <a:rPr lang="en-US" altLang="zh-CN" sz="2400" b="1" dirty="0"/>
              <a:t>AB</a:t>
            </a:r>
            <a:r>
              <a:rPr lang="zh-CN" altLang="en-US" sz="2400" b="1" dirty="0">
                <a:latin typeface="宋体" panose="02010600030101010101" pitchFamily="2" charset="-122"/>
              </a:rPr>
              <a:t>段，但另一方向的车必须在</a:t>
            </a:r>
            <a:r>
              <a:rPr lang="en-US" altLang="zh-CN" sz="2400" b="1" dirty="0"/>
              <a:t>AB</a:t>
            </a:r>
            <a:r>
              <a:rPr lang="zh-CN" altLang="en-US" sz="2400" b="1" dirty="0">
                <a:latin typeface="宋体" panose="02010600030101010101" pitchFamily="2" charset="-122"/>
              </a:rPr>
              <a:t>段外等待；当</a:t>
            </a:r>
            <a:r>
              <a:rPr lang="en-US" altLang="zh-CN" sz="2400" b="1" dirty="0"/>
              <a:t>AB</a:t>
            </a:r>
            <a:r>
              <a:rPr lang="zh-CN" altLang="en-US" sz="2400" b="1" dirty="0">
                <a:latin typeface="宋体" panose="02010600030101010101" pitchFamily="2" charset="-122"/>
              </a:rPr>
              <a:t>段之间无车辆行驶时，到达</a:t>
            </a:r>
            <a:r>
              <a:rPr lang="en-US" altLang="zh-CN" sz="2400" b="1" dirty="0"/>
              <a:t>AB</a:t>
            </a:r>
            <a:r>
              <a:rPr lang="zh-CN" altLang="en-US" sz="2400" b="1" dirty="0">
                <a:latin typeface="宋体" panose="02010600030101010101" pitchFamily="2" charset="-122"/>
              </a:rPr>
              <a:t>段的任一方向的车都可进入</a:t>
            </a:r>
            <a:r>
              <a:rPr lang="en-US" altLang="zh-CN" sz="2400" b="1" dirty="0"/>
              <a:t>AB</a:t>
            </a:r>
            <a:r>
              <a:rPr lang="zh-CN" altLang="en-US" sz="2400" b="1" dirty="0">
                <a:latin typeface="宋体" panose="02010600030101010101" pitchFamily="2" charset="-122"/>
              </a:rPr>
              <a:t>段，但不能从两个方向同时驶入，即只能有一个方向的车驶入；当某方向在</a:t>
            </a:r>
            <a:r>
              <a:rPr lang="en-US" altLang="zh-CN" sz="2400" b="1" dirty="0"/>
              <a:t>AB</a:t>
            </a:r>
            <a:r>
              <a:rPr lang="zh-CN" altLang="en-US" sz="2400" b="1" dirty="0">
                <a:latin typeface="宋体" panose="02010600030101010101" pitchFamily="2" charset="-122"/>
              </a:rPr>
              <a:t>段行驶的车辆驶出了</a:t>
            </a:r>
            <a:r>
              <a:rPr lang="en-US" altLang="zh-CN" sz="2400" b="1" dirty="0"/>
              <a:t>AB</a:t>
            </a:r>
            <a:r>
              <a:rPr lang="zh-CN" altLang="en-US" sz="2400" b="1" dirty="0">
                <a:latin typeface="宋体" panose="02010600030101010101" pitchFamily="2" charset="-122"/>
              </a:rPr>
              <a:t>段且暂无车辆进入</a:t>
            </a:r>
            <a:r>
              <a:rPr lang="en-US" altLang="zh-CN" sz="2400" b="1" dirty="0"/>
              <a:t>AB</a:t>
            </a:r>
            <a:r>
              <a:rPr lang="zh-CN" altLang="en-US" sz="2400" b="1" dirty="0">
                <a:latin typeface="宋体" panose="02010600030101010101" pitchFamily="2" charset="-122"/>
              </a:rPr>
              <a:t>段时，应让另一方向等待的车辆进入</a:t>
            </a:r>
            <a:r>
              <a:rPr lang="en-US" altLang="zh-CN" sz="2400" b="1" dirty="0"/>
              <a:t>AB</a:t>
            </a:r>
            <a:r>
              <a:rPr lang="zh-CN" altLang="en-US" sz="2400" b="1" dirty="0">
                <a:latin typeface="宋体" panose="02010600030101010101" pitchFamily="2" charset="-122"/>
              </a:rPr>
              <a:t>段行驶。试用信号量和</a:t>
            </a:r>
            <a:r>
              <a:rPr lang="en-US" altLang="zh-CN" sz="2400" b="1" dirty="0"/>
              <a:t>P</a:t>
            </a:r>
            <a:r>
              <a:rPr lang="zh-CN" altLang="en-US" sz="2400" b="1" dirty="0">
                <a:latin typeface="宋体" panose="02010600030101010101" pitchFamily="2" charset="-122"/>
              </a:rPr>
              <a:t>、</a:t>
            </a:r>
            <a:r>
              <a:rPr lang="en-US" altLang="zh-CN" sz="2400" b="1" dirty="0"/>
              <a:t>V</a:t>
            </a:r>
            <a:r>
              <a:rPr lang="zh-CN" altLang="en-US" sz="2400" b="1" dirty="0">
                <a:latin typeface="宋体" panose="02010600030101010101" pitchFamily="2" charset="-122"/>
              </a:rPr>
              <a:t>操作管理</a:t>
            </a:r>
            <a:r>
              <a:rPr lang="en-US" altLang="zh-CN" sz="2400" b="1" dirty="0"/>
              <a:t>AB</a:t>
            </a:r>
            <a:r>
              <a:rPr lang="zh-CN" altLang="en-US" sz="2400" b="1" dirty="0">
                <a:latin typeface="宋体" panose="02010600030101010101" pitchFamily="2" charset="-122"/>
              </a:rPr>
              <a:t>路段车辆的行驶。</a:t>
            </a:r>
            <a:r>
              <a:rPr lang="zh-CN" altLang="en-US" sz="2400" b="1" dirty="0"/>
              <a:t> </a:t>
            </a:r>
            <a:endParaRPr lang="zh-CN" altLang="en-US" sz="2400" b="1" dirty="0"/>
          </a:p>
        </p:txBody>
      </p:sp>
    </p:spTree>
  </p:cSld>
  <p:clrMapOvr>
    <a:masterClrMapping/>
  </p:clrMapOvr>
  <p:transition spd="slow">
    <p:blinds/>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6" name="Rectangle 2"/>
          <p:cNvSpPr>
            <a:spLocks noGrp="1" noChangeArrowheads="1"/>
          </p:cNvSpPr>
          <p:nvPr>
            <p:ph type="title"/>
          </p:nvPr>
        </p:nvSpPr>
        <p:spPr>
          <a:xfrm>
            <a:off x="457200" y="325438"/>
            <a:ext cx="8229600" cy="598328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补充作业：</a:t>
            </a:r>
            <a:br>
              <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br>
            <a:r>
              <a:rPr kumimoji="0" lang="en-US" altLang="zh-CN" sz="32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2</a:t>
            </a:r>
            <a:r>
              <a:rPr kumimoji="0" lang="zh-CN" altLang="en-US" sz="32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桌子上有一个空盘子，允许存放一只水果，爸爸可以向盘中放苹果，妈妈向盘子中放橘子，女儿专门吃盘子中的苹果，儿子专门吃盘子中的橘子。规定当盘子空的时候一次只能放一只水果，请用信号量实现他们之间的同步与互斥。</a:t>
            </a:r>
            <a:b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br>
            <a:b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br>
            <a:r>
              <a:rPr kumimoji="0" lang="en-US" altLang="zh-CN"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3</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、有三个进程</a:t>
            </a:r>
            <a:r>
              <a:rPr kumimoji="0" lang="en-US" altLang="zh-CN"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PA</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a:t>
            </a:r>
            <a:r>
              <a:rPr kumimoji="0" lang="en-US" altLang="zh-CN"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PB</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a:t>
            </a:r>
            <a:r>
              <a:rPr kumimoji="0" lang="en-US" altLang="zh-CN"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PC</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合作解决文件打印问题：</a:t>
            </a:r>
            <a:r>
              <a:rPr kumimoji="0" lang="en-US" altLang="zh-CN"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PA</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将文件记录从磁盘读入内存的缓冲区</a:t>
            </a:r>
            <a:r>
              <a:rPr kumimoji="0" lang="en-US" altLang="zh-CN"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1</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，每执行一次读一个记录；</a:t>
            </a:r>
            <a:r>
              <a:rPr kumimoji="0" lang="en-US" altLang="zh-CN"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PB</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将缓冲区</a:t>
            </a:r>
            <a:r>
              <a:rPr kumimoji="0" lang="en-US" altLang="zh-CN"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1</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的记录复制到缓冲区</a:t>
            </a:r>
            <a:r>
              <a:rPr kumimoji="0" lang="en-US" altLang="zh-CN"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2</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，每执行一次复制一个记录；</a:t>
            </a:r>
            <a:r>
              <a:rPr kumimoji="0" lang="en-US" altLang="zh-CN"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PC</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打印缓冲区</a:t>
            </a:r>
            <a:r>
              <a:rPr kumimoji="0" lang="en-US" altLang="zh-CN"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2</a:t>
            </a:r>
            <a:r>
              <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中的记录，每执行一次打印一个记录。每个缓冲区只能存放一个记录。请用信号量机制实现文件的正确打印</a:t>
            </a:r>
            <a:endParaRPr kumimoji="0" lang="zh-CN" altLang="en-US" sz="28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2.1 </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进程的基本概念</a:t>
            </a:r>
            <a:endPar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51217" name="Rectangle 17"/>
          <p:cNvSpPr/>
          <p:nvPr/>
        </p:nvSpPr>
        <p:spPr>
          <a:xfrm>
            <a:off x="574675" y="2493963"/>
            <a:ext cx="8318500" cy="3671887"/>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rgbClr val="3333CC"/>
                </a:solidFill>
                <a:latin typeface="仿宋_GB2312" pitchFamily="49" charset="-122"/>
                <a:ea typeface="仿宋_GB2312" pitchFamily="49" charset="-122"/>
              </a:rPr>
              <a:t>引人挂起状态的原因：</a:t>
            </a:r>
            <a:endParaRPr lang="zh-CN" altLang="en-US" sz="3200" dirty="0">
              <a:solidFill>
                <a:srgbClr val="3333CC"/>
              </a:solidFill>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）操作系统的需要；（</a:t>
            </a:r>
            <a:r>
              <a:rPr lang="en-US" altLang="zh-CN" dirty="0">
                <a:latin typeface="仿宋_GB2312" pitchFamily="49" charset="-122"/>
                <a:ea typeface="仿宋_GB2312" pitchFamily="49" charset="-122"/>
              </a:rPr>
              <a:t>2</a:t>
            </a:r>
            <a:r>
              <a:rPr lang="zh-CN" altLang="en-US" dirty="0">
                <a:latin typeface="仿宋_GB2312" pitchFamily="49" charset="-122"/>
                <a:ea typeface="仿宋_GB2312" pitchFamily="49" charset="-122"/>
              </a:rPr>
              <a:t>）终端用户的需要；</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3</a:t>
            </a:r>
            <a:r>
              <a:rPr lang="zh-CN" altLang="en-US" dirty="0">
                <a:latin typeface="仿宋_GB2312" pitchFamily="49" charset="-122"/>
                <a:ea typeface="仿宋_GB2312" pitchFamily="49" charset="-122"/>
              </a:rPr>
              <a:t>）父进程请求；    （</a:t>
            </a:r>
            <a:r>
              <a:rPr lang="en-US" altLang="zh-CN" dirty="0">
                <a:latin typeface="仿宋_GB2312" pitchFamily="49" charset="-122"/>
                <a:ea typeface="仿宋_GB2312" pitchFamily="49" charset="-122"/>
              </a:rPr>
              <a:t>4</a:t>
            </a:r>
            <a:r>
              <a:rPr lang="zh-CN" altLang="en-US" dirty="0">
                <a:latin typeface="仿宋_GB2312" pitchFamily="49" charset="-122"/>
                <a:ea typeface="仿宋_GB2312" pitchFamily="49" charset="-122"/>
              </a:rPr>
              <a:t>）负荷调节的需要。</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sz="3200" dirty="0">
                <a:solidFill>
                  <a:srgbClr val="3333CC"/>
                </a:solidFill>
                <a:latin typeface="仿宋_GB2312" pitchFamily="49" charset="-122"/>
                <a:ea typeface="仿宋_GB2312" pitchFamily="49" charset="-122"/>
              </a:rPr>
              <a:t>进程状态的转换：</a:t>
            </a:r>
            <a:endParaRPr lang="zh-CN" altLang="en-US" dirty="0">
              <a:solidFill>
                <a:srgbClr val="3333CC"/>
              </a:solidFill>
              <a:latin typeface="仿宋_GB2312" pitchFamily="49" charset="-122"/>
              <a:ea typeface="仿宋_GB2312" pitchFamily="49" charset="-122"/>
            </a:endParaRPr>
          </a:p>
        </p:txBody>
      </p:sp>
      <p:sp>
        <p:nvSpPr>
          <p:cNvPr id="51218" name="Rectangle 18"/>
          <p:cNvSpPr>
            <a:spLocks noChangeArrowheads="1"/>
          </p:cNvSpPr>
          <p:nvPr/>
        </p:nvSpPr>
        <p:spPr bwMode="auto">
          <a:xfrm>
            <a:off x="395288" y="1484313"/>
            <a:ext cx="5040313"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en-US" altLang="zh-CN" sz="28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2</a:t>
            </a:r>
            <a:r>
              <a:rPr kumimoji="1" lang="zh-CN" altLang="en-US" sz="28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挂起状态：</a:t>
            </a:r>
            <a:r>
              <a:rPr kumimoji="1"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静止状态</a:t>
            </a:r>
            <a:endParaRPr kumimoji="1"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4341" name="Text Box 25"/>
          <p:cNvSpPr txBox="1"/>
          <p:nvPr/>
        </p:nvSpPr>
        <p:spPr>
          <a:xfrm>
            <a:off x="5364163" y="1341438"/>
            <a:ext cx="1800225" cy="1004887"/>
          </a:xfrm>
          <a:prstGeom prst="rect">
            <a:avLst/>
          </a:prstGeom>
          <a:noFill/>
          <a:ln w="9525">
            <a:noFill/>
          </a:ln>
        </p:spPr>
        <p:txBody>
          <a:bodyPr>
            <a:spAutoFit/>
          </a:bodyPr>
          <a:p>
            <a:pPr algn="ctr" eaLnBrk="0" hangingPunct="0">
              <a:lnSpc>
                <a:spcPct val="100000"/>
              </a:lnSpc>
            </a:pPr>
            <a:r>
              <a:rPr lang="zh-CN" altLang="en-US" dirty="0">
                <a:latin typeface="Arial" panose="020B0604020202020204" pitchFamily="34" charset="0"/>
              </a:rPr>
              <a:t>静止就绪</a:t>
            </a:r>
            <a:endParaRPr lang="zh-CN" altLang="en-US" dirty="0">
              <a:latin typeface="Arial" panose="020B0604020202020204" pitchFamily="34" charset="0"/>
            </a:endParaRPr>
          </a:p>
          <a:p>
            <a:pPr algn="ctr" eaLnBrk="0" hangingPunct="0">
              <a:lnSpc>
                <a:spcPct val="100000"/>
              </a:lnSpc>
            </a:pPr>
            <a:r>
              <a:rPr lang="zh-CN" altLang="en-US" dirty="0">
                <a:latin typeface="Arial" panose="020B0604020202020204" pitchFamily="34" charset="0"/>
              </a:rPr>
              <a:t>静止阻塞</a:t>
            </a:r>
            <a:endParaRPr lang="zh-CN" altLang="en-US" dirty="0">
              <a:latin typeface="Arial" panose="020B0604020202020204" pitchFamily="34" charset="0"/>
            </a:endParaRPr>
          </a:p>
        </p:txBody>
      </p:sp>
      <p:sp>
        <p:nvSpPr>
          <p:cNvPr id="14342" name="AutoShape 26"/>
          <p:cNvSpPr/>
          <p:nvPr/>
        </p:nvSpPr>
        <p:spPr>
          <a:xfrm>
            <a:off x="5437188" y="1412875"/>
            <a:ext cx="71437" cy="865188"/>
          </a:xfrm>
          <a:prstGeom prst="leftBrace">
            <a:avLst>
              <a:gd name="adj1" fmla="val 100926"/>
              <a:gd name="adj2" fmla="val 50000"/>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nvGrpSpPr>
          <p:cNvPr id="2" name="Group 34"/>
          <p:cNvGrpSpPr/>
          <p:nvPr/>
        </p:nvGrpSpPr>
        <p:grpSpPr>
          <a:xfrm>
            <a:off x="646113" y="4795838"/>
            <a:ext cx="8318500" cy="1657350"/>
            <a:chOff x="407" y="3021"/>
            <a:chExt cx="5240" cy="1044"/>
          </a:xfrm>
        </p:grpSpPr>
        <p:sp>
          <p:nvSpPr>
            <p:cNvPr id="51219" name="Line 19"/>
            <p:cNvSpPr>
              <a:spLocks noChangeShapeType="1"/>
            </p:cNvSpPr>
            <p:nvPr/>
          </p:nvSpPr>
          <p:spPr bwMode="auto">
            <a:xfrm>
              <a:off x="1701" y="3248"/>
              <a:ext cx="317"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21" name="Line 21"/>
            <p:cNvSpPr>
              <a:spLocks noChangeShapeType="1"/>
            </p:cNvSpPr>
            <p:nvPr/>
          </p:nvSpPr>
          <p:spPr bwMode="auto">
            <a:xfrm>
              <a:off x="4422" y="3248"/>
              <a:ext cx="363"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22" name="Line 22"/>
            <p:cNvSpPr>
              <a:spLocks noChangeShapeType="1"/>
            </p:cNvSpPr>
            <p:nvPr/>
          </p:nvSpPr>
          <p:spPr bwMode="auto">
            <a:xfrm>
              <a:off x="1701" y="3520"/>
              <a:ext cx="363"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24" name="Line 24"/>
            <p:cNvSpPr>
              <a:spLocks noChangeShapeType="1"/>
            </p:cNvSpPr>
            <p:nvPr/>
          </p:nvSpPr>
          <p:spPr bwMode="auto">
            <a:xfrm>
              <a:off x="4377" y="3520"/>
              <a:ext cx="408"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8" name="Text Box 27"/>
            <p:cNvSpPr txBox="1"/>
            <p:nvPr/>
          </p:nvSpPr>
          <p:spPr>
            <a:xfrm>
              <a:off x="1610" y="3021"/>
              <a:ext cx="544" cy="250"/>
            </a:xfrm>
            <a:prstGeom prst="rect">
              <a:avLst/>
            </a:prstGeom>
            <a:noFill/>
            <a:ln w="9525">
              <a:noFill/>
            </a:ln>
          </p:spPr>
          <p:txBody>
            <a:bodyPr>
              <a:spAutoFit/>
            </a:bodyPr>
            <a:p>
              <a:pPr algn="ctr" eaLnBrk="0" hangingPunct="0">
                <a:lnSpc>
                  <a:spcPct val="100000"/>
                </a:lnSpc>
              </a:pPr>
              <a:r>
                <a:rPr lang="zh-CN" altLang="en-US" sz="2000" dirty="0">
                  <a:solidFill>
                    <a:schemeClr val="accent1"/>
                  </a:solidFill>
                  <a:latin typeface="Arial" panose="020B0604020202020204" pitchFamily="34" charset="0"/>
                </a:rPr>
                <a:t>挂起</a:t>
              </a:r>
              <a:endParaRPr lang="zh-CN" altLang="en-US" sz="2000" dirty="0">
                <a:solidFill>
                  <a:schemeClr val="accent1"/>
                </a:solidFill>
                <a:latin typeface="Arial" panose="020B0604020202020204" pitchFamily="34" charset="0"/>
              </a:endParaRPr>
            </a:p>
          </p:txBody>
        </p:sp>
        <p:sp>
          <p:nvSpPr>
            <p:cNvPr id="14349" name="Text Box 28"/>
            <p:cNvSpPr txBox="1"/>
            <p:nvPr/>
          </p:nvSpPr>
          <p:spPr>
            <a:xfrm>
              <a:off x="4286" y="3021"/>
              <a:ext cx="544" cy="250"/>
            </a:xfrm>
            <a:prstGeom prst="rect">
              <a:avLst/>
            </a:prstGeom>
            <a:noFill/>
            <a:ln w="9525">
              <a:noFill/>
            </a:ln>
          </p:spPr>
          <p:txBody>
            <a:bodyPr>
              <a:spAutoFit/>
            </a:bodyPr>
            <a:p>
              <a:pPr algn="ctr" eaLnBrk="0" hangingPunct="0">
                <a:lnSpc>
                  <a:spcPct val="100000"/>
                </a:lnSpc>
              </a:pPr>
              <a:r>
                <a:rPr lang="zh-CN" altLang="en-US" sz="2000" dirty="0">
                  <a:solidFill>
                    <a:schemeClr val="accent1"/>
                  </a:solidFill>
                  <a:latin typeface="Arial" panose="020B0604020202020204" pitchFamily="34" charset="0"/>
                </a:rPr>
                <a:t>挂起</a:t>
              </a:r>
              <a:endParaRPr lang="zh-CN" altLang="en-US" sz="2000" dirty="0">
                <a:solidFill>
                  <a:schemeClr val="accent1"/>
                </a:solidFill>
                <a:latin typeface="Arial" panose="020B0604020202020204" pitchFamily="34" charset="0"/>
              </a:endParaRPr>
            </a:p>
          </p:txBody>
        </p:sp>
        <p:sp>
          <p:nvSpPr>
            <p:cNvPr id="14350" name="Text Box 29"/>
            <p:cNvSpPr txBox="1"/>
            <p:nvPr/>
          </p:nvSpPr>
          <p:spPr>
            <a:xfrm>
              <a:off x="4332" y="3293"/>
              <a:ext cx="544" cy="250"/>
            </a:xfrm>
            <a:prstGeom prst="rect">
              <a:avLst/>
            </a:prstGeom>
            <a:noFill/>
            <a:ln w="9525">
              <a:noFill/>
            </a:ln>
          </p:spPr>
          <p:txBody>
            <a:bodyPr>
              <a:spAutoFit/>
            </a:bodyPr>
            <a:p>
              <a:pPr algn="ctr" eaLnBrk="0" hangingPunct="0">
                <a:lnSpc>
                  <a:spcPct val="100000"/>
                </a:lnSpc>
              </a:pPr>
              <a:r>
                <a:rPr lang="zh-CN" altLang="en-US" sz="2000" dirty="0">
                  <a:solidFill>
                    <a:schemeClr val="accent1"/>
                  </a:solidFill>
                  <a:latin typeface="Arial" panose="020B0604020202020204" pitchFamily="34" charset="0"/>
                </a:rPr>
                <a:t>激活</a:t>
              </a:r>
              <a:endParaRPr lang="zh-CN" altLang="en-US" sz="2000" dirty="0">
                <a:solidFill>
                  <a:schemeClr val="accent1"/>
                </a:solidFill>
                <a:latin typeface="Arial" panose="020B0604020202020204" pitchFamily="34" charset="0"/>
              </a:endParaRPr>
            </a:p>
          </p:txBody>
        </p:sp>
        <p:sp>
          <p:nvSpPr>
            <p:cNvPr id="14351" name="Text Box 30"/>
            <p:cNvSpPr txBox="1"/>
            <p:nvPr/>
          </p:nvSpPr>
          <p:spPr>
            <a:xfrm>
              <a:off x="1610" y="3293"/>
              <a:ext cx="544" cy="250"/>
            </a:xfrm>
            <a:prstGeom prst="rect">
              <a:avLst/>
            </a:prstGeom>
            <a:noFill/>
            <a:ln w="9525">
              <a:noFill/>
            </a:ln>
          </p:spPr>
          <p:txBody>
            <a:bodyPr>
              <a:spAutoFit/>
            </a:bodyPr>
            <a:p>
              <a:pPr algn="ctr" eaLnBrk="0" hangingPunct="0">
                <a:lnSpc>
                  <a:spcPct val="100000"/>
                </a:lnSpc>
              </a:pPr>
              <a:r>
                <a:rPr lang="zh-CN" altLang="en-US" sz="2000" dirty="0">
                  <a:solidFill>
                    <a:schemeClr val="accent1"/>
                  </a:solidFill>
                  <a:latin typeface="Arial" panose="020B0604020202020204" pitchFamily="34" charset="0"/>
                </a:rPr>
                <a:t>激活</a:t>
              </a:r>
              <a:endParaRPr lang="zh-CN" altLang="en-US" sz="2000" dirty="0">
                <a:solidFill>
                  <a:schemeClr val="accent1"/>
                </a:solidFill>
                <a:latin typeface="Arial" panose="020B0604020202020204" pitchFamily="34" charset="0"/>
              </a:endParaRPr>
            </a:p>
          </p:txBody>
        </p:sp>
        <p:sp>
          <p:nvSpPr>
            <p:cNvPr id="14352" name="Rectangle 31"/>
            <p:cNvSpPr/>
            <p:nvPr/>
          </p:nvSpPr>
          <p:spPr>
            <a:xfrm>
              <a:off x="407" y="3022"/>
              <a:ext cx="5240" cy="1043"/>
            </a:xfrm>
            <a:prstGeom prst="rect">
              <a:avLst/>
            </a:prstGeom>
            <a:noFill/>
            <a:ln w="9525">
              <a:noFill/>
            </a:ln>
          </p:spPr>
          <p:txBody>
            <a:bodyPr/>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）活动就绪    静止就绪   （</a:t>
              </a:r>
              <a:r>
                <a:rPr lang="en-US" altLang="zh-CN" dirty="0">
                  <a:latin typeface="仿宋_GB2312" pitchFamily="49" charset="-122"/>
                  <a:ea typeface="仿宋_GB2312" pitchFamily="49" charset="-122"/>
                </a:rPr>
                <a:t>2</a:t>
              </a:r>
              <a:r>
                <a:rPr lang="zh-CN" altLang="en-US" dirty="0">
                  <a:latin typeface="仿宋_GB2312" pitchFamily="49" charset="-122"/>
                  <a:ea typeface="仿宋_GB2312" pitchFamily="49" charset="-122"/>
                </a:rPr>
                <a:t>）活动阻塞    静止阻塞</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3</a:t>
              </a:r>
              <a:r>
                <a:rPr lang="zh-CN" altLang="en-US" dirty="0">
                  <a:latin typeface="仿宋_GB2312" pitchFamily="49" charset="-122"/>
                  <a:ea typeface="仿宋_GB2312" pitchFamily="49" charset="-122"/>
                </a:rPr>
                <a:t>）静止就绪    活动就绪   （</a:t>
              </a:r>
              <a:r>
                <a:rPr lang="en-US" altLang="zh-CN" dirty="0">
                  <a:latin typeface="仿宋_GB2312" pitchFamily="49" charset="-122"/>
                  <a:ea typeface="仿宋_GB2312" pitchFamily="49" charset="-122"/>
                </a:rPr>
                <a:t>4</a:t>
              </a:r>
              <a:r>
                <a:rPr lang="zh-CN" altLang="en-US" dirty="0">
                  <a:latin typeface="仿宋_GB2312" pitchFamily="49" charset="-122"/>
                  <a:ea typeface="仿宋_GB2312" pitchFamily="49" charset="-122"/>
                </a:rPr>
                <a:t>）静止阻塞    活动阻塞</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en-US" altLang="zh-CN" dirty="0">
                  <a:latin typeface="仿宋_GB2312" pitchFamily="49" charset="-122"/>
                  <a:ea typeface="仿宋_GB2312" pitchFamily="49" charset="-122"/>
                </a:rPr>
                <a:t> (5) </a:t>
              </a:r>
              <a:r>
                <a:rPr lang="zh-CN" altLang="en-US" dirty="0">
                  <a:latin typeface="仿宋_GB2312" pitchFamily="49" charset="-122"/>
                  <a:ea typeface="仿宋_GB2312" pitchFamily="49" charset="-122"/>
                </a:rPr>
                <a:t>运行状态    静止就绪</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buChar char="•"/>
              </a:pPr>
              <a:endParaRPr lang="zh-CN" altLang="en-US" dirty="0">
                <a:latin typeface="仿宋_GB2312" pitchFamily="49" charset="-122"/>
                <a:ea typeface="仿宋_GB2312" pitchFamily="49" charset="-122"/>
              </a:endParaRPr>
            </a:p>
          </p:txBody>
        </p:sp>
        <p:sp>
          <p:nvSpPr>
            <p:cNvPr id="51232" name="Line 32"/>
            <p:cNvSpPr>
              <a:spLocks noChangeShapeType="1"/>
            </p:cNvSpPr>
            <p:nvPr/>
          </p:nvSpPr>
          <p:spPr bwMode="auto">
            <a:xfrm>
              <a:off x="1746" y="3815"/>
              <a:ext cx="317"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54" name="Text Box 33"/>
            <p:cNvSpPr txBox="1"/>
            <p:nvPr/>
          </p:nvSpPr>
          <p:spPr>
            <a:xfrm>
              <a:off x="1655" y="3588"/>
              <a:ext cx="544" cy="250"/>
            </a:xfrm>
            <a:prstGeom prst="rect">
              <a:avLst/>
            </a:prstGeom>
            <a:noFill/>
            <a:ln w="9525">
              <a:noFill/>
            </a:ln>
          </p:spPr>
          <p:txBody>
            <a:bodyPr>
              <a:spAutoFit/>
            </a:bodyPr>
            <a:p>
              <a:pPr algn="ctr" eaLnBrk="0" hangingPunct="0">
                <a:lnSpc>
                  <a:spcPct val="100000"/>
                </a:lnSpc>
              </a:pPr>
              <a:r>
                <a:rPr lang="zh-CN" altLang="en-US" sz="2000" dirty="0">
                  <a:solidFill>
                    <a:schemeClr val="accent1"/>
                  </a:solidFill>
                  <a:latin typeface="Arial" panose="020B0604020202020204" pitchFamily="34" charset="0"/>
                </a:rPr>
                <a:t>挂起</a:t>
              </a:r>
              <a:endParaRPr lang="zh-CN" altLang="en-US" sz="2000" dirty="0">
                <a:solidFill>
                  <a:schemeClr val="accent1"/>
                </a:solidFill>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17">
                                            <p:txEl>
                                              <p:charRg st="59" end="68"/>
                                            </p:txEl>
                                          </p:spTgt>
                                        </p:tgtEl>
                                        <p:attrNameLst>
                                          <p:attrName>style.visibility</p:attrName>
                                        </p:attrNameLst>
                                      </p:cBhvr>
                                      <p:to>
                                        <p:strVal val="visible"/>
                                      </p:to>
                                    </p:set>
                                    <p:animEffect transition="in" filter="box(in)">
                                      <p:cBhvr>
                                        <p:cTn id="7" dur="500"/>
                                        <p:tgtEl>
                                          <p:spTgt spid="51217">
                                            <p:txEl>
                                              <p:charRg st="59"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0" cap="none" spc="0" normalizeH="0" baseline="0" noProof="0" smtClean="0">
                <a:ln>
                  <a:noFill/>
                </a:ln>
                <a:solidFill>
                  <a:srgbClr val="3333CC"/>
                </a:solidFill>
                <a:effectLst/>
                <a:uLnTx/>
                <a:uFillTx/>
                <a:latin typeface="+mj-lt"/>
                <a:ea typeface="宋体" panose="02010600030101010101" pitchFamily="2" charset="-122"/>
                <a:cs typeface="+mj-cs"/>
              </a:rPr>
              <a:t>具有挂起状态的进程状态转换</a:t>
            </a:r>
            <a:endParaRPr kumimoji="1" lang="zh-CN" altLang="en-US" sz="4000" b="1" i="0" u="none" strike="noStrike" kern="0" cap="none" spc="0" normalizeH="0" baseline="0" noProof="0" smtClean="0">
              <a:ln>
                <a:noFill/>
              </a:ln>
              <a:solidFill>
                <a:srgbClr val="3333CC"/>
              </a:solidFill>
              <a:effectLst/>
              <a:uLnTx/>
              <a:uFillTx/>
              <a:latin typeface="+mj-lt"/>
              <a:ea typeface="宋体" panose="02010600030101010101" pitchFamily="2" charset="-122"/>
              <a:cs typeface="+mj-cs"/>
            </a:endParaRPr>
          </a:p>
        </p:txBody>
      </p:sp>
      <p:sp>
        <p:nvSpPr>
          <p:cNvPr id="55301" name="Rectangle 5"/>
          <p:cNvSpPr>
            <a:spLocks noChangeArrowheads="1"/>
          </p:cNvSpPr>
          <p:nvPr/>
        </p:nvSpPr>
        <p:spPr bwMode="auto">
          <a:xfrm>
            <a:off x="0" y="1284288"/>
            <a:ext cx="8964613" cy="5573713"/>
          </a:xfrm>
          <a:prstGeom prst="rect">
            <a:avLst/>
          </a:prstGeom>
          <a:solidFill>
            <a:srgbClr val="FFFFD5"/>
          </a:solidFill>
          <a:ln w="57150" cmpd="thickThin">
            <a:solidFill>
              <a:srgbClr val="FF6600"/>
            </a:solidFill>
            <a:miter lim="800000"/>
          </a:ln>
          <a:effectLst>
            <a:outerShdw dist="68392" dir="4091915" algn="ctr" rotWithShape="0">
              <a:schemeClr val="bg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364" name="Oval 6"/>
          <p:cNvSpPr/>
          <p:nvPr/>
        </p:nvSpPr>
        <p:spPr>
          <a:xfrm>
            <a:off x="1042988" y="2133600"/>
            <a:ext cx="1760537" cy="688975"/>
          </a:xfrm>
          <a:prstGeom prst="ellipse">
            <a:avLst/>
          </a:prstGeom>
          <a:solidFill>
            <a:schemeClr val="hlink"/>
          </a:solidFill>
          <a:ln w="9525" cap="flat" cmpd="sng">
            <a:solidFill>
              <a:schemeClr val="tx1"/>
            </a:solidFill>
            <a:prstDash val="solid"/>
            <a:headEnd type="none" w="med" len="med"/>
            <a:tailEnd type="none" w="med" len="med"/>
          </a:ln>
        </p:spPr>
        <p:txBody>
          <a:bodyPr wrap="none" lIns="87273" tIns="43636" rIns="87273" bIns="43636" anchor="ctr"/>
          <a:p>
            <a:pPr algn="ctr" defTabSz="873125">
              <a:lnSpc>
                <a:spcPct val="100000"/>
              </a:lnSpc>
              <a:spcBef>
                <a:spcPct val="0"/>
              </a:spcBef>
            </a:pPr>
            <a:r>
              <a:rPr lang="zh-CN" altLang="en-US" sz="2300" dirty="0">
                <a:latin typeface="Times New Roman" panose="02020603050405020304" pitchFamily="18" charset="0"/>
              </a:rPr>
              <a:t>活动就绪</a:t>
            </a:r>
            <a:endParaRPr lang="zh-CN" altLang="en-US" sz="2300" dirty="0">
              <a:latin typeface="Times New Roman" panose="02020603050405020304" pitchFamily="18" charset="0"/>
            </a:endParaRPr>
          </a:p>
        </p:txBody>
      </p:sp>
      <p:sp>
        <p:nvSpPr>
          <p:cNvPr id="15365" name="Oval 7"/>
          <p:cNvSpPr/>
          <p:nvPr/>
        </p:nvSpPr>
        <p:spPr>
          <a:xfrm>
            <a:off x="3857625" y="3548063"/>
            <a:ext cx="1651000" cy="688975"/>
          </a:xfrm>
          <a:prstGeom prst="ellipse">
            <a:avLst/>
          </a:prstGeom>
          <a:solidFill>
            <a:srgbClr val="FF99CC"/>
          </a:solidFill>
          <a:ln w="9525" cap="flat" cmpd="sng">
            <a:solidFill>
              <a:schemeClr val="tx1"/>
            </a:solidFill>
            <a:prstDash val="solid"/>
            <a:headEnd type="none" w="med" len="med"/>
            <a:tailEnd type="none" w="med" len="med"/>
          </a:ln>
        </p:spPr>
        <p:txBody>
          <a:bodyPr wrap="none" lIns="87273" tIns="43636" rIns="87273" bIns="43636" anchor="ctr"/>
          <a:p>
            <a:pPr algn="ctr" defTabSz="873125">
              <a:lnSpc>
                <a:spcPct val="100000"/>
              </a:lnSpc>
              <a:spcBef>
                <a:spcPct val="0"/>
              </a:spcBef>
            </a:pPr>
            <a:r>
              <a:rPr lang="zh-CN" altLang="en-US" sz="2300" dirty="0">
                <a:latin typeface="Times New Roman" panose="02020603050405020304" pitchFamily="18" charset="0"/>
              </a:rPr>
              <a:t>运行</a:t>
            </a:r>
            <a:endParaRPr lang="zh-CN" altLang="en-US" sz="2300" dirty="0">
              <a:latin typeface="Times New Roman" panose="02020603050405020304" pitchFamily="18" charset="0"/>
            </a:endParaRPr>
          </a:p>
        </p:txBody>
      </p:sp>
      <p:sp>
        <p:nvSpPr>
          <p:cNvPr id="15366" name="Oval 8"/>
          <p:cNvSpPr/>
          <p:nvPr/>
        </p:nvSpPr>
        <p:spPr>
          <a:xfrm>
            <a:off x="6500813" y="2138363"/>
            <a:ext cx="1816100" cy="688975"/>
          </a:xfrm>
          <a:prstGeom prst="ellipse">
            <a:avLst/>
          </a:prstGeom>
          <a:solidFill>
            <a:srgbClr val="FFCC00"/>
          </a:solidFill>
          <a:ln w="9525" cap="flat" cmpd="sng">
            <a:solidFill>
              <a:schemeClr val="tx1"/>
            </a:solidFill>
            <a:prstDash val="solid"/>
            <a:headEnd type="none" w="med" len="med"/>
            <a:tailEnd type="none" w="med" len="med"/>
          </a:ln>
        </p:spPr>
        <p:txBody>
          <a:bodyPr wrap="none" lIns="87273" tIns="43636" rIns="87273" bIns="43636" anchor="ctr"/>
          <a:p>
            <a:pPr algn="ctr" defTabSz="873125">
              <a:lnSpc>
                <a:spcPct val="100000"/>
              </a:lnSpc>
              <a:spcBef>
                <a:spcPct val="0"/>
              </a:spcBef>
            </a:pPr>
            <a:r>
              <a:rPr lang="zh-CN" altLang="en-US" sz="2300" dirty="0">
                <a:latin typeface="Times New Roman" panose="02020603050405020304" pitchFamily="18" charset="0"/>
              </a:rPr>
              <a:t>活动阻塞</a:t>
            </a:r>
            <a:endParaRPr lang="zh-CN" altLang="en-US" sz="2300" dirty="0">
              <a:latin typeface="Times New Roman" panose="02020603050405020304" pitchFamily="18" charset="0"/>
            </a:endParaRPr>
          </a:p>
        </p:txBody>
      </p:sp>
      <p:sp>
        <p:nvSpPr>
          <p:cNvPr id="15367" name="Oval 9"/>
          <p:cNvSpPr/>
          <p:nvPr/>
        </p:nvSpPr>
        <p:spPr>
          <a:xfrm>
            <a:off x="6500813" y="4994275"/>
            <a:ext cx="1743075" cy="688975"/>
          </a:xfrm>
          <a:prstGeom prst="ellipse">
            <a:avLst/>
          </a:prstGeom>
          <a:solidFill>
            <a:schemeClr val="accent1"/>
          </a:solidFill>
          <a:ln w="9525" cap="flat" cmpd="sng">
            <a:solidFill>
              <a:schemeClr val="tx1"/>
            </a:solidFill>
            <a:prstDash val="solid"/>
            <a:headEnd type="none" w="med" len="med"/>
            <a:tailEnd type="none" w="med" len="med"/>
          </a:ln>
        </p:spPr>
        <p:txBody>
          <a:bodyPr wrap="none" lIns="87273" tIns="43636" rIns="87273" bIns="43636" anchor="ctr"/>
          <a:p>
            <a:pPr algn="ctr" defTabSz="873125">
              <a:lnSpc>
                <a:spcPct val="100000"/>
              </a:lnSpc>
              <a:spcBef>
                <a:spcPct val="0"/>
              </a:spcBef>
            </a:pPr>
            <a:r>
              <a:rPr lang="zh-CN" altLang="en-US" sz="2300" dirty="0">
                <a:latin typeface="Times New Roman" panose="02020603050405020304" pitchFamily="18" charset="0"/>
              </a:rPr>
              <a:t>静止阻塞</a:t>
            </a:r>
            <a:endParaRPr lang="zh-CN" altLang="en-US" sz="2300" dirty="0">
              <a:latin typeface="Times New Roman" panose="02020603050405020304" pitchFamily="18" charset="0"/>
            </a:endParaRPr>
          </a:p>
        </p:txBody>
      </p:sp>
      <p:sp>
        <p:nvSpPr>
          <p:cNvPr id="15368" name="Oval 10"/>
          <p:cNvSpPr/>
          <p:nvPr/>
        </p:nvSpPr>
        <p:spPr>
          <a:xfrm>
            <a:off x="1116013" y="4994275"/>
            <a:ext cx="1739900" cy="688975"/>
          </a:xfrm>
          <a:prstGeom prst="ellipse">
            <a:avLst/>
          </a:prstGeom>
          <a:solidFill>
            <a:srgbClr val="CCFFCC"/>
          </a:solidFill>
          <a:ln w="9525" cap="flat" cmpd="sng">
            <a:solidFill>
              <a:schemeClr val="tx1"/>
            </a:solidFill>
            <a:prstDash val="solid"/>
            <a:headEnd type="none" w="med" len="med"/>
            <a:tailEnd type="none" w="med" len="med"/>
          </a:ln>
        </p:spPr>
        <p:txBody>
          <a:bodyPr wrap="none" lIns="87273" tIns="43636" rIns="87273" bIns="43636" anchor="ctr"/>
          <a:p>
            <a:pPr algn="ctr" defTabSz="873125">
              <a:lnSpc>
                <a:spcPct val="100000"/>
              </a:lnSpc>
              <a:spcBef>
                <a:spcPct val="0"/>
              </a:spcBef>
            </a:pPr>
            <a:r>
              <a:rPr lang="zh-CN" altLang="en-US" sz="2300" dirty="0">
                <a:latin typeface="Times New Roman" panose="02020603050405020304" pitchFamily="18" charset="0"/>
              </a:rPr>
              <a:t>静止就绪</a:t>
            </a:r>
            <a:endParaRPr lang="zh-CN" altLang="en-US" sz="2300" dirty="0">
              <a:latin typeface="Times New Roman" panose="02020603050405020304" pitchFamily="18" charset="0"/>
            </a:endParaRPr>
          </a:p>
        </p:txBody>
      </p:sp>
      <p:sp>
        <p:nvSpPr>
          <p:cNvPr id="15369" name="Freeform 11"/>
          <p:cNvSpPr/>
          <p:nvPr/>
        </p:nvSpPr>
        <p:spPr>
          <a:xfrm>
            <a:off x="2166938" y="1741488"/>
            <a:ext cx="4924425" cy="396875"/>
          </a:xfrm>
          <a:custGeom>
            <a:avLst/>
            <a:gdLst>
              <a:gd name="txL" fmla="*/ 0 w 3103"/>
              <a:gd name="txT" fmla="*/ 0 h 250"/>
              <a:gd name="txR" fmla="*/ 3103 w 3103"/>
              <a:gd name="txB" fmla="*/ 250 h 250"/>
            </a:gdLst>
            <a:ahLst/>
            <a:cxnLst>
              <a:cxn ang="0">
                <a:pos x="3103" y="250"/>
              </a:cxn>
              <a:cxn ang="0">
                <a:pos x="1572" y="2"/>
              </a:cxn>
              <a:cxn ang="0">
                <a:pos x="0" y="240"/>
              </a:cxn>
            </a:cxnLst>
            <a:rect l="txL" t="txT" r="txR" b="txB"/>
            <a:pathLst>
              <a:path w="3103" h="250">
                <a:moveTo>
                  <a:pt x="3103" y="250"/>
                </a:moveTo>
                <a:cubicBezTo>
                  <a:pt x="2596" y="127"/>
                  <a:pt x="2089" y="4"/>
                  <a:pt x="1572" y="2"/>
                </a:cubicBezTo>
                <a:cubicBezTo>
                  <a:pt x="1055" y="0"/>
                  <a:pt x="527" y="120"/>
                  <a:pt x="0" y="24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15370" name="Freeform 12"/>
          <p:cNvSpPr/>
          <p:nvPr/>
        </p:nvSpPr>
        <p:spPr>
          <a:xfrm flipV="1">
            <a:off x="2214563" y="5699125"/>
            <a:ext cx="4924425" cy="393700"/>
          </a:xfrm>
          <a:custGeom>
            <a:avLst/>
            <a:gdLst>
              <a:gd name="txL" fmla="*/ 0 w 3103"/>
              <a:gd name="txT" fmla="*/ 0 h 250"/>
              <a:gd name="txR" fmla="*/ 3103 w 3103"/>
              <a:gd name="txB" fmla="*/ 250 h 250"/>
            </a:gdLst>
            <a:ahLst/>
            <a:cxnLst>
              <a:cxn ang="0">
                <a:pos x="3103" y="250"/>
              </a:cxn>
              <a:cxn ang="0">
                <a:pos x="1572" y="2"/>
              </a:cxn>
              <a:cxn ang="0">
                <a:pos x="0" y="240"/>
              </a:cxn>
            </a:cxnLst>
            <a:rect l="txL" t="txT" r="txR" b="txB"/>
            <a:pathLst>
              <a:path w="3103" h="250">
                <a:moveTo>
                  <a:pt x="3103" y="250"/>
                </a:moveTo>
                <a:cubicBezTo>
                  <a:pt x="2596" y="127"/>
                  <a:pt x="2089" y="4"/>
                  <a:pt x="1572" y="2"/>
                </a:cubicBezTo>
                <a:cubicBezTo>
                  <a:pt x="1055" y="0"/>
                  <a:pt x="527" y="120"/>
                  <a:pt x="0" y="24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15371" name="Freeform 13"/>
          <p:cNvSpPr/>
          <p:nvPr/>
        </p:nvSpPr>
        <p:spPr>
          <a:xfrm>
            <a:off x="2328863" y="2795588"/>
            <a:ext cx="322262" cy="2232025"/>
          </a:xfrm>
          <a:custGeom>
            <a:avLst/>
            <a:gdLst>
              <a:gd name="txL" fmla="*/ 0 w 202"/>
              <a:gd name="txT" fmla="*/ 0 h 1406"/>
              <a:gd name="txR" fmla="*/ 202 w 202"/>
              <a:gd name="txB" fmla="*/ 1406 h 1406"/>
            </a:gdLst>
            <a:ahLst/>
            <a:cxnLst>
              <a:cxn ang="0">
                <a:pos x="0" y="1406"/>
              </a:cxn>
              <a:cxn ang="0">
                <a:pos x="197" y="817"/>
              </a:cxn>
              <a:cxn ang="0">
                <a:pos x="31" y="0"/>
              </a:cxn>
            </a:cxnLst>
            <a:rect l="txL" t="txT" r="txR" b="txB"/>
            <a:pathLst>
              <a:path w="202" h="1406">
                <a:moveTo>
                  <a:pt x="0" y="1406"/>
                </a:moveTo>
                <a:cubicBezTo>
                  <a:pt x="96" y="1228"/>
                  <a:pt x="192" y="1051"/>
                  <a:pt x="197" y="817"/>
                </a:cubicBezTo>
                <a:cubicBezTo>
                  <a:pt x="202" y="583"/>
                  <a:pt x="116" y="291"/>
                  <a:pt x="31" y="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15372" name="Freeform 14"/>
          <p:cNvSpPr/>
          <p:nvPr/>
        </p:nvSpPr>
        <p:spPr>
          <a:xfrm>
            <a:off x="7535863" y="2776538"/>
            <a:ext cx="317500" cy="2232025"/>
          </a:xfrm>
          <a:custGeom>
            <a:avLst/>
            <a:gdLst>
              <a:gd name="txL" fmla="*/ 0 w 202"/>
              <a:gd name="txT" fmla="*/ 0 h 1406"/>
              <a:gd name="txR" fmla="*/ 202 w 202"/>
              <a:gd name="txB" fmla="*/ 1406 h 1406"/>
            </a:gdLst>
            <a:ahLst/>
            <a:cxnLst>
              <a:cxn ang="0">
                <a:pos x="0" y="1406"/>
              </a:cxn>
              <a:cxn ang="0">
                <a:pos x="197" y="817"/>
              </a:cxn>
              <a:cxn ang="0">
                <a:pos x="31" y="0"/>
              </a:cxn>
            </a:cxnLst>
            <a:rect l="txL" t="txT" r="txR" b="txB"/>
            <a:pathLst>
              <a:path w="202" h="1406">
                <a:moveTo>
                  <a:pt x="0" y="1406"/>
                </a:moveTo>
                <a:cubicBezTo>
                  <a:pt x="96" y="1228"/>
                  <a:pt x="192" y="1051"/>
                  <a:pt x="197" y="817"/>
                </a:cubicBezTo>
                <a:cubicBezTo>
                  <a:pt x="202" y="583"/>
                  <a:pt x="116" y="291"/>
                  <a:pt x="31" y="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15373" name="Freeform 15"/>
          <p:cNvSpPr/>
          <p:nvPr/>
        </p:nvSpPr>
        <p:spPr>
          <a:xfrm flipH="1" flipV="1">
            <a:off x="6681788" y="2808288"/>
            <a:ext cx="322262" cy="2235200"/>
          </a:xfrm>
          <a:custGeom>
            <a:avLst/>
            <a:gdLst>
              <a:gd name="txL" fmla="*/ 0 w 202"/>
              <a:gd name="txT" fmla="*/ 0 h 1406"/>
              <a:gd name="txR" fmla="*/ 202 w 202"/>
              <a:gd name="txB" fmla="*/ 1406 h 1406"/>
            </a:gdLst>
            <a:ahLst/>
            <a:cxnLst>
              <a:cxn ang="0">
                <a:pos x="0" y="1406"/>
              </a:cxn>
              <a:cxn ang="0">
                <a:pos x="197" y="817"/>
              </a:cxn>
              <a:cxn ang="0">
                <a:pos x="31" y="0"/>
              </a:cxn>
            </a:cxnLst>
            <a:rect l="txL" t="txT" r="txR" b="txB"/>
            <a:pathLst>
              <a:path w="202" h="1406">
                <a:moveTo>
                  <a:pt x="0" y="1406"/>
                </a:moveTo>
                <a:cubicBezTo>
                  <a:pt x="96" y="1228"/>
                  <a:pt x="192" y="1051"/>
                  <a:pt x="197" y="817"/>
                </a:cubicBezTo>
                <a:cubicBezTo>
                  <a:pt x="202" y="583"/>
                  <a:pt x="116" y="291"/>
                  <a:pt x="31" y="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15374" name="Freeform 16"/>
          <p:cNvSpPr/>
          <p:nvPr/>
        </p:nvSpPr>
        <p:spPr>
          <a:xfrm flipH="1" flipV="1">
            <a:off x="1309688" y="2792413"/>
            <a:ext cx="323850" cy="2249487"/>
          </a:xfrm>
          <a:custGeom>
            <a:avLst/>
            <a:gdLst>
              <a:gd name="txL" fmla="*/ 0 w 202"/>
              <a:gd name="txT" fmla="*/ 0 h 1406"/>
              <a:gd name="txR" fmla="*/ 202 w 202"/>
              <a:gd name="txB" fmla="*/ 1406 h 1406"/>
            </a:gdLst>
            <a:ahLst/>
            <a:cxnLst>
              <a:cxn ang="0">
                <a:pos x="0" y="1406"/>
              </a:cxn>
              <a:cxn ang="0">
                <a:pos x="197" y="817"/>
              </a:cxn>
              <a:cxn ang="0">
                <a:pos x="31" y="0"/>
              </a:cxn>
            </a:cxnLst>
            <a:rect l="txL" t="txT" r="txR" b="txB"/>
            <a:pathLst>
              <a:path w="202" h="1406">
                <a:moveTo>
                  <a:pt x="0" y="1406"/>
                </a:moveTo>
                <a:cubicBezTo>
                  <a:pt x="96" y="1228"/>
                  <a:pt x="192" y="1051"/>
                  <a:pt x="197" y="817"/>
                </a:cubicBezTo>
                <a:cubicBezTo>
                  <a:pt x="202" y="583"/>
                  <a:pt x="116" y="291"/>
                  <a:pt x="31" y="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15375" name="Freeform 17"/>
          <p:cNvSpPr/>
          <p:nvPr/>
        </p:nvSpPr>
        <p:spPr>
          <a:xfrm>
            <a:off x="5367338" y="2698750"/>
            <a:ext cx="1296987" cy="1116013"/>
          </a:xfrm>
          <a:custGeom>
            <a:avLst/>
            <a:gdLst>
              <a:gd name="txL" fmla="*/ 0 w 817"/>
              <a:gd name="txT" fmla="*/ 0 h 703"/>
              <a:gd name="txR" fmla="*/ 817 w 817"/>
              <a:gd name="txB" fmla="*/ 703 h 703"/>
            </a:gdLst>
            <a:ahLst/>
            <a:cxnLst>
              <a:cxn ang="0">
                <a:pos x="0" y="703"/>
              </a:cxn>
              <a:cxn ang="0">
                <a:pos x="507" y="517"/>
              </a:cxn>
              <a:cxn ang="0">
                <a:pos x="817" y="0"/>
              </a:cxn>
            </a:cxnLst>
            <a:rect l="txL" t="txT" r="txR" b="txB"/>
            <a:pathLst>
              <a:path w="817" h="703">
                <a:moveTo>
                  <a:pt x="0" y="703"/>
                </a:moveTo>
                <a:cubicBezTo>
                  <a:pt x="185" y="668"/>
                  <a:pt x="371" y="634"/>
                  <a:pt x="507" y="517"/>
                </a:cubicBezTo>
                <a:cubicBezTo>
                  <a:pt x="643" y="400"/>
                  <a:pt x="730" y="200"/>
                  <a:pt x="817" y="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15376" name="Freeform 18"/>
          <p:cNvSpPr/>
          <p:nvPr/>
        </p:nvSpPr>
        <p:spPr>
          <a:xfrm>
            <a:off x="2690813" y="2698750"/>
            <a:ext cx="1281112" cy="1033463"/>
          </a:xfrm>
          <a:custGeom>
            <a:avLst/>
            <a:gdLst>
              <a:gd name="txL" fmla="*/ 0 w 807"/>
              <a:gd name="txT" fmla="*/ 0 h 651"/>
              <a:gd name="txR" fmla="*/ 807 w 807"/>
              <a:gd name="txB" fmla="*/ 651 h 651"/>
            </a:gdLst>
            <a:ahLst/>
            <a:cxnLst>
              <a:cxn ang="0">
                <a:pos x="0" y="0"/>
              </a:cxn>
              <a:cxn ang="0">
                <a:pos x="238" y="465"/>
              </a:cxn>
              <a:cxn ang="0">
                <a:pos x="807" y="651"/>
              </a:cxn>
            </a:cxnLst>
            <a:rect l="txL" t="txT" r="txR" b="txB"/>
            <a:pathLst>
              <a:path w="807" h="651">
                <a:moveTo>
                  <a:pt x="0" y="0"/>
                </a:moveTo>
                <a:cubicBezTo>
                  <a:pt x="51" y="178"/>
                  <a:pt x="103" y="357"/>
                  <a:pt x="238" y="465"/>
                </a:cubicBezTo>
                <a:cubicBezTo>
                  <a:pt x="373" y="573"/>
                  <a:pt x="590" y="612"/>
                  <a:pt x="807" y="651"/>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15377" name="Freeform 19"/>
          <p:cNvSpPr/>
          <p:nvPr/>
        </p:nvSpPr>
        <p:spPr>
          <a:xfrm>
            <a:off x="2840038" y="2579688"/>
            <a:ext cx="1360487" cy="1019175"/>
          </a:xfrm>
          <a:custGeom>
            <a:avLst/>
            <a:gdLst>
              <a:gd name="txL" fmla="*/ 0 w 858"/>
              <a:gd name="txT" fmla="*/ 0 h 641"/>
              <a:gd name="txR" fmla="*/ 858 w 858"/>
              <a:gd name="txB" fmla="*/ 641 h 641"/>
            </a:gdLst>
            <a:ahLst/>
            <a:cxnLst>
              <a:cxn ang="0">
                <a:pos x="858" y="641"/>
              </a:cxn>
              <a:cxn ang="0">
                <a:pos x="579" y="186"/>
              </a:cxn>
              <a:cxn ang="0">
                <a:pos x="0" y="0"/>
              </a:cxn>
            </a:cxnLst>
            <a:rect l="txL" t="txT" r="txR" b="txB"/>
            <a:pathLst>
              <a:path w="858" h="641">
                <a:moveTo>
                  <a:pt x="858" y="641"/>
                </a:moveTo>
                <a:cubicBezTo>
                  <a:pt x="790" y="467"/>
                  <a:pt x="722" y="293"/>
                  <a:pt x="579" y="186"/>
                </a:cubicBezTo>
                <a:cubicBezTo>
                  <a:pt x="436" y="79"/>
                  <a:pt x="218" y="39"/>
                  <a:pt x="0" y="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15378" name="Freeform 20"/>
          <p:cNvSpPr/>
          <p:nvPr/>
        </p:nvSpPr>
        <p:spPr>
          <a:xfrm>
            <a:off x="2787650" y="4256088"/>
            <a:ext cx="1741488" cy="919162"/>
          </a:xfrm>
          <a:custGeom>
            <a:avLst/>
            <a:gdLst>
              <a:gd name="txL" fmla="*/ 0 w 1096"/>
              <a:gd name="txT" fmla="*/ 0 h 579"/>
              <a:gd name="txR" fmla="*/ 1096 w 1096"/>
              <a:gd name="txB" fmla="*/ 579 h 579"/>
            </a:gdLst>
            <a:ahLst/>
            <a:cxnLst>
              <a:cxn ang="0">
                <a:pos x="1096" y="0"/>
              </a:cxn>
              <a:cxn ang="0">
                <a:pos x="703" y="404"/>
              </a:cxn>
              <a:cxn ang="0">
                <a:pos x="0" y="579"/>
              </a:cxn>
            </a:cxnLst>
            <a:rect l="txL" t="txT" r="txR" b="txB"/>
            <a:pathLst>
              <a:path w="1096" h="579">
                <a:moveTo>
                  <a:pt x="1096" y="0"/>
                </a:moveTo>
                <a:cubicBezTo>
                  <a:pt x="991" y="153"/>
                  <a:pt x="886" y="307"/>
                  <a:pt x="703" y="404"/>
                </a:cubicBezTo>
                <a:cubicBezTo>
                  <a:pt x="520" y="501"/>
                  <a:pt x="117" y="550"/>
                  <a:pt x="0" y="579"/>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15379" name="Text Box 21"/>
          <p:cNvSpPr txBox="1"/>
          <p:nvPr/>
        </p:nvSpPr>
        <p:spPr>
          <a:xfrm>
            <a:off x="3616325" y="1274763"/>
            <a:ext cx="2001838" cy="436562"/>
          </a:xfrm>
          <a:prstGeom prst="rect">
            <a:avLst/>
          </a:prstGeom>
          <a:noFill/>
          <a:ln w="9525">
            <a:noFill/>
          </a:ln>
        </p:spPr>
        <p:txBody>
          <a:bodyPr wrap="none" lIns="87273" tIns="43636" rIns="87273" bIns="43636">
            <a:spAutoFit/>
          </a:bodyPr>
          <a:p>
            <a:pPr defTabSz="873125">
              <a:lnSpc>
                <a:spcPct val="100000"/>
              </a:lnSpc>
              <a:spcBef>
                <a:spcPct val="0"/>
              </a:spcBef>
            </a:pPr>
            <a:r>
              <a:rPr lang="en-US" altLang="zh-CN" sz="2300" dirty="0">
                <a:latin typeface="Times New Roman" panose="02020603050405020304" pitchFamily="18" charset="0"/>
              </a:rPr>
              <a:t>wakeup (</a:t>
            </a:r>
            <a:r>
              <a:rPr lang="zh-CN" altLang="zh-CN" sz="2300" dirty="0">
                <a:latin typeface="Times New Roman" panose="02020603050405020304" pitchFamily="18" charset="0"/>
              </a:rPr>
              <a:t>唤醒</a:t>
            </a:r>
            <a:r>
              <a:rPr lang="en-US" altLang="zh-CN" sz="2300" dirty="0">
                <a:latin typeface="Times New Roman" panose="02020603050405020304" pitchFamily="18" charset="0"/>
              </a:rPr>
              <a:t>)</a:t>
            </a:r>
            <a:endParaRPr lang="en-US" altLang="zh-CN" sz="2300" dirty="0">
              <a:latin typeface="Times New Roman" panose="02020603050405020304" pitchFamily="18" charset="0"/>
            </a:endParaRPr>
          </a:p>
        </p:txBody>
      </p:sp>
      <p:sp>
        <p:nvSpPr>
          <p:cNvPr id="15380" name="Text Box 22"/>
          <p:cNvSpPr txBox="1"/>
          <p:nvPr/>
        </p:nvSpPr>
        <p:spPr>
          <a:xfrm>
            <a:off x="3924300" y="1827213"/>
            <a:ext cx="1655763" cy="436562"/>
          </a:xfrm>
          <a:prstGeom prst="rect">
            <a:avLst/>
          </a:prstGeom>
          <a:noFill/>
          <a:ln w="9525">
            <a:noFill/>
          </a:ln>
        </p:spPr>
        <p:txBody>
          <a:bodyPr lIns="87273" tIns="43636" rIns="87273" bIns="43636">
            <a:spAutoFit/>
          </a:bodyPr>
          <a:p>
            <a:pPr defTabSz="873125">
              <a:lnSpc>
                <a:spcPct val="100000"/>
              </a:lnSpc>
              <a:spcBef>
                <a:spcPct val="0"/>
              </a:spcBef>
            </a:pPr>
            <a:r>
              <a:rPr lang="zh-CN" altLang="en-US" sz="2300" dirty="0">
                <a:latin typeface="Times New Roman" panose="02020603050405020304" pitchFamily="18" charset="0"/>
              </a:rPr>
              <a:t>事件发生</a:t>
            </a:r>
            <a:endParaRPr lang="zh-CN" altLang="en-US" sz="2300" dirty="0">
              <a:latin typeface="Times New Roman" panose="02020603050405020304" pitchFamily="18" charset="0"/>
            </a:endParaRPr>
          </a:p>
        </p:txBody>
      </p:sp>
      <p:sp>
        <p:nvSpPr>
          <p:cNvPr id="15381" name="Text Box 23"/>
          <p:cNvSpPr txBox="1"/>
          <p:nvPr/>
        </p:nvSpPr>
        <p:spPr>
          <a:xfrm>
            <a:off x="3319463" y="4984750"/>
            <a:ext cx="1768475" cy="436563"/>
          </a:xfrm>
          <a:prstGeom prst="rect">
            <a:avLst/>
          </a:prstGeom>
          <a:noFill/>
          <a:ln w="9525">
            <a:noFill/>
          </a:ln>
        </p:spPr>
        <p:txBody>
          <a:bodyPr wrap="none" lIns="87273" tIns="43636" rIns="87273" bIns="43636">
            <a:spAutoFit/>
          </a:bodyPr>
          <a:p>
            <a:pPr defTabSz="873125">
              <a:lnSpc>
                <a:spcPct val="100000"/>
              </a:lnSpc>
              <a:spcBef>
                <a:spcPct val="0"/>
              </a:spcBef>
            </a:pPr>
            <a:r>
              <a:rPr lang="zh-CN" altLang="en-US" sz="2300" dirty="0">
                <a:latin typeface="Times New Roman" panose="02020603050405020304" pitchFamily="18" charset="0"/>
              </a:rPr>
              <a:t>挂起</a:t>
            </a:r>
            <a:r>
              <a:rPr lang="en-US" altLang="zh-CN" sz="2300" dirty="0">
                <a:latin typeface="Times New Roman" panose="02020603050405020304" pitchFamily="18" charset="0"/>
              </a:rPr>
              <a:t>suspend</a:t>
            </a:r>
            <a:endParaRPr lang="en-US" altLang="zh-CN" sz="2300" dirty="0">
              <a:latin typeface="Times New Roman" panose="02020603050405020304" pitchFamily="18" charset="0"/>
            </a:endParaRPr>
          </a:p>
        </p:txBody>
      </p:sp>
      <p:sp>
        <p:nvSpPr>
          <p:cNvPr id="15382" name="Text Box 24"/>
          <p:cNvSpPr txBox="1"/>
          <p:nvPr/>
        </p:nvSpPr>
        <p:spPr>
          <a:xfrm rot="1803120">
            <a:off x="3116263" y="2330450"/>
            <a:ext cx="1349375" cy="436563"/>
          </a:xfrm>
          <a:prstGeom prst="rect">
            <a:avLst/>
          </a:prstGeom>
          <a:noFill/>
          <a:ln w="9525">
            <a:noFill/>
          </a:ln>
        </p:spPr>
        <p:txBody>
          <a:bodyPr wrap="none" lIns="87273" tIns="43636" rIns="87273" bIns="43636">
            <a:spAutoFit/>
          </a:bodyPr>
          <a:p>
            <a:pPr defTabSz="873125">
              <a:lnSpc>
                <a:spcPct val="100000"/>
              </a:lnSpc>
              <a:spcBef>
                <a:spcPct val="0"/>
              </a:spcBef>
            </a:pPr>
            <a:r>
              <a:rPr lang="zh-CN" altLang="en-US" sz="2300" dirty="0">
                <a:latin typeface="Times New Roman" panose="02020603050405020304" pitchFamily="18" charset="0"/>
              </a:rPr>
              <a:t>时间片完</a:t>
            </a:r>
            <a:endParaRPr lang="zh-CN" altLang="en-US" sz="2300" dirty="0">
              <a:latin typeface="Times New Roman" panose="02020603050405020304" pitchFamily="18" charset="0"/>
            </a:endParaRPr>
          </a:p>
        </p:txBody>
      </p:sp>
      <p:sp>
        <p:nvSpPr>
          <p:cNvPr id="15383" name="Text Box 25"/>
          <p:cNvSpPr txBox="1"/>
          <p:nvPr/>
        </p:nvSpPr>
        <p:spPr>
          <a:xfrm rot="2158010">
            <a:off x="2605088" y="3370263"/>
            <a:ext cx="1055687" cy="436562"/>
          </a:xfrm>
          <a:prstGeom prst="rect">
            <a:avLst/>
          </a:prstGeom>
          <a:noFill/>
          <a:ln w="9525">
            <a:noFill/>
          </a:ln>
        </p:spPr>
        <p:txBody>
          <a:bodyPr wrap="none" lIns="87273" tIns="43636" rIns="87273" bIns="43636">
            <a:spAutoFit/>
          </a:bodyPr>
          <a:p>
            <a:pPr defTabSz="873125">
              <a:lnSpc>
                <a:spcPct val="100000"/>
              </a:lnSpc>
              <a:spcBef>
                <a:spcPct val="0"/>
              </a:spcBef>
            </a:pPr>
            <a:r>
              <a:rPr lang="zh-CN" altLang="en-US" sz="2300" dirty="0">
                <a:latin typeface="Times New Roman" panose="02020603050405020304" pitchFamily="18" charset="0"/>
              </a:rPr>
              <a:t>被调度</a:t>
            </a:r>
            <a:endParaRPr lang="zh-CN" altLang="en-US" sz="2300" dirty="0">
              <a:latin typeface="Times New Roman" panose="02020603050405020304" pitchFamily="18" charset="0"/>
            </a:endParaRPr>
          </a:p>
        </p:txBody>
      </p:sp>
      <p:sp>
        <p:nvSpPr>
          <p:cNvPr id="15384" name="Text Box 26"/>
          <p:cNvSpPr txBox="1"/>
          <p:nvPr/>
        </p:nvSpPr>
        <p:spPr>
          <a:xfrm rot="2100048">
            <a:off x="2717800" y="2878138"/>
            <a:ext cx="1376363" cy="436562"/>
          </a:xfrm>
          <a:prstGeom prst="rect">
            <a:avLst/>
          </a:prstGeom>
          <a:noFill/>
          <a:ln w="9525">
            <a:noFill/>
          </a:ln>
        </p:spPr>
        <p:txBody>
          <a:bodyPr wrap="none" lIns="87273" tIns="43636" rIns="87273" bIns="43636">
            <a:spAutoFit/>
          </a:bodyPr>
          <a:p>
            <a:pPr defTabSz="873125">
              <a:lnSpc>
                <a:spcPct val="100000"/>
              </a:lnSpc>
              <a:spcBef>
                <a:spcPct val="0"/>
              </a:spcBef>
            </a:pPr>
            <a:r>
              <a:rPr lang="en-US" altLang="zh-CN" sz="2300" dirty="0">
                <a:latin typeface="Times New Roman" panose="02020603050405020304" pitchFamily="18" charset="0"/>
              </a:rPr>
              <a:t>scheduler</a:t>
            </a:r>
            <a:endParaRPr lang="en-US" altLang="zh-CN" sz="2300" dirty="0">
              <a:latin typeface="Times New Roman" panose="02020603050405020304" pitchFamily="18" charset="0"/>
            </a:endParaRPr>
          </a:p>
        </p:txBody>
      </p:sp>
      <p:sp>
        <p:nvSpPr>
          <p:cNvPr id="15385" name="Text Box 27"/>
          <p:cNvSpPr txBox="1"/>
          <p:nvPr/>
        </p:nvSpPr>
        <p:spPr>
          <a:xfrm>
            <a:off x="2617788" y="4041775"/>
            <a:ext cx="904875" cy="647700"/>
          </a:xfrm>
          <a:prstGeom prst="rect">
            <a:avLst/>
          </a:prstGeom>
          <a:noFill/>
          <a:ln w="9525">
            <a:noFill/>
          </a:ln>
        </p:spPr>
        <p:txBody>
          <a:bodyPr wrap="none" lIns="87273" tIns="43636" rIns="87273" bIns="43636">
            <a:spAutoFit/>
          </a:bodyPr>
          <a:p>
            <a:pPr algn="ctr" defTabSz="873125">
              <a:lnSpc>
                <a:spcPct val="80000"/>
              </a:lnSpc>
              <a:spcBef>
                <a:spcPct val="0"/>
              </a:spcBef>
            </a:pPr>
            <a:r>
              <a:rPr lang="zh-CN" altLang="en-US" sz="2300" dirty="0">
                <a:latin typeface="Times New Roman" panose="02020603050405020304" pitchFamily="18" charset="0"/>
              </a:rPr>
              <a:t>激活</a:t>
            </a:r>
            <a:br>
              <a:rPr lang="zh-CN" altLang="en-US" sz="2300" dirty="0">
                <a:latin typeface="Times New Roman" panose="02020603050405020304" pitchFamily="18" charset="0"/>
              </a:rPr>
            </a:br>
            <a:r>
              <a:rPr lang="en-US" altLang="zh-CN" sz="2300" dirty="0">
                <a:latin typeface="Times New Roman" panose="02020603050405020304" pitchFamily="18" charset="0"/>
              </a:rPr>
              <a:t>active</a:t>
            </a:r>
            <a:endParaRPr lang="en-US" altLang="zh-CN" sz="2300" dirty="0">
              <a:latin typeface="Times New Roman" panose="02020603050405020304" pitchFamily="18" charset="0"/>
            </a:endParaRPr>
          </a:p>
        </p:txBody>
      </p:sp>
      <p:sp>
        <p:nvSpPr>
          <p:cNvPr id="15386" name="Text Box 28"/>
          <p:cNvSpPr txBox="1"/>
          <p:nvPr/>
        </p:nvSpPr>
        <p:spPr>
          <a:xfrm>
            <a:off x="230188" y="3729038"/>
            <a:ext cx="1181100" cy="647700"/>
          </a:xfrm>
          <a:prstGeom prst="rect">
            <a:avLst/>
          </a:prstGeom>
          <a:noFill/>
          <a:ln w="9525">
            <a:noFill/>
          </a:ln>
        </p:spPr>
        <p:txBody>
          <a:bodyPr wrap="none" lIns="87273" tIns="43636" rIns="87273" bIns="43636">
            <a:spAutoFit/>
          </a:bodyPr>
          <a:p>
            <a:pPr algn="ctr" defTabSz="873125">
              <a:lnSpc>
                <a:spcPct val="80000"/>
              </a:lnSpc>
              <a:spcBef>
                <a:spcPct val="0"/>
              </a:spcBef>
            </a:pPr>
            <a:r>
              <a:rPr lang="zh-CN" altLang="en-US" sz="2300" dirty="0">
                <a:latin typeface="Times New Roman" panose="02020603050405020304" pitchFamily="18" charset="0"/>
              </a:rPr>
              <a:t>挂起</a:t>
            </a:r>
            <a:br>
              <a:rPr lang="zh-CN" altLang="en-US" sz="2300" dirty="0">
                <a:latin typeface="Times New Roman" panose="02020603050405020304" pitchFamily="18" charset="0"/>
              </a:rPr>
            </a:br>
            <a:r>
              <a:rPr lang="en-US" altLang="zh-CN" sz="2300" dirty="0">
                <a:latin typeface="Times New Roman" panose="02020603050405020304" pitchFamily="18" charset="0"/>
              </a:rPr>
              <a:t>suspend</a:t>
            </a:r>
            <a:endParaRPr lang="en-US" altLang="zh-CN" sz="2300" dirty="0">
              <a:latin typeface="Times New Roman" panose="02020603050405020304" pitchFamily="18" charset="0"/>
            </a:endParaRPr>
          </a:p>
        </p:txBody>
      </p:sp>
      <p:sp>
        <p:nvSpPr>
          <p:cNvPr id="15387" name="Text Box 29"/>
          <p:cNvSpPr txBox="1"/>
          <p:nvPr/>
        </p:nvSpPr>
        <p:spPr>
          <a:xfrm>
            <a:off x="7889875" y="3514725"/>
            <a:ext cx="904875" cy="647700"/>
          </a:xfrm>
          <a:prstGeom prst="rect">
            <a:avLst/>
          </a:prstGeom>
          <a:noFill/>
          <a:ln w="9525">
            <a:noFill/>
          </a:ln>
        </p:spPr>
        <p:txBody>
          <a:bodyPr wrap="none" lIns="87273" tIns="43636" rIns="87273" bIns="43636">
            <a:spAutoFit/>
          </a:bodyPr>
          <a:p>
            <a:pPr algn="ctr" defTabSz="873125">
              <a:lnSpc>
                <a:spcPct val="80000"/>
              </a:lnSpc>
              <a:spcBef>
                <a:spcPct val="0"/>
              </a:spcBef>
            </a:pPr>
            <a:r>
              <a:rPr lang="zh-CN" altLang="en-US" sz="2300" dirty="0">
                <a:latin typeface="Times New Roman" panose="02020603050405020304" pitchFamily="18" charset="0"/>
              </a:rPr>
              <a:t>激活</a:t>
            </a:r>
            <a:br>
              <a:rPr lang="zh-CN" altLang="en-US" sz="2300" dirty="0">
                <a:latin typeface="Times New Roman" panose="02020603050405020304" pitchFamily="18" charset="0"/>
              </a:rPr>
            </a:br>
            <a:r>
              <a:rPr lang="en-US" altLang="zh-CN" sz="2300" dirty="0">
                <a:latin typeface="Times New Roman" panose="02020603050405020304" pitchFamily="18" charset="0"/>
              </a:rPr>
              <a:t>active</a:t>
            </a:r>
            <a:endParaRPr lang="en-US" altLang="zh-CN" sz="2300" dirty="0">
              <a:latin typeface="Times New Roman" panose="02020603050405020304" pitchFamily="18" charset="0"/>
            </a:endParaRPr>
          </a:p>
        </p:txBody>
      </p:sp>
      <p:sp>
        <p:nvSpPr>
          <p:cNvPr id="15388" name="Text Box 30"/>
          <p:cNvSpPr txBox="1"/>
          <p:nvPr/>
        </p:nvSpPr>
        <p:spPr>
          <a:xfrm>
            <a:off x="5592763" y="3943350"/>
            <a:ext cx="1181100" cy="647700"/>
          </a:xfrm>
          <a:prstGeom prst="rect">
            <a:avLst/>
          </a:prstGeom>
          <a:noFill/>
          <a:ln w="9525">
            <a:noFill/>
          </a:ln>
        </p:spPr>
        <p:txBody>
          <a:bodyPr wrap="none" lIns="87273" tIns="43636" rIns="87273" bIns="43636">
            <a:spAutoFit/>
          </a:bodyPr>
          <a:p>
            <a:pPr algn="ctr" defTabSz="873125">
              <a:lnSpc>
                <a:spcPct val="80000"/>
              </a:lnSpc>
              <a:spcBef>
                <a:spcPct val="0"/>
              </a:spcBef>
            </a:pPr>
            <a:r>
              <a:rPr lang="zh-CN" altLang="en-US" sz="2300" dirty="0">
                <a:latin typeface="Times New Roman" panose="02020603050405020304" pitchFamily="18" charset="0"/>
              </a:rPr>
              <a:t>挂起</a:t>
            </a:r>
            <a:br>
              <a:rPr lang="zh-CN" altLang="en-US" sz="2300" dirty="0">
                <a:latin typeface="Times New Roman" panose="02020603050405020304" pitchFamily="18" charset="0"/>
              </a:rPr>
            </a:br>
            <a:r>
              <a:rPr lang="en-US" altLang="zh-CN" sz="2300" dirty="0">
                <a:latin typeface="Times New Roman" panose="02020603050405020304" pitchFamily="18" charset="0"/>
              </a:rPr>
              <a:t>suspend</a:t>
            </a:r>
            <a:endParaRPr lang="en-US" altLang="zh-CN" sz="2300" dirty="0">
              <a:latin typeface="Times New Roman" panose="02020603050405020304" pitchFamily="18" charset="0"/>
            </a:endParaRPr>
          </a:p>
        </p:txBody>
      </p:sp>
      <p:sp>
        <p:nvSpPr>
          <p:cNvPr id="15389" name="Text Box 31"/>
          <p:cNvSpPr txBox="1"/>
          <p:nvPr/>
        </p:nvSpPr>
        <p:spPr>
          <a:xfrm rot="-2392899">
            <a:off x="5302250" y="2859088"/>
            <a:ext cx="1646238" cy="857250"/>
          </a:xfrm>
          <a:prstGeom prst="rect">
            <a:avLst/>
          </a:prstGeom>
          <a:noFill/>
          <a:ln w="9525">
            <a:noFill/>
          </a:ln>
        </p:spPr>
        <p:txBody>
          <a:bodyPr lIns="87273" tIns="43636" rIns="87273" bIns="43636">
            <a:spAutoFit/>
          </a:bodyPr>
          <a:p>
            <a:pPr algn="ctr" defTabSz="873125">
              <a:lnSpc>
                <a:spcPct val="110000"/>
              </a:lnSpc>
              <a:spcBef>
                <a:spcPct val="0"/>
              </a:spcBef>
            </a:pPr>
            <a:r>
              <a:rPr lang="zh-CN" altLang="en-US" sz="2300" dirty="0">
                <a:latin typeface="Times New Roman" panose="02020603050405020304" pitchFamily="18" charset="0"/>
              </a:rPr>
              <a:t>等待事件</a:t>
            </a:r>
            <a:br>
              <a:rPr lang="zh-CN" altLang="en-US" sz="2300" dirty="0">
                <a:latin typeface="Times New Roman" panose="02020603050405020304" pitchFamily="18" charset="0"/>
              </a:rPr>
            </a:br>
            <a:r>
              <a:rPr lang="en-US" altLang="zh-CN" sz="2300" dirty="0">
                <a:latin typeface="Times New Roman" panose="02020603050405020304" pitchFamily="18" charset="0"/>
              </a:rPr>
              <a:t>sleep</a:t>
            </a:r>
            <a:endParaRPr lang="en-US" altLang="zh-CN" sz="2300" dirty="0">
              <a:latin typeface="Times New Roman" panose="02020603050405020304" pitchFamily="18" charset="0"/>
            </a:endParaRPr>
          </a:p>
        </p:txBody>
      </p:sp>
      <p:sp>
        <p:nvSpPr>
          <p:cNvPr id="15390" name="Text Box 32"/>
          <p:cNvSpPr txBox="1"/>
          <p:nvPr/>
        </p:nvSpPr>
        <p:spPr>
          <a:xfrm>
            <a:off x="4075113" y="5635625"/>
            <a:ext cx="1576387" cy="436563"/>
          </a:xfrm>
          <a:prstGeom prst="rect">
            <a:avLst/>
          </a:prstGeom>
          <a:noFill/>
          <a:ln w="9525">
            <a:noFill/>
          </a:ln>
        </p:spPr>
        <p:txBody>
          <a:bodyPr lIns="87273" tIns="43636" rIns="87273" bIns="43636">
            <a:spAutoFit/>
          </a:bodyPr>
          <a:p>
            <a:pPr defTabSz="873125">
              <a:lnSpc>
                <a:spcPct val="100000"/>
              </a:lnSpc>
              <a:spcBef>
                <a:spcPct val="0"/>
              </a:spcBef>
            </a:pPr>
            <a:r>
              <a:rPr lang="zh-CN" altLang="en-US" sz="2300" dirty="0">
                <a:latin typeface="Times New Roman" panose="02020603050405020304" pitchFamily="18" charset="0"/>
              </a:rPr>
              <a:t>事件发生</a:t>
            </a:r>
            <a:endParaRPr lang="zh-CN" altLang="en-US" sz="2300" dirty="0">
              <a:latin typeface="Times New Roman" panose="02020603050405020304" pitchFamily="18" charset="0"/>
            </a:endParaRPr>
          </a:p>
        </p:txBody>
      </p:sp>
      <p:sp>
        <p:nvSpPr>
          <p:cNvPr id="15391" name="Text Box 33"/>
          <p:cNvSpPr txBox="1"/>
          <p:nvPr/>
        </p:nvSpPr>
        <p:spPr>
          <a:xfrm>
            <a:off x="3797300" y="6070600"/>
            <a:ext cx="2001838" cy="436563"/>
          </a:xfrm>
          <a:prstGeom prst="rect">
            <a:avLst/>
          </a:prstGeom>
          <a:noFill/>
          <a:ln w="9525">
            <a:noFill/>
          </a:ln>
        </p:spPr>
        <p:txBody>
          <a:bodyPr wrap="none" lIns="87273" tIns="43636" rIns="87273" bIns="43636">
            <a:spAutoFit/>
          </a:bodyPr>
          <a:p>
            <a:pPr defTabSz="873125">
              <a:lnSpc>
                <a:spcPct val="100000"/>
              </a:lnSpc>
              <a:spcBef>
                <a:spcPct val="0"/>
              </a:spcBef>
            </a:pPr>
            <a:r>
              <a:rPr lang="en-US" altLang="zh-CN" sz="2300" dirty="0">
                <a:latin typeface="Times New Roman" panose="02020603050405020304" pitchFamily="18" charset="0"/>
              </a:rPr>
              <a:t>wakeup (</a:t>
            </a:r>
            <a:r>
              <a:rPr lang="zh-CN" altLang="zh-CN" sz="2300" dirty="0">
                <a:latin typeface="Times New Roman" panose="02020603050405020304" pitchFamily="18" charset="0"/>
              </a:rPr>
              <a:t>唤醒</a:t>
            </a:r>
            <a:r>
              <a:rPr lang="en-US" altLang="zh-CN" sz="2300" dirty="0">
                <a:latin typeface="Times New Roman" panose="02020603050405020304" pitchFamily="18" charset="0"/>
              </a:rPr>
              <a:t>)</a:t>
            </a:r>
            <a:endParaRPr lang="en-US" altLang="zh-CN" sz="2300" dirty="0">
              <a:latin typeface="Times New Roman" panose="02020603050405020304" pitchFamily="18"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77" name="Rectangle 33"/>
          <p:cNvSpPr>
            <a:spLocks noChangeArrowheads="1"/>
          </p:cNvSpPr>
          <p:nvPr/>
        </p:nvSpPr>
        <p:spPr bwMode="auto">
          <a:xfrm>
            <a:off x="250825" y="447675"/>
            <a:ext cx="8675688" cy="1143000"/>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2.1</a:t>
            </a:r>
            <a:r>
              <a:rPr kumimoji="0" lang="zh-CN" altLang="en-US" sz="40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进程的基本概念</a:t>
            </a:r>
            <a:endParaRPr kumimoji="0" lang="zh-CN" altLang="en-US" sz="40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endParaRPr>
          </a:p>
        </p:txBody>
      </p:sp>
      <p:sp>
        <p:nvSpPr>
          <p:cNvPr id="57378" name="Rectangle 34"/>
          <p:cNvSpPr>
            <a:spLocks noChangeArrowheads="1"/>
          </p:cNvSpPr>
          <p:nvPr/>
        </p:nvSpPr>
        <p:spPr bwMode="auto">
          <a:xfrm>
            <a:off x="539750" y="1527175"/>
            <a:ext cx="7416800"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a:t>
            </a:r>
            <a:r>
              <a:rPr kumimoji="1" lang="en-US" altLang="zh-CN"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3</a:t>
            </a: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a:t>
            </a:r>
            <a:r>
              <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创建状态和终止状态</a:t>
            </a:r>
            <a:endPar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57380" name="Rectangle 36"/>
          <p:cNvSpPr>
            <a:spLocks noChangeArrowheads="1"/>
          </p:cNvSpPr>
          <p:nvPr/>
        </p:nvSpPr>
        <p:spPr bwMode="auto">
          <a:xfrm>
            <a:off x="539750" y="2708275"/>
            <a:ext cx="7921625" cy="24431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NULL      </a:t>
            </a: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创建 </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）创建      活动就绪</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）创建       静止就绪</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）执行        终止</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81" name="Line 37"/>
          <p:cNvSpPr>
            <a:spLocks noChangeShapeType="1"/>
          </p:cNvSpPr>
          <p:nvPr/>
        </p:nvSpPr>
        <p:spPr bwMode="auto">
          <a:xfrm>
            <a:off x="3059113" y="2924175"/>
            <a:ext cx="217488" cy="0"/>
          </a:xfrm>
          <a:prstGeom prst="line">
            <a:avLst/>
          </a:prstGeom>
          <a:noFill/>
          <a:ln w="9525">
            <a:noFill/>
            <a:round/>
            <a:tailEnd type="triangle" w="med" len="med"/>
          </a:ln>
          <a:effectLst>
            <a:outerShdw dist="17961" dir="2700000" algn="ctr" rotWithShape="0">
              <a:srgbClr val="FFFFFF">
                <a:gamma/>
                <a:shade val="60000"/>
                <a:invGamma/>
                <a:alpha val="50000"/>
              </a:srgb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82" name="Line 38"/>
          <p:cNvSpPr>
            <a:spLocks noChangeShapeType="1"/>
          </p:cNvSpPr>
          <p:nvPr/>
        </p:nvSpPr>
        <p:spPr bwMode="auto">
          <a:xfrm>
            <a:off x="2555875" y="2924175"/>
            <a:ext cx="576263"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83" name="Line 39"/>
          <p:cNvSpPr>
            <a:spLocks noChangeShapeType="1"/>
          </p:cNvSpPr>
          <p:nvPr/>
        </p:nvSpPr>
        <p:spPr bwMode="auto">
          <a:xfrm>
            <a:off x="2339975" y="3644900"/>
            <a:ext cx="503238"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84" name="Line 40"/>
          <p:cNvSpPr>
            <a:spLocks noChangeShapeType="1"/>
          </p:cNvSpPr>
          <p:nvPr/>
        </p:nvSpPr>
        <p:spPr bwMode="auto">
          <a:xfrm>
            <a:off x="2268538" y="4221163"/>
            <a:ext cx="647700"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85" name="Line 41"/>
          <p:cNvSpPr>
            <a:spLocks noChangeShapeType="1"/>
          </p:cNvSpPr>
          <p:nvPr/>
        </p:nvSpPr>
        <p:spPr bwMode="auto">
          <a:xfrm>
            <a:off x="2411413" y="4868863"/>
            <a:ext cx="647700"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补充：进程管理功能：</a:t>
            </a:r>
            <a:endParaRPr kumimoji="0" lang="zh-CN" altLang="en-US" sz="40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241667" name="Rectangle 3"/>
          <p:cNvSpPr>
            <a:spLocks noGrp="1"/>
          </p:cNvSpPr>
          <p:nvPr>
            <p:ph idx="1"/>
          </p:nvPr>
        </p:nvSpPr>
        <p:spPr>
          <a:xfrm>
            <a:off x="457200" y="1600200"/>
            <a:ext cx="7067550" cy="4525963"/>
          </a:xfrm>
          <a:ln/>
        </p:spPr>
        <p:txBody>
          <a:bodyPr vert="horz" wrap="square" lIns="91440" tIns="45720" rIns="91440" bIns="45720" anchor="t"/>
          <a:p>
            <a:pPr>
              <a:buNone/>
            </a:pPr>
            <a:r>
              <a:rPr lang="zh-CN" altLang="en-US" sz="2800" b="1" dirty="0">
                <a:solidFill>
                  <a:srgbClr val="3333CC"/>
                </a:solidFill>
                <a:latin typeface="宋体" panose="02010600030101010101" pitchFamily="2" charset="-122"/>
              </a:rPr>
              <a:t>（</a:t>
            </a:r>
            <a:r>
              <a:rPr lang="en-US" altLang="zh-CN" sz="2800" b="1" dirty="0">
                <a:solidFill>
                  <a:srgbClr val="3333CC"/>
                </a:solidFill>
                <a:latin typeface="宋体" panose="02010600030101010101" pitchFamily="2" charset="-122"/>
              </a:rPr>
              <a:t>1</a:t>
            </a:r>
            <a:r>
              <a:rPr lang="zh-CN" altLang="en-US" sz="2800" b="1" dirty="0">
                <a:solidFill>
                  <a:srgbClr val="3333CC"/>
                </a:solidFill>
                <a:latin typeface="宋体" panose="02010600030101010101" pitchFamily="2" charset="-122"/>
              </a:rPr>
              <a:t>）进程控制：</a:t>
            </a:r>
            <a:r>
              <a:rPr lang="zh-CN" altLang="en-US" sz="2800" dirty="0">
                <a:latin typeface="宋体" panose="02010600030101010101" pitchFamily="2" charset="-122"/>
              </a:rPr>
              <a:t>控制进程状态转换；</a:t>
            </a:r>
            <a:endParaRPr lang="zh-CN" altLang="en-US" sz="2800" dirty="0">
              <a:latin typeface="宋体" panose="02010600030101010101" pitchFamily="2" charset="-122"/>
            </a:endParaRPr>
          </a:p>
          <a:p>
            <a:pPr>
              <a:buNone/>
            </a:pPr>
            <a:r>
              <a:rPr lang="zh-CN" altLang="en-US" sz="2800" b="1" dirty="0">
                <a:solidFill>
                  <a:srgbClr val="3333CC"/>
                </a:solidFill>
                <a:latin typeface="宋体" panose="02010600030101010101" pitchFamily="2" charset="-122"/>
              </a:rPr>
              <a:t>（</a:t>
            </a:r>
            <a:r>
              <a:rPr lang="en-US" altLang="zh-CN" sz="2800" b="1" dirty="0">
                <a:solidFill>
                  <a:srgbClr val="3333CC"/>
                </a:solidFill>
                <a:latin typeface="宋体" panose="02010600030101010101" pitchFamily="2" charset="-122"/>
              </a:rPr>
              <a:t>2</a:t>
            </a:r>
            <a:r>
              <a:rPr lang="zh-CN" altLang="en-US" sz="2800" b="1" dirty="0">
                <a:solidFill>
                  <a:srgbClr val="3333CC"/>
                </a:solidFill>
                <a:latin typeface="宋体" panose="02010600030101010101" pitchFamily="2" charset="-122"/>
              </a:rPr>
              <a:t>）进程同步：</a:t>
            </a:r>
            <a:r>
              <a:rPr lang="zh-CN" altLang="en-US" sz="2800" dirty="0">
                <a:latin typeface="宋体" panose="02010600030101010101" pitchFamily="2" charset="-122"/>
              </a:rPr>
              <a:t>进程间运行顺序的协调：</a:t>
            </a:r>
            <a:endParaRPr lang="zh-CN" altLang="en-US" sz="2800" dirty="0">
              <a:latin typeface="宋体" panose="02010600030101010101" pitchFamily="2" charset="-122"/>
            </a:endParaRPr>
          </a:p>
          <a:p>
            <a:pPr lvl="2">
              <a:buFont typeface="Wingdings" panose="05000000000000000000" pitchFamily="2" charset="2"/>
              <a:buChar char="Ø"/>
            </a:pPr>
            <a:r>
              <a:rPr lang="zh-CN" altLang="en-US" b="1" dirty="0">
                <a:latin typeface="宋体" panose="02010600030101010101" pitchFamily="2" charset="-122"/>
              </a:rPr>
              <a:t>互斥方式；</a:t>
            </a:r>
            <a:endParaRPr lang="zh-CN" altLang="en-US" b="1" dirty="0">
              <a:latin typeface="宋体" panose="02010600030101010101" pitchFamily="2" charset="-122"/>
            </a:endParaRPr>
          </a:p>
          <a:p>
            <a:pPr lvl="2">
              <a:buFont typeface="Wingdings" panose="05000000000000000000" pitchFamily="2" charset="2"/>
              <a:buChar char="Ø"/>
            </a:pPr>
            <a:r>
              <a:rPr lang="zh-CN" altLang="en-US" b="1" dirty="0">
                <a:latin typeface="宋体" panose="02010600030101010101" pitchFamily="2" charset="-122"/>
              </a:rPr>
              <a:t>同步方式：    	</a:t>
            </a:r>
            <a:endParaRPr lang="zh-CN" altLang="en-US" b="1" dirty="0">
              <a:latin typeface="宋体" panose="02010600030101010101" pitchFamily="2" charset="-122"/>
            </a:endParaRPr>
          </a:p>
          <a:p>
            <a:pPr>
              <a:buNone/>
            </a:pPr>
            <a:r>
              <a:rPr lang="zh-CN" altLang="en-US" sz="2800" b="1" dirty="0">
                <a:solidFill>
                  <a:srgbClr val="3333CC"/>
                </a:solidFill>
                <a:latin typeface="宋体" panose="02010600030101010101" pitchFamily="2" charset="-122"/>
              </a:rPr>
              <a:t>（</a:t>
            </a:r>
            <a:r>
              <a:rPr lang="en-US" altLang="zh-CN" sz="2800" b="1" dirty="0">
                <a:solidFill>
                  <a:srgbClr val="3333CC"/>
                </a:solidFill>
                <a:latin typeface="宋体" panose="02010600030101010101" pitchFamily="2" charset="-122"/>
              </a:rPr>
              <a:t>3</a:t>
            </a:r>
            <a:r>
              <a:rPr lang="zh-CN" altLang="en-US" sz="2800" b="1" dirty="0">
                <a:solidFill>
                  <a:srgbClr val="3333CC"/>
                </a:solidFill>
                <a:latin typeface="宋体" panose="02010600030101010101" pitchFamily="2" charset="-122"/>
              </a:rPr>
              <a:t>）进程通信：</a:t>
            </a:r>
            <a:r>
              <a:rPr lang="zh-CN" altLang="en-US" sz="2800" dirty="0">
                <a:latin typeface="宋体" panose="02010600030101010101" pitchFamily="2" charset="-122"/>
              </a:rPr>
              <a:t>进程间的信息交换</a:t>
            </a:r>
            <a:endParaRPr lang="zh-CN" altLang="en-US" sz="2800" dirty="0">
              <a:latin typeface="宋体" panose="02010600030101010101" pitchFamily="2" charset="-122"/>
            </a:endParaRPr>
          </a:p>
          <a:p>
            <a:pPr lvl="2">
              <a:buFont typeface="Wingdings" panose="05000000000000000000" pitchFamily="2" charset="2"/>
              <a:buChar char="Ø"/>
            </a:pPr>
            <a:r>
              <a:rPr lang="zh-CN" altLang="en-US" b="1" dirty="0">
                <a:latin typeface="宋体" panose="02010600030101010101" pitchFamily="2" charset="-122"/>
              </a:rPr>
              <a:t>直接通信；</a:t>
            </a:r>
            <a:endParaRPr lang="zh-CN" altLang="en-US" b="1" dirty="0">
              <a:latin typeface="宋体" panose="02010600030101010101" pitchFamily="2" charset="-122"/>
            </a:endParaRPr>
          </a:p>
          <a:p>
            <a:pPr lvl="2">
              <a:buFont typeface="Wingdings" panose="05000000000000000000" pitchFamily="2" charset="2"/>
              <a:buChar char="Ø"/>
            </a:pPr>
            <a:r>
              <a:rPr lang="zh-CN" altLang="en-US" b="1" dirty="0">
                <a:latin typeface="宋体" panose="02010600030101010101" pitchFamily="2" charset="-122"/>
              </a:rPr>
              <a:t>间接通信。  </a:t>
            </a:r>
            <a:r>
              <a:rPr lang="zh-CN" altLang="en-US" sz="2000" b="1" dirty="0">
                <a:latin typeface="宋体" panose="02010600030101010101" pitchFamily="2" charset="-122"/>
              </a:rPr>
              <a:t>   </a:t>
            </a:r>
            <a:endParaRPr lang="zh-CN" altLang="en-US" sz="2000" b="1" dirty="0">
              <a:latin typeface="宋体" panose="02010600030101010101" pitchFamily="2" charset="-122"/>
            </a:endParaRPr>
          </a:p>
          <a:p>
            <a:pPr>
              <a:buNone/>
            </a:pPr>
            <a:r>
              <a:rPr lang="zh-CN" altLang="en-US" sz="2800" b="1" dirty="0">
                <a:solidFill>
                  <a:srgbClr val="3333CC"/>
                </a:solidFill>
                <a:latin typeface="宋体" panose="02010600030101010101" pitchFamily="2" charset="-122"/>
              </a:rPr>
              <a:t>（</a:t>
            </a:r>
            <a:r>
              <a:rPr lang="en-US" altLang="zh-CN" sz="2800" b="1" dirty="0">
                <a:solidFill>
                  <a:srgbClr val="3333CC"/>
                </a:solidFill>
                <a:latin typeface="宋体" panose="02010600030101010101" pitchFamily="2" charset="-122"/>
              </a:rPr>
              <a:t>4</a:t>
            </a:r>
            <a:r>
              <a:rPr lang="zh-CN" altLang="en-US" sz="2800" b="1" dirty="0">
                <a:solidFill>
                  <a:srgbClr val="3333CC"/>
                </a:solidFill>
                <a:latin typeface="宋体" panose="02010600030101010101" pitchFamily="2" charset="-122"/>
              </a:rPr>
              <a:t>）进程调度：</a:t>
            </a:r>
            <a:endParaRPr lang="zh-CN" altLang="en-US" sz="2800" b="1" dirty="0">
              <a:solidFill>
                <a:srgbClr val="3333CC"/>
              </a:solidFill>
              <a:latin typeface="宋体" panose="02010600030101010101" pitchFamily="2" charset="-122"/>
            </a:endParaRPr>
          </a:p>
        </p:txBody>
      </p:sp>
      <p:sp>
        <p:nvSpPr>
          <p:cNvPr id="241668" name="Text Box 4"/>
          <p:cNvSpPr txBox="1"/>
          <p:nvPr/>
        </p:nvSpPr>
        <p:spPr>
          <a:xfrm>
            <a:off x="3492500" y="2565400"/>
            <a:ext cx="2952750" cy="1004888"/>
          </a:xfrm>
          <a:prstGeom prst="rect">
            <a:avLst/>
          </a:prstGeom>
          <a:noFill/>
          <a:ln w="9525">
            <a:noFill/>
          </a:ln>
        </p:spPr>
        <p:txBody>
          <a:bodyPr>
            <a:spAutoFit/>
          </a:bodyPr>
          <a:p>
            <a:pPr eaLnBrk="0" hangingPunct="0">
              <a:lnSpc>
                <a:spcPct val="100000"/>
              </a:lnSpc>
            </a:pPr>
            <a:r>
              <a:rPr lang="zh-CN" altLang="en-US" b="0" dirty="0">
                <a:latin typeface="Arial" panose="020B0604020202020204" pitchFamily="34" charset="0"/>
              </a:rPr>
              <a:t>进程间竞争临界资源</a:t>
            </a:r>
            <a:endParaRPr lang="zh-CN" altLang="en-US" b="0" dirty="0">
              <a:latin typeface="Arial" panose="020B0604020202020204" pitchFamily="34" charset="0"/>
            </a:endParaRPr>
          </a:p>
          <a:p>
            <a:pPr eaLnBrk="0" hangingPunct="0">
              <a:lnSpc>
                <a:spcPct val="100000"/>
              </a:lnSpc>
            </a:pPr>
            <a:r>
              <a:rPr lang="zh-CN" altLang="en-US" b="0" dirty="0">
                <a:latin typeface="Arial" panose="020B0604020202020204" pitchFamily="34" charset="0"/>
              </a:rPr>
              <a:t>进程间相互合作</a:t>
            </a:r>
            <a:endParaRPr lang="zh-CN" altLang="en-US" b="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1667">
                                            <p:txEl>
                                              <p:charRg st="0" end="18"/>
                                            </p:txEl>
                                          </p:spTgt>
                                        </p:tgtEl>
                                        <p:attrNameLst>
                                          <p:attrName>style.visibility</p:attrName>
                                        </p:attrNameLst>
                                      </p:cBhvr>
                                      <p:to>
                                        <p:strVal val="visible"/>
                                      </p:to>
                                    </p:set>
                                    <p:animEffect transition="in" filter="box(in)">
                                      <p:cBhvr>
                                        <p:cTn id="7" dur="500"/>
                                        <p:tgtEl>
                                          <p:spTgt spid="241667">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1667">
                                            <p:txEl>
                                              <p:charRg st="18" end="38"/>
                                            </p:txEl>
                                          </p:spTgt>
                                        </p:tgtEl>
                                        <p:attrNameLst>
                                          <p:attrName>style.visibility</p:attrName>
                                        </p:attrNameLst>
                                      </p:cBhvr>
                                      <p:to>
                                        <p:strVal val="visible"/>
                                      </p:to>
                                    </p:set>
                                    <p:animEffect transition="in" filter="box(in)">
                                      <p:cBhvr>
                                        <p:cTn id="12" dur="500"/>
                                        <p:tgtEl>
                                          <p:spTgt spid="241667">
                                            <p:txEl>
                                              <p:charRg st="18" end="38"/>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41667">
                                            <p:txEl>
                                              <p:charRg st="38" end="44"/>
                                            </p:txEl>
                                          </p:spTgt>
                                        </p:tgtEl>
                                        <p:attrNameLst>
                                          <p:attrName>style.visibility</p:attrName>
                                        </p:attrNameLst>
                                      </p:cBhvr>
                                      <p:to>
                                        <p:strVal val="visible"/>
                                      </p:to>
                                    </p:set>
                                    <p:animEffect transition="in" filter="box(in)">
                                      <p:cBhvr>
                                        <p:cTn id="15" dur="500"/>
                                        <p:tgtEl>
                                          <p:spTgt spid="241667">
                                            <p:txEl>
                                              <p:charRg st="38" end="4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41667">
                                            <p:txEl>
                                              <p:charRg st="44" end="55"/>
                                            </p:txEl>
                                          </p:spTgt>
                                        </p:tgtEl>
                                        <p:attrNameLst>
                                          <p:attrName>style.visibility</p:attrName>
                                        </p:attrNameLst>
                                      </p:cBhvr>
                                      <p:to>
                                        <p:strVal val="visible"/>
                                      </p:to>
                                    </p:set>
                                    <p:animEffect transition="in" filter="box(in)">
                                      <p:cBhvr>
                                        <p:cTn id="18" dur="500"/>
                                        <p:tgtEl>
                                          <p:spTgt spid="241667">
                                            <p:txEl>
                                              <p:charRg st="44" end="5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41668">
                                            <p:txEl>
                                              <p:charRg st="0" end="10"/>
                                            </p:txEl>
                                          </p:spTgt>
                                        </p:tgtEl>
                                        <p:attrNameLst>
                                          <p:attrName>style.visibility</p:attrName>
                                        </p:attrNameLst>
                                      </p:cBhvr>
                                      <p:to>
                                        <p:strVal val="visible"/>
                                      </p:to>
                                    </p:set>
                                    <p:animEffect transition="in" filter="box(in)">
                                      <p:cBhvr>
                                        <p:cTn id="23" dur="500"/>
                                        <p:tgtEl>
                                          <p:spTgt spid="241668">
                                            <p:txEl>
                                              <p:charRg st="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41668">
                                            <p:txEl>
                                              <p:charRg st="10" end="18"/>
                                            </p:txEl>
                                          </p:spTgt>
                                        </p:tgtEl>
                                        <p:attrNameLst>
                                          <p:attrName>style.visibility</p:attrName>
                                        </p:attrNameLst>
                                      </p:cBhvr>
                                      <p:to>
                                        <p:strVal val="visible"/>
                                      </p:to>
                                    </p:set>
                                    <p:animEffect transition="in" filter="box(in)">
                                      <p:cBhvr>
                                        <p:cTn id="28" dur="500"/>
                                        <p:tgtEl>
                                          <p:spTgt spid="241668">
                                            <p:txEl>
                                              <p:charRg st="10" end="1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41667">
                                            <p:txEl>
                                              <p:charRg st="55" end="72"/>
                                            </p:txEl>
                                          </p:spTgt>
                                        </p:tgtEl>
                                        <p:attrNameLst>
                                          <p:attrName>style.visibility</p:attrName>
                                        </p:attrNameLst>
                                      </p:cBhvr>
                                      <p:to>
                                        <p:strVal val="visible"/>
                                      </p:to>
                                    </p:set>
                                    <p:animEffect transition="in" filter="box(in)">
                                      <p:cBhvr>
                                        <p:cTn id="33" dur="500"/>
                                        <p:tgtEl>
                                          <p:spTgt spid="241667">
                                            <p:txEl>
                                              <p:charRg st="55" end="72"/>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241667">
                                            <p:txEl>
                                              <p:charRg st="72" end="78"/>
                                            </p:txEl>
                                          </p:spTgt>
                                        </p:tgtEl>
                                        <p:attrNameLst>
                                          <p:attrName>style.visibility</p:attrName>
                                        </p:attrNameLst>
                                      </p:cBhvr>
                                      <p:to>
                                        <p:strVal val="visible"/>
                                      </p:to>
                                    </p:set>
                                    <p:animEffect transition="in" filter="box(in)">
                                      <p:cBhvr>
                                        <p:cTn id="36" dur="500"/>
                                        <p:tgtEl>
                                          <p:spTgt spid="241667">
                                            <p:txEl>
                                              <p:charRg st="72" end="78"/>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241667">
                                            <p:txEl>
                                              <p:charRg st="78" end="89"/>
                                            </p:txEl>
                                          </p:spTgt>
                                        </p:tgtEl>
                                        <p:attrNameLst>
                                          <p:attrName>style.visibility</p:attrName>
                                        </p:attrNameLst>
                                      </p:cBhvr>
                                      <p:to>
                                        <p:strVal val="visible"/>
                                      </p:to>
                                    </p:set>
                                    <p:animEffect transition="in" filter="box(in)">
                                      <p:cBhvr>
                                        <p:cTn id="39" dur="500"/>
                                        <p:tgtEl>
                                          <p:spTgt spid="241667">
                                            <p:txEl>
                                              <p:charRg st="78" end="8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241667">
                                            <p:txEl>
                                              <p:charRg st="89" end="98"/>
                                            </p:txEl>
                                          </p:spTgt>
                                        </p:tgtEl>
                                        <p:attrNameLst>
                                          <p:attrName>style.visibility</p:attrName>
                                        </p:attrNameLst>
                                      </p:cBhvr>
                                      <p:to>
                                        <p:strVal val="visible"/>
                                      </p:to>
                                    </p:set>
                                    <p:animEffect transition="in" filter="box(in)">
                                      <p:cBhvr>
                                        <p:cTn id="44" dur="500"/>
                                        <p:tgtEl>
                                          <p:spTgt spid="241667">
                                            <p:txEl>
                                              <p:charRg st="89"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2.1 </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进程的基本概念</a:t>
            </a:r>
            <a:endPar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18435" name="Rectangle 33"/>
          <p:cNvSpPr/>
          <p:nvPr/>
        </p:nvSpPr>
        <p:spPr>
          <a:xfrm>
            <a:off x="539750" y="1930400"/>
            <a:ext cx="8174038" cy="2160588"/>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chemeClr val="tx2"/>
                </a:solidFill>
                <a:latin typeface="仿宋_GB2312" pitchFamily="49" charset="-122"/>
                <a:ea typeface="仿宋_GB2312" pitchFamily="49" charset="-122"/>
              </a:rPr>
              <a:t>程序：</a:t>
            </a:r>
            <a:r>
              <a:rPr lang="zh-CN" altLang="en-US" sz="3200" dirty="0">
                <a:latin typeface="仿宋_GB2312" pitchFamily="49" charset="-122"/>
                <a:ea typeface="仿宋_GB2312" pitchFamily="49" charset="-122"/>
              </a:rPr>
              <a:t>描述进程要完成的功能</a:t>
            </a:r>
            <a:endParaRPr lang="zh-CN" altLang="en-US" sz="3200" dirty="0">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sz="3200" dirty="0">
                <a:solidFill>
                  <a:schemeClr val="tx2"/>
                </a:solidFill>
                <a:latin typeface="仿宋_GB2312" pitchFamily="49" charset="-122"/>
                <a:ea typeface="仿宋_GB2312" pitchFamily="49" charset="-122"/>
              </a:rPr>
              <a:t>数据集合：</a:t>
            </a:r>
            <a:r>
              <a:rPr lang="zh-CN" altLang="en-US" sz="3200" dirty="0">
                <a:latin typeface="仿宋_GB2312" pitchFamily="49" charset="-122"/>
                <a:ea typeface="仿宋_GB2312" pitchFamily="49" charset="-122"/>
              </a:rPr>
              <a:t>包含程序运行所需的数据和工作区</a:t>
            </a:r>
            <a:endParaRPr lang="zh-CN" altLang="en-US" sz="3200" dirty="0">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sz="3200" dirty="0">
                <a:solidFill>
                  <a:schemeClr val="tx2"/>
                </a:solidFill>
                <a:latin typeface="仿宋_GB2312" pitchFamily="49" charset="-122"/>
                <a:ea typeface="仿宋_GB2312" pitchFamily="49" charset="-122"/>
              </a:rPr>
              <a:t>进程控制块（</a:t>
            </a:r>
            <a:r>
              <a:rPr lang="en-US" altLang="zh-CN" sz="3200" dirty="0">
                <a:solidFill>
                  <a:schemeClr val="tx2"/>
                </a:solidFill>
                <a:latin typeface="仿宋_GB2312" pitchFamily="49" charset="-122"/>
                <a:ea typeface="仿宋_GB2312" pitchFamily="49" charset="-122"/>
              </a:rPr>
              <a:t>PCB</a:t>
            </a:r>
            <a:r>
              <a:rPr lang="zh-CN" altLang="en-US" sz="3200" dirty="0">
                <a:solidFill>
                  <a:schemeClr val="tx2"/>
                </a:solidFill>
                <a:latin typeface="仿宋_GB2312" pitchFamily="49" charset="-122"/>
                <a:ea typeface="仿宋_GB2312" pitchFamily="49" charset="-122"/>
              </a:rPr>
              <a:t>）：</a:t>
            </a:r>
            <a:r>
              <a:rPr lang="zh-CN" altLang="en-US" sz="3200" dirty="0">
                <a:latin typeface="仿宋_GB2312" pitchFamily="49" charset="-122"/>
                <a:ea typeface="仿宋_GB2312" pitchFamily="49" charset="-122"/>
              </a:rPr>
              <a:t>包含进程的描述信息和控制信息，是进程动态特性的反映</a:t>
            </a:r>
            <a:endParaRPr lang="zh-CN" altLang="en-US" sz="3200" dirty="0">
              <a:latin typeface="仿宋_GB2312" pitchFamily="49" charset="-122"/>
              <a:ea typeface="仿宋_GB2312" pitchFamily="49" charset="-122"/>
            </a:endParaRPr>
          </a:p>
        </p:txBody>
      </p:sp>
      <p:sp>
        <p:nvSpPr>
          <p:cNvPr id="59426" name="Rectangle 34"/>
          <p:cNvSpPr>
            <a:spLocks noChangeArrowheads="1"/>
          </p:cNvSpPr>
          <p:nvPr/>
        </p:nvSpPr>
        <p:spPr bwMode="auto">
          <a:xfrm>
            <a:off x="323850" y="1138238"/>
            <a:ext cx="4319588"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en-US" altLang="zh-CN" sz="36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5.</a:t>
            </a:r>
            <a:r>
              <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进程控制块</a:t>
            </a:r>
            <a:r>
              <a:rPr kumimoji="1" lang="en-US" altLang="zh-CN"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PCB</a:t>
            </a:r>
            <a:endParaRPr kumimoji="1" lang="en-US" altLang="zh-CN"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18437" name="Rectangle 35"/>
          <p:cNvSpPr/>
          <p:nvPr/>
        </p:nvSpPr>
        <p:spPr>
          <a:xfrm>
            <a:off x="1187450" y="4594225"/>
            <a:ext cx="5541963" cy="1158875"/>
          </a:xfrm>
          <a:prstGeom prst="rect">
            <a:avLst/>
          </a:prstGeom>
          <a:noFill/>
          <a:ln w="9525">
            <a:noFill/>
          </a:ln>
        </p:spPr>
        <p:txBody>
          <a:bodyPr wrap="none">
            <a:spAutoFit/>
          </a:bodyPr>
          <a:p>
            <a:pPr>
              <a:lnSpc>
                <a:spcPct val="125000"/>
              </a:lnSpc>
              <a:spcBef>
                <a:spcPct val="0"/>
              </a:spcBef>
            </a:pPr>
            <a:r>
              <a:rPr lang="zh-CN" altLang="en-US" sz="2800" i="1" dirty="0">
                <a:solidFill>
                  <a:srgbClr val="01325F"/>
                </a:solidFill>
                <a:latin typeface="Times New Roman" panose="02020603050405020304" pitchFamily="18" charset="0"/>
              </a:rPr>
              <a:t>程序和数据集合是进程的实体</a:t>
            </a:r>
            <a:endParaRPr lang="zh-CN" altLang="en-US" sz="2800" i="1" dirty="0">
              <a:solidFill>
                <a:srgbClr val="01325F"/>
              </a:solidFill>
              <a:latin typeface="Times New Roman" panose="02020603050405020304" pitchFamily="18" charset="0"/>
            </a:endParaRPr>
          </a:p>
          <a:p>
            <a:pPr>
              <a:lnSpc>
                <a:spcPct val="125000"/>
              </a:lnSpc>
              <a:spcBef>
                <a:spcPct val="0"/>
              </a:spcBef>
            </a:pPr>
            <a:r>
              <a:rPr lang="zh-CN" altLang="en-US" sz="2800" i="1" dirty="0">
                <a:solidFill>
                  <a:srgbClr val="01325F"/>
                </a:solidFill>
                <a:latin typeface="Times New Roman" panose="02020603050405020304" pitchFamily="18" charset="0"/>
              </a:rPr>
              <a:t>进程控制块是进程存在的唯一标志</a:t>
            </a:r>
            <a:endParaRPr lang="zh-CN" altLang="en-US" sz="2800" i="1" dirty="0">
              <a:solidFill>
                <a:srgbClr val="01325F"/>
              </a:solidFill>
              <a:latin typeface="Times New Roman" panose="02020603050405020304" pitchFamily="18" charset="0"/>
            </a:endParaRPr>
          </a:p>
        </p:txBody>
      </p:sp>
      <p:sp>
        <p:nvSpPr>
          <p:cNvPr id="18438" name="Rectangle 37"/>
          <p:cNvSpPr/>
          <p:nvPr/>
        </p:nvSpPr>
        <p:spPr>
          <a:xfrm>
            <a:off x="684213" y="5746750"/>
            <a:ext cx="8077200" cy="1066800"/>
          </a:xfrm>
          <a:prstGeom prst="rect">
            <a:avLst/>
          </a:prstGeom>
          <a:noFill/>
          <a:ln w="9525">
            <a:noFill/>
          </a:ln>
        </p:spPr>
        <p:txBody>
          <a:bodyPr>
            <a:spAutoFit/>
          </a:bodyPr>
          <a:p>
            <a:pPr>
              <a:lnSpc>
                <a:spcPct val="100000"/>
              </a:lnSpc>
              <a:spcBef>
                <a:spcPct val="0"/>
              </a:spcBef>
            </a:pPr>
            <a:r>
              <a:rPr lang="zh-CN" altLang="en-US" sz="3200" dirty="0">
                <a:latin typeface="仿宋_GB2312" pitchFamily="49" charset="-122"/>
                <a:ea typeface="仿宋_GB2312" pitchFamily="49" charset="-122"/>
              </a:rPr>
              <a:t>进程控制块是由</a:t>
            </a:r>
            <a:r>
              <a:rPr lang="en-US" altLang="zh-CN" sz="3200" dirty="0">
                <a:solidFill>
                  <a:schemeClr val="tx2"/>
                </a:solidFill>
                <a:latin typeface="仿宋_GB2312" pitchFamily="49" charset="-122"/>
                <a:ea typeface="仿宋_GB2312" pitchFamily="49" charset="-122"/>
              </a:rPr>
              <a:t>OS</a:t>
            </a:r>
            <a:r>
              <a:rPr lang="zh-CN" altLang="en-US" sz="3200" dirty="0">
                <a:solidFill>
                  <a:schemeClr val="tx2"/>
                </a:solidFill>
                <a:latin typeface="仿宋_GB2312" pitchFamily="49" charset="-122"/>
                <a:ea typeface="仿宋_GB2312" pitchFamily="49" charset="-122"/>
              </a:rPr>
              <a:t>维护</a:t>
            </a:r>
            <a:r>
              <a:rPr lang="zh-CN" altLang="en-US" sz="3200" dirty="0">
                <a:latin typeface="仿宋_GB2312" pitchFamily="49" charset="-122"/>
                <a:ea typeface="仿宋_GB2312" pitchFamily="49" charset="-122"/>
              </a:rPr>
              <a:t>的用来记录</a:t>
            </a:r>
            <a:r>
              <a:rPr lang="zh-CN" altLang="en-US" sz="3200" dirty="0">
                <a:solidFill>
                  <a:schemeClr val="tx2"/>
                </a:solidFill>
                <a:latin typeface="仿宋_GB2312" pitchFamily="49" charset="-122"/>
                <a:ea typeface="仿宋_GB2312" pitchFamily="49" charset="-122"/>
              </a:rPr>
              <a:t>进程相关信息</a:t>
            </a:r>
            <a:r>
              <a:rPr lang="zh-CN" altLang="en-US" sz="3200" dirty="0">
                <a:latin typeface="仿宋_GB2312" pitchFamily="49" charset="-122"/>
                <a:ea typeface="仿宋_GB2312" pitchFamily="49" charset="-122"/>
              </a:rPr>
              <a:t>的一块内存。</a:t>
            </a:r>
            <a:endParaRPr lang="zh-CN" altLang="en-US" sz="3200" dirty="0">
              <a:latin typeface="仿宋_GB2312" pitchFamily="49" charset="-122"/>
              <a:ea typeface="仿宋_GB2312" pitchFamily="49"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2.1 </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进程的基本概念</a:t>
            </a:r>
            <a:endPar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152579" name="Rectangle 3"/>
          <p:cNvSpPr/>
          <p:nvPr/>
        </p:nvSpPr>
        <p:spPr>
          <a:xfrm>
            <a:off x="539750" y="1916113"/>
            <a:ext cx="4464050" cy="4465637"/>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chemeClr val="tx2"/>
                </a:solidFill>
                <a:latin typeface="仿宋_GB2312" pitchFamily="49" charset="-122"/>
                <a:ea typeface="仿宋_GB2312" pitchFamily="49" charset="-122"/>
              </a:rPr>
              <a:t>进程标识符：</a:t>
            </a:r>
            <a:endParaRPr lang="zh-CN" altLang="en-US" sz="3200" dirty="0">
              <a:solidFill>
                <a:schemeClr val="tx2"/>
              </a:solidFill>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   内部标识符、外部标识符</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sz="3200" dirty="0">
                <a:solidFill>
                  <a:schemeClr val="tx2"/>
                </a:solidFill>
                <a:latin typeface="仿宋_GB2312" pitchFamily="49" charset="-122"/>
                <a:ea typeface="仿宋_GB2312" pitchFamily="49" charset="-122"/>
              </a:rPr>
              <a:t>处理机状态信息：</a:t>
            </a:r>
            <a:endParaRPr lang="zh-CN" altLang="en-US" sz="3200" dirty="0">
              <a:solidFill>
                <a:schemeClr val="tx2"/>
              </a:solidFill>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）通用寄存器；</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2</a:t>
            </a:r>
            <a:r>
              <a:rPr lang="zh-CN" altLang="en-US" dirty="0">
                <a:latin typeface="仿宋_GB2312" pitchFamily="49" charset="-122"/>
                <a:ea typeface="仿宋_GB2312" pitchFamily="49" charset="-122"/>
              </a:rPr>
              <a:t>）段寄存器；</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3</a:t>
            </a:r>
            <a:r>
              <a:rPr lang="zh-CN" altLang="en-US" dirty="0">
                <a:latin typeface="仿宋_GB2312" pitchFamily="49" charset="-122"/>
                <a:ea typeface="仿宋_GB2312" pitchFamily="49" charset="-122"/>
              </a:rPr>
              <a:t>）指令计数器；</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4</a:t>
            </a:r>
            <a:r>
              <a:rPr lang="zh-CN" altLang="en-US" dirty="0">
                <a:latin typeface="仿宋_GB2312" pitchFamily="49" charset="-122"/>
                <a:ea typeface="仿宋_GB2312" pitchFamily="49" charset="-122"/>
              </a:rPr>
              <a:t>）程序状态字</a:t>
            </a:r>
            <a:r>
              <a:rPr lang="en-US" altLang="zh-CN" dirty="0">
                <a:latin typeface="仿宋_GB2312" pitchFamily="49" charset="-122"/>
                <a:ea typeface="仿宋_GB2312" pitchFamily="49" charset="-122"/>
              </a:rPr>
              <a:t>(PSW)</a:t>
            </a:r>
            <a:r>
              <a:rPr lang="zh-CN" altLang="en-US" dirty="0">
                <a:latin typeface="仿宋_GB2312" pitchFamily="49" charset="-122"/>
                <a:ea typeface="仿宋_GB2312" pitchFamily="49" charset="-122"/>
              </a:rPr>
              <a:t>；</a:t>
            </a:r>
            <a:endParaRPr lang="zh-CN" altLang="en-US" dirty="0">
              <a:latin typeface="仿宋_GB2312" pitchFamily="49" charset="-122"/>
              <a:ea typeface="仿宋_GB2312" pitchFamily="49" charset="-122"/>
            </a:endParaRPr>
          </a:p>
        </p:txBody>
      </p:sp>
      <p:sp>
        <p:nvSpPr>
          <p:cNvPr id="152580" name="Rectangle 4"/>
          <p:cNvSpPr>
            <a:spLocks noChangeArrowheads="1"/>
          </p:cNvSpPr>
          <p:nvPr/>
        </p:nvSpPr>
        <p:spPr bwMode="auto">
          <a:xfrm>
            <a:off x="323850" y="1138238"/>
            <a:ext cx="6480175"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进程控制块（</a:t>
            </a:r>
            <a:r>
              <a:rPr kumimoji="1" lang="en-US" altLang="zh-CN"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PCB)</a:t>
            </a:r>
            <a:r>
              <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内容</a:t>
            </a:r>
            <a:endPar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152592" name="Rectangle 16"/>
          <p:cNvSpPr/>
          <p:nvPr/>
        </p:nvSpPr>
        <p:spPr>
          <a:xfrm>
            <a:off x="468313" y="692150"/>
            <a:ext cx="8388350" cy="5616575"/>
          </a:xfrm>
          <a:prstGeom prst="rect">
            <a:avLst/>
          </a:prstGeom>
          <a:solidFill>
            <a:srgbClr val="CCFFCC"/>
          </a:solidFill>
          <a:ln w="28575" cap="flat" cmpd="sng">
            <a:solidFill>
              <a:schemeClr val="accent1"/>
            </a:solidFill>
            <a:prstDash val="solid"/>
            <a:miter/>
            <a:headEnd type="none" w="med" len="med"/>
            <a:tailEnd type="none" w="med" len="med"/>
          </a:ln>
        </p:spPr>
        <p:txBody>
          <a:bodyPr/>
          <a:p>
            <a:pPr marL="342900" indent="-342900" eaLnBrk="0" hangingPunct="0">
              <a:lnSpc>
                <a:spcPct val="100000"/>
              </a:lnSpc>
              <a:spcBef>
                <a:spcPct val="20000"/>
              </a:spcBef>
            </a:pPr>
            <a:r>
              <a:rPr lang="en-US" altLang="zh-CN" dirty="0">
                <a:latin typeface="宋体" panose="02010600030101010101" pitchFamily="2" charset="-122"/>
              </a:rPr>
              <a:t>32</a:t>
            </a:r>
            <a:r>
              <a:rPr lang="zh-CN" altLang="en-US" dirty="0">
                <a:latin typeface="宋体" panose="02010600030101010101" pitchFamily="2" charset="-122"/>
              </a:rPr>
              <a:t>位</a:t>
            </a:r>
            <a:r>
              <a:rPr lang="en-US" altLang="zh-CN" dirty="0">
                <a:latin typeface="宋体" panose="02010600030101010101" pitchFamily="2" charset="-122"/>
              </a:rPr>
              <a:t>CPU</a:t>
            </a:r>
            <a:r>
              <a:rPr lang="zh-CN" altLang="en-US" dirty="0">
                <a:latin typeface="宋体" panose="02010600030101010101" pitchFamily="2" charset="-122"/>
              </a:rPr>
              <a:t>有</a:t>
            </a:r>
            <a:r>
              <a:rPr lang="en-US" altLang="zh-CN" dirty="0">
                <a:latin typeface="宋体" panose="02010600030101010101" pitchFamily="2" charset="-122"/>
              </a:rPr>
              <a:t>8</a:t>
            </a:r>
            <a:r>
              <a:rPr lang="zh-CN" altLang="en-US" dirty="0">
                <a:latin typeface="宋体" panose="02010600030101010101" pitchFamily="2" charset="-122"/>
              </a:rPr>
              <a:t>个</a:t>
            </a:r>
            <a:r>
              <a:rPr lang="en-US" altLang="zh-CN" dirty="0">
                <a:latin typeface="宋体" panose="02010600030101010101" pitchFamily="2" charset="-122"/>
              </a:rPr>
              <a:t>32</a:t>
            </a:r>
            <a:r>
              <a:rPr lang="zh-CN" altLang="en-US" dirty="0">
                <a:latin typeface="宋体" panose="02010600030101010101" pitchFamily="2" charset="-122"/>
              </a:rPr>
              <a:t>位的</a:t>
            </a:r>
            <a:r>
              <a:rPr lang="zh-CN" altLang="en-US" dirty="0">
                <a:solidFill>
                  <a:schemeClr val="tx2"/>
                </a:solidFill>
                <a:latin typeface="宋体" panose="02010600030101010101" pitchFamily="2" charset="-122"/>
              </a:rPr>
              <a:t>通用寄存器</a:t>
            </a:r>
            <a:r>
              <a:rPr lang="en-US" altLang="zh-CN" dirty="0">
                <a:latin typeface="宋体" panose="02010600030101010101" pitchFamily="2" charset="-122"/>
              </a:rPr>
              <a:t>EAX</a:t>
            </a:r>
            <a:r>
              <a:rPr lang="zh-CN" altLang="en-US" dirty="0">
                <a:latin typeface="宋体" panose="02010600030101010101" pitchFamily="2" charset="-122"/>
              </a:rPr>
              <a:t>、</a:t>
            </a:r>
            <a:r>
              <a:rPr lang="en-US" altLang="zh-CN" dirty="0">
                <a:latin typeface="宋体" panose="02010600030101010101" pitchFamily="2" charset="-122"/>
              </a:rPr>
              <a:t>EBX</a:t>
            </a:r>
            <a:r>
              <a:rPr lang="zh-CN" altLang="en-US" dirty="0">
                <a:latin typeface="宋体" panose="02010600030101010101" pitchFamily="2" charset="-122"/>
              </a:rPr>
              <a:t>、</a:t>
            </a:r>
            <a:r>
              <a:rPr lang="en-US" altLang="zh-CN" dirty="0">
                <a:latin typeface="宋体" panose="02010600030101010101" pitchFamily="2" charset="-122"/>
              </a:rPr>
              <a:t>ECX</a:t>
            </a:r>
            <a:r>
              <a:rPr lang="zh-CN" altLang="en-US" dirty="0">
                <a:latin typeface="宋体" panose="02010600030101010101" pitchFamily="2" charset="-122"/>
              </a:rPr>
              <a:t>、</a:t>
            </a:r>
            <a:r>
              <a:rPr lang="en-US" altLang="zh-CN" dirty="0">
                <a:latin typeface="宋体" panose="02010600030101010101" pitchFamily="2" charset="-122"/>
              </a:rPr>
              <a:t>EDX</a:t>
            </a:r>
            <a:r>
              <a:rPr lang="zh-CN" altLang="en-US" dirty="0">
                <a:latin typeface="宋体" panose="02010600030101010101" pitchFamily="2" charset="-122"/>
              </a:rPr>
              <a:t>、</a:t>
            </a:r>
            <a:r>
              <a:rPr lang="en-US" altLang="zh-CN" dirty="0">
                <a:latin typeface="宋体" panose="02010600030101010101" pitchFamily="2" charset="-122"/>
              </a:rPr>
              <a:t>ESI</a:t>
            </a:r>
            <a:r>
              <a:rPr lang="zh-CN" altLang="en-US" dirty="0">
                <a:latin typeface="宋体" panose="02010600030101010101" pitchFamily="2" charset="-122"/>
              </a:rPr>
              <a:t>、</a:t>
            </a:r>
            <a:r>
              <a:rPr lang="en-US" altLang="zh-CN" dirty="0">
                <a:latin typeface="宋体" panose="02010600030101010101" pitchFamily="2" charset="-122"/>
              </a:rPr>
              <a:t>EDI</a:t>
            </a:r>
            <a:r>
              <a:rPr lang="zh-CN" altLang="en-US" dirty="0">
                <a:latin typeface="宋体" panose="02010600030101010101" pitchFamily="2" charset="-122"/>
              </a:rPr>
              <a:t>、</a:t>
            </a:r>
            <a:r>
              <a:rPr lang="en-US" altLang="zh-CN" dirty="0">
                <a:latin typeface="宋体" panose="02010600030101010101" pitchFamily="2" charset="-122"/>
              </a:rPr>
              <a:t>EBP</a:t>
            </a:r>
            <a:r>
              <a:rPr lang="zh-CN" altLang="en-US" dirty="0">
                <a:latin typeface="宋体" panose="02010600030101010101" pitchFamily="2" charset="-122"/>
              </a:rPr>
              <a:t>和</a:t>
            </a:r>
            <a:r>
              <a:rPr lang="en-US" altLang="zh-CN" dirty="0">
                <a:latin typeface="宋体" panose="02010600030101010101" pitchFamily="2" charset="-122"/>
              </a:rPr>
              <a:t>ESP</a:t>
            </a:r>
            <a:r>
              <a:rPr lang="en-US" altLang="zh-CN" sz="3200" b="0" dirty="0">
                <a:latin typeface="Arial" panose="020B0604020202020204" pitchFamily="34" charset="0"/>
              </a:rPr>
              <a:t> </a:t>
            </a:r>
            <a:r>
              <a:rPr lang="zh-CN" altLang="en-US" b="0" dirty="0">
                <a:latin typeface="宋体" panose="02010600030101010101" pitchFamily="2" charset="-122"/>
              </a:rPr>
              <a:t> </a:t>
            </a:r>
            <a:r>
              <a:rPr lang="zh-CN" altLang="en-US" dirty="0">
                <a:latin typeface="宋体" panose="02010600030101010101" pitchFamily="2" charset="-122"/>
              </a:rPr>
              <a:t>。</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EAX</a:t>
            </a:r>
            <a:r>
              <a:rPr lang="zh-CN" altLang="en-US" dirty="0">
                <a:latin typeface="宋体" panose="02010600030101010101" pitchFamily="2" charset="-122"/>
              </a:rPr>
              <a:t>：称为累加器，可用于乘、除、输入</a:t>
            </a:r>
            <a:r>
              <a:rPr lang="en-US" altLang="zh-CN" dirty="0">
                <a:latin typeface="宋体" panose="02010600030101010101" pitchFamily="2" charset="-122"/>
              </a:rPr>
              <a:t>/</a:t>
            </a:r>
            <a:r>
              <a:rPr lang="zh-CN" altLang="en-US" dirty="0">
                <a:latin typeface="宋体" panose="02010600030101010101" pitchFamily="2" charset="-122"/>
              </a:rPr>
              <a:t>输出等操作；</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EBX:</a:t>
            </a:r>
            <a:r>
              <a:rPr lang="zh-CN" altLang="en-US" dirty="0">
                <a:latin typeface="宋体" panose="02010600030101010101" pitchFamily="2" charset="-122"/>
              </a:rPr>
              <a:t>称为基地址寄存器</a:t>
            </a:r>
            <a:r>
              <a:rPr lang="en-US" altLang="zh-CN" dirty="0">
                <a:latin typeface="宋体" panose="02010600030101010101" pitchFamily="2" charset="-122"/>
              </a:rPr>
              <a:t>,</a:t>
            </a:r>
            <a:r>
              <a:rPr lang="zh-CN" altLang="en-US" dirty="0">
                <a:latin typeface="宋体" panose="02010600030101010101" pitchFamily="2" charset="-122"/>
              </a:rPr>
              <a:t> 可作为存储器指针来使用； </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ECX:</a:t>
            </a:r>
            <a:r>
              <a:rPr lang="zh-CN" altLang="en-US" dirty="0">
                <a:latin typeface="宋体" panose="02010600030101010101" pitchFamily="2" charset="-122"/>
              </a:rPr>
              <a:t>称为计数寄存器</a:t>
            </a:r>
            <a:r>
              <a:rPr lang="en-US" altLang="zh-CN" dirty="0">
                <a:latin typeface="宋体" panose="02010600030101010101" pitchFamily="2" charset="-122"/>
              </a:rPr>
              <a:t>,</a:t>
            </a:r>
            <a:r>
              <a:rPr lang="zh-CN" altLang="en-US" dirty="0">
                <a:latin typeface="宋体" panose="02010600030101010101" pitchFamily="2" charset="-122"/>
              </a:rPr>
              <a:t> 控制循环次数；</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EDX:</a:t>
            </a:r>
            <a:r>
              <a:rPr lang="zh-CN" altLang="en-US" dirty="0">
                <a:latin typeface="宋体" panose="02010600030101010101" pitchFamily="2" charset="-122"/>
              </a:rPr>
              <a:t>称为数据寄存器</a:t>
            </a:r>
            <a:r>
              <a:rPr lang="en-US" altLang="zh-CN" dirty="0">
                <a:latin typeface="宋体" panose="02010600030101010101" pitchFamily="2" charset="-122"/>
              </a:rPr>
              <a:t>,</a:t>
            </a:r>
            <a:r>
              <a:rPr lang="zh-CN" altLang="en-US" dirty="0">
                <a:latin typeface="宋体" panose="02010600030101010101" pitchFamily="2" charset="-122"/>
              </a:rPr>
              <a:t>在进行乘、除运算时，作为默认的操作数参与运算，也可用于存放</a:t>
            </a:r>
            <a:r>
              <a:rPr lang="en-US" altLang="zh-CN" dirty="0">
                <a:latin typeface="宋体" panose="02010600030101010101" pitchFamily="2" charset="-122"/>
              </a:rPr>
              <a:t>I/O</a:t>
            </a:r>
            <a:r>
              <a:rPr lang="zh-CN" altLang="en-US" dirty="0">
                <a:latin typeface="宋体" panose="02010600030101010101" pitchFamily="2" charset="-122"/>
              </a:rPr>
              <a:t>的端口地址。</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ESI</a:t>
            </a:r>
            <a:r>
              <a:rPr lang="zh-CN" altLang="en-US" dirty="0">
                <a:latin typeface="宋体" panose="02010600030101010101" pitchFamily="2" charset="-122"/>
              </a:rPr>
              <a:t>：变址寄存器，是内存移动和比较操作的源地址寄存器；</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EDI</a:t>
            </a:r>
            <a:r>
              <a:rPr lang="zh-CN" altLang="en-US" dirty="0">
                <a:latin typeface="宋体" panose="02010600030101010101" pitchFamily="2" charset="-122"/>
              </a:rPr>
              <a:t>：变址寄存器，是内存移动和比较操作的目标地址寄存器</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EBP</a:t>
            </a:r>
            <a:r>
              <a:rPr lang="zh-CN" altLang="en-US" dirty="0">
                <a:latin typeface="宋体" panose="02010600030101010101" pitchFamily="2" charset="-122"/>
              </a:rPr>
              <a:t>：指针寄存器，存放堆栈帧的始址；</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ESP: </a:t>
            </a:r>
            <a:r>
              <a:rPr lang="zh-CN" altLang="en-US" dirty="0">
                <a:latin typeface="宋体" panose="02010600030101010101" pitchFamily="2" charset="-122"/>
              </a:rPr>
              <a:t>指针寄存器，当前堆栈栈顶位置。</a:t>
            </a:r>
            <a:endParaRPr lang="zh-CN" altLang="en-US" b="0" dirty="0">
              <a:latin typeface="宋体" panose="02010600030101010101" pitchFamily="2" charset="-122"/>
            </a:endParaRPr>
          </a:p>
        </p:txBody>
      </p:sp>
      <p:sp>
        <p:nvSpPr>
          <p:cNvPr id="152593" name="Rectangle 17"/>
          <p:cNvSpPr/>
          <p:nvPr/>
        </p:nvSpPr>
        <p:spPr>
          <a:xfrm>
            <a:off x="323850" y="1196975"/>
            <a:ext cx="8388350" cy="4248150"/>
          </a:xfrm>
          <a:prstGeom prst="rect">
            <a:avLst/>
          </a:prstGeom>
          <a:solidFill>
            <a:srgbClr val="CCFFCC"/>
          </a:solidFill>
          <a:ln w="28575" cap="flat" cmpd="sng">
            <a:solidFill>
              <a:schemeClr val="accent1"/>
            </a:solidFill>
            <a:prstDash val="solid"/>
            <a:miter/>
            <a:headEnd type="none" w="med" len="med"/>
            <a:tailEnd type="none" w="med" len="med"/>
          </a:ln>
        </p:spPr>
        <p:txBody>
          <a:bodyPr/>
          <a:p>
            <a:pPr marL="342900" indent="-342900" eaLnBrk="0" hangingPunct="0">
              <a:lnSpc>
                <a:spcPct val="100000"/>
              </a:lnSpc>
              <a:spcBef>
                <a:spcPct val="20000"/>
              </a:spcBef>
            </a:pPr>
            <a:r>
              <a:rPr lang="zh-CN" altLang="en-US" dirty="0">
                <a:latin typeface="Arial" panose="020B0604020202020204" pitchFamily="34" charset="0"/>
              </a:rPr>
              <a:t>段寄存器是根据内存分段的管理模式而设置的。内存单元的物理地址由段寄存器的值和一个偏移量组合而成。</a:t>
            </a:r>
            <a:r>
              <a:rPr lang="en-US" altLang="zh-CN" dirty="0">
                <a:latin typeface="宋体" panose="02010600030101010101" pitchFamily="2" charset="-122"/>
              </a:rPr>
              <a:t>32</a:t>
            </a:r>
            <a:r>
              <a:rPr lang="zh-CN" altLang="en-US" dirty="0">
                <a:latin typeface="宋体" panose="02010600030101010101" pitchFamily="2" charset="-122"/>
              </a:rPr>
              <a:t>位</a:t>
            </a:r>
            <a:r>
              <a:rPr lang="en-US" altLang="zh-CN" dirty="0">
                <a:latin typeface="宋体" panose="02010600030101010101" pitchFamily="2" charset="-122"/>
              </a:rPr>
              <a:t>CPU</a:t>
            </a:r>
            <a:r>
              <a:rPr lang="zh-CN" altLang="en-US" dirty="0">
                <a:latin typeface="宋体" panose="02010600030101010101" pitchFamily="2" charset="-122"/>
              </a:rPr>
              <a:t>有</a:t>
            </a:r>
            <a:r>
              <a:rPr lang="en-US" altLang="zh-CN" dirty="0">
                <a:latin typeface="宋体" panose="02010600030101010101" pitchFamily="2" charset="-122"/>
              </a:rPr>
              <a:t>6</a:t>
            </a:r>
            <a:r>
              <a:rPr lang="zh-CN" altLang="en-US" dirty="0">
                <a:latin typeface="宋体" panose="02010600030101010101" pitchFamily="2" charset="-122"/>
              </a:rPr>
              <a:t>个，</a:t>
            </a:r>
            <a:r>
              <a:rPr lang="en-US" altLang="zh-CN" dirty="0">
                <a:latin typeface="宋体" panose="02010600030101010101" pitchFamily="2" charset="-122"/>
              </a:rPr>
              <a:t>16</a:t>
            </a:r>
            <a:r>
              <a:rPr lang="zh-CN" altLang="en-US" dirty="0">
                <a:latin typeface="宋体" panose="02010600030101010101" pitchFamily="2" charset="-122"/>
              </a:rPr>
              <a:t>位</a:t>
            </a:r>
            <a:r>
              <a:rPr lang="en-US" altLang="zh-CN" dirty="0">
                <a:latin typeface="宋体" panose="02010600030101010101" pitchFamily="2" charset="-122"/>
              </a:rPr>
              <a:t>CPU</a:t>
            </a:r>
            <a:r>
              <a:rPr lang="zh-CN" altLang="en-US" dirty="0">
                <a:latin typeface="宋体" panose="02010600030101010101" pitchFamily="2" charset="-122"/>
              </a:rPr>
              <a:t>有</a:t>
            </a:r>
            <a:r>
              <a:rPr lang="en-US" altLang="zh-CN" dirty="0">
                <a:latin typeface="宋体" panose="02010600030101010101" pitchFamily="2" charset="-122"/>
              </a:rPr>
              <a:t>4</a:t>
            </a:r>
            <a:r>
              <a:rPr lang="zh-CN" altLang="en-US" dirty="0">
                <a:latin typeface="宋体" panose="02010600030101010101" pitchFamily="2" charset="-122"/>
              </a:rPr>
              <a:t>个</a:t>
            </a:r>
            <a:r>
              <a:rPr lang="zh-CN" altLang="en-US" sz="3200" b="0" dirty="0">
                <a:latin typeface="Arial" panose="020B0604020202020204" pitchFamily="34" charset="0"/>
              </a:rPr>
              <a:t> </a:t>
            </a:r>
            <a:r>
              <a:rPr lang="zh-CN" altLang="en-US" b="0" dirty="0">
                <a:latin typeface="宋体" panose="02010600030101010101" pitchFamily="2" charset="-122"/>
              </a:rPr>
              <a:t> </a:t>
            </a:r>
            <a:r>
              <a:rPr lang="zh-CN" altLang="en-US" dirty="0">
                <a:latin typeface="宋体" panose="02010600030101010101" pitchFamily="2" charset="-122"/>
              </a:rPr>
              <a:t>。</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CS</a:t>
            </a:r>
            <a:r>
              <a:rPr lang="zh-CN" altLang="en-US" dirty="0">
                <a:latin typeface="宋体" panose="02010600030101010101" pitchFamily="2" charset="-122"/>
              </a:rPr>
              <a:t>：代码段寄存器，其值为代码段的段地址；</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DS</a:t>
            </a:r>
            <a:r>
              <a:rPr lang="zh-CN" altLang="en-US" dirty="0">
                <a:latin typeface="宋体" panose="02010600030101010101" pitchFamily="2" charset="-122"/>
              </a:rPr>
              <a:t>：数据段寄存器，其值为数据段的地址；</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ES</a:t>
            </a:r>
            <a:r>
              <a:rPr lang="zh-CN" altLang="en-US" dirty="0">
                <a:latin typeface="宋体" panose="02010600030101010101" pitchFamily="2" charset="-122"/>
              </a:rPr>
              <a:t>：附加段寄存器，其值为附加数据段的地址；</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SS</a:t>
            </a:r>
            <a:r>
              <a:rPr lang="zh-CN" altLang="en-US" dirty="0">
                <a:latin typeface="宋体" panose="02010600030101010101" pitchFamily="2" charset="-122"/>
              </a:rPr>
              <a:t>：堆栈段寄存器，其值为堆栈段的地址；</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FS</a:t>
            </a:r>
            <a:r>
              <a:rPr lang="zh-CN" altLang="en-US" dirty="0">
                <a:latin typeface="宋体" panose="02010600030101010101" pitchFamily="2" charset="-122"/>
              </a:rPr>
              <a:t>：附加段寄存器，其值为附加数据段的地址；</a:t>
            </a:r>
            <a:endParaRPr lang="zh-CN" altLang="en-US" dirty="0">
              <a:latin typeface="宋体" panose="02010600030101010101" pitchFamily="2" charset="-122"/>
            </a:endParaRPr>
          </a:p>
          <a:p>
            <a:pPr marL="342900" indent="-342900" eaLnBrk="0" hangingPunct="0">
              <a:lnSpc>
                <a:spcPct val="100000"/>
              </a:lnSpc>
              <a:spcBef>
                <a:spcPct val="20000"/>
              </a:spcBef>
            </a:pPr>
            <a:r>
              <a:rPr lang="en-US" altLang="zh-CN" dirty="0">
                <a:latin typeface="宋体" panose="02010600030101010101" pitchFamily="2" charset="-122"/>
              </a:rPr>
              <a:t>GS</a:t>
            </a:r>
            <a:r>
              <a:rPr lang="zh-CN" altLang="en-US" dirty="0">
                <a:latin typeface="宋体" panose="02010600030101010101" pitchFamily="2" charset="-122"/>
              </a:rPr>
              <a:t>：附加段寄存器，其值为附加数据段的地址。</a:t>
            </a:r>
            <a:br>
              <a:rPr lang="zh-CN" altLang="en-US" sz="3200" dirty="0">
                <a:latin typeface="Arial" panose="020B0604020202020204" pitchFamily="34" charset="0"/>
              </a:rPr>
            </a:br>
            <a:br>
              <a:rPr lang="zh-CN" altLang="en-US" sz="3200" dirty="0">
                <a:latin typeface="Arial" panose="020B0604020202020204" pitchFamily="34" charset="0"/>
              </a:rPr>
            </a:br>
            <a:endParaRPr lang="zh-CN" altLang="en-US" sz="3200" dirty="0">
              <a:latin typeface="Arial" panose="020B0604020202020204" pitchFamily="34" charset="0"/>
            </a:endParaRPr>
          </a:p>
        </p:txBody>
      </p:sp>
      <p:grpSp>
        <p:nvGrpSpPr>
          <p:cNvPr id="2" name="Group 18"/>
          <p:cNvGrpSpPr/>
          <p:nvPr/>
        </p:nvGrpSpPr>
        <p:grpSpPr>
          <a:xfrm>
            <a:off x="3708400" y="3284538"/>
            <a:ext cx="4679950" cy="1944687"/>
            <a:chOff x="2381" y="2523"/>
            <a:chExt cx="2948" cy="1225"/>
          </a:xfrm>
        </p:grpSpPr>
        <p:sp>
          <p:nvSpPr>
            <p:cNvPr id="19464" name="Rectangle 19"/>
            <p:cNvSpPr/>
            <p:nvPr/>
          </p:nvSpPr>
          <p:spPr>
            <a:xfrm>
              <a:off x="2970" y="2523"/>
              <a:ext cx="2359" cy="1225"/>
            </a:xfrm>
            <a:prstGeom prst="rect">
              <a:avLst/>
            </a:prstGeom>
            <a:noFill/>
            <a:ln w="28575" cap="flat" cmpd="sng">
              <a:solidFill>
                <a:schemeClr val="accent1"/>
              </a:solidFill>
              <a:prstDash val="solid"/>
              <a:miter/>
              <a:headEnd type="none" w="med" len="med"/>
              <a:tailEnd type="none" w="med" len="med"/>
            </a:ln>
          </p:spPr>
          <p:txBody>
            <a:bodyPr/>
            <a:p>
              <a:pPr marL="342900" indent="-342900" eaLnBrk="0" hangingPunct="0">
                <a:lnSpc>
                  <a:spcPct val="100000"/>
                </a:lnSpc>
                <a:spcBef>
                  <a:spcPct val="20000"/>
                </a:spcBef>
              </a:pPr>
              <a:r>
                <a:rPr lang="zh-CN" altLang="en-US" dirty="0">
                  <a:latin typeface="仿宋_GB2312" pitchFamily="49" charset="-122"/>
                  <a:ea typeface="仿宋_GB2312" pitchFamily="49" charset="-122"/>
                </a:rPr>
                <a:t>中断允许位、陷入标志、任务嵌套标志、特权标志、溢出标志、符号标志、零标志、进位标志等</a:t>
              </a:r>
              <a:endParaRPr lang="zh-CN" altLang="en-US" dirty="0">
                <a:latin typeface="仿宋_GB2312" pitchFamily="49" charset="-122"/>
                <a:ea typeface="仿宋_GB2312" pitchFamily="49" charset="-122"/>
              </a:endParaRPr>
            </a:p>
          </p:txBody>
        </p:sp>
        <p:sp>
          <p:nvSpPr>
            <p:cNvPr id="19465" name="Line 20"/>
            <p:cNvSpPr/>
            <p:nvPr/>
          </p:nvSpPr>
          <p:spPr>
            <a:xfrm flipV="1">
              <a:off x="2381" y="2749"/>
              <a:ext cx="589" cy="953"/>
            </a:xfrm>
            <a:prstGeom prst="line">
              <a:avLst/>
            </a:prstGeom>
            <a:ln w="19050" cap="flat" cmpd="sng">
              <a:solidFill>
                <a:schemeClr val="tx1"/>
              </a:solidFill>
              <a:prstDash val="solid"/>
              <a:headEnd type="none" w="med" len="med"/>
              <a:tailEnd type="triangl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579">
                                            <p:txEl>
                                              <p:charRg st="22" end="31"/>
                                            </p:txEl>
                                          </p:spTgt>
                                        </p:tgtEl>
                                        <p:attrNameLst>
                                          <p:attrName>style.visibility</p:attrName>
                                        </p:attrNameLst>
                                      </p:cBhvr>
                                      <p:to>
                                        <p:strVal val="visible"/>
                                      </p:to>
                                    </p:set>
                                    <p:anim calcmode="lin" valueType="num">
                                      <p:cBhvr additive="base">
                                        <p:cTn id="7" dur="500" fill="hold"/>
                                        <p:tgtEl>
                                          <p:spTgt spid="152579">
                                            <p:txEl>
                                              <p:charRg st="22"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charRg st="22"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579">
                                            <p:txEl>
                                              <p:charRg st="31" end="41"/>
                                            </p:txEl>
                                          </p:spTgt>
                                        </p:tgtEl>
                                        <p:attrNameLst>
                                          <p:attrName>style.visibility</p:attrName>
                                        </p:attrNameLst>
                                      </p:cBhvr>
                                      <p:to>
                                        <p:strVal val="visible"/>
                                      </p:to>
                                    </p:set>
                                    <p:anim calcmode="lin" valueType="num">
                                      <p:cBhvr additive="base">
                                        <p:cTn id="13" dur="500" fill="hold"/>
                                        <p:tgtEl>
                                          <p:spTgt spid="152579">
                                            <p:txEl>
                                              <p:charRg st="31"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579">
                                            <p:txEl>
                                              <p:charRg st="31" end="4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52592"/>
                                        </p:tgtEl>
                                        <p:attrNameLst>
                                          <p:attrName>style.visibility</p:attrName>
                                        </p:attrNameLst>
                                      </p:cBhvr>
                                      <p:to>
                                        <p:strVal val="visible"/>
                                      </p:to>
                                    </p:set>
                                    <p:animEffect transition="in" filter="box(in)">
                                      <p:cBhvr>
                                        <p:cTn id="19" dur="500"/>
                                        <p:tgtEl>
                                          <p:spTgt spid="15259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152592"/>
                                        </p:tgtEl>
                                        <p:attrNameLst>
                                          <p:attrName>ppt_x</p:attrName>
                                        </p:attrNameLst>
                                      </p:cBhvr>
                                      <p:tavLst>
                                        <p:tav tm="0">
                                          <p:val>
                                            <p:strVal val="ppt_x"/>
                                          </p:val>
                                        </p:tav>
                                        <p:tav tm="100000">
                                          <p:val>
                                            <p:strVal val="ppt_x"/>
                                          </p:val>
                                        </p:tav>
                                      </p:tavLst>
                                    </p:anim>
                                    <p:anim calcmode="lin" valueType="num">
                                      <p:cBhvr additive="base">
                                        <p:cTn id="24" dur="500"/>
                                        <p:tgtEl>
                                          <p:spTgt spid="152592"/>
                                        </p:tgtEl>
                                        <p:attrNameLst>
                                          <p:attrName>ppt_y</p:attrName>
                                        </p:attrNameLst>
                                      </p:cBhvr>
                                      <p:tavLst>
                                        <p:tav tm="0">
                                          <p:val>
                                            <p:strVal val="ppt_y"/>
                                          </p:val>
                                        </p:tav>
                                        <p:tav tm="100000">
                                          <p:val>
                                            <p:strVal val="1+ppt_h/2"/>
                                          </p:val>
                                        </p:tav>
                                      </p:tavLst>
                                    </p:anim>
                                    <p:set>
                                      <p:cBhvr>
                                        <p:cTn id="25" dur="1" fill="hold">
                                          <p:stCondLst>
                                            <p:cond delay="499"/>
                                          </p:stCondLst>
                                        </p:cTn>
                                        <p:tgtEl>
                                          <p:spTgt spid="15259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2579">
                                            <p:txEl>
                                              <p:charRg st="41" end="50"/>
                                            </p:txEl>
                                          </p:spTgt>
                                        </p:tgtEl>
                                        <p:attrNameLst>
                                          <p:attrName>style.visibility</p:attrName>
                                        </p:attrNameLst>
                                      </p:cBhvr>
                                      <p:to>
                                        <p:strVal val="visible"/>
                                      </p:to>
                                    </p:set>
                                    <p:anim calcmode="lin" valueType="num">
                                      <p:cBhvr additive="base">
                                        <p:cTn id="30" dur="500" fill="hold"/>
                                        <p:tgtEl>
                                          <p:spTgt spid="152579">
                                            <p:txEl>
                                              <p:charRg st="41" end="5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52579">
                                            <p:txEl>
                                              <p:charRg st="41" end="5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52593"/>
                                        </p:tgtEl>
                                        <p:attrNameLst>
                                          <p:attrName>style.visibility</p:attrName>
                                        </p:attrNameLst>
                                      </p:cBhvr>
                                      <p:to>
                                        <p:strVal val="visible"/>
                                      </p:to>
                                    </p:set>
                                    <p:animEffect transition="in" filter="box(in)">
                                      <p:cBhvr>
                                        <p:cTn id="36" dur="500"/>
                                        <p:tgtEl>
                                          <p:spTgt spid="152593"/>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52593">
                                            <p:txEl>
                                              <p:charRg st="0" end="71"/>
                                            </p:txEl>
                                          </p:spTgt>
                                        </p:tgtEl>
                                        <p:attrNameLst>
                                          <p:attrName>style.visibility</p:attrName>
                                        </p:attrNameLst>
                                      </p:cBhvr>
                                      <p:to>
                                        <p:strVal val="visible"/>
                                      </p:to>
                                    </p:set>
                                    <p:animEffect transition="in" filter="box(in)">
                                      <p:cBhvr>
                                        <p:cTn id="39" dur="500"/>
                                        <p:tgtEl>
                                          <p:spTgt spid="152593">
                                            <p:txEl>
                                              <p:charRg st="0" end="71"/>
                                            </p:txEl>
                                          </p:spTgt>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52593">
                                            <p:txEl>
                                              <p:charRg st="71" end="93"/>
                                            </p:txEl>
                                          </p:spTgt>
                                        </p:tgtEl>
                                        <p:attrNameLst>
                                          <p:attrName>style.visibility</p:attrName>
                                        </p:attrNameLst>
                                      </p:cBhvr>
                                      <p:to>
                                        <p:strVal val="visible"/>
                                      </p:to>
                                    </p:set>
                                    <p:animEffect transition="in" filter="box(in)">
                                      <p:cBhvr>
                                        <p:cTn id="42" dur="500"/>
                                        <p:tgtEl>
                                          <p:spTgt spid="152593">
                                            <p:txEl>
                                              <p:charRg st="71" end="93"/>
                                            </p:txEl>
                                          </p:spTgt>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52593">
                                            <p:txEl>
                                              <p:charRg st="93" end="114"/>
                                            </p:txEl>
                                          </p:spTgt>
                                        </p:tgtEl>
                                        <p:attrNameLst>
                                          <p:attrName>style.visibility</p:attrName>
                                        </p:attrNameLst>
                                      </p:cBhvr>
                                      <p:to>
                                        <p:strVal val="visible"/>
                                      </p:to>
                                    </p:set>
                                    <p:animEffect transition="in" filter="box(in)">
                                      <p:cBhvr>
                                        <p:cTn id="45" dur="500"/>
                                        <p:tgtEl>
                                          <p:spTgt spid="152593">
                                            <p:txEl>
                                              <p:charRg st="93" end="114"/>
                                            </p:txEl>
                                          </p:spTgt>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52593">
                                            <p:txEl>
                                              <p:charRg st="114" end="137"/>
                                            </p:txEl>
                                          </p:spTgt>
                                        </p:tgtEl>
                                        <p:attrNameLst>
                                          <p:attrName>style.visibility</p:attrName>
                                        </p:attrNameLst>
                                      </p:cBhvr>
                                      <p:to>
                                        <p:strVal val="visible"/>
                                      </p:to>
                                    </p:set>
                                    <p:animEffect transition="in" filter="box(in)">
                                      <p:cBhvr>
                                        <p:cTn id="48" dur="500"/>
                                        <p:tgtEl>
                                          <p:spTgt spid="152593">
                                            <p:txEl>
                                              <p:charRg st="114" end="137"/>
                                            </p:txEl>
                                          </p:spTgt>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52593">
                                            <p:txEl>
                                              <p:charRg st="137" end="158"/>
                                            </p:txEl>
                                          </p:spTgt>
                                        </p:tgtEl>
                                        <p:attrNameLst>
                                          <p:attrName>style.visibility</p:attrName>
                                        </p:attrNameLst>
                                      </p:cBhvr>
                                      <p:to>
                                        <p:strVal val="visible"/>
                                      </p:to>
                                    </p:set>
                                    <p:animEffect transition="in" filter="box(in)">
                                      <p:cBhvr>
                                        <p:cTn id="51" dur="500"/>
                                        <p:tgtEl>
                                          <p:spTgt spid="152593">
                                            <p:txEl>
                                              <p:charRg st="137" end="158"/>
                                            </p:txEl>
                                          </p:spTgt>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152593">
                                            <p:txEl>
                                              <p:charRg st="158" end="181"/>
                                            </p:txEl>
                                          </p:spTgt>
                                        </p:tgtEl>
                                        <p:attrNameLst>
                                          <p:attrName>style.visibility</p:attrName>
                                        </p:attrNameLst>
                                      </p:cBhvr>
                                      <p:to>
                                        <p:strVal val="visible"/>
                                      </p:to>
                                    </p:set>
                                    <p:animEffect transition="in" filter="box(in)">
                                      <p:cBhvr>
                                        <p:cTn id="54" dur="500"/>
                                        <p:tgtEl>
                                          <p:spTgt spid="152593">
                                            <p:txEl>
                                              <p:charRg st="158" end="181"/>
                                            </p:txEl>
                                          </p:spTgt>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152593">
                                            <p:txEl>
                                              <p:charRg st="181" end="206"/>
                                            </p:txEl>
                                          </p:spTgt>
                                        </p:tgtEl>
                                        <p:attrNameLst>
                                          <p:attrName>style.visibility</p:attrName>
                                        </p:attrNameLst>
                                      </p:cBhvr>
                                      <p:to>
                                        <p:strVal val="visible"/>
                                      </p:to>
                                    </p:set>
                                    <p:animEffect transition="in" filter="box(in)">
                                      <p:cBhvr>
                                        <p:cTn id="57" dur="500"/>
                                        <p:tgtEl>
                                          <p:spTgt spid="152593">
                                            <p:txEl>
                                              <p:charRg st="181" end="20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grpId="1" nodeType="clickEffect">
                                  <p:stCondLst>
                                    <p:cond delay="0"/>
                                  </p:stCondLst>
                                  <p:childTnLst>
                                    <p:anim calcmode="lin" valueType="num">
                                      <p:cBhvr additive="base">
                                        <p:cTn id="61" dur="500"/>
                                        <p:tgtEl>
                                          <p:spTgt spid="152593">
                                            <p:txEl>
                                              <p:charRg st="0" end="71"/>
                                            </p:txEl>
                                          </p:spTgt>
                                        </p:tgtEl>
                                        <p:attrNameLst>
                                          <p:attrName>ppt_x</p:attrName>
                                        </p:attrNameLst>
                                      </p:cBhvr>
                                      <p:tavLst>
                                        <p:tav tm="0">
                                          <p:val>
                                            <p:strVal val="ppt_x"/>
                                          </p:val>
                                        </p:tav>
                                        <p:tav tm="100000">
                                          <p:val>
                                            <p:strVal val="ppt_x"/>
                                          </p:val>
                                        </p:tav>
                                      </p:tavLst>
                                    </p:anim>
                                    <p:anim calcmode="lin" valueType="num">
                                      <p:cBhvr additive="base">
                                        <p:cTn id="62" dur="500"/>
                                        <p:tgtEl>
                                          <p:spTgt spid="152593">
                                            <p:txEl>
                                              <p:charRg st="0" end="71"/>
                                            </p:txEl>
                                          </p:spTgt>
                                        </p:tgtEl>
                                        <p:attrNameLst>
                                          <p:attrName>ppt_y</p:attrName>
                                        </p:attrNameLst>
                                      </p:cBhvr>
                                      <p:tavLst>
                                        <p:tav tm="0">
                                          <p:val>
                                            <p:strVal val="ppt_y"/>
                                          </p:val>
                                        </p:tav>
                                        <p:tav tm="100000">
                                          <p:val>
                                            <p:strVal val="1+ppt_h/2"/>
                                          </p:val>
                                        </p:tav>
                                      </p:tavLst>
                                    </p:anim>
                                    <p:set>
                                      <p:cBhvr>
                                        <p:cTn id="63" dur="1" fill="hold">
                                          <p:stCondLst>
                                            <p:cond delay="499"/>
                                          </p:stCondLst>
                                        </p:cTn>
                                        <p:tgtEl>
                                          <p:spTgt spid="152593">
                                            <p:txEl>
                                              <p:charRg st="0" end="71"/>
                                            </p:txEl>
                                          </p:spTgt>
                                        </p:tgtEl>
                                        <p:attrNameLst>
                                          <p:attrName>style.visibility</p:attrName>
                                        </p:attrNameLst>
                                      </p:cBhvr>
                                      <p:to>
                                        <p:strVal val="hidden"/>
                                      </p:to>
                                    </p:set>
                                  </p:childTnLst>
                                </p:cTn>
                              </p:par>
                              <p:par>
                                <p:cTn id="64" presetID="2" presetClass="exit" presetSubtype="4" fill="hold" grpId="1" nodeType="withEffect">
                                  <p:stCondLst>
                                    <p:cond delay="0"/>
                                  </p:stCondLst>
                                  <p:childTnLst>
                                    <p:anim calcmode="lin" valueType="num">
                                      <p:cBhvr additive="base">
                                        <p:cTn id="65" dur="500"/>
                                        <p:tgtEl>
                                          <p:spTgt spid="152593">
                                            <p:txEl>
                                              <p:charRg st="71" end="93"/>
                                            </p:txEl>
                                          </p:spTgt>
                                        </p:tgtEl>
                                        <p:attrNameLst>
                                          <p:attrName>ppt_x</p:attrName>
                                        </p:attrNameLst>
                                      </p:cBhvr>
                                      <p:tavLst>
                                        <p:tav tm="0">
                                          <p:val>
                                            <p:strVal val="ppt_x"/>
                                          </p:val>
                                        </p:tav>
                                        <p:tav tm="100000">
                                          <p:val>
                                            <p:strVal val="ppt_x"/>
                                          </p:val>
                                        </p:tav>
                                      </p:tavLst>
                                    </p:anim>
                                    <p:anim calcmode="lin" valueType="num">
                                      <p:cBhvr additive="base">
                                        <p:cTn id="66" dur="500"/>
                                        <p:tgtEl>
                                          <p:spTgt spid="152593">
                                            <p:txEl>
                                              <p:charRg st="71" end="93"/>
                                            </p:txEl>
                                          </p:spTgt>
                                        </p:tgtEl>
                                        <p:attrNameLst>
                                          <p:attrName>ppt_y</p:attrName>
                                        </p:attrNameLst>
                                      </p:cBhvr>
                                      <p:tavLst>
                                        <p:tav tm="0">
                                          <p:val>
                                            <p:strVal val="ppt_y"/>
                                          </p:val>
                                        </p:tav>
                                        <p:tav tm="100000">
                                          <p:val>
                                            <p:strVal val="1+ppt_h/2"/>
                                          </p:val>
                                        </p:tav>
                                      </p:tavLst>
                                    </p:anim>
                                    <p:set>
                                      <p:cBhvr>
                                        <p:cTn id="67" dur="1" fill="hold">
                                          <p:stCondLst>
                                            <p:cond delay="499"/>
                                          </p:stCondLst>
                                        </p:cTn>
                                        <p:tgtEl>
                                          <p:spTgt spid="152593">
                                            <p:txEl>
                                              <p:charRg st="71" end="93"/>
                                            </p:txEl>
                                          </p:spTgt>
                                        </p:tgtEl>
                                        <p:attrNameLst>
                                          <p:attrName>style.visibility</p:attrName>
                                        </p:attrNameLst>
                                      </p:cBhvr>
                                      <p:to>
                                        <p:strVal val="hidden"/>
                                      </p:to>
                                    </p:set>
                                  </p:childTnLst>
                                </p:cTn>
                              </p:par>
                              <p:par>
                                <p:cTn id="68" presetID="2" presetClass="exit" presetSubtype="4" fill="hold" grpId="1" nodeType="withEffect">
                                  <p:stCondLst>
                                    <p:cond delay="0"/>
                                  </p:stCondLst>
                                  <p:childTnLst>
                                    <p:anim calcmode="lin" valueType="num">
                                      <p:cBhvr additive="base">
                                        <p:cTn id="69" dur="500"/>
                                        <p:tgtEl>
                                          <p:spTgt spid="152593">
                                            <p:txEl>
                                              <p:charRg st="93" end="114"/>
                                            </p:txEl>
                                          </p:spTgt>
                                        </p:tgtEl>
                                        <p:attrNameLst>
                                          <p:attrName>ppt_x</p:attrName>
                                        </p:attrNameLst>
                                      </p:cBhvr>
                                      <p:tavLst>
                                        <p:tav tm="0">
                                          <p:val>
                                            <p:strVal val="ppt_x"/>
                                          </p:val>
                                        </p:tav>
                                        <p:tav tm="100000">
                                          <p:val>
                                            <p:strVal val="ppt_x"/>
                                          </p:val>
                                        </p:tav>
                                      </p:tavLst>
                                    </p:anim>
                                    <p:anim calcmode="lin" valueType="num">
                                      <p:cBhvr additive="base">
                                        <p:cTn id="70" dur="500"/>
                                        <p:tgtEl>
                                          <p:spTgt spid="152593">
                                            <p:txEl>
                                              <p:charRg st="93" end="114"/>
                                            </p:txEl>
                                          </p:spTgt>
                                        </p:tgtEl>
                                        <p:attrNameLst>
                                          <p:attrName>ppt_y</p:attrName>
                                        </p:attrNameLst>
                                      </p:cBhvr>
                                      <p:tavLst>
                                        <p:tav tm="0">
                                          <p:val>
                                            <p:strVal val="ppt_y"/>
                                          </p:val>
                                        </p:tav>
                                        <p:tav tm="100000">
                                          <p:val>
                                            <p:strVal val="1+ppt_h/2"/>
                                          </p:val>
                                        </p:tav>
                                      </p:tavLst>
                                    </p:anim>
                                    <p:set>
                                      <p:cBhvr>
                                        <p:cTn id="71" dur="1" fill="hold">
                                          <p:stCondLst>
                                            <p:cond delay="499"/>
                                          </p:stCondLst>
                                        </p:cTn>
                                        <p:tgtEl>
                                          <p:spTgt spid="152593">
                                            <p:txEl>
                                              <p:charRg st="93" end="114"/>
                                            </p:txEl>
                                          </p:spTgt>
                                        </p:tgtEl>
                                        <p:attrNameLst>
                                          <p:attrName>style.visibility</p:attrName>
                                        </p:attrNameLst>
                                      </p:cBhvr>
                                      <p:to>
                                        <p:strVal val="hidden"/>
                                      </p:to>
                                    </p:set>
                                  </p:childTnLst>
                                </p:cTn>
                              </p:par>
                              <p:par>
                                <p:cTn id="72" presetID="2" presetClass="exit" presetSubtype="4" fill="hold" grpId="1" nodeType="withEffect">
                                  <p:stCondLst>
                                    <p:cond delay="0"/>
                                  </p:stCondLst>
                                  <p:childTnLst>
                                    <p:anim calcmode="lin" valueType="num">
                                      <p:cBhvr additive="base">
                                        <p:cTn id="73" dur="500"/>
                                        <p:tgtEl>
                                          <p:spTgt spid="152593">
                                            <p:txEl>
                                              <p:charRg st="114" end="137"/>
                                            </p:txEl>
                                          </p:spTgt>
                                        </p:tgtEl>
                                        <p:attrNameLst>
                                          <p:attrName>ppt_x</p:attrName>
                                        </p:attrNameLst>
                                      </p:cBhvr>
                                      <p:tavLst>
                                        <p:tav tm="0">
                                          <p:val>
                                            <p:strVal val="ppt_x"/>
                                          </p:val>
                                        </p:tav>
                                        <p:tav tm="100000">
                                          <p:val>
                                            <p:strVal val="ppt_x"/>
                                          </p:val>
                                        </p:tav>
                                      </p:tavLst>
                                    </p:anim>
                                    <p:anim calcmode="lin" valueType="num">
                                      <p:cBhvr additive="base">
                                        <p:cTn id="74" dur="500"/>
                                        <p:tgtEl>
                                          <p:spTgt spid="152593">
                                            <p:txEl>
                                              <p:charRg st="114" end="137"/>
                                            </p:txEl>
                                          </p:spTgt>
                                        </p:tgtEl>
                                        <p:attrNameLst>
                                          <p:attrName>ppt_y</p:attrName>
                                        </p:attrNameLst>
                                      </p:cBhvr>
                                      <p:tavLst>
                                        <p:tav tm="0">
                                          <p:val>
                                            <p:strVal val="ppt_y"/>
                                          </p:val>
                                        </p:tav>
                                        <p:tav tm="100000">
                                          <p:val>
                                            <p:strVal val="1+ppt_h/2"/>
                                          </p:val>
                                        </p:tav>
                                      </p:tavLst>
                                    </p:anim>
                                    <p:set>
                                      <p:cBhvr>
                                        <p:cTn id="75" dur="1" fill="hold">
                                          <p:stCondLst>
                                            <p:cond delay="499"/>
                                          </p:stCondLst>
                                        </p:cTn>
                                        <p:tgtEl>
                                          <p:spTgt spid="152593">
                                            <p:txEl>
                                              <p:charRg st="114" end="137"/>
                                            </p:txEl>
                                          </p:spTgt>
                                        </p:tgtEl>
                                        <p:attrNameLst>
                                          <p:attrName>style.visibility</p:attrName>
                                        </p:attrNameLst>
                                      </p:cBhvr>
                                      <p:to>
                                        <p:strVal val="hidden"/>
                                      </p:to>
                                    </p:set>
                                  </p:childTnLst>
                                </p:cTn>
                              </p:par>
                              <p:par>
                                <p:cTn id="76" presetID="2" presetClass="exit" presetSubtype="4" fill="hold" grpId="1" nodeType="withEffect">
                                  <p:stCondLst>
                                    <p:cond delay="0"/>
                                  </p:stCondLst>
                                  <p:childTnLst>
                                    <p:anim calcmode="lin" valueType="num">
                                      <p:cBhvr additive="base">
                                        <p:cTn id="77" dur="500"/>
                                        <p:tgtEl>
                                          <p:spTgt spid="152593">
                                            <p:txEl>
                                              <p:charRg st="137" end="158"/>
                                            </p:txEl>
                                          </p:spTgt>
                                        </p:tgtEl>
                                        <p:attrNameLst>
                                          <p:attrName>ppt_x</p:attrName>
                                        </p:attrNameLst>
                                      </p:cBhvr>
                                      <p:tavLst>
                                        <p:tav tm="0">
                                          <p:val>
                                            <p:strVal val="ppt_x"/>
                                          </p:val>
                                        </p:tav>
                                        <p:tav tm="100000">
                                          <p:val>
                                            <p:strVal val="ppt_x"/>
                                          </p:val>
                                        </p:tav>
                                      </p:tavLst>
                                    </p:anim>
                                    <p:anim calcmode="lin" valueType="num">
                                      <p:cBhvr additive="base">
                                        <p:cTn id="78" dur="500"/>
                                        <p:tgtEl>
                                          <p:spTgt spid="152593">
                                            <p:txEl>
                                              <p:charRg st="137" end="158"/>
                                            </p:txEl>
                                          </p:spTgt>
                                        </p:tgtEl>
                                        <p:attrNameLst>
                                          <p:attrName>ppt_y</p:attrName>
                                        </p:attrNameLst>
                                      </p:cBhvr>
                                      <p:tavLst>
                                        <p:tav tm="0">
                                          <p:val>
                                            <p:strVal val="ppt_y"/>
                                          </p:val>
                                        </p:tav>
                                        <p:tav tm="100000">
                                          <p:val>
                                            <p:strVal val="1+ppt_h/2"/>
                                          </p:val>
                                        </p:tav>
                                      </p:tavLst>
                                    </p:anim>
                                    <p:set>
                                      <p:cBhvr>
                                        <p:cTn id="79" dur="1" fill="hold">
                                          <p:stCondLst>
                                            <p:cond delay="499"/>
                                          </p:stCondLst>
                                        </p:cTn>
                                        <p:tgtEl>
                                          <p:spTgt spid="152593">
                                            <p:txEl>
                                              <p:charRg st="137" end="158"/>
                                            </p:txEl>
                                          </p:spTgt>
                                        </p:tgtEl>
                                        <p:attrNameLst>
                                          <p:attrName>style.visibility</p:attrName>
                                        </p:attrNameLst>
                                      </p:cBhvr>
                                      <p:to>
                                        <p:strVal val="hidden"/>
                                      </p:to>
                                    </p:set>
                                  </p:childTnLst>
                                </p:cTn>
                              </p:par>
                              <p:par>
                                <p:cTn id="80" presetID="2" presetClass="exit" presetSubtype="4" fill="hold" grpId="1" nodeType="withEffect">
                                  <p:stCondLst>
                                    <p:cond delay="0"/>
                                  </p:stCondLst>
                                  <p:childTnLst>
                                    <p:anim calcmode="lin" valueType="num">
                                      <p:cBhvr additive="base">
                                        <p:cTn id="81" dur="500"/>
                                        <p:tgtEl>
                                          <p:spTgt spid="152593">
                                            <p:txEl>
                                              <p:charRg st="158" end="181"/>
                                            </p:txEl>
                                          </p:spTgt>
                                        </p:tgtEl>
                                        <p:attrNameLst>
                                          <p:attrName>ppt_x</p:attrName>
                                        </p:attrNameLst>
                                      </p:cBhvr>
                                      <p:tavLst>
                                        <p:tav tm="0">
                                          <p:val>
                                            <p:strVal val="ppt_x"/>
                                          </p:val>
                                        </p:tav>
                                        <p:tav tm="100000">
                                          <p:val>
                                            <p:strVal val="ppt_x"/>
                                          </p:val>
                                        </p:tav>
                                      </p:tavLst>
                                    </p:anim>
                                    <p:anim calcmode="lin" valueType="num">
                                      <p:cBhvr additive="base">
                                        <p:cTn id="82" dur="500"/>
                                        <p:tgtEl>
                                          <p:spTgt spid="152593">
                                            <p:txEl>
                                              <p:charRg st="158" end="181"/>
                                            </p:txEl>
                                          </p:spTgt>
                                        </p:tgtEl>
                                        <p:attrNameLst>
                                          <p:attrName>ppt_y</p:attrName>
                                        </p:attrNameLst>
                                      </p:cBhvr>
                                      <p:tavLst>
                                        <p:tav tm="0">
                                          <p:val>
                                            <p:strVal val="ppt_y"/>
                                          </p:val>
                                        </p:tav>
                                        <p:tav tm="100000">
                                          <p:val>
                                            <p:strVal val="1+ppt_h/2"/>
                                          </p:val>
                                        </p:tav>
                                      </p:tavLst>
                                    </p:anim>
                                    <p:set>
                                      <p:cBhvr>
                                        <p:cTn id="83" dur="1" fill="hold">
                                          <p:stCondLst>
                                            <p:cond delay="499"/>
                                          </p:stCondLst>
                                        </p:cTn>
                                        <p:tgtEl>
                                          <p:spTgt spid="152593">
                                            <p:txEl>
                                              <p:charRg st="158" end="181"/>
                                            </p:txEl>
                                          </p:spTgt>
                                        </p:tgtEl>
                                        <p:attrNameLst>
                                          <p:attrName>style.visibility</p:attrName>
                                        </p:attrNameLst>
                                      </p:cBhvr>
                                      <p:to>
                                        <p:strVal val="hidden"/>
                                      </p:to>
                                    </p:set>
                                  </p:childTnLst>
                                </p:cTn>
                              </p:par>
                              <p:par>
                                <p:cTn id="84" presetID="2" presetClass="exit" presetSubtype="4" fill="hold" grpId="1" nodeType="withEffect">
                                  <p:stCondLst>
                                    <p:cond delay="0"/>
                                  </p:stCondLst>
                                  <p:childTnLst>
                                    <p:anim calcmode="lin" valueType="num">
                                      <p:cBhvr additive="base">
                                        <p:cTn id="85" dur="500"/>
                                        <p:tgtEl>
                                          <p:spTgt spid="152593">
                                            <p:txEl>
                                              <p:charRg st="181" end="206"/>
                                            </p:txEl>
                                          </p:spTgt>
                                        </p:tgtEl>
                                        <p:attrNameLst>
                                          <p:attrName>ppt_x</p:attrName>
                                        </p:attrNameLst>
                                      </p:cBhvr>
                                      <p:tavLst>
                                        <p:tav tm="0">
                                          <p:val>
                                            <p:strVal val="ppt_x"/>
                                          </p:val>
                                        </p:tav>
                                        <p:tav tm="100000">
                                          <p:val>
                                            <p:strVal val="ppt_x"/>
                                          </p:val>
                                        </p:tav>
                                      </p:tavLst>
                                    </p:anim>
                                    <p:anim calcmode="lin" valueType="num">
                                      <p:cBhvr additive="base">
                                        <p:cTn id="86" dur="500"/>
                                        <p:tgtEl>
                                          <p:spTgt spid="152593">
                                            <p:txEl>
                                              <p:charRg st="181" end="206"/>
                                            </p:txEl>
                                          </p:spTgt>
                                        </p:tgtEl>
                                        <p:attrNameLst>
                                          <p:attrName>ppt_y</p:attrName>
                                        </p:attrNameLst>
                                      </p:cBhvr>
                                      <p:tavLst>
                                        <p:tav tm="0">
                                          <p:val>
                                            <p:strVal val="ppt_y"/>
                                          </p:val>
                                        </p:tav>
                                        <p:tav tm="100000">
                                          <p:val>
                                            <p:strVal val="1+ppt_h/2"/>
                                          </p:val>
                                        </p:tav>
                                      </p:tavLst>
                                    </p:anim>
                                    <p:set>
                                      <p:cBhvr>
                                        <p:cTn id="87" dur="1" fill="hold">
                                          <p:stCondLst>
                                            <p:cond delay="499"/>
                                          </p:stCondLst>
                                        </p:cTn>
                                        <p:tgtEl>
                                          <p:spTgt spid="152593">
                                            <p:txEl>
                                              <p:charRg st="181" end="206"/>
                                            </p:txEl>
                                          </p:spTgt>
                                        </p:tgtEl>
                                        <p:attrNameLst>
                                          <p:attrName>style.visibility</p:attrName>
                                        </p:attrNameLst>
                                      </p:cBhvr>
                                      <p:to>
                                        <p:strVal val="hidden"/>
                                      </p:to>
                                    </p:set>
                                  </p:childTnLst>
                                </p:cTn>
                              </p:par>
                              <p:par>
                                <p:cTn id="88" presetID="2" presetClass="exit" presetSubtype="4" fill="hold" grpId="1" nodeType="withEffect">
                                  <p:stCondLst>
                                    <p:cond delay="0"/>
                                  </p:stCondLst>
                                  <p:childTnLst>
                                    <p:anim calcmode="lin" valueType="num">
                                      <p:cBhvr additive="base">
                                        <p:cTn id="89" dur="500"/>
                                        <p:tgtEl>
                                          <p:spTgt spid="152593"/>
                                        </p:tgtEl>
                                        <p:attrNameLst>
                                          <p:attrName>ppt_x</p:attrName>
                                        </p:attrNameLst>
                                      </p:cBhvr>
                                      <p:tavLst>
                                        <p:tav tm="0">
                                          <p:val>
                                            <p:strVal val="ppt_x"/>
                                          </p:val>
                                        </p:tav>
                                        <p:tav tm="100000">
                                          <p:val>
                                            <p:strVal val="ppt_x"/>
                                          </p:val>
                                        </p:tav>
                                      </p:tavLst>
                                    </p:anim>
                                    <p:anim calcmode="lin" valueType="num">
                                      <p:cBhvr additive="base">
                                        <p:cTn id="90" dur="500"/>
                                        <p:tgtEl>
                                          <p:spTgt spid="152593"/>
                                        </p:tgtEl>
                                        <p:attrNameLst>
                                          <p:attrName>ppt_y</p:attrName>
                                        </p:attrNameLst>
                                      </p:cBhvr>
                                      <p:tavLst>
                                        <p:tav tm="0">
                                          <p:val>
                                            <p:strVal val="ppt_y"/>
                                          </p:val>
                                        </p:tav>
                                        <p:tav tm="100000">
                                          <p:val>
                                            <p:strVal val="1+ppt_h/2"/>
                                          </p:val>
                                        </p:tav>
                                      </p:tavLst>
                                    </p:anim>
                                    <p:set>
                                      <p:cBhvr>
                                        <p:cTn id="91" dur="1" fill="hold">
                                          <p:stCondLst>
                                            <p:cond delay="499"/>
                                          </p:stCondLst>
                                        </p:cTn>
                                        <p:tgtEl>
                                          <p:spTgt spid="15259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152579">
                                            <p:txEl>
                                              <p:charRg st="50" end="60"/>
                                            </p:txEl>
                                          </p:spTgt>
                                        </p:tgtEl>
                                        <p:attrNameLst>
                                          <p:attrName>style.visibility</p:attrName>
                                        </p:attrNameLst>
                                      </p:cBhvr>
                                      <p:to>
                                        <p:strVal val="visible"/>
                                      </p:to>
                                    </p:set>
                                    <p:anim calcmode="lin" valueType="num">
                                      <p:cBhvr additive="base">
                                        <p:cTn id="96" dur="500" fill="hold"/>
                                        <p:tgtEl>
                                          <p:spTgt spid="152579">
                                            <p:txEl>
                                              <p:charRg st="50" end="6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2579">
                                            <p:txEl>
                                              <p:charRg st="50" end="60"/>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152579">
                                            <p:txEl>
                                              <p:charRg st="60" end="75"/>
                                            </p:txEl>
                                          </p:spTgt>
                                        </p:tgtEl>
                                        <p:attrNameLst>
                                          <p:attrName>style.visibility</p:attrName>
                                        </p:attrNameLst>
                                      </p:cBhvr>
                                      <p:to>
                                        <p:strVal val="visible"/>
                                      </p:to>
                                    </p:set>
                                    <p:anim calcmode="lin" valueType="num">
                                      <p:cBhvr additive="base">
                                        <p:cTn id="102" dur="500" fill="hold"/>
                                        <p:tgtEl>
                                          <p:spTgt spid="152579">
                                            <p:txEl>
                                              <p:charRg st="60" end="75"/>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52579">
                                            <p:txEl>
                                              <p:charRg st="60" end="75"/>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nodeType="clickEffect">
                                  <p:stCondLst>
                                    <p:cond delay="0"/>
                                  </p:stCondLst>
                                  <p:childTnLst>
                                    <p:set>
                                      <p:cBhvr>
                                        <p:cTn id="107" dur="1" fill="hold">
                                          <p:stCondLst>
                                            <p:cond delay="0"/>
                                          </p:stCondLst>
                                        </p:cTn>
                                        <p:tgtEl>
                                          <p:spTgt spid="2"/>
                                        </p:tgtEl>
                                        <p:attrNameLst>
                                          <p:attrName>style.visibility</p:attrName>
                                        </p:attrNameLst>
                                      </p:cBhvr>
                                      <p:to>
                                        <p:strVal val="visible"/>
                                      </p:to>
                                    </p:set>
                                    <p:animEffect transition="in" filter="box(in)">
                                      <p:cBhvr>
                                        <p:cTn id="10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92" grpId="0" animBg="1"/>
      <p:bldP spid="152592" grpId="1" animBg="1"/>
      <p:bldP spid="152593" grpId="0" animBg="1" build="allAtOnce"/>
      <p:bldP spid="152593" grpId="1" animBg="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mj-cs"/>
              </a:rPr>
              <a:t>2.1 </a:t>
            </a:r>
            <a:r>
              <a:rPr kumimoji="0" lang="zh-CN" altLang="en-US" sz="44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mj-cs"/>
              </a:rPr>
              <a:t>进程的基本概念</a:t>
            </a:r>
            <a:endParaRPr kumimoji="0" lang="zh-CN" altLang="en-US" sz="44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mj-cs"/>
            </a:endParaRPr>
          </a:p>
        </p:txBody>
      </p:sp>
      <p:sp>
        <p:nvSpPr>
          <p:cNvPr id="156675" name="Rectangle 3"/>
          <p:cNvSpPr/>
          <p:nvPr/>
        </p:nvSpPr>
        <p:spPr>
          <a:xfrm>
            <a:off x="4643438" y="1844675"/>
            <a:ext cx="4103687" cy="2449513"/>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chemeClr val="tx2"/>
                </a:solidFill>
                <a:latin typeface="仿宋_GB2312" pitchFamily="49" charset="-122"/>
                <a:ea typeface="仿宋_GB2312" pitchFamily="49" charset="-122"/>
              </a:rPr>
              <a:t>进程控制信息：</a:t>
            </a:r>
            <a:endParaRPr lang="zh-CN" altLang="en-US" sz="3200"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）程序和数据地址；</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2</a:t>
            </a:r>
            <a:r>
              <a:rPr lang="zh-CN" altLang="en-US" dirty="0">
                <a:latin typeface="仿宋_GB2312" pitchFamily="49" charset="-122"/>
                <a:ea typeface="仿宋_GB2312" pitchFamily="49" charset="-122"/>
              </a:rPr>
              <a:t>）进程同步和通信信息；</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3</a:t>
            </a:r>
            <a:r>
              <a:rPr lang="zh-CN" altLang="en-US" dirty="0">
                <a:latin typeface="仿宋_GB2312" pitchFamily="49" charset="-122"/>
                <a:ea typeface="仿宋_GB2312" pitchFamily="49" charset="-122"/>
              </a:rPr>
              <a:t>）资源清单；</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4</a:t>
            </a:r>
            <a:r>
              <a:rPr lang="zh-CN" altLang="en-US" dirty="0">
                <a:latin typeface="仿宋_GB2312" pitchFamily="49" charset="-122"/>
                <a:ea typeface="仿宋_GB2312" pitchFamily="49" charset="-122"/>
              </a:rPr>
              <a:t>）链接指针</a:t>
            </a:r>
            <a:endParaRPr lang="zh-CN" altLang="en-US" dirty="0">
              <a:latin typeface="仿宋_GB2312" pitchFamily="49" charset="-122"/>
              <a:ea typeface="仿宋_GB2312" pitchFamily="49" charset="-122"/>
            </a:endParaRPr>
          </a:p>
        </p:txBody>
      </p:sp>
      <p:sp>
        <p:nvSpPr>
          <p:cNvPr id="156676" name="Rectangle 4"/>
          <p:cNvSpPr>
            <a:spLocks noChangeArrowheads="1"/>
          </p:cNvSpPr>
          <p:nvPr/>
        </p:nvSpPr>
        <p:spPr bwMode="auto">
          <a:xfrm>
            <a:off x="323850" y="1138238"/>
            <a:ext cx="4319588"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进程控制块内容</a:t>
            </a:r>
            <a:endPar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156677" name="Rectangle 5"/>
          <p:cNvSpPr/>
          <p:nvPr/>
        </p:nvSpPr>
        <p:spPr>
          <a:xfrm>
            <a:off x="468313" y="5156200"/>
            <a:ext cx="2447925" cy="1225550"/>
          </a:xfrm>
          <a:prstGeom prst="rect">
            <a:avLst/>
          </a:prstGeom>
          <a:noFill/>
          <a:ln w="9525">
            <a:noFill/>
          </a:ln>
        </p:spPr>
        <p:txBody>
          <a:bodyPr/>
          <a:p>
            <a:pPr marL="342900" indent="-342900" eaLnBrk="0" hangingPunct="0">
              <a:lnSpc>
                <a:spcPct val="100000"/>
              </a:lnSpc>
              <a:spcBef>
                <a:spcPct val="20000"/>
              </a:spcBef>
              <a:buChar char="•"/>
            </a:pPr>
            <a:r>
              <a:rPr lang="zh-CN" altLang="en-US" sz="2800" dirty="0">
                <a:solidFill>
                  <a:srgbClr val="3333CC"/>
                </a:solidFill>
                <a:latin typeface="仿宋_GB2312" pitchFamily="49" charset="-122"/>
                <a:ea typeface="仿宋_GB2312" pitchFamily="49" charset="-122"/>
              </a:rPr>
              <a:t>链接方式：</a:t>
            </a:r>
            <a:endParaRPr lang="zh-CN" altLang="en-US" sz="2800" dirty="0">
              <a:solidFill>
                <a:srgbClr val="3333CC"/>
              </a:solidFill>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sz="2800" dirty="0">
                <a:solidFill>
                  <a:srgbClr val="3333CC"/>
                </a:solidFill>
                <a:latin typeface="仿宋_GB2312" pitchFamily="49" charset="-122"/>
                <a:ea typeface="仿宋_GB2312" pitchFamily="49" charset="-122"/>
              </a:rPr>
              <a:t>索引方式</a:t>
            </a:r>
            <a:endParaRPr lang="zh-CN" altLang="en-US" sz="2800" dirty="0">
              <a:solidFill>
                <a:srgbClr val="3333CC"/>
              </a:solidFill>
              <a:latin typeface="仿宋_GB2312" pitchFamily="49" charset="-122"/>
              <a:ea typeface="仿宋_GB2312" pitchFamily="49" charset="-122"/>
            </a:endParaRPr>
          </a:p>
        </p:txBody>
      </p:sp>
      <p:sp>
        <p:nvSpPr>
          <p:cNvPr id="156678" name="Rectangle 6"/>
          <p:cNvSpPr>
            <a:spLocks noChangeArrowheads="1"/>
          </p:cNvSpPr>
          <p:nvPr/>
        </p:nvSpPr>
        <p:spPr bwMode="auto">
          <a:xfrm>
            <a:off x="252413" y="4378325"/>
            <a:ext cx="5256213"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进程控制块的组织方式</a:t>
            </a:r>
            <a:endPar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156679" name="Rectangle 7"/>
          <p:cNvSpPr/>
          <p:nvPr/>
        </p:nvSpPr>
        <p:spPr>
          <a:xfrm>
            <a:off x="3059113" y="4941888"/>
            <a:ext cx="5903912" cy="1916112"/>
          </a:xfrm>
          <a:prstGeom prst="rect">
            <a:avLst/>
          </a:prstGeom>
          <a:noFill/>
          <a:ln w="9525">
            <a:noFill/>
          </a:ln>
        </p:spPr>
        <p:txBody>
          <a:bodyPr/>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）就绪链表；</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2</a:t>
            </a:r>
            <a:r>
              <a:rPr lang="zh-CN" altLang="en-US" dirty="0">
                <a:latin typeface="仿宋_GB2312" pitchFamily="49" charset="-122"/>
                <a:ea typeface="仿宋_GB2312" pitchFamily="49" charset="-122"/>
              </a:rPr>
              <a:t>）执行进程；</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3</a:t>
            </a:r>
            <a:r>
              <a:rPr lang="zh-CN" altLang="en-US" dirty="0">
                <a:latin typeface="仿宋_GB2312" pitchFamily="49" charset="-122"/>
                <a:ea typeface="仿宋_GB2312" pitchFamily="49" charset="-122"/>
              </a:rPr>
              <a:t>）阻塞链表；</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4</a:t>
            </a:r>
            <a:r>
              <a:rPr lang="zh-CN" altLang="en-US" dirty="0">
                <a:latin typeface="仿宋_GB2312" pitchFamily="49" charset="-122"/>
                <a:ea typeface="仿宋_GB2312" pitchFamily="49" charset="-122"/>
              </a:rPr>
              <a:t>）空白链表。</a:t>
            </a:r>
            <a:endParaRPr lang="zh-CN" altLang="en-US" dirty="0">
              <a:latin typeface="仿宋_GB2312" pitchFamily="49" charset="-122"/>
              <a:ea typeface="仿宋_GB2312" pitchFamily="49" charset="-122"/>
            </a:endParaRPr>
          </a:p>
        </p:txBody>
      </p:sp>
      <p:sp>
        <p:nvSpPr>
          <p:cNvPr id="156680" name="Rectangle 8"/>
          <p:cNvSpPr/>
          <p:nvPr/>
        </p:nvSpPr>
        <p:spPr>
          <a:xfrm>
            <a:off x="468313" y="1844675"/>
            <a:ext cx="3744912" cy="2663825"/>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chemeClr val="tx2"/>
                </a:solidFill>
                <a:latin typeface="仿宋_GB2312" pitchFamily="49" charset="-122"/>
                <a:ea typeface="仿宋_GB2312" pitchFamily="49" charset="-122"/>
              </a:rPr>
              <a:t>进程调度信息：</a:t>
            </a:r>
            <a:endParaRPr lang="zh-CN" altLang="en-US" sz="3200" dirty="0">
              <a:solidFill>
                <a:schemeClr val="tx2"/>
              </a:solidFill>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）进程状态；</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2</a:t>
            </a:r>
            <a:r>
              <a:rPr lang="zh-CN" altLang="en-US" dirty="0">
                <a:latin typeface="仿宋_GB2312" pitchFamily="49" charset="-122"/>
                <a:ea typeface="仿宋_GB2312" pitchFamily="49" charset="-122"/>
              </a:rPr>
              <a:t>）进程优先级；</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3</a:t>
            </a:r>
            <a:r>
              <a:rPr lang="zh-CN" altLang="en-US" dirty="0">
                <a:latin typeface="仿宋_GB2312" pitchFamily="49" charset="-122"/>
                <a:ea typeface="仿宋_GB2312" pitchFamily="49" charset="-122"/>
              </a:rPr>
              <a:t>）事件；</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4</a:t>
            </a:r>
            <a:r>
              <a:rPr lang="zh-CN" altLang="en-US" dirty="0">
                <a:latin typeface="仿宋_GB2312" pitchFamily="49" charset="-122"/>
                <a:ea typeface="仿宋_GB2312" pitchFamily="49" charset="-122"/>
              </a:rPr>
              <a:t>）其他信息</a:t>
            </a:r>
            <a:endParaRPr lang="zh-CN" altLang="en-US" dirty="0">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6680">
                                            <p:txEl>
                                              <p:charRg st="0" end="8"/>
                                            </p:txEl>
                                          </p:spTgt>
                                        </p:tgtEl>
                                        <p:attrNameLst>
                                          <p:attrName>style.visibility</p:attrName>
                                        </p:attrNameLst>
                                      </p:cBhvr>
                                      <p:to>
                                        <p:strVal val="visible"/>
                                      </p:to>
                                    </p:set>
                                    <p:animEffect transition="in" filter="box(in)">
                                      <p:cBhvr>
                                        <p:cTn id="7" dur="500"/>
                                        <p:tgtEl>
                                          <p:spTgt spid="156680">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6680">
                                            <p:txEl>
                                              <p:charRg st="8" end="17"/>
                                            </p:txEl>
                                          </p:spTgt>
                                        </p:tgtEl>
                                        <p:attrNameLst>
                                          <p:attrName>style.visibility</p:attrName>
                                        </p:attrNameLst>
                                      </p:cBhvr>
                                      <p:to>
                                        <p:strVal val="visible"/>
                                      </p:to>
                                    </p:set>
                                    <p:animEffect transition="in" filter="box(in)">
                                      <p:cBhvr>
                                        <p:cTn id="12" dur="500"/>
                                        <p:tgtEl>
                                          <p:spTgt spid="156680">
                                            <p:txEl>
                                              <p:charRg st="8"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6680">
                                            <p:txEl>
                                              <p:charRg st="17" end="27"/>
                                            </p:txEl>
                                          </p:spTgt>
                                        </p:tgtEl>
                                        <p:attrNameLst>
                                          <p:attrName>style.visibility</p:attrName>
                                        </p:attrNameLst>
                                      </p:cBhvr>
                                      <p:to>
                                        <p:strVal val="visible"/>
                                      </p:to>
                                    </p:set>
                                    <p:animEffect transition="in" filter="box(in)">
                                      <p:cBhvr>
                                        <p:cTn id="17" dur="500"/>
                                        <p:tgtEl>
                                          <p:spTgt spid="156680">
                                            <p:txEl>
                                              <p:charRg st="17" end="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6680">
                                            <p:txEl>
                                              <p:charRg st="27" end="34"/>
                                            </p:txEl>
                                          </p:spTgt>
                                        </p:tgtEl>
                                        <p:attrNameLst>
                                          <p:attrName>style.visibility</p:attrName>
                                        </p:attrNameLst>
                                      </p:cBhvr>
                                      <p:to>
                                        <p:strVal val="visible"/>
                                      </p:to>
                                    </p:set>
                                    <p:animEffect transition="in" filter="box(in)">
                                      <p:cBhvr>
                                        <p:cTn id="22" dur="500"/>
                                        <p:tgtEl>
                                          <p:spTgt spid="156680">
                                            <p:txEl>
                                              <p:charRg st="27" end="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6680">
                                            <p:txEl>
                                              <p:charRg st="34" end="42"/>
                                            </p:txEl>
                                          </p:spTgt>
                                        </p:tgtEl>
                                        <p:attrNameLst>
                                          <p:attrName>style.visibility</p:attrName>
                                        </p:attrNameLst>
                                      </p:cBhvr>
                                      <p:to>
                                        <p:strVal val="visible"/>
                                      </p:to>
                                    </p:set>
                                    <p:animEffect transition="in" filter="box(in)">
                                      <p:cBhvr>
                                        <p:cTn id="27" dur="500"/>
                                        <p:tgtEl>
                                          <p:spTgt spid="156680">
                                            <p:txEl>
                                              <p:charRg st="34" end="4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56675">
                                            <p:txEl>
                                              <p:charRg st="0" end="8"/>
                                            </p:txEl>
                                          </p:spTgt>
                                        </p:tgtEl>
                                        <p:attrNameLst>
                                          <p:attrName>style.visibility</p:attrName>
                                        </p:attrNameLst>
                                      </p:cBhvr>
                                      <p:to>
                                        <p:strVal val="visible"/>
                                      </p:to>
                                    </p:set>
                                    <p:animEffect transition="in" filter="box(in)">
                                      <p:cBhvr>
                                        <p:cTn id="32" dur="500"/>
                                        <p:tgtEl>
                                          <p:spTgt spid="156675">
                                            <p:txEl>
                                              <p:charRg st="0"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56675">
                                            <p:txEl>
                                              <p:charRg st="8" end="20"/>
                                            </p:txEl>
                                          </p:spTgt>
                                        </p:tgtEl>
                                        <p:attrNameLst>
                                          <p:attrName>style.visibility</p:attrName>
                                        </p:attrNameLst>
                                      </p:cBhvr>
                                      <p:to>
                                        <p:strVal val="visible"/>
                                      </p:to>
                                    </p:set>
                                    <p:animEffect transition="in" filter="box(in)">
                                      <p:cBhvr>
                                        <p:cTn id="37" dur="500"/>
                                        <p:tgtEl>
                                          <p:spTgt spid="156675">
                                            <p:txEl>
                                              <p:charRg st="8" end="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56675">
                                            <p:txEl>
                                              <p:charRg st="20" end="34"/>
                                            </p:txEl>
                                          </p:spTgt>
                                        </p:tgtEl>
                                        <p:attrNameLst>
                                          <p:attrName>style.visibility</p:attrName>
                                        </p:attrNameLst>
                                      </p:cBhvr>
                                      <p:to>
                                        <p:strVal val="visible"/>
                                      </p:to>
                                    </p:set>
                                    <p:animEffect transition="in" filter="box(in)">
                                      <p:cBhvr>
                                        <p:cTn id="42" dur="500"/>
                                        <p:tgtEl>
                                          <p:spTgt spid="156675">
                                            <p:txEl>
                                              <p:charRg st="20" end="3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56675">
                                            <p:txEl>
                                              <p:charRg st="34" end="43"/>
                                            </p:txEl>
                                          </p:spTgt>
                                        </p:tgtEl>
                                        <p:attrNameLst>
                                          <p:attrName>style.visibility</p:attrName>
                                        </p:attrNameLst>
                                      </p:cBhvr>
                                      <p:to>
                                        <p:strVal val="visible"/>
                                      </p:to>
                                    </p:set>
                                    <p:animEffect transition="in" filter="box(in)">
                                      <p:cBhvr>
                                        <p:cTn id="47" dur="500"/>
                                        <p:tgtEl>
                                          <p:spTgt spid="156675">
                                            <p:txEl>
                                              <p:charRg st="34" end="4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56675">
                                            <p:txEl>
                                              <p:charRg st="43" end="51"/>
                                            </p:txEl>
                                          </p:spTgt>
                                        </p:tgtEl>
                                        <p:attrNameLst>
                                          <p:attrName>style.visibility</p:attrName>
                                        </p:attrNameLst>
                                      </p:cBhvr>
                                      <p:to>
                                        <p:strVal val="visible"/>
                                      </p:to>
                                    </p:set>
                                    <p:animEffect transition="in" filter="box(in)">
                                      <p:cBhvr>
                                        <p:cTn id="52" dur="500"/>
                                        <p:tgtEl>
                                          <p:spTgt spid="156675">
                                            <p:txEl>
                                              <p:charRg st="43" end="5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56678"/>
                                        </p:tgtEl>
                                        <p:attrNameLst>
                                          <p:attrName>style.visibility</p:attrName>
                                        </p:attrNameLst>
                                      </p:cBhvr>
                                      <p:to>
                                        <p:strVal val="visible"/>
                                      </p:to>
                                    </p:set>
                                    <p:animEffect transition="in" filter="box(in)">
                                      <p:cBhvr>
                                        <p:cTn id="57" dur="500"/>
                                        <p:tgtEl>
                                          <p:spTgt spid="15667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6677"/>
                                        </p:tgtEl>
                                        <p:attrNameLst>
                                          <p:attrName>style.visibility</p:attrName>
                                        </p:attrNameLst>
                                      </p:cBhvr>
                                      <p:to>
                                        <p:strVal val="visible"/>
                                      </p:to>
                                    </p:set>
                                    <p:animEffect transition="in" filter="box(in)">
                                      <p:cBhvr>
                                        <p:cTn id="62" dur="500"/>
                                        <p:tgtEl>
                                          <p:spTgt spid="156677"/>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56679"/>
                                        </p:tgtEl>
                                        <p:attrNameLst>
                                          <p:attrName>style.visibility</p:attrName>
                                        </p:attrNameLst>
                                      </p:cBhvr>
                                      <p:to>
                                        <p:strVal val="visible"/>
                                      </p:to>
                                    </p:set>
                                    <p:animEffect transition="in" filter="box(in)">
                                      <p:cBhvr>
                                        <p:cTn id="67" dur="500"/>
                                        <p:tgtEl>
                                          <p:spTgt spid="156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P spid="156678" grpId="0"/>
      <p:bldP spid="15667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Picture 2"/>
          <p:cNvPicPr>
            <a:picLocks noChangeAspect="1"/>
          </p:cNvPicPr>
          <p:nvPr/>
        </p:nvPicPr>
        <p:blipFill>
          <a:blip r:embed="rId1"/>
          <a:stretch>
            <a:fillRect/>
          </a:stretch>
        </p:blipFill>
        <p:spPr>
          <a:xfrm>
            <a:off x="833438" y="1171575"/>
            <a:ext cx="7477125" cy="5543550"/>
          </a:xfrm>
          <a:prstGeom prst="rect">
            <a:avLst/>
          </a:prstGeom>
          <a:noFill/>
          <a:ln w="9525">
            <a:noFill/>
          </a:ln>
        </p:spPr>
      </p:pic>
      <p:sp>
        <p:nvSpPr>
          <p:cNvPr id="4" name="TextBox 3"/>
          <p:cNvSpPr txBox="1"/>
          <p:nvPr/>
        </p:nvSpPr>
        <p:spPr>
          <a:xfrm>
            <a:off x="500063" y="-142875"/>
            <a:ext cx="5357813" cy="1446213"/>
          </a:xfrm>
          <a:prstGeom prst="rect">
            <a:avLst/>
          </a:prstGeom>
          <a:noFill/>
        </p:spPr>
        <p:txBody>
          <a:bodyPr wrap="square" rtlCol="0">
            <a:spAutoFit/>
          </a:bodyPr>
          <a:lstStyle/>
          <a:p>
            <a:pPr marR="0" defTabSz="914400">
              <a:buClrTx/>
              <a:buSzTx/>
              <a:buFontTx/>
              <a:buNone/>
              <a:defRPr/>
            </a:pPr>
            <a:r>
              <a:rPr kumimoji="1" lang="en-US" altLang="zh-CN" sz="4400" kern="1200" cap="none" spc="0" normalizeH="0" baseline="0" noProof="0" dirty="0" smtClean="0">
                <a:solidFill>
                  <a:srgbClr val="FF0000"/>
                </a:solidFill>
                <a:latin typeface="+mn-ea"/>
                <a:ea typeface="+mn-ea"/>
                <a:cs typeface="+mn-cs"/>
              </a:rPr>
              <a:t>2.1 </a:t>
            </a:r>
            <a:r>
              <a:rPr kumimoji="1" lang="zh-CN" altLang="en-US" sz="4400" kern="1200" cap="none" spc="0" normalizeH="0" baseline="0" noProof="0" dirty="0" smtClean="0">
                <a:solidFill>
                  <a:srgbClr val="FF0000"/>
                </a:solidFill>
                <a:latin typeface="+mn-ea"/>
                <a:ea typeface="+mn-ea"/>
                <a:cs typeface="+mn-cs"/>
              </a:rPr>
              <a:t>进程的基本概念</a:t>
            </a:r>
            <a:endParaRPr kumimoji="1" lang="zh-CN" altLang="en-US" sz="4400" kern="1200" cap="none" spc="0" normalizeH="0" baseline="0" noProof="0" dirty="0" smtClean="0">
              <a:solidFill>
                <a:srgbClr val="FF0000"/>
              </a:solidFill>
              <a:latin typeface="+mn-ea"/>
              <a:ea typeface="+mn-ea"/>
              <a:cs typeface="+mn-cs"/>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type="title" idx="4294967295"/>
          </p:nvPr>
        </p:nvSpPr>
        <p:spPr>
          <a:xfrm>
            <a:off x="468313" y="333375"/>
            <a:ext cx="8229600" cy="92710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5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目录</a:t>
            </a:r>
            <a:endParaRPr kumimoji="0" lang="zh-CN" altLang="en-US" sz="45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grpSp>
        <p:nvGrpSpPr>
          <p:cNvPr id="2" name="Group 3"/>
          <p:cNvGrpSpPr/>
          <p:nvPr/>
        </p:nvGrpSpPr>
        <p:grpSpPr>
          <a:xfrm>
            <a:off x="1884363" y="1700213"/>
            <a:ext cx="6008687" cy="593725"/>
            <a:chOff x="0" y="0"/>
            <a:chExt cx="4224" cy="374"/>
          </a:xfrm>
        </p:grpSpPr>
        <p:sp>
          <p:nvSpPr>
            <p:cNvPr id="5124" name="AutoShape 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Text Box 13"/>
            <p:cNvSpPr txBox="1">
              <a:spLocks noChangeArrowheads="1"/>
            </p:cNvSpPr>
            <p:nvPr/>
          </p:nvSpPr>
          <p:spPr bwMode="auto">
            <a:xfrm>
              <a:off x="544" y="46"/>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lnSpc>
                  <a:spcPct val="100000"/>
                </a:lnSpc>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 </a:t>
              </a:r>
              <a:r>
                <a:rPr kumimoji="0" lang="zh-CN" altLang="en-US" kern="1200" cap="none" spc="0" normalizeH="0" baseline="0" noProof="0" smtClean="0">
                  <a:latin typeface="Arial" panose="020B0604020202020204" pitchFamily="34" charset="0"/>
                  <a:ea typeface="宋体" panose="02010600030101010101" pitchFamily="2" charset="-122"/>
                  <a:cs typeface="+mn-cs"/>
                </a:rPr>
                <a:t>进程的基本概念 </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3" name="Group 6"/>
          <p:cNvGrpSpPr/>
          <p:nvPr/>
        </p:nvGrpSpPr>
        <p:grpSpPr>
          <a:xfrm>
            <a:off x="1884363" y="2420938"/>
            <a:ext cx="6008687" cy="593725"/>
            <a:chOff x="0" y="0"/>
            <a:chExt cx="4224" cy="374"/>
          </a:xfrm>
        </p:grpSpPr>
        <p:sp>
          <p:nvSpPr>
            <p:cNvPr id="5127" name="AutoShape 3"/>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8" name="Text Box 25"/>
            <p:cNvSpPr txBox="1">
              <a:spLocks noChangeArrowheads="1"/>
            </p:cNvSpPr>
            <p:nvPr/>
          </p:nvSpPr>
          <p:spPr bwMode="auto">
            <a:xfrm>
              <a:off x="548" y="49"/>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lnSpc>
                  <a:spcPct val="100000"/>
                </a:lnSpc>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2. </a:t>
              </a:r>
              <a:r>
                <a:rPr kumimoji="0" lang="zh-CN" altLang="en-US" kern="1200" cap="none" spc="0" normalizeH="0" baseline="0" noProof="0" smtClean="0">
                  <a:latin typeface="Arial" panose="020B0604020202020204" pitchFamily="34" charset="0"/>
                  <a:ea typeface="宋体" panose="02010600030101010101" pitchFamily="2" charset="-122"/>
                  <a:cs typeface="+mn-cs"/>
                </a:rPr>
                <a:t>进程控制 </a:t>
              </a:r>
              <a:r>
                <a:rPr kumimoji="0" lang="zh-CN" altLang="en-US" kern="1200" cap="none" spc="0" normalizeH="0" baseline="0" noProof="0" smtClean="0">
                  <a:solidFill>
                    <a:schemeClr val="bg1"/>
                  </a:solidFill>
                  <a:latin typeface="Arial" panose="020B0604020202020204" pitchFamily="34" charset="0"/>
                  <a:ea typeface="宋体" panose="02010600030101010101" pitchFamily="2" charset="-122"/>
                  <a:cs typeface="+mn-cs"/>
                </a:rPr>
                <a:t>    </a:t>
              </a:r>
              <a:endParaRPr kumimoji="0" lang="zh-CN" altLang="en-US" kern="1200" cap="none" spc="0" normalizeH="0" baseline="0" noProof="0" smtClean="0">
                <a:solidFill>
                  <a:schemeClr val="bg1"/>
                </a:solidFill>
                <a:latin typeface="Arial" panose="020B0604020202020204" pitchFamily="34" charset="0"/>
                <a:ea typeface="宋体" panose="02010600030101010101" pitchFamily="2" charset="-122"/>
                <a:cs typeface="+mn-cs"/>
              </a:endParaRPr>
            </a:p>
          </p:txBody>
        </p:sp>
      </p:grpSp>
      <p:grpSp>
        <p:nvGrpSpPr>
          <p:cNvPr id="4" name="Group 9"/>
          <p:cNvGrpSpPr/>
          <p:nvPr/>
        </p:nvGrpSpPr>
        <p:grpSpPr>
          <a:xfrm>
            <a:off x="1916113" y="3141663"/>
            <a:ext cx="6008687" cy="593725"/>
            <a:chOff x="0" y="0"/>
            <a:chExt cx="4224" cy="374"/>
          </a:xfrm>
        </p:grpSpPr>
        <p:sp>
          <p:nvSpPr>
            <p:cNvPr id="5130" name="AutoShape 1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1" name="Text Box 26"/>
            <p:cNvSpPr txBox="1">
              <a:spLocks noChangeArrowheads="1"/>
            </p:cNvSpPr>
            <p:nvPr/>
          </p:nvSpPr>
          <p:spPr bwMode="auto">
            <a:xfrm>
              <a:off x="520" y="66"/>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lnSpc>
                  <a:spcPct val="100000"/>
                </a:lnSpc>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3. </a:t>
              </a:r>
              <a:r>
                <a:rPr kumimoji="0" lang="zh-CN" altLang="en-US" kern="1200" cap="none" spc="0" normalizeH="0" baseline="0" noProof="0" smtClean="0">
                  <a:latin typeface="Arial" panose="020B0604020202020204" pitchFamily="34" charset="0"/>
                  <a:ea typeface="宋体" panose="02010600030101010101" pitchFamily="2" charset="-122"/>
                  <a:cs typeface="+mn-cs"/>
                </a:rPr>
                <a:t>进程同步 </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5" name="Group 12"/>
          <p:cNvGrpSpPr/>
          <p:nvPr/>
        </p:nvGrpSpPr>
        <p:grpSpPr>
          <a:xfrm>
            <a:off x="1947863" y="3860800"/>
            <a:ext cx="6008687" cy="593725"/>
            <a:chOff x="0" y="0"/>
            <a:chExt cx="4224" cy="374"/>
          </a:xfrm>
        </p:grpSpPr>
        <p:sp>
          <p:nvSpPr>
            <p:cNvPr id="5133" name="AutoShape 15"/>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4" name="Text Box 27"/>
            <p:cNvSpPr txBox="1">
              <a:spLocks noChangeArrowheads="1"/>
            </p:cNvSpPr>
            <p:nvPr/>
          </p:nvSpPr>
          <p:spPr bwMode="auto">
            <a:xfrm>
              <a:off x="520" y="64"/>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lnSpc>
                  <a:spcPct val="100000"/>
                </a:lnSpc>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4. </a:t>
              </a:r>
              <a:r>
                <a:rPr kumimoji="0" lang="zh-CN" altLang="en-US" kern="1200" cap="none" spc="0" normalizeH="0" baseline="0" noProof="0" smtClean="0">
                  <a:latin typeface="Arial" panose="020B0604020202020204" pitchFamily="34" charset="0"/>
                  <a:ea typeface="宋体" panose="02010600030101010101" pitchFamily="2" charset="-122"/>
                  <a:cs typeface="+mn-cs"/>
                </a:rPr>
                <a:t>经典进程同步问题 </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6" name="Group 15"/>
          <p:cNvGrpSpPr/>
          <p:nvPr/>
        </p:nvGrpSpPr>
        <p:grpSpPr>
          <a:xfrm>
            <a:off x="1947863" y="4581525"/>
            <a:ext cx="6008687" cy="593725"/>
            <a:chOff x="0" y="0"/>
            <a:chExt cx="4224" cy="374"/>
          </a:xfrm>
        </p:grpSpPr>
        <p:sp>
          <p:nvSpPr>
            <p:cNvPr id="5136" name="AutoShape 2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7" name="Text Box 28"/>
            <p:cNvSpPr txBox="1">
              <a:spLocks noChangeArrowheads="1"/>
            </p:cNvSpPr>
            <p:nvPr/>
          </p:nvSpPr>
          <p:spPr bwMode="auto">
            <a:xfrm>
              <a:off x="524" y="60"/>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lnSpc>
                  <a:spcPct val="100000"/>
                </a:lnSpc>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5. </a:t>
              </a:r>
              <a:r>
                <a:rPr kumimoji="0" lang="zh-CN" altLang="en-US" kern="1200" cap="none" spc="0" normalizeH="0" baseline="0" noProof="0" smtClean="0">
                  <a:latin typeface="Arial" panose="020B0604020202020204" pitchFamily="34" charset="0"/>
                  <a:ea typeface="宋体" panose="02010600030101010101" pitchFamily="2" charset="-122"/>
                  <a:cs typeface="+mn-cs"/>
                </a:rPr>
                <a:t>进程通信     </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7" name="Group 18"/>
          <p:cNvGrpSpPr/>
          <p:nvPr/>
        </p:nvGrpSpPr>
        <p:grpSpPr>
          <a:xfrm>
            <a:off x="1947863" y="5300663"/>
            <a:ext cx="6008687" cy="593725"/>
            <a:chOff x="0" y="0"/>
            <a:chExt cx="4224" cy="374"/>
          </a:xfrm>
        </p:grpSpPr>
        <p:sp>
          <p:nvSpPr>
            <p:cNvPr id="5139" name="AutoShape 29"/>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40" name="Text Box 30"/>
            <p:cNvSpPr txBox="1">
              <a:spLocks noChangeArrowheads="1"/>
            </p:cNvSpPr>
            <p:nvPr/>
          </p:nvSpPr>
          <p:spPr bwMode="auto">
            <a:xfrm>
              <a:off x="544" y="45"/>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lnSpc>
                  <a:spcPct val="100000"/>
                </a:lnSpc>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6. </a:t>
              </a:r>
              <a:r>
                <a:rPr kumimoji="0" lang="zh-CN" altLang="en-US" kern="1200" cap="none" spc="0" normalizeH="0" baseline="0" noProof="0" smtClean="0">
                  <a:latin typeface="Arial" panose="020B0604020202020204" pitchFamily="34" charset="0"/>
                  <a:ea typeface="宋体" panose="02010600030101010101" pitchFamily="2" charset="-122"/>
                  <a:cs typeface="+mn-cs"/>
                </a:rPr>
                <a:t>线程的基本概念 </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8" name="Group 21"/>
          <p:cNvGrpSpPr/>
          <p:nvPr/>
        </p:nvGrpSpPr>
        <p:grpSpPr>
          <a:xfrm flipV="1">
            <a:off x="7524750" y="2781300"/>
            <a:ext cx="187325" cy="601663"/>
            <a:chOff x="0" y="0"/>
            <a:chExt cx="130" cy="418"/>
          </a:xfrm>
        </p:grpSpPr>
        <p:sp>
          <p:nvSpPr>
            <p:cNvPr id="4122" name="Oval 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rot="10800000" wrap="none" anchor="ctr"/>
            <a:p>
              <a:pPr>
                <a:lnSpc>
                  <a:spcPct val="100000"/>
                </a:lnSpc>
                <a:buClr>
                  <a:schemeClr val="tx1"/>
                </a:buClr>
              </a:pPr>
              <a:endParaRPr lang="zh-CN" altLang="en-US" dirty="0">
                <a:latin typeface="Arial" panose="020B0604020202020204" pitchFamily="34" charset="0"/>
              </a:endParaRPr>
            </a:p>
          </p:txBody>
        </p:sp>
        <p:sp>
          <p:nvSpPr>
            <p:cNvPr id="4123" name="Oval 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rot="10800000" wrap="none" anchor="ctr"/>
            <a:p>
              <a:pPr>
                <a:lnSpc>
                  <a:spcPct val="100000"/>
                </a:lnSpc>
                <a:buClr>
                  <a:schemeClr val="tx1"/>
                </a:buClr>
              </a:pPr>
              <a:endParaRPr lang="zh-CN" altLang="en-US" dirty="0">
                <a:latin typeface="Arial" panose="020B0604020202020204" pitchFamily="34" charset="0"/>
              </a:endParaRPr>
            </a:p>
          </p:txBody>
        </p:sp>
        <p:sp>
          <p:nvSpPr>
            <p:cNvPr id="4124" name="AutoShape 8"/>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rot="10800000" wrap="none" anchor="ctr"/>
            <a:p>
              <a:pPr>
                <a:lnSpc>
                  <a:spcPct val="100000"/>
                </a:lnSpc>
                <a:buClr>
                  <a:schemeClr val="tx1"/>
                </a:buClr>
              </a:pPr>
              <a:endParaRPr lang="zh-CN" altLang="en-US" dirty="0">
                <a:latin typeface="Arial" panose="020B0604020202020204" pitchFamily="34" charset="0"/>
              </a:endParaRPr>
            </a:p>
          </p:txBody>
        </p:sp>
      </p:grpSp>
      <p:grpSp>
        <p:nvGrpSpPr>
          <p:cNvPr id="9" name="Group 25"/>
          <p:cNvGrpSpPr/>
          <p:nvPr/>
        </p:nvGrpSpPr>
        <p:grpSpPr>
          <a:xfrm>
            <a:off x="7524750" y="4221163"/>
            <a:ext cx="187325" cy="601662"/>
            <a:chOff x="0" y="0"/>
            <a:chExt cx="130" cy="418"/>
          </a:xfrm>
        </p:grpSpPr>
        <p:sp>
          <p:nvSpPr>
            <p:cNvPr id="4119" name="Oval 17"/>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4120" name="Oval 18"/>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4121" name="AutoShape 19"/>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wrap="none" anchor="ctr"/>
            <a:p>
              <a:pPr>
                <a:lnSpc>
                  <a:spcPct val="100000"/>
                </a:lnSpc>
                <a:buClr>
                  <a:schemeClr val="tx1"/>
                </a:buClr>
              </a:pPr>
              <a:endParaRPr lang="zh-CN" altLang="en-US" dirty="0">
                <a:latin typeface="Arial" panose="020B0604020202020204" pitchFamily="34" charset="0"/>
              </a:endParaRPr>
            </a:p>
          </p:txBody>
        </p:sp>
      </p:grpSp>
      <p:grpSp>
        <p:nvGrpSpPr>
          <p:cNvPr id="10" name="Group 29"/>
          <p:cNvGrpSpPr/>
          <p:nvPr/>
        </p:nvGrpSpPr>
        <p:grpSpPr>
          <a:xfrm>
            <a:off x="2132013" y="2066925"/>
            <a:ext cx="187325" cy="601663"/>
            <a:chOff x="0" y="0"/>
            <a:chExt cx="130" cy="418"/>
          </a:xfrm>
        </p:grpSpPr>
        <p:sp>
          <p:nvSpPr>
            <p:cNvPr id="4116" name="Oval 10"/>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4117" name="Oval 11"/>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4118" name="AutoShape 12"/>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nSpc>
                  <a:spcPct val="100000"/>
                </a:lnSpc>
                <a:buClr>
                  <a:schemeClr val="tx1"/>
                </a:buClr>
              </a:pPr>
              <a:endParaRPr lang="zh-CN" altLang="en-US" dirty="0">
                <a:latin typeface="Arial" panose="020B0604020202020204" pitchFamily="34" charset="0"/>
              </a:endParaRPr>
            </a:p>
          </p:txBody>
        </p:sp>
      </p:grpSp>
      <p:grpSp>
        <p:nvGrpSpPr>
          <p:cNvPr id="11" name="Group 33"/>
          <p:cNvGrpSpPr/>
          <p:nvPr/>
        </p:nvGrpSpPr>
        <p:grpSpPr>
          <a:xfrm>
            <a:off x="2132013" y="3506788"/>
            <a:ext cx="187325" cy="601662"/>
            <a:chOff x="0" y="0"/>
            <a:chExt cx="130" cy="418"/>
          </a:xfrm>
        </p:grpSpPr>
        <p:sp>
          <p:nvSpPr>
            <p:cNvPr id="4113" name="Oval 21"/>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4114" name="Oval 22"/>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4115" name="AutoShape 23"/>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nSpc>
                  <a:spcPct val="100000"/>
                </a:lnSpc>
                <a:buClr>
                  <a:schemeClr val="tx1"/>
                </a:buClr>
              </a:pPr>
              <a:endParaRPr lang="zh-CN" altLang="en-US" dirty="0">
                <a:latin typeface="Arial" panose="020B0604020202020204" pitchFamily="34" charset="0"/>
              </a:endParaRPr>
            </a:p>
          </p:txBody>
        </p:sp>
      </p:grpSp>
      <p:grpSp>
        <p:nvGrpSpPr>
          <p:cNvPr id="12" name="Group 37"/>
          <p:cNvGrpSpPr/>
          <p:nvPr/>
        </p:nvGrpSpPr>
        <p:grpSpPr>
          <a:xfrm>
            <a:off x="2132013" y="4941888"/>
            <a:ext cx="187325" cy="601662"/>
            <a:chOff x="0" y="0"/>
            <a:chExt cx="130" cy="418"/>
          </a:xfrm>
        </p:grpSpPr>
        <p:sp>
          <p:nvSpPr>
            <p:cNvPr id="4110" name="Oval 3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4111" name="Oval 3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4112" name="AutoShape 38"/>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nSpc>
                  <a:spcPct val="100000"/>
                </a:lnSpc>
                <a:buClr>
                  <a:schemeClr val="tx1"/>
                </a:buClr>
              </a:pPr>
              <a:endParaRPr lang="zh-CN" altLang="en-US"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000"/>
                                        <p:tgtEl>
                                          <p:spTgt spid="10"/>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000"/>
                                        <p:tgtEl>
                                          <p:spTgt spid="8"/>
                                        </p:tgtEl>
                                      </p:cBhvr>
                                    </p:animEffect>
                                  </p:childTnLst>
                                </p:cTn>
                              </p:par>
                            </p:childTnLst>
                          </p:cTn>
                        </p:par>
                        <p:par>
                          <p:cTn id="20" fill="hold">
                            <p:stCondLst>
                              <p:cond delay="3500"/>
                            </p:stCondLst>
                            <p:childTnLst>
                              <p:par>
                                <p:cTn id="21" presetID="22" presetClass="entr" presetSubtype="2"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1000"/>
                                        <p:tgtEl>
                                          <p:spTgt spid="4"/>
                                        </p:tgtEl>
                                      </p:cBhvr>
                                    </p:animEffect>
                                  </p:childTnLst>
                                </p:cTn>
                              </p:par>
                            </p:childTnLst>
                          </p:cTn>
                        </p:par>
                        <p:par>
                          <p:cTn id="24" fill="hold">
                            <p:stCondLst>
                              <p:cond delay="4500"/>
                            </p:stCondLst>
                            <p:childTnLst>
                              <p:par>
                                <p:cTn id="25" presetID="2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1000"/>
                                        <p:tgtEl>
                                          <p:spTgt spid="11"/>
                                        </p:tgtEl>
                                      </p:cBhvr>
                                    </p:animEffect>
                                  </p:childTnLst>
                                </p:cTn>
                              </p:par>
                            </p:childTnLst>
                          </p:cTn>
                        </p:par>
                        <p:par>
                          <p:cTn id="28" fill="hold">
                            <p:stCondLst>
                              <p:cond delay="5500"/>
                            </p:stCondLst>
                            <p:childTnLst>
                              <p:par>
                                <p:cTn id="29" presetID="2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childTnLst>
                          </p:cTn>
                        </p:par>
                        <p:par>
                          <p:cTn id="32" fill="hold">
                            <p:stCondLst>
                              <p:cond delay="6500"/>
                            </p:stCondLst>
                            <p:childTnLst>
                              <p:par>
                                <p:cTn id="33" presetID="22" presetClass="entr" presetSubtype="1"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1000"/>
                                        <p:tgtEl>
                                          <p:spTgt spid="9"/>
                                        </p:tgtEl>
                                      </p:cBhvr>
                                    </p:animEffect>
                                  </p:childTnLst>
                                </p:cTn>
                              </p:par>
                            </p:childTnLst>
                          </p:cTn>
                        </p:par>
                        <p:par>
                          <p:cTn id="36" fill="hold">
                            <p:stCondLst>
                              <p:cond delay="7500"/>
                            </p:stCondLst>
                            <p:childTnLst>
                              <p:par>
                                <p:cTn id="37" presetID="22" presetClass="entr" presetSubtype="2"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1000"/>
                                        <p:tgtEl>
                                          <p:spTgt spid="6"/>
                                        </p:tgtEl>
                                      </p:cBhvr>
                                    </p:animEffect>
                                  </p:childTnLst>
                                </p:cTn>
                              </p:par>
                            </p:childTnLst>
                          </p:cTn>
                        </p:par>
                        <p:par>
                          <p:cTn id="40" fill="hold">
                            <p:stCondLst>
                              <p:cond delay="8500"/>
                            </p:stCondLst>
                            <p:childTnLst>
                              <p:par>
                                <p:cTn id="41" presetID="22" presetClass="entr" presetSubtype="1"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1000"/>
                                        <p:tgtEl>
                                          <p:spTgt spid="12"/>
                                        </p:tgtEl>
                                      </p:cBhvr>
                                    </p:animEffect>
                                  </p:childTnLst>
                                </p:cTn>
                              </p:par>
                            </p:childTnLst>
                          </p:cTn>
                        </p:par>
                        <p:par>
                          <p:cTn id="44" fill="hold">
                            <p:stCondLst>
                              <p:cond delay="9500"/>
                            </p:stCondLst>
                            <p:childTnLst>
                              <p:par>
                                <p:cTn id="45" presetID="22" presetClass="entr" presetSubtype="8"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2.2 </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进程控制</a:t>
            </a:r>
            <a:endPar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63491" name="Rectangle 3"/>
          <p:cNvSpPr>
            <a:spLocks noChangeArrowheads="1"/>
          </p:cNvSpPr>
          <p:nvPr/>
        </p:nvSpPr>
        <p:spPr bwMode="auto">
          <a:xfrm>
            <a:off x="611188" y="3284538"/>
            <a:ext cx="3529013" cy="519113"/>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进程控制的功能</a:t>
            </a:r>
            <a:endParaRPr kumimoji="1" lang="zh-CN" altLang="en-US"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22532" name="Text Box 4"/>
          <p:cNvSpPr txBox="1"/>
          <p:nvPr/>
        </p:nvSpPr>
        <p:spPr>
          <a:xfrm>
            <a:off x="4284663" y="3284538"/>
            <a:ext cx="3740150" cy="519112"/>
          </a:xfrm>
          <a:prstGeom prst="rect">
            <a:avLst/>
          </a:prstGeom>
          <a:noFill/>
          <a:ln w="9525">
            <a:noFill/>
          </a:ln>
        </p:spPr>
        <p:txBody>
          <a:bodyPr wrap="none">
            <a:spAutoFit/>
          </a:bodyPr>
          <a:p>
            <a:pPr>
              <a:lnSpc>
                <a:spcPct val="100000"/>
              </a:lnSpc>
              <a:spcBef>
                <a:spcPct val="0"/>
              </a:spcBef>
            </a:pPr>
            <a:r>
              <a:rPr lang="zh-CN" altLang="en-US" sz="2800" dirty="0">
                <a:latin typeface="Times New Roman" panose="02020603050405020304" pitchFamily="18" charset="0"/>
                <a:ea typeface="仿宋_GB2312" pitchFamily="49" charset="-122"/>
              </a:rPr>
              <a:t>完成进程状态的转换。</a:t>
            </a:r>
            <a:endParaRPr lang="zh-CN" altLang="en-US" sz="2800" dirty="0">
              <a:latin typeface="Times New Roman" panose="02020603050405020304" pitchFamily="18" charset="0"/>
              <a:ea typeface="仿宋_GB2312" pitchFamily="49" charset="-122"/>
            </a:endParaRPr>
          </a:p>
        </p:txBody>
      </p:sp>
      <p:sp>
        <p:nvSpPr>
          <p:cNvPr id="63493" name="Text Box 5"/>
          <p:cNvSpPr txBox="1"/>
          <p:nvPr/>
        </p:nvSpPr>
        <p:spPr>
          <a:xfrm>
            <a:off x="755650" y="4083050"/>
            <a:ext cx="7772400" cy="2225675"/>
          </a:xfrm>
          <a:prstGeom prst="rect">
            <a:avLst/>
          </a:prstGeom>
          <a:noFill/>
          <a:ln w="9525">
            <a:noFill/>
          </a:ln>
        </p:spPr>
        <p:txBody>
          <a:bodyPr>
            <a:spAutoFit/>
          </a:bodyPr>
          <a:p>
            <a:pPr>
              <a:lnSpc>
                <a:spcPct val="125000"/>
              </a:lnSpc>
              <a:spcBef>
                <a:spcPct val="0"/>
              </a:spcBef>
            </a:pPr>
            <a:r>
              <a:rPr lang="zh-CN" altLang="en-US" sz="2800" dirty="0">
                <a:solidFill>
                  <a:srgbClr val="3333CC"/>
                </a:solidFill>
                <a:latin typeface="仿宋_GB2312" pitchFamily="49" charset="-122"/>
                <a:ea typeface="仿宋_GB2312" pitchFamily="49" charset="-122"/>
              </a:rPr>
              <a:t>原语</a:t>
            </a:r>
            <a:r>
              <a:rPr lang="en-US" altLang="zh-CN" sz="2800" dirty="0">
                <a:solidFill>
                  <a:srgbClr val="3333CC"/>
                </a:solidFill>
                <a:latin typeface="仿宋_GB2312" pitchFamily="49" charset="-122"/>
                <a:ea typeface="仿宋_GB2312" pitchFamily="49" charset="-122"/>
              </a:rPr>
              <a:t>(primitive)</a:t>
            </a:r>
            <a:r>
              <a:rPr lang="zh-CN" altLang="en-US" sz="2800" dirty="0">
                <a:solidFill>
                  <a:schemeClr val="tx2"/>
                </a:solidFill>
                <a:latin typeface="仿宋_GB2312" pitchFamily="49" charset="-122"/>
                <a:ea typeface="仿宋_GB2312" pitchFamily="49" charset="-122"/>
              </a:rPr>
              <a:t>：</a:t>
            </a:r>
            <a:r>
              <a:rPr lang="zh-CN" altLang="en-US" sz="2800" dirty="0">
                <a:latin typeface="仿宋_GB2312" pitchFamily="49" charset="-122"/>
                <a:ea typeface="仿宋_GB2312" pitchFamily="49" charset="-122"/>
              </a:rPr>
              <a:t>由若干条指令构成的</a:t>
            </a:r>
            <a:r>
              <a:rPr lang="zh-CN" altLang="en-US" sz="2800" dirty="0">
                <a:latin typeface="Times New Roman" panose="02020603050405020304" pitchFamily="18" charset="0"/>
                <a:ea typeface="仿宋_GB2312" pitchFamily="49" charset="-122"/>
              </a:rPr>
              <a:t>“</a:t>
            </a:r>
            <a:r>
              <a:rPr lang="zh-CN" altLang="en-US" sz="2800" dirty="0">
                <a:solidFill>
                  <a:schemeClr val="tx2"/>
                </a:solidFill>
                <a:latin typeface="仿宋_GB2312" pitchFamily="49" charset="-122"/>
                <a:ea typeface="仿宋_GB2312" pitchFamily="49" charset="-122"/>
              </a:rPr>
              <a:t>原子操作</a:t>
            </a:r>
            <a:r>
              <a:rPr lang="en-US" altLang="zh-CN" sz="2800" dirty="0">
                <a:latin typeface="仿宋_GB2312" pitchFamily="49" charset="-122"/>
                <a:ea typeface="仿宋_GB2312" pitchFamily="49" charset="-122"/>
              </a:rPr>
              <a:t>(atomic operation)</a:t>
            </a:r>
            <a:r>
              <a:rPr lang="en-US" altLang="zh-CN" sz="2800" dirty="0">
                <a:latin typeface="Times New Roman" panose="02020603050405020304" pitchFamily="18" charset="0"/>
                <a:ea typeface="仿宋_GB2312" pitchFamily="49" charset="-122"/>
              </a:rPr>
              <a:t>”</a:t>
            </a:r>
            <a:r>
              <a:rPr lang="zh-CN" altLang="en-US" sz="2800" dirty="0">
                <a:latin typeface="仿宋_GB2312" pitchFamily="49" charset="-122"/>
                <a:ea typeface="仿宋_GB2312" pitchFamily="49" charset="-122"/>
              </a:rPr>
              <a:t>过程，完成某种特定的功能，作为一个</a:t>
            </a:r>
            <a:r>
              <a:rPr lang="zh-CN" altLang="en-US" sz="2800" dirty="0">
                <a:solidFill>
                  <a:schemeClr val="tx2"/>
                </a:solidFill>
                <a:latin typeface="仿宋_GB2312" pitchFamily="49" charset="-122"/>
                <a:ea typeface="仿宋_GB2312" pitchFamily="49" charset="-122"/>
              </a:rPr>
              <a:t>整体</a:t>
            </a:r>
            <a:r>
              <a:rPr lang="zh-CN" altLang="en-US" sz="2800" dirty="0">
                <a:latin typeface="仿宋_GB2312" pitchFamily="49" charset="-122"/>
                <a:ea typeface="仿宋_GB2312" pitchFamily="49" charset="-122"/>
              </a:rPr>
              <a:t>而</a:t>
            </a:r>
            <a:r>
              <a:rPr lang="zh-CN" altLang="en-US" sz="2800" dirty="0">
                <a:solidFill>
                  <a:schemeClr val="tx2"/>
                </a:solidFill>
                <a:latin typeface="仿宋_GB2312" pitchFamily="49" charset="-122"/>
                <a:ea typeface="仿宋_GB2312" pitchFamily="49" charset="-122"/>
              </a:rPr>
              <a:t>不可分割</a:t>
            </a:r>
            <a:r>
              <a:rPr lang="zh-CN" altLang="en-US" sz="2800" dirty="0">
                <a:latin typeface="仿宋_GB2312" pitchFamily="49" charset="-122"/>
                <a:ea typeface="仿宋_GB2312" pitchFamily="49" charset="-122"/>
              </a:rPr>
              <a:t>－－要么全都完成，要么全都不做。</a:t>
            </a:r>
            <a:endParaRPr lang="zh-CN" altLang="en-US" sz="2800" dirty="0">
              <a:latin typeface="仿宋_GB2312" pitchFamily="49" charset="-122"/>
              <a:ea typeface="仿宋_GB2312" pitchFamily="49" charset="-122"/>
            </a:endParaRPr>
          </a:p>
        </p:txBody>
      </p:sp>
      <p:sp>
        <p:nvSpPr>
          <p:cNvPr id="63494" name="Rectangle 6"/>
          <p:cNvSpPr>
            <a:spLocks noChangeArrowheads="1"/>
          </p:cNvSpPr>
          <p:nvPr/>
        </p:nvSpPr>
        <p:spPr bwMode="auto">
          <a:xfrm>
            <a:off x="609600" y="1219200"/>
            <a:ext cx="173037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OS</a:t>
            </a:r>
            <a:r>
              <a:rPr kumimoji="1" lang="zh-CN" altLang="zh-CN"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的内核</a:t>
            </a:r>
            <a:endParaRPr kumimoji="1" lang="zh-CN" altLang="en-US"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63496" name="Text Box 8"/>
          <p:cNvSpPr txBox="1"/>
          <p:nvPr/>
        </p:nvSpPr>
        <p:spPr>
          <a:xfrm>
            <a:off x="719138" y="1700213"/>
            <a:ext cx="7308850" cy="1400175"/>
          </a:xfrm>
          <a:prstGeom prst="rect">
            <a:avLst/>
          </a:prstGeom>
          <a:noFill/>
          <a:ln w="9525">
            <a:noFill/>
          </a:ln>
        </p:spPr>
        <p:txBody>
          <a:bodyPr lIns="87273" tIns="43636" rIns="87273" bIns="43636">
            <a:spAutoFit/>
          </a:bodyPr>
          <a:p>
            <a:pPr defTabSz="873125">
              <a:lnSpc>
                <a:spcPct val="120000"/>
              </a:lnSpc>
            </a:pPr>
            <a:r>
              <a:rPr lang="zh-CN" altLang="en-US" b="0" dirty="0">
                <a:latin typeface="Times New Roman" panose="02020603050405020304" pitchFamily="18" charset="0"/>
              </a:rPr>
              <a:t>        </a:t>
            </a:r>
            <a:r>
              <a:rPr lang="zh-CN" altLang="en-US" dirty="0">
                <a:latin typeface="Times New Roman" panose="02020603050405020304" pitchFamily="18" charset="0"/>
                <a:ea typeface="仿宋_GB2312" pitchFamily="49" charset="-122"/>
              </a:rPr>
              <a:t>为了对进程控制，系统中必须设置一个机构，它具有创建撤消以及进程通讯和资源管理等功能，这样结构称为</a:t>
            </a:r>
            <a:r>
              <a:rPr lang="en-US" altLang="zh-CN" dirty="0">
                <a:latin typeface="Times New Roman" panose="02020603050405020304" pitchFamily="18" charset="0"/>
                <a:ea typeface="仿宋_GB2312" pitchFamily="49" charset="-122"/>
              </a:rPr>
              <a:t>OS</a:t>
            </a:r>
            <a:r>
              <a:rPr lang="zh-CN" altLang="zh-CN" dirty="0">
                <a:latin typeface="Times New Roman" panose="02020603050405020304" pitchFamily="18" charset="0"/>
                <a:ea typeface="仿宋_GB2312" pitchFamily="49" charset="-122"/>
              </a:rPr>
              <a:t>的内核 (</a:t>
            </a:r>
            <a:r>
              <a:rPr lang="en-US" altLang="zh-CN" dirty="0">
                <a:latin typeface="Times New Roman" panose="02020603050405020304" pitchFamily="18" charset="0"/>
                <a:ea typeface="仿宋_GB2312" pitchFamily="49" charset="-122"/>
              </a:rPr>
              <a:t>kernel)</a:t>
            </a:r>
            <a:r>
              <a:rPr lang="zh-CN" altLang="en-US" dirty="0">
                <a:latin typeface="Times New Roman" panose="02020603050405020304" pitchFamily="18" charset="0"/>
                <a:ea typeface="仿宋_GB2312" pitchFamily="49" charset="-122"/>
              </a:rPr>
              <a:t>。</a:t>
            </a:r>
            <a:endParaRPr lang="zh-CN" altLang="en-US" dirty="0">
              <a:latin typeface="Times New Roman" panose="02020603050405020304" pitchFamily="18" charset="0"/>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6">
                                            <p:txEl>
                                              <p:charRg st="0" end="72"/>
                                            </p:txEl>
                                          </p:spTgt>
                                        </p:tgtEl>
                                        <p:attrNameLst>
                                          <p:attrName>style.visibility</p:attrName>
                                        </p:attrNameLst>
                                      </p:cBhvr>
                                      <p:to>
                                        <p:strVal val="visible"/>
                                      </p:to>
                                    </p:set>
                                    <p:animEffect transition="in" filter="wipe(left)">
                                      <p:cBhvr>
                                        <p:cTn id="7" dur="500"/>
                                        <p:tgtEl>
                                          <p:spTgt spid="63496">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box(in)">
                                      <p:cBhvr>
                                        <p:cTn id="12"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P spid="6349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2.2 </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进程控制</a:t>
            </a:r>
            <a:endPar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23555" name="Text Box 8"/>
          <p:cNvSpPr txBox="1"/>
          <p:nvPr/>
        </p:nvSpPr>
        <p:spPr>
          <a:xfrm>
            <a:off x="900113" y="1341438"/>
            <a:ext cx="4662487" cy="573087"/>
          </a:xfrm>
          <a:prstGeom prst="rect">
            <a:avLst/>
          </a:prstGeom>
          <a:noFill/>
          <a:ln w="9525">
            <a:noFill/>
          </a:ln>
        </p:spPr>
        <p:txBody>
          <a:bodyPr wrap="none" lIns="87273" tIns="43636" rIns="87273" bIns="43636">
            <a:spAutoFit/>
          </a:bodyPr>
          <a:p>
            <a:pPr defTabSz="873125">
              <a:lnSpc>
                <a:spcPct val="100000"/>
              </a:lnSpc>
              <a:spcBef>
                <a:spcPct val="0"/>
              </a:spcBef>
            </a:pPr>
            <a:r>
              <a:rPr lang="zh-CN" altLang="en-US" sz="3200" dirty="0">
                <a:latin typeface="Times New Roman" panose="02020603050405020304" pitchFamily="18" charset="0"/>
              </a:rPr>
              <a:t>用于进程控制的原语有：</a:t>
            </a:r>
            <a:endParaRPr lang="zh-CN" altLang="en-US" sz="3200" dirty="0">
              <a:latin typeface="Times New Roman" panose="02020603050405020304" pitchFamily="18" charset="0"/>
            </a:endParaRPr>
          </a:p>
        </p:txBody>
      </p:sp>
      <p:sp>
        <p:nvSpPr>
          <p:cNvPr id="23556" name="Text Box 9"/>
          <p:cNvSpPr txBox="1"/>
          <p:nvPr/>
        </p:nvSpPr>
        <p:spPr>
          <a:xfrm>
            <a:off x="611188" y="1989138"/>
            <a:ext cx="7534275" cy="3159125"/>
          </a:xfrm>
          <a:prstGeom prst="rect">
            <a:avLst/>
          </a:prstGeom>
          <a:noFill/>
          <a:ln w="9525">
            <a:noFill/>
          </a:ln>
        </p:spPr>
        <p:txBody>
          <a:bodyPr lIns="87273" tIns="43636" rIns="87273" bIns="43636">
            <a:spAutoFit/>
          </a:bodyPr>
          <a:p>
            <a:pPr defTabSz="873125">
              <a:lnSpc>
                <a:spcPct val="180000"/>
              </a:lnSpc>
              <a:tabLst>
                <a:tab pos="3448050" algn="l"/>
              </a:tabLst>
            </a:pPr>
            <a:r>
              <a:rPr lang="en-US" altLang="zh-CN" sz="2800" dirty="0">
                <a:latin typeface="Times New Roman" panose="02020603050405020304" pitchFamily="18" charset="0"/>
              </a:rPr>
              <a:t>(1) </a:t>
            </a:r>
            <a:r>
              <a:rPr lang="zh-CN" altLang="en-US" sz="2800" dirty="0">
                <a:latin typeface="Times New Roman" panose="02020603050405020304" pitchFamily="18" charset="0"/>
              </a:rPr>
              <a:t>创建进程原语    	</a:t>
            </a:r>
            <a:r>
              <a:rPr lang="en-US" altLang="zh-CN" sz="2800" dirty="0">
                <a:latin typeface="Times New Roman" panose="02020603050405020304" pitchFamily="18" charset="0"/>
              </a:rPr>
              <a:t>(2) </a:t>
            </a:r>
            <a:r>
              <a:rPr lang="zh-CN" altLang="en-US" sz="2800" dirty="0">
                <a:latin typeface="Times New Roman" panose="02020603050405020304" pitchFamily="18" charset="0"/>
              </a:rPr>
              <a:t>终止进程原语 </a:t>
            </a:r>
            <a:br>
              <a:rPr lang="zh-CN" altLang="en-US" sz="2800" dirty="0">
                <a:latin typeface="Times New Roman" panose="02020603050405020304" pitchFamily="18" charset="0"/>
              </a:rPr>
            </a:br>
            <a:r>
              <a:rPr lang="en-US" altLang="zh-CN" sz="2800" dirty="0">
                <a:latin typeface="Times New Roman" panose="02020603050405020304" pitchFamily="18" charset="0"/>
              </a:rPr>
              <a:t>(3) </a:t>
            </a:r>
            <a:r>
              <a:rPr lang="zh-CN" altLang="en-US" sz="2800" dirty="0">
                <a:latin typeface="Times New Roman" panose="02020603050405020304" pitchFamily="18" charset="0"/>
              </a:rPr>
              <a:t>挂起进程原语    	</a:t>
            </a:r>
            <a:r>
              <a:rPr lang="en-US" altLang="zh-CN" sz="2800" dirty="0">
                <a:latin typeface="Times New Roman" panose="02020603050405020304" pitchFamily="18" charset="0"/>
              </a:rPr>
              <a:t>(4) </a:t>
            </a:r>
            <a:r>
              <a:rPr lang="zh-CN" altLang="en-US" sz="2800" dirty="0">
                <a:latin typeface="Times New Roman" panose="02020603050405020304" pitchFamily="18" charset="0"/>
              </a:rPr>
              <a:t>激活进程原语</a:t>
            </a:r>
            <a:br>
              <a:rPr lang="zh-CN" altLang="en-US" sz="2800" dirty="0">
                <a:latin typeface="Times New Roman" panose="02020603050405020304" pitchFamily="18" charset="0"/>
              </a:rPr>
            </a:br>
            <a:r>
              <a:rPr lang="en-US" altLang="zh-CN" sz="2800" dirty="0">
                <a:latin typeface="Times New Roman" panose="02020603050405020304" pitchFamily="18" charset="0"/>
              </a:rPr>
              <a:t>(5) </a:t>
            </a:r>
            <a:r>
              <a:rPr lang="zh-CN" altLang="en-US" sz="2800" dirty="0">
                <a:latin typeface="Times New Roman" panose="02020603050405020304" pitchFamily="18" charset="0"/>
              </a:rPr>
              <a:t>阻塞进程原语	</a:t>
            </a:r>
            <a:r>
              <a:rPr lang="en-US" altLang="zh-CN" sz="2800" dirty="0">
                <a:latin typeface="Times New Roman" panose="02020603050405020304" pitchFamily="18" charset="0"/>
              </a:rPr>
              <a:t>(6) </a:t>
            </a:r>
            <a:r>
              <a:rPr lang="zh-CN" altLang="en-US" sz="2800" dirty="0">
                <a:latin typeface="Times New Roman" panose="02020603050405020304" pitchFamily="18" charset="0"/>
              </a:rPr>
              <a:t>唤醒进程原语</a:t>
            </a:r>
            <a:br>
              <a:rPr lang="zh-CN" altLang="en-US" sz="2800" dirty="0">
                <a:latin typeface="Times New Roman" panose="02020603050405020304" pitchFamily="18" charset="0"/>
              </a:rPr>
            </a:br>
            <a:endParaRPr lang="zh-CN" altLang="en-US" sz="2800" dirty="0">
              <a:latin typeface="Times New Roman" panose="02020603050405020304" pitchFamily="18" charset="0"/>
            </a:endParaRPr>
          </a:p>
        </p:txBody>
      </p:sp>
      <p:sp>
        <p:nvSpPr>
          <p:cNvPr id="65546" name="Rectangle 10"/>
          <p:cNvSpPr>
            <a:spLocks noChangeArrowheads="1"/>
          </p:cNvSpPr>
          <p:nvPr/>
        </p:nvSpPr>
        <p:spPr bwMode="auto">
          <a:xfrm>
            <a:off x="323850" y="4652963"/>
            <a:ext cx="6769100" cy="11890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AutoNum type="arabicPeriod"/>
              <a:defRPr/>
            </a:pPr>
            <a:r>
              <a:rPr kumimoji="1" lang="zh-CN" altLang="en-US" sz="36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进程图概念：</a:t>
            </a:r>
            <a:endParaRPr kumimoji="1" lang="zh-CN" altLang="en-US" sz="36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描述系统中进程的家族关系的有向图。</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546"/>
                                        </p:tgtEl>
                                        <p:attrNameLst>
                                          <p:attrName>style.visibility</p:attrName>
                                        </p:attrNameLst>
                                      </p:cBhvr>
                                      <p:to>
                                        <p:strVal val="visible"/>
                                      </p:to>
                                    </p:set>
                                    <p:animEffect transition="in" filter="box(in)">
                                      <p:cBhvr>
                                        <p:cTn id="7" dur="5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8" name="Rectangle 4"/>
          <p:cNvSpPr>
            <a:spLocks noChangeArrowheads="1"/>
          </p:cNvSpPr>
          <p:nvPr/>
        </p:nvSpPr>
        <p:spPr bwMode="auto">
          <a:xfrm>
            <a:off x="539750" y="404813"/>
            <a:ext cx="6769100"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36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2. </a:t>
            </a:r>
            <a:r>
              <a:rPr kumimoji="1" lang="zh-CN" altLang="en-US" sz="36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系统启动过程：</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6791" name="Rectangle 7"/>
          <p:cNvSpPr>
            <a:spLocks noChangeArrowheads="1"/>
          </p:cNvSpPr>
          <p:nvPr/>
        </p:nvSpPr>
        <p:spPr bwMode="auto">
          <a:xfrm>
            <a:off x="755650" y="1100138"/>
            <a:ext cx="79930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机器加电，系统复位：</a:t>
            </a:r>
            <a:r>
              <a:rPr kumimoji="1" lang="en-US" altLang="zh-CN"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1" lang="zh-CN" altLang="en-US"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初始化（</a:t>
            </a:r>
            <a:r>
              <a:rPr kumimoji="1" lang="en-US" altLang="zh-CN"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CS=F000H</a:t>
            </a:r>
            <a:r>
              <a:rPr kumimoji="1" lang="zh-CN" altLang="en-US"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IP=FFF0H</a:t>
            </a:r>
            <a:r>
              <a:rPr kumimoji="1" lang="zh-CN" altLang="en-US"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1" lang="zh-CN" altLang="en-US"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46792" name="Rectangle 8"/>
          <p:cNvSpPr>
            <a:spLocks noChangeArrowheads="1"/>
          </p:cNvSpPr>
          <p:nvPr/>
        </p:nvSpPr>
        <p:spPr bwMode="auto">
          <a:xfrm>
            <a:off x="395288" y="2060575"/>
            <a:ext cx="82089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en-US" altLang="zh-CN"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1" lang="zh-CN" altLang="en-US"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执行第一条指令：</a:t>
            </a:r>
            <a:r>
              <a:rPr kumimoji="1" lang="en-US" altLang="zh-CN"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JMP</a:t>
            </a:r>
            <a:r>
              <a:rPr kumimoji="1" lang="zh-CN" altLang="en-US"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ROMBIOS</a:t>
            </a:r>
            <a:r>
              <a:rPr kumimoji="1" lang="zh-CN" altLang="en-US"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中的启动程序入口</a:t>
            </a:r>
            <a:endParaRPr kumimoji="1" lang="zh-CN" altLang="en-US"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46793" name="Rectangle 9"/>
          <p:cNvSpPr>
            <a:spLocks noChangeArrowheads="1"/>
          </p:cNvSpPr>
          <p:nvPr/>
        </p:nvSpPr>
        <p:spPr bwMode="auto">
          <a:xfrm>
            <a:off x="2771775" y="2924175"/>
            <a:ext cx="26638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加电自检</a:t>
            </a:r>
            <a:r>
              <a:rPr kumimoji="1" lang="en-US" altLang="zh-CN"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POST</a:t>
            </a:r>
            <a:endParaRPr kumimoji="1" lang="en-US" altLang="zh-CN" sz="2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46794" name="Rectangle 10"/>
          <p:cNvSpPr>
            <a:spLocks noChangeArrowheads="1"/>
          </p:cNvSpPr>
          <p:nvPr/>
        </p:nvSpPr>
        <p:spPr bwMode="auto">
          <a:xfrm>
            <a:off x="755650" y="3716338"/>
            <a:ext cx="7632700" cy="22828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初始化显卡、显示</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BIOS</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信息、检测</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CPU</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的类型和工作频率 、测试主机所有的内存 ；</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检测系统中的标准硬件设备：硬盘、</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CD-ROM</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、软驱、串行接口和并行接口等连接的设备 ；</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检测和配置即插即用设备 、更新扩展系统配置数据</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6795" name="Rectangle 11"/>
          <p:cNvSpPr/>
          <p:nvPr/>
        </p:nvSpPr>
        <p:spPr>
          <a:xfrm>
            <a:off x="755650" y="1989138"/>
            <a:ext cx="7632700" cy="574675"/>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46796" name="Rectangle 12"/>
          <p:cNvSpPr/>
          <p:nvPr/>
        </p:nvSpPr>
        <p:spPr>
          <a:xfrm>
            <a:off x="539750" y="1125538"/>
            <a:ext cx="8064500" cy="503237"/>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46797" name="Line 13"/>
          <p:cNvSpPr/>
          <p:nvPr/>
        </p:nvSpPr>
        <p:spPr>
          <a:xfrm>
            <a:off x="4140200" y="1628775"/>
            <a:ext cx="0" cy="360363"/>
          </a:xfrm>
          <a:prstGeom prst="line">
            <a:avLst/>
          </a:prstGeom>
          <a:ln w="28575" cap="flat" cmpd="sng">
            <a:solidFill>
              <a:schemeClr val="tx2"/>
            </a:solidFill>
            <a:prstDash val="solid"/>
            <a:headEnd type="none" w="med" len="med"/>
            <a:tailEnd type="triangle" w="med" len="med"/>
          </a:ln>
        </p:spPr>
      </p:sp>
      <p:sp>
        <p:nvSpPr>
          <p:cNvPr id="246798" name="Rectangle 14"/>
          <p:cNvSpPr/>
          <p:nvPr/>
        </p:nvSpPr>
        <p:spPr>
          <a:xfrm>
            <a:off x="2771775" y="2924175"/>
            <a:ext cx="2736850" cy="503238"/>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46799" name="Line 15"/>
          <p:cNvSpPr/>
          <p:nvPr/>
        </p:nvSpPr>
        <p:spPr>
          <a:xfrm>
            <a:off x="4140200" y="2565400"/>
            <a:ext cx="0" cy="360363"/>
          </a:xfrm>
          <a:prstGeom prst="line">
            <a:avLst/>
          </a:prstGeom>
          <a:ln w="28575" cap="flat" cmpd="sng">
            <a:solidFill>
              <a:schemeClr val="tx2"/>
            </a:solidFill>
            <a:prstDash val="solid"/>
            <a:headEnd type="none" w="med" len="med"/>
            <a:tailEnd type="triangle" w="med" len="med"/>
          </a:ln>
        </p:spPr>
      </p:sp>
      <p:sp>
        <p:nvSpPr>
          <p:cNvPr id="246800" name="Line 16"/>
          <p:cNvSpPr/>
          <p:nvPr/>
        </p:nvSpPr>
        <p:spPr>
          <a:xfrm>
            <a:off x="4211638" y="3429000"/>
            <a:ext cx="0" cy="287338"/>
          </a:xfrm>
          <a:prstGeom prst="line">
            <a:avLst/>
          </a:prstGeom>
          <a:ln w="28575" cap="flat" cmpd="sng">
            <a:solidFill>
              <a:schemeClr val="tx2"/>
            </a:solidFill>
            <a:prstDash val="solid"/>
            <a:headEnd type="none" w="med" len="med"/>
            <a:tailEnd type="triangle" w="med" len="med"/>
          </a:ln>
        </p:spPr>
      </p:sp>
      <p:sp>
        <p:nvSpPr>
          <p:cNvPr id="246801" name="Rectangle 17"/>
          <p:cNvSpPr/>
          <p:nvPr/>
        </p:nvSpPr>
        <p:spPr>
          <a:xfrm>
            <a:off x="684213" y="3716338"/>
            <a:ext cx="7632700" cy="2449512"/>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6796"/>
                                        </p:tgtEl>
                                        <p:attrNameLst>
                                          <p:attrName>style.visibility</p:attrName>
                                        </p:attrNameLst>
                                      </p:cBhvr>
                                      <p:to>
                                        <p:strVal val="visible"/>
                                      </p:to>
                                    </p:set>
                                    <p:animEffect transition="in" filter="box(in)">
                                      <p:cBhvr>
                                        <p:cTn id="7" dur="500"/>
                                        <p:tgtEl>
                                          <p:spTgt spid="24679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6791">
                                            <p:txEl>
                                              <p:charRg st="0" end="36"/>
                                            </p:txEl>
                                          </p:spTgt>
                                        </p:tgtEl>
                                        <p:attrNameLst>
                                          <p:attrName>style.visibility</p:attrName>
                                        </p:attrNameLst>
                                      </p:cBhvr>
                                      <p:to>
                                        <p:strVal val="visible"/>
                                      </p:to>
                                    </p:set>
                                    <p:animEffect transition="in" filter="box(in)">
                                      <p:cBhvr>
                                        <p:cTn id="12" dur="500"/>
                                        <p:tgtEl>
                                          <p:spTgt spid="246791">
                                            <p:txEl>
                                              <p:charRg st="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6797"/>
                                        </p:tgtEl>
                                        <p:attrNameLst>
                                          <p:attrName>style.visibility</p:attrName>
                                        </p:attrNameLst>
                                      </p:cBhvr>
                                      <p:to>
                                        <p:strVal val="visible"/>
                                      </p:to>
                                    </p:set>
                                    <p:animEffect transition="in" filter="box(in)">
                                      <p:cBhvr>
                                        <p:cTn id="17" dur="500"/>
                                        <p:tgtEl>
                                          <p:spTgt spid="246797"/>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46795"/>
                                        </p:tgtEl>
                                        <p:attrNameLst>
                                          <p:attrName>style.visibility</p:attrName>
                                        </p:attrNameLst>
                                      </p:cBhvr>
                                      <p:to>
                                        <p:strVal val="visible"/>
                                      </p:to>
                                    </p:set>
                                    <p:animEffect transition="in" filter="box(in)">
                                      <p:cBhvr>
                                        <p:cTn id="20" dur="500"/>
                                        <p:tgtEl>
                                          <p:spTgt spid="24679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46792">
                                            <p:txEl>
                                              <p:charRg st="0" end="31"/>
                                            </p:txEl>
                                          </p:spTgt>
                                        </p:tgtEl>
                                        <p:attrNameLst>
                                          <p:attrName>style.visibility</p:attrName>
                                        </p:attrNameLst>
                                      </p:cBhvr>
                                      <p:to>
                                        <p:strVal val="visible"/>
                                      </p:to>
                                    </p:set>
                                    <p:animEffect transition="in" filter="box(in)">
                                      <p:cBhvr>
                                        <p:cTn id="25" dur="500"/>
                                        <p:tgtEl>
                                          <p:spTgt spid="246792">
                                            <p:txEl>
                                              <p:charRg st="0" end="3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246799"/>
                                        </p:tgtEl>
                                        <p:attrNameLst>
                                          <p:attrName>style.visibility</p:attrName>
                                        </p:attrNameLst>
                                      </p:cBhvr>
                                      <p:to>
                                        <p:strVal val="visible"/>
                                      </p:to>
                                    </p:set>
                                    <p:animEffect transition="in" filter="box(in)">
                                      <p:cBhvr>
                                        <p:cTn id="30" dur="500"/>
                                        <p:tgtEl>
                                          <p:spTgt spid="24679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46793"/>
                                        </p:tgtEl>
                                        <p:attrNameLst>
                                          <p:attrName>style.visibility</p:attrName>
                                        </p:attrNameLst>
                                      </p:cBhvr>
                                      <p:to>
                                        <p:strVal val="visible"/>
                                      </p:to>
                                    </p:set>
                                    <p:animEffect transition="in" filter="box(in)">
                                      <p:cBhvr>
                                        <p:cTn id="35" dur="500"/>
                                        <p:tgtEl>
                                          <p:spTgt spid="246793"/>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46798"/>
                                        </p:tgtEl>
                                        <p:attrNameLst>
                                          <p:attrName>style.visibility</p:attrName>
                                        </p:attrNameLst>
                                      </p:cBhvr>
                                      <p:to>
                                        <p:strVal val="visible"/>
                                      </p:to>
                                    </p:set>
                                    <p:animEffect transition="in" filter="box(in)">
                                      <p:cBhvr>
                                        <p:cTn id="38" dur="500"/>
                                        <p:tgtEl>
                                          <p:spTgt spid="246798"/>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246800"/>
                                        </p:tgtEl>
                                        <p:attrNameLst>
                                          <p:attrName>style.visibility</p:attrName>
                                        </p:attrNameLst>
                                      </p:cBhvr>
                                      <p:to>
                                        <p:strVal val="visible"/>
                                      </p:to>
                                    </p:set>
                                    <p:animEffect transition="in" filter="box(in)">
                                      <p:cBhvr>
                                        <p:cTn id="43" dur="500"/>
                                        <p:tgtEl>
                                          <p:spTgt spid="246800"/>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46794"/>
                                        </p:tgtEl>
                                        <p:attrNameLst>
                                          <p:attrName>style.visibility</p:attrName>
                                        </p:attrNameLst>
                                      </p:cBhvr>
                                      <p:to>
                                        <p:strVal val="visible"/>
                                      </p:to>
                                    </p:set>
                                    <p:animEffect transition="in" filter="box(in)">
                                      <p:cBhvr>
                                        <p:cTn id="48" dur="500"/>
                                        <p:tgtEl>
                                          <p:spTgt spid="246794"/>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46801"/>
                                        </p:tgtEl>
                                        <p:attrNameLst>
                                          <p:attrName>style.visibility</p:attrName>
                                        </p:attrNameLst>
                                      </p:cBhvr>
                                      <p:to>
                                        <p:strVal val="visible"/>
                                      </p:to>
                                    </p:set>
                                    <p:animEffect transition="in" filter="box(in)">
                                      <p:cBhvr>
                                        <p:cTn id="51" dur="500"/>
                                        <p:tgtEl>
                                          <p:spTgt spid="246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3" grpId="0"/>
      <p:bldP spid="246794" grpId="0"/>
      <p:bldP spid="246795" grpId="0" animBg="1"/>
      <p:bldP spid="246796" grpId="0" animBg="1"/>
      <p:bldP spid="246798" grpId="0" animBg="1"/>
      <p:bldP spid="24680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4" name="Rectangle 2"/>
          <p:cNvSpPr>
            <a:spLocks noChangeArrowheads="1"/>
          </p:cNvSpPr>
          <p:nvPr/>
        </p:nvSpPr>
        <p:spPr bwMode="auto">
          <a:xfrm>
            <a:off x="2482850" y="44450"/>
            <a:ext cx="4968875"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36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系统启动过程：</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9315" name="Rectangle 3"/>
          <p:cNvSpPr>
            <a:spLocks noChangeArrowheads="1"/>
          </p:cNvSpPr>
          <p:nvPr/>
        </p:nvSpPr>
        <p:spPr bwMode="auto">
          <a:xfrm>
            <a:off x="1187450" y="836613"/>
            <a:ext cx="7129463" cy="18018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执行</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19H</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中断：</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BOIS</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带的系统初始引导程序</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读入引导盘的第一个扇区到内存：</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若是硬盘：主引导程序</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硬盘分区表</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04" name="Rectangle 6"/>
          <p:cNvSpPr/>
          <p:nvPr/>
        </p:nvSpPr>
        <p:spPr>
          <a:xfrm>
            <a:off x="1116013" y="836613"/>
            <a:ext cx="7129462" cy="1871662"/>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69319" name="Line 7"/>
          <p:cNvSpPr/>
          <p:nvPr/>
        </p:nvSpPr>
        <p:spPr>
          <a:xfrm>
            <a:off x="4500563" y="2708275"/>
            <a:ext cx="0" cy="576263"/>
          </a:xfrm>
          <a:prstGeom prst="line">
            <a:avLst/>
          </a:prstGeom>
          <a:ln w="28575" cap="flat" cmpd="sng">
            <a:solidFill>
              <a:schemeClr val="tx2"/>
            </a:solidFill>
            <a:prstDash val="solid"/>
            <a:headEnd type="none" w="med" len="med"/>
            <a:tailEnd type="triangle" w="med" len="med"/>
          </a:ln>
        </p:spPr>
      </p:sp>
      <p:sp>
        <p:nvSpPr>
          <p:cNvPr id="269321" name="Rectangle 9"/>
          <p:cNvSpPr>
            <a:spLocks noChangeArrowheads="1"/>
          </p:cNvSpPr>
          <p:nvPr/>
        </p:nvSpPr>
        <p:spPr bwMode="auto">
          <a:xfrm>
            <a:off x="1187450" y="3286125"/>
            <a:ext cx="712946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读入可引导分区第一个扇区</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07" name="Rectangle 10"/>
          <p:cNvSpPr/>
          <p:nvPr/>
        </p:nvSpPr>
        <p:spPr>
          <a:xfrm>
            <a:off x="1116013" y="3284538"/>
            <a:ext cx="7129462" cy="649287"/>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69323" name="Line 11"/>
          <p:cNvSpPr/>
          <p:nvPr/>
        </p:nvSpPr>
        <p:spPr>
          <a:xfrm>
            <a:off x="4498975" y="3932238"/>
            <a:ext cx="0" cy="576262"/>
          </a:xfrm>
          <a:prstGeom prst="line">
            <a:avLst/>
          </a:prstGeom>
          <a:ln w="28575" cap="flat" cmpd="sng">
            <a:solidFill>
              <a:schemeClr val="tx2"/>
            </a:solidFill>
            <a:prstDash val="solid"/>
            <a:headEnd type="none" w="med" len="med"/>
            <a:tailEnd type="triangle" w="med" len="med"/>
          </a:ln>
        </p:spPr>
      </p:sp>
      <p:sp>
        <p:nvSpPr>
          <p:cNvPr id="269324" name="Text Box 12"/>
          <p:cNvSpPr txBox="1"/>
          <p:nvPr/>
        </p:nvSpPr>
        <p:spPr>
          <a:xfrm>
            <a:off x="4643438" y="3716338"/>
            <a:ext cx="2016125" cy="822325"/>
          </a:xfrm>
          <a:prstGeom prst="rect">
            <a:avLst/>
          </a:prstGeom>
          <a:noFill/>
          <a:ln w="9525">
            <a:noFill/>
          </a:ln>
        </p:spPr>
        <p:txBody>
          <a:bodyPr>
            <a:spAutoFit/>
          </a:bodyPr>
          <a:p>
            <a:pPr marL="457200" indent="-457200"/>
            <a:r>
              <a:rPr lang="en-US" altLang="zh-CN" dirty="0">
                <a:latin typeface="Arial" panose="020B0604020202020204" pitchFamily="34" charset="0"/>
              </a:rPr>
              <a:t>Linux</a:t>
            </a:r>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9315">
                                            <p:txEl>
                                              <p:charRg st="0" end="23"/>
                                            </p:txEl>
                                          </p:spTgt>
                                        </p:tgtEl>
                                        <p:attrNameLst>
                                          <p:attrName>style.visibility</p:attrName>
                                        </p:attrNameLst>
                                      </p:cBhvr>
                                      <p:to>
                                        <p:strVal val="visible"/>
                                      </p:to>
                                    </p:set>
                                    <p:animEffect transition="in" filter="box(in)">
                                      <p:cBhvr>
                                        <p:cTn id="7" dur="500"/>
                                        <p:tgtEl>
                                          <p:spTgt spid="269315">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9315">
                                            <p:txEl>
                                              <p:charRg st="23" end="39"/>
                                            </p:txEl>
                                          </p:spTgt>
                                        </p:tgtEl>
                                        <p:attrNameLst>
                                          <p:attrName>style.visibility</p:attrName>
                                        </p:attrNameLst>
                                      </p:cBhvr>
                                      <p:to>
                                        <p:strVal val="visible"/>
                                      </p:to>
                                    </p:set>
                                    <p:animEffect transition="in" filter="box(in)">
                                      <p:cBhvr>
                                        <p:cTn id="12" dur="500"/>
                                        <p:tgtEl>
                                          <p:spTgt spid="269315">
                                            <p:txEl>
                                              <p:charRg st="23"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69315">
                                            <p:txEl>
                                              <p:charRg st="39" end="56"/>
                                            </p:txEl>
                                          </p:spTgt>
                                        </p:tgtEl>
                                        <p:attrNameLst>
                                          <p:attrName>style.visibility</p:attrName>
                                        </p:attrNameLst>
                                      </p:cBhvr>
                                      <p:to>
                                        <p:strVal val="visible"/>
                                      </p:to>
                                    </p:set>
                                    <p:animEffect transition="in" filter="box(in)">
                                      <p:cBhvr>
                                        <p:cTn id="17" dur="500"/>
                                        <p:tgtEl>
                                          <p:spTgt spid="269315">
                                            <p:txEl>
                                              <p:charRg st="39"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69319"/>
                                        </p:tgtEl>
                                        <p:attrNameLst>
                                          <p:attrName>style.visibility</p:attrName>
                                        </p:attrNameLst>
                                      </p:cBhvr>
                                      <p:to>
                                        <p:strVal val="visible"/>
                                      </p:to>
                                    </p:set>
                                    <p:animEffect transition="in" filter="box(in)">
                                      <p:cBhvr>
                                        <p:cTn id="22" dur="500"/>
                                        <p:tgtEl>
                                          <p:spTgt spid="26931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69321">
                                            <p:txEl>
                                              <p:charRg st="0" end="13"/>
                                            </p:txEl>
                                          </p:spTgt>
                                        </p:tgtEl>
                                        <p:attrNameLst>
                                          <p:attrName>style.visibility</p:attrName>
                                        </p:attrNameLst>
                                      </p:cBhvr>
                                      <p:to>
                                        <p:strVal val="visible"/>
                                      </p:to>
                                    </p:set>
                                    <p:animEffect transition="in" filter="box(in)">
                                      <p:cBhvr>
                                        <p:cTn id="27" dur="500"/>
                                        <p:tgtEl>
                                          <p:spTgt spid="269321">
                                            <p:txEl>
                                              <p:charRg st="0"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69323"/>
                                        </p:tgtEl>
                                        <p:attrNameLst>
                                          <p:attrName>style.visibility</p:attrName>
                                        </p:attrNameLst>
                                      </p:cBhvr>
                                      <p:to>
                                        <p:strVal val="visible"/>
                                      </p:to>
                                    </p:set>
                                    <p:animEffect transition="in" filter="box(in)">
                                      <p:cBhvr>
                                        <p:cTn id="32" dur="500"/>
                                        <p:tgtEl>
                                          <p:spTgt spid="26932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69324"/>
                                        </p:tgtEl>
                                        <p:attrNameLst>
                                          <p:attrName>style.visibility</p:attrName>
                                        </p:attrNameLst>
                                      </p:cBhvr>
                                      <p:to>
                                        <p:strVal val="visible"/>
                                      </p:to>
                                    </p:set>
                                    <p:animEffect transition="in" filter="box(in)">
                                      <p:cBhvr>
                                        <p:cTn id="37" dur="500"/>
                                        <p:tgtEl>
                                          <p:spTgt spid="269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4" name="Rectangle 2"/>
          <p:cNvSpPr>
            <a:spLocks noChangeArrowheads="1"/>
          </p:cNvSpPr>
          <p:nvPr/>
        </p:nvSpPr>
        <p:spPr bwMode="auto">
          <a:xfrm>
            <a:off x="2339975" y="0"/>
            <a:ext cx="4968875"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36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系统启动过程：</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8836" name="Rectangle 4"/>
          <p:cNvSpPr>
            <a:spLocks noChangeArrowheads="1"/>
          </p:cNvSpPr>
          <p:nvPr/>
        </p:nvSpPr>
        <p:spPr bwMode="auto">
          <a:xfrm>
            <a:off x="1042988" y="1557338"/>
            <a:ext cx="7127875" cy="41529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rPr>
              <a:t>         执行</a:t>
            </a:r>
            <a:r>
              <a:rPr kumimoji="1" lang="en-US" altLang="zh-CN"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rPr>
              <a:t>bootsect.s</a:t>
            </a:r>
            <a:r>
              <a:rPr kumimoji="1" lang="zh-CN" altLang="en-US"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rPr>
              <a:t>程序：</a:t>
            </a:r>
            <a:endParaRPr kumimoji="1" lang="zh-CN" altLang="en-US"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）将自身从</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0x7C00</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处移动到</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0x90000</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处；</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）调用</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BIOS 13H</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中断读入</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setup.s</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程序到</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0x90200</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处；</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）读入磁盘驱动器参数</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4</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）加载</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system</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模块到</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0x1000</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处</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5</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）跳转到</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setup.s</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程序执行。</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8839" name="Rectangle 7"/>
          <p:cNvSpPr/>
          <p:nvPr/>
        </p:nvSpPr>
        <p:spPr>
          <a:xfrm>
            <a:off x="1042988" y="1484313"/>
            <a:ext cx="7200900" cy="4149725"/>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48841" name="Line 9"/>
          <p:cNvSpPr/>
          <p:nvPr/>
        </p:nvSpPr>
        <p:spPr>
          <a:xfrm>
            <a:off x="3851275" y="908050"/>
            <a:ext cx="0" cy="576263"/>
          </a:xfrm>
          <a:prstGeom prst="line">
            <a:avLst/>
          </a:prstGeom>
          <a:ln w="28575" cap="flat" cmpd="sng">
            <a:solidFill>
              <a:schemeClr val="tx2"/>
            </a:solidFill>
            <a:prstDash val="solid"/>
            <a:headEnd type="none" w="med" len="med"/>
            <a:tailEnd type="triangle" w="med" len="med"/>
          </a:ln>
        </p:spPr>
      </p:sp>
      <p:sp>
        <p:nvSpPr>
          <p:cNvPr id="248846" name="Text Box 14"/>
          <p:cNvSpPr txBox="1"/>
          <p:nvPr/>
        </p:nvSpPr>
        <p:spPr>
          <a:xfrm>
            <a:off x="3995738" y="692150"/>
            <a:ext cx="2016125" cy="822325"/>
          </a:xfrm>
          <a:prstGeom prst="rect">
            <a:avLst/>
          </a:prstGeom>
          <a:noFill/>
          <a:ln w="9525">
            <a:noFill/>
          </a:ln>
        </p:spPr>
        <p:txBody>
          <a:bodyPr>
            <a:spAutoFit/>
          </a:bodyPr>
          <a:p>
            <a:pPr marL="457200" indent="-457200"/>
            <a:r>
              <a:rPr lang="en-US" altLang="zh-CN" dirty="0">
                <a:latin typeface="Arial" panose="020B0604020202020204" pitchFamily="34" charset="0"/>
              </a:rPr>
              <a:t>Linux</a:t>
            </a:r>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8841"/>
                                        </p:tgtEl>
                                        <p:attrNameLst>
                                          <p:attrName>style.visibility</p:attrName>
                                        </p:attrNameLst>
                                      </p:cBhvr>
                                      <p:to>
                                        <p:strVal val="visible"/>
                                      </p:to>
                                    </p:set>
                                    <p:animEffect transition="in" filter="box(in)">
                                      <p:cBhvr>
                                        <p:cTn id="7" dur="500"/>
                                        <p:tgtEl>
                                          <p:spTgt spid="24884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8846"/>
                                        </p:tgtEl>
                                        <p:attrNameLst>
                                          <p:attrName>style.visibility</p:attrName>
                                        </p:attrNameLst>
                                      </p:cBhvr>
                                      <p:to>
                                        <p:strVal val="visible"/>
                                      </p:to>
                                    </p:set>
                                    <p:animEffect transition="in" filter="box(in)">
                                      <p:cBhvr>
                                        <p:cTn id="12" dur="500"/>
                                        <p:tgtEl>
                                          <p:spTgt spid="24884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8836">
                                            <p:txEl>
                                              <p:charRg st="0" end="25"/>
                                            </p:txEl>
                                          </p:spTgt>
                                        </p:tgtEl>
                                        <p:attrNameLst>
                                          <p:attrName>style.visibility</p:attrName>
                                        </p:attrNameLst>
                                      </p:cBhvr>
                                      <p:to>
                                        <p:strVal val="visible"/>
                                      </p:to>
                                    </p:set>
                                    <p:animEffect transition="in" filter="box(in)">
                                      <p:cBhvr>
                                        <p:cTn id="17" dur="500"/>
                                        <p:tgtEl>
                                          <p:spTgt spid="248836">
                                            <p:txEl>
                                              <p:charRg st="0" end="25"/>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48836">
                                            <p:txEl>
                                              <p:charRg st="25" end="51"/>
                                            </p:txEl>
                                          </p:spTgt>
                                        </p:tgtEl>
                                        <p:attrNameLst>
                                          <p:attrName>style.visibility</p:attrName>
                                        </p:attrNameLst>
                                      </p:cBhvr>
                                      <p:to>
                                        <p:strVal val="visible"/>
                                      </p:to>
                                    </p:set>
                                    <p:animEffect transition="in" filter="box(in)">
                                      <p:cBhvr>
                                        <p:cTn id="20" dur="500"/>
                                        <p:tgtEl>
                                          <p:spTgt spid="248836">
                                            <p:txEl>
                                              <p:charRg st="25" end="51"/>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48836">
                                            <p:txEl>
                                              <p:charRg st="51" end="87"/>
                                            </p:txEl>
                                          </p:spTgt>
                                        </p:tgtEl>
                                        <p:attrNameLst>
                                          <p:attrName>style.visibility</p:attrName>
                                        </p:attrNameLst>
                                      </p:cBhvr>
                                      <p:to>
                                        <p:strVal val="visible"/>
                                      </p:to>
                                    </p:set>
                                    <p:animEffect transition="in" filter="box(in)">
                                      <p:cBhvr>
                                        <p:cTn id="23" dur="500"/>
                                        <p:tgtEl>
                                          <p:spTgt spid="248836">
                                            <p:txEl>
                                              <p:charRg st="51" end="87"/>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48836">
                                            <p:txEl>
                                              <p:charRg st="87" end="99"/>
                                            </p:txEl>
                                          </p:spTgt>
                                        </p:tgtEl>
                                        <p:attrNameLst>
                                          <p:attrName>style.visibility</p:attrName>
                                        </p:attrNameLst>
                                      </p:cBhvr>
                                      <p:to>
                                        <p:strVal val="visible"/>
                                      </p:to>
                                    </p:set>
                                    <p:animEffect transition="in" filter="box(in)">
                                      <p:cBhvr>
                                        <p:cTn id="26" dur="500"/>
                                        <p:tgtEl>
                                          <p:spTgt spid="248836">
                                            <p:txEl>
                                              <p:charRg st="87" end="99"/>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48836">
                                            <p:txEl>
                                              <p:charRg st="99" end="120"/>
                                            </p:txEl>
                                          </p:spTgt>
                                        </p:tgtEl>
                                        <p:attrNameLst>
                                          <p:attrName>style.visibility</p:attrName>
                                        </p:attrNameLst>
                                      </p:cBhvr>
                                      <p:to>
                                        <p:strVal val="visible"/>
                                      </p:to>
                                    </p:set>
                                    <p:animEffect transition="in" filter="box(in)">
                                      <p:cBhvr>
                                        <p:cTn id="29" dur="500"/>
                                        <p:tgtEl>
                                          <p:spTgt spid="248836">
                                            <p:txEl>
                                              <p:charRg st="99" end="120"/>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48836">
                                            <p:txEl>
                                              <p:charRg st="120" end="138"/>
                                            </p:txEl>
                                          </p:spTgt>
                                        </p:tgtEl>
                                        <p:attrNameLst>
                                          <p:attrName>style.visibility</p:attrName>
                                        </p:attrNameLst>
                                      </p:cBhvr>
                                      <p:to>
                                        <p:strVal val="visible"/>
                                      </p:to>
                                    </p:set>
                                    <p:animEffect transition="in" filter="box(in)">
                                      <p:cBhvr>
                                        <p:cTn id="32" dur="500"/>
                                        <p:tgtEl>
                                          <p:spTgt spid="248836">
                                            <p:txEl>
                                              <p:charRg st="120" end="138"/>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48839"/>
                                        </p:tgtEl>
                                        <p:attrNameLst>
                                          <p:attrName>style.visibility</p:attrName>
                                        </p:attrNameLst>
                                      </p:cBhvr>
                                      <p:to>
                                        <p:strVal val="visible"/>
                                      </p:to>
                                    </p:set>
                                    <p:animEffect transition="in" filter="box(in)">
                                      <p:cBhvr>
                                        <p:cTn id="35" dur="500"/>
                                        <p:tgtEl>
                                          <p:spTgt spid="248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build="allAtOnce"/>
      <p:bldP spid="248839" grpId="0" animBg="1"/>
      <p:bldP spid="2488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30" name="Rectangle 2"/>
          <p:cNvSpPr>
            <a:spLocks noChangeArrowheads="1"/>
          </p:cNvSpPr>
          <p:nvPr/>
        </p:nvSpPr>
        <p:spPr bwMode="auto">
          <a:xfrm>
            <a:off x="2482850" y="44450"/>
            <a:ext cx="4968875"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36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系统启动过程：</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2932" name="Rectangle 4"/>
          <p:cNvSpPr>
            <a:spLocks noChangeArrowheads="1"/>
          </p:cNvSpPr>
          <p:nvPr/>
        </p:nvSpPr>
        <p:spPr bwMode="auto">
          <a:xfrm>
            <a:off x="323850" y="765175"/>
            <a:ext cx="8569325" cy="56483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rPr>
              <a:t>         执行</a:t>
            </a:r>
            <a:r>
              <a:rPr kumimoji="1" lang="en-US" altLang="zh-CN"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rPr>
              <a:t>setup.s</a:t>
            </a:r>
            <a:r>
              <a:rPr kumimoji="1" lang="zh-CN" altLang="en-US"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rPr>
              <a:t>程序：</a:t>
            </a:r>
            <a:endParaRPr kumimoji="1" lang="zh-CN" altLang="en-US"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）从</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BIOS</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中读取系统数据到</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0x90000</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处；</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）将</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system</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模块从</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0x10000</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移动到</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0x0000</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处；</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）加载段描述符：中断描述符表寄存器、全局描述符表寄存器；</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4</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）重新对中断进行编程；</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5</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）转换到保护模式运行：将控制寄存器</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CR0</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的位</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置</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即可；</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6</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）跳转到</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system</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模块执行；（该模块包括</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head.s,main.c</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程序，内核模块等）</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2933" name="Rectangle 5"/>
          <p:cNvSpPr/>
          <p:nvPr/>
        </p:nvSpPr>
        <p:spPr>
          <a:xfrm>
            <a:off x="0" y="765175"/>
            <a:ext cx="8785225" cy="6021388"/>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2932">
                                            <p:txEl>
                                              <p:charRg st="0" end="22"/>
                                            </p:txEl>
                                          </p:spTgt>
                                        </p:tgtEl>
                                        <p:attrNameLst>
                                          <p:attrName>style.visibility</p:attrName>
                                        </p:attrNameLst>
                                      </p:cBhvr>
                                      <p:to>
                                        <p:strVal val="visible"/>
                                      </p:to>
                                    </p:set>
                                    <p:animEffect transition="in" filter="box(in)">
                                      <p:cBhvr>
                                        <p:cTn id="7" dur="500"/>
                                        <p:tgtEl>
                                          <p:spTgt spid="252932">
                                            <p:txEl>
                                              <p:charRg st="0" end="22"/>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2932">
                                            <p:txEl>
                                              <p:charRg st="22" end="47"/>
                                            </p:txEl>
                                          </p:spTgt>
                                        </p:tgtEl>
                                        <p:attrNameLst>
                                          <p:attrName>style.visibility</p:attrName>
                                        </p:attrNameLst>
                                      </p:cBhvr>
                                      <p:to>
                                        <p:strVal val="visible"/>
                                      </p:to>
                                    </p:set>
                                    <p:animEffect transition="in" filter="box(in)">
                                      <p:cBhvr>
                                        <p:cTn id="10" dur="500"/>
                                        <p:tgtEl>
                                          <p:spTgt spid="252932">
                                            <p:txEl>
                                              <p:charRg st="22" end="47"/>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52932">
                                            <p:txEl>
                                              <p:charRg st="47" end="78"/>
                                            </p:txEl>
                                          </p:spTgt>
                                        </p:tgtEl>
                                        <p:attrNameLst>
                                          <p:attrName>style.visibility</p:attrName>
                                        </p:attrNameLst>
                                      </p:cBhvr>
                                      <p:to>
                                        <p:strVal val="visible"/>
                                      </p:to>
                                    </p:set>
                                    <p:animEffect transition="in" filter="box(in)">
                                      <p:cBhvr>
                                        <p:cTn id="13" dur="500"/>
                                        <p:tgtEl>
                                          <p:spTgt spid="252932">
                                            <p:txEl>
                                              <p:charRg st="47" end="78"/>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52932">
                                            <p:txEl>
                                              <p:charRg st="78" end="108"/>
                                            </p:txEl>
                                          </p:spTgt>
                                        </p:tgtEl>
                                        <p:attrNameLst>
                                          <p:attrName>style.visibility</p:attrName>
                                        </p:attrNameLst>
                                      </p:cBhvr>
                                      <p:to>
                                        <p:strVal val="visible"/>
                                      </p:to>
                                    </p:set>
                                    <p:animEffect transition="in" filter="box(in)">
                                      <p:cBhvr>
                                        <p:cTn id="16" dur="500"/>
                                        <p:tgtEl>
                                          <p:spTgt spid="252932">
                                            <p:txEl>
                                              <p:charRg st="78" end="108"/>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52932">
                                            <p:txEl>
                                              <p:charRg st="108" end="121"/>
                                            </p:txEl>
                                          </p:spTgt>
                                        </p:tgtEl>
                                        <p:attrNameLst>
                                          <p:attrName>style.visibility</p:attrName>
                                        </p:attrNameLst>
                                      </p:cBhvr>
                                      <p:to>
                                        <p:strVal val="visible"/>
                                      </p:to>
                                    </p:set>
                                    <p:animEffect transition="in" filter="box(in)">
                                      <p:cBhvr>
                                        <p:cTn id="19" dur="500"/>
                                        <p:tgtEl>
                                          <p:spTgt spid="252932">
                                            <p:txEl>
                                              <p:charRg st="108" end="121"/>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52932">
                                            <p:txEl>
                                              <p:charRg st="121" end="151"/>
                                            </p:txEl>
                                          </p:spTgt>
                                        </p:tgtEl>
                                        <p:attrNameLst>
                                          <p:attrName>style.visibility</p:attrName>
                                        </p:attrNameLst>
                                      </p:cBhvr>
                                      <p:to>
                                        <p:strVal val="visible"/>
                                      </p:to>
                                    </p:set>
                                    <p:animEffect transition="in" filter="box(in)">
                                      <p:cBhvr>
                                        <p:cTn id="22" dur="500"/>
                                        <p:tgtEl>
                                          <p:spTgt spid="252932">
                                            <p:txEl>
                                              <p:charRg st="121" end="151"/>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52932">
                                            <p:txEl>
                                              <p:charRg st="151" end="196"/>
                                            </p:txEl>
                                          </p:spTgt>
                                        </p:tgtEl>
                                        <p:attrNameLst>
                                          <p:attrName>style.visibility</p:attrName>
                                        </p:attrNameLst>
                                      </p:cBhvr>
                                      <p:to>
                                        <p:strVal val="visible"/>
                                      </p:to>
                                    </p:set>
                                    <p:animEffect transition="in" filter="box(in)">
                                      <p:cBhvr>
                                        <p:cTn id="25" dur="500"/>
                                        <p:tgtEl>
                                          <p:spTgt spid="252932">
                                            <p:txEl>
                                              <p:charRg st="151" end="196"/>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52933"/>
                                        </p:tgtEl>
                                        <p:attrNameLst>
                                          <p:attrName>style.visibility</p:attrName>
                                        </p:attrNameLst>
                                      </p:cBhvr>
                                      <p:to>
                                        <p:strVal val="visible"/>
                                      </p:to>
                                    </p:set>
                                    <p:animEffect transition="in" filter="box(in)">
                                      <p:cBhvr>
                                        <p:cTn id="28" dur="500"/>
                                        <p:tgtEl>
                                          <p:spTgt spid="252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build="allAtOnce"/>
      <p:bldP spid="2529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4" name="Picture 3"/>
          <p:cNvPicPr>
            <a:picLocks noChangeAspect="1"/>
          </p:cNvPicPr>
          <p:nvPr>
            <p:ph idx="1"/>
          </p:nvPr>
        </p:nvPicPr>
        <p:blipFill>
          <a:blip r:embed="rId1"/>
          <a:srcRect l="27122" t="14311" r="10764" b="9296"/>
          <a:stretch>
            <a:fillRect/>
          </a:stretch>
        </p:blipFill>
        <p:spPr>
          <a:xfrm>
            <a:off x="0" y="0"/>
            <a:ext cx="9144000" cy="6858000"/>
          </a:xfrm>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Rectangle 2"/>
          <p:cNvSpPr>
            <a:spLocks noChangeArrowheads="1"/>
          </p:cNvSpPr>
          <p:nvPr/>
        </p:nvSpPr>
        <p:spPr bwMode="auto">
          <a:xfrm>
            <a:off x="2482850" y="44450"/>
            <a:ext cx="4968875"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36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系统启动过程：</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4979" name="Rectangle 3"/>
          <p:cNvSpPr>
            <a:spLocks noChangeArrowheads="1"/>
          </p:cNvSpPr>
          <p:nvPr/>
        </p:nvSpPr>
        <p:spPr bwMode="auto">
          <a:xfrm>
            <a:off x="323850" y="765175"/>
            <a:ext cx="8569325" cy="43672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rPr>
              <a:t>         执行</a:t>
            </a:r>
            <a:r>
              <a:rPr kumimoji="1" lang="en-US" altLang="zh-CN"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rPr>
              <a:t>head.s</a:t>
            </a:r>
            <a:r>
              <a:rPr kumimoji="1" lang="zh-CN" altLang="en-US"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rPr>
              <a:t>程序：</a:t>
            </a:r>
            <a:endParaRPr kumimoji="1" lang="zh-CN" altLang="en-US" sz="2800" b="1" i="0" u="none" strike="noStrike" kern="1200" cap="none" spc="0" normalizeH="0" baseline="0" noProof="0" smtClean="0">
              <a:ln>
                <a:noFill/>
              </a:ln>
              <a:solidFill>
                <a:srgbClr val="3333CC"/>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）设置各个数据段寄存器；</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）设置中断描述符表；设置全局描述符表；</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）设置页目录表；设置</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4</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张页表；</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4</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）设置页目录基址寄存器</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CR3</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5</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）启动使用分页处理：</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CR0</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的位</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31</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为</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6</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）跳转到</a:t>
            </a:r>
            <a:r>
              <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main.c</a:t>
            </a:r>
            <a:r>
              <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执行；</a:t>
            </a:r>
            <a:endParaRPr kumimoji="1"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4980" name="Rectangle 4"/>
          <p:cNvSpPr/>
          <p:nvPr/>
        </p:nvSpPr>
        <p:spPr>
          <a:xfrm>
            <a:off x="179388" y="765175"/>
            <a:ext cx="8785225" cy="4608513"/>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4979">
                                            <p:txEl>
                                              <p:charRg st="0" end="21"/>
                                            </p:txEl>
                                          </p:spTgt>
                                        </p:tgtEl>
                                        <p:attrNameLst>
                                          <p:attrName>style.visibility</p:attrName>
                                        </p:attrNameLst>
                                      </p:cBhvr>
                                      <p:to>
                                        <p:strVal val="visible"/>
                                      </p:to>
                                    </p:set>
                                    <p:animEffect transition="in" filter="box(in)">
                                      <p:cBhvr>
                                        <p:cTn id="7" dur="500"/>
                                        <p:tgtEl>
                                          <p:spTgt spid="254979">
                                            <p:txEl>
                                              <p:charRg st="0" end="2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4979">
                                            <p:txEl>
                                              <p:charRg st="21" end="35"/>
                                            </p:txEl>
                                          </p:spTgt>
                                        </p:tgtEl>
                                        <p:attrNameLst>
                                          <p:attrName>style.visibility</p:attrName>
                                        </p:attrNameLst>
                                      </p:cBhvr>
                                      <p:to>
                                        <p:strVal val="visible"/>
                                      </p:to>
                                    </p:set>
                                    <p:animEffect transition="in" filter="box(in)">
                                      <p:cBhvr>
                                        <p:cTn id="10" dur="500"/>
                                        <p:tgtEl>
                                          <p:spTgt spid="254979">
                                            <p:txEl>
                                              <p:charRg st="21" end="35"/>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54979">
                                            <p:txEl>
                                              <p:charRg st="35" end="56"/>
                                            </p:txEl>
                                          </p:spTgt>
                                        </p:tgtEl>
                                        <p:attrNameLst>
                                          <p:attrName>style.visibility</p:attrName>
                                        </p:attrNameLst>
                                      </p:cBhvr>
                                      <p:to>
                                        <p:strVal val="visible"/>
                                      </p:to>
                                    </p:set>
                                    <p:animEffect transition="in" filter="box(in)">
                                      <p:cBhvr>
                                        <p:cTn id="13" dur="500"/>
                                        <p:tgtEl>
                                          <p:spTgt spid="254979">
                                            <p:txEl>
                                              <p:charRg st="35" end="56"/>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54979">
                                            <p:txEl>
                                              <p:charRg st="56" end="73"/>
                                            </p:txEl>
                                          </p:spTgt>
                                        </p:tgtEl>
                                        <p:attrNameLst>
                                          <p:attrName>style.visibility</p:attrName>
                                        </p:attrNameLst>
                                      </p:cBhvr>
                                      <p:to>
                                        <p:strVal val="visible"/>
                                      </p:to>
                                    </p:set>
                                    <p:animEffect transition="in" filter="box(in)">
                                      <p:cBhvr>
                                        <p:cTn id="16" dur="500"/>
                                        <p:tgtEl>
                                          <p:spTgt spid="254979">
                                            <p:txEl>
                                              <p:charRg st="56" end="7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54979">
                                            <p:txEl>
                                              <p:charRg st="73" end="90"/>
                                            </p:txEl>
                                          </p:spTgt>
                                        </p:tgtEl>
                                        <p:attrNameLst>
                                          <p:attrName>style.visibility</p:attrName>
                                        </p:attrNameLst>
                                      </p:cBhvr>
                                      <p:to>
                                        <p:strVal val="visible"/>
                                      </p:to>
                                    </p:set>
                                    <p:animEffect transition="in" filter="box(in)">
                                      <p:cBhvr>
                                        <p:cTn id="19" dur="500"/>
                                        <p:tgtEl>
                                          <p:spTgt spid="254979">
                                            <p:txEl>
                                              <p:charRg st="73" end="90"/>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54979">
                                            <p:txEl>
                                              <p:charRg st="90" end="112"/>
                                            </p:txEl>
                                          </p:spTgt>
                                        </p:tgtEl>
                                        <p:attrNameLst>
                                          <p:attrName>style.visibility</p:attrName>
                                        </p:attrNameLst>
                                      </p:cBhvr>
                                      <p:to>
                                        <p:strVal val="visible"/>
                                      </p:to>
                                    </p:set>
                                    <p:animEffect transition="in" filter="box(in)">
                                      <p:cBhvr>
                                        <p:cTn id="22" dur="500"/>
                                        <p:tgtEl>
                                          <p:spTgt spid="254979">
                                            <p:txEl>
                                              <p:charRg st="90" end="112"/>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54979">
                                            <p:txEl>
                                              <p:charRg st="112" end="127"/>
                                            </p:txEl>
                                          </p:spTgt>
                                        </p:tgtEl>
                                        <p:attrNameLst>
                                          <p:attrName>style.visibility</p:attrName>
                                        </p:attrNameLst>
                                      </p:cBhvr>
                                      <p:to>
                                        <p:strVal val="visible"/>
                                      </p:to>
                                    </p:set>
                                    <p:animEffect transition="in" filter="box(in)">
                                      <p:cBhvr>
                                        <p:cTn id="25" dur="500"/>
                                        <p:tgtEl>
                                          <p:spTgt spid="254979">
                                            <p:txEl>
                                              <p:charRg st="112" end="127"/>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54980"/>
                                        </p:tgtEl>
                                        <p:attrNameLst>
                                          <p:attrName>style.visibility</p:attrName>
                                        </p:attrNameLst>
                                      </p:cBhvr>
                                      <p:to>
                                        <p:strVal val="visible"/>
                                      </p:to>
                                    </p:set>
                                    <p:animEffect transition="in" filter="box(in)">
                                      <p:cBhvr>
                                        <p:cTn id="28" dur="500"/>
                                        <p:tgtEl>
                                          <p:spTgt spid="254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allAtOnce"/>
      <p:bldP spid="2549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0" name="Rectangle 2"/>
          <p:cNvSpPr>
            <a:spLocks noChangeArrowheads="1"/>
          </p:cNvSpPr>
          <p:nvPr/>
        </p:nvSpPr>
        <p:spPr bwMode="auto">
          <a:xfrm>
            <a:off x="2338388" y="44450"/>
            <a:ext cx="6265863"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36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head.s</a:t>
            </a:r>
            <a:r>
              <a:rPr kumimoji="1" lang="zh-CN" altLang="en-US" sz="36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执行后的内存映像：</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0723" name="Picture 7"/>
          <p:cNvPicPr>
            <a:picLocks noChangeAspect="1"/>
          </p:cNvPicPr>
          <p:nvPr/>
        </p:nvPicPr>
        <p:blipFill>
          <a:blip r:embed="rId1"/>
          <a:srcRect l="37413" t="25366" r="20258" b="19502"/>
          <a:stretch>
            <a:fillRect/>
          </a:stretch>
        </p:blipFill>
        <p:spPr>
          <a:xfrm>
            <a:off x="684213" y="908050"/>
            <a:ext cx="7704137" cy="5643563"/>
          </a:xfrm>
          <a:prstGeom prst="rect">
            <a:avLst/>
          </a:prstGeom>
          <a:noFill/>
          <a:ln w="9525">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8" name="Rectangle 2"/>
          <p:cNvSpPr>
            <a:spLocks noChangeArrowheads="1"/>
          </p:cNvSpPr>
          <p:nvPr/>
        </p:nvSpPr>
        <p:spPr bwMode="auto">
          <a:xfrm>
            <a:off x="539750" y="404813"/>
            <a:ext cx="6769100"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8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系统启动过程：执行</a:t>
            </a:r>
            <a:r>
              <a:rPr kumimoji="1" lang="en-US" altLang="zh-CN" sz="28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main.c</a:t>
            </a:r>
            <a:endPar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099" name="Rectangle 3"/>
          <p:cNvSpPr>
            <a:spLocks noChangeArrowheads="1"/>
          </p:cNvSpPr>
          <p:nvPr/>
        </p:nvSpPr>
        <p:spPr bwMode="auto">
          <a:xfrm>
            <a:off x="1114425" y="908050"/>
            <a:ext cx="7129463" cy="8223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利用</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setup.s</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程序取得的系统参数设置系统的根文件设备号及一些内存全局变量</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100" name="Rectangle 4"/>
          <p:cNvSpPr>
            <a:spLocks noChangeArrowheads="1"/>
          </p:cNvSpPr>
          <p:nvPr/>
        </p:nvSpPr>
        <p:spPr bwMode="auto">
          <a:xfrm>
            <a:off x="1690688" y="2133600"/>
            <a:ext cx="5545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建立可分页主内存区的内存块位示图</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101" name="Rectangle 5"/>
          <p:cNvSpPr>
            <a:spLocks noChangeArrowheads="1"/>
          </p:cNvSpPr>
          <p:nvPr/>
        </p:nvSpPr>
        <p:spPr bwMode="auto">
          <a:xfrm>
            <a:off x="1619250" y="2997200"/>
            <a:ext cx="540067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初始化设备：块设备、字符设备、</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tty</a:t>
            </a:r>
            <a:endPar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103" name="Rectangle 7"/>
          <p:cNvSpPr/>
          <p:nvPr/>
        </p:nvSpPr>
        <p:spPr>
          <a:xfrm>
            <a:off x="1476375" y="2133600"/>
            <a:ext cx="5905500" cy="503238"/>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31751" name="Rectangle 8"/>
          <p:cNvSpPr/>
          <p:nvPr/>
        </p:nvSpPr>
        <p:spPr>
          <a:xfrm>
            <a:off x="1116013" y="908050"/>
            <a:ext cx="7129462" cy="865188"/>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60105" name="Line 9"/>
          <p:cNvSpPr/>
          <p:nvPr/>
        </p:nvSpPr>
        <p:spPr>
          <a:xfrm>
            <a:off x="4140200" y="1773238"/>
            <a:ext cx="0" cy="360362"/>
          </a:xfrm>
          <a:prstGeom prst="line">
            <a:avLst/>
          </a:prstGeom>
          <a:ln w="28575" cap="flat" cmpd="sng">
            <a:solidFill>
              <a:schemeClr val="tx2"/>
            </a:solidFill>
            <a:prstDash val="solid"/>
            <a:headEnd type="none" w="med" len="med"/>
            <a:tailEnd type="triangle" w="med" len="med"/>
          </a:ln>
        </p:spPr>
      </p:sp>
      <p:sp>
        <p:nvSpPr>
          <p:cNvPr id="260106" name="Rectangle 10"/>
          <p:cNvSpPr/>
          <p:nvPr/>
        </p:nvSpPr>
        <p:spPr>
          <a:xfrm>
            <a:off x="1476375" y="2997200"/>
            <a:ext cx="5905500" cy="503238"/>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60107" name="Line 11"/>
          <p:cNvSpPr/>
          <p:nvPr/>
        </p:nvSpPr>
        <p:spPr>
          <a:xfrm>
            <a:off x="4140200" y="2636838"/>
            <a:ext cx="0" cy="360362"/>
          </a:xfrm>
          <a:prstGeom prst="line">
            <a:avLst/>
          </a:prstGeom>
          <a:ln w="28575" cap="flat" cmpd="sng">
            <a:solidFill>
              <a:schemeClr val="tx2"/>
            </a:solidFill>
            <a:prstDash val="solid"/>
            <a:headEnd type="none" w="med" len="med"/>
            <a:tailEnd type="triangle" w="med" len="med"/>
          </a:ln>
        </p:spPr>
      </p:sp>
      <p:sp>
        <p:nvSpPr>
          <p:cNvPr id="260110" name="Rectangle 14"/>
          <p:cNvSpPr>
            <a:spLocks noChangeArrowheads="1"/>
          </p:cNvSpPr>
          <p:nvPr/>
        </p:nvSpPr>
        <p:spPr bwMode="auto">
          <a:xfrm>
            <a:off x="539750" y="3862388"/>
            <a:ext cx="7993063" cy="8223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初始化调度程序相关的数据结构：如任务数组、全局描述符表、时钟中断处理句柄等</a:t>
            </a:r>
            <a:endPar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111" name="Rectangle 15"/>
          <p:cNvSpPr/>
          <p:nvPr/>
        </p:nvSpPr>
        <p:spPr>
          <a:xfrm>
            <a:off x="539750" y="3862388"/>
            <a:ext cx="7993063" cy="790575"/>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60112" name="Line 16"/>
          <p:cNvSpPr/>
          <p:nvPr/>
        </p:nvSpPr>
        <p:spPr>
          <a:xfrm>
            <a:off x="4140200" y="3502025"/>
            <a:ext cx="0" cy="360363"/>
          </a:xfrm>
          <a:prstGeom prst="line">
            <a:avLst/>
          </a:prstGeom>
          <a:ln w="28575" cap="flat" cmpd="sng">
            <a:solidFill>
              <a:schemeClr val="tx2"/>
            </a:solidFill>
            <a:prstDash val="solid"/>
            <a:headEnd type="none" w="med" len="med"/>
            <a:tailEnd type="triangle" w="med" len="med"/>
          </a:ln>
        </p:spPr>
      </p:sp>
      <p:sp>
        <p:nvSpPr>
          <p:cNvPr id="260113" name="Rectangle 17"/>
          <p:cNvSpPr>
            <a:spLocks noChangeArrowheads="1"/>
          </p:cNvSpPr>
          <p:nvPr/>
        </p:nvSpPr>
        <p:spPr bwMode="auto">
          <a:xfrm>
            <a:off x="755650" y="4941888"/>
            <a:ext cx="75612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初始化缓冲管理：如建立空闲缓冲区链表等</a:t>
            </a:r>
            <a:endPar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114" name="Rectangle 18"/>
          <p:cNvSpPr/>
          <p:nvPr/>
        </p:nvSpPr>
        <p:spPr>
          <a:xfrm>
            <a:off x="684213" y="4941888"/>
            <a:ext cx="7775575" cy="503237"/>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60115" name="Line 19"/>
          <p:cNvSpPr/>
          <p:nvPr/>
        </p:nvSpPr>
        <p:spPr>
          <a:xfrm>
            <a:off x="4356100" y="4581525"/>
            <a:ext cx="0" cy="360363"/>
          </a:xfrm>
          <a:prstGeom prst="line">
            <a:avLst/>
          </a:prstGeom>
          <a:ln w="28575" cap="flat" cmpd="sng">
            <a:solidFill>
              <a:schemeClr val="tx2"/>
            </a:solidFill>
            <a:prstDash val="solid"/>
            <a:headEnd type="none" w="med" len="med"/>
            <a:tailEnd type="triangle" w="med" len="med"/>
          </a:ln>
        </p:spPr>
      </p:sp>
      <p:sp>
        <p:nvSpPr>
          <p:cNvPr id="260116" name="Rectangle 20"/>
          <p:cNvSpPr>
            <a:spLocks noChangeArrowheads="1"/>
          </p:cNvSpPr>
          <p:nvPr/>
        </p:nvSpPr>
        <p:spPr bwMode="auto">
          <a:xfrm>
            <a:off x="755650" y="5805488"/>
            <a:ext cx="75612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初始化硬盘、软驱管理等，并开启中断</a:t>
            </a:r>
            <a:endPar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117" name="Rectangle 21"/>
          <p:cNvSpPr/>
          <p:nvPr/>
        </p:nvSpPr>
        <p:spPr>
          <a:xfrm>
            <a:off x="684213" y="5805488"/>
            <a:ext cx="7775575" cy="503237"/>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60118" name="Line 22"/>
          <p:cNvSpPr/>
          <p:nvPr/>
        </p:nvSpPr>
        <p:spPr>
          <a:xfrm>
            <a:off x="4356100" y="5445125"/>
            <a:ext cx="0" cy="360363"/>
          </a:xfrm>
          <a:prstGeom prst="line">
            <a:avLst/>
          </a:prstGeom>
          <a:ln w="28575" cap="flat" cmpd="sng">
            <a:solidFill>
              <a:schemeClr val="tx2"/>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0099">
                                            <p:txEl>
                                              <p:charRg st="0" end="39"/>
                                            </p:txEl>
                                          </p:spTgt>
                                        </p:tgtEl>
                                        <p:attrNameLst>
                                          <p:attrName>style.visibility</p:attrName>
                                        </p:attrNameLst>
                                      </p:cBhvr>
                                      <p:to>
                                        <p:strVal val="visible"/>
                                      </p:to>
                                    </p:set>
                                    <p:animEffect transition="in" filter="box(in)">
                                      <p:cBhvr>
                                        <p:cTn id="7" dur="500"/>
                                        <p:tgtEl>
                                          <p:spTgt spid="260099">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0105"/>
                                        </p:tgtEl>
                                        <p:attrNameLst>
                                          <p:attrName>style.visibility</p:attrName>
                                        </p:attrNameLst>
                                      </p:cBhvr>
                                      <p:to>
                                        <p:strVal val="visible"/>
                                      </p:to>
                                    </p:set>
                                    <p:animEffect transition="in" filter="box(in)">
                                      <p:cBhvr>
                                        <p:cTn id="12" dur="500"/>
                                        <p:tgtEl>
                                          <p:spTgt spid="26010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0100">
                                            <p:txEl>
                                              <p:charRg st="0" end="17"/>
                                            </p:txEl>
                                          </p:spTgt>
                                        </p:tgtEl>
                                        <p:attrNameLst>
                                          <p:attrName>style.visibility</p:attrName>
                                        </p:attrNameLst>
                                      </p:cBhvr>
                                      <p:to>
                                        <p:strVal val="visible"/>
                                      </p:to>
                                    </p:set>
                                    <p:animEffect transition="in" filter="box(in)">
                                      <p:cBhvr>
                                        <p:cTn id="17" dur="500"/>
                                        <p:tgtEl>
                                          <p:spTgt spid="260100">
                                            <p:txEl>
                                              <p:charRg st="0" end="17"/>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60103"/>
                                        </p:tgtEl>
                                        <p:attrNameLst>
                                          <p:attrName>style.visibility</p:attrName>
                                        </p:attrNameLst>
                                      </p:cBhvr>
                                      <p:to>
                                        <p:strVal val="visible"/>
                                      </p:to>
                                    </p:set>
                                    <p:animEffect transition="in" filter="box(in)">
                                      <p:cBhvr>
                                        <p:cTn id="20" dur="500"/>
                                        <p:tgtEl>
                                          <p:spTgt spid="26010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60107"/>
                                        </p:tgtEl>
                                        <p:attrNameLst>
                                          <p:attrName>style.visibility</p:attrName>
                                        </p:attrNameLst>
                                      </p:cBhvr>
                                      <p:to>
                                        <p:strVal val="visible"/>
                                      </p:to>
                                    </p:set>
                                    <p:animEffect transition="in" filter="box(in)">
                                      <p:cBhvr>
                                        <p:cTn id="25" dur="500"/>
                                        <p:tgtEl>
                                          <p:spTgt spid="26010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60101"/>
                                        </p:tgtEl>
                                        <p:attrNameLst>
                                          <p:attrName>style.visibility</p:attrName>
                                        </p:attrNameLst>
                                      </p:cBhvr>
                                      <p:to>
                                        <p:strVal val="visible"/>
                                      </p:to>
                                    </p:set>
                                    <p:animEffect transition="in" filter="box(in)">
                                      <p:cBhvr>
                                        <p:cTn id="30" dur="500"/>
                                        <p:tgtEl>
                                          <p:spTgt spid="260101"/>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60106"/>
                                        </p:tgtEl>
                                        <p:attrNameLst>
                                          <p:attrName>style.visibility</p:attrName>
                                        </p:attrNameLst>
                                      </p:cBhvr>
                                      <p:to>
                                        <p:strVal val="visible"/>
                                      </p:to>
                                    </p:set>
                                    <p:animEffect transition="in" filter="box(in)">
                                      <p:cBhvr>
                                        <p:cTn id="33" dur="500"/>
                                        <p:tgtEl>
                                          <p:spTgt spid="260106"/>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260112"/>
                                        </p:tgtEl>
                                        <p:attrNameLst>
                                          <p:attrName>style.visibility</p:attrName>
                                        </p:attrNameLst>
                                      </p:cBhvr>
                                      <p:to>
                                        <p:strVal val="visible"/>
                                      </p:to>
                                    </p:set>
                                    <p:animEffect transition="in" filter="box(in)">
                                      <p:cBhvr>
                                        <p:cTn id="38" dur="500"/>
                                        <p:tgtEl>
                                          <p:spTgt spid="260112"/>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60110"/>
                                        </p:tgtEl>
                                        <p:attrNameLst>
                                          <p:attrName>style.visibility</p:attrName>
                                        </p:attrNameLst>
                                      </p:cBhvr>
                                      <p:to>
                                        <p:strVal val="visible"/>
                                      </p:to>
                                    </p:set>
                                    <p:animEffect transition="in" filter="box(in)">
                                      <p:cBhvr>
                                        <p:cTn id="43" dur="500"/>
                                        <p:tgtEl>
                                          <p:spTgt spid="260110"/>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60111"/>
                                        </p:tgtEl>
                                        <p:attrNameLst>
                                          <p:attrName>style.visibility</p:attrName>
                                        </p:attrNameLst>
                                      </p:cBhvr>
                                      <p:to>
                                        <p:strVal val="visible"/>
                                      </p:to>
                                    </p:set>
                                    <p:animEffect transition="in" filter="box(in)">
                                      <p:cBhvr>
                                        <p:cTn id="46" dur="500"/>
                                        <p:tgtEl>
                                          <p:spTgt spid="260111"/>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260115"/>
                                        </p:tgtEl>
                                        <p:attrNameLst>
                                          <p:attrName>style.visibility</p:attrName>
                                        </p:attrNameLst>
                                      </p:cBhvr>
                                      <p:to>
                                        <p:strVal val="visible"/>
                                      </p:to>
                                    </p:set>
                                    <p:animEffect transition="in" filter="box(in)">
                                      <p:cBhvr>
                                        <p:cTn id="51" dur="500"/>
                                        <p:tgtEl>
                                          <p:spTgt spid="260115"/>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60113"/>
                                        </p:tgtEl>
                                        <p:attrNameLst>
                                          <p:attrName>style.visibility</p:attrName>
                                        </p:attrNameLst>
                                      </p:cBhvr>
                                      <p:to>
                                        <p:strVal val="visible"/>
                                      </p:to>
                                    </p:set>
                                    <p:animEffect transition="in" filter="box(in)">
                                      <p:cBhvr>
                                        <p:cTn id="56" dur="500"/>
                                        <p:tgtEl>
                                          <p:spTgt spid="260113"/>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260114"/>
                                        </p:tgtEl>
                                        <p:attrNameLst>
                                          <p:attrName>style.visibility</p:attrName>
                                        </p:attrNameLst>
                                      </p:cBhvr>
                                      <p:to>
                                        <p:strVal val="visible"/>
                                      </p:to>
                                    </p:set>
                                    <p:animEffect transition="in" filter="box(in)">
                                      <p:cBhvr>
                                        <p:cTn id="59" dur="500"/>
                                        <p:tgtEl>
                                          <p:spTgt spid="260114"/>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260118"/>
                                        </p:tgtEl>
                                        <p:attrNameLst>
                                          <p:attrName>style.visibility</p:attrName>
                                        </p:attrNameLst>
                                      </p:cBhvr>
                                      <p:to>
                                        <p:strVal val="visible"/>
                                      </p:to>
                                    </p:set>
                                    <p:animEffect transition="in" filter="box(in)">
                                      <p:cBhvr>
                                        <p:cTn id="64" dur="500"/>
                                        <p:tgtEl>
                                          <p:spTgt spid="260118"/>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260116"/>
                                        </p:tgtEl>
                                        <p:attrNameLst>
                                          <p:attrName>style.visibility</p:attrName>
                                        </p:attrNameLst>
                                      </p:cBhvr>
                                      <p:to>
                                        <p:strVal val="visible"/>
                                      </p:to>
                                    </p:set>
                                    <p:animEffect transition="in" filter="box(in)">
                                      <p:cBhvr>
                                        <p:cTn id="69" dur="500"/>
                                        <p:tgtEl>
                                          <p:spTgt spid="260116"/>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260117"/>
                                        </p:tgtEl>
                                        <p:attrNameLst>
                                          <p:attrName>style.visibility</p:attrName>
                                        </p:attrNameLst>
                                      </p:cBhvr>
                                      <p:to>
                                        <p:strVal val="visible"/>
                                      </p:to>
                                    </p:set>
                                    <p:animEffect transition="in" filter="box(in)">
                                      <p:cBhvr>
                                        <p:cTn id="72" dur="500"/>
                                        <p:tgtEl>
                                          <p:spTgt spid="26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build="allAtOnce"/>
      <p:bldP spid="260101" grpId="0"/>
      <p:bldP spid="260103" grpId="0" animBg="1"/>
      <p:bldP spid="260106" grpId="0" animBg="1"/>
      <p:bldP spid="260110" grpId="0"/>
      <p:bldP spid="260111" grpId="0" animBg="1"/>
      <p:bldP spid="260113" grpId="0"/>
      <p:bldP spid="260114" grpId="0" animBg="1"/>
      <p:bldP spid="260116" grpId="0"/>
      <p:bldP spid="2601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p:nvPr/>
        </p:nvSpPr>
        <p:spPr>
          <a:xfrm>
            <a:off x="539750" y="1700213"/>
            <a:ext cx="8424863" cy="1008062"/>
          </a:xfrm>
          <a:prstGeom prst="rect">
            <a:avLst/>
          </a:prstGeom>
          <a:noFill/>
          <a:ln w="9525">
            <a:noFill/>
          </a:ln>
        </p:spPr>
        <p:txBody>
          <a:bodyPr/>
          <a:p>
            <a:pPr marL="342900" indent="-342900" eaLnBrk="0" hangingPunct="0">
              <a:lnSpc>
                <a:spcPct val="100000"/>
              </a:lnSpc>
              <a:spcBef>
                <a:spcPct val="20000"/>
              </a:spcBef>
            </a:pPr>
            <a:r>
              <a:rPr lang="zh-CN" altLang="en-US" sz="3200" dirty="0">
                <a:latin typeface="Arial" panose="020B0604020202020204" pitchFamily="34" charset="0"/>
                <a:ea typeface="仿宋_GB2312" pitchFamily="49" charset="-122"/>
              </a:rPr>
              <a:t>    </a:t>
            </a:r>
            <a:r>
              <a:rPr lang="zh-CN" altLang="en-US" dirty="0">
                <a:latin typeface="Arial" panose="020B0604020202020204" pitchFamily="34" charset="0"/>
                <a:ea typeface="仿宋_GB2312" pitchFamily="49" charset="-122"/>
              </a:rPr>
              <a:t>是一个</a:t>
            </a:r>
            <a:r>
              <a:rPr lang="zh-CN" altLang="en-US" dirty="0">
                <a:solidFill>
                  <a:schemeClr val="accent1"/>
                </a:solidFill>
                <a:latin typeface="Arial" panose="020B0604020202020204" pitchFamily="34" charset="0"/>
                <a:ea typeface="仿宋_GB2312" pitchFamily="49" charset="-122"/>
              </a:rPr>
              <a:t>有向无循环图</a:t>
            </a:r>
            <a:r>
              <a:rPr lang="zh-CN" altLang="en-US" dirty="0">
                <a:latin typeface="Arial" panose="020B0604020202020204" pitchFamily="34" charset="0"/>
                <a:ea typeface="仿宋_GB2312" pitchFamily="49" charset="-122"/>
              </a:rPr>
              <a:t>，图中每个结点表示一个语句、一段程序或一个进程</a:t>
            </a:r>
            <a:endParaRPr lang="zh-CN" altLang="en-US" dirty="0">
              <a:latin typeface="Arial" panose="020B0604020202020204" pitchFamily="34" charset="0"/>
              <a:ea typeface="仿宋_GB2312" pitchFamily="49" charset="-122"/>
            </a:endParaRPr>
          </a:p>
        </p:txBody>
      </p:sp>
      <p:sp>
        <p:nvSpPr>
          <p:cNvPr id="36870" name="Rectangle 6"/>
          <p:cNvSpPr>
            <a:spLocks noChangeArrowheads="1"/>
          </p:cNvSpPr>
          <p:nvPr/>
        </p:nvSpPr>
        <p:spPr bwMode="auto">
          <a:xfrm>
            <a:off x="755650" y="1052513"/>
            <a:ext cx="3743325" cy="701675"/>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1.</a:t>
            </a:r>
            <a:r>
              <a:rPr kumimoji="1" lang="zh-CN" altLang="en-US" sz="3600" b="1" i="0" u="sng"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前驱图</a:t>
            </a:r>
            <a:endParaRPr kumimoji="1" lang="zh-CN" altLang="en-US" sz="3600" b="1" i="0" u="sng"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36871" name="Rectangle 7"/>
          <p:cNvSpPr>
            <a:spLocks noChangeArrowheads="1"/>
          </p:cNvSpPr>
          <p:nvPr/>
        </p:nvSpPr>
        <p:spPr bwMode="auto">
          <a:xfrm>
            <a:off x="684213" y="2693988"/>
            <a:ext cx="7407275" cy="519113"/>
          </a:xfrm>
          <a:prstGeom prst="rect">
            <a:avLst/>
          </a:prstGeom>
          <a:noFill/>
          <a:ln w="9525" algn="ctr">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0066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有向边</a:t>
            </a:r>
            <a:r>
              <a:rPr kumimoji="1" lang="en-US" altLang="zh-CN" sz="24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&lt;</a:t>
            </a:r>
            <a:r>
              <a:rPr kumimoji="1" lang="en-US" altLang="zh-CN" sz="2400" b="1" i="1"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Vi </a:t>
            </a:r>
            <a:r>
              <a:rPr kumimoji="1" lang="en-US" altLang="zh-CN" sz="24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Vj</a:t>
            </a:r>
            <a:r>
              <a:rPr kumimoji="1" lang="en-US" altLang="zh-CN" sz="24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&gt;</a:t>
            </a:r>
            <a:r>
              <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仿宋_GB2312" pitchFamily="49" charset="-122"/>
                <a:cs typeface="+mn-cs"/>
              </a:rPr>
              <a:t>表示</a:t>
            </a:r>
            <a:r>
              <a:rPr kumimoji="1" lang="en-US" altLang="zh-CN" sz="2400" b="1" i="1"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Vj</a:t>
            </a:r>
            <a:r>
              <a:rPr kumimoji="1" lang="zh-CN" altLang="en-US" sz="24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仅在</a:t>
            </a:r>
            <a:r>
              <a:rPr kumimoji="1" lang="zh-CN" altLang="en-US" sz="2400" b="1" i="1"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Vi</a:t>
            </a:r>
            <a:r>
              <a:rPr kumimoji="1" lang="zh-CN" altLang="en-US" sz="24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执行完后才能开始执行</a:t>
            </a:r>
            <a:r>
              <a:rPr kumimoji="1" lang="zh-CN" altLang="en-US" sz="28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endParaRPr kumimoji="1" lang="zh-CN" altLang="en-US" sz="28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nvGrpSpPr>
          <p:cNvPr id="5125" name="Group 8"/>
          <p:cNvGrpSpPr/>
          <p:nvPr/>
        </p:nvGrpSpPr>
        <p:grpSpPr>
          <a:xfrm>
            <a:off x="1476375" y="3429000"/>
            <a:ext cx="6696075" cy="2549525"/>
            <a:chOff x="476" y="1434"/>
            <a:chExt cx="1833" cy="2196"/>
          </a:xfrm>
        </p:grpSpPr>
        <p:sp>
          <p:nvSpPr>
            <p:cNvPr id="5128" name="Line 9"/>
            <p:cNvSpPr/>
            <p:nvPr/>
          </p:nvSpPr>
          <p:spPr>
            <a:xfrm>
              <a:off x="2064" y="2296"/>
              <a:ext cx="96" cy="1006"/>
            </a:xfrm>
            <a:prstGeom prst="line">
              <a:avLst/>
            </a:prstGeom>
            <a:ln w="28575" cap="flat" cmpd="sng">
              <a:solidFill>
                <a:srgbClr val="0000FF"/>
              </a:solidFill>
              <a:prstDash val="solid"/>
              <a:headEnd type="none" w="med" len="med"/>
              <a:tailEnd type="triangle" w="sm" len="lg"/>
            </a:ln>
          </p:spPr>
        </p:sp>
        <p:sp>
          <p:nvSpPr>
            <p:cNvPr id="5129" name="Line 10"/>
            <p:cNvSpPr/>
            <p:nvPr/>
          </p:nvSpPr>
          <p:spPr>
            <a:xfrm>
              <a:off x="1078" y="2857"/>
              <a:ext cx="328" cy="124"/>
            </a:xfrm>
            <a:prstGeom prst="line">
              <a:avLst/>
            </a:prstGeom>
            <a:ln w="28575" cap="flat" cmpd="sng">
              <a:solidFill>
                <a:srgbClr val="0000FF"/>
              </a:solidFill>
              <a:prstDash val="solid"/>
              <a:headEnd type="none" w="med" len="med"/>
              <a:tailEnd type="triangle" w="sm" len="lg"/>
            </a:ln>
          </p:spPr>
        </p:sp>
        <p:sp>
          <p:nvSpPr>
            <p:cNvPr id="5130" name="Line 11"/>
            <p:cNvSpPr/>
            <p:nvPr/>
          </p:nvSpPr>
          <p:spPr>
            <a:xfrm>
              <a:off x="1564" y="1661"/>
              <a:ext cx="408" cy="318"/>
            </a:xfrm>
            <a:prstGeom prst="line">
              <a:avLst/>
            </a:prstGeom>
            <a:ln w="28575" cap="flat" cmpd="sng">
              <a:solidFill>
                <a:srgbClr val="0000FF"/>
              </a:solidFill>
              <a:prstDash val="solid"/>
              <a:headEnd type="none" w="med" len="med"/>
              <a:tailEnd type="triangle" w="sm" len="lg"/>
            </a:ln>
          </p:spPr>
        </p:sp>
        <p:sp>
          <p:nvSpPr>
            <p:cNvPr id="5131" name="Line 12"/>
            <p:cNvSpPr/>
            <p:nvPr/>
          </p:nvSpPr>
          <p:spPr>
            <a:xfrm>
              <a:off x="1701" y="3113"/>
              <a:ext cx="351" cy="229"/>
            </a:xfrm>
            <a:prstGeom prst="line">
              <a:avLst/>
            </a:prstGeom>
            <a:ln w="28575" cap="flat" cmpd="sng">
              <a:solidFill>
                <a:srgbClr val="0000FF"/>
              </a:solidFill>
              <a:prstDash val="solid"/>
              <a:headEnd type="none" w="med" len="med"/>
              <a:tailEnd type="triangle" w="sm" len="lg"/>
            </a:ln>
          </p:spPr>
        </p:sp>
        <p:sp>
          <p:nvSpPr>
            <p:cNvPr id="5132" name="Line 13"/>
            <p:cNvSpPr/>
            <p:nvPr/>
          </p:nvSpPr>
          <p:spPr>
            <a:xfrm flipH="1">
              <a:off x="694" y="2931"/>
              <a:ext cx="190" cy="256"/>
            </a:xfrm>
            <a:prstGeom prst="line">
              <a:avLst/>
            </a:prstGeom>
            <a:ln w="28575" cap="flat" cmpd="sng">
              <a:solidFill>
                <a:srgbClr val="0000FF"/>
              </a:solidFill>
              <a:prstDash val="solid"/>
              <a:headEnd type="none" w="med" len="med"/>
              <a:tailEnd type="triangle" w="sm" len="lg"/>
            </a:ln>
          </p:spPr>
        </p:sp>
        <p:sp>
          <p:nvSpPr>
            <p:cNvPr id="5133" name="Line 14"/>
            <p:cNvSpPr/>
            <p:nvPr/>
          </p:nvSpPr>
          <p:spPr>
            <a:xfrm flipH="1">
              <a:off x="989" y="1661"/>
              <a:ext cx="271" cy="408"/>
            </a:xfrm>
            <a:prstGeom prst="line">
              <a:avLst/>
            </a:prstGeom>
            <a:ln w="28575" cap="flat" cmpd="sng">
              <a:solidFill>
                <a:srgbClr val="0000FF"/>
              </a:solidFill>
              <a:prstDash val="solid"/>
              <a:headEnd type="none" w="med" len="med"/>
              <a:tailEnd type="triangle" w="sm" len="lg"/>
            </a:ln>
          </p:spPr>
        </p:sp>
        <p:sp>
          <p:nvSpPr>
            <p:cNvPr id="36879" name="Oval 15"/>
            <p:cNvSpPr>
              <a:spLocks noChangeArrowheads="1"/>
            </p:cNvSpPr>
            <p:nvPr/>
          </p:nvSpPr>
          <p:spPr bwMode="auto">
            <a:xfrm>
              <a:off x="1247" y="1434"/>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S</a:t>
              </a:r>
              <a:r>
                <a:rPr kumimoji="1"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80" name="Oval 16"/>
            <p:cNvSpPr>
              <a:spLocks noChangeArrowheads="1"/>
            </p:cNvSpPr>
            <p:nvPr/>
          </p:nvSpPr>
          <p:spPr bwMode="auto">
            <a:xfrm>
              <a:off x="1791" y="1978"/>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S</a:t>
              </a:r>
              <a:r>
                <a:rPr kumimoji="1"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3</a:t>
              </a:r>
              <a:endParaRPr kumimoji="1"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81" name="Oval 17"/>
            <p:cNvSpPr>
              <a:spLocks noChangeArrowheads="1"/>
            </p:cNvSpPr>
            <p:nvPr/>
          </p:nvSpPr>
          <p:spPr bwMode="auto">
            <a:xfrm>
              <a:off x="1973" y="3294"/>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S</a:t>
              </a:r>
              <a:r>
                <a:rPr kumimoji="1"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7</a:t>
              </a:r>
              <a:endParaRPr kumimoji="1" lang="en-US"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82" name="Oval 18"/>
            <p:cNvSpPr>
              <a:spLocks noChangeArrowheads="1"/>
            </p:cNvSpPr>
            <p:nvPr/>
          </p:nvSpPr>
          <p:spPr bwMode="auto">
            <a:xfrm>
              <a:off x="1383" y="2886"/>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S</a:t>
              </a:r>
              <a:r>
                <a:rPr kumimoji="1"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6</a:t>
              </a:r>
              <a:endParaRPr kumimoji="1" lang="en-US"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83" name="Oval 19"/>
            <p:cNvSpPr>
              <a:spLocks noChangeArrowheads="1"/>
            </p:cNvSpPr>
            <p:nvPr/>
          </p:nvSpPr>
          <p:spPr bwMode="auto">
            <a:xfrm>
              <a:off x="748" y="2613"/>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S</a:t>
              </a:r>
              <a:r>
                <a:rPr kumimoji="1"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4</a:t>
              </a:r>
              <a:endParaRPr kumimoji="1" lang="en-US"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84" name="Oval 20"/>
            <p:cNvSpPr>
              <a:spLocks noChangeArrowheads="1"/>
            </p:cNvSpPr>
            <p:nvPr/>
          </p:nvSpPr>
          <p:spPr bwMode="auto">
            <a:xfrm>
              <a:off x="773" y="2055"/>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S</a:t>
              </a:r>
              <a:r>
                <a:rPr kumimoji="1"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a:t>
              </a:r>
              <a:endParaRPr kumimoji="1"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85" name="Oval 21"/>
            <p:cNvSpPr>
              <a:spLocks noChangeArrowheads="1"/>
            </p:cNvSpPr>
            <p:nvPr/>
          </p:nvSpPr>
          <p:spPr bwMode="auto">
            <a:xfrm>
              <a:off x="476" y="3158"/>
              <a:ext cx="336" cy="336"/>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S</a:t>
              </a:r>
              <a:r>
                <a:rPr kumimoji="1"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5</a:t>
              </a:r>
              <a:endParaRPr kumimoji="1" lang="en-US"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41" name="Line 22"/>
            <p:cNvSpPr/>
            <p:nvPr/>
          </p:nvSpPr>
          <p:spPr>
            <a:xfrm>
              <a:off x="793" y="3385"/>
              <a:ext cx="1180" cy="114"/>
            </a:xfrm>
            <a:prstGeom prst="line">
              <a:avLst/>
            </a:prstGeom>
            <a:ln w="28575" cap="flat" cmpd="sng">
              <a:solidFill>
                <a:srgbClr val="0000FF"/>
              </a:solidFill>
              <a:prstDash val="solid"/>
              <a:headEnd type="none" w="med" len="med"/>
              <a:tailEnd type="triangle" w="sm" len="lg"/>
            </a:ln>
          </p:spPr>
        </p:sp>
        <p:sp>
          <p:nvSpPr>
            <p:cNvPr id="5142" name="Line 23"/>
            <p:cNvSpPr/>
            <p:nvPr/>
          </p:nvSpPr>
          <p:spPr>
            <a:xfrm>
              <a:off x="930" y="2387"/>
              <a:ext cx="1" cy="248"/>
            </a:xfrm>
            <a:prstGeom prst="line">
              <a:avLst/>
            </a:prstGeom>
            <a:ln w="28575" cap="flat" cmpd="sng">
              <a:solidFill>
                <a:srgbClr val="3333CC"/>
              </a:solidFill>
              <a:prstDash val="solid"/>
              <a:headEnd type="none" w="med" len="med"/>
              <a:tailEnd type="triangle" w="sm" len="lg"/>
            </a:ln>
          </p:spPr>
        </p:sp>
      </p:grpSp>
      <p:sp>
        <p:nvSpPr>
          <p:cNvPr id="5126" name="Freeform 24"/>
          <p:cNvSpPr/>
          <p:nvPr/>
        </p:nvSpPr>
        <p:spPr>
          <a:xfrm>
            <a:off x="5627688" y="3860800"/>
            <a:ext cx="600075" cy="1079500"/>
          </a:xfrm>
          <a:custGeom>
            <a:avLst/>
            <a:gdLst>
              <a:gd name="txL" fmla="*/ 0 w 378"/>
              <a:gd name="txT" fmla="*/ 0 h 680"/>
              <a:gd name="txR" fmla="*/ 378 w 378"/>
              <a:gd name="txB" fmla="*/ 680 h 680"/>
            </a:gdLst>
            <a:ahLst/>
            <a:cxnLst>
              <a:cxn ang="0">
                <a:pos x="378" y="680"/>
              </a:cxn>
              <a:cxn ang="0">
                <a:pos x="333" y="91"/>
              </a:cxn>
              <a:cxn ang="0">
                <a:pos x="106" y="136"/>
              </a:cxn>
              <a:cxn ang="0">
                <a:pos x="15" y="317"/>
              </a:cxn>
              <a:cxn ang="0">
                <a:pos x="197" y="363"/>
              </a:cxn>
            </a:cxnLst>
            <a:rect l="txL" t="txT" r="txR" b="txB"/>
            <a:pathLst>
              <a:path w="378" h="680">
                <a:moveTo>
                  <a:pt x="378" y="680"/>
                </a:moveTo>
                <a:cubicBezTo>
                  <a:pt x="378" y="431"/>
                  <a:pt x="378" y="182"/>
                  <a:pt x="333" y="91"/>
                </a:cubicBezTo>
                <a:cubicBezTo>
                  <a:pt x="288" y="0"/>
                  <a:pt x="159" y="98"/>
                  <a:pt x="106" y="136"/>
                </a:cubicBezTo>
                <a:cubicBezTo>
                  <a:pt x="53" y="174"/>
                  <a:pt x="0" y="279"/>
                  <a:pt x="15" y="317"/>
                </a:cubicBezTo>
                <a:cubicBezTo>
                  <a:pt x="30" y="355"/>
                  <a:pt x="113" y="359"/>
                  <a:pt x="197" y="363"/>
                </a:cubicBezTo>
              </a:path>
            </a:pathLst>
          </a:custGeom>
          <a:noFill/>
          <a:ln w="9525">
            <a:noFill/>
          </a:ln>
        </p:spPr>
        <p:txBody>
          <a:bodyPr wrap="none">
            <a:spAutoFit/>
          </a:bodyPr>
          <a:p>
            <a:endParaRPr lang="zh-CN" altLang="en-US" dirty="0">
              <a:latin typeface="Arial" panose="020B0604020202020204" pitchFamily="34" charset="0"/>
            </a:endParaRPr>
          </a:p>
        </p:txBody>
      </p:sp>
      <p:sp>
        <p:nvSpPr>
          <p:cNvPr id="36901" name="Rectangle 37"/>
          <p:cNvSpPr>
            <a:spLocks noChangeArrowheads="1"/>
          </p:cNvSpPr>
          <p:nvPr/>
        </p:nvSpPr>
        <p:spPr bwMode="auto">
          <a:xfrm>
            <a:off x="539750" y="215900"/>
            <a:ext cx="6769100" cy="76200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400" b="1" i="0" u="sng"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2.1 </a:t>
            </a:r>
            <a:r>
              <a:rPr kumimoji="1" lang="zh-CN" altLang="en-US" sz="4400" b="1" i="0" u="sng"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进程的基本概念</a:t>
            </a:r>
            <a:endParaRPr kumimoji="1" lang="zh-CN" altLang="en-US" sz="4400" b="1" i="0" u="sng"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6" name="Rectangle 2"/>
          <p:cNvSpPr>
            <a:spLocks noChangeArrowheads="1"/>
          </p:cNvSpPr>
          <p:nvPr/>
        </p:nvSpPr>
        <p:spPr bwMode="auto">
          <a:xfrm>
            <a:off x="539750" y="404813"/>
            <a:ext cx="6769100"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8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系统启动过程：执行</a:t>
            </a:r>
            <a:r>
              <a:rPr kumimoji="1" lang="en-US" altLang="zh-CN" sz="2800" b="1" i="0" u="none" strike="noStrike" kern="1200" cap="none" spc="0" normalizeH="0" baseline="0" noProof="0" smtClean="0">
                <a:ln>
                  <a:noFill/>
                </a:ln>
                <a:solidFill>
                  <a:srgbClr val="CC3300"/>
                </a:solidFill>
                <a:effectLst/>
                <a:uLnTx/>
                <a:uFillTx/>
                <a:latin typeface="Arial" panose="020B0604020202020204" pitchFamily="34" charset="0"/>
                <a:ea typeface="宋体" panose="02010600030101010101" pitchFamily="2" charset="-122"/>
                <a:cs typeface="+mn-cs"/>
              </a:rPr>
              <a:t>main.c</a:t>
            </a:r>
            <a:endParaRPr kumimoji="1"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147" name="Rectangle 3"/>
          <p:cNvSpPr>
            <a:spLocks noChangeArrowheads="1"/>
          </p:cNvSpPr>
          <p:nvPr/>
        </p:nvSpPr>
        <p:spPr bwMode="auto">
          <a:xfrm>
            <a:off x="1114425" y="1268413"/>
            <a:ext cx="71294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转移到用户模式运行任务（进程）</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endPar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148" name="Rectangle 4"/>
          <p:cNvSpPr>
            <a:spLocks noChangeArrowheads="1"/>
          </p:cNvSpPr>
          <p:nvPr/>
        </p:nvSpPr>
        <p:spPr bwMode="auto">
          <a:xfrm>
            <a:off x="1690688" y="2133600"/>
            <a:ext cx="5545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任务</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调用</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fork()</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创建进程</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endPar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149" name="Rectangle 5"/>
          <p:cNvSpPr>
            <a:spLocks noChangeArrowheads="1"/>
          </p:cNvSpPr>
          <p:nvPr/>
        </p:nvSpPr>
        <p:spPr bwMode="auto">
          <a:xfrm>
            <a:off x="1619250" y="2997200"/>
            <a:ext cx="540067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ctr"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进程</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执行</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init()</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程序</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150" name="Rectangle 6"/>
          <p:cNvSpPr/>
          <p:nvPr/>
        </p:nvSpPr>
        <p:spPr>
          <a:xfrm>
            <a:off x="1476375" y="2133600"/>
            <a:ext cx="5905500" cy="503238"/>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32775" name="Rectangle 7"/>
          <p:cNvSpPr/>
          <p:nvPr/>
        </p:nvSpPr>
        <p:spPr>
          <a:xfrm>
            <a:off x="1116013" y="1268413"/>
            <a:ext cx="7129462" cy="504825"/>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62152" name="Line 8"/>
          <p:cNvSpPr/>
          <p:nvPr/>
        </p:nvSpPr>
        <p:spPr>
          <a:xfrm>
            <a:off x="4140200" y="1773238"/>
            <a:ext cx="0" cy="360362"/>
          </a:xfrm>
          <a:prstGeom prst="line">
            <a:avLst/>
          </a:prstGeom>
          <a:ln w="28575" cap="flat" cmpd="sng">
            <a:solidFill>
              <a:schemeClr val="tx2"/>
            </a:solidFill>
            <a:prstDash val="solid"/>
            <a:headEnd type="none" w="med" len="med"/>
            <a:tailEnd type="triangle" w="med" len="med"/>
          </a:ln>
        </p:spPr>
      </p:sp>
      <p:sp>
        <p:nvSpPr>
          <p:cNvPr id="262153" name="Rectangle 9"/>
          <p:cNvSpPr/>
          <p:nvPr/>
        </p:nvSpPr>
        <p:spPr>
          <a:xfrm>
            <a:off x="1476375" y="2997200"/>
            <a:ext cx="5905500" cy="503238"/>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62154" name="Line 10"/>
          <p:cNvSpPr/>
          <p:nvPr/>
        </p:nvSpPr>
        <p:spPr>
          <a:xfrm>
            <a:off x="4140200" y="2636838"/>
            <a:ext cx="0" cy="360362"/>
          </a:xfrm>
          <a:prstGeom prst="line">
            <a:avLst/>
          </a:prstGeom>
          <a:ln w="28575" cap="flat" cmpd="sng">
            <a:solidFill>
              <a:schemeClr val="tx2"/>
            </a:solidFill>
            <a:prstDash val="solid"/>
            <a:headEnd type="none" w="med" len="med"/>
            <a:tailEnd type="triangle" w="med" len="med"/>
          </a:ln>
        </p:spPr>
      </p:sp>
      <p:sp>
        <p:nvSpPr>
          <p:cNvPr id="262155" name="Rectangle 11"/>
          <p:cNvSpPr>
            <a:spLocks noChangeArrowheads="1"/>
          </p:cNvSpPr>
          <p:nvPr/>
        </p:nvSpPr>
        <p:spPr bwMode="auto">
          <a:xfrm>
            <a:off x="539750" y="3862388"/>
            <a:ext cx="7993063" cy="28305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Init()</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）调用</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setup()</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，读取硬盘参数包括分区表信息，建立虚拟盘，安装根文件系统设备；</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）用读写方式打开“</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/dev/tty00”</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（终端控制台）</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）创建</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login</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进程等待用户登录；</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4</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）登录成功后调用</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fork() </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创建</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shell</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进程运行</a:t>
            </a:r>
            <a:r>
              <a:rPr kumimoji="1"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/bin/sh</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程序</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156" name="Rectangle 12"/>
          <p:cNvSpPr/>
          <p:nvPr/>
        </p:nvSpPr>
        <p:spPr>
          <a:xfrm>
            <a:off x="539750" y="3860800"/>
            <a:ext cx="7993063" cy="2808288"/>
          </a:xfrm>
          <a:prstGeom prst="rect">
            <a:avLst/>
          </a:prstGeom>
          <a:noFill/>
          <a:ln w="28575" cap="flat" cmpd="sng">
            <a:solidFill>
              <a:schemeClr val="tx2"/>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262157" name="Line 13"/>
          <p:cNvSpPr/>
          <p:nvPr/>
        </p:nvSpPr>
        <p:spPr>
          <a:xfrm>
            <a:off x="4140200" y="3502025"/>
            <a:ext cx="0" cy="360363"/>
          </a:xfrm>
          <a:prstGeom prst="line">
            <a:avLst/>
          </a:prstGeom>
          <a:ln w="28575" cap="flat" cmpd="sng">
            <a:solidFill>
              <a:schemeClr val="tx2"/>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2147">
                                            <p:txEl>
                                              <p:charRg st="0" end="17"/>
                                            </p:txEl>
                                          </p:spTgt>
                                        </p:tgtEl>
                                        <p:attrNameLst>
                                          <p:attrName>style.visibility</p:attrName>
                                        </p:attrNameLst>
                                      </p:cBhvr>
                                      <p:to>
                                        <p:strVal val="visible"/>
                                      </p:to>
                                    </p:set>
                                    <p:animEffect transition="in" filter="box(in)">
                                      <p:cBhvr>
                                        <p:cTn id="7" dur="500"/>
                                        <p:tgtEl>
                                          <p:spTgt spid="262147">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2152"/>
                                        </p:tgtEl>
                                        <p:attrNameLst>
                                          <p:attrName>style.visibility</p:attrName>
                                        </p:attrNameLst>
                                      </p:cBhvr>
                                      <p:to>
                                        <p:strVal val="visible"/>
                                      </p:to>
                                    </p:set>
                                    <p:animEffect transition="in" filter="box(in)">
                                      <p:cBhvr>
                                        <p:cTn id="12" dur="500"/>
                                        <p:tgtEl>
                                          <p:spTgt spid="2621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2148">
                                            <p:txEl>
                                              <p:charRg st="0" end="17"/>
                                            </p:txEl>
                                          </p:spTgt>
                                        </p:tgtEl>
                                        <p:attrNameLst>
                                          <p:attrName>style.visibility</p:attrName>
                                        </p:attrNameLst>
                                      </p:cBhvr>
                                      <p:to>
                                        <p:strVal val="visible"/>
                                      </p:to>
                                    </p:set>
                                    <p:animEffect transition="in" filter="box(in)">
                                      <p:cBhvr>
                                        <p:cTn id="17" dur="500"/>
                                        <p:tgtEl>
                                          <p:spTgt spid="262148">
                                            <p:txEl>
                                              <p:charRg st="0" end="17"/>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62150"/>
                                        </p:tgtEl>
                                        <p:attrNameLst>
                                          <p:attrName>style.visibility</p:attrName>
                                        </p:attrNameLst>
                                      </p:cBhvr>
                                      <p:to>
                                        <p:strVal val="visible"/>
                                      </p:to>
                                    </p:set>
                                    <p:animEffect transition="in" filter="box(in)">
                                      <p:cBhvr>
                                        <p:cTn id="20" dur="500"/>
                                        <p:tgtEl>
                                          <p:spTgt spid="26215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62154"/>
                                        </p:tgtEl>
                                        <p:attrNameLst>
                                          <p:attrName>style.visibility</p:attrName>
                                        </p:attrNameLst>
                                      </p:cBhvr>
                                      <p:to>
                                        <p:strVal val="visible"/>
                                      </p:to>
                                    </p:set>
                                    <p:animEffect transition="in" filter="box(in)">
                                      <p:cBhvr>
                                        <p:cTn id="25" dur="500"/>
                                        <p:tgtEl>
                                          <p:spTgt spid="26215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62149"/>
                                        </p:tgtEl>
                                        <p:attrNameLst>
                                          <p:attrName>style.visibility</p:attrName>
                                        </p:attrNameLst>
                                      </p:cBhvr>
                                      <p:to>
                                        <p:strVal val="visible"/>
                                      </p:to>
                                    </p:set>
                                    <p:animEffect transition="in" filter="box(in)">
                                      <p:cBhvr>
                                        <p:cTn id="30" dur="500"/>
                                        <p:tgtEl>
                                          <p:spTgt spid="262149"/>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62153"/>
                                        </p:tgtEl>
                                        <p:attrNameLst>
                                          <p:attrName>style.visibility</p:attrName>
                                        </p:attrNameLst>
                                      </p:cBhvr>
                                      <p:to>
                                        <p:strVal val="visible"/>
                                      </p:to>
                                    </p:set>
                                    <p:animEffect transition="in" filter="box(in)">
                                      <p:cBhvr>
                                        <p:cTn id="33" dur="500"/>
                                        <p:tgtEl>
                                          <p:spTgt spid="26215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262157"/>
                                        </p:tgtEl>
                                        <p:attrNameLst>
                                          <p:attrName>style.visibility</p:attrName>
                                        </p:attrNameLst>
                                      </p:cBhvr>
                                      <p:to>
                                        <p:strVal val="visible"/>
                                      </p:to>
                                    </p:set>
                                    <p:animEffect transition="in" filter="box(in)">
                                      <p:cBhvr>
                                        <p:cTn id="38" dur="500"/>
                                        <p:tgtEl>
                                          <p:spTgt spid="262157"/>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62155"/>
                                        </p:tgtEl>
                                        <p:attrNameLst>
                                          <p:attrName>style.visibility</p:attrName>
                                        </p:attrNameLst>
                                      </p:cBhvr>
                                      <p:to>
                                        <p:strVal val="visible"/>
                                      </p:to>
                                    </p:set>
                                    <p:animEffect transition="in" filter="box(in)">
                                      <p:cBhvr>
                                        <p:cTn id="43" dur="500"/>
                                        <p:tgtEl>
                                          <p:spTgt spid="262155"/>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62156"/>
                                        </p:tgtEl>
                                        <p:attrNameLst>
                                          <p:attrName>style.visibility</p:attrName>
                                        </p:attrNameLst>
                                      </p:cBhvr>
                                      <p:to>
                                        <p:strVal val="visible"/>
                                      </p:to>
                                    </p:set>
                                    <p:animEffect transition="in" filter="box(in)">
                                      <p:cBhvr>
                                        <p:cTn id="46" dur="500"/>
                                        <p:tgtEl>
                                          <p:spTgt spid="262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build="allAtOnce"/>
      <p:bldP spid="262149" grpId="0"/>
      <p:bldP spid="262150" grpId="0" animBg="1"/>
      <p:bldP spid="262153" grpId="0" animBg="1"/>
      <p:bldP spid="262155" grpId="0"/>
      <p:bldP spid="2621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5" name="Text Box 5"/>
          <p:cNvSpPr txBox="1"/>
          <p:nvPr/>
        </p:nvSpPr>
        <p:spPr>
          <a:xfrm>
            <a:off x="611188" y="836613"/>
            <a:ext cx="2736850" cy="1800225"/>
          </a:xfrm>
          <a:prstGeom prst="rect">
            <a:avLst/>
          </a:prstGeom>
          <a:noFill/>
          <a:ln w="9525">
            <a:noFill/>
          </a:ln>
        </p:spPr>
        <p:txBody>
          <a:bodyPr>
            <a:spAutoFit/>
          </a:bodyPr>
          <a:p>
            <a:pPr marL="457200" indent="-457200">
              <a:spcBef>
                <a:spcPct val="0"/>
              </a:spcBef>
              <a:buAutoNum type="arabicParenBoth"/>
            </a:pPr>
            <a:r>
              <a:rPr lang="zh-CN" altLang="en-US" sz="2800" dirty="0">
                <a:latin typeface="Times New Roman" panose="02020603050405020304" pitchFamily="18" charset="0"/>
              </a:rPr>
              <a:t>用户登录。</a:t>
            </a:r>
            <a:endParaRPr lang="zh-CN" altLang="en-US" sz="2800" dirty="0">
              <a:latin typeface="Times New Roman" panose="02020603050405020304" pitchFamily="18" charset="0"/>
            </a:endParaRPr>
          </a:p>
          <a:p>
            <a:pPr marL="457200" indent="-457200">
              <a:spcBef>
                <a:spcPct val="0"/>
              </a:spcBef>
              <a:buAutoNum type="arabicParenBoth"/>
            </a:pPr>
            <a:r>
              <a:rPr lang="zh-CN" altLang="en-US" sz="2800" dirty="0">
                <a:latin typeface="Times New Roman" panose="02020603050405020304" pitchFamily="18" charset="0"/>
              </a:rPr>
              <a:t>作业调度。</a:t>
            </a:r>
            <a:endParaRPr lang="zh-CN" altLang="en-US" dirty="0">
              <a:latin typeface="Times New Roman" panose="02020603050405020304" pitchFamily="18" charset="0"/>
            </a:endParaRPr>
          </a:p>
        </p:txBody>
      </p:sp>
      <p:sp>
        <p:nvSpPr>
          <p:cNvPr id="71688" name="Rectangle 8"/>
          <p:cNvSpPr/>
          <p:nvPr/>
        </p:nvSpPr>
        <p:spPr>
          <a:xfrm>
            <a:off x="250825" y="549275"/>
            <a:ext cx="8174038" cy="863600"/>
          </a:xfrm>
          <a:prstGeom prst="rect">
            <a:avLst/>
          </a:prstGeom>
          <a:noFill/>
          <a:ln w="9525">
            <a:noFill/>
          </a:ln>
        </p:spPr>
        <p:txBody>
          <a:bodyPr/>
          <a:p>
            <a:pPr marL="342900" indent="-342900" eaLnBrk="0" hangingPunct="0">
              <a:lnSpc>
                <a:spcPct val="100000"/>
              </a:lnSpc>
              <a:spcBef>
                <a:spcPct val="20000"/>
              </a:spcBef>
              <a:buChar char="•"/>
            </a:pPr>
            <a:r>
              <a:rPr lang="en-US" altLang="zh-CN" sz="3200" dirty="0">
                <a:solidFill>
                  <a:schemeClr val="tx2"/>
                </a:solidFill>
                <a:latin typeface="Arial" panose="020B0604020202020204" pitchFamily="34" charset="0"/>
              </a:rPr>
              <a:t>3. </a:t>
            </a:r>
            <a:r>
              <a:rPr lang="zh-CN" altLang="en-US" sz="3200" dirty="0">
                <a:solidFill>
                  <a:schemeClr val="tx2"/>
                </a:solidFill>
                <a:latin typeface="Arial" panose="020B0604020202020204" pitchFamily="34" charset="0"/>
              </a:rPr>
              <a:t>引起创建进程的事件：</a:t>
            </a:r>
            <a:r>
              <a:rPr lang="zh-CN" altLang="en-US" sz="3200" b="0" dirty="0">
                <a:latin typeface="Arial" panose="020B0604020202020204" pitchFamily="34" charset="0"/>
              </a:rPr>
              <a:t> </a:t>
            </a:r>
            <a:endParaRPr lang="zh-CN" altLang="en-US" sz="3200" dirty="0">
              <a:solidFill>
                <a:schemeClr val="tx2"/>
              </a:solidFill>
              <a:latin typeface="仿宋_GB2312" pitchFamily="49" charset="-122"/>
              <a:ea typeface="仿宋_GB2312" pitchFamily="49" charset="-122"/>
            </a:endParaRPr>
          </a:p>
        </p:txBody>
      </p:sp>
      <p:sp>
        <p:nvSpPr>
          <p:cNvPr id="71689" name="Text Box 9"/>
          <p:cNvSpPr txBox="1"/>
          <p:nvPr/>
        </p:nvSpPr>
        <p:spPr>
          <a:xfrm>
            <a:off x="3779838" y="836613"/>
            <a:ext cx="2736850" cy="1800225"/>
          </a:xfrm>
          <a:prstGeom prst="rect">
            <a:avLst/>
          </a:prstGeom>
          <a:noFill/>
          <a:ln w="9525">
            <a:noFill/>
          </a:ln>
        </p:spPr>
        <p:txBody>
          <a:bodyPr>
            <a:spAutoFit/>
          </a:bodyPr>
          <a:p>
            <a:pPr marL="457200" indent="-457200">
              <a:spcBef>
                <a:spcPct val="0"/>
              </a:spcBef>
            </a:pPr>
            <a:r>
              <a:rPr lang="en-US" altLang="zh-CN" sz="2800" dirty="0">
                <a:latin typeface="Times New Roman" panose="02020603050405020304" pitchFamily="18" charset="0"/>
              </a:rPr>
              <a:t>(3) </a:t>
            </a:r>
            <a:r>
              <a:rPr lang="zh-CN" altLang="en-US" sz="2800" dirty="0">
                <a:latin typeface="Times New Roman" panose="02020603050405020304" pitchFamily="18" charset="0"/>
              </a:rPr>
              <a:t>提供服务。</a:t>
            </a:r>
            <a:endParaRPr lang="zh-CN" altLang="en-US" sz="2800" dirty="0">
              <a:latin typeface="Times New Roman" panose="02020603050405020304" pitchFamily="18" charset="0"/>
            </a:endParaRPr>
          </a:p>
          <a:p>
            <a:pPr marL="457200" indent="-457200">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(4) </a:t>
            </a:r>
            <a:r>
              <a:rPr lang="zh-CN" altLang="en-US" sz="2800" dirty="0">
                <a:latin typeface="Times New Roman" panose="02020603050405020304" pitchFamily="18" charset="0"/>
              </a:rPr>
              <a:t>应用请求。</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71690" name="Rectangle 10"/>
          <p:cNvSpPr/>
          <p:nvPr/>
        </p:nvSpPr>
        <p:spPr>
          <a:xfrm>
            <a:off x="250825" y="2781300"/>
            <a:ext cx="8174038" cy="863600"/>
          </a:xfrm>
          <a:prstGeom prst="rect">
            <a:avLst/>
          </a:prstGeom>
          <a:noFill/>
          <a:ln w="9525">
            <a:noFill/>
          </a:ln>
        </p:spPr>
        <p:txBody>
          <a:bodyPr/>
          <a:p>
            <a:pPr marL="342900" indent="-342900" eaLnBrk="0" hangingPunct="0">
              <a:lnSpc>
                <a:spcPct val="100000"/>
              </a:lnSpc>
              <a:spcBef>
                <a:spcPct val="20000"/>
              </a:spcBef>
              <a:buChar char="•"/>
            </a:pPr>
            <a:r>
              <a:rPr lang="en-US" altLang="zh-CN" sz="3200" dirty="0">
                <a:solidFill>
                  <a:schemeClr val="accent1"/>
                </a:solidFill>
                <a:latin typeface="Arial" panose="020B0604020202020204" pitchFamily="34" charset="0"/>
              </a:rPr>
              <a:t>4. </a:t>
            </a:r>
            <a:r>
              <a:rPr lang="zh-CN" altLang="en-US" sz="3200" dirty="0">
                <a:solidFill>
                  <a:schemeClr val="accent1"/>
                </a:solidFill>
                <a:latin typeface="Arial" panose="020B0604020202020204" pitchFamily="34" charset="0"/>
              </a:rPr>
              <a:t>创建进程原语</a:t>
            </a:r>
            <a:r>
              <a:rPr lang="zh-CN" altLang="en-US" sz="3200" dirty="0">
                <a:latin typeface="Arial" panose="020B0604020202020204" pitchFamily="34" charset="0"/>
              </a:rPr>
              <a:t>的工作大致描述为：</a:t>
            </a:r>
            <a:r>
              <a:rPr lang="zh-CN" altLang="en-US" sz="3200" b="0" dirty="0">
                <a:latin typeface="Arial" panose="020B0604020202020204" pitchFamily="34" charset="0"/>
              </a:rPr>
              <a:t> </a:t>
            </a:r>
            <a:endParaRPr lang="zh-CN" altLang="en-US" sz="3200" b="0" dirty="0">
              <a:latin typeface="Arial" panose="020B0604020202020204" pitchFamily="34" charset="0"/>
            </a:endParaRPr>
          </a:p>
        </p:txBody>
      </p:sp>
      <p:sp>
        <p:nvSpPr>
          <p:cNvPr id="71691" name="Text Box 11"/>
          <p:cNvSpPr txBox="1"/>
          <p:nvPr/>
        </p:nvSpPr>
        <p:spPr>
          <a:xfrm>
            <a:off x="611188" y="3068638"/>
            <a:ext cx="6496050" cy="3508375"/>
          </a:xfrm>
          <a:prstGeom prst="rect">
            <a:avLst/>
          </a:prstGeom>
          <a:noFill/>
          <a:ln w="9525">
            <a:noFill/>
          </a:ln>
        </p:spPr>
        <p:txBody>
          <a:bodyPr>
            <a:spAutoFit/>
          </a:bodyPr>
          <a:p>
            <a:pPr marL="457200" indent="-457200">
              <a:spcBef>
                <a:spcPct val="0"/>
              </a:spcBef>
              <a:buAutoNum type="arabicParenBoth"/>
            </a:pPr>
            <a:r>
              <a:rPr lang="zh-CN" altLang="en-US" sz="2800" dirty="0">
                <a:latin typeface="Times New Roman" panose="02020603050405020304" pitchFamily="18" charset="0"/>
              </a:rPr>
              <a:t>申请空白</a:t>
            </a:r>
            <a:r>
              <a:rPr lang="en-US" altLang="zh-CN" sz="2800" dirty="0">
                <a:latin typeface="Times New Roman" panose="02020603050405020304" pitchFamily="18" charset="0"/>
              </a:rPr>
              <a:t>PCB</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marL="457200" indent="-457200">
              <a:spcBef>
                <a:spcPct val="0"/>
              </a:spcBef>
              <a:buAutoNum type="arabicParenBoth"/>
            </a:pPr>
            <a:r>
              <a:rPr lang="zh-CN" altLang="en-US" sz="2800" dirty="0">
                <a:latin typeface="Times New Roman" panose="02020603050405020304" pitchFamily="18" charset="0"/>
              </a:rPr>
              <a:t> 为新进程分配资源； </a:t>
            </a:r>
            <a:endParaRPr lang="zh-CN" altLang="en-US" sz="2800" dirty="0">
              <a:latin typeface="Times New Roman" panose="02020603050405020304" pitchFamily="18" charset="0"/>
            </a:endParaRPr>
          </a:p>
          <a:p>
            <a:pPr marL="457200" indent="-457200">
              <a:spcBef>
                <a:spcPct val="0"/>
              </a:spcBef>
            </a:pPr>
            <a:r>
              <a:rPr lang="en-US" altLang="zh-CN" sz="2800" dirty="0">
                <a:latin typeface="Times New Roman" panose="02020603050405020304" pitchFamily="18" charset="0"/>
              </a:rPr>
              <a:t>(3) </a:t>
            </a:r>
            <a:r>
              <a:rPr lang="zh-CN" altLang="en-US" sz="2800" dirty="0">
                <a:latin typeface="Times New Roman" panose="02020603050405020304" pitchFamily="18" charset="0"/>
              </a:rPr>
              <a:t>初始化进程控制块</a:t>
            </a:r>
            <a:r>
              <a:rPr lang="en-US" altLang="zh-CN" sz="2800" dirty="0">
                <a:latin typeface="Times New Roman" panose="02020603050405020304" pitchFamily="18" charset="0"/>
              </a:rPr>
              <a:t>PCB</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marL="457200" indent="-457200">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(4) </a:t>
            </a:r>
            <a:r>
              <a:rPr lang="zh-CN" altLang="en-US" sz="2800" dirty="0">
                <a:latin typeface="Times New Roman" panose="02020603050405020304" pitchFamily="18" charset="0"/>
              </a:rPr>
              <a:t>将新进程插入就绪队列。</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8"/>
                                        </p:tgtEl>
                                        <p:attrNameLst>
                                          <p:attrName>style.visibility</p:attrName>
                                        </p:attrNameLst>
                                      </p:cBhvr>
                                      <p:to>
                                        <p:strVal val="visible"/>
                                      </p:to>
                                    </p:set>
                                    <p:animEffect transition="in" filter="box(in)">
                                      <p:cBhvr>
                                        <p:cTn id="7" dur="500"/>
                                        <p:tgtEl>
                                          <p:spTgt spid="7168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685">
                                            <p:txEl>
                                              <p:charRg st="0" end="6"/>
                                            </p:txEl>
                                          </p:spTgt>
                                        </p:tgtEl>
                                        <p:attrNameLst>
                                          <p:attrName>style.visibility</p:attrName>
                                        </p:attrNameLst>
                                      </p:cBhvr>
                                      <p:to>
                                        <p:strVal val="visible"/>
                                      </p:to>
                                    </p:set>
                                    <p:animEffect transition="in" filter="box(in)">
                                      <p:cBhvr>
                                        <p:cTn id="12" dur="500"/>
                                        <p:tgtEl>
                                          <p:spTgt spid="71685">
                                            <p:txEl>
                                              <p:charRg st="0"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1685">
                                            <p:txEl>
                                              <p:charRg st="6" end="12"/>
                                            </p:txEl>
                                          </p:spTgt>
                                        </p:tgtEl>
                                        <p:attrNameLst>
                                          <p:attrName>style.visibility</p:attrName>
                                        </p:attrNameLst>
                                      </p:cBhvr>
                                      <p:to>
                                        <p:strVal val="visible"/>
                                      </p:to>
                                    </p:set>
                                    <p:animEffect transition="in" filter="box(in)">
                                      <p:cBhvr>
                                        <p:cTn id="17" dur="500"/>
                                        <p:tgtEl>
                                          <p:spTgt spid="71685">
                                            <p:txEl>
                                              <p:charRg st="6"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1689">
                                            <p:txEl>
                                              <p:charRg st="0" end="10"/>
                                            </p:txEl>
                                          </p:spTgt>
                                        </p:tgtEl>
                                        <p:attrNameLst>
                                          <p:attrName>style.visibility</p:attrName>
                                        </p:attrNameLst>
                                      </p:cBhvr>
                                      <p:to>
                                        <p:strVal val="visible"/>
                                      </p:to>
                                    </p:set>
                                    <p:animEffect transition="in" filter="box(in)">
                                      <p:cBhvr>
                                        <p:cTn id="22" dur="500"/>
                                        <p:tgtEl>
                                          <p:spTgt spid="71689">
                                            <p:txEl>
                                              <p:charRg st="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1689">
                                            <p:txEl>
                                              <p:charRg st="10" end="22"/>
                                            </p:txEl>
                                          </p:spTgt>
                                        </p:tgtEl>
                                        <p:attrNameLst>
                                          <p:attrName>style.visibility</p:attrName>
                                        </p:attrNameLst>
                                      </p:cBhvr>
                                      <p:to>
                                        <p:strVal val="visible"/>
                                      </p:to>
                                    </p:set>
                                    <p:animEffect transition="in" filter="box(in)">
                                      <p:cBhvr>
                                        <p:cTn id="27" dur="500"/>
                                        <p:tgtEl>
                                          <p:spTgt spid="71689">
                                            <p:txEl>
                                              <p:charRg st="10" end="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1690"/>
                                        </p:tgtEl>
                                        <p:attrNameLst>
                                          <p:attrName>style.visibility</p:attrName>
                                        </p:attrNameLst>
                                      </p:cBhvr>
                                      <p:to>
                                        <p:strVal val="visible"/>
                                      </p:to>
                                    </p:set>
                                    <p:animEffect transition="in" filter="box(in)">
                                      <p:cBhvr>
                                        <p:cTn id="32" dur="500"/>
                                        <p:tgtEl>
                                          <p:spTgt spid="7169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1691">
                                            <p:txEl>
                                              <p:charRg st="0" end="9"/>
                                            </p:txEl>
                                          </p:spTgt>
                                        </p:tgtEl>
                                        <p:attrNameLst>
                                          <p:attrName>style.visibility</p:attrName>
                                        </p:attrNameLst>
                                      </p:cBhvr>
                                      <p:to>
                                        <p:strVal val="visible"/>
                                      </p:to>
                                    </p:set>
                                    <p:animEffect transition="in" filter="box(in)">
                                      <p:cBhvr>
                                        <p:cTn id="37" dur="500"/>
                                        <p:tgtEl>
                                          <p:spTgt spid="71691">
                                            <p:txEl>
                                              <p:charRg st="0"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71691">
                                            <p:txEl>
                                              <p:charRg st="9" end="21"/>
                                            </p:txEl>
                                          </p:spTgt>
                                        </p:tgtEl>
                                        <p:attrNameLst>
                                          <p:attrName>style.visibility</p:attrName>
                                        </p:attrNameLst>
                                      </p:cBhvr>
                                      <p:to>
                                        <p:strVal val="visible"/>
                                      </p:to>
                                    </p:set>
                                    <p:animEffect transition="in" filter="box(in)">
                                      <p:cBhvr>
                                        <p:cTn id="42" dur="500"/>
                                        <p:tgtEl>
                                          <p:spTgt spid="71691">
                                            <p:txEl>
                                              <p:charRg st="9" end="2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1691">
                                            <p:txEl>
                                              <p:charRg st="21" end="38"/>
                                            </p:txEl>
                                          </p:spTgt>
                                        </p:tgtEl>
                                        <p:attrNameLst>
                                          <p:attrName>style.visibility</p:attrName>
                                        </p:attrNameLst>
                                      </p:cBhvr>
                                      <p:to>
                                        <p:strVal val="visible"/>
                                      </p:to>
                                    </p:set>
                                    <p:animEffect transition="in" filter="box(in)">
                                      <p:cBhvr>
                                        <p:cTn id="47" dur="500"/>
                                        <p:tgtEl>
                                          <p:spTgt spid="71691">
                                            <p:txEl>
                                              <p:charRg st="21" end="3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1691">
                                            <p:txEl>
                                              <p:charRg st="38" end="56"/>
                                            </p:txEl>
                                          </p:spTgt>
                                        </p:tgtEl>
                                        <p:attrNameLst>
                                          <p:attrName>style.visibility</p:attrName>
                                        </p:attrNameLst>
                                      </p:cBhvr>
                                      <p:to>
                                        <p:strVal val="visible"/>
                                      </p:to>
                                    </p:set>
                                    <p:animEffect transition="in" filter="box(in)">
                                      <p:cBhvr>
                                        <p:cTn id="52" dur="500"/>
                                        <p:tgtEl>
                                          <p:spTgt spid="71691">
                                            <p:txEl>
                                              <p:charRg st="38"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8" grpId="0"/>
      <p:bldP spid="716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5"/>
          <p:cNvSpPr/>
          <p:nvPr/>
        </p:nvSpPr>
        <p:spPr>
          <a:xfrm>
            <a:off x="0" y="0"/>
            <a:ext cx="9144000" cy="0"/>
          </a:xfrm>
          <a:prstGeom prst="rect">
            <a:avLst/>
          </a:prstGeom>
          <a:noFill/>
          <a:ln w="9525">
            <a:noFill/>
          </a:ln>
        </p:spPr>
        <p:txBody>
          <a:bodyPr wrap="none" anchor="ctr">
            <a:spAutoFit/>
          </a:bodyPr>
          <a:p>
            <a:endParaRPr lang="zh-CN" altLang="en-US" dirty="0">
              <a:latin typeface="Arial" panose="020B0604020202020204" pitchFamily="34" charset="0"/>
            </a:endParaRPr>
          </a:p>
        </p:txBody>
      </p:sp>
      <p:grpSp>
        <p:nvGrpSpPr>
          <p:cNvPr id="34819" name="Group 102"/>
          <p:cNvGrpSpPr/>
          <p:nvPr/>
        </p:nvGrpSpPr>
        <p:grpSpPr>
          <a:xfrm>
            <a:off x="1403350" y="-100012"/>
            <a:ext cx="6516688" cy="1162050"/>
            <a:chOff x="1655" y="203"/>
            <a:chExt cx="4105" cy="732"/>
          </a:xfrm>
        </p:grpSpPr>
        <p:sp>
          <p:nvSpPr>
            <p:cNvPr id="34891" name="Rectangle 8"/>
            <p:cNvSpPr/>
            <p:nvPr/>
          </p:nvSpPr>
          <p:spPr>
            <a:xfrm>
              <a:off x="1655" y="300"/>
              <a:ext cx="4105" cy="635"/>
            </a:xfrm>
            <a:prstGeom prst="rect">
              <a:avLst/>
            </a:prstGeom>
            <a:solidFill>
              <a:srgbClr val="E8EEF7"/>
            </a:solidFill>
            <a:ln w="9525">
              <a:noFill/>
            </a:ln>
          </p:spPr>
          <p:txBody>
            <a:bodyPr/>
            <a:p>
              <a:endParaRPr lang="zh-CN" altLang="en-US" dirty="0">
                <a:latin typeface="Arial" panose="020B0604020202020204" pitchFamily="34" charset="0"/>
              </a:endParaRPr>
            </a:p>
          </p:txBody>
        </p:sp>
        <p:sp>
          <p:nvSpPr>
            <p:cNvPr id="34892" name="Rectangle 10"/>
            <p:cNvSpPr/>
            <p:nvPr/>
          </p:nvSpPr>
          <p:spPr>
            <a:xfrm>
              <a:off x="1708" y="223"/>
              <a:ext cx="383" cy="461"/>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调用</a:t>
              </a:r>
              <a:endParaRPr lang="zh-CN" altLang="en-US" dirty="0">
                <a:latin typeface="Arial" panose="020B0604020202020204" pitchFamily="34" charset="0"/>
              </a:endParaRPr>
            </a:p>
          </p:txBody>
        </p:sp>
        <p:sp>
          <p:nvSpPr>
            <p:cNvPr id="34893" name="Rectangle 11"/>
            <p:cNvSpPr/>
            <p:nvPr/>
          </p:nvSpPr>
          <p:spPr>
            <a:xfrm>
              <a:off x="2188" y="210"/>
              <a:ext cx="396" cy="461"/>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alloc</a:t>
              </a:r>
              <a:endParaRPr lang="en-US" altLang="zh-CN" dirty="0">
                <a:latin typeface="Arial" panose="020B0604020202020204" pitchFamily="34" charset="0"/>
              </a:endParaRPr>
            </a:p>
          </p:txBody>
        </p:sp>
        <p:sp>
          <p:nvSpPr>
            <p:cNvPr id="34894" name="Rectangle 12"/>
            <p:cNvSpPr/>
            <p:nvPr/>
          </p:nvSpPr>
          <p:spPr>
            <a:xfrm>
              <a:off x="2687" y="210"/>
              <a:ext cx="108" cy="461"/>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_</a:t>
              </a:r>
              <a:endParaRPr lang="en-US" altLang="zh-CN" dirty="0">
                <a:latin typeface="Arial" panose="020B0604020202020204" pitchFamily="34" charset="0"/>
              </a:endParaRPr>
            </a:p>
          </p:txBody>
        </p:sp>
        <p:sp>
          <p:nvSpPr>
            <p:cNvPr id="34895" name="Rectangle 13"/>
            <p:cNvSpPr/>
            <p:nvPr/>
          </p:nvSpPr>
          <p:spPr>
            <a:xfrm>
              <a:off x="2812" y="210"/>
              <a:ext cx="351" cy="461"/>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task</a:t>
              </a:r>
              <a:endParaRPr lang="en-US" altLang="zh-CN" dirty="0">
                <a:latin typeface="Arial" panose="020B0604020202020204" pitchFamily="34" charset="0"/>
              </a:endParaRPr>
            </a:p>
          </p:txBody>
        </p:sp>
        <p:sp>
          <p:nvSpPr>
            <p:cNvPr id="34896" name="Rectangle 14"/>
            <p:cNvSpPr/>
            <p:nvPr/>
          </p:nvSpPr>
          <p:spPr>
            <a:xfrm>
              <a:off x="3240" y="210"/>
              <a:ext cx="107" cy="461"/>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_</a:t>
              </a:r>
              <a:endParaRPr lang="en-US" altLang="zh-CN" dirty="0">
                <a:latin typeface="Arial" panose="020B0604020202020204" pitchFamily="34" charset="0"/>
              </a:endParaRPr>
            </a:p>
          </p:txBody>
        </p:sp>
        <p:sp>
          <p:nvSpPr>
            <p:cNvPr id="34897" name="Rectangle 15"/>
            <p:cNvSpPr/>
            <p:nvPr/>
          </p:nvSpPr>
          <p:spPr>
            <a:xfrm>
              <a:off x="3382" y="210"/>
              <a:ext cx="469" cy="461"/>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struct</a:t>
              </a:r>
              <a:endParaRPr lang="en-US" altLang="zh-CN" dirty="0">
                <a:latin typeface="Arial" panose="020B0604020202020204" pitchFamily="34" charset="0"/>
              </a:endParaRPr>
            </a:p>
          </p:txBody>
        </p:sp>
        <p:sp>
          <p:nvSpPr>
            <p:cNvPr id="34898" name="Rectangle 16"/>
            <p:cNvSpPr/>
            <p:nvPr/>
          </p:nvSpPr>
          <p:spPr>
            <a:xfrm>
              <a:off x="3952" y="210"/>
              <a:ext cx="127" cy="461"/>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a:t>
              </a:r>
              <a:endParaRPr lang="en-US" altLang="zh-CN" dirty="0">
                <a:latin typeface="Arial" panose="020B0604020202020204" pitchFamily="34" charset="0"/>
              </a:endParaRPr>
            </a:p>
          </p:txBody>
        </p:sp>
        <p:sp>
          <p:nvSpPr>
            <p:cNvPr id="34899" name="Rectangle 17"/>
            <p:cNvSpPr/>
            <p:nvPr/>
          </p:nvSpPr>
          <p:spPr>
            <a:xfrm>
              <a:off x="4105" y="203"/>
              <a:ext cx="1536" cy="460"/>
            </a:xfrm>
            <a:prstGeom prst="rect">
              <a:avLst/>
            </a:prstGeom>
            <a:noFill/>
            <a:ln w="9525">
              <a:noFill/>
            </a:ln>
          </p:spPr>
          <p:txBody>
            <a:bodyPr lIns="0" tIns="0" rIns="0" bIns="0">
              <a:spAutoFit/>
            </a:bodyPr>
            <a:p>
              <a:pPr marL="457200" indent="-457200">
                <a:spcBef>
                  <a:spcPct val="0"/>
                </a:spcBef>
              </a:pPr>
              <a:r>
                <a:rPr lang="zh-CN" altLang="en-US" b="0" dirty="0">
                  <a:solidFill>
                    <a:srgbClr val="0000FF"/>
                  </a:solidFill>
                  <a:latin typeface="宋体" panose="02010600030101010101" pitchFamily="2" charset="-122"/>
                </a:rPr>
                <a:t>分配两个页面存放</a:t>
              </a:r>
              <a:endParaRPr lang="zh-CN" altLang="en-US" dirty="0">
                <a:latin typeface="Arial" panose="020B0604020202020204" pitchFamily="34" charset="0"/>
              </a:endParaRPr>
            </a:p>
          </p:txBody>
        </p:sp>
        <p:sp>
          <p:nvSpPr>
            <p:cNvPr id="34900" name="Rectangle 18"/>
            <p:cNvSpPr/>
            <p:nvPr/>
          </p:nvSpPr>
          <p:spPr>
            <a:xfrm>
              <a:off x="1701" y="436"/>
              <a:ext cx="408" cy="460"/>
            </a:xfrm>
            <a:prstGeom prst="rect">
              <a:avLst/>
            </a:prstGeom>
            <a:noFill/>
            <a:ln w="9525">
              <a:noFill/>
            </a:ln>
          </p:spPr>
          <p:txBody>
            <a:bodyPr lIns="0" tIns="0" rIns="0" bIns="0">
              <a:spAutoFit/>
            </a:bodyPr>
            <a:p>
              <a:pPr marL="457200" indent="-457200">
                <a:spcBef>
                  <a:spcPct val="0"/>
                </a:spcBef>
              </a:pPr>
              <a:r>
                <a:rPr lang="en-US" altLang="zh-CN" b="0" dirty="0">
                  <a:solidFill>
                    <a:srgbClr val="0000FF"/>
                  </a:solidFill>
                  <a:latin typeface="Arial" panose="020B0604020202020204" pitchFamily="34" charset="0"/>
                </a:rPr>
                <a:t>task</a:t>
              </a:r>
              <a:endParaRPr lang="en-US" altLang="zh-CN" dirty="0">
                <a:latin typeface="Arial" panose="020B0604020202020204" pitchFamily="34" charset="0"/>
              </a:endParaRPr>
            </a:p>
          </p:txBody>
        </p:sp>
        <p:sp>
          <p:nvSpPr>
            <p:cNvPr id="34901" name="Rectangle 19"/>
            <p:cNvSpPr/>
            <p:nvPr/>
          </p:nvSpPr>
          <p:spPr>
            <a:xfrm>
              <a:off x="2093" y="391"/>
              <a:ext cx="107"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_</a:t>
              </a:r>
              <a:endParaRPr lang="en-US" altLang="zh-CN" dirty="0">
                <a:latin typeface="Arial" panose="020B0604020202020204" pitchFamily="34" charset="0"/>
              </a:endParaRPr>
            </a:p>
          </p:txBody>
        </p:sp>
        <p:sp>
          <p:nvSpPr>
            <p:cNvPr id="34902" name="Rectangle 20"/>
            <p:cNvSpPr/>
            <p:nvPr/>
          </p:nvSpPr>
          <p:spPr>
            <a:xfrm>
              <a:off x="2275" y="436"/>
              <a:ext cx="469"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struct</a:t>
              </a:r>
              <a:endParaRPr lang="en-US" altLang="zh-CN" dirty="0">
                <a:latin typeface="Arial" panose="020B0604020202020204" pitchFamily="34" charset="0"/>
              </a:endParaRPr>
            </a:p>
          </p:txBody>
        </p:sp>
        <p:sp>
          <p:nvSpPr>
            <p:cNvPr id="34903" name="Rectangle 21"/>
            <p:cNvSpPr/>
            <p:nvPr/>
          </p:nvSpPr>
          <p:spPr>
            <a:xfrm>
              <a:off x="2823" y="436"/>
              <a:ext cx="193" cy="461"/>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及</a:t>
              </a:r>
              <a:endParaRPr lang="zh-CN" altLang="en-US" dirty="0">
                <a:latin typeface="Arial" panose="020B0604020202020204" pitchFamily="34" charset="0"/>
              </a:endParaRPr>
            </a:p>
          </p:txBody>
        </p:sp>
        <p:sp>
          <p:nvSpPr>
            <p:cNvPr id="34904" name="Rectangle 22"/>
            <p:cNvSpPr/>
            <p:nvPr/>
          </p:nvSpPr>
          <p:spPr>
            <a:xfrm>
              <a:off x="3061" y="436"/>
              <a:ext cx="769" cy="461"/>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系统堆栈</a:t>
              </a:r>
              <a:endParaRPr lang="zh-CN" altLang="en-US" dirty="0">
                <a:latin typeface="Arial" panose="020B0604020202020204" pitchFamily="34" charset="0"/>
              </a:endParaRPr>
            </a:p>
          </p:txBody>
        </p:sp>
      </p:grpSp>
      <p:grpSp>
        <p:nvGrpSpPr>
          <p:cNvPr id="34820" name="Group 106"/>
          <p:cNvGrpSpPr/>
          <p:nvPr/>
        </p:nvGrpSpPr>
        <p:grpSpPr>
          <a:xfrm>
            <a:off x="1547813" y="1331913"/>
            <a:ext cx="5391150" cy="801687"/>
            <a:chOff x="975" y="890"/>
            <a:chExt cx="3396" cy="505"/>
          </a:xfrm>
        </p:grpSpPr>
        <p:sp>
          <p:nvSpPr>
            <p:cNvPr id="34883" name="Rectangle 23"/>
            <p:cNvSpPr/>
            <p:nvPr/>
          </p:nvSpPr>
          <p:spPr>
            <a:xfrm>
              <a:off x="975" y="1026"/>
              <a:ext cx="3396" cy="331"/>
            </a:xfrm>
            <a:prstGeom prst="rect">
              <a:avLst/>
            </a:prstGeom>
            <a:solidFill>
              <a:srgbClr val="E8EEF7"/>
            </a:solidFill>
            <a:ln w="9525">
              <a:noFill/>
            </a:ln>
          </p:spPr>
          <p:txBody>
            <a:bodyPr/>
            <a:p>
              <a:endParaRPr lang="zh-CN" altLang="en-US" dirty="0">
                <a:latin typeface="Arial" panose="020B0604020202020204" pitchFamily="34" charset="0"/>
              </a:endParaRPr>
            </a:p>
          </p:txBody>
        </p:sp>
        <p:sp>
          <p:nvSpPr>
            <p:cNvPr id="34884" name="Rectangle 25"/>
            <p:cNvSpPr/>
            <p:nvPr/>
          </p:nvSpPr>
          <p:spPr>
            <a:xfrm>
              <a:off x="1020" y="890"/>
              <a:ext cx="383"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调用</a:t>
              </a:r>
              <a:endParaRPr lang="zh-CN" altLang="en-US" dirty="0">
                <a:latin typeface="Arial" panose="020B0604020202020204" pitchFamily="34" charset="0"/>
              </a:endParaRPr>
            </a:p>
          </p:txBody>
        </p:sp>
        <p:sp>
          <p:nvSpPr>
            <p:cNvPr id="34885" name="Rectangle 26"/>
            <p:cNvSpPr/>
            <p:nvPr/>
          </p:nvSpPr>
          <p:spPr>
            <a:xfrm>
              <a:off x="1429" y="890"/>
              <a:ext cx="267"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get</a:t>
              </a:r>
              <a:endParaRPr lang="en-US" altLang="zh-CN" dirty="0">
                <a:latin typeface="Arial" panose="020B0604020202020204" pitchFamily="34" charset="0"/>
              </a:endParaRPr>
            </a:p>
          </p:txBody>
        </p:sp>
        <p:sp>
          <p:nvSpPr>
            <p:cNvPr id="34886" name="Rectangle 27"/>
            <p:cNvSpPr/>
            <p:nvPr/>
          </p:nvSpPr>
          <p:spPr>
            <a:xfrm>
              <a:off x="1746" y="890"/>
              <a:ext cx="108"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_</a:t>
              </a:r>
              <a:endParaRPr lang="en-US" altLang="zh-CN" dirty="0">
                <a:latin typeface="Arial" panose="020B0604020202020204" pitchFamily="34" charset="0"/>
              </a:endParaRPr>
            </a:p>
          </p:txBody>
        </p:sp>
        <p:sp>
          <p:nvSpPr>
            <p:cNvPr id="34887" name="Rectangle 28"/>
            <p:cNvSpPr/>
            <p:nvPr/>
          </p:nvSpPr>
          <p:spPr>
            <a:xfrm>
              <a:off x="1866" y="890"/>
              <a:ext cx="257"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pid</a:t>
              </a:r>
              <a:endParaRPr lang="en-US" altLang="zh-CN" dirty="0">
                <a:latin typeface="Arial" panose="020B0604020202020204" pitchFamily="34" charset="0"/>
              </a:endParaRPr>
            </a:p>
          </p:txBody>
        </p:sp>
        <p:sp>
          <p:nvSpPr>
            <p:cNvPr id="34888" name="Rectangle 29"/>
            <p:cNvSpPr/>
            <p:nvPr/>
          </p:nvSpPr>
          <p:spPr>
            <a:xfrm>
              <a:off x="2173" y="890"/>
              <a:ext cx="129"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a:t>
              </a:r>
              <a:endParaRPr lang="en-US" altLang="zh-CN" dirty="0">
                <a:latin typeface="Arial" panose="020B0604020202020204" pitchFamily="34" charset="0"/>
              </a:endParaRPr>
            </a:p>
          </p:txBody>
        </p:sp>
        <p:sp>
          <p:nvSpPr>
            <p:cNvPr id="34889" name="Rectangle 30"/>
            <p:cNvSpPr/>
            <p:nvPr/>
          </p:nvSpPr>
          <p:spPr>
            <a:xfrm>
              <a:off x="2327" y="897"/>
              <a:ext cx="1344"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获得新建子进程</a:t>
              </a:r>
              <a:endParaRPr lang="zh-CN" altLang="en-US" dirty="0">
                <a:latin typeface="Arial" panose="020B0604020202020204" pitchFamily="34" charset="0"/>
              </a:endParaRPr>
            </a:p>
          </p:txBody>
        </p:sp>
        <p:sp>
          <p:nvSpPr>
            <p:cNvPr id="34890" name="Rectangle 31"/>
            <p:cNvSpPr/>
            <p:nvPr/>
          </p:nvSpPr>
          <p:spPr>
            <a:xfrm>
              <a:off x="3696" y="935"/>
              <a:ext cx="319"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PID</a:t>
              </a:r>
              <a:endParaRPr lang="en-US" altLang="zh-CN" dirty="0">
                <a:latin typeface="Arial" panose="020B0604020202020204" pitchFamily="34" charset="0"/>
              </a:endParaRPr>
            </a:p>
          </p:txBody>
        </p:sp>
      </p:grpSp>
      <p:grpSp>
        <p:nvGrpSpPr>
          <p:cNvPr id="34821" name="Group 105"/>
          <p:cNvGrpSpPr/>
          <p:nvPr/>
        </p:nvGrpSpPr>
        <p:grpSpPr>
          <a:xfrm>
            <a:off x="755650" y="2266950"/>
            <a:ext cx="8062913" cy="2025650"/>
            <a:chOff x="249" y="1506"/>
            <a:chExt cx="5079" cy="1276"/>
          </a:xfrm>
        </p:grpSpPr>
        <p:sp>
          <p:nvSpPr>
            <p:cNvPr id="34845" name="Rectangle 34"/>
            <p:cNvSpPr/>
            <p:nvPr/>
          </p:nvSpPr>
          <p:spPr>
            <a:xfrm>
              <a:off x="249" y="1732"/>
              <a:ext cx="5079" cy="1018"/>
            </a:xfrm>
            <a:prstGeom prst="rect">
              <a:avLst/>
            </a:prstGeom>
            <a:solidFill>
              <a:srgbClr val="E8EEF7"/>
            </a:solidFill>
            <a:ln w="9525">
              <a:noFill/>
            </a:ln>
          </p:spPr>
          <p:txBody>
            <a:bodyPr/>
            <a:p>
              <a:endParaRPr lang="zh-CN" altLang="en-US" dirty="0">
                <a:latin typeface="Arial" panose="020B0604020202020204" pitchFamily="34" charset="0"/>
              </a:endParaRPr>
            </a:p>
          </p:txBody>
        </p:sp>
        <p:sp>
          <p:nvSpPr>
            <p:cNvPr id="34846" name="Rectangle 36"/>
            <p:cNvSpPr/>
            <p:nvPr/>
          </p:nvSpPr>
          <p:spPr>
            <a:xfrm>
              <a:off x="281" y="1536"/>
              <a:ext cx="106"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1</a:t>
              </a:r>
              <a:endParaRPr lang="en-US" altLang="zh-CN" dirty="0">
                <a:latin typeface="Arial" panose="020B0604020202020204" pitchFamily="34" charset="0"/>
              </a:endParaRPr>
            </a:p>
          </p:txBody>
        </p:sp>
        <p:sp>
          <p:nvSpPr>
            <p:cNvPr id="34847" name="Rectangle 37"/>
            <p:cNvSpPr/>
            <p:nvPr/>
          </p:nvSpPr>
          <p:spPr>
            <a:xfrm>
              <a:off x="396" y="1552"/>
              <a:ext cx="191"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a:t>
              </a:r>
              <a:endParaRPr lang="zh-CN" altLang="en-US" dirty="0">
                <a:latin typeface="Arial" panose="020B0604020202020204" pitchFamily="34" charset="0"/>
              </a:endParaRPr>
            </a:p>
          </p:txBody>
        </p:sp>
        <p:sp>
          <p:nvSpPr>
            <p:cNvPr id="34848" name="Rectangle 38"/>
            <p:cNvSpPr/>
            <p:nvPr/>
          </p:nvSpPr>
          <p:spPr>
            <a:xfrm>
              <a:off x="582" y="1552"/>
              <a:ext cx="385"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调用</a:t>
              </a:r>
              <a:endParaRPr lang="zh-CN" altLang="en-US" dirty="0">
                <a:latin typeface="Arial" panose="020B0604020202020204" pitchFamily="34" charset="0"/>
              </a:endParaRPr>
            </a:p>
          </p:txBody>
        </p:sp>
        <p:sp>
          <p:nvSpPr>
            <p:cNvPr id="34849" name="Rectangle 39"/>
            <p:cNvSpPr/>
            <p:nvPr/>
          </p:nvSpPr>
          <p:spPr>
            <a:xfrm>
              <a:off x="972" y="1536"/>
              <a:ext cx="406"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copy</a:t>
              </a:r>
              <a:endParaRPr lang="en-US" altLang="zh-CN" dirty="0">
                <a:latin typeface="Arial" panose="020B0604020202020204" pitchFamily="34" charset="0"/>
              </a:endParaRPr>
            </a:p>
          </p:txBody>
        </p:sp>
        <p:sp>
          <p:nvSpPr>
            <p:cNvPr id="34850" name="Rectangle 40"/>
            <p:cNvSpPr/>
            <p:nvPr/>
          </p:nvSpPr>
          <p:spPr>
            <a:xfrm>
              <a:off x="1374" y="1536"/>
              <a:ext cx="107"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_</a:t>
              </a:r>
              <a:endParaRPr lang="en-US" altLang="zh-CN" dirty="0">
                <a:latin typeface="Arial" panose="020B0604020202020204" pitchFamily="34" charset="0"/>
              </a:endParaRPr>
            </a:p>
          </p:txBody>
        </p:sp>
        <p:sp>
          <p:nvSpPr>
            <p:cNvPr id="34851" name="Rectangle 41"/>
            <p:cNvSpPr/>
            <p:nvPr/>
          </p:nvSpPr>
          <p:spPr>
            <a:xfrm>
              <a:off x="1509" y="1506"/>
              <a:ext cx="342"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files</a:t>
              </a:r>
              <a:endParaRPr lang="en-US" altLang="zh-CN" dirty="0">
                <a:latin typeface="Arial" panose="020B0604020202020204" pitchFamily="34" charset="0"/>
              </a:endParaRPr>
            </a:p>
          </p:txBody>
        </p:sp>
        <p:sp>
          <p:nvSpPr>
            <p:cNvPr id="34852" name="Rectangle 42"/>
            <p:cNvSpPr/>
            <p:nvPr/>
          </p:nvSpPr>
          <p:spPr>
            <a:xfrm>
              <a:off x="1821" y="1536"/>
              <a:ext cx="127"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a:t>
              </a:r>
              <a:endParaRPr lang="en-US" altLang="zh-CN" dirty="0">
                <a:latin typeface="Arial" panose="020B0604020202020204" pitchFamily="34" charset="0"/>
              </a:endParaRPr>
            </a:p>
          </p:txBody>
        </p:sp>
        <p:sp>
          <p:nvSpPr>
            <p:cNvPr id="34853" name="Rectangle 43"/>
            <p:cNvSpPr/>
            <p:nvPr/>
          </p:nvSpPr>
          <p:spPr>
            <a:xfrm>
              <a:off x="1952" y="1552"/>
              <a:ext cx="3071"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复制父进程已经打开的文件控制结构</a:t>
              </a:r>
              <a:endParaRPr lang="zh-CN" altLang="en-US" dirty="0">
                <a:latin typeface="Arial" panose="020B0604020202020204" pitchFamily="34" charset="0"/>
              </a:endParaRPr>
            </a:p>
          </p:txBody>
        </p:sp>
        <p:sp>
          <p:nvSpPr>
            <p:cNvPr id="34854" name="Rectangle 44"/>
            <p:cNvSpPr/>
            <p:nvPr/>
          </p:nvSpPr>
          <p:spPr>
            <a:xfrm>
              <a:off x="5012" y="1570"/>
              <a:ext cx="193"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a:t>
              </a:r>
              <a:endParaRPr lang="zh-CN" altLang="en-US" dirty="0">
                <a:latin typeface="Arial" panose="020B0604020202020204" pitchFamily="34" charset="0"/>
              </a:endParaRPr>
            </a:p>
          </p:txBody>
        </p:sp>
        <p:sp>
          <p:nvSpPr>
            <p:cNvPr id="34855" name="Rectangle 45"/>
            <p:cNvSpPr/>
            <p:nvPr/>
          </p:nvSpPr>
          <p:spPr>
            <a:xfrm>
              <a:off x="281" y="1787"/>
              <a:ext cx="106"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2</a:t>
              </a:r>
              <a:endParaRPr lang="en-US" altLang="zh-CN" dirty="0">
                <a:latin typeface="Arial" panose="020B0604020202020204" pitchFamily="34" charset="0"/>
              </a:endParaRPr>
            </a:p>
          </p:txBody>
        </p:sp>
        <p:sp>
          <p:nvSpPr>
            <p:cNvPr id="34856" name="Rectangle 46"/>
            <p:cNvSpPr/>
            <p:nvPr/>
          </p:nvSpPr>
          <p:spPr>
            <a:xfrm>
              <a:off x="396" y="1803"/>
              <a:ext cx="191"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a:t>
              </a:r>
              <a:endParaRPr lang="zh-CN" altLang="en-US" dirty="0">
                <a:latin typeface="Arial" panose="020B0604020202020204" pitchFamily="34" charset="0"/>
              </a:endParaRPr>
            </a:p>
          </p:txBody>
        </p:sp>
        <p:sp>
          <p:nvSpPr>
            <p:cNvPr id="34857" name="Rectangle 47"/>
            <p:cNvSpPr/>
            <p:nvPr/>
          </p:nvSpPr>
          <p:spPr>
            <a:xfrm>
              <a:off x="582" y="1803"/>
              <a:ext cx="385"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调用</a:t>
              </a:r>
              <a:endParaRPr lang="zh-CN" altLang="en-US" dirty="0">
                <a:latin typeface="Arial" panose="020B0604020202020204" pitchFamily="34" charset="0"/>
              </a:endParaRPr>
            </a:p>
          </p:txBody>
        </p:sp>
        <p:sp>
          <p:nvSpPr>
            <p:cNvPr id="34858" name="Rectangle 48"/>
            <p:cNvSpPr/>
            <p:nvPr/>
          </p:nvSpPr>
          <p:spPr>
            <a:xfrm>
              <a:off x="972" y="1787"/>
              <a:ext cx="406"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copy</a:t>
              </a:r>
              <a:endParaRPr lang="en-US" altLang="zh-CN" dirty="0">
                <a:latin typeface="Arial" panose="020B0604020202020204" pitchFamily="34" charset="0"/>
              </a:endParaRPr>
            </a:p>
          </p:txBody>
        </p:sp>
        <p:sp>
          <p:nvSpPr>
            <p:cNvPr id="34859" name="Rectangle 49"/>
            <p:cNvSpPr/>
            <p:nvPr/>
          </p:nvSpPr>
          <p:spPr>
            <a:xfrm>
              <a:off x="1374" y="1787"/>
              <a:ext cx="107"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_</a:t>
              </a:r>
              <a:endParaRPr lang="en-US" altLang="zh-CN" dirty="0">
                <a:latin typeface="Arial" panose="020B0604020202020204" pitchFamily="34" charset="0"/>
              </a:endParaRPr>
            </a:p>
          </p:txBody>
        </p:sp>
        <p:sp>
          <p:nvSpPr>
            <p:cNvPr id="34860" name="Rectangle 50"/>
            <p:cNvSpPr/>
            <p:nvPr/>
          </p:nvSpPr>
          <p:spPr>
            <a:xfrm>
              <a:off x="1475" y="1787"/>
              <a:ext cx="149"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fs</a:t>
              </a:r>
              <a:endParaRPr lang="en-US" altLang="zh-CN" dirty="0">
                <a:latin typeface="Arial" panose="020B0604020202020204" pitchFamily="34" charset="0"/>
              </a:endParaRPr>
            </a:p>
          </p:txBody>
        </p:sp>
        <p:sp>
          <p:nvSpPr>
            <p:cNvPr id="34861" name="Rectangle 51"/>
            <p:cNvSpPr/>
            <p:nvPr/>
          </p:nvSpPr>
          <p:spPr>
            <a:xfrm>
              <a:off x="1635" y="1787"/>
              <a:ext cx="127"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a:t>
              </a:r>
              <a:endParaRPr lang="en-US" altLang="zh-CN" dirty="0">
                <a:latin typeface="Arial" panose="020B0604020202020204" pitchFamily="34" charset="0"/>
              </a:endParaRPr>
            </a:p>
          </p:txBody>
        </p:sp>
        <p:sp>
          <p:nvSpPr>
            <p:cNvPr id="34862" name="Rectangle 52"/>
            <p:cNvSpPr/>
            <p:nvPr/>
          </p:nvSpPr>
          <p:spPr>
            <a:xfrm>
              <a:off x="1764" y="1803"/>
              <a:ext cx="1728"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复制父进程的根目录</a:t>
              </a:r>
              <a:endParaRPr lang="zh-CN" altLang="en-US" dirty="0">
                <a:latin typeface="Arial" panose="020B0604020202020204" pitchFamily="34" charset="0"/>
              </a:endParaRPr>
            </a:p>
          </p:txBody>
        </p:sp>
        <p:sp>
          <p:nvSpPr>
            <p:cNvPr id="34863" name="Rectangle 53"/>
            <p:cNvSpPr/>
            <p:nvPr/>
          </p:nvSpPr>
          <p:spPr>
            <a:xfrm>
              <a:off x="3494" y="1803"/>
              <a:ext cx="191"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a:t>
              </a:r>
              <a:endParaRPr lang="zh-CN" altLang="en-US" dirty="0">
                <a:latin typeface="Arial" panose="020B0604020202020204" pitchFamily="34" charset="0"/>
              </a:endParaRPr>
            </a:p>
          </p:txBody>
        </p:sp>
        <p:sp>
          <p:nvSpPr>
            <p:cNvPr id="34864" name="Rectangle 54"/>
            <p:cNvSpPr/>
            <p:nvPr/>
          </p:nvSpPr>
          <p:spPr>
            <a:xfrm>
              <a:off x="3680" y="1803"/>
              <a:ext cx="767"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安装点等</a:t>
              </a:r>
              <a:endParaRPr lang="zh-CN" altLang="en-US" dirty="0">
                <a:latin typeface="Arial" panose="020B0604020202020204" pitchFamily="34" charset="0"/>
              </a:endParaRPr>
            </a:p>
          </p:txBody>
        </p:sp>
        <p:sp>
          <p:nvSpPr>
            <p:cNvPr id="34865" name="Rectangle 55"/>
            <p:cNvSpPr/>
            <p:nvPr/>
          </p:nvSpPr>
          <p:spPr>
            <a:xfrm>
              <a:off x="4444" y="1803"/>
              <a:ext cx="193"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a:t>
              </a:r>
              <a:endParaRPr lang="zh-CN" altLang="en-US" dirty="0">
                <a:latin typeface="Arial" panose="020B0604020202020204" pitchFamily="34" charset="0"/>
              </a:endParaRPr>
            </a:p>
          </p:txBody>
        </p:sp>
        <p:sp>
          <p:nvSpPr>
            <p:cNvPr id="34866" name="Rectangle 56"/>
            <p:cNvSpPr/>
            <p:nvPr/>
          </p:nvSpPr>
          <p:spPr>
            <a:xfrm>
              <a:off x="281" y="2054"/>
              <a:ext cx="106"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3</a:t>
              </a:r>
              <a:endParaRPr lang="en-US" altLang="zh-CN" dirty="0">
                <a:latin typeface="Arial" panose="020B0604020202020204" pitchFamily="34" charset="0"/>
              </a:endParaRPr>
            </a:p>
          </p:txBody>
        </p:sp>
        <p:sp>
          <p:nvSpPr>
            <p:cNvPr id="34867" name="Rectangle 57"/>
            <p:cNvSpPr/>
            <p:nvPr/>
          </p:nvSpPr>
          <p:spPr>
            <a:xfrm>
              <a:off x="396" y="2069"/>
              <a:ext cx="191"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a:t>
              </a:r>
              <a:endParaRPr lang="zh-CN" altLang="en-US" dirty="0">
                <a:latin typeface="Arial" panose="020B0604020202020204" pitchFamily="34" charset="0"/>
              </a:endParaRPr>
            </a:p>
          </p:txBody>
        </p:sp>
        <p:sp>
          <p:nvSpPr>
            <p:cNvPr id="34868" name="Rectangle 58"/>
            <p:cNvSpPr/>
            <p:nvPr/>
          </p:nvSpPr>
          <p:spPr>
            <a:xfrm>
              <a:off x="582" y="2069"/>
              <a:ext cx="385"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调用</a:t>
              </a:r>
              <a:endParaRPr lang="zh-CN" altLang="en-US" dirty="0">
                <a:latin typeface="Arial" panose="020B0604020202020204" pitchFamily="34" charset="0"/>
              </a:endParaRPr>
            </a:p>
          </p:txBody>
        </p:sp>
        <p:sp>
          <p:nvSpPr>
            <p:cNvPr id="34869" name="Rectangle 59"/>
            <p:cNvSpPr/>
            <p:nvPr/>
          </p:nvSpPr>
          <p:spPr>
            <a:xfrm>
              <a:off x="972" y="2054"/>
              <a:ext cx="406"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copy</a:t>
              </a:r>
              <a:endParaRPr lang="en-US" altLang="zh-CN" dirty="0">
                <a:latin typeface="Arial" panose="020B0604020202020204" pitchFamily="34" charset="0"/>
              </a:endParaRPr>
            </a:p>
          </p:txBody>
        </p:sp>
        <p:sp>
          <p:nvSpPr>
            <p:cNvPr id="34870" name="Rectangle 60"/>
            <p:cNvSpPr/>
            <p:nvPr/>
          </p:nvSpPr>
          <p:spPr>
            <a:xfrm>
              <a:off x="1374" y="2054"/>
              <a:ext cx="107"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_</a:t>
              </a:r>
              <a:endParaRPr lang="en-US" altLang="zh-CN" dirty="0">
                <a:latin typeface="Arial" panose="020B0604020202020204" pitchFamily="34" charset="0"/>
              </a:endParaRPr>
            </a:p>
          </p:txBody>
        </p:sp>
        <p:sp>
          <p:nvSpPr>
            <p:cNvPr id="34871" name="Rectangle 61"/>
            <p:cNvSpPr/>
            <p:nvPr/>
          </p:nvSpPr>
          <p:spPr>
            <a:xfrm>
              <a:off x="1475" y="2054"/>
              <a:ext cx="674"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sighand</a:t>
              </a:r>
              <a:endParaRPr lang="en-US" altLang="zh-CN" dirty="0">
                <a:latin typeface="Arial" panose="020B0604020202020204" pitchFamily="34" charset="0"/>
              </a:endParaRPr>
            </a:p>
          </p:txBody>
        </p:sp>
        <p:sp>
          <p:nvSpPr>
            <p:cNvPr id="34872" name="Rectangle 62"/>
            <p:cNvSpPr/>
            <p:nvPr/>
          </p:nvSpPr>
          <p:spPr>
            <a:xfrm>
              <a:off x="2152" y="2054"/>
              <a:ext cx="128"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a:t>
              </a:r>
              <a:endParaRPr lang="en-US" altLang="zh-CN" dirty="0">
                <a:latin typeface="Arial" panose="020B0604020202020204" pitchFamily="34" charset="0"/>
              </a:endParaRPr>
            </a:p>
          </p:txBody>
        </p:sp>
        <p:sp>
          <p:nvSpPr>
            <p:cNvPr id="34873" name="Rectangle 63"/>
            <p:cNvSpPr/>
            <p:nvPr/>
          </p:nvSpPr>
          <p:spPr>
            <a:xfrm>
              <a:off x="2283" y="2069"/>
              <a:ext cx="2113"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复制父进程信号处理函数</a:t>
              </a:r>
              <a:endParaRPr lang="zh-CN" altLang="en-US" dirty="0">
                <a:latin typeface="Arial" panose="020B0604020202020204" pitchFamily="34" charset="0"/>
              </a:endParaRPr>
            </a:p>
          </p:txBody>
        </p:sp>
        <p:sp>
          <p:nvSpPr>
            <p:cNvPr id="34874" name="Rectangle 64"/>
            <p:cNvSpPr/>
            <p:nvPr/>
          </p:nvSpPr>
          <p:spPr>
            <a:xfrm>
              <a:off x="4401" y="2069"/>
              <a:ext cx="192"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a:t>
              </a:r>
              <a:endParaRPr lang="zh-CN" altLang="en-US" dirty="0">
                <a:latin typeface="Arial" panose="020B0604020202020204" pitchFamily="34" charset="0"/>
              </a:endParaRPr>
            </a:p>
          </p:txBody>
        </p:sp>
        <p:sp>
          <p:nvSpPr>
            <p:cNvPr id="34875" name="Rectangle 65"/>
            <p:cNvSpPr/>
            <p:nvPr/>
          </p:nvSpPr>
          <p:spPr>
            <a:xfrm>
              <a:off x="281" y="2307"/>
              <a:ext cx="106"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4</a:t>
              </a:r>
              <a:endParaRPr lang="en-US" altLang="zh-CN" dirty="0">
                <a:latin typeface="Arial" panose="020B0604020202020204" pitchFamily="34" charset="0"/>
              </a:endParaRPr>
            </a:p>
          </p:txBody>
        </p:sp>
        <p:sp>
          <p:nvSpPr>
            <p:cNvPr id="34876" name="Rectangle 66"/>
            <p:cNvSpPr/>
            <p:nvPr/>
          </p:nvSpPr>
          <p:spPr>
            <a:xfrm>
              <a:off x="396" y="2322"/>
              <a:ext cx="191"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a:t>
              </a:r>
              <a:endParaRPr lang="zh-CN" altLang="en-US" dirty="0">
                <a:latin typeface="Arial" panose="020B0604020202020204" pitchFamily="34" charset="0"/>
              </a:endParaRPr>
            </a:p>
          </p:txBody>
        </p:sp>
        <p:sp>
          <p:nvSpPr>
            <p:cNvPr id="34877" name="Rectangle 67"/>
            <p:cNvSpPr/>
            <p:nvPr/>
          </p:nvSpPr>
          <p:spPr>
            <a:xfrm>
              <a:off x="582" y="2322"/>
              <a:ext cx="385"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调用</a:t>
              </a:r>
              <a:endParaRPr lang="zh-CN" altLang="en-US" dirty="0">
                <a:latin typeface="Arial" panose="020B0604020202020204" pitchFamily="34" charset="0"/>
              </a:endParaRPr>
            </a:p>
          </p:txBody>
        </p:sp>
        <p:sp>
          <p:nvSpPr>
            <p:cNvPr id="34878" name="Rectangle 68"/>
            <p:cNvSpPr/>
            <p:nvPr/>
          </p:nvSpPr>
          <p:spPr>
            <a:xfrm>
              <a:off x="947" y="2304"/>
              <a:ext cx="406"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copy</a:t>
              </a:r>
              <a:endParaRPr lang="en-US" altLang="zh-CN" dirty="0">
                <a:latin typeface="Arial" panose="020B0604020202020204" pitchFamily="34" charset="0"/>
              </a:endParaRPr>
            </a:p>
          </p:txBody>
        </p:sp>
        <p:sp>
          <p:nvSpPr>
            <p:cNvPr id="34879" name="Rectangle 69"/>
            <p:cNvSpPr/>
            <p:nvPr/>
          </p:nvSpPr>
          <p:spPr>
            <a:xfrm>
              <a:off x="1374" y="2307"/>
              <a:ext cx="107"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_</a:t>
              </a:r>
              <a:endParaRPr lang="en-US" altLang="zh-CN" dirty="0">
                <a:latin typeface="Arial" panose="020B0604020202020204" pitchFamily="34" charset="0"/>
              </a:endParaRPr>
            </a:p>
          </p:txBody>
        </p:sp>
        <p:sp>
          <p:nvSpPr>
            <p:cNvPr id="34880" name="Rectangle 70"/>
            <p:cNvSpPr/>
            <p:nvPr/>
          </p:nvSpPr>
          <p:spPr>
            <a:xfrm>
              <a:off x="1475" y="2307"/>
              <a:ext cx="319"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mm</a:t>
              </a:r>
              <a:endParaRPr lang="en-US" altLang="zh-CN" dirty="0">
                <a:latin typeface="Arial" panose="020B0604020202020204" pitchFamily="34" charset="0"/>
              </a:endParaRPr>
            </a:p>
          </p:txBody>
        </p:sp>
        <p:sp>
          <p:nvSpPr>
            <p:cNvPr id="34881" name="Rectangle 71"/>
            <p:cNvSpPr/>
            <p:nvPr/>
          </p:nvSpPr>
          <p:spPr>
            <a:xfrm>
              <a:off x="1807" y="2307"/>
              <a:ext cx="127"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a:t>
              </a:r>
              <a:endParaRPr lang="en-US" altLang="zh-CN" dirty="0">
                <a:latin typeface="Arial" panose="020B0604020202020204" pitchFamily="34" charset="0"/>
              </a:endParaRPr>
            </a:p>
          </p:txBody>
        </p:sp>
        <p:sp>
          <p:nvSpPr>
            <p:cNvPr id="34882" name="Rectangle 72"/>
            <p:cNvSpPr/>
            <p:nvPr/>
          </p:nvSpPr>
          <p:spPr>
            <a:xfrm>
              <a:off x="1938" y="2322"/>
              <a:ext cx="2112"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复制父进程用户地址空间</a:t>
              </a:r>
              <a:endParaRPr lang="zh-CN" altLang="en-US" dirty="0">
                <a:latin typeface="Arial" panose="020B0604020202020204" pitchFamily="34" charset="0"/>
              </a:endParaRPr>
            </a:p>
          </p:txBody>
        </p:sp>
      </p:grpSp>
      <p:grpSp>
        <p:nvGrpSpPr>
          <p:cNvPr id="34822" name="Group 108"/>
          <p:cNvGrpSpPr/>
          <p:nvPr/>
        </p:nvGrpSpPr>
        <p:grpSpPr>
          <a:xfrm>
            <a:off x="1476375" y="4624388"/>
            <a:ext cx="5832475" cy="749300"/>
            <a:chOff x="930" y="2919"/>
            <a:chExt cx="3674" cy="472"/>
          </a:xfrm>
        </p:grpSpPr>
        <p:sp>
          <p:nvSpPr>
            <p:cNvPr id="34838" name="Rectangle 75"/>
            <p:cNvSpPr/>
            <p:nvPr/>
          </p:nvSpPr>
          <p:spPr>
            <a:xfrm>
              <a:off x="930" y="3054"/>
              <a:ext cx="3674" cy="331"/>
            </a:xfrm>
            <a:prstGeom prst="rect">
              <a:avLst/>
            </a:prstGeom>
            <a:solidFill>
              <a:srgbClr val="E8EEF7"/>
            </a:solidFill>
            <a:ln w="9525">
              <a:noFill/>
            </a:ln>
          </p:spPr>
          <p:txBody>
            <a:bodyPr/>
            <a:p>
              <a:endParaRPr lang="zh-CN" altLang="en-US" dirty="0">
                <a:latin typeface="Arial" panose="020B0604020202020204" pitchFamily="34" charset="0"/>
              </a:endParaRPr>
            </a:p>
          </p:txBody>
        </p:sp>
        <p:sp>
          <p:nvSpPr>
            <p:cNvPr id="34839" name="Rectangle 77"/>
            <p:cNvSpPr/>
            <p:nvPr/>
          </p:nvSpPr>
          <p:spPr>
            <a:xfrm>
              <a:off x="1026" y="2926"/>
              <a:ext cx="384"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调用</a:t>
              </a:r>
              <a:endParaRPr lang="zh-CN" altLang="en-US" dirty="0">
                <a:latin typeface="Arial" panose="020B0604020202020204" pitchFamily="34" charset="0"/>
              </a:endParaRPr>
            </a:p>
          </p:txBody>
        </p:sp>
        <p:sp>
          <p:nvSpPr>
            <p:cNvPr id="34840" name="Rectangle 78"/>
            <p:cNvSpPr/>
            <p:nvPr/>
          </p:nvSpPr>
          <p:spPr>
            <a:xfrm>
              <a:off x="1506" y="2919"/>
              <a:ext cx="405"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copy</a:t>
              </a:r>
              <a:endParaRPr lang="en-US" altLang="zh-CN" dirty="0">
                <a:latin typeface="Arial" panose="020B0604020202020204" pitchFamily="34" charset="0"/>
              </a:endParaRPr>
            </a:p>
          </p:txBody>
        </p:sp>
        <p:sp>
          <p:nvSpPr>
            <p:cNvPr id="34841" name="Rectangle 79"/>
            <p:cNvSpPr/>
            <p:nvPr/>
          </p:nvSpPr>
          <p:spPr>
            <a:xfrm>
              <a:off x="2025" y="2919"/>
              <a:ext cx="107"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_</a:t>
              </a:r>
              <a:endParaRPr lang="en-US" altLang="zh-CN" dirty="0">
                <a:latin typeface="Arial" panose="020B0604020202020204" pitchFamily="34" charset="0"/>
              </a:endParaRPr>
            </a:p>
          </p:txBody>
        </p:sp>
        <p:sp>
          <p:nvSpPr>
            <p:cNvPr id="34842" name="Rectangle 80"/>
            <p:cNvSpPr/>
            <p:nvPr/>
          </p:nvSpPr>
          <p:spPr>
            <a:xfrm>
              <a:off x="2173" y="2919"/>
              <a:ext cx="544"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thread</a:t>
              </a:r>
              <a:endParaRPr lang="en-US" altLang="zh-CN" dirty="0">
                <a:latin typeface="Arial" panose="020B0604020202020204" pitchFamily="34" charset="0"/>
              </a:endParaRPr>
            </a:p>
          </p:txBody>
        </p:sp>
        <p:sp>
          <p:nvSpPr>
            <p:cNvPr id="34843" name="Rectangle 81"/>
            <p:cNvSpPr/>
            <p:nvPr/>
          </p:nvSpPr>
          <p:spPr>
            <a:xfrm>
              <a:off x="2876" y="2919"/>
              <a:ext cx="128"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a:t>
              </a:r>
              <a:endParaRPr lang="en-US" altLang="zh-CN" dirty="0">
                <a:latin typeface="Arial" panose="020B0604020202020204" pitchFamily="34" charset="0"/>
              </a:endParaRPr>
            </a:p>
          </p:txBody>
        </p:sp>
        <p:sp>
          <p:nvSpPr>
            <p:cNvPr id="34844" name="Rectangle 82"/>
            <p:cNvSpPr/>
            <p:nvPr/>
          </p:nvSpPr>
          <p:spPr>
            <a:xfrm>
              <a:off x="3016" y="2931"/>
              <a:ext cx="1152"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复制系统堆栈</a:t>
              </a:r>
              <a:endParaRPr lang="zh-CN" altLang="en-US" dirty="0">
                <a:latin typeface="Arial" panose="020B0604020202020204" pitchFamily="34" charset="0"/>
              </a:endParaRPr>
            </a:p>
          </p:txBody>
        </p:sp>
      </p:grpSp>
      <p:grpSp>
        <p:nvGrpSpPr>
          <p:cNvPr id="34823" name="Group 110"/>
          <p:cNvGrpSpPr/>
          <p:nvPr/>
        </p:nvGrpSpPr>
        <p:grpSpPr>
          <a:xfrm>
            <a:off x="250825" y="5589588"/>
            <a:ext cx="8459788" cy="792162"/>
            <a:chOff x="431" y="3521"/>
            <a:chExt cx="5329" cy="499"/>
          </a:xfrm>
        </p:grpSpPr>
        <p:sp>
          <p:nvSpPr>
            <p:cNvPr id="34828" name="Rectangle 85"/>
            <p:cNvSpPr/>
            <p:nvPr/>
          </p:nvSpPr>
          <p:spPr>
            <a:xfrm>
              <a:off x="431" y="3689"/>
              <a:ext cx="5329" cy="331"/>
            </a:xfrm>
            <a:prstGeom prst="rect">
              <a:avLst/>
            </a:prstGeom>
            <a:solidFill>
              <a:srgbClr val="E8EEF7"/>
            </a:solidFill>
            <a:ln w="9525">
              <a:noFill/>
            </a:ln>
          </p:spPr>
          <p:txBody>
            <a:bodyPr/>
            <a:p>
              <a:endParaRPr lang="zh-CN" altLang="en-US" dirty="0">
                <a:latin typeface="Arial" panose="020B0604020202020204" pitchFamily="34" charset="0"/>
              </a:endParaRPr>
            </a:p>
          </p:txBody>
        </p:sp>
        <p:sp>
          <p:nvSpPr>
            <p:cNvPr id="34829" name="Rectangle 87"/>
            <p:cNvSpPr/>
            <p:nvPr/>
          </p:nvSpPr>
          <p:spPr>
            <a:xfrm>
              <a:off x="618" y="3539"/>
              <a:ext cx="383"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调用</a:t>
              </a:r>
              <a:endParaRPr lang="zh-CN" altLang="en-US" dirty="0">
                <a:latin typeface="Arial" panose="020B0604020202020204" pitchFamily="34" charset="0"/>
              </a:endParaRPr>
            </a:p>
          </p:txBody>
        </p:sp>
        <p:sp>
          <p:nvSpPr>
            <p:cNvPr id="34830" name="Rectangle 88"/>
            <p:cNvSpPr/>
            <p:nvPr/>
          </p:nvSpPr>
          <p:spPr>
            <a:xfrm>
              <a:off x="1020" y="3521"/>
              <a:ext cx="448"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wake</a:t>
              </a:r>
              <a:endParaRPr lang="en-US" altLang="zh-CN" dirty="0">
                <a:latin typeface="Arial" panose="020B0604020202020204" pitchFamily="34" charset="0"/>
              </a:endParaRPr>
            </a:p>
          </p:txBody>
        </p:sp>
        <p:sp>
          <p:nvSpPr>
            <p:cNvPr id="34831" name="Rectangle 89"/>
            <p:cNvSpPr/>
            <p:nvPr/>
          </p:nvSpPr>
          <p:spPr>
            <a:xfrm>
              <a:off x="1519" y="3532"/>
              <a:ext cx="108"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_</a:t>
              </a:r>
              <a:endParaRPr lang="en-US" altLang="zh-CN" dirty="0">
                <a:latin typeface="Arial" panose="020B0604020202020204" pitchFamily="34" charset="0"/>
              </a:endParaRPr>
            </a:p>
          </p:txBody>
        </p:sp>
        <p:sp>
          <p:nvSpPr>
            <p:cNvPr id="34832" name="Rectangle 90"/>
            <p:cNvSpPr/>
            <p:nvPr/>
          </p:nvSpPr>
          <p:spPr>
            <a:xfrm>
              <a:off x="1701" y="3532"/>
              <a:ext cx="213"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up</a:t>
              </a:r>
              <a:endParaRPr lang="en-US" altLang="zh-CN" dirty="0">
                <a:latin typeface="Arial" panose="020B0604020202020204" pitchFamily="34" charset="0"/>
              </a:endParaRPr>
            </a:p>
          </p:txBody>
        </p:sp>
        <p:sp>
          <p:nvSpPr>
            <p:cNvPr id="34833" name="Rectangle 91"/>
            <p:cNvSpPr/>
            <p:nvPr/>
          </p:nvSpPr>
          <p:spPr>
            <a:xfrm>
              <a:off x="1973" y="3532"/>
              <a:ext cx="108"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_</a:t>
              </a:r>
              <a:endParaRPr lang="en-US" altLang="zh-CN" dirty="0">
                <a:latin typeface="Arial" panose="020B0604020202020204" pitchFamily="34" charset="0"/>
              </a:endParaRPr>
            </a:p>
          </p:txBody>
        </p:sp>
        <p:sp>
          <p:nvSpPr>
            <p:cNvPr id="34834" name="Rectangle 92"/>
            <p:cNvSpPr/>
            <p:nvPr/>
          </p:nvSpPr>
          <p:spPr>
            <a:xfrm>
              <a:off x="2154" y="3532"/>
              <a:ext cx="673"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process</a:t>
              </a:r>
              <a:endParaRPr lang="en-US" altLang="zh-CN" dirty="0">
                <a:latin typeface="Arial" panose="020B0604020202020204" pitchFamily="34" charset="0"/>
              </a:endParaRPr>
            </a:p>
          </p:txBody>
        </p:sp>
        <p:sp>
          <p:nvSpPr>
            <p:cNvPr id="34835" name="Rectangle 93"/>
            <p:cNvSpPr/>
            <p:nvPr/>
          </p:nvSpPr>
          <p:spPr>
            <a:xfrm>
              <a:off x="2880" y="3532"/>
              <a:ext cx="128" cy="460"/>
            </a:xfrm>
            <a:prstGeom prst="rect">
              <a:avLst/>
            </a:prstGeom>
            <a:noFill/>
            <a:ln w="9525">
              <a:noFill/>
            </a:ln>
          </p:spPr>
          <p:txBody>
            <a:bodyPr wrap="none" lIns="0" tIns="0" rIns="0" bIns="0">
              <a:spAutoFit/>
            </a:bodyPr>
            <a:p>
              <a:pPr marL="457200" indent="-457200">
                <a:spcBef>
                  <a:spcPct val="0"/>
                </a:spcBef>
              </a:pPr>
              <a:r>
                <a:rPr lang="en-US" altLang="zh-CN" b="0" dirty="0">
                  <a:solidFill>
                    <a:srgbClr val="0000FF"/>
                  </a:solidFill>
                  <a:latin typeface="Arial" panose="020B0604020202020204" pitchFamily="34" charset="0"/>
                </a:rPr>
                <a:t>()</a:t>
              </a:r>
              <a:endParaRPr lang="en-US" altLang="zh-CN" dirty="0">
                <a:latin typeface="Arial" panose="020B0604020202020204" pitchFamily="34" charset="0"/>
              </a:endParaRPr>
            </a:p>
          </p:txBody>
        </p:sp>
        <p:sp>
          <p:nvSpPr>
            <p:cNvPr id="34836" name="Rectangle 94"/>
            <p:cNvSpPr/>
            <p:nvPr/>
          </p:nvSpPr>
          <p:spPr>
            <a:xfrm>
              <a:off x="3107" y="3521"/>
              <a:ext cx="576"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将子进</a:t>
              </a:r>
              <a:endParaRPr lang="zh-CN" altLang="en-US" dirty="0">
                <a:latin typeface="Arial" panose="020B0604020202020204" pitchFamily="34" charset="0"/>
              </a:endParaRPr>
            </a:p>
          </p:txBody>
        </p:sp>
        <p:sp>
          <p:nvSpPr>
            <p:cNvPr id="34837" name="Rectangle 95"/>
            <p:cNvSpPr/>
            <p:nvPr/>
          </p:nvSpPr>
          <p:spPr>
            <a:xfrm>
              <a:off x="3696" y="3521"/>
              <a:ext cx="1920" cy="460"/>
            </a:xfrm>
            <a:prstGeom prst="rect">
              <a:avLst/>
            </a:prstGeom>
            <a:noFill/>
            <a:ln w="9525">
              <a:noFill/>
            </a:ln>
          </p:spPr>
          <p:txBody>
            <a:bodyPr wrap="none" lIns="0" tIns="0" rIns="0" bIns="0">
              <a:spAutoFit/>
            </a:bodyPr>
            <a:p>
              <a:pPr marL="457200" indent="-457200">
                <a:spcBef>
                  <a:spcPct val="0"/>
                </a:spcBef>
              </a:pPr>
              <a:r>
                <a:rPr lang="zh-CN" altLang="en-US" b="0" dirty="0">
                  <a:solidFill>
                    <a:srgbClr val="0000FF"/>
                  </a:solidFill>
                  <a:latin typeface="宋体" panose="02010600030101010101" pitchFamily="2" charset="-122"/>
                </a:rPr>
                <a:t>程插入可运行进程队列</a:t>
              </a:r>
              <a:endParaRPr lang="zh-CN" altLang="en-US" dirty="0">
                <a:latin typeface="Arial" panose="020B0604020202020204" pitchFamily="34" charset="0"/>
              </a:endParaRPr>
            </a:p>
          </p:txBody>
        </p:sp>
      </p:grpSp>
      <p:sp>
        <p:nvSpPr>
          <p:cNvPr id="34824" name="Line 111"/>
          <p:cNvSpPr/>
          <p:nvPr/>
        </p:nvSpPr>
        <p:spPr>
          <a:xfrm>
            <a:off x="3708400" y="1054100"/>
            <a:ext cx="0" cy="503238"/>
          </a:xfrm>
          <a:prstGeom prst="line">
            <a:avLst/>
          </a:prstGeom>
          <a:ln w="28575" cap="flat" cmpd="sng">
            <a:solidFill>
              <a:schemeClr val="tx2"/>
            </a:solidFill>
            <a:prstDash val="solid"/>
            <a:headEnd type="none" w="med" len="med"/>
            <a:tailEnd type="triangle" w="med" len="med"/>
          </a:ln>
        </p:spPr>
      </p:sp>
      <p:sp>
        <p:nvSpPr>
          <p:cNvPr id="34825" name="Line 127"/>
          <p:cNvSpPr/>
          <p:nvPr/>
        </p:nvSpPr>
        <p:spPr>
          <a:xfrm>
            <a:off x="3708400" y="2060575"/>
            <a:ext cx="0" cy="503238"/>
          </a:xfrm>
          <a:prstGeom prst="line">
            <a:avLst/>
          </a:prstGeom>
          <a:ln w="28575" cap="flat" cmpd="sng">
            <a:solidFill>
              <a:schemeClr val="tx2"/>
            </a:solidFill>
            <a:prstDash val="solid"/>
            <a:headEnd type="none" w="med" len="med"/>
            <a:tailEnd type="triangle" w="med" len="med"/>
          </a:ln>
        </p:spPr>
      </p:sp>
      <p:sp>
        <p:nvSpPr>
          <p:cNvPr id="34826" name="Line 128"/>
          <p:cNvSpPr/>
          <p:nvPr/>
        </p:nvSpPr>
        <p:spPr>
          <a:xfrm>
            <a:off x="3563938" y="4292600"/>
            <a:ext cx="0" cy="503238"/>
          </a:xfrm>
          <a:prstGeom prst="line">
            <a:avLst/>
          </a:prstGeom>
          <a:ln w="28575" cap="flat" cmpd="sng">
            <a:solidFill>
              <a:schemeClr val="tx2"/>
            </a:solidFill>
            <a:prstDash val="solid"/>
            <a:headEnd type="none" w="med" len="med"/>
            <a:tailEnd type="triangle" w="med" len="med"/>
          </a:ln>
        </p:spPr>
      </p:sp>
      <p:sp>
        <p:nvSpPr>
          <p:cNvPr id="34827" name="Line 129"/>
          <p:cNvSpPr/>
          <p:nvPr/>
        </p:nvSpPr>
        <p:spPr>
          <a:xfrm>
            <a:off x="3563938" y="5373688"/>
            <a:ext cx="0" cy="503237"/>
          </a:xfrm>
          <a:prstGeom prst="line">
            <a:avLst/>
          </a:prstGeom>
          <a:ln w="28575" cap="flat" cmpd="sng">
            <a:solidFill>
              <a:schemeClr val="tx2"/>
            </a:solidFill>
            <a:prstDash val="solid"/>
            <a:headEnd type="none" w="med" len="med"/>
            <a:tailEnd type="triangle" w="med" len="med"/>
          </a:ln>
        </p:spPr>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1258888" y="714375"/>
            <a:ext cx="4465637" cy="635000"/>
          </a:xfrm>
          <a:prstGeom prst="rect">
            <a:avLst/>
          </a:prstGeom>
          <a:noFill/>
          <a:ln w="9525">
            <a:noFill/>
          </a:ln>
        </p:spPr>
        <p:txBody>
          <a:bodyPr lIns="87273" tIns="43636" rIns="87273" bIns="43636">
            <a:spAutoFit/>
          </a:bodyPr>
          <a:p>
            <a:pPr defTabSz="873125">
              <a:lnSpc>
                <a:spcPct val="100000"/>
              </a:lnSpc>
              <a:spcBef>
                <a:spcPct val="0"/>
              </a:spcBef>
            </a:pPr>
            <a:r>
              <a:rPr lang="en-US" altLang="zh-CN" sz="3600" dirty="0">
                <a:solidFill>
                  <a:schemeClr val="accent1"/>
                </a:solidFill>
                <a:latin typeface="Times New Roman" panose="02020603050405020304" pitchFamily="18" charset="0"/>
              </a:rPr>
              <a:t>3. </a:t>
            </a:r>
            <a:r>
              <a:rPr lang="zh-CN" altLang="en-US" sz="3600" dirty="0">
                <a:solidFill>
                  <a:schemeClr val="accent1"/>
                </a:solidFill>
                <a:latin typeface="Times New Roman" panose="02020603050405020304" pitchFamily="18" charset="0"/>
              </a:rPr>
              <a:t>终止进程原语</a:t>
            </a:r>
            <a:endParaRPr lang="zh-CN" altLang="en-US" sz="3600" b="0" dirty="0">
              <a:latin typeface="Times New Roman" panose="02020603050405020304" pitchFamily="18" charset="0"/>
            </a:endParaRPr>
          </a:p>
        </p:txBody>
      </p:sp>
      <p:sp>
        <p:nvSpPr>
          <p:cNvPr id="160772" name="Text Box 4"/>
          <p:cNvSpPr txBox="1"/>
          <p:nvPr/>
        </p:nvSpPr>
        <p:spPr>
          <a:xfrm>
            <a:off x="1828800" y="2397125"/>
            <a:ext cx="2743200" cy="3016250"/>
          </a:xfrm>
          <a:prstGeom prst="rect">
            <a:avLst/>
          </a:prstGeom>
          <a:noFill/>
          <a:ln w="9525">
            <a:noFill/>
          </a:ln>
        </p:spPr>
        <p:txBody>
          <a:bodyPr>
            <a:spAutoFit/>
          </a:bodyPr>
          <a:p>
            <a:pPr marL="457200" indent="-457200">
              <a:spcBef>
                <a:spcPct val="0"/>
              </a:spcBef>
              <a:buAutoNum type="arabicParenR"/>
            </a:pPr>
            <a:r>
              <a:rPr lang="zh-CN" altLang="en-US" sz="3200" b="0" dirty="0">
                <a:latin typeface="Arial" panose="020B0604020202020204" pitchFamily="34" charset="0"/>
              </a:rPr>
              <a:t>正常结束</a:t>
            </a:r>
            <a:endParaRPr lang="zh-CN" altLang="en-US" sz="3200" b="0" dirty="0">
              <a:latin typeface="Times New Roman" panose="02020603050405020304" pitchFamily="18" charset="0"/>
            </a:endParaRPr>
          </a:p>
          <a:p>
            <a:pPr marL="457200" indent="-457200">
              <a:spcBef>
                <a:spcPct val="0"/>
              </a:spcBef>
            </a:pPr>
            <a:r>
              <a:rPr lang="en-US" altLang="zh-CN" sz="3200" b="0" dirty="0">
                <a:latin typeface="Times New Roman" panose="02020603050405020304" pitchFamily="18" charset="0"/>
              </a:rPr>
              <a:t>2)   </a:t>
            </a:r>
            <a:r>
              <a:rPr lang="zh-CN" altLang="en-US" sz="3200" b="0" dirty="0">
                <a:latin typeface="Arial" panose="020B0604020202020204" pitchFamily="34" charset="0"/>
              </a:rPr>
              <a:t>异常结束</a:t>
            </a:r>
            <a:endParaRPr lang="zh-CN" altLang="en-US" sz="3200" b="0" dirty="0">
              <a:latin typeface="Times New Roman" panose="02020603050405020304" pitchFamily="18" charset="0"/>
            </a:endParaRPr>
          </a:p>
          <a:p>
            <a:pPr marL="457200" indent="-457200">
              <a:spcBef>
                <a:spcPct val="0"/>
              </a:spcBef>
            </a:pPr>
            <a:r>
              <a:rPr lang="en-US" altLang="zh-CN" sz="3200" b="0" dirty="0">
                <a:latin typeface="Times New Roman" panose="02020603050405020304" pitchFamily="18" charset="0"/>
              </a:rPr>
              <a:t>3)   </a:t>
            </a:r>
            <a:r>
              <a:rPr lang="zh-CN" altLang="en-US" sz="3200" b="0" dirty="0">
                <a:latin typeface="Arial" panose="020B0604020202020204" pitchFamily="34" charset="0"/>
              </a:rPr>
              <a:t>外界干预</a:t>
            </a:r>
            <a:endParaRPr lang="zh-CN" altLang="en-US" sz="3200" b="0" dirty="0">
              <a:latin typeface="Times New Roman" panose="02020603050405020304" pitchFamily="18" charset="0"/>
            </a:endParaRPr>
          </a:p>
        </p:txBody>
      </p:sp>
      <p:sp>
        <p:nvSpPr>
          <p:cNvPr id="35844" name="Rectangle 5"/>
          <p:cNvSpPr/>
          <p:nvPr/>
        </p:nvSpPr>
        <p:spPr>
          <a:xfrm>
            <a:off x="969963" y="1701800"/>
            <a:ext cx="7058025" cy="863600"/>
          </a:xfrm>
          <a:prstGeom prst="rect">
            <a:avLst/>
          </a:prstGeom>
          <a:noFill/>
          <a:ln w="9525">
            <a:noFill/>
          </a:ln>
        </p:spPr>
        <p:txBody>
          <a:bodyPr/>
          <a:p>
            <a:pPr marL="342900" indent="-342900" eaLnBrk="0" hangingPunct="0">
              <a:lnSpc>
                <a:spcPct val="100000"/>
              </a:lnSpc>
              <a:spcBef>
                <a:spcPct val="20000"/>
              </a:spcBef>
              <a:buChar char="•"/>
            </a:pPr>
            <a:r>
              <a:rPr lang="zh-CN" altLang="en-US" sz="3200" dirty="0">
                <a:latin typeface="Arial" panose="020B0604020202020204" pitchFamily="34" charset="0"/>
              </a:rPr>
              <a:t>引起进程终止的事件：</a:t>
            </a:r>
            <a:r>
              <a:rPr lang="zh-CN" altLang="en-US" sz="3200" b="0" dirty="0">
                <a:latin typeface="Arial" panose="020B0604020202020204" pitchFamily="34" charset="0"/>
              </a:rPr>
              <a:t> </a:t>
            </a:r>
            <a:endParaRPr lang="zh-CN" altLang="en-US" sz="3200" dirty="0">
              <a:solidFill>
                <a:schemeClr val="tx2"/>
              </a:solidFill>
              <a:latin typeface="仿宋_GB2312" pitchFamily="49" charset="-122"/>
              <a:ea typeface="仿宋_GB2312" pitchFamily="49" charset="-122"/>
            </a:endParaRPr>
          </a:p>
        </p:txBody>
      </p:sp>
      <p:sp>
        <p:nvSpPr>
          <p:cNvPr id="160774" name="Text Box 6"/>
          <p:cNvSpPr txBox="1"/>
          <p:nvPr/>
        </p:nvSpPr>
        <p:spPr>
          <a:xfrm>
            <a:off x="4714875" y="3716338"/>
            <a:ext cx="2743200" cy="2282825"/>
          </a:xfrm>
          <a:prstGeom prst="rect">
            <a:avLst/>
          </a:prstGeom>
          <a:noFill/>
          <a:ln w="9525">
            <a:noFill/>
          </a:ln>
        </p:spPr>
        <p:txBody>
          <a:bodyPr>
            <a:spAutoFit/>
          </a:bodyPr>
          <a:p>
            <a:pPr marL="457200" indent="-457200">
              <a:spcBef>
                <a:spcPct val="0"/>
              </a:spcBef>
            </a:pPr>
            <a:r>
              <a:rPr lang="en-US" altLang="zh-CN" dirty="0">
                <a:latin typeface="宋体" panose="02010600030101010101" pitchFamily="2" charset="-122"/>
              </a:rPr>
              <a:t>OS</a:t>
            </a:r>
            <a:endParaRPr lang="en-US" altLang="zh-CN" dirty="0">
              <a:latin typeface="宋体" panose="02010600030101010101" pitchFamily="2" charset="-122"/>
            </a:endParaRPr>
          </a:p>
          <a:p>
            <a:pPr marL="457200" indent="-457200">
              <a:spcBef>
                <a:spcPct val="0"/>
              </a:spcBef>
            </a:pPr>
            <a:r>
              <a:rPr lang="zh-CN" altLang="en-US" dirty="0">
                <a:latin typeface="宋体" panose="02010600030101010101" pitchFamily="2" charset="-122"/>
              </a:rPr>
              <a:t>父进程终止</a:t>
            </a:r>
            <a:endParaRPr lang="zh-CN" altLang="en-US" dirty="0">
              <a:latin typeface="宋体" panose="02010600030101010101" pitchFamily="2" charset="-122"/>
            </a:endParaRPr>
          </a:p>
          <a:p>
            <a:pPr marL="457200" indent="-457200">
              <a:spcBef>
                <a:spcPct val="0"/>
              </a:spcBef>
            </a:pPr>
            <a:r>
              <a:rPr lang="zh-CN" altLang="en-US" dirty="0">
                <a:latin typeface="宋体" panose="02010600030101010101" pitchFamily="2" charset="-122"/>
              </a:rPr>
              <a:t>父进程请求</a:t>
            </a:r>
            <a:endParaRPr lang="zh-CN" altLang="en-US" dirty="0">
              <a:latin typeface="宋体" panose="02010600030101010101" pitchFamily="2" charset="-122"/>
            </a:endParaRPr>
          </a:p>
        </p:txBody>
      </p:sp>
      <p:sp>
        <p:nvSpPr>
          <p:cNvPr id="160775" name="AutoShape 7"/>
          <p:cNvSpPr/>
          <p:nvPr/>
        </p:nvSpPr>
        <p:spPr>
          <a:xfrm>
            <a:off x="4427538" y="4221163"/>
            <a:ext cx="287337" cy="1727200"/>
          </a:xfrm>
          <a:prstGeom prst="leftBrace">
            <a:avLst>
              <a:gd name="adj1" fmla="val 50092"/>
              <a:gd name="adj2" fmla="val 50000"/>
            </a:avLst>
          </a:prstGeom>
          <a:noFill/>
          <a:ln w="190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0772">
                                            <p:txEl>
                                              <p:charRg st="0" end="5"/>
                                            </p:txEl>
                                          </p:spTgt>
                                        </p:tgtEl>
                                        <p:attrNameLst>
                                          <p:attrName>style.visibility</p:attrName>
                                        </p:attrNameLst>
                                      </p:cBhvr>
                                      <p:to>
                                        <p:strVal val="visible"/>
                                      </p:to>
                                    </p:set>
                                    <p:animEffect transition="in" filter="box(in)">
                                      <p:cBhvr>
                                        <p:cTn id="7" dur="500"/>
                                        <p:tgtEl>
                                          <p:spTgt spid="160772">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0772">
                                            <p:txEl>
                                              <p:charRg st="5" end="15"/>
                                            </p:txEl>
                                          </p:spTgt>
                                        </p:tgtEl>
                                        <p:attrNameLst>
                                          <p:attrName>style.visibility</p:attrName>
                                        </p:attrNameLst>
                                      </p:cBhvr>
                                      <p:to>
                                        <p:strVal val="visible"/>
                                      </p:to>
                                    </p:set>
                                    <p:animEffect transition="in" filter="box(in)">
                                      <p:cBhvr>
                                        <p:cTn id="12" dur="500"/>
                                        <p:tgtEl>
                                          <p:spTgt spid="160772">
                                            <p:txEl>
                                              <p:charRg st="5"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0772">
                                            <p:txEl>
                                              <p:charRg st="15" end="25"/>
                                            </p:txEl>
                                          </p:spTgt>
                                        </p:tgtEl>
                                        <p:attrNameLst>
                                          <p:attrName>style.visibility</p:attrName>
                                        </p:attrNameLst>
                                      </p:cBhvr>
                                      <p:to>
                                        <p:strVal val="visible"/>
                                      </p:to>
                                    </p:set>
                                    <p:animEffect transition="in" filter="box(in)">
                                      <p:cBhvr>
                                        <p:cTn id="17" dur="500"/>
                                        <p:tgtEl>
                                          <p:spTgt spid="160772">
                                            <p:txEl>
                                              <p:charRg st="15"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0774"/>
                                        </p:tgtEl>
                                        <p:attrNameLst>
                                          <p:attrName>style.visibility</p:attrName>
                                        </p:attrNameLst>
                                      </p:cBhvr>
                                      <p:to>
                                        <p:strVal val="visible"/>
                                      </p:to>
                                    </p:set>
                                    <p:animEffect transition="in" filter="box(in)">
                                      <p:cBhvr>
                                        <p:cTn id="22" dur="500"/>
                                        <p:tgtEl>
                                          <p:spTgt spid="16077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0775"/>
                                        </p:tgtEl>
                                        <p:attrNameLst>
                                          <p:attrName>style.visibility</p:attrName>
                                        </p:attrNameLst>
                                      </p:cBhvr>
                                      <p:to>
                                        <p:strVal val="visible"/>
                                      </p:to>
                                    </p:set>
                                    <p:animEffect transition="in" filter="box(in)">
                                      <p:cBhvr>
                                        <p:cTn id="25" dur="500"/>
                                        <p:tgtEl>
                                          <p:spTgt spid="160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p:bldP spid="16077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8" name="Text Box 4"/>
          <p:cNvSpPr txBox="1"/>
          <p:nvPr/>
        </p:nvSpPr>
        <p:spPr>
          <a:xfrm>
            <a:off x="684213" y="1196975"/>
            <a:ext cx="7775575" cy="4365625"/>
          </a:xfrm>
          <a:prstGeom prst="rect">
            <a:avLst/>
          </a:prstGeom>
          <a:noFill/>
          <a:ln w="9525">
            <a:noFill/>
          </a:ln>
        </p:spPr>
        <p:txBody>
          <a:bodyPr>
            <a:spAutoFit/>
          </a:bodyPr>
          <a:p>
            <a:pPr marL="457200" indent="-457200">
              <a:lnSpc>
                <a:spcPct val="100000"/>
              </a:lnSpc>
              <a:buClr>
                <a:schemeClr val="tx1"/>
              </a:buClr>
            </a:pPr>
            <a:r>
              <a:rPr lang="zh-CN" altLang="en-US" sz="2800" b="0" dirty="0">
                <a:latin typeface="Arial" panose="020B0604020202020204" pitchFamily="34" charset="0"/>
              </a:rPr>
              <a:t>（</a:t>
            </a:r>
            <a:r>
              <a:rPr lang="en-US" altLang="zh-CN" sz="2800" b="0" dirty="0">
                <a:latin typeface="Arial" panose="020B0604020202020204" pitchFamily="34" charset="0"/>
              </a:rPr>
              <a:t>1</a:t>
            </a:r>
            <a:r>
              <a:rPr lang="zh-CN" altLang="en-US" sz="2800" b="0" dirty="0">
                <a:latin typeface="Arial" panose="020B0604020202020204" pitchFamily="34" charset="0"/>
              </a:rPr>
              <a:t>）根据被终止进程的标识符，从</a:t>
            </a:r>
            <a:r>
              <a:rPr lang="en-US" altLang="zh-CN" sz="2800" b="0" dirty="0">
                <a:latin typeface="Arial" panose="020B0604020202020204" pitchFamily="34" charset="0"/>
              </a:rPr>
              <a:t>PCB</a:t>
            </a:r>
            <a:r>
              <a:rPr lang="zh-CN" altLang="en-US" sz="2800" b="0" dirty="0">
                <a:latin typeface="Arial" panose="020B0604020202020204" pitchFamily="34" charset="0"/>
              </a:rPr>
              <a:t>集合中检索出该进程的</a:t>
            </a:r>
            <a:r>
              <a:rPr lang="en-US" altLang="zh-CN" sz="2800" b="0" dirty="0">
                <a:latin typeface="Arial" panose="020B0604020202020204" pitchFamily="34" charset="0"/>
              </a:rPr>
              <a:t>PCB</a:t>
            </a:r>
            <a:r>
              <a:rPr lang="zh-CN" altLang="en-US" sz="2800" b="0" dirty="0">
                <a:latin typeface="Arial" panose="020B0604020202020204" pitchFamily="34" charset="0"/>
              </a:rPr>
              <a:t>，获得该进程的状态</a:t>
            </a:r>
            <a:endParaRPr lang="zh-CN" altLang="en-US" sz="2800" b="0" dirty="0">
              <a:latin typeface="Arial" panose="020B0604020202020204" pitchFamily="34" charset="0"/>
            </a:endParaRPr>
          </a:p>
          <a:p>
            <a:pPr marL="457200" indent="-457200">
              <a:lnSpc>
                <a:spcPct val="100000"/>
              </a:lnSpc>
              <a:buClr>
                <a:schemeClr val="tx1"/>
              </a:buClr>
            </a:pPr>
            <a:r>
              <a:rPr lang="zh-CN" altLang="en-US" sz="2800" b="0" dirty="0">
                <a:latin typeface="Arial" panose="020B0604020202020204" pitchFamily="34" charset="0"/>
              </a:rPr>
              <a:t>（</a:t>
            </a:r>
            <a:r>
              <a:rPr lang="en-US" altLang="zh-CN" sz="2800" b="0" dirty="0">
                <a:latin typeface="Arial" panose="020B0604020202020204" pitchFamily="34" charset="0"/>
              </a:rPr>
              <a:t>2</a:t>
            </a:r>
            <a:r>
              <a:rPr lang="zh-CN" altLang="en-US" sz="2800" b="0" dirty="0">
                <a:latin typeface="Arial" panose="020B0604020202020204" pitchFamily="34" charset="0"/>
              </a:rPr>
              <a:t>）若被终止进程正处于执行状态，应立即终止该进程的执行，并置调度标志为真。</a:t>
            </a:r>
            <a:endParaRPr lang="zh-CN" altLang="en-US" sz="2800" b="0" dirty="0">
              <a:latin typeface="Arial" panose="020B0604020202020204" pitchFamily="34" charset="0"/>
            </a:endParaRPr>
          </a:p>
          <a:p>
            <a:pPr marL="457200" indent="-457200">
              <a:lnSpc>
                <a:spcPct val="100000"/>
              </a:lnSpc>
              <a:buClr>
                <a:schemeClr val="tx1"/>
              </a:buClr>
            </a:pPr>
            <a:r>
              <a:rPr lang="zh-CN" altLang="en-US" sz="2800" b="0" dirty="0">
                <a:latin typeface="Arial" panose="020B0604020202020204" pitchFamily="34" charset="0"/>
              </a:rPr>
              <a:t>（</a:t>
            </a:r>
            <a:r>
              <a:rPr lang="en-US" altLang="zh-CN" sz="2800" b="0" dirty="0">
                <a:latin typeface="Arial" panose="020B0604020202020204" pitchFamily="34" charset="0"/>
              </a:rPr>
              <a:t>3</a:t>
            </a:r>
            <a:r>
              <a:rPr lang="zh-CN" altLang="en-US" sz="2800" b="0" dirty="0">
                <a:latin typeface="Arial" panose="020B0604020202020204" pitchFamily="34" charset="0"/>
              </a:rPr>
              <a:t>）若该进程还有子孙进程，终止其所有子孙进程。</a:t>
            </a:r>
            <a:endParaRPr lang="zh-CN" altLang="en-US" sz="2800" b="0" dirty="0">
              <a:latin typeface="Arial" panose="020B0604020202020204" pitchFamily="34" charset="0"/>
            </a:endParaRPr>
          </a:p>
          <a:p>
            <a:pPr marL="457200" indent="-457200">
              <a:lnSpc>
                <a:spcPct val="100000"/>
              </a:lnSpc>
              <a:buClr>
                <a:schemeClr val="tx1"/>
              </a:buClr>
            </a:pPr>
            <a:r>
              <a:rPr lang="zh-CN" altLang="en-US" sz="2800" b="0" dirty="0">
                <a:latin typeface="Arial" panose="020B0604020202020204" pitchFamily="34" charset="0"/>
              </a:rPr>
              <a:t>（</a:t>
            </a:r>
            <a:r>
              <a:rPr lang="en-US" altLang="zh-CN" sz="2800" b="0" dirty="0">
                <a:latin typeface="Arial" panose="020B0604020202020204" pitchFamily="34" charset="0"/>
              </a:rPr>
              <a:t>4</a:t>
            </a:r>
            <a:r>
              <a:rPr lang="zh-CN" altLang="en-US" sz="2800" b="0" dirty="0">
                <a:latin typeface="Arial" panose="020B0604020202020204" pitchFamily="34" charset="0"/>
              </a:rPr>
              <a:t>）回收资源</a:t>
            </a:r>
            <a:endParaRPr lang="zh-CN" altLang="en-US" sz="2800" b="0" dirty="0">
              <a:latin typeface="Arial" panose="020B0604020202020204" pitchFamily="34" charset="0"/>
            </a:endParaRPr>
          </a:p>
          <a:p>
            <a:pPr marL="457200" indent="-457200">
              <a:lnSpc>
                <a:spcPct val="100000"/>
              </a:lnSpc>
              <a:buClr>
                <a:schemeClr val="tx1"/>
              </a:buClr>
            </a:pPr>
            <a:r>
              <a:rPr lang="zh-CN" altLang="en-US" sz="2800" b="0" dirty="0">
                <a:latin typeface="Arial" panose="020B0604020202020204" pitchFamily="34" charset="0"/>
              </a:rPr>
              <a:t>（</a:t>
            </a:r>
            <a:r>
              <a:rPr lang="en-US" altLang="zh-CN" sz="2800" b="0" dirty="0">
                <a:latin typeface="Arial" panose="020B0604020202020204" pitchFamily="34" charset="0"/>
              </a:rPr>
              <a:t>5</a:t>
            </a:r>
            <a:r>
              <a:rPr lang="zh-CN" altLang="en-US" sz="2800" b="0" dirty="0">
                <a:latin typeface="Arial" panose="020B0604020202020204" pitchFamily="34" charset="0"/>
              </a:rPr>
              <a:t>）回收</a:t>
            </a:r>
            <a:r>
              <a:rPr lang="en-US" altLang="zh-CN" sz="2800" b="0" dirty="0">
                <a:latin typeface="Arial" panose="020B0604020202020204" pitchFamily="34" charset="0"/>
              </a:rPr>
              <a:t>PCB</a:t>
            </a:r>
            <a:endParaRPr lang="en-US" altLang="zh-CN" sz="2800" b="0" dirty="0">
              <a:solidFill>
                <a:srgbClr val="01325F"/>
              </a:solidFill>
              <a:latin typeface="Times New Roman" panose="02020603050405020304" pitchFamily="18" charset="0"/>
            </a:endParaRPr>
          </a:p>
        </p:txBody>
      </p:sp>
      <p:sp>
        <p:nvSpPr>
          <p:cNvPr id="36867" name="Rectangle 5"/>
          <p:cNvSpPr/>
          <p:nvPr/>
        </p:nvSpPr>
        <p:spPr>
          <a:xfrm>
            <a:off x="611188" y="549275"/>
            <a:ext cx="7058025" cy="863600"/>
          </a:xfrm>
          <a:prstGeom prst="rect">
            <a:avLst/>
          </a:prstGeom>
          <a:noFill/>
          <a:ln w="9525">
            <a:noFill/>
          </a:ln>
        </p:spPr>
        <p:txBody>
          <a:bodyPr/>
          <a:p>
            <a:pPr marL="342900" indent="-342900" eaLnBrk="0" hangingPunct="0">
              <a:lnSpc>
                <a:spcPct val="100000"/>
              </a:lnSpc>
              <a:spcBef>
                <a:spcPct val="20000"/>
              </a:spcBef>
              <a:buChar char="•"/>
            </a:pPr>
            <a:r>
              <a:rPr lang="zh-CN" altLang="en-US" sz="3200" dirty="0">
                <a:latin typeface="Arial" panose="020B0604020202020204" pitchFamily="34" charset="0"/>
              </a:rPr>
              <a:t>进程终止的过程：</a:t>
            </a:r>
            <a:r>
              <a:rPr lang="zh-CN" altLang="en-US" sz="3200" b="0" dirty="0">
                <a:latin typeface="Arial" panose="020B0604020202020204" pitchFamily="34" charset="0"/>
              </a:rPr>
              <a:t> </a:t>
            </a:r>
            <a:endParaRPr lang="zh-CN" altLang="en-US" sz="3200" dirty="0">
              <a:solidFill>
                <a:schemeClr val="tx2"/>
              </a:solidFill>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4868">
                                            <p:txEl>
                                              <p:charRg st="0" end="42"/>
                                            </p:txEl>
                                          </p:spTgt>
                                        </p:tgtEl>
                                        <p:attrNameLst>
                                          <p:attrName>style.visibility</p:attrName>
                                        </p:attrNameLst>
                                      </p:cBhvr>
                                      <p:to>
                                        <p:strVal val="visible"/>
                                      </p:to>
                                    </p:set>
                                    <p:animEffect transition="in" filter="box(in)">
                                      <p:cBhvr>
                                        <p:cTn id="7" dur="500"/>
                                        <p:tgtEl>
                                          <p:spTgt spid="164868">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4868">
                                            <p:txEl>
                                              <p:charRg st="42" end="81"/>
                                            </p:txEl>
                                          </p:spTgt>
                                        </p:tgtEl>
                                        <p:attrNameLst>
                                          <p:attrName>style.visibility</p:attrName>
                                        </p:attrNameLst>
                                      </p:cBhvr>
                                      <p:to>
                                        <p:strVal val="visible"/>
                                      </p:to>
                                    </p:set>
                                    <p:animEffect transition="in" filter="box(in)">
                                      <p:cBhvr>
                                        <p:cTn id="12" dur="500"/>
                                        <p:tgtEl>
                                          <p:spTgt spid="164868">
                                            <p:txEl>
                                              <p:charRg st="42"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4868">
                                            <p:txEl>
                                              <p:charRg st="81" end="106"/>
                                            </p:txEl>
                                          </p:spTgt>
                                        </p:tgtEl>
                                        <p:attrNameLst>
                                          <p:attrName>style.visibility</p:attrName>
                                        </p:attrNameLst>
                                      </p:cBhvr>
                                      <p:to>
                                        <p:strVal val="visible"/>
                                      </p:to>
                                    </p:set>
                                    <p:animEffect transition="in" filter="box(in)">
                                      <p:cBhvr>
                                        <p:cTn id="17" dur="500"/>
                                        <p:tgtEl>
                                          <p:spTgt spid="164868">
                                            <p:txEl>
                                              <p:charRg st="81"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4868">
                                            <p:txEl>
                                              <p:charRg st="106" end="114"/>
                                            </p:txEl>
                                          </p:spTgt>
                                        </p:tgtEl>
                                        <p:attrNameLst>
                                          <p:attrName>style.visibility</p:attrName>
                                        </p:attrNameLst>
                                      </p:cBhvr>
                                      <p:to>
                                        <p:strVal val="visible"/>
                                      </p:to>
                                    </p:set>
                                    <p:animEffect transition="in" filter="box(in)">
                                      <p:cBhvr>
                                        <p:cTn id="22" dur="500"/>
                                        <p:tgtEl>
                                          <p:spTgt spid="164868">
                                            <p:txEl>
                                              <p:charRg st="106" end="1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4868">
                                            <p:txEl>
                                              <p:charRg st="114" end="123"/>
                                            </p:txEl>
                                          </p:spTgt>
                                        </p:tgtEl>
                                        <p:attrNameLst>
                                          <p:attrName>style.visibility</p:attrName>
                                        </p:attrNameLst>
                                      </p:cBhvr>
                                      <p:to>
                                        <p:strVal val="visible"/>
                                      </p:to>
                                    </p:set>
                                    <p:animEffect transition="in" filter="box(in)">
                                      <p:cBhvr>
                                        <p:cTn id="27" dur="500"/>
                                        <p:tgtEl>
                                          <p:spTgt spid="164868">
                                            <p:txEl>
                                              <p:charRg st="114"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4" name="Text Box 4"/>
          <p:cNvSpPr txBox="1"/>
          <p:nvPr/>
        </p:nvSpPr>
        <p:spPr>
          <a:xfrm>
            <a:off x="1828800" y="2438400"/>
            <a:ext cx="5551488" cy="3508375"/>
          </a:xfrm>
          <a:prstGeom prst="rect">
            <a:avLst/>
          </a:prstGeom>
          <a:noFill/>
          <a:ln w="9525">
            <a:noFill/>
          </a:ln>
        </p:spPr>
        <p:txBody>
          <a:bodyPr>
            <a:spAutoFit/>
          </a:bodyPr>
          <a:p>
            <a:pPr marL="457200" indent="-457200">
              <a:spcBef>
                <a:spcPct val="0"/>
              </a:spcBef>
              <a:buAutoNum type="arabicParenR"/>
            </a:pPr>
            <a:r>
              <a:rPr lang="zh-CN" altLang="en-US" sz="2800" b="0" dirty="0">
                <a:latin typeface="Times New Roman" panose="02020603050405020304" pitchFamily="18" charset="0"/>
              </a:rPr>
              <a:t>请求系统服务 </a:t>
            </a:r>
            <a:endParaRPr lang="zh-CN" altLang="en-US" sz="2800" b="0" dirty="0">
              <a:latin typeface="Times New Roman" panose="02020603050405020304" pitchFamily="18" charset="0"/>
            </a:endParaRPr>
          </a:p>
          <a:p>
            <a:pPr marL="457200" indent="-457200">
              <a:spcBef>
                <a:spcPct val="0"/>
              </a:spcBef>
            </a:pPr>
            <a:r>
              <a:rPr lang="en-US" altLang="zh-CN" sz="2800" b="0" dirty="0">
                <a:latin typeface="Times New Roman" panose="02020603050405020304" pitchFamily="18" charset="0"/>
              </a:rPr>
              <a:t>2) </a:t>
            </a:r>
            <a:r>
              <a:rPr lang="zh-CN" altLang="en-US" sz="2800" b="0" dirty="0">
                <a:latin typeface="Times New Roman" panose="02020603050405020304" pitchFamily="18" charset="0"/>
              </a:rPr>
              <a:t>启动某种操作 </a:t>
            </a:r>
            <a:endParaRPr lang="zh-CN" altLang="en-US" sz="2800" b="0" dirty="0">
              <a:latin typeface="Times New Roman" panose="02020603050405020304" pitchFamily="18" charset="0"/>
            </a:endParaRPr>
          </a:p>
          <a:p>
            <a:pPr marL="457200" indent="-457200">
              <a:spcBef>
                <a:spcPct val="0"/>
              </a:spcBef>
            </a:pPr>
            <a:r>
              <a:rPr lang="en-US" altLang="zh-CN" sz="2800" b="0" dirty="0">
                <a:latin typeface="Times New Roman" panose="02020603050405020304" pitchFamily="18" charset="0"/>
              </a:rPr>
              <a:t>3) </a:t>
            </a:r>
            <a:r>
              <a:rPr lang="zh-CN" altLang="en-US" sz="2800" b="0" dirty="0">
                <a:latin typeface="Times New Roman" panose="02020603050405020304" pitchFamily="18" charset="0"/>
              </a:rPr>
              <a:t>新数据尚未到达</a:t>
            </a:r>
            <a:endParaRPr lang="zh-CN" altLang="en-US" sz="2800" b="0" dirty="0">
              <a:latin typeface="Times New Roman" panose="02020603050405020304" pitchFamily="18" charset="0"/>
            </a:endParaRPr>
          </a:p>
          <a:p>
            <a:pPr marL="457200" indent="-457200">
              <a:spcBef>
                <a:spcPct val="0"/>
              </a:spcBef>
            </a:pPr>
            <a:r>
              <a:rPr lang="en-US" altLang="zh-CN" sz="2800" b="0" dirty="0">
                <a:latin typeface="Times New Roman" panose="02020603050405020304" pitchFamily="18" charset="0"/>
              </a:rPr>
              <a:t>4) </a:t>
            </a:r>
            <a:r>
              <a:rPr lang="zh-CN" altLang="en-US" sz="2800" b="0" dirty="0">
                <a:latin typeface="Times New Roman" panose="02020603050405020304" pitchFamily="18" charset="0"/>
              </a:rPr>
              <a:t>无新工作可做：服务进程</a:t>
            </a:r>
            <a:endParaRPr lang="zh-CN" altLang="en-US" sz="2800" b="0" dirty="0">
              <a:latin typeface="Times New Roman" panose="02020603050405020304" pitchFamily="18" charset="0"/>
            </a:endParaRPr>
          </a:p>
        </p:txBody>
      </p:sp>
      <p:sp>
        <p:nvSpPr>
          <p:cNvPr id="37891" name="Text Box 5"/>
          <p:cNvSpPr txBox="1"/>
          <p:nvPr/>
        </p:nvSpPr>
        <p:spPr>
          <a:xfrm>
            <a:off x="1243013" y="736600"/>
            <a:ext cx="5561012" cy="635000"/>
          </a:xfrm>
          <a:prstGeom prst="rect">
            <a:avLst/>
          </a:prstGeom>
          <a:noFill/>
          <a:ln w="9525">
            <a:noFill/>
          </a:ln>
        </p:spPr>
        <p:txBody>
          <a:bodyPr lIns="87273" tIns="43636" rIns="87273" bIns="43636">
            <a:spAutoFit/>
          </a:bodyPr>
          <a:p>
            <a:pPr defTabSz="873125">
              <a:lnSpc>
                <a:spcPct val="100000"/>
              </a:lnSpc>
              <a:spcBef>
                <a:spcPct val="0"/>
              </a:spcBef>
            </a:pPr>
            <a:r>
              <a:rPr lang="en-US" altLang="zh-CN" sz="3600" dirty="0">
                <a:solidFill>
                  <a:schemeClr val="accent1"/>
                </a:solidFill>
                <a:latin typeface="Times New Roman" panose="02020603050405020304" pitchFamily="18" charset="0"/>
              </a:rPr>
              <a:t>4. </a:t>
            </a:r>
            <a:r>
              <a:rPr lang="zh-CN" altLang="en-US" sz="3600" dirty="0">
                <a:solidFill>
                  <a:schemeClr val="accent1"/>
                </a:solidFill>
                <a:latin typeface="Times New Roman" panose="02020603050405020304" pitchFamily="18" charset="0"/>
              </a:rPr>
              <a:t>阻塞与唤醒原语</a:t>
            </a:r>
            <a:endParaRPr lang="zh-CN" altLang="en-US" sz="3600" b="0" dirty="0">
              <a:latin typeface="Times New Roman" panose="02020603050405020304" pitchFamily="18" charset="0"/>
            </a:endParaRPr>
          </a:p>
        </p:txBody>
      </p:sp>
      <p:sp>
        <p:nvSpPr>
          <p:cNvPr id="37892" name="Rectangle 6"/>
          <p:cNvSpPr/>
          <p:nvPr/>
        </p:nvSpPr>
        <p:spPr>
          <a:xfrm>
            <a:off x="900113" y="1484313"/>
            <a:ext cx="7058025" cy="863600"/>
          </a:xfrm>
          <a:prstGeom prst="rect">
            <a:avLst/>
          </a:prstGeom>
          <a:noFill/>
          <a:ln w="9525">
            <a:noFill/>
          </a:ln>
        </p:spPr>
        <p:txBody>
          <a:bodyPr/>
          <a:p>
            <a:pPr marL="342900" indent="-342900" eaLnBrk="0" hangingPunct="0">
              <a:lnSpc>
                <a:spcPct val="100000"/>
              </a:lnSpc>
              <a:spcBef>
                <a:spcPct val="20000"/>
              </a:spcBef>
              <a:buChar char="•"/>
            </a:pPr>
            <a:r>
              <a:rPr lang="zh-CN" altLang="en-US" sz="3200" dirty="0">
                <a:latin typeface="Arial" panose="020B0604020202020204" pitchFamily="34" charset="0"/>
              </a:rPr>
              <a:t>引起进程阻塞与唤醒的事件：</a:t>
            </a:r>
            <a:r>
              <a:rPr lang="zh-CN" altLang="en-US" sz="3200" b="0" dirty="0">
                <a:latin typeface="Arial" panose="020B0604020202020204" pitchFamily="34" charset="0"/>
              </a:rPr>
              <a:t> </a:t>
            </a:r>
            <a:endParaRPr lang="zh-CN" altLang="en-US" sz="3200" dirty="0">
              <a:solidFill>
                <a:schemeClr val="tx2"/>
              </a:solidFill>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8964">
                                            <p:txEl>
                                              <p:charRg st="0" end="8"/>
                                            </p:txEl>
                                          </p:spTgt>
                                        </p:tgtEl>
                                        <p:attrNameLst>
                                          <p:attrName>style.visibility</p:attrName>
                                        </p:attrNameLst>
                                      </p:cBhvr>
                                      <p:to>
                                        <p:strVal val="visible"/>
                                      </p:to>
                                    </p:set>
                                    <p:animEffect transition="in" filter="box(in)">
                                      <p:cBhvr>
                                        <p:cTn id="7" dur="500"/>
                                        <p:tgtEl>
                                          <p:spTgt spid="168964">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8964">
                                            <p:txEl>
                                              <p:charRg st="8" end="19"/>
                                            </p:txEl>
                                          </p:spTgt>
                                        </p:tgtEl>
                                        <p:attrNameLst>
                                          <p:attrName>style.visibility</p:attrName>
                                        </p:attrNameLst>
                                      </p:cBhvr>
                                      <p:to>
                                        <p:strVal val="visible"/>
                                      </p:to>
                                    </p:set>
                                    <p:animEffect transition="in" filter="box(in)">
                                      <p:cBhvr>
                                        <p:cTn id="12" dur="500"/>
                                        <p:tgtEl>
                                          <p:spTgt spid="168964">
                                            <p:txEl>
                                              <p:charRg st="8"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8964">
                                            <p:txEl>
                                              <p:charRg st="19" end="30"/>
                                            </p:txEl>
                                          </p:spTgt>
                                        </p:tgtEl>
                                        <p:attrNameLst>
                                          <p:attrName>style.visibility</p:attrName>
                                        </p:attrNameLst>
                                      </p:cBhvr>
                                      <p:to>
                                        <p:strVal val="visible"/>
                                      </p:to>
                                    </p:set>
                                    <p:animEffect transition="in" filter="box(in)">
                                      <p:cBhvr>
                                        <p:cTn id="17" dur="500"/>
                                        <p:tgtEl>
                                          <p:spTgt spid="168964">
                                            <p:txEl>
                                              <p:charRg st="19" end="3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8964">
                                            <p:txEl>
                                              <p:charRg st="30" end="45"/>
                                            </p:txEl>
                                          </p:spTgt>
                                        </p:tgtEl>
                                        <p:attrNameLst>
                                          <p:attrName>style.visibility</p:attrName>
                                        </p:attrNameLst>
                                      </p:cBhvr>
                                      <p:to>
                                        <p:strVal val="visible"/>
                                      </p:to>
                                    </p:set>
                                    <p:animEffect transition="in" filter="box(in)">
                                      <p:cBhvr>
                                        <p:cTn id="22" dur="500"/>
                                        <p:tgtEl>
                                          <p:spTgt spid="168964">
                                            <p:txEl>
                                              <p:charRg st="30" end="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6" name="Text Box 4"/>
          <p:cNvSpPr txBox="1"/>
          <p:nvPr/>
        </p:nvSpPr>
        <p:spPr>
          <a:xfrm>
            <a:off x="468313" y="1268413"/>
            <a:ext cx="8051800" cy="3508375"/>
          </a:xfrm>
          <a:prstGeom prst="rect">
            <a:avLst/>
          </a:prstGeom>
          <a:noFill/>
          <a:ln w="9525">
            <a:noFill/>
          </a:ln>
        </p:spPr>
        <p:txBody>
          <a:bodyPr>
            <a:spAutoFit/>
          </a:bodyPr>
          <a:p>
            <a:pPr marL="457200" indent="-457200">
              <a:spcBef>
                <a:spcPct val="0"/>
              </a:spcBef>
              <a:buAutoNum type="arabicParenR"/>
            </a:pPr>
            <a:r>
              <a:rPr lang="zh-CN" altLang="en-US" sz="2800" b="0" dirty="0">
                <a:solidFill>
                  <a:srgbClr val="01325F"/>
                </a:solidFill>
                <a:latin typeface="Arial" panose="020B0604020202020204" pitchFamily="34" charset="0"/>
              </a:rPr>
              <a:t>停止当前进程执行，并修改进程状态：</a:t>
            </a:r>
            <a:endParaRPr lang="zh-CN" altLang="en-US" sz="2800" b="0" dirty="0">
              <a:solidFill>
                <a:srgbClr val="01325F"/>
              </a:solidFill>
              <a:latin typeface="Arial" panose="020B0604020202020204" pitchFamily="34" charset="0"/>
            </a:endParaRPr>
          </a:p>
          <a:p>
            <a:pPr marL="457200" indent="-457200">
              <a:spcBef>
                <a:spcPct val="0"/>
              </a:spcBef>
            </a:pPr>
            <a:r>
              <a:rPr lang="zh-CN" altLang="en-US" sz="2800" b="0" dirty="0">
                <a:solidFill>
                  <a:srgbClr val="01325F"/>
                </a:solidFill>
                <a:latin typeface="Arial" panose="020B0604020202020204" pitchFamily="34" charset="0"/>
              </a:rPr>
              <a:t>                             由“</a:t>
            </a:r>
            <a:r>
              <a:rPr lang="zh-CN" altLang="en-US" sz="2800" dirty="0">
                <a:solidFill>
                  <a:schemeClr val="accent1"/>
                </a:solidFill>
                <a:latin typeface="Arial" panose="020B0604020202020204" pitchFamily="34" charset="0"/>
              </a:rPr>
              <a:t>执行</a:t>
            </a:r>
            <a:r>
              <a:rPr lang="zh-CN" altLang="en-US" sz="2800" b="0" dirty="0">
                <a:solidFill>
                  <a:srgbClr val="01325F"/>
                </a:solidFill>
                <a:latin typeface="Arial" panose="020B0604020202020204" pitchFamily="34" charset="0"/>
              </a:rPr>
              <a:t>”改为“</a:t>
            </a:r>
            <a:r>
              <a:rPr lang="zh-CN" altLang="en-US" sz="2800" dirty="0">
                <a:solidFill>
                  <a:schemeClr val="accent1"/>
                </a:solidFill>
                <a:latin typeface="Arial" panose="020B0604020202020204" pitchFamily="34" charset="0"/>
              </a:rPr>
              <a:t>阻塞</a:t>
            </a:r>
            <a:r>
              <a:rPr lang="zh-CN" altLang="en-US" sz="2800" b="0" dirty="0">
                <a:solidFill>
                  <a:srgbClr val="01325F"/>
                </a:solidFill>
                <a:latin typeface="Arial" panose="020B0604020202020204" pitchFamily="34" charset="0"/>
              </a:rPr>
              <a:t>”；</a:t>
            </a:r>
            <a:endParaRPr lang="zh-CN" altLang="en-US" sz="2800" b="0" dirty="0">
              <a:solidFill>
                <a:srgbClr val="01325F"/>
              </a:solidFill>
              <a:latin typeface="Times New Roman" panose="02020603050405020304" pitchFamily="18" charset="0"/>
            </a:endParaRPr>
          </a:p>
          <a:p>
            <a:pPr marL="457200" indent="-457200">
              <a:spcBef>
                <a:spcPct val="0"/>
              </a:spcBef>
            </a:pPr>
            <a:r>
              <a:rPr lang="en-US" altLang="zh-CN" sz="2800" b="0" dirty="0">
                <a:solidFill>
                  <a:srgbClr val="01325F"/>
                </a:solidFill>
                <a:latin typeface="Times New Roman" panose="02020603050405020304" pitchFamily="18" charset="0"/>
              </a:rPr>
              <a:t>2)   </a:t>
            </a:r>
            <a:r>
              <a:rPr lang="zh-CN" altLang="en-US" sz="2800" b="0" dirty="0">
                <a:solidFill>
                  <a:srgbClr val="01325F"/>
                </a:solidFill>
                <a:latin typeface="Arial" panose="020B0604020202020204" pitchFamily="34" charset="0"/>
              </a:rPr>
              <a:t>将</a:t>
            </a:r>
            <a:r>
              <a:rPr lang="en-US" altLang="zh-CN" sz="2800" b="0" dirty="0">
                <a:solidFill>
                  <a:srgbClr val="01325F"/>
                </a:solidFill>
                <a:latin typeface="Arial" panose="020B0604020202020204" pitchFamily="34" charset="0"/>
              </a:rPr>
              <a:t>PCB</a:t>
            </a:r>
            <a:r>
              <a:rPr lang="zh-CN" altLang="en-US" sz="2800" b="0" dirty="0">
                <a:solidFill>
                  <a:srgbClr val="01325F"/>
                </a:solidFill>
                <a:latin typeface="Arial" panose="020B0604020202020204" pitchFamily="34" charset="0"/>
              </a:rPr>
              <a:t>插入</a:t>
            </a:r>
            <a:r>
              <a:rPr lang="zh-CN" altLang="en-US" sz="2800" dirty="0">
                <a:solidFill>
                  <a:schemeClr val="accent1"/>
                </a:solidFill>
                <a:latin typeface="Arial" panose="020B0604020202020204" pitchFamily="34" charset="0"/>
              </a:rPr>
              <a:t>阻塞</a:t>
            </a:r>
            <a:r>
              <a:rPr lang="zh-CN" altLang="en-US" sz="2800" b="0" dirty="0">
                <a:solidFill>
                  <a:srgbClr val="01325F"/>
                </a:solidFill>
                <a:latin typeface="Arial" panose="020B0604020202020204" pitchFamily="34" charset="0"/>
              </a:rPr>
              <a:t>队列；</a:t>
            </a:r>
            <a:r>
              <a:rPr lang="zh-CN" altLang="en-US" sz="2800" b="0" dirty="0">
                <a:solidFill>
                  <a:srgbClr val="01325F"/>
                </a:solidFill>
                <a:latin typeface="Times New Roman" panose="02020603050405020304" pitchFamily="18" charset="0"/>
              </a:rPr>
              <a:t> </a:t>
            </a:r>
            <a:endParaRPr lang="zh-CN" altLang="en-US" sz="2800" b="0" dirty="0">
              <a:solidFill>
                <a:srgbClr val="01325F"/>
              </a:solidFill>
              <a:latin typeface="Times New Roman" panose="02020603050405020304" pitchFamily="18" charset="0"/>
            </a:endParaRPr>
          </a:p>
          <a:p>
            <a:pPr marL="457200" indent="-457200">
              <a:spcBef>
                <a:spcPct val="0"/>
              </a:spcBef>
            </a:pPr>
            <a:r>
              <a:rPr lang="en-US" altLang="zh-CN" sz="2800" b="0" dirty="0">
                <a:solidFill>
                  <a:srgbClr val="01325F"/>
                </a:solidFill>
                <a:latin typeface="Times New Roman" panose="02020603050405020304" pitchFamily="18" charset="0"/>
              </a:rPr>
              <a:t>3)   </a:t>
            </a:r>
            <a:r>
              <a:rPr lang="zh-CN" altLang="en-US" sz="2800" b="0" dirty="0">
                <a:solidFill>
                  <a:srgbClr val="01325F"/>
                </a:solidFill>
                <a:latin typeface="Times New Roman" panose="02020603050405020304" pitchFamily="18" charset="0"/>
              </a:rPr>
              <a:t>转</a:t>
            </a:r>
            <a:r>
              <a:rPr lang="zh-CN" altLang="en-US" sz="2800" b="0" dirty="0">
                <a:solidFill>
                  <a:srgbClr val="01325F"/>
                </a:solidFill>
                <a:latin typeface="Arial" panose="020B0604020202020204" pitchFamily="34" charset="0"/>
              </a:rPr>
              <a:t>调度程序重新进行调度。</a:t>
            </a:r>
            <a:r>
              <a:rPr lang="zh-CN" altLang="en-US" sz="2800" b="0" dirty="0">
                <a:solidFill>
                  <a:srgbClr val="01325F"/>
                </a:solidFill>
                <a:latin typeface="Times New Roman" panose="02020603050405020304" pitchFamily="18" charset="0"/>
              </a:rPr>
              <a:t> </a:t>
            </a:r>
            <a:endParaRPr lang="zh-CN" altLang="en-US" sz="2800" b="0" dirty="0">
              <a:solidFill>
                <a:srgbClr val="01325F"/>
              </a:solidFill>
              <a:latin typeface="Times New Roman" panose="02020603050405020304" pitchFamily="18" charset="0"/>
            </a:endParaRPr>
          </a:p>
        </p:txBody>
      </p:sp>
      <p:sp>
        <p:nvSpPr>
          <p:cNvPr id="38915" name="Rectangle 7"/>
          <p:cNvSpPr/>
          <p:nvPr/>
        </p:nvSpPr>
        <p:spPr>
          <a:xfrm>
            <a:off x="468313" y="765175"/>
            <a:ext cx="7058025" cy="863600"/>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rgbClr val="3333CC"/>
                </a:solidFill>
                <a:latin typeface="Arial" panose="020B0604020202020204" pitchFamily="34" charset="0"/>
              </a:rPr>
              <a:t>进程阻塞过程：</a:t>
            </a:r>
            <a:r>
              <a:rPr lang="zh-CN" altLang="en-US" sz="3200" b="0" dirty="0">
                <a:latin typeface="Arial" panose="020B0604020202020204" pitchFamily="34" charset="0"/>
              </a:rPr>
              <a:t> </a:t>
            </a:r>
            <a:endParaRPr lang="zh-CN" altLang="en-US" sz="3200" dirty="0">
              <a:solidFill>
                <a:schemeClr val="tx2"/>
              </a:solidFill>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6916">
                                            <p:txEl>
                                              <p:charRg st="0" end="18"/>
                                            </p:txEl>
                                          </p:spTgt>
                                        </p:tgtEl>
                                        <p:attrNameLst>
                                          <p:attrName>style.visibility</p:attrName>
                                        </p:attrNameLst>
                                      </p:cBhvr>
                                      <p:to>
                                        <p:strVal val="visible"/>
                                      </p:to>
                                    </p:set>
                                    <p:animEffect transition="in" filter="box(in)">
                                      <p:cBhvr>
                                        <p:cTn id="7" dur="500"/>
                                        <p:tgtEl>
                                          <p:spTgt spid="166916">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6916">
                                            <p:txEl>
                                              <p:charRg st="18" end="60"/>
                                            </p:txEl>
                                          </p:spTgt>
                                        </p:tgtEl>
                                        <p:attrNameLst>
                                          <p:attrName>style.visibility</p:attrName>
                                        </p:attrNameLst>
                                      </p:cBhvr>
                                      <p:to>
                                        <p:strVal val="visible"/>
                                      </p:to>
                                    </p:set>
                                    <p:animEffect transition="in" filter="box(in)">
                                      <p:cBhvr>
                                        <p:cTn id="12" dur="500"/>
                                        <p:tgtEl>
                                          <p:spTgt spid="166916">
                                            <p:txEl>
                                              <p:charRg st="18"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6916">
                                            <p:txEl>
                                              <p:charRg st="60" end="78"/>
                                            </p:txEl>
                                          </p:spTgt>
                                        </p:tgtEl>
                                        <p:attrNameLst>
                                          <p:attrName>style.visibility</p:attrName>
                                        </p:attrNameLst>
                                      </p:cBhvr>
                                      <p:to>
                                        <p:strVal val="visible"/>
                                      </p:to>
                                    </p:set>
                                    <p:animEffect transition="in" filter="box(in)">
                                      <p:cBhvr>
                                        <p:cTn id="17" dur="500"/>
                                        <p:tgtEl>
                                          <p:spTgt spid="166916">
                                            <p:txEl>
                                              <p:charRg st="60"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6916">
                                            <p:txEl>
                                              <p:charRg st="78" end="97"/>
                                            </p:txEl>
                                          </p:spTgt>
                                        </p:tgtEl>
                                        <p:attrNameLst>
                                          <p:attrName>style.visibility</p:attrName>
                                        </p:attrNameLst>
                                      </p:cBhvr>
                                      <p:to>
                                        <p:strVal val="visible"/>
                                      </p:to>
                                    </p:set>
                                    <p:animEffect transition="in" filter="box(in)">
                                      <p:cBhvr>
                                        <p:cTn id="22" dur="500"/>
                                        <p:tgtEl>
                                          <p:spTgt spid="166916">
                                            <p:txEl>
                                              <p:charRg st="78" end="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2" name="Text Box 4"/>
          <p:cNvSpPr txBox="1"/>
          <p:nvPr/>
        </p:nvSpPr>
        <p:spPr>
          <a:xfrm>
            <a:off x="468313" y="1268413"/>
            <a:ext cx="8280400" cy="3508375"/>
          </a:xfrm>
          <a:prstGeom prst="rect">
            <a:avLst/>
          </a:prstGeom>
          <a:noFill/>
          <a:ln w="9525">
            <a:noFill/>
          </a:ln>
        </p:spPr>
        <p:txBody>
          <a:bodyPr>
            <a:spAutoFit/>
          </a:bodyPr>
          <a:p>
            <a:pPr marL="457200" indent="-457200">
              <a:spcBef>
                <a:spcPct val="0"/>
              </a:spcBef>
            </a:pPr>
            <a:r>
              <a:rPr lang="en-US" altLang="zh-CN" sz="2800" b="0" dirty="0">
                <a:latin typeface="Times New Roman" panose="02020603050405020304" pitchFamily="18" charset="0"/>
              </a:rPr>
              <a:t>1)   </a:t>
            </a:r>
            <a:r>
              <a:rPr lang="zh-CN" altLang="en-US" sz="2800" b="0" dirty="0">
                <a:latin typeface="Arial" panose="020B0604020202020204" pitchFamily="34" charset="0"/>
              </a:rPr>
              <a:t>把被阻塞的进程从等待该事件的阻塞队列中移出</a:t>
            </a:r>
            <a:endParaRPr lang="zh-CN" altLang="en-US" sz="2800" b="0" dirty="0">
              <a:latin typeface="Times New Roman" panose="02020603050405020304" pitchFamily="18" charset="0"/>
            </a:endParaRPr>
          </a:p>
          <a:p>
            <a:pPr marL="457200" indent="-457200">
              <a:spcBef>
                <a:spcPct val="0"/>
              </a:spcBef>
              <a:buAutoNum type="arabicParenR" startAt="2"/>
            </a:pPr>
            <a:r>
              <a:rPr lang="zh-CN" altLang="en-US" sz="2800" b="0" dirty="0">
                <a:latin typeface="Arial" panose="020B0604020202020204" pitchFamily="34" charset="0"/>
              </a:rPr>
              <a:t>修改</a:t>
            </a:r>
            <a:r>
              <a:rPr lang="en-US" altLang="zh-CN" sz="2800" b="0" dirty="0">
                <a:latin typeface="Arial" panose="020B0604020202020204" pitchFamily="34" charset="0"/>
              </a:rPr>
              <a:t>PCB</a:t>
            </a:r>
            <a:r>
              <a:rPr lang="zh-CN" altLang="en-US" sz="2800" b="0" dirty="0">
                <a:latin typeface="Arial" panose="020B0604020202020204" pitchFamily="34" charset="0"/>
              </a:rPr>
              <a:t>中的进程状态：</a:t>
            </a:r>
            <a:endParaRPr lang="zh-CN" altLang="en-US" sz="2800" b="0" dirty="0">
              <a:latin typeface="Arial" panose="020B0604020202020204" pitchFamily="34" charset="0"/>
            </a:endParaRPr>
          </a:p>
          <a:p>
            <a:pPr marL="457200" indent="-457200">
              <a:spcBef>
                <a:spcPct val="0"/>
              </a:spcBef>
            </a:pPr>
            <a:r>
              <a:rPr lang="zh-CN" altLang="en-US" sz="2800" b="0" dirty="0">
                <a:latin typeface="Arial" panose="020B0604020202020204" pitchFamily="34" charset="0"/>
              </a:rPr>
              <a:t>             由</a:t>
            </a:r>
            <a:r>
              <a:rPr lang="zh-CN" altLang="en-US" sz="2800" dirty="0">
                <a:solidFill>
                  <a:schemeClr val="accent1"/>
                </a:solidFill>
                <a:latin typeface="Arial" panose="020B0604020202020204" pitchFamily="34" charset="0"/>
              </a:rPr>
              <a:t>阻塞</a:t>
            </a:r>
            <a:r>
              <a:rPr lang="zh-CN" altLang="en-US" sz="2800" b="0" dirty="0">
                <a:latin typeface="Arial" panose="020B0604020202020204" pitchFamily="34" charset="0"/>
              </a:rPr>
              <a:t>改为</a:t>
            </a:r>
            <a:r>
              <a:rPr lang="zh-CN" altLang="en-US" sz="2800" dirty="0">
                <a:solidFill>
                  <a:schemeClr val="accent1"/>
                </a:solidFill>
                <a:latin typeface="Arial" panose="020B0604020202020204" pitchFamily="34" charset="0"/>
              </a:rPr>
              <a:t>就绪</a:t>
            </a:r>
            <a:endParaRPr lang="zh-CN" altLang="en-US" sz="2800" dirty="0">
              <a:solidFill>
                <a:schemeClr val="accent1"/>
              </a:solidFill>
              <a:latin typeface="Times New Roman" panose="02020603050405020304" pitchFamily="18" charset="0"/>
            </a:endParaRPr>
          </a:p>
          <a:p>
            <a:pPr marL="457200" indent="-457200">
              <a:spcBef>
                <a:spcPct val="0"/>
              </a:spcBef>
            </a:pPr>
            <a:r>
              <a:rPr lang="en-US" altLang="zh-CN" sz="2800" b="0" dirty="0">
                <a:latin typeface="Times New Roman" panose="02020603050405020304" pitchFamily="18" charset="0"/>
              </a:rPr>
              <a:t>3)   </a:t>
            </a:r>
            <a:r>
              <a:rPr lang="zh-CN" altLang="en-US" sz="2800" b="0" dirty="0">
                <a:latin typeface="Arial" panose="020B0604020202020204" pitchFamily="34" charset="0"/>
              </a:rPr>
              <a:t>将该</a:t>
            </a:r>
            <a:r>
              <a:rPr lang="en-US" altLang="zh-CN" sz="2800" b="0" dirty="0">
                <a:latin typeface="Arial" panose="020B0604020202020204" pitchFamily="34" charset="0"/>
              </a:rPr>
              <a:t>PCB</a:t>
            </a:r>
            <a:r>
              <a:rPr lang="zh-CN" altLang="en-US" sz="2800" b="0" dirty="0">
                <a:latin typeface="Arial" panose="020B0604020202020204" pitchFamily="34" charset="0"/>
              </a:rPr>
              <a:t>插入到就绪队列中</a:t>
            </a:r>
            <a:endParaRPr lang="zh-CN" altLang="en-US" sz="2800" b="0" dirty="0">
              <a:latin typeface="Times New Roman" panose="02020603050405020304" pitchFamily="18" charset="0"/>
            </a:endParaRPr>
          </a:p>
        </p:txBody>
      </p:sp>
      <p:sp>
        <p:nvSpPr>
          <p:cNvPr id="39939" name="Rectangle 7"/>
          <p:cNvSpPr/>
          <p:nvPr/>
        </p:nvSpPr>
        <p:spPr>
          <a:xfrm>
            <a:off x="468313" y="836613"/>
            <a:ext cx="7058025" cy="863600"/>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rgbClr val="3333CC"/>
                </a:solidFill>
                <a:latin typeface="Arial" panose="020B0604020202020204" pitchFamily="34" charset="0"/>
              </a:rPr>
              <a:t>进程唤醒过程：</a:t>
            </a:r>
            <a:r>
              <a:rPr lang="zh-CN" altLang="en-US" sz="3200" b="0" dirty="0">
                <a:latin typeface="Arial" panose="020B0604020202020204" pitchFamily="34" charset="0"/>
              </a:rPr>
              <a:t> </a:t>
            </a:r>
            <a:endParaRPr lang="zh-CN" altLang="en-US" sz="3200" dirty="0">
              <a:solidFill>
                <a:schemeClr val="tx2"/>
              </a:solidFill>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1012">
                                            <p:txEl>
                                              <p:charRg st="0" end="27"/>
                                            </p:txEl>
                                          </p:spTgt>
                                        </p:tgtEl>
                                        <p:attrNameLst>
                                          <p:attrName>style.visibility</p:attrName>
                                        </p:attrNameLst>
                                      </p:cBhvr>
                                      <p:to>
                                        <p:strVal val="visible"/>
                                      </p:to>
                                    </p:set>
                                    <p:animEffect transition="in" filter="box(in)">
                                      <p:cBhvr>
                                        <p:cTn id="7" dur="500"/>
                                        <p:tgtEl>
                                          <p:spTgt spid="171012">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1012">
                                            <p:txEl>
                                              <p:charRg st="27" end="40"/>
                                            </p:txEl>
                                          </p:spTgt>
                                        </p:tgtEl>
                                        <p:attrNameLst>
                                          <p:attrName>style.visibility</p:attrName>
                                        </p:attrNameLst>
                                      </p:cBhvr>
                                      <p:to>
                                        <p:strVal val="visible"/>
                                      </p:to>
                                    </p:set>
                                    <p:animEffect transition="in" filter="box(in)">
                                      <p:cBhvr>
                                        <p:cTn id="12" dur="500"/>
                                        <p:tgtEl>
                                          <p:spTgt spid="171012">
                                            <p:txEl>
                                              <p:charRg st="27"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1012">
                                            <p:txEl>
                                              <p:charRg st="40" end="61"/>
                                            </p:txEl>
                                          </p:spTgt>
                                        </p:tgtEl>
                                        <p:attrNameLst>
                                          <p:attrName>style.visibility</p:attrName>
                                        </p:attrNameLst>
                                      </p:cBhvr>
                                      <p:to>
                                        <p:strVal val="visible"/>
                                      </p:to>
                                    </p:set>
                                    <p:animEffect transition="in" filter="box(in)">
                                      <p:cBhvr>
                                        <p:cTn id="17" dur="500"/>
                                        <p:tgtEl>
                                          <p:spTgt spid="171012">
                                            <p:txEl>
                                              <p:charRg st="40" end="6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1012">
                                            <p:txEl>
                                              <p:charRg st="61" end="80"/>
                                            </p:txEl>
                                          </p:spTgt>
                                        </p:tgtEl>
                                        <p:attrNameLst>
                                          <p:attrName>style.visibility</p:attrName>
                                        </p:attrNameLst>
                                      </p:cBhvr>
                                      <p:to>
                                        <p:strVal val="visible"/>
                                      </p:to>
                                    </p:set>
                                    <p:animEffect transition="in" filter="box(in)">
                                      <p:cBhvr>
                                        <p:cTn id="22" dur="500"/>
                                        <p:tgtEl>
                                          <p:spTgt spid="171012">
                                            <p:txEl>
                                              <p:charRg st="61"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2"/>
          <p:cNvSpPr txBox="1"/>
          <p:nvPr/>
        </p:nvSpPr>
        <p:spPr>
          <a:xfrm>
            <a:off x="1243013" y="736600"/>
            <a:ext cx="6208712" cy="635000"/>
          </a:xfrm>
          <a:prstGeom prst="rect">
            <a:avLst/>
          </a:prstGeom>
          <a:noFill/>
          <a:ln w="9525">
            <a:noFill/>
          </a:ln>
        </p:spPr>
        <p:txBody>
          <a:bodyPr lIns="87273" tIns="43636" rIns="87273" bIns="43636">
            <a:spAutoFit/>
          </a:bodyPr>
          <a:p>
            <a:pPr defTabSz="873125">
              <a:lnSpc>
                <a:spcPct val="100000"/>
              </a:lnSpc>
              <a:spcBef>
                <a:spcPct val="0"/>
              </a:spcBef>
            </a:pPr>
            <a:r>
              <a:rPr lang="en-US" altLang="zh-CN" sz="3600" dirty="0">
                <a:solidFill>
                  <a:schemeClr val="accent1"/>
                </a:solidFill>
                <a:latin typeface="Times New Roman" panose="02020603050405020304" pitchFamily="18" charset="0"/>
              </a:rPr>
              <a:t>5. </a:t>
            </a:r>
            <a:r>
              <a:rPr lang="zh-CN" altLang="en-US" sz="3600" dirty="0">
                <a:solidFill>
                  <a:schemeClr val="accent1"/>
                </a:solidFill>
                <a:latin typeface="Times New Roman" panose="02020603050405020304" pitchFamily="18" charset="0"/>
              </a:rPr>
              <a:t>挂起与激活原语</a:t>
            </a:r>
            <a:endParaRPr lang="zh-CN" altLang="en-US" sz="3600" b="0" dirty="0">
              <a:latin typeface="Times New Roman" panose="02020603050405020304" pitchFamily="18" charset="0"/>
            </a:endParaRPr>
          </a:p>
        </p:txBody>
      </p:sp>
      <p:sp>
        <p:nvSpPr>
          <p:cNvPr id="40963" name="Text Box 6"/>
          <p:cNvSpPr txBox="1"/>
          <p:nvPr/>
        </p:nvSpPr>
        <p:spPr>
          <a:xfrm>
            <a:off x="395288" y="2420938"/>
            <a:ext cx="8424862" cy="2282825"/>
          </a:xfrm>
          <a:prstGeom prst="rect">
            <a:avLst/>
          </a:prstGeom>
          <a:noFill/>
          <a:ln w="9525">
            <a:noFill/>
          </a:ln>
        </p:spPr>
        <p:txBody>
          <a:bodyPr>
            <a:spAutoFit/>
          </a:bodyPr>
          <a:p>
            <a:pPr marL="457200" indent="-457200">
              <a:spcBef>
                <a:spcPct val="0"/>
              </a:spcBef>
              <a:buAutoNum type="arabicParenBoth"/>
            </a:pPr>
            <a:r>
              <a:rPr lang="zh-CN" altLang="en-US" dirty="0">
                <a:latin typeface="Arial" panose="020B0604020202020204" pitchFamily="34" charset="0"/>
              </a:rPr>
              <a:t>用户进程请求将自己挂起</a:t>
            </a:r>
            <a:endParaRPr lang="zh-CN" altLang="en-US" dirty="0">
              <a:latin typeface="Times New Roman" panose="02020603050405020304" pitchFamily="18" charset="0"/>
            </a:endParaRPr>
          </a:p>
          <a:p>
            <a:pPr marL="457200" indent="-457200">
              <a:spcBef>
                <a:spcPct val="0"/>
              </a:spcBef>
            </a:pPr>
            <a:r>
              <a:rPr lang="en-US" altLang="zh-CN" dirty="0">
                <a:latin typeface="Times New Roman" panose="02020603050405020304" pitchFamily="18" charset="0"/>
              </a:rPr>
              <a:t>(2) </a:t>
            </a:r>
            <a:r>
              <a:rPr lang="zh-CN" altLang="en-US" dirty="0">
                <a:latin typeface="Arial" panose="020B0604020202020204" pitchFamily="34" charset="0"/>
              </a:rPr>
              <a:t>父进程请求将自己的某个子进程挂起</a:t>
            </a:r>
            <a:endParaRPr lang="zh-CN" altLang="en-US" dirty="0">
              <a:latin typeface="Times New Roman" panose="02020603050405020304" pitchFamily="18" charset="0"/>
            </a:endParaRPr>
          </a:p>
          <a:p>
            <a:pPr marL="457200" indent="-457200">
              <a:spcBef>
                <a:spcPct val="0"/>
              </a:spcBef>
            </a:pPr>
            <a:r>
              <a:rPr lang="en-US" altLang="zh-CN" dirty="0">
                <a:latin typeface="Times New Roman" panose="02020603050405020304" pitchFamily="18" charset="0"/>
              </a:rPr>
              <a:t>(3) </a:t>
            </a:r>
            <a:r>
              <a:rPr lang="zh-CN" altLang="en-US" dirty="0">
                <a:latin typeface="Arial" panose="020B0604020202020204" pitchFamily="34" charset="0"/>
              </a:rPr>
              <a:t>父进程或用户进程请求激活指定进程，内存空间允许</a:t>
            </a:r>
            <a:endParaRPr lang="zh-CN" altLang="en-US" dirty="0">
              <a:latin typeface="Times New Roman" panose="02020603050405020304" pitchFamily="18" charset="0"/>
            </a:endParaRPr>
          </a:p>
        </p:txBody>
      </p:sp>
      <p:sp>
        <p:nvSpPr>
          <p:cNvPr id="40964" name="Rectangle 7"/>
          <p:cNvSpPr/>
          <p:nvPr/>
        </p:nvSpPr>
        <p:spPr>
          <a:xfrm>
            <a:off x="684213" y="1557338"/>
            <a:ext cx="7058025" cy="863600"/>
          </a:xfrm>
          <a:prstGeom prst="rect">
            <a:avLst/>
          </a:prstGeom>
          <a:noFill/>
          <a:ln w="9525">
            <a:noFill/>
          </a:ln>
        </p:spPr>
        <p:txBody>
          <a:bodyPr/>
          <a:p>
            <a:pPr marL="342900" indent="-342900" eaLnBrk="0" hangingPunct="0">
              <a:lnSpc>
                <a:spcPct val="100000"/>
              </a:lnSpc>
              <a:spcBef>
                <a:spcPct val="20000"/>
              </a:spcBef>
              <a:buChar char="•"/>
            </a:pPr>
            <a:r>
              <a:rPr lang="zh-CN" altLang="en-US" sz="3200" dirty="0">
                <a:latin typeface="Arial" panose="020B0604020202020204" pitchFamily="34" charset="0"/>
              </a:rPr>
              <a:t>引起进程挂起和激活的事件</a:t>
            </a:r>
            <a:r>
              <a:rPr lang="zh-CN" altLang="en-US" sz="3200" b="0" dirty="0">
                <a:latin typeface="Arial" panose="020B0604020202020204" pitchFamily="34" charset="0"/>
              </a:rPr>
              <a:t> </a:t>
            </a:r>
            <a:r>
              <a:rPr lang="zh-CN" altLang="en-US" sz="3200" dirty="0">
                <a:latin typeface="Arial" panose="020B0604020202020204" pitchFamily="34" charset="0"/>
              </a:rPr>
              <a:t>：</a:t>
            </a:r>
            <a:r>
              <a:rPr lang="zh-CN" altLang="en-US" sz="3200" b="0" dirty="0">
                <a:latin typeface="Arial" panose="020B0604020202020204" pitchFamily="34" charset="0"/>
              </a:rPr>
              <a:t> </a:t>
            </a:r>
            <a:endParaRPr lang="zh-CN" altLang="en-US" sz="3200" b="0" dirty="0">
              <a:latin typeface="Arial" panose="020B0604020202020204" pitchFamily="34" charset="0"/>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7" name="Text Box 5"/>
          <p:cNvSpPr txBox="1"/>
          <p:nvPr/>
        </p:nvSpPr>
        <p:spPr>
          <a:xfrm>
            <a:off x="468313" y="889000"/>
            <a:ext cx="7704137" cy="5203825"/>
          </a:xfrm>
          <a:prstGeom prst="rect">
            <a:avLst/>
          </a:prstGeom>
          <a:noFill/>
          <a:ln w="9525">
            <a:noFill/>
          </a:ln>
        </p:spPr>
        <p:txBody>
          <a:bodyPr>
            <a:spAutoFit/>
          </a:bodyPr>
          <a:p>
            <a:pPr marL="457200" indent="-457200">
              <a:spcBef>
                <a:spcPct val="0"/>
              </a:spcBef>
              <a:buAutoNum type="arabicParenR"/>
            </a:pPr>
            <a:r>
              <a:rPr lang="zh-CN" altLang="en-US" dirty="0">
                <a:latin typeface="Arial" panose="020B0604020202020204" pitchFamily="34" charset="0"/>
              </a:rPr>
              <a:t>修改被挂起进程的状态：</a:t>
            </a:r>
            <a:endParaRPr lang="zh-CN" altLang="en-US" dirty="0">
              <a:latin typeface="Arial" panose="020B0604020202020204" pitchFamily="34" charset="0"/>
            </a:endParaRPr>
          </a:p>
          <a:p>
            <a:pPr marL="457200" indent="-457200">
              <a:spcBef>
                <a:spcPct val="0"/>
              </a:spcBef>
            </a:pPr>
            <a:r>
              <a:rPr lang="zh-CN" altLang="en-US" dirty="0">
                <a:latin typeface="Arial" panose="020B0604020202020204" pitchFamily="34" charset="0"/>
              </a:rPr>
              <a:t>           若处于</a:t>
            </a:r>
            <a:r>
              <a:rPr lang="zh-CN" altLang="en-US" dirty="0">
                <a:solidFill>
                  <a:schemeClr val="accent1"/>
                </a:solidFill>
                <a:latin typeface="Arial" panose="020B0604020202020204" pitchFamily="34" charset="0"/>
              </a:rPr>
              <a:t>活动就绪状态</a:t>
            </a:r>
            <a:r>
              <a:rPr lang="zh-CN" altLang="en-US" dirty="0">
                <a:latin typeface="Arial" panose="020B0604020202020204" pitchFamily="34" charset="0"/>
              </a:rPr>
              <a:t>，</a:t>
            </a:r>
            <a:endParaRPr lang="zh-CN" altLang="en-US" dirty="0">
              <a:latin typeface="Arial" panose="020B0604020202020204" pitchFamily="34" charset="0"/>
            </a:endParaRPr>
          </a:p>
          <a:p>
            <a:pPr marL="457200" indent="-457200">
              <a:spcBef>
                <a:spcPct val="0"/>
              </a:spcBef>
            </a:pPr>
            <a:r>
              <a:rPr lang="zh-CN" altLang="en-US" dirty="0">
                <a:latin typeface="Arial" panose="020B0604020202020204" pitchFamily="34" charset="0"/>
              </a:rPr>
              <a:t>           若处于</a:t>
            </a:r>
            <a:r>
              <a:rPr lang="zh-CN" altLang="en-US" dirty="0">
                <a:solidFill>
                  <a:schemeClr val="accent1"/>
                </a:solidFill>
                <a:latin typeface="Arial" panose="020B0604020202020204" pitchFamily="34" charset="0"/>
              </a:rPr>
              <a:t>活动阻塞状态</a:t>
            </a:r>
            <a:r>
              <a:rPr lang="zh-CN" altLang="en-US" dirty="0">
                <a:latin typeface="Arial" panose="020B0604020202020204" pitchFamily="34" charset="0"/>
              </a:rPr>
              <a:t>，</a:t>
            </a:r>
            <a:endParaRPr lang="zh-CN" altLang="en-US" dirty="0">
              <a:latin typeface="Arial" panose="020B0604020202020204" pitchFamily="34" charset="0"/>
            </a:endParaRPr>
          </a:p>
          <a:p>
            <a:pPr marL="457200" indent="-457200">
              <a:spcBef>
                <a:spcPct val="0"/>
              </a:spcBef>
            </a:pPr>
            <a:r>
              <a:rPr lang="zh-CN" altLang="en-US" dirty="0">
                <a:latin typeface="Arial" panose="020B0604020202020204" pitchFamily="34" charset="0"/>
              </a:rPr>
              <a:t>           若进程处于</a:t>
            </a:r>
            <a:r>
              <a:rPr lang="zh-CN" altLang="en-US" dirty="0">
                <a:solidFill>
                  <a:schemeClr val="accent1"/>
                </a:solidFill>
                <a:latin typeface="Arial" panose="020B0604020202020204" pitchFamily="34" charset="0"/>
              </a:rPr>
              <a:t>运行状态</a:t>
            </a:r>
            <a:r>
              <a:rPr lang="zh-CN" altLang="en-US" dirty="0">
                <a:latin typeface="Arial" panose="020B0604020202020204" pitchFamily="34" charset="0"/>
              </a:rPr>
              <a:t>，</a:t>
            </a:r>
            <a:endParaRPr lang="zh-CN" altLang="en-US" dirty="0">
              <a:latin typeface="Arial" panose="020B0604020202020204" pitchFamily="34" charset="0"/>
            </a:endParaRPr>
          </a:p>
          <a:p>
            <a:pPr marL="457200" indent="-457200">
              <a:spcBef>
                <a:spcPct val="0"/>
              </a:spcBef>
              <a:buAutoNum type="arabicParenR" startAt="2"/>
            </a:pPr>
            <a:r>
              <a:rPr lang="zh-CN" altLang="en-US" dirty="0">
                <a:solidFill>
                  <a:srgbClr val="01325F"/>
                </a:solidFill>
                <a:latin typeface="Times New Roman" panose="02020603050405020304" pitchFamily="18" charset="0"/>
              </a:rPr>
              <a:t>将</a:t>
            </a:r>
            <a:r>
              <a:rPr lang="zh-CN" altLang="en-US" dirty="0">
                <a:latin typeface="Arial" panose="020B0604020202020204" pitchFamily="34" charset="0"/>
              </a:rPr>
              <a:t>该进程的</a:t>
            </a:r>
            <a:r>
              <a:rPr lang="en-US" altLang="zh-CN" dirty="0">
                <a:latin typeface="Arial" panose="020B0604020202020204" pitchFamily="34" charset="0"/>
              </a:rPr>
              <a:t>PCB</a:t>
            </a:r>
            <a:r>
              <a:rPr lang="zh-CN" altLang="en-US" dirty="0">
                <a:latin typeface="Arial" panose="020B0604020202020204" pitchFamily="34" charset="0"/>
              </a:rPr>
              <a:t>复制到某指定的内存区域</a:t>
            </a:r>
            <a:endParaRPr lang="zh-CN" altLang="en-US" dirty="0">
              <a:latin typeface="Arial" panose="020B0604020202020204" pitchFamily="34" charset="0"/>
            </a:endParaRPr>
          </a:p>
          <a:p>
            <a:pPr marL="457200" indent="-457200">
              <a:spcBef>
                <a:spcPct val="0"/>
              </a:spcBef>
              <a:buAutoNum type="arabicParenR" startAt="2"/>
            </a:pPr>
            <a:r>
              <a:rPr lang="zh-CN" altLang="en-US" dirty="0">
                <a:latin typeface="Arial" panose="020B0604020202020204" pitchFamily="34" charset="0"/>
              </a:rPr>
              <a:t>可能会被换出到外存</a:t>
            </a:r>
            <a:endParaRPr lang="en-US" altLang="zh-CN" dirty="0">
              <a:latin typeface="Arial" panose="020B0604020202020204" pitchFamily="34" charset="0"/>
            </a:endParaRPr>
          </a:p>
          <a:p>
            <a:pPr marL="457200" indent="-457200">
              <a:spcBef>
                <a:spcPct val="0"/>
              </a:spcBef>
            </a:pPr>
            <a:r>
              <a:rPr lang="en-US" altLang="zh-CN" dirty="0">
                <a:solidFill>
                  <a:srgbClr val="01325F"/>
                </a:solidFill>
                <a:latin typeface="Times New Roman" panose="02020603050405020304" pitchFamily="18" charset="0"/>
              </a:rPr>
              <a:t>4)   </a:t>
            </a:r>
            <a:r>
              <a:rPr lang="zh-CN" altLang="en-US" dirty="0">
                <a:latin typeface="Arial" panose="020B0604020202020204" pitchFamily="34" charset="0"/>
              </a:rPr>
              <a:t>若被挂起的进程正在执行，则转调度程序重新调度</a:t>
            </a:r>
            <a:endParaRPr lang="zh-CN" altLang="en-US" dirty="0">
              <a:latin typeface="Arial" panose="020B0604020202020204" pitchFamily="34" charset="0"/>
            </a:endParaRPr>
          </a:p>
        </p:txBody>
      </p:sp>
      <p:sp>
        <p:nvSpPr>
          <p:cNvPr id="41987" name="Rectangle 9"/>
          <p:cNvSpPr/>
          <p:nvPr/>
        </p:nvSpPr>
        <p:spPr>
          <a:xfrm>
            <a:off x="2627313" y="404813"/>
            <a:ext cx="5040312" cy="863600"/>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chemeClr val="tx2"/>
                </a:solidFill>
                <a:latin typeface="Arial" panose="020B0604020202020204" pitchFamily="34" charset="0"/>
              </a:rPr>
              <a:t>进程挂起过程</a:t>
            </a:r>
            <a:r>
              <a:rPr lang="zh-CN" altLang="en-US" sz="3200" b="0" dirty="0">
                <a:solidFill>
                  <a:schemeClr val="tx2"/>
                </a:solidFill>
                <a:latin typeface="Arial" panose="020B0604020202020204" pitchFamily="34" charset="0"/>
              </a:rPr>
              <a:t> </a:t>
            </a:r>
            <a:r>
              <a:rPr lang="zh-CN" altLang="en-US" sz="3200" dirty="0">
                <a:solidFill>
                  <a:schemeClr val="tx2"/>
                </a:solidFill>
                <a:latin typeface="Arial" panose="020B0604020202020204" pitchFamily="34" charset="0"/>
              </a:rPr>
              <a:t>：</a:t>
            </a:r>
            <a:r>
              <a:rPr lang="zh-CN" altLang="en-US" sz="3200" b="0" dirty="0">
                <a:latin typeface="Arial" panose="020B0604020202020204" pitchFamily="34" charset="0"/>
              </a:rPr>
              <a:t> </a:t>
            </a:r>
            <a:endParaRPr lang="zh-CN" altLang="en-US" sz="3200" b="0" dirty="0">
              <a:latin typeface="Arial" panose="020B0604020202020204" pitchFamily="34" charset="0"/>
            </a:endParaRPr>
          </a:p>
        </p:txBody>
      </p:sp>
      <p:sp>
        <p:nvSpPr>
          <p:cNvPr id="125962" name="Text Box 10"/>
          <p:cNvSpPr txBox="1"/>
          <p:nvPr/>
        </p:nvSpPr>
        <p:spPr>
          <a:xfrm>
            <a:off x="5219700" y="1555750"/>
            <a:ext cx="4572000" cy="822325"/>
          </a:xfrm>
          <a:prstGeom prst="rect">
            <a:avLst/>
          </a:prstGeom>
          <a:noFill/>
          <a:ln w="9525">
            <a:noFill/>
          </a:ln>
        </p:spPr>
        <p:txBody>
          <a:bodyPr>
            <a:spAutoFit/>
          </a:bodyPr>
          <a:p>
            <a:pPr marL="457200" indent="-457200">
              <a:spcBef>
                <a:spcPct val="0"/>
              </a:spcBef>
            </a:pPr>
            <a:r>
              <a:rPr lang="zh-CN" altLang="en-US" dirty="0">
                <a:latin typeface="Arial" panose="020B0604020202020204" pitchFamily="34" charset="0"/>
              </a:rPr>
              <a:t>便将其改为</a:t>
            </a:r>
            <a:r>
              <a:rPr lang="zh-CN" altLang="en-US" dirty="0">
                <a:solidFill>
                  <a:schemeClr val="accent1"/>
                </a:solidFill>
                <a:latin typeface="Arial" panose="020B0604020202020204" pitchFamily="34" charset="0"/>
              </a:rPr>
              <a:t>静止就绪</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25963" name="Text Box 11"/>
          <p:cNvSpPr txBox="1"/>
          <p:nvPr/>
        </p:nvSpPr>
        <p:spPr>
          <a:xfrm>
            <a:off x="5184775" y="2347913"/>
            <a:ext cx="3708400" cy="822325"/>
          </a:xfrm>
          <a:prstGeom prst="rect">
            <a:avLst/>
          </a:prstGeom>
          <a:noFill/>
          <a:ln w="9525">
            <a:noFill/>
          </a:ln>
        </p:spPr>
        <p:txBody>
          <a:bodyPr>
            <a:spAutoFit/>
          </a:bodyPr>
          <a:p>
            <a:pPr marL="457200" indent="-457200">
              <a:spcBef>
                <a:spcPct val="0"/>
              </a:spcBef>
            </a:pPr>
            <a:r>
              <a:rPr lang="zh-CN" altLang="en-US" dirty="0">
                <a:latin typeface="Arial" panose="020B0604020202020204" pitchFamily="34" charset="0"/>
              </a:rPr>
              <a:t>便将其改为</a:t>
            </a:r>
            <a:r>
              <a:rPr lang="zh-CN" altLang="en-US" dirty="0">
                <a:solidFill>
                  <a:schemeClr val="accent1"/>
                </a:solidFill>
                <a:latin typeface="Arial" panose="020B0604020202020204" pitchFamily="34" charset="0"/>
              </a:rPr>
              <a:t>静止阻塞</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25964" name="Text Box 12"/>
          <p:cNvSpPr txBox="1"/>
          <p:nvPr/>
        </p:nvSpPr>
        <p:spPr>
          <a:xfrm>
            <a:off x="5219700" y="3140075"/>
            <a:ext cx="3708400" cy="822325"/>
          </a:xfrm>
          <a:prstGeom prst="rect">
            <a:avLst/>
          </a:prstGeom>
          <a:noFill/>
          <a:ln w="9525">
            <a:noFill/>
          </a:ln>
        </p:spPr>
        <p:txBody>
          <a:bodyPr>
            <a:spAutoFit/>
          </a:bodyPr>
          <a:p>
            <a:pPr marL="457200" indent="-457200">
              <a:spcBef>
                <a:spcPct val="0"/>
              </a:spcBef>
            </a:pPr>
            <a:r>
              <a:rPr lang="zh-CN" altLang="en-US" dirty="0">
                <a:latin typeface="Arial" panose="020B0604020202020204" pitchFamily="34" charset="0"/>
              </a:rPr>
              <a:t>便将其改为</a:t>
            </a:r>
            <a:r>
              <a:rPr lang="zh-CN" altLang="en-US" dirty="0">
                <a:solidFill>
                  <a:schemeClr val="accent1"/>
                </a:solidFill>
                <a:latin typeface="Arial" panose="020B0604020202020204" pitchFamily="34" charset="0"/>
              </a:rPr>
              <a:t>静止就绪</a:t>
            </a:r>
            <a:r>
              <a:rPr lang="zh-CN" altLang="en-US"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957">
                                            <p:txEl>
                                              <p:charRg st="0" end="12"/>
                                            </p:txEl>
                                          </p:spTgt>
                                        </p:tgtEl>
                                        <p:attrNameLst>
                                          <p:attrName>style.visibility</p:attrName>
                                        </p:attrNameLst>
                                      </p:cBhvr>
                                      <p:to>
                                        <p:strVal val="visible"/>
                                      </p:to>
                                    </p:set>
                                    <p:animEffect transition="in" filter="box(in)">
                                      <p:cBhvr>
                                        <p:cTn id="7" dur="500"/>
                                        <p:tgtEl>
                                          <p:spTgt spid="12595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7">
                                            <p:txEl>
                                              <p:charRg st="12" end="34"/>
                                            </p:txEl>
                                          </p:spTgt>
                                        </p:tgtEl>
                                        <p:attrNameLst>
                                          <p:attrName>style.visibility</p:attrName>
                                        </p:attrNameLst>
                                      </p:cBhvr>
                                      <p:to>
                                        <p:strVal val="visible"/>
                                      </p:to>
                                    </p:set>
                                    <p:animEffect transition="in" filter="box(in)">
                                      <p:cBhvr>
                                        <p:cTn id="12" dur="500"/>
                                        <p:tgtEl>
                                          <p:spTgt spid="125957">
                                            <p:txEl>
                                              <p:charRg st="12"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5962"/>
                                        </p:tgtEl>
                                        <p:attrNameLst>
                                          <p:attrName>style.visibility</p:attrName>
                                        </p:attrNameLst>
                                      </p:cBhvr>
                                      <p:to>
                                        <p:strVal val="visible"/>
                                      </p:to>
                                    </p:set>
                                    <p:animEffect transition="in" filter="box(in)">
                                      <p:cBhvr>
                                        <p:cTn id="17" dur="500"/>
                                        <p:tgtEl>
                                          <p:spTgt spid="12596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5957">
                                            <p:txEl>
                                              <p:charRg st="34" end="56"/>
                                            </p:txEl>
                                          </p:spTgt>
                                        </p:tgtEl>
                                        <p:attrNameLst>
                                          <p:attrName>style.visibility</p:attrName>
                                        </p:attrNameLst>
                                      </p:cBhvr>
                                      <p:to>
                                        <p:strVal val="visible"/>
                                      </p:to>
                                    </p:set>
                                    <p:animEffect transition="in" filter="box(in)">
                                      <p:cBhvr>
                                        <p:cTn id="22" dur="500"/>
                                        <p:tgtEl>
                                          <p:spTgt spid="125957">
                                            <p:txEl>
                                              <p:charRg st="34" end="5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5963"/>
                                        </p:tgtEl>
                                        <p:attrNameLst>
                                          <p:attrName>style.visibility</p:attrName>
                                        </p:attrNameLst>
                                      </p:cBhvr>
                                      <p:to>
                                        <p:strVal val="visible"/>
                                      </p:to>
                                    </p:set>
                                    <p:animEffect transition="in" filter="box(in)">
                                      <p:cBhvr>
                                        <p:cTn id="27" dur="500"/>
                                        <p:tgtEl>
                                          <p:spTgt spid="12596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5957">
                                            <p:txEl>
                                              <p:charRg st="56" end="78"/>
                                            </p:txEl>
                                          </p:spTgt>
                                        </p:tgtEl>
                                        <p:attrNameLst>
                                          <p:attrName>style.visibility</p:attrName>
                                        </p:attrNameLst>
                                      </p:cBhvr>
                                      <p:to>
                                        <p:strVal val="visible"/>
                                      </p:to>
                                    </p:set>
                                    <p:animEffect transition="in" filter="box(in)">
                                      <p:cBhvr>
                                        <p:cTn id="32" dur="500"/>
                                        <p:tgtEl>
                                          <p:spTgt spid="125957">
                                            <p:txEl>
                                              <p:charRg st="56" end="7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5964"/>
                                        </p:tgtEl>
                                        <p:attrNameLst>
                                          <p:attrName>style.visibility</p:attrName>
                                        </p:attrNameLst>
                                      </p:cBhvr>
                                      <p:to>
                                        <p:strVal val="visible"/>
                                      </p:to>
                                    </p:set>
                                    <p:animEffect transition="in" filter="box(in)">
                                      <p:cBhvr>
                                        <p:cTn id="37" dur="500"/>
                                        <p:tgtEl>
                                          <p:spTgt spid="12596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25957">
                                            <p:txEl>
                                              <p:charRg st="78" end="98"/>
                                            </p:txEl>
                                          </p:spTgt>
                                        </p:tgtEl>
                                        <p:attrNameLst>
                                          <p:attrName>style.visibility</p:attrName>
                                        </p:attrNameLst>
                                      </p:cBhvr>
                                      <p:to>
                                        <p:strVal val="visible"/>
                                      </p:to>
                                    </p:set>
                                    <p:animEffect transition="in" filter="box(in)">
                                      <p:cBhvr>
                                        <p:cTn id="42" dur="500"/>
                                        <p:tgtEl>
                                          <p:spTgt spid="125957">
                                            <p:txEl>
                                              <p:charRg st="78" end="9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25957">
                                            <p:txEl>
                                              <p:charRg st="98" end="108"/>
                                            </p:txEl>
                                          </p:spTgt>
                                        </p:tgtEl>
                                        <p:attrNameLst>
                                          <p:attrName>style.visibility</p:attrName>
                                        </p:attrNameLst>
                                      </p:cBhvr>
                                      <p:to>
                                        <p:strVal val="visible"/>
                                      </p:to>
                                    </p:set>
                                    <p:animEffect transition="in" filter="box(in)">
                                      <p:cBhvr>
                                        <p:cTn id="47" dur="500"/>
                                        <p:tgtEl>
                                          <p:spTgt spid="125957">
                                            <p:txEl>
                                              <p:charRg st="98" end="10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25957">
                                            <p:txEl>
                                              <p:charRg st="108" end="136"/>
                                            </p:txEl>
                                          </p:spTgt>
                                        </p:tgtEl>
                                        <p:attrNameLst>
                                          <p:attrName>style.visibility</p:attrName>
                                        </p:attrNameLst>
                                      </p:cBhvr>
                                      <p:to>
                                        <p:strVal val="visible"/>
                                      </p:to>
                                    </p:set>
                                    <p:animEffect transition="in" filter="box(in)">
                                      <p:cBhvr>
                                        <p:cTn id="52" dur="500"/>
                                        <p:tgtEl>
                                          <p:spTgt spid="125957">
                                            <p:txEl>
                                              <p:charRg st="108"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2" grpId="0"/>
      <p:bldP spid="125963" grpId="0"/>
      <p:bldP spid="1259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92" name="Rectangle 24"/>
          <p:cNvSpPr>
            <a:spLocks noChangeArrowheads="1"/>
          </p:cNvSpPr>
          <p:nvPr/>
        </p:nvSpPr>
        <p:spPr bwMode="auto">
          <a:xfrm>
            <a:off x="395288" y="4365625"/>
            <a:ext cx="8208963" cy="2519363"/>
          </a:xfrm>
          <a:prstGeom prst="rect">
            <a:avLst/>
          </a:prstGeom>
          <a:noFill/>
          <a:ln w="9525">
            <a:noFill/>
            <a:miter lim="800000"/>
          </a:ln>
          <a:effectLst/>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顺序执行的特征</a:t>
            </a:r>
            <a:endParaRPr kumimoji="0" lang="zh-CN" altLang="en-US" sz="32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顺序性 </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封闭性 </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可再现性 ：</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程序的运行结果与其推进速度无关</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endParaRPr>
          </a:p>
        </p:txBody>
      </p:sp>
      <p:sp>
        <p:nvSpPr>
          <p:cNvPr id="32793" name="Rectangle 25"/>
          <p:cNvSpPr>
            <a:spLocks noChangeArrowheads="1"/>
          </p:cNvSpPr>
          <p:nvPr/>
        </p:nvSpPr>
        <p:spPr bwMode="auto">
          <a:xfrm>
            <a:off x="323850" y="1412875"/>
            <a:ext cx="5976938" cy="2160588"/>
          </a:xfrm>
          <a:prstGeom prst="rect">
            <a:avLst/>
          </a:prstGeom>
          <a:noFill/>
          <a:ln w="9525">
            <a:noFill/>
            <a:miter lim="800000"/>
          </a:ln>
          <a:effectLst/>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例：程序段</a:t>
            </a:r>
            <a:endParaRPr kumimoji="0" lang="zh-CN" altLang="en-US" sz="32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32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    </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read(disk,&amp;a,4); /*</a:t>
            </a: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从磁盘读</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a*/</a:t>
            </a:r>
            <a:endPar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     c=a+2;</a:t>
            </a:r>
            <a:endPar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     printf(</a:t>
            </a:r>
            <a:r>
              <a:rPr kumimoji="0" lang="en-US" altLang="zh-CN" sz="2800" b="1" i="0" u="none" strike="noStrike" kern="1200" cap="none" spc="0" normalizeH="0" baseline="0" noProof="0" smtClean="0">
                <a:ln>
                  <a:noFill/>
                </a:ln>
                <a:solidFill>
                  <a:schemeClr val="tx1"/>
                </a:solidFill>
                <a:effectLst/>
                <a:uLnTx/>
                <a:uFillTx/>
                <a:latin typeface="宋体" panose="02010600030101010101" pitchFamily="2" charset="-122"/>
                <a:ea typeface="仿宋_GB2312" pitchFamily="49" charset="-122"/>
                <a:cs typeface="+mn-cs"/>
              </a:rPr>
              <a:t>“</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c=%f\n</a:t>
            </a:r>
            <a:r>
              <a:rPr kumimoji="0" lang="en-US" altLang="zh-CN" sz="2800" b="1" i="0" u="none" strike="noStrike" kern="1200" cap="none" spc="0" normalizeH="0" baseline="0" noProof="0" smtClean="0">
                <a:ln>
                  <a:noFill/>
                </a:ln>
                <a:solidFill>
                  <a:schemeClr val="tx1"/>
                </a:solidFill>
                <a:effectLst/>
                <a:uLnTx/>
                <a:uFillTx/>
                <a:latin typeface="宋体" panose="02010600030101010101" pitchFamily="2" charset="-122"/>
                <a:ea typeface="仿宋_GB2312" pitchFamily="49" charset="-122"/>
                <a:cs typeface="+mn-cs"/>
              </a:rPr>
              <a:t>”</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rPr>
              <a:t>,c);</a:t>
            </a:r>
            <a:endPar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仿宋_GB2312" pitchFamily="49" charset="-122"/>
              <a:cs typeface="+mn-cs"/>
            </a:endParaRPr>
          </a:p>
        </p:txBody>
      </p:sp>
      <p:sp>
        <p:nvSpPr>
          <p:cNvPr id="32794" name="Rectangle 26"/>
          <p:cNvSpPr>
            <a:spLocks noChangeArrowheads="1"/>
          </p:cNvSpPr>
          <p:nvPr/>
        </p:nvSpPr>
        <p:spPr bwMode="auto">
          <a:xfrm>
            <a:off x="323850" y="590550"/>
            <a:ext cx="3654425" cy="579438"/>
          </a:xfrm>
          <a:prstGeom prst="rect">
            <a:avLst/>
          </a:prstGeom>
          <a:noFill/>
          <a:ln w="9525" algn="ctr">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sng" strike="noStrike" kern="1200" cap="none" spc="0" normalizeH="0" baseline="0" noProof="0" smtClean="0">
                <a:ln>
                  <a:noFill/>
                </a:ln>
                <a:solidFill>
                  <a:srgbClr val="3333CC"/>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 </a:t>
            </a:r>
            <a:r>
              <a:rPr kumimoji="1" lang="zh-CN" altLang="en-US" sz="3200" b="1" i="0" u="sng" strike="noStrike" kern="1200" cap="none" spc="0" normalizeH="0" baseline="0" noProof="0" smtClean="0">
                <a:ln>
                  <a:noFill/>
                </a:ln>
                <a:solidFill>
                  <a:srgbClr val="3333CC"/>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程序的顺序执行</a:t>
            </a:r>
            <a:endParaRPr kumimoji="1" lang="zh-CN" altLang="en-US" sz="3200" b="1" i="0" u="sng" strike="noStrike" kern="1200" cap="none" spc="0" normalizeH="0" baseline="0" noProof="0" smtClean="0">
              <a:ln>
                <a:noFill/>
              </a:ln>
              <a:solidFill>
                <a:srgbClr val="3333CC"/>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32795" name="Rectangle 27"/>
          <p:cNvSpPr/>
          <p:nvPr/>
        </p:nvSpPr>
        <p:spPr>
          <a:xfrm>
            <a:off x="6156325" y="1989138"/>
            <a:ext cx="1439863" cy="1511300"/>
          </a:xfrm>
          <a:prstGeom prst="rect">
            <a:avLst/>
          </a:prstGeom>
          <a:noFill/>
          <a:ln w="9525">
            <a:noFill/>
          </a:ln>
        </p:spPr>
        <p:txBody>
          <a:bodyPr/>
          <a:p>
            <a:pPr marL="342900" indent="-342900" eaLnBrk="0" hangingPunct="0">
              <a:lnSpc>
                <a:spcPct val="100000"/>
              </a:lnSpc>
              <a:spcBef>
                <a:spcPct val="20000"/>
              </a:spcBef>
            </a:pPr>
            <a:r>
              <a:rPr lang="en-US" altLang="zh-CN" sz="2800" dirty="0">
                <a:latin typeface="Arial" panose="020B0604020202020204" pitchFamily="34" charset="0"/>
              </a:rPr>
              <a:t>→I</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rPr>
              <a:t>→C</a:t>
            </a:r>
            <a:endParaRPr lang="en-US" altLang="zh-CN" sz="2800" dirty="0">
              <a:latin typeface="Arial" panose="020B0604020202020204" pitchFamily="34" charset="0"/>
              <a:ea typeface="仿宋_GB2312" pitchFamily="49" charset="-122"/>
            </a:endParaRPr>
          </a:p>
          <a:p>
            <a:pPr marL="342900" indent="-342900" eaLnBrk="0" hangingPunct="0">
              <a:lnSpc>
                <a:spcPct val="90000"/>
              </a:lnSpc>
              <a:spcBef>
                <a:spcPct val="20000"/>
              </a:spcBef>
            </a:pPr>
            <a:r>
              <a:rPr lang="en-US" altLang="zh-CN" sz="2800" dirty="0">
                <a:latin typeface="Arial" panose="020B0604020202020204" pitchFamily="34" charset="0"/>
              </a:rPr>
              <a:t>→P</a:t>
            </a:r>
            <a:endParaRPr lang="en-US" altLang="zh-CN" sz="2800" dirty="0">
              <a:latin typeface="Arial" panose="020B0604020202020204" pitchFamily="34" charset="0"/>
            </a:endParaRPr>
          </a:p>
        </p:txBody>
      </p:sp>
      <p:sp>
        <p:nvSpPr>
          <p:cNvPr id="32796" name="Rectangle 28"/>
          <p:cNvSpPr/>
          <p:nvPr/>
        </p:nvSpPr>
        <p:spPr>
          <a:xfrm>
            <a:off x="1692275" y="3716338"/>
            <a:ext cx="3384550" cy="576262"/>
          </a:xfrm>
          <a:prstGeom prst="rect">
            <a:avLst/>
          </a:prstGeom>
          <a:noFill/>
          <a:ln w="9525">
            <a:noFill/>
          </a:ln>
        </p:spPr>
        <p:txBody>
          <a:bodyPr/>
          <a:p>
            <a:pPr marL="342900" indent="-342900" eaLnBrk="0" hangingPunct="0">
              <a:lnSpc>
                <a:spcPct val="100000"/>
              </a:lnSpc>
              <a:spcBef>
                <a:spcPct val="20000"/>
              </a:spcBef>
            </a:pPr>
            <a:r>
              <a:rPr lang="en-US" altLang="zh-CN" sz="2800" dirty="0">
                <a:solidFill>
                  <a:srgbClr val="3333CC"/>
                </a:solidFill>
                <a:latin typeface="Arial" panose="020B0604020202020204" pitchFamily="34" charset="0"/>
              </a:rPr>
              <a:t>I </a:t>
            </a:r>
            <a:r>
              <a:rPr lang="en-US" altLang="zh-CN" sz="3200" dirty="0">
                <a:solidFill>
                  <a:schemeClr val="accent1"/>
                </a:solidFill>
                <a:latin typeface="Arial" panose="020B0604020202020204" pitchFamily="34" charset="0"/>
              </a:rPr>
              <a:t>→</a:t>
            </a:r>
            <a:r>
              <a:rPr lang="en-US" altLang="zh-CN" sz="2800" dirty="0">
                <a:solidFill>
                  <a:srgbClr val="3333CC"/>
                </a:solidFill>
                <a:latin typeface="Arial" panose="020B0604020202020204" pitchFamily="34" charset="0"/>
              </a:rPr>
              <a:t> C </a:t>
            </a:r>
            <a:r>
              <a:rPr lang="en-US" altLang="zh-CN" sz="3200" dirty="0">
                <a:solidFill>
                  <a:schemeClr val="accent1"/>
                </a:solidFill>
                <a:latin typeface="Arial" panose="020B0604020202020204" pitchFamily="34" charset="0"/>
              </a:rPr>
              <a:t>→</a:t>
            </a:r>
            <a:r>
              <a:rPr lang="en-US" altLang="zh-CN" sz="2800" dirty="0">
                <a:solidFill>
                  <a:srgbClr val="3333CC"/>
                </a:solidFill>
                <a:latin typeface="Arial" panose="020B0604020202020204" pitchFamily="34" charset="0"/>
              </a:rPr>
              <a:t>P</a:t>
            </a:r>
            <a:endParaRPr lang="en-US" altLang="zh-CN" sz="2800" dirty="0">
              <a:solidFill>
                <a:srgbClr val="3333CC"/>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795"/>
                                        </p:tgtEl>
                                        <p:attrNameLst>
                                          <p:attrName>style.visibility</p:attrName>
                                        </p:attrNameLst>
                                      </p:cBhvr>
                                      <p:to>
                                        <p:strVal val="visible"/>
                                      </p:to>
                                    </p:set>
                                    <p:animEffect transition="in" filter="box(in)">
                                      <p:cBhvr>
                                        <p:cTn id="7" dur="500"/>
                                        <p:tgtEl>
                                          <p:spTgt spid="327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96"/>
                                        </p:tgtEl>
                                        <p:attrNameLst>
                                          <p:attrName>style.visibility</p:attrName>
                                        </p:attrNameLst>
                                      </p:cBhvr>
                                      <p:to>
                                        <p:strVal val="visible"/>
                                      </p:to>
                                    </p:set>
                                    <p:animEffect transition="in" filter="box(in)">
                                      <p:cBhvr>
                                        <p:cTn id="12" dur="500"/>
                                        <p:tgtEl>
                                          <p:spTgt spid="327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792"/>
                                        </p:tgtEl>
                                        <p:attrNameLst>
                                          <p:attrName>style.visibility</p:attrName>
                                        </p:attrNameLst>
                                      </p:cBhvr>
                                      <p:to>
                                        <p:strVal val="visible"/>
                                      </p:to>
                                    </p:set>
                                    <p:animEffect transition="in" filter="box(in)">
                                      <p:cBhvr>
                                        <p:cTn id="17" dur="500"/>
                                        <p:tgtEl>
                                          <p:spTgt spid="32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2" grpId="0"/>
      <p:bldP spid="32795" grpId="0"/>
      <p:bldP spid="3279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3" name="Text Box 5"/>
          <p:cNvSpPr txBox="1"/>
          <p:nvPr/>
        </p:nvSpPr>
        <p:spPr>
          <a:xfrm>
            <a:off x="323850" y="1196975"/>
            <a:ext cx="7561263" cy="5203825"/>
          </a:xfrm>
          <a:prstGeom prst="rect">
            <a:avLst/>
          </a:prstGeom>
          <a:noFill/>
          <a:ln w="9525">
            <a:noFill/>
          </a:ln>
        </p:spPr>
        <p:txBody>
          <a:bodyPr>
            <a:spAutoFit/>
          </a:bodyPr>
          <a:p>
            <a:pPr marL="457200" indent="-457200">
              <a:spcBef>
                <a:spcPct val="0"/>
              </a:spcBef>
              <a:buAutoNum type="arabicParenR"/>
            </a:pPr>
            <a:r>
              <a:rPr lang="zh-CN" altLang="en-US" dirty="0">
                <a:latin typeface="Arial" panose="020B0604020202020204" pitchFamily="34" charset="0"/>
              </a:rPr>
              <a:t>将进程从外存调入内存；</a:t>
            </a:r>
            <a:endParaRPr lang="zh-CN" altLang="en-US" dirty="0">
              <a:latin typeface="Times New Roman" panose="02020603050405020304" pitchFamily="18" charset="0"/>
            </a:endParaRPr>
          </a:p>
          <a:p>
            <a:pPr marL="457200" indent="-457200">
              <a:spcBef>
                <a:spcPct val="0"/>
              </a:spcBef>
              <a:buAutoNum type="arabicParenR" startAt="2"/>
            </a:pPr>
            <a:r>
              <a:rPr lang="zh-CN" altLang="en-US" dirty="0">
                <a:latin typeface="Arial" panose="020B0604020202020204" pitchFamily="34" charset="0"/>
              </a:rPr>
              <a:t>修改进程状态：若是</a:t>
            </a:r>
            <a:r>
              <a:rPr lang="zh-CN" altLang="en-US" dirty="0">
                <a:solidFill>
                  <a:schemeClr val="accent1"/>
                </a:solidFill>
                <a:latin typeface="Arial" panose="020B0604020202020204" pitchFamily="34" charset="0"/>
              </a:rPr>
              <a:t>静止就绪</a:t>
            </a:r>
            <a:r>
              <a:rPr lang="zh-CN" altLang="en-US" dirty="0">
                <a:latin typeface="Arial" panose="020B0604020202020204" pitchFamily="34" charset="0"/>
              </a:rPr>
              <a:t>，</a:t>
            </a:r>
            <a:endParaRPr lang="zh-CN" altLang="en-US" dirty="0">
              <a:latin typeface="Arial" panose="020B0604020202020204" pitchFamily="34" charset="0"/>
            </a:endParaRPr>
          </a:p>
          <a:p>
            <a:pPr marL="457200" indent="-457200">
              <a:spcBef>
                <a:spcPct val="0"/>
              </a:spcBef>
            </a:pPr>
            <a:r>
              <a:rPr lang="zh-CN" altLang="en-US" dirty="0">
                <a:latin typeface="Arial" panose="020B0604020202020204" pitchFamily="34" charset="0"/>
              </a:rPr>
              <a:t>                              便将之改为</a:t>
            </a:r>
            <a:r>
              <a:rPr lang="zh-CN" altLang="en-US" dirty="0">
                <a:solidFill>
                  <a:schemeClr val="accent1"/>
                </a:solidFill>
                <a:latin typeface="Arial" panose="020B0604020202020204" pitchFamily="34" charset="0"/>
              </a:rPr>
              <a:t>活动就绪</a:t>
            </a:r>
            <a:r>
              <a:rPr lang="zh-CN" altLang="en-US" dirty="0">
                <a:latin typeface="Arial" panose="020B0604020202020204" pitchFamily="34" charset="0"/>
              </a:rPr>
              <a:t>；</a:t>
            </a:r>
            <a:endParaRPr lang="zh-CN" altLang="en-US" dirty="0">
              <a:latin typeface="Arial" panose="020B0604020202020204" pitchFamily="34" charset="0"/>
            </a:endParaRPr>
          </a:p>
          <a:p>
            <a:pPr marL="457200" indent="-457200">
              <a:spcBef>
                <a:spcPct val="0"/>
              </a:spcBef>
            </a:pPr>
            <a:r>
              <a:rPr lang="zh-CN" altLang="en-US" dirty="0">
                <a:latin typeface="Arial" panose="020B0604020202020204" pitchFamily="34" charset="0"/>
              </a:rPr>
              <a:t>                              若为</a:t>
            </a:r>
            <a:r>
              <a:rPr lang="zh-CN" altLang="en-US" dirty="0">
                <a:solidFill>
                  <a:schemeClr val="accent1"/>
                </a:solidFill>
                <a:latin typeface="Arial" panose="020B0604020202020204" pitchFamily="34" charset="0"/>
              </a:rPr>
              <a:t>静止阻塞</a:t>
            </a:r>
            <a:r>
              <a:rPr lang="zh-CN" altLang="en-US" dirty="0">
                <a:latin typeface="Arial" panose="020B0604020202020204" pitchFamily="34" charset="0"/>
              </a:rPr>
              <a:t>，</a:t>
            </a:r>
            <a:endParaRPr lang="zh-CN" altLang="en-US" dirty="0">
              <a:latin typeface="Arial" panose="020B0604020202020204" pitchFamily="34" charset="0"/>
            </a:endParaRPr>
          </a:p>
          <a:p>
            <a:pPr marL="457200" indent="-457200">
              <a:spcBef>
                <a:spcPct val="0"/>
              </a:spcBef>
            </a:pPr>
            <a:r>
              <a:rPr lang="zh-CN" altLang="en-US" dirty="0">
                <a:latin typeface="Arial" panose="020B0604020202020204" pitchFamily="34" charset="0"/>
              </a:rPr>
              <a:t>                              便将之改为</a:t>
            </a:r>
            <a:r>
              <a:rPr lang="zh-CN" altLang="en-US" dirty="0">
                <a:solidFill>
                  <a:schemeClr val="accent1"/>
                </a:solidFill>
                <a:latin typeface="Arial" panose="020B0604020202020204" pitchFamily="34" charset="0"/>
              </a:rPr>
              <a:t>活动阻塞</a:t>
            </a:r>
            <a:r>
              <a:rPr lang="zh-CN" altLang="en-US" dirty="0">
                <a:latin typeface="Arial" panose="020B0604020202020204" pitchFamily="34" charset="0"/>
              </a:rPr>
              <a:t>。 </a:t>
            </a:r>
            <a:endParaRPr lang="zh-CN" altLang="en-US" dirty="0">
              <a:latin typeface="Arial" panose="020B0604020202020204" pitchFamily="34" charset="0"/>
            </a:endParaRPr>
          </a:p>
          <a:p>
            <a:pPr marL="457200" indent="-457200">
              <a:spcBef>
                <a:spcPct val="0"/>
              </a:spcBef>
            </a:pPr>
            <a:r>
              <a:rPr lang="en-US" altLang="zh-CN" dirty="0">
                <a:latin typeface="Arial" panose="020B0604020202020204" pitchFamily="34" charset="0"/>
              </a:rPr>
              <a:t>3</a:t>
            </a:r>
            <a:r>
              <a:rPr lang="zh-CN" altLang="en-US" dirty="0">
                <a:latin typeface="Arial" panose="020B0604020202020204" pitchFamily="34" charset="0"/>
              </a:rPr>
              <a:t>）修改</a:t>
            </a:r>
            <a:r>
              <a:rPr lang="en-US" altLang="zh-CN" dirty="0">
                <a:latin typeface="Arial" panose="020B0604020202020204" pitchFamily="34" charset="0"/>
              </a:rPr>
              <a:t>PCB</a:t>
            </a:r>
            <a:r>
              <a:rPr lang="zh-CN" altLang="en-US" dirty="0">
                <a:latin typeface="Arial" panose="020B0604020202020204" pitchFamily="34" charset="0"/>
              </a:rPr>
              <a:t>中进程的程序和数据的地址；</a:t>
            </a:r>
            <a:endParaRPr lang="zh-CN" altLang="en-US" dirty="0">
              <a:latin typeface="Arial" panose="020B0604020202020204" pitchFamily="34" charset="0"/>
            </a:endParaRPr>
          </a:p>
          <a:p>
            <a:pPr marL="457200" indent="-457200">
              <a:spcBef>
                <a:spcPct val="0"/>
              </a:spcBef>
            </a:pPr>
            <a:r>
              <a:rPr lang="en-US" altLang="zh-CN" dirty="0">
                <a:latin typeface="Arial" panose="020B0604020202020204" pitchFamily="34" charset="0"/>
              </a:rPr>
              <a:t>4</a:t>
            </a:r>
            <a:r>
              <a:rPr lang="zh-CN" altLang="en-US" dirty="0">
                <a:latin typeface="Arial" panose="020B0604020202020204" pitchFamily="34" charset="0"/>
              </a:rPr>
              <a:t>）将</a:t>
            </a:r>
            <a:r>
              <a:rPr lang="en-US" altLang="zh-CN" dirty="0">
                <a:latin typeface="Arial" panose="020B0604020202020204" pitchFamily="34" charset="0"/>
              </a:rPr>
              <a:t>PCB</a:t>
            </a:r>
            <a:r>
              <a:rPr lang="zh-CN" altLang="en-US" dirty="0">
                <a:latin typeface="Arial" panose="020B0604020202020204" pitchFamily="34" charset="0"/>
              </a:rPr>
              <a:t>插入相关队列。</a:t>
            </a:r>
            <a:endParaRPr lang="zh-CN" altLang="en-US" dirty="0">
              <a:latin typeface="Arial" panose="020B0604020202020204" pitchFamily="34" charset="0"/>
            </a:endParaRPr>
          </a:p>
        </p:txBody>
      </p:sp>
      <p:sp>
        <p:nvSpPr>
          <p:cNvPr id="43011" name="Rectangle 8"/>
          <p:cNvSpPr/>
          <p:nvPr/>
        </p:nvSpPr>
        <p:spPr>
          <a:xfrm>
            <a:off x="468313" y="476250"/>
            <a:ext cx="7058025" cy="863600"/>
          </a:xfrm>
          <a:prstGeom prst="rect">
            <a:avLst/>
          </a:prstGeom>
          <a:noFill/>
          <a:ln w="9525">
            <a:noFill/>
          </a:ln>
        </p:spPr>
        <p:txBody>
          <a:bodyPr/>
          <a:p>
            <a:pPr marL="342900" indent="-342900" eaLnBrk="0" hangingPunct="0">
              <a:lnSpc>
                <a:spcPct val="100000"/>
              </a:lnSpc>
              <a:spcBef>
                <a:spcPct val="20000"/>
              </a:spcBef>
              <a:buChar char="•"/>
            </a:pPr>
            <a:r>
              <a:rPr lang="zh-CN" altLang="en-US" sz="3200" dirty="0">
                <a:latin typeface="Arial" panose="020B0604020202020204" pitchFamily="34" charset="0"/>
              </a:rPr>
              <a:t>进程激活的过程</a:t>
            </a:r>
            <a:r>
              <a:rPr lang="zh-CN" altLang="en-US" sz="3200" b="0" dirty="0">
                <a:latin typeface="Arial" panose="020B0604020202020204" pitchFamily="34" charset="0"/>
              </a:rPr>
              <a:t> </a:t>
            </a:r>
            <a:r>
              <a:rPr lang="zh-CN" altLang="en-US" sz="3200" dirty="0">
                <a:latin typeface="Arial" panose="020B0604020202020204" pitchFamily="34" charset="0"/>
              </a:rPr>
              <a:t>：</a:t>
            </a:r>
            <a:r>
              <a:rPr lang="zh-CN" altLang="en-US" sz="3200" b="0" dirty="0">
                <a:latin typeface="Arial" panose="020B0604020202020204" pitchFamily="34" charset="0"/>
              </a:rPr>
              <a:t> </a:t>
            </a:r>
            <a:endParaRPr lang="zh-CN" altLang="en-US" sz="3200" b="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0053">
                                            <p:txEl>
                                              <p:charRg st="0" end="12"/>
                                            </p:txEl>
                                          </p:spTgt>
                                        </p:tgtEl>
                                        <p:attrNameLst>
                                          <p:attrName>style.visibility</p:attrName>
                                        </p:attrNameLst>
                                      </p:cBhvr>
                                      <p:to>
                                        <p:strVal val="visible"/>
                                      </p:to>
                                    </p:set>
                                    <p:animEffect transition="in" filter="box(in)">
                                      <p:cBhvr>
                                        <p:cTn id="7" dur="500"/>
                                        <p:tgtEl>
                                          <p:spTgt spid="130053">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0053">
                                            <p:txEl>
                                              <p:charRg st="12" end="27"/>
                                            </p:txEl>
                                          </p:spTgt>
                                        </p:tgtEl>
                                        <p:attrNameLst>
                                          <p:attrName>style.visibility</p:attrName>
                                        </p:attrNameLst>
                                      </p:cBhvr>
                                      <p:to>
                                        <p:strVal val="visible"/>
                                      </p:to>
                                    </p:set>
                                    <p:animEffect transition="in" filter="box(in)">
                                      <p:cBhvr>
                                        <p:cTn id="12" dur="500"/>
                                        <p:tgtEl>
                                          <p:spTgt spid="130053">
                                            <p:txEl>
                                              <p:charRg st="12"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0053">
                                            <p:txEl>
                                              <p:charRg st="27" end="68"/>
                                            </p:txEl>
                                          </p:spTgt>
                                        </p:tgtEl>
                                        <p:attrNameLst>
                                          <p:attrName>style.visibility</p:attrName>
                                        </p:attrNameLst>
                                      </p:cBhvr>
                                      <p:to>
                                        <p:strVal val="visible"/>
                                      </p:to>
                                    </p:set>
                                    <p:animEffect transition="in" filter="box(in)">
                                      <p:cBhvr>
                                        <p:cTn id="17" dur="500"/>
                                        <p:tgtEl>
                                          <p:spTgt spid="130053">
                                            <p:txEl>
                                              <p:charRg st="27" end="6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0053">
                                            <p:txEl>
                                              <p:charRg st="68" end="106"/>
                                            </p:txEl>
                                          </p:spTgt>
                                        </p:tgtEl>
                                        <p:attrNameLst>
                                          <p:attrName>style.visibility</p:attrName>
                                        </p:attrNameLst>
                                      </p:cBhvr>
                                      <p:to>
                                        <p:strVal val="visible"/>
                                      </p:to>
                                    </p:set>
                                    <p:animEffect transition="in" filter="box(in)">
                                      <p:cBhvr>
                                        <p:cTn id="22" dur="500"/>
                                        <p:tgtEl>
                                          <p:spTgt spid="130053">
                                            <p:txEl>
                                              <p:charRg st="68" end="10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30053">
                                            <p:txEl>
                                              <p:charRg st="106" end="148"/>
                                            </p:txEl>
                                          </p:spTgt>
                                        </p:tgtEl>
                                        <p:attrNameLst>
                                          <p:attrName>style.visibility</p:attrName>
                                        </p:attrNameLst>
                                      </p:cBhvr>
                                      <p:to>
                                        <p:strVal val="visible"/>
                                      </p:to>
                                    </p:set>
                                    <p:animEffect transition="in" filter="box(in)">
                                      <p:cBhvr>
                                        <p:cTn id="27" dur="500"/>
                                        <p:tgtEl>
                                          <p:spTgt spid="130053">
                                            <p:txEl>
                                              <p:charRg st="106" end="14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30053">
                                            <p:txEl>
                                              <p:charRg st="148" end="169"/>
                                            </p:txEl>
                                          </p:spTgt>
                                        </p:tgtEl>
                                        <p:attrNameLst>
                                          <p:attrName>style.visibility</p:attrName>
                                        </p:attrNameLst>
                                      </p:cBhvr>
                                      <p:to>
                                        <p:strVal val="visible"/>
                                      </p:to>
                                    </p:set>
                                    <p:animEffect transition="in" filter="box(in)">
                                      <p:cBhvr>
                                        <p:cTn id="32" dur="500"/>
                                        <p:tgtEl>
                                          <p:spTgt spid="130053">
                                            <p:txEl>
                                              <p:charRg st="148" end="1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30053">
                                            <p:txEl>
                                              <p:charRg st="169" end="183"/>
                                            </p:txEl>
                                          </p:spTgt>
                                        </p:tgtEl>
                                        <p:attrNameLst>
                                          <p:attrName>style.visibility</p:attrName>
                                        </p:attrNameLst>
                                      </p:cBhvr>
                                      <p:to>
                                        <p:strVal val="visible"/>
                                      </p:to>
                                    </p:set>
                                    <p:animEffect transition="in" filter="box(in)">
                                      <p:cBhvr>
                                        <p:cTn id="37" dur="500"/>
                                        <p:tgtEl>
                                          <p:spTgt spid="130053">
                                            <p:txEl>
                                              <p:charRg st="169" end="1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Rectangle 2"/>
          <p:cNvSpPr>
            <a:spLocks noGrp="1" noChangeArrowheads="1"/>
          </p:cNvSpPr>
          <p:nvPr>
            <p:ph type="title" idx="4294967295"/>
          </p:nvPr>
        </p:nvSpPr>
        <p:spPr>
          <a:xfrm>
            <a:off x="2555875" y="125413"/>
            <a:ext cx="4752975" cy="92710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2.3 </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进程同步</a:t>
            </a:r>
            <a:r>
              <a:rPr kumimoji="0" lang="zh-CN" altLang="en-US" sz="44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186371" name="Rectangle 3"/>
          <p:cNvSpPr>
            <a:spLocks noChangeArrowheads="1"/>
          </p:cNvSpPr>
          <p:nvPr/>
        </p:nvSpPr>
        <p:spPr bwMode="auto">
          <a:xfrm>
            <a:off x="1187450" y="2636838"/>
            <a:ext cx="4537075"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sng"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临界资源</a:t>
            </a:r>
            <a:endParaRPr kumimoji="1" lang="zh-CN" altLang="en-US" sz="3200" b="1" i="0" u="sng"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44036" name="Rectangle 4"/>
          <p:cNvSpPr/>
          <p:nvPr/>
        </p:nvSpPr>
        <p:spPr>
          <a:xfrm>
            <a:off x="107950" y="981075"/>
            <a:ext cx="8712200" cy="1439863"/>
          </a:xfrm>
          <a:prstGeom prst="rect">
            <a:avLst/>
          </a:prstGeom>
          <a:noFill/>
          <a:ln w="9525">
            <a:noFill/>
          </a:ln>
        </p:spPr>
        <p:txBody>
          <a:bodyPr/>
          <a:p>
            <a:pPr marL="342900" indent="-342900" eaLnBrk="0" hangingPunct="0">
              <a:lnSpc>
                <a:spcPct val="90000"/>
              </a:lnSpc>
              <a:spcBef>
                <a:spcPct val="20000"/>
              </a:spcBef>
              <a:buChar char="•"/>
            </a:pPr>
            <a:r>
              <a:rPr lang="zh-CN" altLang="en-US" sz="3600" dirty="0">
                <a:solidFill>
                  <a:srgbClr val="3333CC"/>
                </a:solidFill>
                <a:latin typeface="Arial" panose="020B0604020202020204" pitchFamily="34" charset="0"/>
                <a:ea typeface="仿宋_GB2312" pitchFamily="49" charset="-122"/>
              </a:rPr>
              <a:t>进程间的制约关系</a:t>
            </a:r>
            <a:endParaRPr lang="zh-CN" altLang="en-US" sz="3600" dirty="0">
              <a:solidFill>
                <a:srgbClr val="3333CC"/>
              </a:solidFill>
              <a:latin typeface="Arial" panose="020B0604020202020204" pitchFamily="34" charset="0"/>
              <a:ea typeface="仿宋_GB2312" pitchFamily="49" charset="-122"/>
            </a:endParaRPr>
          </a:p>
          <a:p>
            <a:pPr marL="742950" lvl="1" indent="-285750" eaLnBrk="0" hangingPunct="0">
              <a:lnSpc>
                <a:spcPct val="90000"/>
              </a:lnSpc>
              <a:spcBef>
                <a:spcPct val="20000"/>
              </a:spcBef>
            </a:pPr>
            <a:r>
              <a:rPr lang="zh-CN" altLang="en-US" sz="2800" dirty="0">
                <a:solidFill>
                  <a:schemeClr val="tx2"/>
                </a:solidFill>
                <a:latin typeface="宋体" panose="02010600030101010101" pitchFamily="2" charset="-122"/>
              </a:rPr>
              <a:t>（</a:t>
            </a:r>
            <a:r>
              <a:rPr lang="en-US" altLang="zh-CN" sz="2800" dirty="0">
                <a:solidFill>
                  <a:schemeClr val="tx2"/>
                </a:solidFill>
                <a:latin typeface="宋体" panose="02010600030101010101" pitchFamily="2" charset="-122"/>
              </a:rPr>
              <a:t>1</a:t>
            </a:r>
            <a:r>
              <a:rPr lang="zh-CN" altLang="en-US" sz="2800" dirty="0">
                <a:solidFill>
                  <a:schemeClr val="tx2"/>
                </a:solidFill>
                <a:latin typeface="宋体" panose="02010600030101010101" pitchFamily="2" charset="-122"/>
              </a:rPr>
              <a:t>）间接制约：</a:t>
            </a:r>
            <a:r>
              <a:rPr lang="zh-CN" altLang="en-US" dirty="0">
                <a:latin typeface="宋体" panose="02010600030101010101" pitchFamily="2" charset="-122"/>
              </a:rPr>
              <a:t>相互竞争－－独占分配到的部分或全部共享资源，</a:t>
            </a:r>
            <a:r>
              <a:rPr lang="zh-CN" altLang="en-US" dirty="0">
                <a:solidFill>
                  <a:schemeClr val="accent1"/>
                </a:solidFill>
                <a:latin typeface="宋体" panose="02010600030101010101" pitchFamily="2" charset="-122"/>
              </a:rPr>
              <a:t>“互斥”</a:t>
            </a:r>
            <a:endParaRPr lang="zh-CN" altLang="en-US" dirty="0">
              <a:solidFill>
                <a:schemeClr val="accent1"/>
              </a:solidFill>
              <a:latin typeface="宋体" panose="02010600030101010101" pitchFamily="2" charset="-122"/>
            </a:endParaRPr>
          </a:p>
        </p:txBody>
      </p:sp>
      <p:sp>
        <p:nvSpPr>
          <p:cNvPr id="186373" name="Rectangle 5"/>
          <p:cNvSpPr/>
          <p:nvPr/>
        </p:nvSpPr>
        <p:spPr>
          <a:xfrm>
            <a:off x="468313" y="3213100"/>
            <a:ext cx="7704137" cy="822325"/>
          </a:xfrm>
          <a:prstGeom prst="rect">
            <a:avLst/>
          </a:prstGeom>
          <a:noFill/>
          <a:ln w="9525">
            <a:noFill/>
          </a:ln>
        </p:spPr>
        <p:txBody>
          <a:bodyPr>
            <a:spAutoFit/>
          </a:bodyPr>
          <a:p>
            <a:pPr>
              <a:lnSpc>
                <a:spcPct val="100000"/>
              </a:lnSpc>
              <a:spcBef>
                <a:spcPct val="0"/>
              </a:spcBef>
            </a:pPr>
            <a:r>
              <a:rPr lang="zh-CN" altLang="en-US" dirty="0">
                <a:solidFill>
                  <a:srgbClr val="D60093"/>
                </a:solidFill>
                <a:latin typeface="Times New Roman" panose="02020603050405020304" pitchFamily="18" charset="0"/>
              </a:rPr>
              <a:t>系统中一次仅允许一个进程使用的一类资源。</a:t>
            </a:r>
            <a:endParaRPr lang="zh-CN" altLang="en-US" dirty="0">
              <a:solidFill>
                <a:srgbClr val="D60093"/>
              </a:solidFill>
              <a:latin typeface="Times New Roman" panose="02020603050405020304" pitchFamily="18" charset="0"/>
            </a:endParaRPr>
          </a:p>
          <a:p>
            <a:pPr>
              <a:lnSpc>
                <a:spcPct val="100000"/>
              </a:lnSpc>
              <a:spcBef>
                <a:spcPct val="0"/>
              </a:spcBef>
            </a:pPr>
            <a:r>
              <a:rPr lang="zh-CN" altLang="en-US" dirty="0">
                <a:latin typeface="Times New Roman" panose="02020603050405020304" pitchFamily="18" charset="0"/>
              </a:rPr>
              <a:t>         打印机，卡片输入机，磁带机、共享变量等。</a:t>
            </a:r>
            <a:endParaRPr lang="zh-CN" altLang="en-US" dirty="0">
              <a:latin typeface="Times New Roman" panose="02020603050405020304" pitchFamily="18" charset="0"/>
            </a:endParaRPr>
          </a:p>
        </p:txBody>
      </p:sp>
      <p:sp>
        <p:nvSpPr>
          <p:cNvPr id="186374" name="Text Box 6"/>
          <p:cNvSpPr txBox="1"/>
          <p:nvPr/>
        </p:nvSpPr>
        <p:spPr>
          <a:xfrm>
            <a:off x="611188" y="4221163"/>
            <a:ext cx="7920037" cy="822325"/>
          </a:xfrm>
          <a:prstGeom prst="rect">
            <a:avLst/>
          </a:prstGeom>
          <a:noFill/>
          <a:ln w="9525">
            <a:noFill/>
          </a:ln>
        </p:spPr>
        <p:txBody>
          <a:bodyPr>
            <a:spAutoFit/>
          </a:bodyPr>
          <a:p>
            <a:pPr>
              <a:lnSpc>
                <a:spcPct val="100000"/>
              </a:lnSpc>
              <a:spcBef>
                <a:spcPct val="0"/>
              </a:spcBef>
            </a:pPr>
            <a:r>
              <a:rPr lang="zh-CN" altLang="en-US" dirty="0">
                <a:solidFill>
                  <a:schemeClr val="tx2"/>
                </a:solidFill>
                <a:latin typeface="Times New Roman" panose="02020603050405020304" pitchFamily="18" charset="0"/>
              </a:rPr>
              <a:t>互斥：</a:t>
            </a:r>
            <a:r>
              <a:rPr lang="zh-CN" altLang="en-US" dirty="0">
                <a:latin typeface="Arial" panose="020B0604020202020204" pitchFamily="34" charset="0"/>
              </a:rPr>
              <a:t>指的是对某个系统资源，一个进程正在使用它，另外一个想用它的进程就必须等待，而不能同时使用 </a:t>
            </a:r>
            <a:r>
              <a:rPr lang="zh-CN" altLang="en-US" dirty="0">
                <a:latin typeface="Times New Roman" panose="02020603050405020304" pitchFamily="18" charset="0"/>
              </a:rPr>
              <a:t>；</a:t>
            </a:r>
            <a:endParaRPr lang="zh-CN" altLang="en-US" dirty="0">
              <a:latin typeface="Arial" panose="020B0604020202020204" pitchFamily="34" charset="0"/>
            </a:endParaRPr>
          </a:p>
        </p:txBody>
      </p:sp>
      <p:sp>
        <p:nvSpPr>
          <p:cNvPr id="44039" name="Rectangle 7"/>
          <p:cNvSpPr/>
          <p:nvPr/>
        </p:nvSpPr>
        <p:spPr>
          <a:xfrm>
            <a:off x="0" y="5589588"/>
            <a:ext cx="9144000" cy="1223962"/>
          </a:xfrm>
          <a:prstGeom prst="rect">
            <a:avLst/>
          </a:prstGeom>
          <a:noFill/>
          <a:ln w="9525">
            <a:noFill/>
          </a:ln>
        </p:spPr>
        <p:txBody>
          <a:bodyPr/>
          <a:p>
            <a:pPr marL="342900" indent="-342900" eaLnBrk="0" hangingPunct="0">
              <a:lnSpc>
                <a:spcPct val="90000"/>
              </a:lnSpc>
              <a:spcBef>
                <a:spcPct val="20000"/>
              </a:spcBef>
            </a:pPr>
            <a:r>
              <a:rPr lang="zh-CN" altLang="en-US" sz="2800" dirty="0">
                <a:latin typeface="Arial" panose="020B0604020202020204" pitchFamily="34" charset="0"/>
                <a:ea typeface="仿宋_GB2312" pitchFamily="49" charset="-122"/>
              </a:rPr>
              <a:t>   </a:t>
            </a:r>
            <a:r>
              <a:rPr lang="zh-CN" altLang="en-US" sz="2800" dirty="0">
                <a:solidFill>
                  <a:schemeClr val="tx2"/>
                </a:solidFill>
                <a:latin typeface="宋体" panose="02010600030101010101" pitchFamily="2" charset="-122"/>
              </a:rPr>
              <a:t>（</a:t>
            </a:r>
            <a:r>
              <a:rPr lang="en-US" altLang="zh-CN" sz="2800" dirty="0">
                <a:solidFill>
                  <a:schemeClr val="tx2"/>
                </a:solidFill>
                <a:latin typeface="宋体" panose="02010600030101010101" pitchFamily="2" charset="-122"/>
              </a:rPr>
              <a:t>2</a:t>
            </a:r>
            <a:r>
              <a:rPr lang="zh-CN" altLang="en-US" sz="2800" dirty="0">
                <a:solidFill>
                  <a:schemeClr val="tx2"/>
                </a:solidFill>
                <a:latin typeface="宋体" panose="02010600030101010101" pitchFamily="2" charset="-122"/>
              </a:rPr>
              <a:t>）直接制约</a:t>
            </a:r>
            <a:r>
              <a:rPr lang="zh-CN" altLang="en-US" sz="2800" dirty="0">
                <a:latin typeface="Arial" panose="020B0604020202020204" pitchFamily="34" charset="0"/>
                <a:ea typeface="仿宋_GB2312" pitchFamily="49" charset="-122"/>
              </a:rPr>
              <a:t>：相互协作－－等待来自其他进程的信息，</a:t>
            </a:r>
            <a:r>
              <a:rPr lang="zh-CN" altLang="en-US" sz="2800" dirty="0">
                <a:latin typeface="宋体" panose="02010600030101010101" pitchFamily="2" charset="-122"/>
                <a:ea typeface="仿宋_GB2312" pitchFamily="49" charset="-122"/>
              </a:rPr>
              <a:t>“</a:t>
            </a:r>
            <a:r>
              <a:rPr lang="zh-CN" altLang="en-US" sz="2800" dirty="0">
                <a:latin typeface="Arial" panose="020B0604020202020204" pitchFamily="34" charset="0"/>
                <a:ea typeface="仿宋_GB2312" pitchFamily="49" charset="-122"/>
              </a:rPr>
              <a:t>同步</a:t>
            </a:r>
            <a:r>
              <a:rPr lang="zh-CN" altLang="en-US" sz="2800" dirty="0">
                <a:latin typeface="宋体" panose="02010600030101010101" pitchFamily="2" charset="-122"/>
                <a:ea typeface="仿宋_GB2312" pitchFamily="49" charset="-122"/>
              </a:rPr>
              <a:t>”</a:t>
            </a:r>
            <a:r>
              <a:rPr lang="en-US" altLang="zh-CN" sz="2800" dirty="0">
                <a:latin typeface="Arial" panose="020B0604020202020204" pitchFamily="34" charset="0"/>
                <a:ea typeface="仿宋_GB2312" pitchFamily="49" charset="-122"/>
              </a:rPr>
              <a:t>,</a:t>
            </a:r>
            <a:r>
              <a:rPr lang="zh-CN" altLang="en-US" sz="2800" dirty="0">
                <a:latin typeface="Arial" panose="020B0604020202020204" pitchFamily="34" charset="0"/>
                <a:ea typeface="仿宋_GB2312" pitchFamily="49" charset="-122"/>
              </a:rPr>
              <a:t>即保证进程间的前驱后继关系。</a:t>
            </a:r>
            <a:endParaRPr lang="zh-CN" altLang="en-US" sz="2800" dirty="0">
              <a:latin typeface="Arial" panose="020B0604020202020204" pitchFamily="34" charset="0"/>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animEffect transition="in" filter="box(in)">
                                      <p:cBhvr>
                                        <p:cTn id="7" dur="500"/>
                                        <p:tgtEl>
                                          <p:spTgt spid="18637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6373"/>
                                        </p:tgtEl>
                                        <p:attrNameLst>
                                          <p:attrName>style.visibility</p:attrName>
                                        </p:attrNameLst>
                                      </p:cBhvr>
                                      <p:to>
                                        <p:strVal val="visible"/>
                                      </p:to>
                                    </p:set>
                                    <p:animEffect transition="in" filter="box(in)">
                                      <p:cBhvr>
                                        <p:cTn id="10" dur="500"/>
                                        <p:tgtEl>
                                          <p:spTgt spid="18637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86374"/>
                                        </p:tgtEl>
                                        <p:attrNameLst>
                                          <p:attrName>style.visibility</p:attrName>
                                        </p:attrNameLst>
                                      </p:cBhvr>
                                      <p:to>
                                        <p:strVal val="visible"/>
                                      </p:to>
                                    </p:set>
                                    <p:animEffect transition="in" filter="box(in)">
                                      <p:cBhvr>
                                        <p:cTn id="15" dur="500"/>
                                        <p:tgtEl>
                                          <p:spTgt spid="186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p:bldP spid="186373" grpId="0"/>
      <p:bldP spid="18637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7"/>
          <p:cNvSpPr txBox="1"/>
          <p:nvPr/>
        </p:nvSpPr>
        <p:spPr>
          <a:xfrm>
            <a:off x="2411413" y="5805488"/>
            <a:ext cx="4681537" cy="579437"/>
          </a:xfrm>
          <a:prstGeom prst="rect">
            <a:avLst/>
          </a:prstGeom>
          <a:noFill/>
          <a:ln w="9525">
            <a:noFill/>
          </a:ln>
        </p:spPr>
        <p:txBody>
          <a:bodyPr>
            <a:spAutoFit/>
          </a:bodyPr>
          <a:p>
            <a:pPr>
              <a:lnSpc>
                <a:spcPct val="100000"/>
              </a:lnSpc>
              <a:spcBef>
                <a:spcPct val="0"/>
              </a:spcBef>
            </a:pPr>
            <a:r>
              <a:rPr lang="zh-CN" altLang="en-US" sz="3200" dirty="0">
                <a:solidFill>
                  <a:schemeClr val="tx2"/>
                </a:solidFill>
                <a:latin typeface="Times New Roman" panose="02020603050405020304" pitchFamily="18" charset="0"/>
                <a:ea typeface="仿宋_GB2312" pitchFamily="49" charset="-122"/>
              </a:rPr>
              <a:t>共享变量的修改冲突</a:t>
            </a:r>
            <a:endParaRPr lang="zh-CN" altLang="en-US" dirty="0">
              <a:solidFill>
                <a:schemeClr val="tx2"/>
              </a:solidFill>
              <a:latin typeface="Times New Roman" panose="02020603050405020304" pitchFamily="18" charset="0"/>
              <a:ea typeface="仿宋_GB2312" pitchFamily="49" charset="-122"/>
            </a:endParaRPr>
          </a:p>
        </p:txBody>
      </p:sp>
      <p:sp>
        <p:nvSpPr>
          <p:cNvPr id="45059" name="Rectangle 8"/>
          <p:cNvSpPr/>
          <p:nvPr/>
        </p:nvSpPr>
        <p:spPr>
          <a:xfrm>
            <a:off x="395288" y="260350"/>
            <a:ext cx="5713412" cy="579438"/>
          </a:xfrm>
          <a:prstGeom prst="rect">
            <a:avLst/>
          </a:prstGeom>
          <a:noFill/>
          <a:ln w="9525">
            <a:noFill/>
          </a:ln>
        </p:spPr>
        <p:txBody>
          <a:bodyPr wrap="none">
            <a:spAutoFit/>
          </a:bodyPr>
          <a:p>
            <a:pPr algn="ctr">
              <a:lnSpc>
                <a:spcPct val="100000"/>
              </a:lnSpc>
              <a:spcBef>
                <a:spcPct val="0"/>
              </a:spcBef>
            </a:pPr>
            <a:r>
              <a:rPr lang="zh-CN" altLang="en-US" sz="3200" dirty="0">
                <a:solidFill>
                  <a:schemeClr val="hlink"/>
                </a:solidFill>
                <a:latin typeface="Times New Roman" panose="02020603050405020304" pitchFamily="18" charset="0"/>
              </a:rPr>
              <a:t>例：民航售票系统，</a:t>
            </a:r>
            <a:r>
              <a:rPr lang="en-US" altLang="zh-CN" sz="3200" dirty="0">
                <a:solidFill>
                  <a:schemeClr val="hlink"/>
                </a:solidFill>
                <a:latin typeface="Times New Roman" panose="02020603050405020304" pitchFamily="18" charset="0"/>
              </a:rPr>
              <a:t>n</a:t>
            </a:r>
            <a:r>
              <a:rPr lang="zh-CN" altLang="en-US" sz="3200" dirty="0">
                <a:solidFill>
                  <a:schemeClr val="hlink"/>
                </a:solidFill>
                <a:latin typeface="Times New Roman" panose="02020603050405020304" pitchFamily="18" charset="0"/>
              </a:rPr>
              <a:t>个售票处</a:t>
            </a:r>
            <a:endParaRPr lang="zh-CN" altLang="en-US" sz="3200" dirty="0">
              <a:solidFill>
                <a:schemeClr val="hlink"/>
              </a:solidFill>
              <a:latin typeface="Times New Roman" panose="02020603050405020304" pitchFamily="18" charset="0"/>
            </a:endParaRPr>
          </a:p>
        </p:txBody>
      </p:sp>
      <p:sp>
        <p:nvSpPr>
          <p:cNvPr id="45060" name="Rectangle 9"/>
          <p:cNvSpPr/>
          <p:nvPr/>
        </p:nvSpPr>
        <p:spPr>
          <a:xfrm>
            <a:off x="1042988" y="981075"/>
            <a:ext cx="7273925" cy="5203825"/>
          </a:xfrm>
          <a:prstGeom prst="rect">
            <a:avLst/>
          </a:prstGeom>
          <a:noFill/>
          <a:ln w="9525">
            <a:noFill/>
          </a:ln>
        </p:spPr>
        <p:txBody>
          <a:bodyPr>
            <a:spAutoFit/>
          </a:bodyPr>
          <a:p>
            <a:pPr>
              <a:lnSpc>
                <a:spcPct val="10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/*Process Pi ,i=1,2,...,n*/</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r>
              <a:rPr lang="zh-CN" altLang="en-US" dirty="0">
                <a:latin typeface="Times New Roman" panose="02020603050405020304" pitchFamily="18" charset="0"/>
              </a:rPr>
              <a:t>按订票要求找到数据库中的共享数据</a:t>
            </a:r>
            <a:r>
              <a:rPr lang="en-US" altLang="zh-CN" dirty="0">
                <a:latin typeface="Times New Roman" panose="02020603050405020304" pitchFamily="18" charset="0"/>
              </a:rPr>
              <a:t>x[k]*/</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/*x[k]</a:t>
            </a:r>
            <a:r>
              <a:rPr lang="zh-CN" altLang="en-US" dirty="0">
                <a:latin typeface="Times New Roman" panose="02020603050405020304" pitchFamily="18" charset="0"/>
              </a:rPr>
              <a:t>存放某月某日某次航班的现有票数*</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0000"/>
              </a:lnSpc>
              <a:spcBef>
                <a:spcPct val="0"/>
              </a:spcBef>
            </a:pP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R=</a:t>
            </a:r>
            <a:r>
              <a:rPr lang="en-US" altLang="zh-CN" dirty="0">
                <a:solidFill>
                  <a:schemeClr val="accent1"/>
                </a:solidFill>
                <a:latin typeface="Times New Roman" panose="02020603050405020304" pitchFamily="18" charset="0"/>
              </a:rPr>
              <a:t>x[k]</a:t>
            </a:r>
            <a:r>
              <a:rPr lang="en-US" altLang="zh-CN" dirty="0">
                <a:latin typeface="Times New Roman" panose="02020603050405020304" pitchFamily="18" charset="0"/>
              </a:rPr>
              <a:t>; /*</a:t>
            </a:r>
            <a:r>
              <a:rPr lang="zh-CN" altLang="en-US" dirty="0">
                <a:latin typeface="Times New Roman" panose="02020603050405020304" pitchFamily="18" charset="0"/>
              </a:rPr>
              <a:t>现有票数*</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0000"/>
              </a:lnSpc>
              <a:spcBef>
                <a:spcPct val="0"/>
              </a:spcBef>
            </a:pPr>
            <a:r>
              <a:rPr lang="en-US" altLang="zh-CN" dirty="0">
                <a:solidFill>
                  <a:schemeClr val="accent2"/>
                </a:solidFill>
                <a:latin typeface="Times New Roman" panose="02020603050405020304" pitchFamily="18" charset="0"/>
              </a:rPr>
              <a:t>             </a:t>
            </a:r>
            <a:r>
              <a:rPr lang="en-US" altLang="zh-CN" dirty="0">
                <a:latin typeface="Times New Roman" panose="02020603050405020304" pitchFamily="18" charset="0"/>
              </a:rPr>
              <a:t>if(R&gt;=1){</a:t>
            </a:r>
            <a:endParaRPr lang="en-US" altLang="zh-CN" dirty="0">
              <a:latin typeface="Times New Roman" panose="02020603050405020304" pitchFamily="18" charset="0"/>
            </a:endParaRPr>
          </a:p>
          <a:p>
            <a:pPr lvl="1" eaLnBrk="1" hangingPunct="1">
              <a:lnSpc>
                <a:spcPct val="100000"/>
              </a:lnSpc>
              <a:spcBef>
                <a:spcPct val="0"/>
              </a:spcBef>
            </a:pPr>
            <a:r>
              <a:rPr lang="en-US" altLang="zh-CN" dirty="0">
                <a:latin typeface="Times New Roman" panose="02020603050405020304" pitchFamily="18" charset="0"/>
              </a:rPr>
              <a:t>              R--;</a:t>
            </a:r>
            <a:endParaRPr lang="en-US" altLang="zh-CN" dirty="0">
              <a:latin typeface="Times New Roman" panose="02020603050405020304" pitchFamily="18" charset="0"/>
            </a:endParaRPr>
          </a:p>
          <a:p>
            <a:pPr lvl="1" eaLnBrk="1" hangingPunct="1">
              <a:lnSpc>
                <a:spcPct val="100000"/>
              </a:lnSpc>
              <a:spcBef>
                <a:spcPct val="0"/>
              </a:spcBef>
            </a:pPr>
            <a:r>
              <a:rPr lang="en-US" altLang="zh-CN" dirty="0">
                <a:latin typeface="Times New Roman" panose="02020603050405020304" pitchFamily="18" charset="0"/>
              </a:rPr>
              <a:t>              </a:t>
            </a:r>
            <a:r>
              <a:rPr lang="en-US" altLang="zh-CN" dirty="0">
                <a:solidFill>
                  <a:schemeClr val="accent1"/>
                </a:solidFill>
                <a:latin typeface="Times New Roman" panose="02020603050405020304" pitchFamily="18" charset="0"/>
              </a:rPr>
              <a:t>x[k]</a:t>
            </a:r>
            <a:r>
              <a:rPr lang="en-US" altLang="zh-CN" dirty="0">
                <a:latin typeface="Times New Roman" panose="02020603050405020304" pitchFamily="18" charset="0"/>
              </a:rPr>
              <a:t>=R;</a:t>
            </a:r>
            <a:endParaRPr lang="en-US" altLang="zh-CN" dirty="0">
              <a:latin typeface="Times New Roman" panose="02020603050405020304" pitchFamily="18" charset="0"/>
            </a:endParaRPr>
          </a:p>
          <a:p>
            <a:pPr lvl="1" eaLnBrk="1" hangingPunct="1">
              <a:lnSpc>
                <a:spcPct val="100000"/>
              </a:lnSpc>
              <a:spcBef>
                <a:spcPct val="0"/>
              </a:spcBef>
            </a:pPr>
            <a:r>
              <a:rPr lang="en-US" altLang="zh-CN" dirty="0">
                <a:latin typeface="Times New Roman" panose="02020603050405020304" pitchFamily="18" charset="0"/>
              </a:rPr>
              <a:t>              </a:t>
            </a:r>
            <a:r>
              <a:rPr lang="zh-CN" altLang="en-US" dirty="0">
                <a:latin typeface="Times New Roman" panose="02020603050405020304" pitchFamily="18" charset="0"/>
              </a:rPr>
              <a:t>输出一张机票；</a:t>
            </a:r>
            <a:endParaRPr lang="zh-CN" altLang="en-US" dirty="0">
              <a:latin typeface="Times New Roman" panose="02020603050405020304" pitchFamily="18" charset="0"/>
            </a:endParaRPr>
          </a:p>
          <a:p>
            <a:pPr>
              <a:lnSpc>
                <a:spcPct val="10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else</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r>
              <a:rPr lang="zh-CN" altLang="en-US" dirty="0">
                <a:latin typeface="Times New Roman" panose="02020603050405020304" pitchFamily="18" charset="0"/>
              </a:rPr>
              <a:t>显示“票已售完”；</a:t>
            </a:r>
            <a:endParaRPr lang="zh-CN" altLang="en-US" dirty="0">
              <a:latin typeface="Times New Roman" panose="02020603050405020304" pitchFamily="18" charset="0"/>
            </a:endParaRPr>
          </a:p>
          <a:p>
            <a:pPr>
              <a:lnSpc>
                <a:spcPct val="100000"/>
              </a:lnSpc>
              <a:spcBef>
                <a:spcPct val="0"/>
              </a:spcBef>
            </a:pPr>
            <a:endParaRPr lang="zh-CN" altLang="en-US" dirty="0">
              <a:latin typeface="Times New Roman" panose="02020603050405020304" pitchFamily="18" charset="0"/>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9" name="Rectangle 7"/>
          <p:cNvSpPr>
            <a:spLocks noChangeArrowheads="1"/>
          </p:cNvSpPr>
          <p:nvPr/>
        </p:nvSpPr>
        <p:spPr bwMode="auto">
          <a:xfrm>
            <a:off x="468313" y="2057400"/>
            <a:ext cx="5543550"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临界区的互斥访问过程：</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74760" name="Rectangle 8"/>
          <p:cNvSpPr>
            <a:spLocks noChangeArrowheads="1"/>
          </p:cNvSpPr>
          <p:nvPr/>
        </p:nvSpPr>
        <p:spPr bwMode="auto">
          <a:xfrm>
            <a:off x="407988" y="546100"/>
            <a:ext cx="2076450" cy="579438"/>
          </a:xfrm>
          <a:prstGeom prst="rect">
            <a:avLst/>
          </a:prstGeom>
          <a:noFill/>
          <a:ln w="9525" algn="ctr">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临界区：</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46084" name="Rectangle 9"/>
          <p:cNvSpPr/>
          <p:nvPr/>
        </p:nvSpPr>
        <p:spPr>
          <a:xfrm>
            <a:off x="2411413" y="546100"/>
            <a:ext cx="5616575" cy="519113"/>
          </a:xfrm>
          <a:prstGeom prst="rect">
            <a:avLst/>
          </a:prstGeom>
          <a:noFill/>
          <a:ln w="9525">
            <a:noFill/>
          </a:ln>
        </p:spPr>
        <p:txBody>
          <a:bodyPr>
            <a:spAutoFit/>
          </a:bodyPr>
          <a:p>
            <a:pPr algn="ctr">
              <a:lnSpc>
                <a:spcPct val="100000"/>
              </a:lnSpc>
              <a:spcBef>
                <a:spcPct val="0"/>
              </a:spcBef>
            </a:pPr>
            <a:r>
              <a:rPr lang="zh-CN" altLang="en-US" sz="2800" dirty="0">
                <a:latin typeface="Times New Roman" panose="02020603050405020304" pitchFamily="18" charset="0"/>
              </a:rPr>
              <a:t>进程中访问临界资源的程序段。</a:t>
            </a:r>
            <a:endParaRPr lang="zh-CN" altLang="en-US" sz="2800" dirty="0">
              <a:latin typeface="Times New Roman" panose="02020603050405020304" pitchFamily="18" charset="0"/>
            </a:endParaRPr>
          </a:p>
        </p:txBody>
      </p:sp>
      <p:sp>
        <p:nvSpPr>
          <p:cNvPr id="74762" name="Rectangle 10"/>
          <p:cNvSpPr>
            <a:spLocks noChangeArrowheads="1"/>
          </p:cNvSpPr>
          <p:nvPr/>
        </p:nvSpPr>
        <p:spPr bwMode="auto">
          <a:xfrm>
            <a:off x="107950" y="1265238"/>
            <a:ext cx="3455988" cy="579438"/>
          </a:xfrm>
          <a:prstGeom prst="rect">
            <a:avLst/>
          </a:prstGeom>
          <a:noFill/>
          <a:ln w="9525" algn="ctr">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同类临界区：</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46086" name="Rectangle 11"/>
          <p:cNvSpPr/>
          <p:nvPr/>
        </p:nvSpPr>
        <p:spPr>
          <a:xfrm>
            <a:off x="2705100" y="1338263"/>
            <a:ext cx="6259513" cy="519112"/>
          </a:xfrm>
          <a:prstGeom prst="rect">
            <a:avLst/>
          </a:prstGeom>
          <a:noFill/>
          <a:ln w="9525">
            <a:noFill/>
          </a:ln>
        </p:spPr>
        <p:txBody>
          <a:bodyPr>
            <a:spAutoFit/>
          </a:bodyPr>
          <a:p>
            <a:pPr algn="ctr">
              <a:lnSpc>
                <a:spcPct val="100000"/>
              </a:lnSpc>
              <a:spcBef>
                <a:spcPct val="0"/>
              </a:spcBef>
            </a:pPr>
            <a:r>
              <a:rPr lang="zh-CN" altLang="en-US" sz="2800" dirty="0">
                <a:latin typeface="Times New Roman" panose="02020603050405020304" pitchFamily="18" charset="0"/>
              </a:rPr>
              <a:t>对同一临界资源进行操作的程序段。</a:t>
            </a:r>
            <a:endParaRPr lang="zh-CN" altLang="en-US" sz="2800" dirty="0">
              <a:latin typeface="Times New Roman" panose="02020603050405020304" pitchFamily="18" charset="0"/>
            </a:endParaRPr>
          </a:p>
        </p:txBody>
      </p:sp>
      <p:sp>
        <p:nvSpPr>
          <p:cNvPr id="46087" name="AutoShape 12"/>
          <p:cNvSpPr>
            <a:spLocks noChangeAspect="1" noTextEdit="1"/>
          </p:cNvSpPr>
          <p:nvPr/>
        </p:nvSpPr>
        <p:spPr>
          <a:xfrm>
            <a:off x="1116013" y="2781300"/>
            <a:ext cx="7489825" cy="2592388"/>
          </a:xfrm>
          <a:prstGeom prst="rect">
            <a:avLst/>
          </a:prstGeom>
          <a:noFill/>
          <a:ln w="9525">
            <a:noFill/>
          </a:ln>
        </p:spPr>
        <p:txBody>
          <a:bodyPr/>
          <a:p>
            <a:endParaRPr lang="zh-CN" altLang="en-US"/>
          </a:p>
        </p:txBody>
      </p:sp>
      <p:sp>
        <p:nvSpPr>
          <p:cNvPr id="74766" name="Rectangle 14"/>
          <p:cNvSpPr/>
          <p:nvPr/>
        </p:nvSpPr>
        <p:spPr>
          <a:xfrm>
            <a:off x="1201738" y="2855913"/>
            <a:ext cx="7312025" cy="612775"/>
          </a:xfrm>
          <a:prstGeom prst="rect">
            <a:avLst/>
          </a:prstGeom>
          <a:noFill/>
          <a:ln w="3651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4767" name="Rectangle 15"/>
          <p:cNvSpPr/>
          <p:nvPr/>
        </p:nvSpPr>
        <p:spPr>
          <a:xfrm>
            <a:off x="1692275" y="2924175"/>
            <a:ext cx="5327650" cy="487363"/>
          </a:xfrm>
          <a:prstGeom prst="rect">
            <a:avLst/>
          </a:prstGeom>
          <a:noFill/>
          <a:ln w="9525">
            <a:noFill/>
          </a:ln>
        </p:spPr>
        <p:txBody>
          <a:bodyPr lIns="0" tIns="0" rIns="0" bIns="0">
            <a:spAutoFit/>
          </a:bodyPr>
          <a:p>
            <a:pPr algn="ctr" eaLnBrk="0" hangingPunct="0">
              <a:lnSpc>
                <a:spcPct val="100000"/>
              </a:lnSpc>
              <a:spcBef>
                <a:spcPct val="0"/>
              </a:spcBef>
            </a:pPr>
            <a:r>
              <a:rPr lang="en-US" altLang="zh-CN" sz="3200" dirty="0">
                <a:solidFill>
                  <a:srgbClr val="000000"/>
                </a:solidFill>
                <a:latin typeface="Courier New" panose="02070309020205020404" pitchFamily="49" charset="0"/>
              </a:rPr>
              <a:t>entry section </a:t>
            </a:r>
            <a:r>
              <a:rPr lang="zh-CN" altLang="en-US" sz="2800" dirty="0">
                <a:solidFill>
                  <a:srgbClr val="000000"/>
                </a:solidFill>
                <a:latin typeface="Courier New" panose="02070309020205020404" pitchFamily="49" charset="0"/>
              </a:rPr>
              <a:t>进入区</a:t>
            </a:r>
            <a:endParaRPr lang="zh-CN" altLang="en-US" sz="2800" dirty="0">
              <a:latin typeface="Arial" panose="020B0604020202020204" pitchFamily="34" charset="0"/>
            </a:endParaRPr>
          </a:p>
        </p:txBody>
      </p:sp>
      <p:sp>
        <p:nvSpPr>
          <p:cNvPr id="74768" name="Rectangle 16"/>
          <p:cNvSpPr/>
          <p:nvPr/>
        </p:nvSpPr>
        <p:spPr>
          <a:xfrm>
            <a:off x="1201738" y="4403725"/>
            <a:ext cx="7312025" cy="609600"/>
          </a:xfrm>
          <a:prstGeom prst="rect">
            <a:avLst/>
          </a:prstGeom>
          <a:noFill/>
          <a:ln w="3651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4769" name="Rectangle 17"/>
          <p:cNvSpPr/>
          <p:nvPr/>
        </p:nvSpPr>
        <p:spPr>
          <a:xfrm>
            <a:off x="1543050" y="4497388"/>
            <a:ext cx="4757738" cy="487362"/>
          </a:xfrm>
          <a:prstGeom prst="rect">
            <a:avLst/>
          </a:prstGeom>
          <a:noFill/>
          <a:ln w="9525">
            <a:noFill/>
          </a:ln>
        </p:spPr>
        <p:txBody>
          <a:bodyPr lIns="0" tIns="0" rIns="0" bIns="0">
            <a:spAutoFit/>
          </a:bodyPr>
          <a:p>
            <a:pPr algn="ctr" eaLnBrk="0" hangingPunct="0">
              <a:lnSpc>
                <a:spcPct val="100000"/>
              </a:lnSpc>
              <a:spcBef>
                <a:spcPct val="0"/>
              </a:spcBef>
            </a:pPr>
            <a:r>
              <a:rPr lang="en-US" altLang="zh-CN" sz="3200" dirty="0">
                <a:latin typeface="Courier New" panose="02070309020205020404" pitchFamily="49" charset="0"/>
              </a:rPr>
              <a:t>exit section  </a:t>
            </a:r>
            <a:r>
              <a:rPr lang="zh-CN" altLang="en-US" sz="2800" dirty="0">
                <a:latin typeface="Courier New" panose="02070309020205020404" pitchFamily="49" charset="0"/>
              </a:rPr>
              <a:t>退出区</a:t>
            </a:r>
            <a:endParaRPr lang="zh-CN" altLang="en-US" sz="2800" dirty="0">
              <a:latin typeface="Arial" panose="020B0604020202020204" pitchFamily="34" charset="0"/>
            </a:endParaRPr>
          </a:p>
        </p:txBody>
      </p:sp>
      <p:sp>
        <p:nvSpPr>
          <p:cNvPr id="46092" name="Rectangle 18"/>
          <p:cNvSpPr/>
          <p:nvPr/>
        </p:nvSpPr>
        <p:spPr>
          <a:xfrm>
            <a:off x="1201738" y="3481388"/>
            <a:ext cx="7312025" cy="609600"/>
          </a:xfrm>
          <a:prstGeom prst="rect">
            <a:avLst/>
          </a:prstGeom>
          <a:noFill/>
          <a:ln w="9525">
            <a:noFill/>
          </a:ln>
        </p:spPr>
        <p:txBody>
          <a:bodyPr/>
          <a:p>
            <a:endParaRPr lang="zh-CN" altLang="en-US" dirty="0">
              <a:latin typeface="Arial" panose="020B0604020202020204" pitchFamily="34" charset="0"/>
            </a:endParaRPr>
          </a:p>
        </p:txBody>
      </p:sp>
      <p:sp>
        <p:nvSpPr>
          <p:cNvPr id="46093" name="Rectangle 19"/>
          <p:cNvSpPr/>
          <p:nvPr/>
        </p:nvSpPr>
        <p:spPr>
          <a:xfrm>
            <a:off x="1397000" y="3554413"/>
            <a:ext cx="488950" cy="487362"/>
          </a:xfrm>
          <a:prstGeom prst="rect">
            <a:avLst/>
          </a:prstGeom>
          <a:noFill/>
          <a:ln w="9525">
            <a:noFill/>
          </a:ln>
        </p:spPr>
        <p:txBody>
          <a:bodyPr wrap="none" lIns="0" tIns="0" rIns="0" bIns="0">
            <a:spAutoFit/>
          </a:bodyPr>
          <a:p>
            <a:pPr algn="ctr" eaLnBrk="0" hangingPunct="0">
              <a:lnSpc>
                <a:spcPct val="100000"/>
              </a:lnSpc>
              <a:spcBef>
                <a:spcPct val="0"/>
              </a:spcBef>
            </a:pPr>
            <a:r>
              <a:rPr lang="zh-CN" altLang="en-US" sz="3200" b="0" dirty="0">
                <a:solidFill>
                  <a:srgbClr val="000000"/>
                </a:solidFill>
                <a:latin typeface="Courier New" panose="02070309020205020404" pitchFamily="49" charset="0"/>
              </a:rPr>
              <a:t>  </a:t>
            </a:r>
            <a:endParaRPr lang="zh-CN" altLang="en-US" sz="1800" b="0" dirty="0">
              <a:latin typeface="Arial" panose="020B0604020202020204" pitchFamily="34" charset="0"/>
            </a:endParaRPr>
          </a:p>
        </p:txBody>
      </p:sp>
      <p:sp>
        <p:nvSpPr>
          <p:cNvPr id="46094" name="Rectangle 20"/>
          <p:cNvSpPr/>
          <p:nvPr/>
        </p:nvSpPr>
        <p:spPr>
          <a:xfrm>
            <a:off x="1449388" y="3644900"/>
            <a:ext cx="6218237" cy="487363"/>
          </a:xfrm>
          <a:prstGeom prst="rect">
            <a:avLst/>
          </a:prstGeom>
          <a:noFill/>
          <a:ln w="9525">
            <a:noFill/>
          </a:ln>
        </p:spPr>
        <p:txBody>
          <a:bodyPr lIns="0" tIns="0" rIns="0" bIns="0">
            <a:spAutoFit/>
          </a:bodyPr>
          <a:p>
            <a:pPr algn="ctr" eaLnBrk="0" hangingPunct="0">
              <a:lnSpc>
                <a:spcPct val="100000"/>
              </a:lnSpc>
              <a:spcBef>
                <a:spcPct val="0"/>
              </a:spcBef>
            </a:pPr>
            <a:r>
              <a:rPr lang="en-US" altLang="zh-CN" sz="3200" dirty="0">
                <a:solidFill>
                  <a:schemeClr val="accent1"/>
                </a:solidFill>
                <a:latin typeface="Courier New" panose="02070309020205020404" pitchFamily="49" charset="0"/>
              </a:rPr>
              <a:t>critical section</a:t>
            </a:r>
            <a:r>
              <a:rPr lang="en-US" altLang="zh-CN" sz="2800" dirty="0">
                <a:solidFill>
                  <a:schemeClr val="accent1"/>
                </a:solidFill>
                <a:latin typeface="Courier New" panose="02070309020205020404" pitchFamily="49" charset="0"/>
              </a:rPr>
              <a:t>(</a:t>
            </a:r>
            <a:r>
              <a:rPr lang="zh-CN" altLang="en-US" sz="2800" dirty="0">
                <a:solidFill>
                  <a:schemeClr val="accent1"/>
                </a:solidFill>
                <a:latin typeface="Courier New" panose="02070309020205020404" pitchFamily="49" charset="0"/>
              </a:rPr>
              <a:t>临界区）</a:t>
            </a:r>
            <a:endParaRPr lang="zh-CN" altLang="en-US" sz="2800" dirty="0">
              <a:solidFill>
                <a:schemeClr val="accent1"/>
              </a:solidFill>
              <a:latin typeface="Arial" panose="020B0604020202020204" pitchFamily="34" charset="0"/>
            </a:endParaRPr>
          </a:p>
        </p:txBody>
      </p:sp>
      <p:sp>
        <p:nvSpPr>
          <p:cNvPr id="46095" name="Rectangle 21"/>
          <p:cNvSpPr/>
          <p:nvPr/>
        </p:nvSpPr>
        <p:spPr>
          <a:xfrm>
            <a:off x="1201738" y="4700588"/>
            <a:ext cx="7312025" cy="612775"/>
          </a:xfrm>
          <a:prstGeom prst="rect">
            <a:avLst/>
          </a:prstGeom>
          <a:noFill/>
          <a:ln w="9525">
            <a:noFill/>
          </a:ln>
        </p:spPr>
        <p:txBody>
          <a:bodyPr/>
          <a:p>
            <a:endParaRPr lang="zh-CN" altLang="en-US" dirty="0">
              <a:latin typeface="Arial" panose="020B0604020202020204" pitchFamily="34" charset="0"/>
            </a:endParaRPr>
          </a:p>
        </p:txBody>
      </p:sp>
      <p:sp>
        <p:nvSpPr>
          <p:cNvPr id="46096" name="Rectangle 22"/>
          <p:cNvSpPr/>
          <p:nvPr/>
        </p:nvSpPr>
        <p:spPr>
          <a:xfrm>
            <a:off x="1397000" y="4776788"/>
            <a:ext cx="488950" cy="487362"/>
          </a:xfrm>
          <a:prstGeom prst="rect">
            <a:avLst/>
          </a:prstGeom>
          <a:noFill/>
          <a:ln w="9525">
            <a:noFill/>
          </a:ln>
        </p:spPr>
        <p:txBody>
          <a:bodyPr wrap="none" lIns="0" tIns="0" rIns="0" bIns="0">
            <a:spAutoFit/>
          </a:bodyPr>
          <a:p>
            <a:pPr algn="ctr" eaLnBrk="0" hangingPunct="0">
              <a:lnSpc>
                <a:spcPct val="100000"/>
              </a:lnSpc>
              <a:spcBef>
                <a:spcPct val="0"/>
              </a:spcBef>
            </a:pPr>
            <a:r>
              <a:rPr lang="zh-CN" altLang="en-US" sz="3200" b="0" dirty="0">
                <a:solidFill>
                  <a:srgbClr val="000000"/>
                </a:solidFill>
                <a:latin typeface="Courier New" panose="02070309020205020404" pitchFamily="49" charset="0"/>
              </a:rPr>
              <a:t>  </a:t>
            </a:r>
            <a:endParaRPr lang="zh-CN" altLang="en-US" sz="1800" b="0" dirty="0">
              <a:latin typeface="Arial" panose="020B0604020202020204" pitchFamily="34" charset="0"/>
            </a:endParaRPr>
          </a:p>
        </p:txBody>
      </p:sp>
      <p:sp>
        <p:nvSpPr>
          <p:cNvPr id="46097" name="Rectangle 23"/>
          <p:cNvSpPr/>
          <p:nvPr/>
        </p:nvSpPr>
        <p:spPr>
          <a:xfrm>
            <a:off x="1476375" y="5173663"/>
            <a:ext cx="6421438" cy="487362"/>
          </a:xfrm>
          <a:prstGeom prst="rect">
            <a:avLst/>
          </a:prstGeom>
          <a:noFill/>
          <a:ln w="9525">
            <a:noFill/>
          </a:ln>
        </p:spPr>
        <p:txBody>
          <a:bodyPr lIns="0" tIns="0" rIns="0" bIns="0">
            <a:spAutoFit/>
          </a:bodyPr>
          <a:p>
            <a:pPr algn="ctr" eaLnBrk="0" hangingPunct="0">
              <a:lnSpc>
                <a:spcPct val="100000"/>
              </a:lnSpc>
              <a:spcBef>
                <a:spcPct val="0"/>
              </a:spcBef>
            </a:pPr>
            <a:r>
              <a:rPr lang="en-US" altLang="zh-CN" sz="3200" dirty="0">
                <a:solidFill>
                  <a:srgbClr val="000000"/>
                </a:solidFill>
                <a:latin typeface="Courier New" panose="02070309020205020404" pitchFamily="49" charset="0"/>
              </a:rPr>
              <a:t>remainder section</a:t>
            </a:r>
            <a:r>
              <a:rPr lang="zh-CN" altLang="en-US" sz="2800" dirty="0">
                <a:solidFill>
                  <a:srgbClr val="000000"/>
                </a:solidFill>
                <a:latin typeface="Courier New" panose="02070309020205020404" pitchFamily="49" charset="0"/>
              </a:rPr>
              <a:t>（剩余区）</a:t>
            </a:r>
            <a:endParaRPr lang="zh-CN" altLang="en-US" sz="28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766"/>
                                        </p:tgtEl>
                                        <p:attrNameLst>
                                          <p:attrName>style.visibility</p:attrName>
                                        </p:attrNameLst>
                                      </p:cBhvr>
                                      <p:to>
                                        <p:strVal val="visible"/>
                                      </p:to>
                                    </p:set>
                                    <p:animEffect transition="in" filter="box(in)">
                                      <p:cBhvr>
                                        <p:cTn id="7" dur="500"/>
                                        <p:tgtEl>
                                          <p:spTgt spid="7476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4767"/>
                                        </p:tgtEl>
                                        <p:attrNameLst>
                                          <p:attrName>style.visibility</p:attrName>
                                        </p:attrNameLst>
                                      </p:cBhvr>
                                      <p:to>
                                        <p:strVal val="visible"/>
                                      </p:to>
                                    </p:set>
                                    <p:animEffect transition="in" filter="box(in)">
                                      <p:cBhvr>
                                        <p:cTn id="10" dur="500"/>
                                        <p:tgtEl>
                                          <p:spTgt spid="7476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4768"/>
                                        </p:tgtEl>
                                        <p:attrNameLst>
                                          <p:attrName>style.visibility</p:attrName>
                                        </p:attrNameLst>
                                      </p:cBhvr>
                                      <p:to>
                                        <p:strVal val="visible"/>
                                      </p:to>
                                    </p:set>
                                    <p:animEffect transition="in" filter="box(in)">
                                      <p:cBhvr>
                                        <p:cTn id="15" dur="500"/>
                                        <p:tgtEl>
                                          <p:spTgt spid="7476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4769"/>
                                        </p:tgtEl>
                                        <p:attrNameLst>
                                          <p:attrName>style.visibility</p:attrName>
                                        </p:attrNameLst>
                                      </p:cBhvr>
                                      <p:to>
                                        <p:strVal val="visible"/>
                                      </p:to>
                                    </p:set>
                                    <p:animEffect transition="in" filter="box(in)">
                                      <p:cBhvr>
                                        <p:cTn id="18" dur="500"/>
                                        <p:tgtEl>
                                          <p:spTgt spid="74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6" grpId="0" animBg="1"/>
      <p:bldP spid="74767" grpId="0"/>
      <p:bldP spid="74768" grpId="0" animBg="1"/>
      <p:bldP spid="7476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9"/>
          <p:cNvSpPr/>
          <p:nvPr/>
        </p:nvSpPr>
        <p:spPr>
          <a:xfrm>
            <a:off x="533400" y="762000"/>
            <a:ext cx="8153400" cy="5334000"/>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chemeClr val="hlink"/>
                </a:solidFill>
                <a:latin typeface="仿宋_GB2312" pitchFamily="49" charset="-122"/>
                <a:ea typeface="仿宋_GB2312" pitchFamily="49" charset="-122"/>
              </a:rPr>
              <a:t>临界区</a:t>
            </a:r>
            <a:r>
              <a:rPr lang="en-US" altLang="zh-CN" sz="3200" dirty="0">
                <a:solidFill>
                  <a:schemeClr val="hlink"/>
                </a:solidFill>
                <a:latin typeface="仿宋_GB2312" pitchFamily="49" charset="-122"/>
                <a:ea typeface="仿宋_GB2312" pitchFamily="49" charset="-122"/>
              </a:rPr>
              <a:t>(critical section)</a:t>
            </a:r>
            <a:r>
              <a:rPr lang="zh-CN" altLang="en-US" sz="3200" dirty="0">
                <a:solidFill>
                  <a:schemeClr val="hlink"/>
                </a:solidFill>
                <a:latin typeface="仿宋_GB2312" pitchFamily="49" charset="-122"/>
                <a:ea typeface="仿宋_GB2312" pitchFamily="49" charset="-122"/>
              </a:rPr>
              <a:t>：</a:t>
            </a:r>
            <a:r>
              <a:rPr lang="zh-CN" altLang="en-US" sz="3200" dirty="0">
                <a:latin typeface="仿宋_GB2312" pitchFamily="49" charset="-122"/>
                <a:ea typeface="仿宋_GB2312" pitchFamily="49" charset="-122"/>
              </a:rPr>
              <a:t>进程中访问临界资源的一段代码。</a:t>
            </a:r>
            <a:endParaRPr lang="zh-CN" altLang="en-US" sz="3200" dirty="0">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sz="3200" dirty="0">
                <a:solidFill>
                  <a:schemeClr val="hlink"/>
                </a:solidFill>
                <a:latin typeface="仿宋_GB2312" pitchFamily="49" charset="-122"/>
                <a:ea typeface="仿宋_GB2312" pitchFamily="49" charset="-122"/>
              </a:rPr>
              <a:t>进入区</a:t>
            </a:r>
            <a:r>
              <a:rPr lang="en-US" altLang="zh-CN" sz="3200" dirty="0">
                <a:solidFill>
                  <a:schemeClr val="hlink"/>
                </a:solidFill>
                <a:latin typeface="仿宋_GB2312" pitchFamily="49" charset="-122"/>
                <a:ea typeface="仿宋_GB2312" pitchFamily="49" charset="-122"/>
              </a:rPr>
              <a:t>(entry section)</a:t>
            </a:r>
            <a:r>
              <a:rPr lang="zh-CN" altLang="en-US" sz="3200" dirty="0">
                <a:solidFill>
                  <a:schemeClr val="hlink"/>
                </a:solidFill>
                <a:latin typeface="仿宋_GB2312" pitchFamily="49" charset="-122"/>
                <a:ea typeface="仿宋_GB2312" pitchFamily="49" charset="-122"/>
              </a:rPr>
              <a:t>：</a:t>
            </a:r>
            <a:r>
              <a:rPr lang="zh-CN" altLang="en-US" sz="3200" dirty="0">
                <a:latin typeface="仿宋_GB2312" pitchFamily="49" charset="-122"/>
                <a:ea typeface="仿宋_GB2312" pitchFamily="49" charset="-122"/>
              </a:rPr>
              <a:t>在进入临界区之前，检查可否进入临界区的一段代码。</a:t>
            </a:r>
            <a:endParaRPr lang="zh-CN" altLang="en-US" sz="3200" dirty="0">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sz="3200" dirty="0">
                <a:solidFill>
                  <a:schemeClr val="hlink"/>
                </a:solidFill>
                <a:latin typeface="仿宋_GB2312" pitchFamily="49" charset="-122"/>
                <a:ea typeface="仿宋_GB2312" pitchFamily="49" charset="-122"/>
              </a:rPr>
              <a:t>退出区</a:t>
            </a:r>
            <a:r>
              <a:rPr lang="en-US" altLang="zh-CN" sz="3200" dirty="0">
                <a:solidFill>
                  <a:schemeClr val="hlink"/>
                </a:solidFill>
                <a:latin typeface="仿宋_GB2312" pitchFamily="49" charset="-122"/>
                <a:ea typeface="仿宋_GB2312" pitchFamily="49" charset="-122"/>
              </a:rPr>
              <a:t>(exit section)</a:t>
            </a:r>
            <a:r>
              <a:rPr lang="zh-CN" altLang="en-US" sz="3200" dirty="0">
                <a:solidFill>
                  <a:schemeClr val="hlink"/>
                </a:solidFill>
                <a:latin typeface="仿宋_GB2312" pitchFamily="49" charset="-122"/>
                <a:ea typeface="仿宋_GB2312" pitchFamily="49" charset="-122"/>
              </a:rPr>
              <a:t>：</a:t>
            </a:r>
            <a:r>
              <a:rPr lang="zh-CN" altLang="en-US" sz="3200" dirty="0">
                <a:latin typeface="仿宋_GB2312" pitchFamily="49" charset="-122"/>
                <a:ea typeface="仿宋_GB2312" pitchFamily="49" charset="-122"/>
              </a:rPr>
              <a:t>释放临界资源的一段代码 </a:t>
            </a:r>
            <a:endParaRPr lang="zh-CN" altLang="en-US" sz="3200" dirty="0">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sz="3200" dirty="0">
                <a:solidFill>
                  <a:schemeClr val="hlink"/>
                </a:solidFill>
                <a:latin typeface="仿宋_GB2312" pitchFamily="49" charset="-122"/>
                <a:ea typeface="仿宋_GB2312" pitchFamily="49" charset="-122"/>
              </a:rPr>
              <a:t>剩余区</a:t>
            </a:r>
            <a:r>
              <a:rPr lang="en-US" altLang="zh-CN" sz="3200" dirty="0">
                <a:solidFill>
                  <a:schemeClr val="hlink"/>
                </a:solidFill>
                <a:latin typeface="仿宋_GB2312" pitchFamily="49" charset="-122"/>
                <a:ea typeface="仿宋_GB2312" pitchFamily="49" charset="-122"/>
              </a:rPr>
              <a:t>(remainder section)</a:t>
            </a:r>
            <a:r>
              <a:rPr lang="zh-CN" altLang="en-US" sz="3200" dirty="0">
                <a:solidFill>
                  <a:schemeClr val="hlink"/>
                </a:solidFill>
                <a:latin typeface="仿宋_GB2312" pitchFamily="49" charset="-122"/>
                <a:ea typeface="仿宋_GB2312" pitchFamily="49" charset="-122"/>
              </a:rPr>
              <a:t>：</a:t>
            </a:r>
            <a:r>
              <a:rPr lang="zh-CN" altLang="en-US" sz="3200" dirty="0">
                <a:latin typeface="仿宋_GB2312" pitchFamily="49" charset="-122"/>
                <a:ea typeface="仿宋_GB2312" pitchFamily="49" charset="-122"/>
              </a:rPr>
              <a:t>代码中的其余部分。</a:t>
            </a:r>
            <a:endParaRPr lang="zh-CN" altLang="en-US" sz="3200" dirty="0">
              <a:latin typeface="仿宋_GB2312" pitchFamily="49" charset="-122"/>
              <a:ea typeface="仿宋_GB2312" pitchFamily="49" charset="-122"/>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2" name="Rectangle 4"/>
          <p:cNvSpPr/>
          <p:nvPr/>
        </p:nvSpPr>
        <p:spPr>
          <a:xfrm>
            <a:off x="395288" y="1268413"/>
            <a:ext cx="8351837" cy="3429000"/>
          </a:xfrm>
          <a:prstGeom prst="rect">
            <a:avLst/>
          </a:prstGeom>
          <a:noFill/>
          <a:ln w="9525">
            <a:noFill/>
          </a:ln>
        </p:spPr>
        <p:txBody>
          <a:bodyPr/>
          <a:p>
            <a:pPr marL="342900" indent="-342900" eaLnBrk="0" hangingPunct="0">
              <a:lnSpc>
                <a:spcPct val="125000"/>
              </a:lnSpc>
              <a:spcBef>
                <a:spcPct val="20000"/>
              </a:spcBef>
              <a:buChar char="•"/>
            </a:pPr>
            <a:r>
              <a:rPr lang="zh-CN" altLang="en-US" sz="2800" dirty="0">
                <a:latin typeface="Arial" panose="020B0604020202020204" pitchFamily="34" charset="0"/>
              </a:rPr>
              <a:t>空闲让进：其他进程均不处于临界区；</a:t>
            </a:r>
            <a:endParaRPr lang="zh-CN" altLang="en-US" sz="2800" dirty="0">
              <a:latin typeface="Arial" panose="020B0604020202020204" pitchFamily="34" charset="0"/>
            </a:endParaRPr>
          </a:p>
          <a:p>
            <a:pPr marL="342900" indent="-342900" eaLnBrk="0" hangingPunct="0">
              <a:lnSpc>
                <a:spcPct val="125000"/>
              </a:lnSpc>
              <a:spcBef>
                <a:spcPct val="20000"/>
              </a:spcBef>
              <a:buChar char="•"/>
            </a:pPr>
            <a:r>
              <a:rPr lang="zh-CN" altLang="en-US" sz="2800" dirty="0">
                <a:latin typeface="Arial" panose="020B0604020202020204" pitchFamily="34" charset="0"/>
              </a:rPr>
              <a:t>忙则等待：已有进程处于其临界区；</a:t>
            </a:r>
            <a:endParaRPr lang="zh-CN" altLang="en-US" sz="2800" dirty="0">
              <a:latin typeface="Arial" panose="020B0604020202020204" pitchFamily="34" charset="0"/>
            </a:endParaRPr>
          </a:p>
          <a:p>
            <a:pPr marL="342900" indent="-342900" eaLnBrk="0" hangingPunct="0">
              <a:lnSpc>
                <a:spcPct val="125000"/>
              </a:lnSpc>
              <a:spcBef>
                <a:spcPct val="20000"/>
              </a:spcBef>
              <a:buChar char="•"/>
            </a:pPr>
            <a:r>
              <a:rPr lang="zh-CN" altLang="en-US" sz="2800" dirty="0">
                <a:latin typeface="Arial" panose="020B0604020202020204" pitchFamily="34" charset="0"/>
              </a:rPr>
              <a:t>有限等待：等待进入临界区的进程不能</a:t>
            </a:r>
            <a:r>
              <a:rPr lang="en-US" altLang="zh-CN" sz="2800" dirty="0">
                <a:latin typeface="Arial" panose="020B0604020202020204" pitchFamily="34" charset="0"/>
              </a:rPr>
              <a:t>"</a:t>
            </a:r>
            <a:r>
              <a:rPr lang="zh-CN" altLang="en-US" sz="2800" dirty="0">
                <a:latin typeface="Arial" panose="020B0604020202020204" pitchFamily="34" charset="0"/>
              </a:rPr>
              <a:t>死等</a:t>
            </a:r>
            <a:r>
              <a:rPr lang="en-US" altLang="zh-CN" sz="2800" dirty="0">
                <a:latin typeface="Arial" panose="020B0604020202020204" pitchFamily="34" charset="0"/>
              </a:rPr>
              <a:t>"</a:t>
            </a:r>
            <a:r>
              <a:rPr lang="zh-CN" altLang="en-US" sz="2800" dirty="0">
                <a:latin typeface="Arial" panose="020B0604020202020204" pitchFamily="34" charset="0"/>
              </a:rPr>
              <a:t>；</a:t>
            </a:r>
            <a:endParaRPr lang="zh-CN" altLang="en-US" sz="2800" dirty="0">
              <a:latin typeface="Arial" panose="020B0604020202020204" pitchFamily="34" charset="0"/>
            </a:endParaRPr>
          </a:p>
          <a:p>
            <a:pPr marL="342900" indent="-342900" eaLnBrk="0" hangingPunct="0">
              <a:lnSpc>
                <a:spcPct val="125000"/>
              </a:lnSpc>
              <a:spcBef>
                <a:spcPct val="20000"/>
              </a:spcBef>
              <a:buChar char="•"/>
            </a:pPr>
            <a:r>
              <a:rPr lang="zh-CN" altLang="en-US" sz="2800" dirty="0">
                <a:latin typeface="Arial" panose="020B0604020202020204" pitchFamily="34" charset="0"/>
              </a:rPr>
              <a:t>让权等待：不能进入临界区的进程，应释放</a:t>
            </a:r>
            <a:r>
              <a:rPr lang="en-US" altLang="zh-CN" sz="2800" dirty="0">
                <a:latin typeface="Arial" panose="020B0604020202020204" pitchFamily="34" charset="0"/>
              </a:rPr>
              <a:t>CPU</a:t>
            </a:r>
            <a:r>
              <a:rPr lang="zh-CN" altLang="en-US" sz="2800" dirty="0">
                <a:latin typeface="Arial" panose="020B0604020202020204" pitchFamily="34" charset="0"/>
              </a:rPr>
              <a:t>（如转换到阻塞状态）</a:t>
            </a:r>
            <a:endParaRPr lang="zh-CN" altLang="en-US" sz="2800" dirty="0">
              <a:latin typeface="Arial" panose="020B0604020202020204" pitchFamily="34" charset="0"/>
            </a:endParaRPr>
          </a:p>
        </p:txBody>
      </p:sp>
      <p:sp>
        <p:nvSpPr>
          <p:cNvPr id="12293" name="Rectangle 5"/>
          <p:cNvSpPr>
            <a:spLocks noChangeArrowheads="1"/>
          </p:cNvSpPr>
          <p:nvPr/>
        </p:nvSpPr>
        <p:spPr bwMode="auto">
          <a:xfrm>
            <a:off x="395288" y="476250"/>
            <a:ext cx="5545138"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同步机制应遵循的准则</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92">
                                            <p:txEl>
                                              <p:charRg st="0" end="18"/>
                                            </p:txEl>
                                          </p:spTgt>
                                        </p:tgtEl>
                                        <p:attrNameLst>
                                          <p:attrName>style.visibility</p:attrName>
                                        </p:attrNameLst>
                                      </p:cBhvr>
                                      <p:to>
                                        <p:strVal val="visible"/>
                                      </p:to>
                                    </p:set>
                                    <p:animEffect transition="in" filter="box(in)">
                                      <p:cBhvr>
                                        <p:cTn id="7" dur="500"/>
                                        <p:tgtEl>
                                          <p:spTgt spid="12292">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2">
                                            <p:txEl>
                                              <p:charRg st="18" end="35"/>
                                            </p:txEl>
                                          </p:spTgt>
                                        </p:tgtEl>
                                        <p:attrNameLst>
                                          <p:attrName>style.visibility</p:attrName>
                                        </p:attrNameLst>
                                      </p:cBhvr>
                                      <p:to>
                                        <p:strVal val="visible"/>
                                      </p:to>
                                    </p:set>
                                    <p:animEffect transition="in" filter="box(in)">
                                      <p:cBhvr>
                                        <p:cTn id="12" dur="500"/>
                                        <p:tgtEl>
                                          <p:spTgt spid="12292">
                                            <p:txEl>
                                              <p:charRg st="18"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92">
                                            <p:txEl>
                                              <p:charRg st="35" end="58"/>
                                            </p:txEl>
                                          </p:spTgt>
                                        </p:tgtEl>
                                        <p:attrNameLst>
                                          <p:attrName>style.visibility</p:attrName>
                                        </p:attrNameLst>
                                      </p:cBhvr>
                                      <p:to>
                                        <p:strVal val="visible"/>
                                      </p:to>
                                    </p:set>
                                    <p:animEffect transition="in" filter="box(in)">
                                      <p:cBhvr>
                                        <p:cTn id="17" dur="500"/>
                                        <p:tgtEl>
                                          <p:spTgt spid="12292">
                                            <p:txEl>
                                              <p:charRg st="35"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292">
                                            <p:txEl>
                                              <p:charRg st="58" end="91"/>
                                            </p:txEl>
                                          </p:spTgt>
                                        </p:tgtEl>
                                        <p:attrNameLst>
                                          <p:attrName>style.visibility</p:attrName>
                                        </p:attrNameLst>
                                      </p:cBhvr>
                                      <p:to>
                                        <p:strVal val="visible"/>
                                      </p:to>
                                    </p:set>
                                    <p:animEffect transition="in" filter="box(in)">
                                      <p:cBhvr>
                                        <p:cTn id="22" dur="500"/>
                                        <p:tgtEl>
                                          <p:spTgt spid="12292">
                                            <p:txEl>
                                              <p:charRg st="58"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4"/>
          <p:cNvSpPr/>
          <p:nvPr/>
        </p:nvSpPr>
        <p:spPr>
          <a:xfrm>
            <a:off x="611188" y="2565400"/>
            <a:ext cx="3600450" cy="457200"/>
          </a:xfrm>
          <a:prstGeom prst="rect">
            <a:avLst/>
          </a:prstGeom>
          <a:noFill/>
          <a:ln w="9525">
            <a:noFill/>
          </a:ln>
        </p:spPr>
        <p:txBody>
          <a:bodyPr/>
          <a:p>
            <a:pPr marL="342900" indent="-342900" eaLnBrk="0" hangingPunct="0">
              <a:lnSpc>
                <a:spcPct val="100000"/>
              </a:lnSpc>
              <a:spcBef>
                <a:spcPct val="20000"/>
              </a:spcBef>
              <a:buChar char="•"/>
            </a:pPr>
            <a:r>
              <a:rPr lang="zh-CN" altLang="en-US" dirty="0">
                <a:latin typeface="仿宋_GB2312" pitchFamily="49" charset="-122"/>
                <a:ea typeface="仿宋_GB2312" pitchFamily="49" charset="-122"/>
              </a:rPr>
              <a:t>有两个进程</a:t>
            </a:r>
            <a:r>
              <a:rPr lang="en-US" altLang="zh-CN" dirty="0">
                <a:latin typeface="仿宋_GB2312" pitchFamily="49" charset="-122"/>
                <a:ea typeface="仿宋_GB2312" pitchFamily="49" charset="-122"/>
              </a:rPr>
              <a:t>P0, P1</a:t>
            </a:r>
            <a:r>
              <a:rPr lang="zh-CN" altLang="en-US" dirty="0">
                <a:latin typeface="仿宋_GB2312" pitchFamily="49" charset="-122"/>
                <a:ea typeface="仿宋_GB2312" pitchFamily="49" charset="-122"/>
              </a:rPr>
              <a:t>：</a:t>
            </a:r>
            <a:endParaRPr lang="en-US" altLang="zh-CN" dirty="0">
              <a:latin typeface="仿宋_GB2312" pitchFamily="49" charset="-122"/>
              <a:ea typeface="仿宋_GB2312" pitchFamily="49" charset="-122"/>
            </a:endParaRPr>
          </a:p>
        </p:txBody>
      </p:sp>
      <p:sp>
        <p:nvSpPr>
          <p:cNvPr id="49155" name="Rectangle 6"/>
          <p:cNvSpPr/>
          <p:nvPr/>
        </p:nvSpPr>
        <p:spPr>
          <a:xfrm>
            <a:off x="395288" y="1700213"/>
            <a:ext cx="8497887" cy="1025525"/>
          </a:xfrm>
          <a:prstGeom prst="rect">
            <a:avLst/>
          </a:prstGeom>
          <a:noFill/>
          <a:ln w="9525">
            <a:noFill/>
          </a:ln>
        </p:spPr>
        <p:txBody>
          <a:bodyPr/>
          <a:p>
            <a:pPr marL="342900" indent="-342900" eaLnBrk="0" hangingPunct="0">
              <a:lnSpc>
                <a:spcPct val="100000"/>
              </a:lnSpc>
              <a:spcBef>
                <a:spcPct val="20000"/>
              </a:spcBef>
              <a:buChar char="•"/>
            </a:pPr>
            <a:r>
              <a:rPr lang="zh-CN" altLang="en-US" dirty="0">
                <a:latin typeface="仿宋_GB2312" pitchFamily="49" charset="-122"/>
                <a:ea typeface="仿宋_GB2312" pitchFamily="49" charset="-122"/>
              </a:rPr>
              <a:t>设立一个公用整型变量 </a:t>
            </a:r>
            <a:r>
              <a:rPr lang="en-US" altLang="zh-CN" dirty="0">
                <a:latin typeface="仿宋_GB2312" pitchFamily="49" charset="-122"/>
                <a:ea typeface="仿宋_GB2312" pitchFamily="49" charset="-122"/>
              </a:rPr>
              <a:t>turn</a:t>
            </a:r>
            <a:r>
              <a:rPr lang="zh-CN" altLang="en-US" dirty="0">
                <a:latin typeface="仿宋_GB2312" pitchFamily="49" charset="-122"/>
                <a:ea typeface="仿宋_GB2312" pitchFamily="49" charset="-122"/>
              </a:rPr>
              <a:t>：描述允许进入临界区的进程标识，假设初始化</a:t>
            </a:r>
            <a:r>
              <a:rPr lang="en-US" altLang="zh-CN" dirty="0">
                <a:latin typeface="仿宋_GB2312" pitchFamily="49" charset="-122"/>
                <a:ea typeface="仿宋_GB2312" pitchFamily="49" charset="-122"/>
              </a:rPr>
              <a:t>turn=0</a:t>
            </a:r>
            <a:r>
              <a:rPr lang="zh-CN" altLang="en-US" dirty="0">
                <a:latin typeface="仿宋_GB2312" pitchFamily="49" charset="-122"/>
                <a:ea typeface="仿宋_GB2312" pitchFamily="49" charset="-122"/>
              </a:rPr>
              <a:t>，表示首先轮到</a:t>
            </a:r>
            <a:r>
              <a:rPr lang="en-US" altLang="zh-CN" dirty="0">
                <a:latin typeface="仿宋_GB2312" pitchFamily="49" charset="-122"/>
                <a:ea typeface="仿宋_GB2312" pitchFamily="49" charset="-122"/>
              </a:rPr>
              <a:t>P0</a:t>
            </a:r>
            <a:r>
              <a:rPr lang="zh-CN" altLang="en-US" dirty="0">
                <a:latin typeface="仿宋_GB2312" pitchFamily="49" charset="-122"/>
                <a:ea typeface="仿宋_GB2312" pitchFamily="49" charset="-122"/>
              </a:rPr>
              <a:t>访问临界资源。</a:t>
            </a:r>
            <a:endParaRPr lang="zh-CN" altLang="en-US" dirty="0">
              <a:latin typeface="仿宋_GB2312" pitchFamily="49" charset="-122"/>
              <a:ea typeface="仿宋_GB2312" pitchFamily="49" charset="-122"/>
            </a:endParaRPr>
          </a:p>
        </p:txBody>
      </p:sp>
      <p:sp>
        <p:nvSpPr>
          <p:cNvPr id="76807" name="Rectangle 7"/>
          <p:cNvSpPr>
            <a:spLocks noChangeArrowheads="1"/>
          </p:cNvSpPr>
          <p:nvPr/>
        </p:nvSpPr>
        <p:spPr bwMode="auto">
          <a:xfrm>
            <a:off x="468313" y="1106488"/>
            <a:ext cx="5545138"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进程互斥的软件方法</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76808" name="Rectangle 8"/>
          <p:cNvSpPr>
            <a:spLocks noChangeArrowheads="1"/>
          </p:cNvSpPr>
          <p:nvPr/>
        </p:nvSpPr>
        <p:spPr bwMode="auto">
          <a:xfrm>
            <a:off x="4606925" y="1125538"/>
            <a:ext cx="2486025"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ebdings" panose="05030102010509060703" pitchFamily="18" charset="2"/>
              </a:rPr>
              <a:t></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算法</a:t>
            </a:r>
            <a:r>
              <a:rPr kumimoji="1" lang="en-US" altLang="zh-CN"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1</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76809" name="Rectangle 9"/>
          <p:cNvSpPr>
            <a:spLocks noChangeArrowheads="1"/>
          </p:cNvSpPr>
          <p:nvPr/>
        </p:nvSpPr>
        <p:spPr bwMode="auto">
          <a:xfrm>
            <a:off x="179388" y="333375"/>
            <a:ext cx="8675688" cy="809625"/>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6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互斥算法</a:t>
            </a:r>
            <a:endParaRPr kumimoji="0" lang="zh-CN" altLang="en-US" sz="36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endParaRPr>
          </a:p>
        </p:txBody>
      </p:sp>
      <p:sp>
        <p:nvSpPr>
          <p:cNvPr id="49159" name="AutoShape 10"/>
          <p:cNvSpPr>
            <a:spLocks noChangeAspect="1" noTextEdit="1"/>
          </p:cNvSpPr>
          <p:nvPr/>
        </p:nvSpPr>
        <p:spPr>
          <a:xfrm>
            <a:off x="755650" y="4221163"/>
            <a:ext cx="3429000" cy="2060575"/>
          </a:xfrm>
          <a:prstGeom prst="rect">
            <a:avLst/>
          </a:prstGeom>
          <a:noFill/>
          <a:ln w="9525">
            <a:noFill/>
          </a:ln>
        </p:spPr>
        <p:txBody>
          <a:bodyPr/>
          <a:p>
            <a:endParaRPr lang="zh-CN" altLang="en-US"/>
          </a:p>
        </p:txBody>
      </p:sp>
      <p:sp>
        <p:nvSpPr>
          <p:cNvPr id="49160" name="Rectangle 13"/>
          <p:cNvSpPr/>
          <p:nvPr/>
        </p:nvSpPr>
        <p:spPr>
          <a:xfrm>
            <a:off x="684213" y="3181350"/>
            <a:ext cx="3311525" cy="3416300"/>
          </a:xfrm>
          <a:prstGeom prst="rect">
            <a:avLst/>
          </a:prstGeom>
          <a:noFill/>
          <a:ln w="9525">
            <a:noFill/>
          </a:ln>
        </p:spPr>
        <p:txBody>
          <a:bodyPr lIns="0" tIns="0" rIns="0" bIns="0">
            <a:spAutoFit/>
          </a:bodyPr>
          <a:p>
            <a:pPr marL="457200" indent="-457200">
              <a:spcBef>
                <a:spcPct val="0"/>
              </a:spcBef>
            </a:pPr>
            <a:r>
              <a:rPr lang="en-US" altLang="zh-CN" sz="2800" dirty="0">
                <a:solidFill>
                  <a:srgbClr val="000000"/>
                </a:solidFill>
                <a:latin typeface="宋体" panose="02010600030101010101" pitchFamily="2" charset="-122"/>
              </a:rPr>
              <a:t>while (turn != 0);</a:t>
            </a:r>
            <a:endParaRPr lang="en-US" altLang="zh-CN" sz="2800" dirty="0">
              <a:solidFill>
                <a:srgbClr val="000000"/>
              </a:solidFill>
              <a:latin typeface="宋体" panose="02010600030101010101" pitchFamily="2" charset="-122"/>
            </a:endParaRPr>
          </a:p>
          <a:p>
            <a:pPr marL="457200" indent="-457200">
              <a:spcBef>
                <a:spcPct val="0"/>
              </a:spcBef>
            </a:pPr>
            <a:r>
              <a:rPr lang="en-US" altLang="zh-CN" sz="2800" b="0" dirty="0">
                <a:solidFill>
                  <a:srgbClr val="000000"/>
                </a:solidFill>
                <a:latin typeface="Arial" panose="020B0604020202020204" pitchFamily="34" charset="0"/>
              </a:rPr>
              <a:t>     critical section</a:t>
            </a:r>
            <a:endParaRPr lang="en-US" altLang="zh-CN" sz="2800" b="0" dirty="0">
              <a:solidFill>
                <a:srgbClr val="000000"/>
              </a:solidFill>
              <a:latin typeface="Arial" panose="020B0604020202020204" pitchFamily="34" charset="0"/>
            </a:endParaRPr>
          </a:p>
          <a:p>
            <a:pPr marL="457200" indent="-457200">
              <a:spcBef>
                <a:spcPct val="0"/>
              </a:spcBef>
            </a:pPr>
            <a:r>
              <a:rPr lang="en-US" altLang="zh-CN" sz="2800" b="0" dirty="0">
                <a:solidFill>
                  <a:srgbClr val="000000"/>
                </a:solidFill>
                <a:latin typeface="Arial" panose="020B0604020202020204" pitchFamily="34" charset="0"/>
              </a:rPr>
              <a:t>     turn = 1;</a:t>
            </a:r>
            <a:endParaRPr lang="en-US" altLang="zh-CN" sz="2800" b="0" dirty="0">
              <a:solidFill>
                <a:srgbClr val="000000"/>
              </a:solidFill>
              <a:latin typeface="Arial" panose="020B0604020202020204" pitchFamily="34" charset="0"/>
            </a:endParaRPr>
          </a:p>
          <a:p>
            <a:pPr marL="457200" indent="-457200">
              <a:spcBef>
                <a:spcPct val="0"/>
              </a:spcBef>
            </a:pPr>
            <a:r>
              <a:rPr lang="en-US" altLang="zh-CN" sz="2800" b="0" dirty="0">
                <a:solidFill>
                  <a:srgbClr val="000000"/>
                </a:solidFill>
                <a:latin typeface="Arial" panose="020B0604020202020204" pitchFamily="34" charset="0"/>
              </a:rPr>
              <a:t>  remainder section</a:t>
            </a:r>
            <a:endParaRPr lang="en-US" altLang="zh-CN" sz="2800" b="0" dirty="0">
              <a:solidFill>
                <a:srgbClr val="000000"/>
              </a:solidFill>
              <a:latin typeface="Arial" panose="020B0604020202020204" pitchFamily="34" charset="0"/>
            </a:endParaRPr>
          </a:p>
        </p:txBody>
      </p:sp>
      <p:sp>
        <p:nvSpPr>
          <p:cNvPr id="49161" name="Rectangle 22"/>
          <p:cNvSpPr/>
          <p:nvPr/>
        </p:nvSpPr>
        <p:spPr>
          <a:xfrm>
            <a:off x="827088" y="3068638"/>
            <a:ext cx="2592387" cy="457200"/>
          </a:xfrm>
          <a:prstGeom prst="rect">
            <a:avLst/>
          </a:prstGeom>
          <a:noFill/>
          <a:ln w="9525">
            <a:noFill/>
          </a:ln>
        </p:spPr>
        <p:txBody>
          <a:bodyPr/>
          <a:p>
            <a:pPr marL="342900" indent="-342900" eaLnBrk="0" hangingPunct="0">
              <a:lnSpc>
                <a:spcPct val="100000"/>
              </a:lnSpc>
              <a:spcBef>
                <a:spcPct val="20000"/>
              </a:spcBef>
            </a:pPr>
            <a:r>
              <a:rPr lang="en-US" altLang="zh-CN" dirty="0">
                <a:solidFill>
                  <a:srgbClr val="008AF2"/>
                </a:solidFill>
                <a:latin typeface="仿宋_GB2312" pitchFamily="49" charset="-122"/>
                <a:ea typeface="仿宋_GB2312" pitchFamily="49" charset="-122"/>
              </a:rPr>
              <a:t>P0</a:t>
            </a:r>
            <a:r>
              <a:rPr lang="zh-CN" altLang="en-US" dirty="0">
                <a:solidFill>
                  <a:srgbClr val="008AF2"/>
                </a:solidFill>
                <a:latin typeface="仿宋_GB2312" pitchFamily="49" charset="-122"/>
                <a:ea typeface="仿宋_GB2312" pitchFamily="49" charset="-122"/>
              </a:rPr>
              <a:t>的代码：</a:t>
            </a:r>
            <a:endParaRPr lang="zh-CN" altLang="en-US" dirty="0">
              <a:solidFill>
                <a:srgbClr val="008AF2"/>
              </a:solidFill>
              <a:latin typeface="仿宋_GB2312" pitchFamily="49" charset="-122"/>
              <a:ea typeface="仿宋_GB2312" pitchFamily="49" charset="-122"/>
            </a:endParaRPr>
          </a:p>
        </p:txBody>
      </p:sp>
      <p:sp>
        <p:nvSpPr>
          <p:cNvPr id="49162" name="AutoShape 23"/>
          <p:cNvSpPr>
            <a:spLocks noChangeAspect="1" noTextEdit="1"/>
          </p:cNvSpPr>
          <p:nvPr/>
        </p:nvSpPr>
        <p:spPr>
          <a:xfrm>
            <a:off x="4860925" y="4292600"/>
            <a:ext cx="3429000" cy="2060575"/>
          </a:xfrm>
          <a:prstGeom prst="rect">
            <a:avLst/>
          </a:prstGeom>
          <a:noFill/>
          <a:ln w="9525">
            <a:noFill/>
          </a:ln>
        </p:spPr>
        <p:txBody>
          <a:bodyPr/>
          <a:p>
            <a:endParaRPr lang="zh-CN" altLang="en-US"/>
          </a:p>
        </p:txBody>
      </p:sp>
      <p:sp>
        <p:nvSpPr>
          <p:cNvPr id="49163" name="Rectangle 24"/>
          <p:cNvSpPr/>
          <p:nvPr/>
        </p:nvSpPr>
        <p:spPr>
          <a:xfrm>
            <a:off x="4789488" y="3213100"/>
            <a:ext cx="3311525" cy="3416300"/>
          </a:xfrm>
          <a:prstGeom prst="rect">
            <a:avLst/>
          </a:prstGeom>
          <a:noFill/>
          <a:ln w="9525">
            <a:noFill/>
          </a:ln>
        </p:spPr>
        <p:txBody>
          <a:bodyPr lIns="0" tIns="0" rIns="0" bIns="0">
            <a:spAutoFit/>
          </a:bodyPr>
          <a:p>
            <a:pPr marL="457200" indent="-457200">
              <a:spcBef>
                <a:spcPct val="0"/>
              </a:spcBef>
            </a:pPr>
            <a:r>
              <a:rPr lang="en-US" altLang="zh-CN" sz="2800" dirty="0">
                <a:solidFill>
                  <a:srgbClr val="000000"/>
                </a:solidFill>
                <a:latin typeface="宋体" panose="02010600030101010101" pitchFamily="2" charset="-122"/>
              </a:rPr>
              <a:t>while (turn != 1);</a:t>
            </a:r>
            <a:endParaRPr lang="en-US" altLang="zh-CN" sz="2800" dirty="0">
              <a:solidFill>
                <a:srgbClr val="000000"/>
              </a:solidFill>
              <a:latin typeface="宋体" panose="02010600030101010101" pitchFamily="2" charset="-122"/>
            </a:endParaRPr>
          </a:p>
          <a:p>
            <a:pPr marL="457200" indent="-457200">
              <a:spcBef>
                <a:spcPct val="0"/>
              </a:spcBef>
            </a:pPr>
            <a:r>
              <a:rPr lang="en-US" altLang="zh-CN" sz="2800" b="0" dirty="0">
                <a:solidFill>
                  <a:srgbClr val="000000"/>
                </a:solidFill>
                <a:latin typeface="Arial" panose="020B0604020202020204" pitchFamily="34" charset="0"/>
              </a:rPr>
              <a:t>     critical section</a:t>
            </a:r>
            <a:endParaRPr lang="en-US" altLang="zh-CN" sz="2800" b="0" dirty="0">
              <a:solidFill>
                <a:srgbClr val="000000"/>
              </a:solidFill>
              <a:latin typeface="Arial" panose="020B0604020202020204" pitchFamily="34" charset="0"/>
            </a:endParaRPr>
          </a:p>
          <a:p>
            <a:pPr marL="457200" indent="-457200">
              <a:spcBef>
                <a:spcPct val="0"/>
              </a:spcBef>
            </a:pPr>
            <a:r>
              <a:rPr lang="en-US" altLang="zh-CN" sz="2800" b="0" dirty="0">
                <a:solidFill>
                  <a:srgbClr val="000000"/>
                </a:solidFill>
                <a:latin typeface="Arial" panose="020B0604020202020204" pitchFamily="34" charset="0"/>
              </a:rPr>
              <a:t>     turn = 0;</a:t>
            </a:r>
            <a:endParaRPr lang="en-US" altLang="zh-CN" sz="2800" b="0" dirty="0">
              <a:solidFill>
                <a:srgbClr val="000000"/>
              </a:solidFill>
              <a:latin typeface="Arial" panose="020B0604020202020204" pitchFamily="34" charset="0"/>
            </a:endParaRPr>
          </a:p>
          <a:p>
            <a:pPr marL="457200" indent="-457200">
              <a:spcBef>
                <a:spcPct val="0"/>
              </a:spcBef>
            </a:pPr>
            <a:r>
              <a:rPr lang="en-US" altLang="zh-CN" sz="2800" b="0" dirty="0">
                <a:solidFill>
                  <a:srgbClr val="000000"/>
                </a:solidFill>
                <a:latin typeface="Arial" panose="020B0604020202020204" pitchFamily="34" charset="0"/>
              </a:rPr>
              <a:t>  remainder section</a:t>
            </a:r>
            <a:endParaRPr lang="en-US" altLang="zh-CN" sz="2800" b="0" dirty="0">
              <a:solidFill>
                <a:srgbClr val="000000"/>
              </a:solidFill>
              <a:latin typeface="Arial" panose="020B0604020202020204" pitchFamily="34" charset="0"/>
            </a:endParaRPr>
          </a:p>
        </p:txBody>
      </p:sp>
      <p:sp>
        <p:nvSpPr>
          <p:cNvPr id="49164" name="Rectangle 25"/>
          <p:cNvSpPr/>
          <p:nvPr/>
        </p:nvSpPr>
        <p:spPr>
          <a:xfrm>
            <a:off x="4932363" y="3043238"/>
            <a:ext cx="2592387" cy="457200"/>
          </a:xfrm>
          <a:prstGeom prst="rect">
            <a:avLst/>
          </a:prstGeom>
          <a:noFill/>
          <a:ln w="9525">
            <a:noFill/>
          </a:ln>
        </p:spPr>
        <p:txBody>
          <a:bodyPr/>
          <a:p>
            <a:pPr marL="342900" indent="-342900" eaLnBrk="0" hangingPunct="0">
              <a:lnSpc>
                <a:spcPct val="100000"/>
              </a:lnSpc>
              <a:spcBef>
                <a:spcPct val="20000"/>
              </a:spcBef>
            </a:pPr>
            <a:r>
              <a:rPr lang="en-US" altLang="zh-CN" dirty="0">
                <a:solidFill>
                  <a:srgbClr val="008AF2"/>
                </a:solidFill>
                <a:latin typeface="仿宋_GB2312" pitchFamily="49" charset="-122"/>
                <a:ea typeface="仿宋_GB2312" pitchFamily="49" charset="-122"/>
              </a:rPr>
              <a:t>P1</a:t>
            </a:r>
            <a:r>
              <a:rPr lang="zh-CN" altLang="en-US" dirty="0">
                <a:solidFill>
                  <a:srgbClr val="008AF2"/>
                </a:solidFill>
                <a:latin typeface="仿宋_GB2312" pitchFamily="49" charset="-122"/>
                <a:ea typeface="仿宋_GB2312" pitchFamily="49" charset="-122"/>
              </a:rPr>
              <a:t>的代码：</a:t>
            </a:r>
            <a:endParaRPr lang="zh-CN" altLang="en-US" dirty="0">
              <a:solidFill>
                <a:srgbClr val="008AF2"/>
              </a:solidFill>
              <a:latin typeface="仿宋_GB2312" pitchFamily="49" charset="-122"/>
              <a:ea typeface="仿宋_GB2312" pitchFamily="49" charset="-122"/>
            </a:endParaRPr>
          </a:p>
        </p:txBody>
      </p:sp>
      <p:sp>
        <p:nvSpPr>
          <p:cNvPr id="49165" name="Line 26"/>
          <p:cNvSpPr/>
          <p:nvPr/>
        </p:nvSpPr>
        <p:spPr>
          <a:xfrm>
            <a:off x="4067175" y="3357563"/>
            <a:ext cx="0" cy="3500437"/>
          </a:xfrm>
          <a:prstGeom prst="line">
            <a:avLst/>
          </a:prstGeom>
          <a:ln w="28575" cap="flat" cmpd="sng">
            <a:solidFill>
              <a:schemeClr val="accent1"/>
            </a:solidFill>
            <a:prstDash val="solid"/>
            <a:headEnd type="none" w="med" len="med"/>
            <a:tailEnd type="none" w="med" len="med"/>
          </a:ln>
        </p:spPr>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4"/>
          <p:cNvSpPr/>
          <p:nvPr/>
        </p:nvSpPr>
        <p:spPr>
          <a:xfrm>
            <a:off x="611188" y="981075"/>
            <a:ext cx="7772400" cy="4105275"/>
          </a:xfrm>
          <a:prstGeom prst="rect">
            <a:avLst/>
          </a:prstGeom>
          <a:noFill/>
          <a:ln w="9525">
            <a:noFill/>
          </a:ln>
        </p:spPr>
        <p:txBody>
          <a:bodyPr/>
          <a:p>
            <a:pPr marL="342900" indent="-342900" eaLnBrk="0" hangingPunct="0">
              <a:lnSpc>
                <a:spcPct val="140000"/>
              </a:lnSpc>
              <a:spcBef>
                <a:spcPct val="20000"/>
              </a:spcBef>
              <a:buChar char="•"/>
            </a:pPr>
            <a:r>
              <a:rPr lang="zh-CN" altLang="en-US" sz="3200" dirty="0">
                <a:solidFill>
                  <a:srgbClr val="D60093"/>
                </a:solidFill>
                <a:latin typeface="仿宋_GB2312" pitchFamily="49" charset="-122"/>
                <a:ea typeface="仿宋_GB2312" pitchFamily="49" charset="-122"/>
              </a:rPr>
              <a:t>缺点：</a:t>
            </a:r>
            <a:r>
              <a:rPr lang="zh-CN" altLang="en-US" sz="3200" dirty="0">
                <a:solidFill>
                  <a:schemeClr val="accent2"/>
                </a:solidFill>
                <a:latin typeface="仿宋_GB2312" pitchFamily="49" charset="-122"/>
                <a:ea typeface="仿宋_GB2312" pitchFamily="49" charset="-122"/>
              </a:rPr>
              <a:t>强制轮流</a:t>
            </a:r>
            <a:r>
              <a:rPr lang="zh-CN" altLang="en-US" sz="3200" dirty="0">
                <a:latin typeface="仿宋_GB2312" pitchFamily="49" charset="-122"/>
                <a:ea typeface="仿宋_GB2312" pitchFamily="49" charset="-122"/>
              </a:rPr>
              <a:t>进入临界区，没有考虑进程的实际需要。容易造成</a:t>
            </a:r>
            <a:r>
              <a:rPr lang="zh-CN" altLang="en-US" sz="3200" dirty="0">
                <a:solidFill>
                  <a:schemeClr val="accent2"/>
                </a:solidFill>
                <a:latin typeface="仿宋_GB2312" pitchFamily="49" charset="-122"/>
                <a:ea typeface="仿宋_GB2312" pitchFamily="49" charset="-122"/>
              </a:rPr>
              <a:t>资源利用不充分</a:t>
            </a:r>
            <a:r>
              <a:rPr lang="zh-CN" altLang="en-US" sz="3200" dirty="0">
                <a:latin typeface="仿宋_GB2312" pitchFamily="49" charset="-122"/>
                <a:ea typeface="仿宋_GB2312" pitchFamily="49" charset="-122"/>
              </a:rPr>
              <a:t>：在</a:t>
            </a:r>
            <a:r>
              <a:rPr lang="en-US" altLang="zh-CN" sz="3200" dirty="0">
                <a:latin typeface="仿宋_GB2312" pitchFamily="49" charset="-122"/>
                <a:ea typeface="仿宋_GB2312" pitchFamily="49" charset="-122"/>
              </a:rPr>
              <a:t>Pi</a:t>
            </a:r>
            <a:r>
              <a:rPr lang="zh-CN" altLang="en-US" sz="3200" dirty="0">
                <a:latin typeface="仿宋_GB2312" pitchFamily="49" charset="-122"/>
                <a:ea typeface="仿宋_GB2312" pitchFamily="49" charset="-122"/>
              </a:rPr>
              <a:t>出让临界区之后，</a:t>
            </a:r>
            <a:r>
              <a:rPr lang="en-US" altLang="zh-CN" sz="3200" dirty="0">
                <a:latin typeface="仿宋_GB2312" pitchFamily="49" charset="-122"/>
                <a:ea typeface="仿宋_GB2312" pitchFamily="49" charset="-122"/>
              </a:rPr>
              <a:t>Pj</a:t>
            </a:r>
            <a:r>
              <a:rPr lang="zh-CN" altLang="en-US" sz="3200" dirty="0">
                <a:latin typeface="仿宋_GB2312" pitchFamily="49" charset="-122"/>
                <a:ea typeface="仿宋_GB2312" pitchFamily="49" charset="-122"/>
              </a:rPr>
              <a:t>使用临界区之前，</a:t>
            </a:r>
            <a:r>
              <a:rPr lang="en-US" altLang="zh-CN" sz="3200" dirty="0">
                <a:latin typeface="仿宋_GB2312" pitchFamily="49" charset="-122"/>
                <a:ea typeface="仿宋_GB2312" pitchFamily="49" charset="-122"/>
              </a:rPr>
              <a:t>Pi</a:t>
            </a:r>
            <a:r>
              <a:rPr lang="zh-CN" altLang="en-US" sz="3200" dirty="0">
                <a:latin typeface="仿宋_GB2312" pitchFamily="49" charset="-122"/>
                <a:ea typeface="仿宋_GB2312" pitchFamily="49" charset="-122"/>
              </a:rPr>
              <a:t>不可能再次使用临界区；</a:t>
            </a:r>
            <a:endParaRPr lang="zh-CN" altLang="en-US" sz="3200" dirty="0">
              <a:latin typeface="仿宋_GB2312" pitchFamily="49" charset="-122"/>
              <a:ea typeface="仿宋_GB2312" pitchFamily="49" charset="-122"/>
            </a:endParaRPr>
          </a:p>
          <a:p>
            <a:pPr marL="342900" indent="-342900" eaLnBrk="0" hangingPunct="0">
              <a:lnSpc>
                <a:spcPct val="140000"/>
              </a:lnSpc>
              <a:spcBef>
                <a:spcPct val="20000"/>
              </a:spcBef>
              <a:buChar char="•"/>
            </a:pPr>
            <a:r>
              <a:rPr lang="zh-CN" altLang="en-US" sz="3200" dirty="0">
                <a:latin typeface="仿宋_GB2312" pitchFamily="49" charset="-122"/>
                <a:ea typeface="仿宋_GB2312" pitchFamily="49" charset="-122"/>
              </a:rPr>
              <a:t>违背了空闲让进、让权等待的原则。</a:t>
            </a:r>
            <a:endParaRPr lang="zh-CN" altLang="en-US" sz="3200" dirty="0">
              <a:latin typeface="仿宋_GB2312" pitchFamily="49" charset="-122"/>
              <a:ea typeface="仿宋_GB2312" pitchFamily="49" charset="-122"/>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3"/>
          <p:cNvSpPr/>
          <p:nvPr/>
        </p:nvSpPr>
        <p:spPr>
          <a:xfrm>
            <a:off x="395288" y="1268413"/>
            <a:ext cx="8435975" cy="1008062"/>
          </a:xfrm>
          <a:prstGeom prst="rect">
            <a:avLst/>
          </a:prstGeom>
          <a:noFill/>
          <a:ln w="9525">
            <a:noFill/>
          </a:ln>
        </p:spPr>
        <p:txBody>
          <a:bodyPr/>
          <a:p>
            <a:pPr marL="342900" indent="-342900" eaLnBrk="0" hangingPunct="0">
              <a:lnSpc>
                <a:spcPct val="100000"/>
              </a:lnSpc>
              <a:spcBef>
                <a:spcPct val="20000"/>
              </a:spcBef>
              <a:buChar char="•"/>
            </a:pPr>
            <a:r>
              <a:rPr lang="zh-CN" altLang="en-US" sz="2800" dirty="0">
                <a:latin typeface="仿宋_GB2312" pitchFamily="49" charset="-122"/>
                <a:ea typeface="仿宋_GB2312" pitchFamily="49" charset="-122"/>
              </a:rPr>
              <a:t>设立一个标志数组</a:t>
            </a:r>
            <a:r>
              <a:rPr lang="en-US" altLang="zh-CN" sz="2800" dirty="0">
                <a:latin typeface="仿宋_GB2312" pitchFamily="49" charset="-122"/>
                <a:ea typeface="仿宋_GB2312" pitchFamily="49" charset="-122"/>
              </a:rPr>
              <a:t>flag[2]</a:t>
            </a:r>
            <a:r>
              <a:rPr lang="zh-CN" altLang="en-US" sz="2800" dirty="0">
                <a:latin typeface="仿宋_GB2312" pitchFamily="49" charset="-122"/>
                <a:ea typeface="仿宋_GB2312" pitchFamily="49" charset="-122"/>
              </a:rPr>
              <a:t>：</a:t>
            </a:r>
            <a:r>
              <a:rPr lang="zh-CN" altLang="en-US" dirty="0">
                <a:latin typeface="仿宋_GB2312" pitchFamily="49" charset="-122"/>
                <a:ea typeface="仿宋_GB2312" pitchFamily="49" charset="-122"/>
              </a:rPr>
              <a:t>描述进程是否已在临界区，初值均为</a:t>
            </a:r>
            <a:r>
              <a:rPr lang="en-US" altLang="zh-CN" dirty="0">
                <a:latin typeface="仿宋_GB2312" pitchFamily="49" charset="-122"/>
                <a:ea typeface="仿宋_GB2312" pitchFamily="49" charset="-122"/>
              </a:rPr>
              <a:t>0(FALSE)</a:t>
            </a:r>
            <a:r>
              <a:rPr lang="zh-CN" altLang="en-US" dirty="0">
                <a:latin typeface="仿宋_GB2312" pitchFamily="49" charset="-122"/>
                <a:ea typeface="仿宋_GB2312" pitchFamily="49" charset="-122"/>
              </a:rPr>
              <a:t>，表示进程都不在临界区。</a:t>
            </a:r>
            <a:endParaRPr lang="zh-CN" altLang="en-US" dirty="0">
              <a:latin typeface="仿宋_GB2312" pitchFamily="49" charset="-122"/>
              <a:ea typeface="仿宋_GB2312" pitchFamily="49" charset="-122"/>
            </a:endParaRPr>
          </a:p>
        </p:txBody>
      </p:sp>
      <p:sp>
        <p:nvSpPr>
          <p:cNvPr id="78852" name="Rectangle 4"/>
          <p:cNvSpPr>
            <a:spLocks noChangeArrowheads="1"/>
          </p:cNvSpPr>
          <p:nvPr/>
        </p:nvSpPr>
        <p:spPr bwMode="auto">
          <a:xfrm>
            <a:off x="2484438" y="549275"/>
            <a:ext cx="3024188"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ebdings" panose="05030102010509060703" pitchFamily="18" charset="2"/>
              </a:rPr>
              <a:t></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算法</a:t>
            </a:r>
            <a:r>
              <a:rPr kumimoji="1" lang="en-US" altLang="zh-CN"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2</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51204" name="Rectangle 8"/>
          <p:cNvSpPr/>
          <p:nvPr/>
        </p:nvSpPr>
        <p:spPr>
          <a:xfrm>
            <a:off x="395288" y="2349500"/>
            <a:ext cx="3600450" cy="2952750"/>
          </a:xfrm>
          <a:prstGeom prst="rect">
            <a:avLst/>
          </a:prstGeom>
          <a:noFill/>
          <a:ln w="9525">
            <a:noFill/>
          </a:ln>
        </p:spPr>
        <p:txBody>
          <a:bodyPr/>
          <a:p>
            <a:pPr marL="342900" indent="-342900" eaLnBrk="0" hangingPunct="0">
              <a:lnSpc>
                <a:spcPct val="100000"/>
              </a:lnSpc>
              <a:spcBef>
                <a:spcPct val="20000"/>
              </a:spcBef>
              <a:buChar char="•"/>
            </a:pPr>
            <a:r>
              <a:rPr lang="en-US" altLang="zh-CN" sz="2800" dirty="0">
                <a:latin typeface="Arial" panose="020B0604020202020204" pitchFamily="34" charset="0"/>
                <a:ea typeface="仿宋_GB2312" pitchFamily="49" charset="-122"/>
              </a:rPr>
              <a:t>P0: </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while (flag[1]);</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dirty="0">
                <a:latin typeface="Arial" panose="020B0604020202020204" pitchFamily="34" charset="0"/>
                <a:ea typeface="仿宋_GB2312" pitchFamily="49" charset="-122"/>
              </a:rPr>
              <a:t>   </a:t>
            </a:r>
            <a:r>
              <a:rPr lang="en-US" altLang="zh-CN" sz="2800" dirty="0">
                <a:latin typeface="Arial" panose="020B0604020202020204" pitchFamily="34" charset="0"/>
                <a:ea typeface="仿宋_GB2312" pitchFamily="49" charset="-122"/>
              </a:rPr>
              <a:t>flag[0]=1;</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a:t>
            </a:r>
            <a:r>
              <a:rPr lang="zh-CN" altLang="en-US" sz="2800" dirty="0">
                <a:latin typeface="Arial" panose="020B0604020202020204" pitchFamily="34" charset="0"/>
                <a:ea typeface="仿宋_GB2312" pitchFamily="49" charset="-122"/>
              </a:rPr>
              <a:t>临界区</a:t>
            </a:r>
            <a:endParaRPr lang="zh-CN" altLang="en-US"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zh-CN" altLang="en-US" sz="2800" dirty="0">
                <a:latin typeface="Arial" panose="020B0604020202020204" pitchFamily="34" charset="0"/>
                <a:ea typeface="仿宋_GB2312" pitchFamily="49" charset="-122"/>
              </a:rPr>
              <a:t>  </a:t>
            </a:r>
            <a:r>
              <a:rPr lang="en-US" altLang="zh-CN" sz="2800" dirty="0">
                <a:latin typeface="Arial" panose="020B0604020202020204" pitchFamily="34" charset="0"/>
                <a:ea typeface="仿宋_GB2312" pitchFamily="49" charset="-122"/>
              </a:rPr>
              <a:t>flag[0]=0;</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endParaRPr lang="en-US" altLang="zh-CN" sz="2800" dirty="0">
              <a:latin typeface="Arial" panose="020B0604020202020204" pitchFamily="34" charset="0"/>
              <a:ea typeface="仿宋_GB2312" pitchFamily="49" charset="-122"/>
            </a:endParaRPr>
          </a:p>
        </p:txBody>
      </p:sp>
      <p:sp>
        <p:nvSpPr>
          <p:cNvPr id="51205" name="Rectangle 9"/>
          <p:cNvSpPr/>
          <p:nvPr/>
        </p:nvSpPr>
        <p:spPr>
          <a:xfrm>
            <a:off x="4140200" y="2347913"/>
            <a:ext cx="3600450" cy="2952750"/>
          </a:xfrm>
          <a:prstGeom prst="rect">
            <a:avLst/>
          </a:prstGeom>
          <a:noFill/>
          <a:ln w="9525">
            <a:noFill/>
          </a:ln>
        </p:spPr>
        <p:txBody>
          <a:bodyPr/>
          <a:p>
            <a:pPr marL="342900" indent="-342900" eaLnBrk="0" hangingPunct="0">
              <a:lnSpc>
                <a:spcPct val="100000"/>
              </a:lnSpc>
              <a:spcBef>
                <a:spcPct val="20000"/>
              </a:spcBef>
              <a:buChar char="•"/>
            </a:pPr>
            <a:r>
              <a:rPr lang="en-US" altLang="zh-CN" sz="2800" dirty="0">
                <a:latin typeface="Arial" panose="020B0604020202020204" pitchFamily="34" charset="0"/>
                <a:ea typeface="仿宋_GB2312" pitchFamily="49" charset="-122"/>
              </a:rPr>
              <a:t>P1: </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while (flag[0]);</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dirty="0">
                <a:latin typeface="Arial" panose="020B0604020202020204" pitchFamily="34" charset="0"/>
                <a:ea typeface="仿宋_GB2312" pitchFamily="49" charset="-122"/>
              </a:rPr>
              <a:t>   </a:t>
            </a:r>
            <a:r>
              <a:rPr lang="en-US" altLang="zh-CN" sz="2800" dirty="0">
                <a:latin typeface="Arial" panose="020B0604020202020204" pitchFamily="34" charset="0"/>
                <a:ea typeface="仿宋_GB2312" pitchFamily="49" charset="-122"/>
              </a:rPr>
              <a:t>flag[1]=1;</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a:t>
            </a:r>
            <a:r>
              <a:rPr lang="zh-CN" altLang="en-US" sz="2800" dirty="0">
                <a:latin typeface="Arial" panose="020B0604020202020204" pitchFamily="34" charset="0"/>
                <a:ea typeface="仿宋_GB2312" pitchFamily="49" charset="-122"/>
              </a:rPr>
              <a:t>临界区</a:t>
            </a:r>
            <a:endParaRPr lang="zh-CN" altLang="en-US"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zh-CN" altLang="en-US" sz="2800" dirty="0">
                <a:latin typeface="Arial" panose="020B0604020202020204" pitchFamily="34" charset="0"/>
                <a:ea typeface="仿宋_GB2312" pitchFamily="49" charset="-122"/>
              </a:rPr>
              <a:t>  </a:t>
            </a:r>
            <a:r>
              <a:rPr lang="en-US" altLang="zh-CN" sz="2800" dirty="0">
                <a:latin typeface="Arial" panose="020B0604020202020204" pitchFamily="34" charset="0"/>
                <a:ea typeface="仿宋_GB2312" pitchFamily="49" charset="-122"/>
              </a:rPr>
              <a:t>flag[1]=0;</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endParaRPr lang="en-US" altLang="zh-CN" sz="2800" dirty="0">
              <a:latin typeface="Arial" panose="020B0604020202020204" pitchFamily="34" charset="0"/>
              <a:ea typeface="仿宋_GB2312" pitchFamily="49" charset="-122"/>
            </a:endParaRPr>
          </a:p>
        </p:txBody>
      </p:sp>
      <p:sp>
        <p:nvSpPr>
          <p:cNvPr id="78858" name="Rectangle 10"/>
          <p:cNvSpPr/>
          <p:nvPr/>
        </p:nvSpPr>
        <p:spPr>
          <a:xfrm>
            <a:off x="179388" y="5661025"/>
            <a:ext cx="8435975" cy="720725"/>
          </a:xfrm>
          <a:prstGeom prst="rect">
            <a:avLst/>
          </a:prstGeom>
          <a:noFill/>
          <a:ln w="9525">
            <a:noFill/>
          </a:ln>
        </p:spPr>
        <p:txBody>
          <a:bodyPr/>
          <a:p>
            <a:pPr marL="342900" indent="-342900" eaLnBrk="0" hangingPunct="0">
              <a:lnSpc>
                <a:spcPct val="100000"/>
              </a:lnSpc>
              <a:spcBef>
                <a:spcPct val="20000"/>
              </a:spcBef>
              <a:buChar char="•"/>
            </a:pPr>
            <a:r>
              <a:rPr lang="zh-CN" altLang="en-US" sz="2800" dirty="0">
                <a:latin typeface="仿宋_GB2312" pitchFamily="49" charset="-122"/>
                <a:ea typeface="仿宋_GB2312" pitchFamily="49" charset="-122"/>
              </a:rPr>
              <a:t>违背了忙则等待原则；违背了让权等待原则</a:t>
            </a:r>
            <a:endParaRPr lang="zh-CN" altLang="en-US" dirty="0">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858"/>
                                        </p:tgtEl>
                                        <p:attrNameLst>
                                          <p:attrName>style.visibility</p:attrName>
                                        </p:attrNameLst>
                                      </p:cBhvr>
                                      <p:to>
                                        <p:strVal val="visible"/>
                                      </p:to>
                                    </p:set>
                                    <p:animEffect transition="in" filter="box(in)">
                                      <p:cBhvr>
                                        <p:cTn id="7" dur="500"/>
                                        <p:tgtEl>
                                          <p:spTgt spid="78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p:nvPr/>
        </p:nvSpPr>
        <p:spPr>
          <a:xfrm>
            <a:off x="395288" y="1268413"/>
            <a:ext cx="8435975" cy="1008062"/>
          </a:xfrm>
          <a:prstGeom prst="rect">
            <a:avLst/>
          </a:prstGeom>
          <a:noFill/>
          <a:ln w="9525">
            <a:noFill/>
          </a:ln>
        </p:spPr>
        <p:txBody>
          <a:bodyPr/>
          <a:p>
            <a:pPr marL="342900" indent="-342900" eaLnBrk="0" hangingPunct="0">
              <a:lnSpc>
                <a:spcPct val="100000"/>
              </a:lnSpc>
              <a:spcBef>
                <a:spcPct val="20000"/>
              </a:spcBef>
              <a:buChar char="•"/>
            </a:pPr>
            <a:r>
              <a:rPr lang="zh-CN" altLang="en-US" sz="2800" dirty="0">
                <a:latin typeface="仿宋_GB2312" pitchFamily="49" charset="-122"/>
                <a:ea typeface="仿宋_GB2312" pitchFamily="49" charset="-122"/>
              </a:rPr>
              <a:t>设立一个标志数组</a:t>
            </a:r>
            <a:r>
              <a:rPr lang="en-US" altLang="zh-CN" sz="2800" dirty="0">
                <a:latin typeface="仿宋_GB2312" pitchFamily="49" charset="-122"/>
                <a:ea typeface="仿宋_GB2312" pitchFamily="49" charset="-122"/>
              </a:rPr>
              <a:t>flag[2]</a:t>
            </a:r>
            <a:r>
              <a:rPr lang="zh-CN" altLang="en-US" sz="2800" dirty="0">
                <a:latin typeface="仿宋_GB2312" pitchFamily="49" charset="-122"/>
                <a:ea typeface="仿宋_GB2312" pitchFamily="49" charset="-122"/>
              </a:rPr>
              <a:t>：</a:t>
            </a:r>
            <a:r>
              <a:rPr lang="zh-CN" altLang="en-US" dirty="0">
                <a:latin typeface="仿宋_GB2312" pitchFamily="49" charset="-122"/>
                <a:ea typeface="仿宋_GB2312" pitchFamily="49" charset="-122"/>
              </a:rPr>
              <a:t>描述进程是否希望进入临界区，初值均为</a:t>
            </a:r>
            <a:r>
              <a:rPr lang="en-US" altLang="zh-CN" dirty="0">
                <a:latin typeface="仿宋_GB2312" pitchFamily="49" charset="-122"/>
                <a:ea typeface="仿宋_GB2312" pitchFamily="49" charset="-122"/>
              </a:rPr>
              <a:t>0(FALSE)</a:t>
            </a:r>
            <a:r>
              <a:rPr lang="zh-CN" altLang="en-US" dirty="0">
                <a:latin typeface="仿宋_GB2312" pitchFamily="49" charset="-122"/>
                <a:ea typeface="仿宋_GB2312" pitchFamily="49" charset="-122"/>
              </a:rPr>
              <a:t>，表示进程都不希望进入临界区</a:t>
            </a:r>
            <a:endParaRPr lang="zh-CN" altLang="en-US" dirty="0">
              <a:latin typeface="仿宋_GB2312" pitchFamily="49" charset="-122"/>
              <a:ea typeface="仿宋_GB2312" pitchFamily="49" charset="-122"/>
            </a:endParaRPr>
          </a:p>
        </p:txBody>
      </p:sp>
      <p:sp>
        <p:nvSpPr>
          <p:cNvPr id="242691" name="Rectangle 3"/>
          <p:cNvSpPr>
            <a:spLocks noChangeArrowheads="1"/>
          </p:cNvSpPr>
          <p:nvPr/>
        </p:nvSpPr>
        <p:spPr bwMode="auto">
          <a:xfrm>
            <a:off x="2484438" y="549275"/>
            <a:ext cx="3024188"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ebdings" panose="05030102010509060703" pitchFamily="18" charset="2"/>
              </a:rPr>
              <a:t></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算法</a:t>
            </a:r>
            <a:r>
              <a:rPr kumimoji="1" lang="en-US" altLang="zh-CN"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3</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52228" name="Rectangle 4"/>
          <p:cNvSpPr/>
          <p:nvPr/>
        </p:nvSpPr>
        <p:spPr>
          <a:xfrm>
            <a:off x="395288" y="2349500"/>
            <a:ext cx="3600450" cy="2952750"/>
          </a:xfrm>
          <a:prstGeom prst="rect">
            <a:avLst/>
          </a:prstGeom>
          <a:noFill/>
          <a:ln w="9525">
            <a:noFill/>
          </a:ln>
        </p:spPr>
        <p:txBody>
          <a:bodyPr/>
          <a:p>
            <a:pPr marL="342900" indent="-342900" eaLnBrk="0" hangingPunct="0">
              <a:lnSpc>
                <a:spcPct val="100000"/>
              </a:lnSpc>
              <a:spcBef>
                <a:spcPct val="20000"/>
              </a:spcBef>
              <a:buChar char="•"/>
            </a:pPr>
            <a:r>
              <a:rPr lang="en-US" altLang="zh-CN" sz="2800" dirty="0">
                <a:latin typeface="Arial" panose="020B0604020202020204" pitchFamily="34" charset="0"/>
                <a:ea typeface="仿宋_GB2312" pitchFamily="49" charset="-122"/>
              </a:rPr>
              <a:t>P0: </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flag[0]=1;</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while (flag[1]);</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zh-CN" altLang="en-US" sz="2800" dirty="0">
                <a:latin typeface="Arial" panose="020B0604020202020204" pitchFamily="34" charset="0"/>
                <a:ea typeface="仿宋_GB2312" pitchFamily="49" charset="-122"/>
              </a:rPr>
              <a:t>    临界区</a:t>
            </a:r>
            <a:endParaRPr lang="zh-CN" altLang="en-US"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zh-CN" altLang="en-US" sz="2800" dirty="0">
                <a:latin typeface="Arial" panose="020B0604020202020204" pitchFamily="34" charset="0"/>
                <a:ea typeface="仿宋_GB2312" pitchFamily="49" charset="-122"/>
              </a:rPr>
              <a:t>  </a:t>
            </a:r>
            <a:r>
              <a:rPr lang="en-US" altLang="zh-CN" sz="2800" dirty="0">
                <a:latin typeface="Arial" panose="020B0604020202020204" pitchFamily="34" charset="0"/>
                <a:ea typeface="仿宋_GB2312" pitchFamily="49" charset="-122"/>
              </a:rPr>
              <a:t>flag[0]=0;</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endParaRPr lang="en-US" altLang="zh-CN" sz="2800" dirty="0">
              <a:latin typeface="Arial" panose="020B0604020202020204" pitchFamily="34" charset="0"/>
              <a:ea typeface="仿宋_GB2312" pitchFamily="49" charset="-122"/>
            </a:endParaRPr>
          </a:p>
        </p:txBody>
      </p:sp>
      <p:sp>
        <p:nvSpPr>
          <p:cNvPr id="52229" name="Rectangle 5"/>
          <p:cNvSpPr/>
          <p:nvPr/>
        </p:nvSpPr>
        <p:spPr>
          <a:xfrm>
            <a:off x="4140200" y="2347913"/>
            <a:ext cx="3600450" cy="2952750"/>
          </a:xfrm>
          <a:prstGeom prst="rect">
            <a:avLst/>
          </a:prstGeom>
          <a:noFill/>
          <a:ln w="9525">
            <a:noFill/>
          </a:ln>
        </p:spPr>
        <p:txBody>
          <a:bodyPr/>
          <a:p>
            <a:pPr marL="342900" indent="-342900" eaLnBrk="0" hangingPunct="0">
              <a:lnSpc>
                <a:spcPct val="100000"/>
              </a:lnSpc>
              <a:spcBef>
                <a:spcPct val="20000"/>
              </a:spcBef>
              <a:buChar char="•"/>
            </a:pPr>
            <a:r>
              <a:rPr lang="en-US" altLang="zh-CN" sz="2800" dirty="0">
                <a:latin typeface="Arial" panose="020B0604020202020204" pitchFamily="34" charset="0"/>
                <a:ea typeface="仿宋_GB2312" pitchFamily="49" charset="-122"/>
              </a:rPr>
              <a:t>P1: </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flag[1]=1;</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while (flag[0]);</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zh-CN" altLang="en-US" sz="2800" dirty="0">
                <a:latin typeface="Arial" panose="020B0604020202020204" pitchFamily="34" charset="0"/>
                <a:ea typeface="仿宋_GB2312" pitchFamily="49" charset="-122"/>
              </a:rPr>
              <a:t>     临界区</a:t>
            </a:r>
            <a:endParaRPr lang="zh-CN" altLang="en-US"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zh-CN" altLang="en-US" sz="2800" dirty="0">
                <a:latin typeface="Arial" panose="020B0604020202020204" pitchFamily="34" charset="0"/>
                <a:ea typeface="仿宋_GB2312" pitchFamily="49" charset="-122"/>
              </a:rPr>
              <a:t>  </a:t>
            </a:r>
            <a:r>
              <a:rPr lang="en-US" altLang="zh-CN" sz="2800" dirty="0">
                <a:latin typeface="Arial" panose="020B0604020202020204" pitchFamily="34" charset="0"/>
                <a:ea typeface="仿宋_GB2312" pitchFamily="49" charset="-122"/>
              </a:rPr>
              <a:t>flag[1]=0;</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endParaRPr lang="en-US" altLang="zh-CN" sz="2800" dirty="0">
              <a:latin typeface="Arial" panose="020B0604020202020204" pitchFamily="34" charset="0"/>
              <a:ea typeface="仿宋_GB2312" pitchFamily="49" charset="-122"/>
            </a:endParaRPr>
          </a:p>
        </p:txBody>
      </p:sp>
      <p:sp>
        <p:nvSpPr>
          <p:cNvPr id="242694" name="Rectangle 6"/>
          <p:cNvSpPr/>
          <p:nvPr/>
        </p:nvSpPr>
        <p:spPr>
          <a:xfrm>
            <a:off x="179388" y="5661025"/>
            <a:ext cx="7993062" cy="720725"/>
          </a:xfrm>
          <a:prstGeom prst="rect">
            <a:avLst/>
          </a:prstGeom>
          <a:noFill/>
          <a:ln w="9525">
            <a:noFill/>
          </a:ln>
        </p:spPr>
        <p:txBody>
          <a:bodyPr/>
          <a:p>
            <a:pPr marL="342900" indent="-342900" eaLnBrk="0" hangingPunct="0">
              <a:lnSpc>
                <a:spcPct val="100000"/>
              </a:lnSpc>
              <a:spcBef>
                <a:spcPct val="20000"/>
              </a:spcBef>
              <a:buChar char="•"/>
            </a:pPr>
            <a:r>
              <a:rPr lang="zh-CN" altLang="en-US" sz="2800" dirty="0">
                <a:latin typeface="仿宋_GB2312" pitchFamily="49" charset="-122"/>
                <a:ea typeface="仿宋_GB2312" pitchFamily="49" charset="-122"/>
              </a:rPr>
              <a:t>违背了空闲让进、有限等待、让权等待原则</a:t>
            </a:r>
            <a:endParaRPr lang="zh-CN" altLang="en-US" dirty="0">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2694"/>
                                        </p:tgtEl>
                                        <p:attrNameLst>
                                          <p:attrName>style.visibility</p:attrName>
                                        </p:attrNameLst>
                                      </p:cBhvr>
                                      <p:to>
                                        <p:strVal val="visible"/>
                                      </p:to>
                                    </p:set>
                                    <p:animEffect transition="in" filter="box(in)">
                                      <p:cBhvr>
                                        <p:cTn id="7" dur="500"/>
                                        <p:tgtEl>
                                          <p:spTgt spid="242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3" name="Rectangle 5"/>
          <p:cNvSpPr>
            <a:spLocks noChangeArrowheads="1"/>
          </p:cNvSpPr>
          <p:nvPr/>
        </p:nvSpPr>
        <p:spPr bwMode="auto">
          <a:xfrm>
            <a:off x="684213" y="836613"/>
            <a:ext cx="8208963" cy="397510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Char char="•"/>
              <a:defRPr/>
            </a:pPr>
            <a:r>
              <a:rPr kumimoji="1" lang="en-US" altLang="zh-CN"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3. </a:t>
            </a:r>
            <a:r>
              <a:rPr kumimoji="1"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程序的并发执行</a:t>
            </a:r>
            <a:endParaRPr kumimoji="1"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en-US" altLang="zh-CN"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1</a:t>
            </a:r>
            <a:r>
              <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）概念</a:t>
            </a:r>
            <a:endPar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en-US" altLang="zh-CN"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2</a:t>
            </a:r>
            <a:r>
              <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）特征</a:t>
            </a:r>
            <a:endPar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457200" marR="0" lvl="1" indent="0" algn="l" defTabSz="914400" rtl="0" eaLnBrk="1" fontAlgn="base" latinLnBrk="0" hangingPunct="1">
              <a:lnSpc>
                <a:spcPct val="125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间断</a:t>
            </a:r>
            <a:r>
              <a:rPr kumimoji="1" lang="en-US" altLang="zh-CN"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a:t>
            </a:r>
            <a:r>
              <a:rPr kumimoji="1" lang="zh-CN" altLang="en-US"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异步</a:t>
            </a:r>
            <a:r>
              <a:rPr kumimoji="1" lang="en-US" altLang="zh-CN"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a:t>
            </a:r>
            <a:r>
              <a:rPr kumimoji="1" lang="zh-CN" altLang="en-US"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性：</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a:ea typeface="仿宋_GB2312" pitchFamily="49" charset="-122"/>
                <a:cs typeface="+mn-cs"/>
              </a:rPr>
              <a:t>“</a:t>
            </a:r>
            <a:r>
              <a:rPr kumimoji="1" lang="zh-CN" altLang="en-US" sz="2800" b="1" i="0" u="none" strike="noStrike" kern="1200" cap="none" spc="0" normalizeH="0" baseline="0" noProof="0" smtClean="0">
                <a:ln>
                  <a:noFill/>
                </a:ln>
                <a:solidFill>
                  <a:schemeClr val="tx2"/>
                </a:solidFill>
                <a:effectLst/>
                <a:uLnTx/>
                <a:uFillTx/>
                <a:latin typeface="仿宋_GB2312" pitchFamily="49" charset="-122"/>
                <a:ea typeface="仿宋_GB2312" pitchFamily="49" charset="-122"/>
                <a:cs typeface="+mn-cs"/>
              </a:rPr>
              <a:t>运行－暂停－运行</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a:ea typeface="仿宋_GB2312" pitchFamily="49" charset="-122"/>
                <a:cs typeface="+mn-cs"/>
              </a:rPr>
              <a:t>”</a:t>
            </a:r>
            <a:r>
              <a:rPr kumimoji="1" lang="zh-CN" altLang="en-US"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a:t>
            </a:r>
            <a:endParaRPr kumimoji="1" lang="zh-CN" altLang="en-US"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457200" marR="0" lvl="1" indent="0" algn="l" defTabSz="914400" rtl="0" eaLnBrk="1" fontAlgn="base" latinLnBrk="0" hangingPunct="1">
              <a:lnSpc>
                <a:spcPct val="125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失去封闭性</a:t>
            </a:r>
            <a:endParaRPr kumimoji="1" lang="zh-CN" altLang="en-US"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a:p>
            <a:pPr marL="457200" marR="0" lvl="1" indent="0" algn="l" defTabSz="914400" rtl="0" eaLnBrk="1" fontAlgn="base" latinLnBrk="0" hangingPunct="1">
              <a:lnSpc>
                <a:spcPct val="125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不可再现性：</a:t>
            </a:r>
            <a:r>
              <a:rPr kumimoji="1" lang="zh-CN" altLang="en-US" sz="24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进程的运行结果与其推进速度有关。</a:t>
            </a:r>
            <a:r>
              <a:rPr kumimoji="1" lang="zh-CN" altLang="en-US"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rPr>
              <a:t>            </a:t>
            </a:r>
            <a:endParaRPr kumimoji="1" lang="en-US" altLang="zh-CN" sz="2800" b="1" i="0" u="none" strike="noStrike" kern="1200" cap="none" spc="0" normalizeH="0" baseline="0" noProof="0" smtClean="0">
              <a:ln>
                <a:noFill/>
              </a:ln>
              <a:solidFill>
                <a:schemeClr val="tx1"/>
              </a:solidFill>
              <a:effectLst/>
              <a:uLnTx/>
              <a:uFillTx/>
              <a:latin typeface="仿宋_GB2312" pitchFamily="49" charset="-122"/>
              <a:ea typeface="仿宋_GB2312" pitchFamily="49"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3">
                                            <p:txEl>
                                              <p:charRg st="25" end="38"/>
                                            </p:txEl>
                                          </p:spTgt>
                                        </p:tgtEl>
                                        <p:attrNameLst>
                                          <p:attrName>style.visibility</p:attrName>
                                        </p:attrNameLst>
                                      </p:cBhvr>
                                      <p:to>
                                        <p:strVal val="visible"/>
                                      </p:to>
                                    </p:set>
                                    <p:anim calcmode="lin" valueType="num">
                                      <p:cBhvr additive="base">
                                        <p:cTn id="7" dur="500" fill="hold"/>
                                        <p:tgtEl>
                                          <p:spTgt spid="43013">
                                            <p:txEl>
                                              <p:charRg st="25"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3">
                                            <p:txEl>
                                              <p:charRg st="25" end="3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3">
                                            <p:txEl>
                                              <p:charRg st="38" end="58"/>
                                            </p:txEl>
                                          </p:spTgt>
                                        </p:tgtEl>
                                        <p:attrNameLst>
                                          <p:attrName>style.visibility</p:attrName>
                                        </p:attrNameLst>
                                      </p:cBhvr>
                                      <p:to>
                                        <p:strVal val="visible"/>
                                      </p:to>
                                    </p:set>
                                    <p:anim calcmode="lin" valueType="num">
                                      <p:cBhvr additive="base">
                                        <p:cTn id="11" dur="500" fill="hold"/>
                                        <p:tgtEl>
                                          <p:spTgt spid="43013">
                                            <p:txEl>
                                              <p:charRg st="38" end="5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3">
                                            <p:txEl>
                                              <p:charRg st="38" end="5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013">
                                            <p:txEl>
                                              <p:charRg st="58" end="64"/>
                                            </p:txEl>
                                          </p:spTgt>
                                        </p:tgtEl>
                                        <p:attrNameLst>
                                          <p:attrName>style.visibility</p:attrName>
                                        </p:attrNameLst>
                                      </p:cBhvr>
                                      <p:to>
                                        <p:strVal val="visible"/>
                                      </p:to>
                                    </p:set>
                                    <p:anim calcmode="lin" valueType="num">
                                      <p:cBhvr additive="base">
                                        <p:cTn id="17" dur="500" fill="hold"/>
                                        <p:tgtEl>
                                          <p:spTgt spid="43013">
                                            <p:txEl>
                                              <p:charRg st="58" end="6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3">
                                            <p:txEl>
                                              <p:charRg st="58" end="6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3013">
                                            <p:txEl>
                                              <p:charRg st="64" end="99"/>
                                            </p:txEl>
                                          </p:spTgt>
                                        </p:tgtEl>
                                        <p:attrNameLst>
                                          <p:attrName>style.visibility</p:attrName>
                                        </p:attrNameLst>
                                      </p:cBhvr>
                                      <p:to>
                                        <p:strVal val="visible"/>
                                      </p:to>
                                    </p:set>
                                    <p:anim calcmode="lin" valueType="num">
                                      <p:cBhvr additive="base">
                                        <p:cTn id="23" dur="500" fill="hold"/>
                                        <p:tgtEl>
                                          <p:spTgt spid="43013">
                                            <p:txEl>
                                              <p:charRg st="64" end="9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013">
                                            <p:txEl>
                                              <p:charRg st="64" end="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p:nvPr/>
        </p:nvSpPr>
        <p:spPr>
          <a:xfrm>
            <a:off x="179388" y="908050"/>
            <a:ext cx="8785225" cy="1439863"/>
          </a:xfrm>
          <a:prstGeom prst="rect">
            <a:avLst/>
          </a:prstGeom>
          <a:noFill/>
          <a:ln w="9525">
            <a:noFill/>
          </a:ln>
        </p:spPr>
        <p:txBody>
          <a:bodyPr/>
          <a:p>
            <a:pPr marL="342900" indent="-342900" eaLnBrk="0" hangingPunct="0">
              <a:lnSpc>
                <a:spcPct val="100000"/>
              </a:lnSpc>
              <a:spcBef>
                <a:spcPct val="20000"/>
              </a:spcBef>
              <a:buChar char="•"/>
            </a:pPr>
            <a:r>
              <a:rPr lang="zh-CN" altLang="en-US" sz="2800" dirty="0">
                <a:latin typeface="仿宋_GB2312" pitchFamily="49" charset="-122"/>
                <a:ea typeface="仿宋_GB2312" pitchFamily="49" charset="-122"/>
              </a:rPr>
              <a:t>设立一个标志数组</a:t>
            </a:r>
            <a:r>
              <a:rPr lang="en-US" altLang="zh-CN" sz="2800" dirty="0">
                <a:latin typeface="仿宋_GB2312" pitchFamily="49" charset="-122"/>
                <a:ea typeface="仿宋_GB2312" pitchFamily="49" charset="-122"/>
              </a:rPr>
              <a:t>flag[2]</a:t>
            </a:r>
            <a:r>
              <a:rPr lang="zh-CN" altLang="en-US" sz="2800" dirty="0">
                <a:latin typeface="仿宋_GB2312" pitchFamily="49" charset="-122"/>
                <a:ea typeface="仿宋_GB2312" pitchFamily="49" charset="-122"/>
              </a:rPr>
              <a:t>：描述进程是否希望进入临界区，初值均为</a:t>
            </a:r>
            <a:r>
              <a:rPr lang="en-US" altLang="zh-CN" sz="2800" dirty="0">
                <a:latin typeface="仿宋_GB2312" pitchFamily="49" charset="-122"/>
                <a:ea typeface="仿宋_GB2312" pitchFamily="49" charset="-122"/>
              </a:rPr>
              <a:t>0(FALSE)</a:t>
            </a:r>
            <a:r>
              <a:rPr lang="zh-CN" altLang="en-US" sz="2800" dirty="0">
                <a:latin typeface="仿宋_GB2312" pitchFamily="49" charset="-122"/>
                <a:ea typeface="仿宋_GB2312" pitchFamily="49" charset="-122"/>
              </a:rPr>
              <a:t>，表示进程都不希望进入临界区。</a:t>
            </a:r>
            <a:r>
              <a:rPr lang="en-US" altLang="zh-CN" sz="2800" dirty="0">
                <a:latin typeface="仿宋_GB2312" pitchFamily="49" charset="-122"/>
                <a:ea typeface="仿宋_GB2312" pitchFamily="49" charset="-122"/>
              </a:rPr>
              <a:t>int turn=0,</a:t>
            </a:r>
            <a:r>
              <a:rPr lang="zh-CN" altLang="en-US" sz="2800" dirty="0">
                <a:latin typeface="仿宋_GB2312" pitchFamily="49" charset="-122"/>
                <a:ea typeface="仿宋_GB2312" pitchFamily="49" charset="-122"/>
              </a:rPr>
              <a:t>表示首先轮到</a:t>
            </a:r>
            <a:r>
              <a:rPr lang="en-US" altLang="zh-CN" sz="2800" dirty="0">
                <a:latin typeface="仿宋_GB2312" pitchFamily="49" charset="-122"/>
                <a:ea typeface="仿宋_GB2312" pitchFamily="49" charset="-122"/>
              </a:rPr>
              <a:t>P0</a:t>
            </a:r>
            <a:r>
              <a:rPr lang="zh-CN" altLang="en-US" sz="2800" dirty="0">
                <a:latin typeface="仿宋_GB2312" pitchFamily="49" charset="-122"/>
                <a:ea typeface="仿宋_GB2312" pitchFamily="49" charset="-122"/>
              </a:rPr>
              <a:t>进入临界区。</a:t>
            </a:r>
            <a:endParaRPr lang="zh-CN" altLang="en-US" sz="2800" dirty="0">
              <a:latin typeface="仿宋_GB2312" pitchFamily="49" charset="-122"/>
              <a:ea typeface="仿宋_GB2312" pitchFamily="49" charset="-122"/>
            </a:endParaRPr>
          </a:p>
        </p:txBody>
      </p:sp>
      <p:sp>
        <p:nvSpPr>
          <p:cNvPr id="243715" name="Rectangle 3"/>
          <p:cNvSpPr>
            <a:spLocks noChangeArrowheads="1"/>
          </p:cNvSpPr>
          <p:nvPr/>
        </p:nvSpPr>
        <p:spPr bwMode="auto">
          <a:xfrm>
            <a:off x="2411413" y="333375"/>
            <a:ext cx="3024188"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ebdings" panose="05030102010509060703" pitchFamily="18" charset="2"/>
              </a:rPr>
              <a:t></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算法</a:t>
            </a:r>
            <a:r>
              <a:rPr kumimoji="1" lang="en-US" altLang="zh-CN"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4</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53252" name="Rectangle 4"/>
          <p:cNvSpPr/>
          <p:nvPr/>
        </p:nvSpPr>
        <p:spPr>
          <a:xfrm>
            <a:off x="142875" y="2852738"/>
            <a:ext cx="4500563" cy="2952750"/>
          </a:xfrm>
          <a:prstGeom prst="rect">
            <a:avLst/>
          </a:prstGeom>
          <a:noFill/>
          <a:ln w="9525">
            <a:noFill/>
          </a:ln>
        </p:spPr>
        <p:txBody>
          <a:bodyPr/>
          <a:p>
            <a:pPr marL="342900" indent="-342900" eaLnBrk="0" hangingPunct="0">
              <a:lnSpc>
                <a:spcPct val="100000"/>
              </a:lnSpc>
              <a:spcBef>
                <a:spcPct val="20000"/>
              </a:spcBef>
              <a:buChar char="•"/>
            </a:pPr>
            <a:r>
              <a:rPr lang="en-US" altLang="zh-CN" sz="2800" dirty="0">
                <a:solidFill>
                  <a:srgbClr val="008AF2"/>
                </a:solidFill>
                <a:latin typeface="Arial" panose="020B0604020202020204" pitchFamily="34" charset="0"/>
                <a:ea typeface="仿宋_GB2312" pitchFamily="49" charset="-122"/>
              </a:rPr>
              <a:t>P0:</a:t>
            </a:r>
            <a:r>
              <a:rPr lang="en-US" altLang="zh-CN" sz="2800" dirty="0">
                <a:latin typeface="Arial" panose="020B0604020202020204" pitchFamily="34" charset="0"/>
                <a:ea typeface="仿宋_GB2312" pitchFamily="49" charset="-122"/>
              </a:rPr>
              <a:t> </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flag[0]=1;</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turn=1;</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a:t>
            </a:r>
            <a:r>
              <a:rPr lang="en-US" altLang="zh-CN" dirty="0">
                <a:latin typeface="Arial" panose="020B0604020202020204" pitchFamily="34" charset="0"/>
                <a:ea typeface="仿宋_GB2312" pitchFamily="49" charset="-122"/>
              </a:rPr>
              <a:t>while (flag[1] &amp;&amp;turn==1);</a:t>
            </a:r>
            <a:endParaRPr lang="en-US" altLang="zh-CN"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zh-CN" altLang="en-US" sz="2800" dirty="0">
                <a:latin typeface="Arial" panose="020B0604020202020204" pitchFamily="34" charset="0"/>
                <a:ea typeface="仿宋_GB2312" pitchFamily="49" charset="-122"/>
              </a:rPr>
              <a:t>    临界区</a:t>
            </a:r>
            <a:endParaRPr lang="zh-CN" altLang="en-US"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zh-CN" altLang="en-US" sz="2800" dirty="0">
                <a:latin typeface="Arial" panose="020B0604020202020204" pitchFamily="34" charset="0"/>
                <a:ea typeface="仿宋_GB2312" pitchFamily="49" charset="-122"/>
              </a:rPr>
              <a:t>  </a:t>
            </a:r>
            <a:r>
              <a:rPr lang="en-US" altLang="zh-CN" sz="2800" dirty="0">
                <a:latin typeface="Arial" panose="020B0604020202020204" pitchFamily="34" charset="0"/>
                <a:ea typeface="仿宋_GB2312" pitchFamily="49" charset="-122"/>
              </a:rPr>
              <a:t>flag[0]=0;</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endParaRPr lang="en-US" altLang="zh-CN" sz="2800" dirty="0">
              <a:latin typeface="Arial" panose="020B0604020202020204" pitchFamily="34" charset="0"/>
              <a:ea typeface="仿宋_GB2312" pitchFamily="49" charset="-122"/>
            </a:endParaRPr>
          </a:p>
        </p:txBody>
      </p:sp>
      <p:sp>
        <p:nvSpPr>
          <p:cNvPr id="53253" name="Rectangle 5"/>
          <p:cNvSpPr/>
          <p:nvPr/>
        </p:nvSpPr>
        <p:spPr>
          <a:xfrm>
            <a:off x="4643438" y="2852738"/>
            <a:ext cx="4752975" cy="2952750"/>
          </a:xfrm>
          <a:prstGeom prst="rect">
            <a:avLst/>
          </a:prstGeom>
          <a:noFill/>
          <a:ln w="9525">
            <a:noFill/>
          </a:ln>
        </p:spPr>
        <p:txBody>
          <a:bodyPr/>
          <a:p>
            <a:pPr marL="342900" indent="-342900" eaLnBrk="0" hangingPunct="0">
              <a:lnSpc>
                <a:spcPct val="100000"/>
              </a:lnSpc>
              <a:spcBef>
                <a:spcPct val="20000"/>
              </a:spcBef>
              <a:buChar char="•"/>
            </a:pPr>
            <a:r>
              <a:rPr lang="en-US" altLang="zh-CN" sz="2800" dirty="0">
                <a:solidFill>
                  <a:srgbClr val="008AF2"/>
                </a:solidFill>
                <a:latin typeface="Arial" panose="020B0604020202020204" pitchFamily="34" charset="0"/>
                <a:ea typeface="仿宋_GB2312" pitchFamily="49" charset="-122"/>
              </a:rPr>
              <a:t>P1: </a:t>
            </a:r>
            <a:endParaRPr lang="en-US" altLang="zh-CN" sz="2800" dirty="0">
              <a:solidFill>
                <a:srgbClr val="008AF2"/>
              </a:solidFill>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flag[1]=1;</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turn=0;</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en-US" altLang="zh-CN" sz="2800" dirty="0">
                <a:latin typeface="Arial" panose="020B0604020202020204" pitchFamily="34" charset="0"/>
                <a:ea typeface="仿宋_GB2312" pitchFamily="49" charset="-122"/>
              </a:rPr>
              <a:t>  </a:t>
            </a:r>
            <a:r>
              <a:rPr lang="en-US" altLang="zh-CN" dirty="0">
                <a:latin typeface="Arial" panose="020B0604020202020204" pitchFamily="34" charset="0"/>
                <a:ea typeface="仿宋_GB2312" pitchFamily="49" charset="-122"/>
              </a:rPr>
              <a:t>while (flag[0] &amp;&amp; turn==0);</a:t>
            </a:r>
            <a:endParaRPr lang="en-US" altLang="zh-CN"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zh-CN" altLang="en-US" sz="2800" dirty="0">
                <a:latin typeface="Arial" panose="020B0604020202020204" pitchFamily="34" charset="0"/>
                <a:ea typeface="仿宋_GB2312" pitchFamily="49" charset="-122"/>
              </a:rPr>
              <a:t>     临界区</a:t>
            </a:r>
            <a:endParaRPr lang="zh-CN" altLang="en-US" sz="2800" dirty="0">
              <a:latin typeface="Arial" panose="020B0604020202020204" pitchFamily="34" charset="0"/>
              <a:ea typeface="仿宋_GB2312" pitchFamily="49" charset="-122"/>
            </a:endParaRPr>
          </a:p>
          <a:p>
            <a:pPr marL="342900" indent="-342900" eaLnBrk="0" hangingPunct="0">
              <a:lnSpc>
                <a:spcPct val="100000"/>
              </a:lnSpc>
              <a:spcBef>
                <a:spcPct val="20000"/>
              </a:spcBef>
            </a:pPr>
            <a:r>
              <a:rPr lang="zh-CN" altLang="en-US" sz="2800" dirty="0">
                <a:latin typeface="Arial" panose="020B0604020202020204" pitchFamily="34" charset="0"/>
                <a:ea typeface="仿宋_GB2312" pitchFamily="49" charset="-122"/>
              </a:rPr>
              <a:t>  </a:t>
            </a:r>
            <a:r>
              <a:rPr lang="en-US" altLang="zh-CN" sz="2800" dirty="0">
                <a:latin typeface="Arial" panose="020B0604020202020204" pitchFamily="34" charset="0"/>
                <a:ea typeface="仿宋_GB2312" pitchFamily="49" charset="-122"/>
              </a:rPr>
              <a:t>flag[1]=0;</a:t>
            </a:r>
            <a:endParaRPr lang="en-US" altLang="zh-CN" sz="2800" dirty="0">
              <a:latin typeface="Arial" panose="020B0604020202020204" pitchFamily="34" charset="0"/>
              <a:ea typeface="仿宋_GB2312" pitchFamily="49" charset="-122"/>
            </a:endParaRPr>
          </a:p>
          <a:p>
            <a:pPr marL="342900" indent="-342900" eaLnBrk="0" hangingPunct="0">
              <a:lnSpc>
                <a:spcPct val="100000"/>
              </a:lnSpc>
              <a:spcBef>
                <a:spcPct val="20000"/>
              </a:spcBef>
            </a:pPr>
            <a:endParaRPr lang="en-US" altLang="zh-CN" sz="2800" dirty="0">
              <a:latin typeface="Arial" panose="020B0604020202020204" pitchFamily="34" charset="0"/>
              <a:ea typeface="仿宋_GB2312" pitchFamily="49" charset="-122"/>
            </a:endParaRPr>
          </a:p>
        </p:txBody>
      </p:sp>
      <p:sp>
        <p:nvSpPr>
          <p:cNvPr id="53254" name="Line 7"/>
          <p:cNvSpPr/>
          <p:nvPr/>
        </p:nvSpPr>
        <p:spPr>
          <a:xfrm>
            <a:off x="4427538" y="2565400"/>
            <a:ext cx="0" cy="4292600"/>
          </a:xfrm>
          <a:prstGeom prst="line">
            <a:avLst/>
          </a:prstGeom>
          <a:ln w="28575" cap="flat" cmpd="sng">
            <a:solidFill>
              <a:srgbClr val="FF0000"/>
            </a:solidFill>
            <a:prstDash val="solid"/>
            <a:headEnd type="none" w="med" len="med"/>
            <a:tailEnd type="none" w="med" len="med"/>
          </a:ln>
        </p:spPr>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6"/>
          <p:cNvSpPr/>
          <p:nvPr/>
        </p:nvSpPr>
        <p:spPr>
          <a:xfrm>
            <a:off x="304800" y="1066800"/>
            <a:ext cx="8610600" cy="2649538"/>
          </a:xfrm>
          <a:prstGeom prst="rect">
            <a:avLst/>
          </a:prstGeom>
          <a:noFill/>
          <a:ln w="9525">
            <a:noFill/>
          </a:ln>
        </p:spPr>
        <p:txBody>
          <a:bodyPr/>
          <a:p>
            <a:pPr marL="342900" indent="-342900" eaLnBrk="0" hangingPunct="0">
              <a:lnSpc>
                <a:spcPct val="135000"/>
              </a:lnSpc>
              <a:spcBef>
                <a:spcPct val="20000"/>
              </a:spcBef>
              <a:buChar char="•"/>
            </a:pPr>
            <a:r>
              <a:rPr lang="zh-CN" altLang="en-US" sz="2800" dirty="0">
                <a:latin typeface="Arial" panose="020B0604020202020204" pitchFamily="34" charset="0"/>
                <a:ea typeface="仿宋_GB2312" pitchFamily="49" charset="-122"/>
              </a:rPr>
              <a:t>每一类临界资源设置一把锁</a:t>
            </a:r>
            <a:r>
              <a:rPr lang="en-US" altLang="zh-CN" sz="2800" dirty="0">
                <a:latin typeface="Arial" panose="020B0604020202020204" pitchFamily="34" charset="0"/>
                <a:ea typeface="仿宋_GB2312" pitchFamily="49" charset="-122"/>
              </a:rPr>
              <a:t>lock</a:t>
            </a:r>
            <a:r>
              <a:rPr lang="zh-CN" altLang="en-US" sz="2800" dirty="0">
                <a:latin typeface="Arial" panose="020B0604020202020204" pitchFamily="34" charset="0"/>
                <a:ea typeface="仿宋_GB2312" pitchFamily="49" charset="-122"/>
              </a:rPr>
              <a:t>。</a:t>
            </a:r>
            <a:endParaRPr lang="zh-CN" altLang="en-US" sz="2800" dirty="0">
              <a:latin typeface="Arial" panose="020B0604020202020204" pitchFamily="34" charset="0"/>
              <a:ea typeface="仿宋_GB2312" pitchFamily="49" charset="-122"/>
            </a:endParaRPr>
          </a:p>
          <a:p>
            <a:pPr marL="342900" indent="-342900" eaLnBrk="0" hangingPunct="0">
              <a:lnSpc>
                <a:spcPct val="135000"/>
              </a:lnSpc>
              <a:spcBef>
                <a:spcPct val="20000"/>
              </a:spcBef>
              <a:buChar char="•"/>
            </a:pPr>
            <a:r>
              <a:rPr lang="en-US" altLang="zh-CN" sz="2800" dirty="0">
                <a:latin typeface="Arial" panose="020B0604020202020204" pitchFamily="34" charset="0"/>
                <a:ea typeface="仿宋_GB2312" pitchFamily="49" charset="-122"/>
              </a:rPr>
              <a:t>lock</a:t>
            </a:r>
            <a:r>
              <a:rPr lang="zh-CN" altLang="en-US" sz="2800" dirty="0">
                <a:latin typeface="Arial" panose="020B0604020202020204" pitchFamily="34" charset="0"/>
                <a:ea typeface="仿宋_GB2312" pitchFamily="49" charset="-122"/>
              </a:rPr>
              <a:t>表示资源的两种状态：</a:t>
            </a:r>
            <a:r>
              <a:rPr lang="en-US" altLang="zh-CN" sz="2800" dirty="0">
                <a:latin typeface="Arial" panose="020B0604020202020204" pitchFamily="34" charset="0"/>
                <a:ea typeface="仿宋_GB2312" pitchFamily="49" charset="-122"/>
              </a:rPr>
              <a:t>TRUE</a:t>
            </a:r>
            <a:r>
              <a:rPr lang="zh-CN" altLang="en-US" sz="2800" dirty="0">
                <a:latin typeface="Arial" panose="020B0604020202020204" pitchFamily="34" charset="0"/>
                <a:ea typeface="仿宋_GB2312" pitchFamily="49" charset="-122"/>
              </a:rPr>
              <a:t>表示正被占用（关锁状态）；</a:t>
            </a:r>
            <a:r>
              <a:rPr lang="en-US" altLang="zh-CN" sz="2800" dirty="0">
                <a:latin typeface="Arial" panose="020B0604020202020204" pitchFamily="34" charset="0"/>
                <a:ea typeface="仿宋_GB2312" pitchFamily="49" charset="-122"/>
              </a:rPr>
              <a:t>FALSE</a:t>
            </a:r>
            <a:r>
              <a:rPr lang="zh-CN" altLang="en-US" sz="2800" dirty="0">
                <a:latin typeface="Arial" panose="020B0604020202020204" pitchFamily="34" charset="0"/>
                <a:ea typeface="仿宋_GB2312" pitchFamily="49" charset="-122"/>
              </a:rPr>
              <a:t>表示空闲（开锁状态）</a:t>
            </a:r>
            <a:endParaRPr lang="zh-CN" altLang="en-US" sz="2800" dirty="0">
              <a:latin typeface="Arial" panose="020B0604020202020204" pitchFamily="34" charset="0"/>
              <a:ea typeface="仿宋_GB2312" pitchFamily="49" charset="-122"/>
            </a:endParaRPr>
          </a:p>
        </p:txBody>
      </p:sp>
      <p:sp>
        <p:nvSpPr>
          <p:cNvPr id="79879" name="Rectangle 7"/>
          <p:cNvSpPr>
            <a:spLocks noChangeArrowheads="1"/>
          </p:cNvSpPr>
          <p:nvPr/>
        </p:nvSpPr>
        <p:spPr bwMode="auto">
          <a:xfrm>
            <a:off x="395288" y="333375"/>
            <a:ext cx="5545138"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进程互斥的锁操作方法</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54276" name="Rectangle 8"/>
          <p:cNvSpPr/>
          <p:nvPr/>
        </p:nvSpPr>
        <p:spPr>
          <a:xfrm>
            <a:off x="2339975" y="3500438"/>
            <a:ext cx="3240088" cy="649287"/>
          </a:xfrm>
          <a:prstGeom prst="rect">
            <a:avLst/>
          </a:prstGeom>
          <a:solidFill>
            <a:srgbClr val="CCFFFF"/>
          </a:solidFill>
          <a:ln w="9525">
            <a:noFill/>
          </a:ln>
        </p:spPr>
        <p:txBody>
          <a:bodyPr anchor="ctr">
            <a:spAutoFit/>
          </a:bodyPr>
          <a:p>
            <a:endParaRPr lang="zh-CN" altLang="en-US" dirty="0">
              <a:latin typeface="Arial" panose="020B0604020202020204" pitchFamily="34" charset="0"/>
            </a:endParaRPr>
          </a:p>
        </p:txBody>
      </p:sp>
      <p:sp>
        <p:nvSpPr>
          <p:cNvPr id="54277" name="Rectangle 9"/>
          <p:cNvSpPr/>
          <p:nvPr/>
        </p:nvSpPr>
        <p:spPr>
          <a:xfrm>
            <a:off x="2411413" y="4724400"/>
            <a:ext cx="3240087" cy="649288"/>
          </a:xfrm>
          <a:prstGeom prst="rect">
            <a:avLst/>
          </a:prstGeom>
          <a:solidFill>
            <a:srgbClr val="E8E8E8"/>
          </a:solidFill>
          <a:ln w="9525">
            <a:noFill/>
          </a:ln>
        </p:spPr>
        <p:txBody>
          <a:bodyPr anchor="ctr">
            <a:spAutoFit/>
          </a:bodyPr>
          <a:p>
            <a:endParaRPr lang="zh-CN" altLang="en-US" dirty="0">
              <a:latin typeface="Arial" panose="020B0604020202020204" pitchFamily="34" charset="0"/>
            </a:endParaRPr>
          </a:p>
        </p:txBody>
      </p:sp>
      <p:sp>
        <p:nvSpPr>
          <p:cNvPr id="54278" name="Text Box 10"/>
          <p:cNvSpPr txBox="1"/>
          <p:nvPr/>
        </p:nvSpPr>
        <p:spPr>
          <a:xfrm>
            <a:off x="2339975" y="3644900"/>
            <a:ext cx="3240088" cy="457200"/>
          </a:xfrm>
          <a:prstGeom prst="rect">
            <a:avLst/>
          </a:prstGeom>
          <a:noFill/>
          <a:ln w="9525">
            <a:noFill/>
          </a:ln>
        </p:spPr>
        <p:txBody>
          <a:bodyPr>
            <a:spAutoFit/>
          </a:bodyPr>
          <a:p>
            <a:pPr algn="ctr">
              <a:lnSpc>
                <a:spcPct val="100000"/>
              </a:lnSpc>
            </a:pPr>
            <a:endParaRPr lang="zh-CN" altLang="en-US" b="0" dirty="0">
              <a:latin typeface="Times New Roman" panose="02020603050405020304" pitchFamily="18" charset="0"/>
            </a:endParaRPr>
          </a:p>
        </p:txBody>
      </p:sp>
      <p:sp>
        <p:nvSpPr>
          <p:cNvPr id="54279" name="Text Box 11"/>
          <p:cNvSpPr txBox="1"/>
          <p:nvPr/>
        </p:nvSpPr>
        <p:spPr>
          <a:xfrm>
            <a:off x="2339975" y="3573463"/>
            <a:ext cx="3311525" cy="519112"/>
          </a:xfrm>
          <a:prstGeom prst="rect">
            <a:avLst/>
          </a:prstGeom>
          <a:noFill/>
          <a:ln w="9525">
            <a:noFill/>
          </a:ln>
        </p:spPr>
        <p:txBody>
          <a:bodyPr>
            <a:spAutoFit/>
          </a:bodyPr>
          <a:p>
            <a:pPr algn="ctr">
              <a:lnSpc>
                <a:spcPct val="100000"/>
              </a:lnSpc>
            </a:pPr>
            <a:r>
              <a:rPr lang="zh-CN" altLang="en-US" sz="2800" dirty="0">
                <a:solidFill>
                  <a:schemeClr val="tx2"/>
                </a:solidFill>
                <a:latin typeface="Times New Roman" panose="02020603050405020304" pitchFamily="18" charset="0"/>
              </a:rPr>
              <a:t>加锁操作</a:t>
            </a:r>
            <a:endParaRPr lang="zh-CN" altLang="en-US" sz="2800" dirty="0">
              <a:solidFill>
                <a:schemeClr val="tx2"/>
              </a:solidFill>
              <a:latin typeface="Times New Roman" panose="02020603050405020304" pitchFamily="18" charset="0"/>
            </a:endParaRPr>
          </a:p>
        </p:txBody>
      </p:sp>
      <p:sp>
        <p:nvSpPr>
          <p:cNvPr id="54280" name="Text Box 12"/>
          <p:cNvSpPr txBox="1"/>
          <p:nvPr/>
        </p:nvSpPr>
        <p:spPr>
          <a:xfrm>
            <a:off x="2411413" y="4797425"/>
            <a:ext cx="3311525" cy="519113"/>
          </a:xfrm>
          <a:prstGeom prst="rect">
            <a:avLst/>
          </a:prstGeom>
          <a:noFill/>
          <a:ln w="9525">
            <a:noFill/>
          </a:ln>
        </p:spPr>
        <p:txBody>
          <a:bodyPr>
            <a:spAutoFit/>
          </a:bodyPr>
          <a:p>
            <a:pPr algn="ctr">
              <a:lnSpc>
                <a:spcPct val="100000"/>
              </a:lnSpc>
            </a:pPr>
            <a:r>
              <a:rPr lang="zh-CN" altLang="en-US" sz="2800" dirty="0">
                <a:solidFill>
                  <a:schemeClr val="accent1"/>
                </a:solidFill>
                <a:latin typeface="Times New Roman" panose="02020603050405020304" pitchFamily="18" charset="0"/>
              </a:rPr>
              <a:t>开锁操作</a:t>
            </a:r>
            <a:endParaRPr lang="zh-CN" altLang="en-US" sz="2800" dirty="0">
              <a:solidFill>
                <a:schemeClr val="accent1"/>
              </a:solidFill>
              <a:latin typeface="Times New Roman" panose="02020603050405020304" pitchFamily="18" charset="0"/>
            </a:endParaRPr>
          </a:p>
        </p:txBody>
      </p:sp>
      <p:sp>
        <p:nvSpPr>
          <p:cNvPr id="54281" name="Text Box 13"/>
          <p:cNvSpPr txBox="1"/>
          <p:nvPr/>
        </p:nvSpPr>
        <p:spPr>
          <a:xfrm>
            <a:off x="2339975" y="4149725"/>
            <a:ext cx="3311525" cy="519113"/>
          </a:xfrm>
          <a:prstGeom prst="rect">
            <a:avLst/>
          </a:prstGeom>
          <a:noFill/>
          <a:ln w="9525">
            <a:noFill/>
          </a:ln>
        </p:spPr>
        <p:txBody>
          <a:bodyPr>
            <a:spAutoFit/>
          </a:bodyPr>
          <a:p>
            <a:pPr algn="ctr">
              <a:lnSpc>
                <a:spcPct val="100000"/>
              </a:lnSpc>
            </a:pPr>
            <a:r>
              <a:rPr lang="zh-CN" altLang="en-US" sz="2800" dirty="0">
                <a:solidFill>
                  <a:srgbClr val="3333CC"/>
                </a:solidFill>
                <a:latin typeface="Times New Roman" panose="02020603050405020304" pitchFamily="18" charset="0"/>
              </a:rPr>
              <a:t>执行临界区程序</a:t>
            </a:r>
            <a:endParaRPr lang="zh-CN" altLang="en-US" sz="2800" dirty="0">
              <a:solidFill>
                <a:srgbClr val="3333CC"/>
              </a:solidFill>
              <a:latin typeface="Times New Roman" panose="02020603050405020304" pitchFamily="18" charset="0"/>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p:nvPr/>
        </p:nvSpPr>
        <p:spPr>
          <a:xfrm>
            <a:off x="684213" y="4652963"/>
            <a:ext cx="7777162" cy="1752600"/>
          </a:xfrm>
          <a:prstGeom prst="rect">
            <a:avLst/>
          </a:prstGeom>
          <a:noFill/>
          <a:ln w="9525">
            <a:noFill/>
          </a:ln>
        </p:spPr>
        <p:txBody>
          <a:bodyPr/>
          <a:p>
            <a:pPr marL="342900" indent="-342900" eaLnBrk="0" hangingPunct="0">
              <a:lnSpc>
                <a:spcPct val="80000"/>
              </a:lnSpc>
              <a:spcBef>
                <a:spcPct val="20000"/>
              </a:spcBef>
              <a:buChar char="•"/>
            </a:pPr>
            <a:r>
              <a:rPr lang="zh-CN" altLang="en-US" sz="2800" dirty="0">
                <a:latin typeface="Arial" panose="020B0604020202020204" pitchFamily="34" charset="0"/>
                <a:ea typeface="仿宋_GB2312" pitchFamily="49" charset="-122"/>
              </a:rPr>
              <a:t>临界区太长时，降低了中断响应速度；</a:t>
            </a:r>
            <a:endParaRPr lang="zh-CN" altLang="en-US" sz="2800" dirty="0">
              <a:latin typeface="Arial" panose="020B0604020202020204" pitchFamily="34" charset="0"/>
              <a:ea typeface="仿宋_GB2312" pitchFamily="49" charset="-122"/>
            </a:endParaRPr>
          </a:p>
          <a:p>
            <a:pPr marL="342900" indent="-342900" eaLnBrk="0" hangingPunct="0">
              <a:lnSpc>
                <a:spcPct val="80000"/>
              </a:lnSpc>
              <a:spcBef>
                <a:spcPct val="20000"/>
              </a:spcBef>
              <a:buChar char="•"/>
            </a:pPr>
            <a:r>
              <a:rPr lang="zh-CN" altLang="en-US" sz="2800" dirty="0">
                <a:latin typeface="Arial" panose="020B0604020202020204" pitchFamily="34" charset="0"/>
                <a:ea typeface="仿宋_GB2312" pitchFamily="49" charset="-122"/>
              </a:rPr>
              <a:t>加锁时</a:t>
            </a:r>
            <a:r>
              <a:rPr lang="en-US" altLang="zh-CN" sz="2800" dirty="0">
                <a:latin typeface="Arial" panose="020B0604020202020204" pitchFamily="34" charset="0"/>
                <a:ea typeface="仿宋_GB2312" pitchFamily="49" charset="-122"/>
              </a:rPr>
              <a:t>CPU</a:t>
            </a:r>
            <a:r>
              <a:rPr lang="zh-CN" altLang="en-US" sz="2800" dirty="0">
                <a:latin typeface="Arial" panose="020B0604020202020204" pitchFamily="34" charset="0"/>
                <a:ea typeface="仿宋_GB2312" pitchFamily="49" charset="-122"/>
              </a:rPr>
              <a:t>不断测试，处于忙等待；</a:t>
            </a:r>
            <a:endParaRPr lang="zh-CN" altLang="en-US" sz="2800" dirty="0">
              <a:latin typeface="Arial" panose="020B0604020202020204" pitchFamily="34" charset="0"/>
              <a:ea typeface="仿宋_GB2312" pitchFamily="49" charset="-122"/>
            </a:endParaRPr>
          </a:p>
          <a:p>
            <a:pPr marL="342900" indent="-342900" eaLnBrk="0" hangingPunct="0">
              <a:lnSpc>
                <a:spcPct val="80000"/>
              </a:lnSpc>
              <a:spcBef>
                <a:spcPct val="20000"/>
              </a:spcBef>
              <a:buChar char="•"/>
            </a:pPr>
            <a:r>
              <a:rPr lang="zh-CN" altLang="en-US" sz="2800" dirty="0">
                <a:latin typeface="Arial" panose="020B0604020202020204" pitchFamily="34" charset="0"/>
                <a:ea typeface="仿宋_GB2312" pitchFamily="49" charset="-122"/>
              </a:rPr>
              <a:t>不能实现多处理机系统中同类临界区互斥；</a:t>
            </a:r>
            <a:endParaRPr lang="zh-CN" altLang="en-US" sz="2800" dirty="0">
              <a:latin typeface="Arial" panose="020B0604020202020204" pitchFamily="34" charset="0"/>
              <a:ea typeface="仿宋_GB2312" pitchFamily="49" charset="-122"/>
            </a:endParaRPr>
          </a:p>
        </p:txBody>
      </p:sp>
      <p:sp>
        <p:nvSpPr>
          <p:cNvPr id="80899" name="Rectangle 3"/>
          <p:cNvSpPr>
            <a:spLocks noChangeArrowheads="1"/>
          </p:cNvSpPr>
          <p:nvPr/>
        </p:nvSpPr>
        <p:spPr bwMode="auto">
          <a:xfrm>
            <a:off x="1042988" y="3429000"/>
            <a:ext cx="5545138" cy="519113"/>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优点：</a:t>
            </a:r>
            <a:r>
              <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简单、可靠</a:t>
            </a:r>
            <a:endPar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80900" name="Rectangle 4"/>
          <p:cNvSpPr>
            <a:spLocks noChangeArrowheads="1"/>
          </p:cNvSpPr>
          <p:nvPr/>
        </p:nvSpPr>
        <p:spPr bwMode="auto">
          <a:xfrm>
            <a:off x="250825" y="188913"/>
            <a:ext cx="5545138"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锁操作方法</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80901" name="Rectangle 5"/>
          <p:cNvSpPr>
            <a:spLocks noChangeArrowheads="1"/>
          </p:cNvSpPr>
          <p:nvPr/>
        </p:nvSpPr>
        <p:spPr bwMode="auto">
          <a:xfrm>
            <a:off x="395288" y="765175"/>
            <a:ext cx="7777163"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ebdings" panose="05030102010509060703" pitchFamily="18" charset="2"/>
              </a:rPr>
              <a:t></a:t>
            </a:r>
            <a:r>
              <a:rPr kumimoji="1" lang="zh-CN" altLang="en-US" sz="32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用开、关中断实现锁操作</a:t>
            </a:r>
            <a:endParaRPr kumimoji="1" lang="zh-CN" altLang="en-US" sz="32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55302" name="Rectangle 6"/>
          <p:cNvSpPr/>
          <p:nvPr/>
        </p:nvSpPr>
        <p:spPr>
          <a:xfrm>
            <a:off x="2195513" y="1341438"/>
            <a:ext cx="3240087" cy="649287"/>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5303" name="Rectangle 7"/>
          <p:cNvSpPr/>
          <p:nvPr/>
        </p:nvSpPr>
        <p:spPr>
          <a:xfrm>
            <a:off x="2266950" y="2566988"/>
            <a:ext cx="3240088" cy="649287"/>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5304" name="Text Box 8"/>
          <p:cNvSpPr txBox="1"/>
          <p:nvPr/>
        </p:nvSpPr>
        <p:spPr>
          <a:xfrm>
            <a:off x="2195513" y="1341438"/>
            <a:ext cx="3240087" cy="457200"/>
          </a:xfrm>
          <a:prstGeom prst="rect">
            <a:avLst/>
          </a:prstGeom>
          <a:noFill/>
          <a:ln w="9525">
            <a:noFill/>
          </a:ln>
        </p:spPr>
        <p:txBody>
          <a:bodyPr>
            <a:spAutoFit/>
          </a:bodyPr>
          <a:p>
            <a:pPr algn="ctr">
              <a:lnSpc>
                <a:spcPct val="100000"/>
              </a:lnSpc>
            </a:pPr>
            <a:endParaRPr lang="zh-CN" altLang="en-US" b="0" dirty="0">
              <a:latin typeface="Times New Roman" panose="02020603050405020304" pitchFamily="18" charset="0"/>
            </a:endParaRPr>
          </a:p>
        </p:txBody>
      </p:sp>
      <p:sp>
        <p:nvSpPr>
          <p:cNvPr id="55305" name="Text Box 9"/>
          <p:cNvSpPr txBox="1"/>
          <p:nvPr/>
        </p:nvSpPr>
        <p:spPr>
          <a:xfrm>
            <a:off x="2195513" y="1412875"/>
            <a:ext cx="3311525" cy="519113"/>
          </a:xfrm>
          <a:prstGeom prst="rect">
            <a:avLst/>
          </a:prstGeom>
          <a:noFill/>
          <a:ln w="9525">
            <a:noFill/>
          </a:ln>
        </p:spPr>
        <p:txBody>
          <a:bodyPr>
            <a:spAutoFit/>
          </a:bodyPr>
          <a:p>
            <a:pPr algn="ctr">
              <a:lnSpc>
                <a:spcPct val="100000"/>
              </a:lnSpc>
            </a:pPr>
            <a:r>
              <a:rPr lang="zh-CN" altLang="en-US" sz="2800" dirty="0">
                <a:solidFill>
                  <a:srgbClr val="3333CC"/>
                </a:solidFill>
                <a:latin typeface="Times New Roman" panose="02020603050405020304" pitchFamily="18" charset="0"/>
              </a:rPr>
              <a:t>关中断</a:t>
            </a:r>
            <a:endParaRPr lang="zh-CN" altLang="en-US" sz="2800" dirty="0">
              <a:solidFill>
                <a:srgbClr val="3333CC"/>
              </a:solidFill>
              <a:latin typeface="Times New Roman" panose="02020603050405020304" pitchFamily="18" charset="0"/>
            </a:endParaRPr>
          </a:p>
        </p:txBody>
      </p:sp>
      <p:sp>
        <p:nvSpPr>
          <p:cNvPr id="55306" name="Text Box 10"/>
          <p:cNvSpPr txBox="1"/>
          <p:nvPr/>
        </p:nvSpPr>
        <p:spPr>
          <a:xfrm>
            <a:off x="2266950" y="2638425"/>
            <a:ext cx="3311525" cy="519113"/>
          </a:xfrm>
          <a:prstGeom prst="rect">
            <a:avLst/>
          </a:prstGeom>
          <a:noFill/>
          <a:ln w="9525">
            <a:noFill/>
          </a:ln>
        </p:spPr>
        <p:txBody>
          <a:bodyPr>
            <a:spAutoFit/>
          </a:bodyPr>
          <a:p>
            <a:pPr algn="ctr">
              <a:lnSpc>
                <a:spcPct val="100000"/>
              </a:lnSpc>
            </a:pPr>
            <a:r>
              <a:rPr lang="zh-CN" altLang="en-US" sz="2800" dirty="0">
                <a:solidFill>
                  <a:srgbClr val="3333CC"/>
                </a:solidFill>
                <a:latin typeface="Times New Roman" panose="02020603050405020304" pitchFamily="18" charset="0"/>
              </a:rPr>
              <a:t>开中断</a:t>
            </a:r>
            <a:endParaRPr lang="zh-CN" altLang="en-US" sz="2800" dirty="0">
              <a:solidFill>
                <a:srgbClr val="3333CC"/>
              </a:solidFill>
              <a:latin typeface="Times New Roman" panose="02020603050405020304" pitchFamily="18" charset="0"/>
            </a:endParaRPr>
          </a:p>
        </p:txBody>
      </p:sp>
      <p:sp>
        <p:nvSpPr>
          <p:cNvPr id="55307" name="Text Box 11"/>
          <p:cNvSpPr txBox="1"/>
          <p:nvPr/>
        </p:nvSpPr>
        <p:spPr>
          <a:xfrm>
            <a:off x="2195513" y="1989138"/>
            <a:ext cx="3311525" cy="519112"/>
          </a:xfrm>
          <a:prstGeom prst="rect">
            <a:avLst/>
          </a:prstGeom>
          <a:noFill/>
          <a:ln w="9525">
            <a:noFill/>
          </a:ln>
        </p:spPr>
        <p:txBody>
          <a:bodyPr>
            <a:spAutoFit/>
          </a:bodyPr>
          <a:p>
            <a:pPr algn="ctr">
              <a:lnSpc>
                <a:spcPct val="100000"/>
              </a:lnSpc>
            </a:pPr>
            <a:r>
              <a:rPr lang="zh-CN" altLang="en-US" sz="2800" dirty="0">
                <a:solidFill>
                  <a:srgbClr val="3333CC"/>
                </a:solidFill>
                <a:latin typeface="Times New Roman" panose="02020603050405020304" pitchFamily="18" charset="0"/>
              </a:rPr>
              <a:t>执行临界区程序</a:t>
            </a:r>
            <a:endParaRPr lang="zh-CN" altLang="en-US" sz="2800" dirty="0">
              <a:solidFill>
                <a:srgbClr val="3333CC"/>
              </a:solidFill>
              <a:latin typeface="Times New Roman" panose="02020603050405020304" pitchFamily="18" charset="0"/>
            </a:endParaRPr>
          </a:p>
        </p:txBody>
      </p:sp>
      <p:sp>
        <p:nvSpPr>
          <p:cNvPr id="80908" name="Rectangle 12"/>
          <p:cNvSpPr>
            <a:spLocks noChangeArrowheads="1"/>
          </p:cNvSpPr>
          <p:nvPr/>
        </p:nvSpPr>
        <p:spPr bwMode="auto">
          <a:xfrm>
            <a:off x="1042988" y="3933825"/>
            <a:ext cx="5545138" cy="519113"/>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缺点：</a:t>
            </a:r>
            <a:endPar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1" name="Rectangle 3"/>
          <p:cNvSpPr>
            <a:spLocks noChangeArrowheads="1"/>
          </p:cNvSpPr>
          <p:nvPr/>
        </p:nvSpPr>
        <p:spPr bwMode="auto">
          <a:xfrm>
            <a:off x="468313" y="114300"/>
            <a:ext cx="8675688" cy="1143000"/>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6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信号量(semaphore)</a:t>
            </a:r>
            <a:endParaRPr kumimoji="0" lang="en-US" altLang="zh-CN" sz="36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endParaRPr>
          </a:p>
        </p:txBody>
      </p:sp>
      <p:sp>
        <p:nvSpPr>
          <p:cNvPr id="83975" name="Text Box 7"/>
          <p:cNvSpPr txBox="1"/>
          <p:nvPr/>
        </p:nvSpPr>
        <p:spPr>
          <a:xfrm>
            <a:off x="395288" y="981075"/>
            <a:ext cx="8153400" cy="5635625"/>
          </a:xfrm>
          <a:prstGeom prst="rect">
            <a:avLst/>
          </a:prstGeom>
          <a:noFill/>
          <a:ln w="9525">
            <a:noFill/>
          </a:ln>
        </p:spPr>
        <p:txBody>
          <a:bodyPr>
            <a:spAutoFit/>
          </a:bodyPr>
          <a:p>
            <a:pPr algn="just">
              <a:lnSpc>
                <a:spcPct val="130000"/>
              </a:lnSpc>
            </a:pPr>
            <a:r>
              <a:rPr lang="zh-CN" altLang="en-US" sz="3200" dirty="0">
                <a:latin typeface="Times New Roman" panose="02020603050405020304" pitchFamily="18" charset="0"/>
              </a:rPr>
              <a:t>         </a:t>
            </a:r>
            <a:r>
              <a:rPr lang="en-US" altLang="zh-CN" sz="3200" dirty="0">
                <a:solidFill>
                  <a:srgbClr val="3333CC"/>
                </a:solidFill>
                <a:latin typeface="Times New Roman" panose="02020603050405020304" pitchFamily="18" charset="0"/>
              </a:rPr>
              <a:t>1. </a:t>
            </a:r>
            <a:r>
              <a:rPr lang="zh-CN" altLang="en-US" sz="3200" dirty="0">
                <a:solidFill>
                  <a:srgbClr val="3333CC"/>
                </a:solidFill>
                <a:latin typeface="Times New Roman" panose="02020603050405020304" pitchFamily="18" charset="0"/>
              </a:rPr>
              <a:t>整型信号量</a:t>
            </a:r>
            <a:endParaRPr lang="zh-CN" altLang="en-US" sz="3200" dirty="0">
              <a:solidFill>
                <a:srgbClr val="3333CC"/>
              </a:solidFill>
              <a:latin typeface="Times New Roman" panose="02020603050405020304" pitchFamily="18" charset="0"/>
            </a:endParaRPr>
          </a:p>
          <a:p>
            <a:pPr algn="just">
              <a:lnSpc>
                <a:spcPct val="130000"/>
              </a:lnSpc>
            </a:pPr>
            <a:r>
              <a:rPr lang="zh-CN" altLang="en-US" b="0" dirty="0">
                <a:latin typeface="Times New Roman" panose="02020603050405020304" pitchFamily="18" charset="0"/>
              </a:rPr>
              <a:t>        最初由</a:t>
            </a:r>
            <a:r>
              <a:rPr lang="en-US" altLang="zh-CN" b="0" dirty="0">
                <a:latin typeface="Times New Roman" panose="02020603050405020304" pitchFamily="18" charset="0"/>
              </a:rPr>
              <a:t>Dijkstra</a:t>
            </a:r>
            <a:r>
              <a:rPr lang="zh-CN" altLang="en-US" b="0" dirty="0">
                <a:latin typeface="Times New Roman" panose="02020603050405020304" pitchFamily="18" charset="0"/>
              </a:rPr>
              <a:t>把整型信号量定义为一个整型量，</a:t>
            </a:r>
            <a:r>
              <a:rPr lang="zh-CN" altLang="en-US" dirty="0">
                <a:latin typeface="Times New Roman" panose="02020603050405020304" pitchFamily="18" charset="0"/>
              </a:rPr>
              <a:t>除初始化外，仅能通过两个标准的原子操作</a:t>
            </a:r>
            <a:r>
              <a:rPr lang="en-US" altLang="zh-CN" dirty="0">
                <a:latin typeface="Times New Roman" panose="02020603050405020304" pitchFamily="18" charset="0"/>
              </a:rPr>
              <a:t>(Atomic Operation) </a:t>
            </a:r>
            <a:r>
              <a:rPr lang="en-US" altLang="zh-CN" dirty="0">
                <a:solidFill>
                  <a:schemeClr val="accent1"/>
                </a:solidFill>
                <a:latin typeface="Times New Roman" panose="02020603050405020304" pitchFamily="18" charset="0"/>
              </a:rPr>
              <a:t>wait(S)</a:t>
            </a:r>
            <a:r>
              <a:rPr lang="zh-CN" altLang="en-US" dirty="0">
                <a:latin typeface="Times New Roman" panose="02020603050405020304" pitchFamily="18" charset="0"/>
              </a:rPr>
              <a:t>和</a:t>
            </a:r>
            <a:r>
              <a:rPr lang="en-US" altLang="zh-CN" dirty="0">
                <a:solidFill>
                  <a:schemeClr val="accent1"/>
                </a:solidFill>
                <a:latin typeface="Times New Roman" panose="02020603050405020304" pitchFamily="18" charset="0"/>
              </a:rPr>
              <a:t>signal(S)</a:t>
            </a:r>
            <a:r>
              <a:rPr lang="zh-CN" altLang="en-US" dirty="0">
                <a:latin typeface="Times New Roman" panose="02020603050405020304" pitchFamily="18" charset="0"/>
              </a:rPr>
              <a:t>来访问。</a:t>
            </a:r>
            <a:r>
              <a:rPr lang="zh-CN" altLang="en-US" b="0" dirty="0">
                <a:latin typeface="Times New Roman" panose="02020603050405020304" pitchFamily="18" charset="0"/>
              </a:rPr>
              <a:t>又分别称为</a:t>
            </a:r>
            <a:r>
              <a:rPr lang="en-US" altLang="zh-CN" sz="2800" dirty="0">
                <a:solidFill>
                  <a:schemeClr val="accent1"/>
                </a:solidFill>
                <a:latin typeface="仿宋_GB2312" pitchFamily="49" charset="-122"/>
                <a:ea typeface="仿宋_GB2312" pitchFamily="49" charset="-122"/>
              </a:rPr>
              <a:t>P</a:t>
            </a:r>
            <a:r>
              <a:rPr lang="zh-CN" altLang="en-US" sz="2800" dirty="0">
                <a:solidFill>
                  <a:schemeClr val="accent1"/>
                </a:solidFill>
                <a:latin typeface="仿宋_GB2312" pitchFamily="49" charset="-122"/>
                <a:ea typeface="仿宋_GB2312" pitchFamily="49" charset="-122"/>
              </a:rPr>
              <a:t>、</a:t>
            </a:r>
            <a:r>
              <a:rPr lang="en-US" altLang="zh-CN" sz="2800" dirty="0">
                <a:solidFill>
                  <a:schemeClr val="accent1"/>
                </a:solidFill>
                <a:latin typeface="仿宋_GB2312" pitchFamily="49" charset="-122"/>
                <a:ea typeface="仿宋_GB2312" pitchFamily="49" charset="-122"/>
              </a:rPr>
              <a:t>V</a:t>
            </a:r>
            <a:r>
              <a:rPr lang="zh-CN" altLang="en-US" b="0" dirty="0">
                <a:latin typeface="Times New Roman" panose="02020603050405020304" pitchFamily="18" charset="0"/>
              </a:rPr>
              <a:t>操作。</a:t>
            </a:r>
            <a:endParaRPr lang="zh-CN" altLang="en-US" b="0" dirty="0">
              <a:latin typeface="Times New Roman" panose="02020603050405020304" pitchFamily="18" charset="0"/>
            </a:endParaRPr>
          </a:p>
          <a:p>
            <a:pPr algn="just">
              <a:lnSpc>
                <a:spcPct val="130000"/>
              </a:lnSpc>
            </a:pPr>
            <a:r>
              <a:rPr lang="zh-CN" altLang="en-US" b="0" dirty="0">
                <a:latin typeface="Times New Roman" panose="02020603050405020304" pitchFamily="18" charset="0"/>
              </a:rPr>
              <a:t> </a:t>
            </a:r>
            <a:r>
              <a:rPr lang="en-US" altLang="zh-CN" dirty="0">
                <a:latin typeface="Arial" panose="020B0604020202020204" pitchFamily="34" charset="0"/>
              </a:rPr>
              <a:t>wait</a:t>
            </a:r>
            <a:r>
              <a:rPr lang="zh-CN" altLang="en-US" dirty="0">
                <a:latin typeface="Arial" panose="020B0604020202020204" pitchFamily="34" charset="0"/>
              </a:rPr>
              <a:t>和</a:t>
            </a:r>
            <a:r>
              <a:rPr lang="en-US" altLang="zh-CN" dirty="0">
                <a:latin typeface="Arial" panose="020B0604020202020204" pitchFamily="34" charset="0"/>
              </a:rPr>
              <a:t>signal</a:t>
            </a:r>
            <a:r>
              <a:rPr lang="zh-CN" altLang="en-US" dirty="0">
                <a:latin typeface="Arial" panose="020B0604020202020204" pitchFamily="34" charset="0"/>
              </a:rPr>
              <a:t>操作可描述为：</a:t>
            </a:r>
            <a:endParaRPr lang="zh-CN" altLang="en-US" dirty="0">
              <a:latin typeface="Arial" panose="020B0604020202020204" pitchFamily="34" charset="0"/>
            </a:endParaRPr>
          </a:p>
          <a:p>
            <a:pPr algn="just">
              <a:lnSpc>
                <a:spcPct val="100000"/>
              </a:lnSpc>
            </a:pPr>
            <a:r>
              <a:rPr lang="zh-CN" altLang="en-US" sz="2800" dirty="0">
                <a:latin typeface="Times New Roman" panose="02020603050405020304" pitchFamily="18" charset="0"/>
              </a:rPr>
              <a:t>        </a:t>
            </a:r>
            <a:r>
              <a:rPr lang="en-US" altLang="zh-CN" sz="2800" dirty="0">
                <a:solidFill>
                  <a:srgbClr val="137325"/>
                </a:solidFill>
                <a:latin typeface="Times New Roman" panose="02020603050405020304" pitchFamily="18" charset="0"/>
              </a:rPr>
              <a:t>wait(S)</a:t>
            </a:r>
            <a:r>
              <a:rPr lang="zh-CN" altLang="en-US" sz="2800" dirty="0">
                <a:solidFill>
                  <a:srgbClr val="137325"/>
                </a:solidFill>
                <a:latin typeface="Times New Roman" panose="02020603050405020304" pitchFamily="18" charset="0"/>
              </a:rPr>
              <a:t>或</a:t>
            </a:r>
            <a:r>
              <a:rPr lang="en-US" altLang="zh-CN" sz="2800" dirty="0">
                <a:solidFill>
                  <a:srgbClr val="137325"/>
                </a:solidFill>
                <a:latin typeface="Times New Roman" panose="02020603050405020304" pitchFamily="18" charset="0"/>
              </a:rPr>
              <a:t>P(S):</a:t>
            </a:r>
            <a:r>
              <a:rPr lang="en-US" altLang="zh-CN" sz="2800" dirty="0">
                <a:latin typeface="Times New Roman" panose="02020603050405020304" pitchFamily="18" charset="0"/>
              </a:rPr>
              <a:t>    while S≤0 do no-op</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algn="just">
              <a:lnSpc>
                <a:spcPct val="100000"/>
              </a:lnSpc>
            </a:pPr>
            <a:r>
              <a:rPr lang="en-US" altLang="zh-CN" sz="2800" dirty="0">
                <a:latin typeface="Times New Roman" panose="02020603050405020304" pitchFamily="18" charset="0"/>
              </a:rPr>
              <a:t>                                      S∶=S-1;</a:t>
            </a:r>
            <a:endParaRPr lang="en-US" altLang="zh-CN" sz="2800" dirty="0">
              <a:latin typeface="Times New Roman" panose="02020603050405020304" pitchFamily="18" charset="0"/>
            </a:endParaRPr>
          </a:p>
          <a:p>
            <a:pPr>
              <a:lnSpc>
                <a:spcPct val="100000"/>
              </a:lnSpc>
            </a:pPr>
            <a:r>
              <a:rPr lang="en-US" altLang="zh-CN" sz="2800" dirty="0">
                <a:latin typeface="Times New Roman" panose="02020603050405020304" pitchFamily="18" charset="0"/>
              </a:rPr>
              <a:t>        </a:t>
            </a:r>
            <a:r>
              <a:rPr lang="en-US" altLang="zh-CN" sz="2800" dirty="0">
                <a:solidFill>
                  <a:srgbClr val="137325"/>
                </a:solidFill>
                <a:latin typeface="Times New Roman" panose="02020603050405020304" pitchFamily="18" charset="0"/>
              </a:rPr>
              <a:t>signal(S)</a:t>
            </a:r>
            <a:r>
              <a:rPr lang="zh-CN" altLang="en-US" sz="2800" dirty="0">
                <a:solidFill>
                  <a:srgbClr val="137325"/>
                </a:solidFill>
                <a:latin typeface="Times New Roman" panose="02020603050405020304" pitchFamily="18" charset="0"/>
              </a:rPr>
              <a:t>或</a:t>
            </a:r>
            <a:r>
              <a:rPr lang="en-US" altLang="zh-CN" sz="2800" dirty="0">
                <a:solidFill>
                  <a:srgbClr val="137325"/>
                </a:solidFill>
                <a:latin typeface="Times New Roman" panose="02020603050405020304" pitchFamily="18" charset="0"/>
              </a:rPr>
              <a:t>V(S):</a:t>
            </a:r>
            <a:r>
              <a:rPr lang="en-US" altLang="zh-CN" sz="2800" dirty="0">
                <a:latin typeface="Times New Roman" panose="02020603050405020304" pitchFamily="18" charset="0"/>
              </a:rPr>
              <a:t>   S ∶=S+1; </a:t>
            </a:r>
            <a:endParaRPr lang="en-US" altLang="zh-CN" sz="2800" dirty="0">
              <a:latin typeface="Times New Roman" panose="02020603050405020304" pitchFamily="18" charset="0"/>
            </a:endParaRPr>
          </a:p>
          <a:p>
            <a:pPr>
              <a:lnSpc>
                <a:spcPct val="100000"/>
              </a:lnSpc>
            </a:pPr>
            <a:r>
              <a:rPr lang="en-US" altLang="zh-CN" sz="2800" dirty="0">
                <a:latin typeface="Times New Roman" panose="02020603050405020304" pitchFamily="18" charset="0"/>
              </a:rPr>
              <a:t>  </a:t>
            </a:r>
            <a:r>
              <a:rPr lang="zh-CN" altLang="en-US" sz="2800" dirty="0">
                <a:latin typeface="Times New Roman" panose="02020603050405020304" pitchFamily="18" charset="0"/>
              </a:rPr>
              <a:t>缺点：存在“</a:t>
            </a:r>
            <a:r>
              <a:rPr lang="zh-CN" altLang="en-US" sz="2800" dirty="0">
                <a:solidFill>
                  <a:schemeClr val="accent1"/>
                </a:solidFill>
                <a:latin typeface="Times New Roman" panose="02020603050405020304" pitchFamily="18" charset="0"/>
              </a:rPr>
              <a:t>忙等</a:t>
            </a:r>
            <a:r>
              <a:rPr lang="zh-CN" altLang="en-US" sz="2800" dirty="0">
                <a:latin typeface="Times New Roman" panose="02020603050405020304" pitchFamily="18" charset="0"/>
              </a:rPr>
              <a:t>”现象。</a:t>
            </a:r>
            <a:endParaRPr lang="zh-CN" altLang="en-US" sz="28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3975">
                                            <p:txEl>
                                              <p:charRg st="143" end="188"/>
                                            </p:txEl>
                                          </p:spTgt>
                                        </p:tgtEl>
                                        <p:attrNameLst>
                                          <p:attrName>style.visibility</p:attrName>
                                        </p:attrNameLst>
                                      </p:cBhvr>
                                      <p:to>
                                        <p:strVal val="visible"/>
                                      </p:to>
                                    </p:set>
                                    <p:animEffect transition="in" filter="box(in)">
                                      <p:cBhvr>
                                        <p:cTn id="7" dur="500"/>
                                        <p:tgtEl>
                                          <p:spTgt spid="83975">
                                            <p:txEl>
                                              <p:charRg st="143" end="18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3975">
                                            <p:txEl>
                                              <p:charRg st="188" end="234"/>
                                            </p:txEl>
                                          </p:spTgt>
                                        </p:tgtEl>
                                        <p:attrNameLst>
                                          <p:attrName>style.visibility</p:attrName>
                                        </p:attrNameLst>
                                      </p:cBhvr>
                                      <p:to>
                                        <p:strVal val="visible"/>
                                      </p:to>
                                    </p:set>
                                    <p:animEffect transition="in" filter="box(in)">
                                      <p:cBhvr>
                                        <p:cTn id="10" dur="500"/>
                                        <p:tgtEl>
                                          <p:spTgt spid="83975">
                                            <p:txEl>
                                              <p:charRg st="188" end="23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83975">
                                            <p:txEl>
                                              <p:charRg st="234" end="270"/>
                                            </p:txEl>
                                          </p:spTgt>
                                        </p:tgtEl>
                                        <p:attrNameLst>
                                          <p:attrName>style.visibility</p:attrName>
                                        </p:attrNameLst>
                                      </p:cBhvr>
                                      <p:to>
                                        <p:strVal val="visible"/>
                                      </p:to>
                                    </p:set>
                                    <p:animEffect transition="in" filter="box(in)">
                                      <p:cBhvr>
                                        <p:cTn id="15" dur="500"/>
                                        <p:tgtEl>
                                          <p:spTgt spid="83975">
                                            <p:txEl>
                                              <p:charRg st="234" end="27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3975">
                                            <p:txEl>
                                              <p:charRg st="270" end="285"/>
                                            </p:txEl>
                                          </p:spTgt>
                                        </p:tgtEl>
                                        <p:attrNameLst>
                                          <p:attrName>style.visibility</p:attrName>
                                        </p:attrNameLst>
                                      </p:cBhvr>
                                      <p:to>
                                        <p:strVal val="visible"/>
                                      </p:to>
                                    </p:set>
                                    <p:animEffect transition="in" filter="box(in)">
                                      <p:cBhvr>
                                        <p:cTn id="20" dur="500"/>
                                        <p:tgtEl>
                                          <p:spTgt spid="83975">
                                            <p:txEl>
                                              <p:charRg st="270" end="2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3" name="Rectangle 3"/>
          <p:cNvSpPr>
            <a:spLocks noChangeArrowheads="1"/>
          </p:cNvSpPr>
          <p:nvPr/>
        </p:nvSpPr>
        <p:spPr bwMode="auto">
          <a:xfrm>
            <a:off x="468313" y="114300"/>
            <a:ext cx="8675688" cy="1143000"/>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6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信号量(semaphore)</a:t>
            </a:r>
            <a:endParaRPr kumimoji="0" lang="en-US" altLang="zh-CN" sz="36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endParaRPr>
          </a:p>
        </p:txBody>
      </p:sp>
      <p:sp>
        <p:nvSpPr>
          <p:cNvPr id="57347" name="Rectangle 4"/>
          <p:cNvSpPr/>
          <p:nvPr/>
        </p:nvSpPr>
        <p:spPr>
          <a:xfrm>
            <a:off x="900113" y="1628775"/>
            <a:ext cx="3816350" cy="519113"/>
          </a:xfrm>
          <a:prstGeom prst="rect">
            <a:avLst/>
          </a:prstGeom>
          <a:noFill/>
          <a:ln w="9525">
            <a:noFill/>
          </a:ln>
        </p:spPr>
        <p:txBody>
          <a:bodyPr>
            <a:spAutoFit/>
          </a:bodyPr>
          <a:p>
            <a:pPr algn="ctr">
              <a:lnSpc>
                <a:spcPct val="100000"/>
              </a:lnSpc>
              <a:spcBef>
                <a:spcPct val="0"/>
              </a:spcBef>
            </a:pPr>
            <a:r>
              <a:rPr lang="zh-CN" altLang="en-US" sz="2800" dirty="0">
                <a:solidFill>
                  <a:schemeClr val="accent1"/>
                </a:solidFill>
                <a:latin typeface="仿宋_GB2312" pitchFamily="49" charset="-122"/>
                <a:ea typeface="仿宋_GB2312" pitchFamily="49" charset="-122"/>
              </a:rPr>
              <a:t>信号量数据结构：</a:t>
            </a:r>
            <a:endParaRPr lang="zh-CN" altLang="en-US" sz="2800" dirty="0">
              <a:solidFill>
                <a:schemeClr val="accent1"/>
              </a:solidFill>
              <a:latin typeface="仿宋_GB2312" pitchFamily="49" charset="-122"/>
              <a:ea typeface="仿宋_GB2312" pitchFamily="49" charset="-122"/>
            </a:endParaRPr>
          </a:p>
        </p:txBody>
      </p:sp>
      <p:sp>
        <p:nvSpPr>
          <p:cNvPr id="57348" name="Rectangle 5"/>
          <p:cNvSpPr/>
          <p:nvPr/>
        </p:nvSpPr>
        <p:spPr>
          <a:xfrm>
            <a:off x="1187450" y="1989138"/>
            <a:ext cx="7200900" cy="2314575"/>
          </a:xfrm>
          <a:prstGeom prst="rect">
            <a:avLst/>
          </a:prstGeom>
          <a:noFill/>
          <a:ln w="9525">
            <a:noFill/>
          </a:ln>
        </p:spPr>
        <p:txBody>
          <a:bodyPr>
            <a:spAutoFit/>
          </a:bodyPr>
          <a:p>
            <a:pPr>
              <a:lnSpc>
                <a:spcPct val="130000"/>
              </a:lnSpc>
              <a:spcBef>
                <a:spcPct val="0"/>
              </a:spcBef>
            </a:pPr>
            <a:r>
              <a:rPr lang="en-US" altLang="zh-CN" sz="2800" dirty="0">
                <a:latin typeface="Times New Roman" panose="02020603050405020304" pitchFamily="18" charset="0"/>
              </a:rPr>
              <a:t>typedef struct{</a:t>
            </a:r>
            <a:endParaRPr lang="en-US" altLang="zh-CN" sz="2800" dirty="0">
              <a:latin typeface="Times New Roman" panose="02020603050405020304" pitchFamily="18" charset="0"/>
            </a:endParaRPr>
          </a:p>
          <a:p>
            <a:pPr>
              <a:lnSpc>
                <a:spcPct val="130000"/>
              </a:lnSpc>
              <a:spcBef>
                <a:spcPct val="0"/>
              </a:spcBef>
            </a:pPr>
            <a:r>
              <a:rPr lang="en-US" altLang="zh-CN" sz="2800" dirty="0">
                <a:latin typeface="Times New Roman" panose="02020603050405020304" pitchFamily="18" charset="0"/>
              </a:rPr>
              <a:t>      int  value; /*</a:t>
            </a:r>
            <a:r>
              <a:rPr lang="zh-CN" altLang="en-US" sz="2800" dirty="0">
                <a:latin typeface="Times New Roman" panose="02020603050405020304" pitchFamily="18" charset="0"/>
              </a:rPr>
              <a:t>信号量的值*</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30000"/>
              </a:lnSpc>
              <a:spcBef>
                <a:spcPct val="0"/>
              </a:spcBef>
            </a:pPr>
            <a:r>
              <a:rPr lang="en-US" altLang="zh-CN" sz="2800" dirty="0">
                <a:latin typeface="Times New Roman" panose="02020603050405020304" pitchFamily="18" charset="0"/>
              </a:rPr>
              <a:t>      PCB * L;   </a:t>
            </a:r>
            <a:r>
              <a:rPr lang="en-US" altLang="zh-CN" sz="2800" dirty="0">
                <a:latin typeface="Arial" panose="020B0604020202020204" pitchFamily="34" charset="0"/>
              </a:rPr>
              <a:t>/*</a:t>
            </a:r>
            <a:r>
              <a:rPr lang="zh-CN" altLang="en-US" sz="2800" dirty="0">
                <a:latin typeface="Arial" panose="020B0604020202020204" pitchFamily="34" charset="0"/>
              </a:rPr>
              <a:t>进程阻塞队列队首指针*</a:t>
            </a:r>
            <a:r>
              <a:rPr lang="en-US" altLang="zh-CN" sz="2800" dirty="0">
                <a:latin typeface="Arial" panose="020B0604020202020204" pitchFamily="34" charset="0"/>
              </a:rPr>
              <a:t>/</a:t>
            </a:r>
            <a:endParaRPr lang="en-US" altLang="zh-CN" sz="2800" dirty="0">
              <a:latin typeface="Times New Roman" panose="02020603050405020304" pitchFamily="18" charset="0"/>
            </a:endParaRPr>
          </a:p>
          <a:p>
            <a:pPr>
              <a:lnSpc>
                <a:spcPct val="130000"/>
              </a:lnSpc>
              <a:spcBef>
                <a:spcPct val="0"/>
              </a:spcBef>
            </a:pPr>
            <a:r>
              <a:rPr lang="en-US" altLang="zh-CN" sz="2800" dirty="0">
                <a:latin typeface="Times New Roman" panose="02020603050405020304" pitchFamily="18" charset="0"/>
              </a:rPr>
              <a:t>      } semaphore ;</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138247" name="Rectangle 7"/>
          <p:cNvSpPr>
            <a:spLocks noChangeArrowheads="1"/>
          </p:cNvSpPr>
          <p:nvPr/>
        </p:nvSpPr>
        <p:spPr bwMode="auto">
          <a:xfrm>
            <a:off x="684213" y="1052513"/>
            <a:ext cx="4895850" cy="5794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32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 </a:t>
            </a:r>
            <a:r>
              <a:rPr kumimoji="1" lang="zh-CN" altLang="en-US" sz="32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记录型信号量</a:t>
            </a:r>
            <a:endParaRPr kumimoji="1" lang="zh-CN" altLang="en-US" sz="32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50" name="Rectangle 8"/>
          <p:cNvSpPr/>
          <p:nvPr/>
        </p:nvSpPr>
        <p:spPr>
          <a:xfrm>
            <a:off x="323850" y="4581525"/>
            <a:ext cx="8569325" cy="2016125"/>
          </a:xfrm>
          <a:prstGeom prst="rect">
            <a:avLst/>
          </a:prstGeom>
          <a:noFill/>
          <a:ln w="9525">
            <a:noFill/>
          </a:ln>
        </p:spPr>
        <p:txBody>
          <a:bodyPr/>
          <a:p>
            <a:pPr marL="342900" indent="-342900" eaLnBrk="0" hangingPunct="0">
              <a:lnSpc>
                <a:spcPct val="100000"/>
              </a:lnSpc>
              <a:spcBef>
                <a:spcPct val="20000"/>
              </a:spcBef>
              <a:buChar char="•"/>
            </a:pPr>
            <a:r>
              <a:rPr lang="en-US" altLang="zh-CN" sz="2800" dirty="0">
                <a:solidFill>
                  <a:srgbClr val="137325"/>
                </a:solidFill>
                <a:latin typeface="Arial" panose="020B0604020202020204" pitchFamily="34" charset="0"/>
              </a:rPr>
              <a:t>Value:</a:t>
            </a:r>
            <a:r>
              <a:rPr lang="zh-CN" altLang="en-US" sz="2800" dirty="0">
                <a:latin typeface="宋体" panose="02010600030101010101" pitchFamily="2" charset="-122"/>
              </a:rPr>
              <a:t>初始化为一个非负整数值，表示空闲资源总数－－若为非负值表示当前的空闲资源数，若为负值其绝对值表示当前等待临界资源的进程个数。</a:t>
            </a:r>
            <a:endParaRPr lang="zh-CN" altLang="en-US" sz="2800" dirty="0">
              <a:latin typeface="宋体" panose="02010600030101010101" pitchFamily="2" charset="-122"/>
            </a:endParaRPr>
          </a:p>
          <a:p>
            <a:pPr marL="342900" indent="-342900" eaLnBrk="0" hangingPunct="0">
              <a:lnSpc>
                <a:spcPct val="100000"/>
              </a:lnSpc>
              <a:spcBef>
                <a:spcPct val="20000"/>
              </a:spcBef>
              <a:buChar char="•"/>
            </a:pPr>
            <a:r>
              <a:rPr lang="en-US" altLang="zh-CN" sz="2800" dirty="0">
                <a:solidFill>
                  <a:srgbClr val="137325"/>
                </a:solidFill>
                <a:latin typeface="Arial" panose="020B0604020202020204" pitchFamily="34" charset="0"/>
              </a:rPr>
              <a:t>L</a:t>
            </a:r>
            <a:r>
              <a:rPr lang="zh-CN" altLang="en-US" sz="2800" dirty="0">
                <a:solidFill>
                  <a:srgbClr val="137325"/>
                </a:solidFill>
                <a:latin typeface="Arial" panose="020B0604020202020204" pitchFamily="34" charset="0"/>
              </a:rPr>
              <a:t>：</a:t>
            </a:r>
            <a:r>
              <a:rPr lang="zh-CN" altLang="en-US" sz="2800" dirty="0">
                <a:latin typeface="Arial" panose="020B0604020202020204" pitchFamily="34" charset="0"/>
              </a:rPr>
              <a:t>初值为空</a:t>
            </a:r>
            <a:endParaRPr lang="zh-CN" altLang="en-US" sz="2800" dirty="0">
              <a:latin typeface="仿宋_GB2312" pitchFamily="49" charset="-122"/>
              <a:ea typeface="仿宋_GB2312" pitchFamily="49" charset="-122"/>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8" name="Rectangle 4"/>
          <p:cNvSpPr>
            <a:spLocks noChangeArrowheads="1"/>
          </p:cNvSpPr>
          <p:nvPr/>
        </p:nvSpPr>
        <p:spPr bwMode="auto">
          <a:xfrm>
            <a:off x="466725" y="965200"/>
            <a:ext cx="4249738" cy="519113"/>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ebdings" panose="05030102010509060703" pitchFamily="18" charset="2"/>
              <a:buChar char="4"/>
              <a:defRPr/>
            </a:pPr>
            <a:r>
              <a:rPr kumimoji="1" lang="en-US" altLang="zh-CN"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P</a:t>
            </a:r>
            <a:r>
              <a:rPr kumimoji="1" lang="zh-CN" altLang="en-US"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原语</a:t>
            </a:r>
            <a:r>
              <a:rPr kumimoji="1" lang="en-US" altLang="zh-CN"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wait(S)</a:t>
            </a:r>
            <a:endParaRPr kumimoji="1" lang="en-US" altLang="zh-CN"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58371" name="Rectangle 5"/>
          <p:cNvSpPr/>
          <p:nvPr/>
        </p:nvSpPr>
        <p:spPr>
          <a:xfrm>
            <a:off x="1258888" y="1773238"/>
            <a:ext cx="6192837" cy="1800225"/>
          </a:xfrm>
          <a:prstGeom prst="rect">
            <a:avLst/>
          </a:prstGeom>
          <a:noFill/>
          <a:ln w="9525">
            <a:noFill/>
          </a:ln>
        </p:spPr>
        <p:txBody>
          <a:bodyPr>
            <a:spAutoFit/>
          </a:bodyPr>
          <a:p>
            <a:pPr>
              <a:lnSpc>
                <a:spcPct val="100000"/>
              </a:lnSpc>
              <a:spcBef>
                <a:spcPct val="0"/>
              </a:spcBef>
            </a:pP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S-&gt;value--;</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if(S-&gt;value&lt;0) then  Block(S-</a:t>
            </a:r>
            <a:r>
              <a:rPr lang="en-US" altLang="zh-CN" sz="2800" dirty="0">
                <a:latin typeface="Arial" panose="020B0604020202020204" pitchFamily="34" charset="0"/>
              </a:rPr>
              <a:t>&gt;L</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
        <p:nvSpPr>
          <p:cNvPr id="58372" name="Text Box 6"/>
          <p:cNvSpPr txBox="1"/>
          <p:nvPr/>
        </p:nvSpPr>
        <p:spPr>
          <a:xfrm>
            <a:off x="2916238" y="333375"/>
            <a:ext cx="3455987" cy="579438"/>
          </a:xfrm>
          <a:prstGeom prst="rect">
            <a:avLst/>
          </a:prstGeom>
          <a:noFill/>
          <a:ln w="9525">
            <a:noFill/>
          </a:ln>
        </p:spPr>
        <p:txBody>
          <a:bodyPr>
            <a:spAutoFit/>
          </a:bodyPr>
          <a:p>
            <a:pPr marL="457200" indent="-457200">
              <a:lnSpc>
                <a:spcPct val="100000"/>
              </a:lnSpc>
              <a:spcBef>
                <a:spcPct val="0"/>
              </a:spcBef>
            </a:pPr>
            <a:r>
              <a:rPr lang="en-US" altLang="zh-CN" sz="3200" dirty="0">
                <a:solidFill>
                  <a:srgbClr val="3333CC"/>
                </a:solidFill>
                <a:latin typeface="Arial" panose="020B0604020202020204" pitchFamily="34" charset="0"/>
              </a:rPr>
              <a:t>semaphore *S;</a:t>
            </a:r>
            <a:endParaRPr lang="en-US" altLang="zh-CN" sz="3200" dirty="0">
              <a:solidFill>
                <a:srgbClr val="3333CC"/>
              </a:solidFill>
              <a:latin typeface="Arial" panose="020B0604020202020204" pitchFamily="34" charset="0"/>
            </a:endParaRPr>
          </a:p>
        </p:txBody>
      </p:sp>
      <p:sp>
        <p:nvSpPr>
          <p:cNvPr id="82951" name="Rectangle 7"/>
          <p:cNvSpPr>
            <a:spLocks noChangeArrowheads="1"/>
          </p:cNvSpPr>
          <p:nvPr/>
        </p:nvSpPr>
        <p:spPr bwMode="auto">
          <a:xfrm>
            <a:off x="468313" y="3716338"/>
            <a:ext cx="4105275" cy="519113"/>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ebdings" panose="05030102010509060703" pitchFamily="18" charset="2"/>
              </a:rPr>
              <a:t> </a:t>
            </a:r>
            <a:r>
              <a:rPr kumimoji="1" lang="en-US" altLang="en-US"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V原语signal(</a:t>
            </a:r>
            <a:r>
              <a:rPr kumimoji="1" lang="en-US" altLang="zh-CN"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S</a:t>
            </a:r>
            <a:r>
              <a:rPr kumimoji="1" lang="en-US" altLang="en-US"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endParaRPr kumimoji="1" lang="en-US" altLang="zh-CN" sz="28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58374" name="Rectangle 8"/>
          <p:cNvSpPr/>
          <p:nvPr/>
        </p:nvSpPr>
        <p:spPr>
          <a:xfrm>
            <a:off x="1331913" y="4437063"/>
            <a:ext cx="6769100" cy="1800225"/>
          </a:xfrm>
          <a:prstGeom prst="rect">
            <a:avLst/>
          </a:prstGeom>
          <a:noFill/>
          <a:ln w="9525">
            <a:noFill/>
          </a:ln>
        </p:spPr>
        <p:txBody>
          <a:bodyPr>
            <a:spAutoFit/>
          </a:bodyPr>
          <a:p>
            <a:pPr>
              <a:lnSpc>
                <a:spcPct val="100000"/>
              </a:lnSpc>
              <a:spcBef>
                <a:spcPct val="0"/>
              </a:spcBef>
            </a:pP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S-&gt;value++;</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if(S-&gt;value&lt;=0) then  Wakeup(S</a:t>
            </a:r>
            <a:r>
              <a:rPr lang="en-US" altLang="zh-CN" sz="2800" dirty="0">
                <a:latin typeface="Arial" panose="020B0604020202020204" pitchFamily="34" charset="0"/>
              </a:rPr>
              <a:t>-&gt;L</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7" name="Rectangle 5"/>
          <p:cNvSpPr/>
          <p:nvPr/>
        </p:nvSpPr>
        <p:spPr>
          <a:xfrm>
            <a:off x="468313" y="3933825"/>
            <a:ext cx="8362950" cy="2376488"/>
          </a:xfrm>
          <a:prstGeom prst="rect">
            <a:avLst/>
          </a:prstGeom>
          <a:noFill/>
          <a:ln w="9525">
            <a:noFill/>
          </a:ln>
        </p:spPr>
        <p:txBody>
          <a:bodyPr/>
          <a:p>
            <a:pPr marL="342900" indent="-342900" eaLnBrk="0" hangingPunct="0">
              <a:lnSpc>
                <a:spcPct val="100000"/>
              </a:lnSpc>
              <a:spcBef>
                <a:spcPct val="20000"/>
              </a:spcBef>
              <a:buChar char="•"/>
            </a:pPr>
            <a:r>
              <a:rPr lang="zh-CN" altLang="en-US" sz="2800" dirty="0">
                <a:latin typeface="仿宋_GB2312" pitchFamily="49" charset="-122"/>
                <a:ea typeface="仿宋_GB2312" pitchFamily="49" charset="-122"/>
              </a:rPr>
              <a:t>为临界资源设置一个</a:t>
            </a:r>
            <a:r>
              <a:rPr lang="zh-CN" altLang="en-US" sz="2800" dirty="0">
                <a:solidFill>
                  <a:schemeClr val="accent1"/>
                </a:solidFill>
                <a:latin typeface="仿宋_GB2312" pitchFamily="49" charset="-122"/>
                <a:ea typeface="仿宋_GB2312" pitchFamily="49" charset="-122"/>
              </a:rPr>
              <a:t>互斥信号量</a:t>
            </a:r>
            <a:r>
              <a:rPr lang="en-US" altLang="zh-CN" sz="2800" dirty="0">
                <a:latin typeface="仿宋_GB2312" pitchFamily="49" charset="-122"/>
                <a:ea typeface="仿宋_GB2312" pitchFamily="49" charset="-122"/>
              </a:rPr>
              <a:t>mutex(MUTual Exclusion)</a:t>
            </a:r>
            <a:r>
              <a:rPr lang="zh-CN" altLang="en-US" sz="2800" dirty="0">
                <a:latin typeface="仿宋_GB2312" pitchFamily="49" charset="-122"/>
                <a:ea typeface="仿宋_GB2312" pitchFamily="49" charset="-122"/>
              </a:rPr>
              <a:t>，其</a:t>
            </a:r>
            <a:r>
              <a:rPr lang="zh-CN" altLang="en-US" sz="2800" dirty="0">
                <a:solidFill>
                  <a:schemeClr val="accent1"/>
                </a:solidFill>
                <a:latin typeface="仿宋_GB2312" pitchFamily="49" charset="-122"/>
                <a:ea typeface="仿宋_GB2312" pitchFamily="49" charset="-122"/>
              </a:rPr>
              <a:t>初值为</a:t>
            </a:r>
            <a:r>
              <a:rPr lang="en-US" altLang="zh-CN" sz="2800" dirty="0">
                <a:solidFill>
                  <a:schemeClr val="accent1"/>
                </a:solidFill>
                <a:latin typeface="仿宋_GB2312" pitchFamily="49" charset="-122"/>
                <a:ea typeface="仿宋_GB2312" pitchFamily="49" charset="-122"/>
              </a:rPr>
              <a:t>1</a:t>
            </a:r>
            <a:r>
              <a:rPr lang="zh-CN" altLang="en-US" sz="2800" dirty="0">
                <a:latin typeface="仿宋_GB2312" pitchFamily="49" charset="-122"/>
                <a:ea typeface="仿宋_GB2312" pitchFamily="49" charset="-122"/>
              </a:rPr>
              <a:t>；在每个进程中将临界区代码置于</a:t>
            </a:r>
            <a:r>
              <a:rPr lang="en-US" altLang="zh-CN" sz="2800" dirty="0">
                <a:latin typeface="仿宋_GB2312" pitchFamily="49" charset="-122"/>
                <a:ea typeface="仿宋_GB2312" pitchFamily="49" charset="-122"/>
              </a:rPr>
              <a:t>P(mutex)</a:t>
            </a:r>
            <a:r>
              <a:rPr lang="zh-CN" altLang="en-US" sz="2800" dirty="0">
                <a:latin typeface="仿宋_GB2312" pitchFamily="49" charset="-122"/>
                <a:ea typeface="仿宋_GB2312" pitchFamily="49" charset="-122"/>
              </a:rPr>
              <a:t>和</a:t>
            </a:r>
            <a:r>
              <a:rPr lang="en-US" altLang="zh-CN" sz="2800" dirty="0">
                <a:latin typeface="仿宋_GB2312" pitchFamily="49" charset="-122"/>
                <a:ea typeface="仿宋_GB2312" pitchFamily="49" charset="-122"/>
              </a:rPr>
              <a:t>V(mutex)</a:t>
            </a:r>
            <a:r>
              <a:rPr lang="zh-CN" altLang="en-US" sz="2800" dirty="0">
                <a:latin typeface="仿宋_GB2312" pitchFamily="49" charset="-122"/>
                <a:ea typeface="仿宋_GB2312" pitchFamily="49" charset="-122"/>
              </a:rPr>
              <a:t>原语之间；</a:t>
            </a:r>
            <a:endParaRPr lang="zh-CN" altLang="en-US" sz="2800" dirty="0">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sz="2800" dirty="0">
                <a:latin typeface="仿宋_GB2312" pitchFamily="49" charset="-122"/>
                <a:ea typeface="仿宋_GB2312" pitchFamily="49" charset="-122"/>
              </a:rPr>
              <a:t>必须</a:t>
            </a:r>
            <a:r>
              <a:rPr lang="zh-CN" altLang="en-US" sz="2800" dirty="0">
                <a:solidFill>
                  <a:schemeClr val="accent1"/>
                </a:solidFill>
                <a:latin typeface="仿宋_GB2312" pitchFamily="49" charset="-122"/>
                <a:ea typeface="仿宋_GB2312" pitchFamily="49" charset="-122"/>
              </a:rPr>
              <a:t>成对使用</a:t>
            </a:r>
            <a:r>
              <a:rPr lang="en-US" altLang="zh-CN" sz="2800" dirty="0">
                <a:latin typeface="仿宋_GB2312" pitchFamily="49" charset="-122"/>
                <a:ea typeface="仿宋_GB2312" pitchFamily="49" charset="-122"/>
              </a:rPr>
              <a:t>P</a:t>
            </a:r>
            <a:r>
              <a:rPr lang="zh-CN" altLang="en-US" sz="2800" dirty="0">
                <a:latin typeface="仿宋_GB2312" pitchFamily="49" charset="-122"/>
                <a:ea typeface="仿宋_GB2312" pitchFamily="49" charset="-122"/>
              </a:rPr>
              <a:t>和</a:t>
            </a:r>
            <a:r>
              <a:rPr lang="en-US" altLang="zh-CN" sz="2800" dirty="0">
                <a:latin typeface="仿宋_GB2312" pitchFamily="49" charset="-122"/>
                <a:ea typeface="仿宋_GB2312" pitchFamily="49" charset="-122"/>
              </a:rPr>
              <a:t>V</a:t>
            </a:r>
            <a:r>
              <a:rPr lang="zh-CN" altLang="en-US" sz="2800" dirty="0">
                <a:latin typeface="仿宋_GB2312" pitchFamily="49" charset="-122"/>
                <a:ea typeface="仿宋_GB2312" pitchFamily="49" charset="-122"/>
              </a:rPr>
              <a:t>原语，</a:t>
            </a:r>
            <a:r>
              <a:rPr lang="en-US" altLang="zh-CN" sz="2800" dirty="0">
                <a:latin typeface="仿宋_GB2312" pitchFamily="49" charset="-122"/>
                <a:ea typeface="仿宋_GB2312" pitchFamily="49" charset="-122"/>
              </a:rPr>
              <a:t>P</a:t>
            </a:r>
            <a:r>
              <a:rPr lang="zh-CN" altLang="en-US" sz="2800" dirty="0">
                <a:latin typeface="仿宋_GB2312" pitchFamily="49" charset="-122"/>
                <a:ea typeface="仿宋_GB2312" pitchFamily="49" charset="-122"/>
              </a:rPr>
              <a:t>、</a:t>
            </a:r>
            <a:r>
              <a:rPr lang="en-US" altLang="zh-CN" sz="2800" dirty="0">
                <a:latin typeface="仿宋_GB2312" pitchFamily="49" charset="-122"/>
                <a:ea typeface="仿宋_GB2312" pitchFamily="49" charset="-122"/>
              </a:rPr>
              <a:t>V</a:t>
            </a:r>
            <a:r>
              <a:rPr lang="zh-CN" altLang="en-US" sz="2800" dirty="0">
                <a:latin typeface="仿宋_GB2312" pitchFamily="49" charset="-122"/>
                <a:ea typeface="仿宋_GB2312" pitchFamily="49" charset="-122"/>
              </a:rPr>
              <a:t>原语</a:t>
            </a:r>
            <a:r>
              <a:rPr lang="zh-CN" altLang="en-US" sz="2800" dirty="0">
                <a:solidFill>
                  <a:schemeClr val="accent1"/>
                </a:solidFill>
                <a:latin typeface="仿宋_GB2312" pitchFamily="49" charset="-122"/>
                <a:ea typeface="仿宋_GB2312" pitchFamily="49" charset="-122"/>
              </a:rPr>
              <a:t>不能次序错误、重复或遗漏</a:t>
            </a:r>
            <a:endParaRPr lang="zh-CN" altLang="en-US" sz="2800" dirty="0">
              <a:solidFill>
                <a:schemeClr val="accent1"/>
              </a:solidFill>
              <a:latin typeface="仿宋_GB2312" pitchFamily="49" charset="-122"/>
              <a:ea typeface="仿宋_GB2312" pitchFamily="49" charset="-122"/>
            </a:endParaRPr>
          </a:p>
        </p:txBody>
      </p:sp>
      <p:sp>
        <p:nvSpPr>
          <p:cNvPr id="84999" name="Rectangle 7"/>
          <p:cNvSpPr>
            <a:spLocks noChangeArrowheads="1"/>
          </p:cNvSpPr>
          <p:nvPr/>
        </p:nvSpPr>
        <p:spPr bwMode="auto">
          <a:xfrm>
            <a:off x="395288" y="260350"/>
            <a:ext cx="4752975"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利用信号量实现互斥：</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85019" name="Rectangle 27"/>
          <p:cNvSpPr>
            <a:spLocks noChangeArrowheads="1"/>
          </p:cNvSpPr>
          <p:nvPr/>
        </p:nvSpPr>
        <p:spPr bwMode="auto">
          <a:xfrm>
            <a:off x="5254625" y="188913"/>
            <a:ext cx="3925888"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smtClean="0">
                <a:ln>
                  <a:noFill/>
                </a:ln>
                <a:solidFill>
                  <a:srgbClr val="137325"/>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Semaphore</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en-US" altLang="zh-CN"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mutex=1</a:t>
            </a:r>
            <a:endParaRPr kumimoji="1" lang="en-US" altLang="zh-CN"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85023" name="Rectangle 31"/>
          <p:cNvSpPr/>
          <p:nvPr/>
        </p:nvSpPr>
        <p:spPr>
          <a:xfrm>
            <a:off x="1403350" y="981075"/>
            <a:ext cx="3960813" cy="503238"/>
          </a:xfrm>
          <a:prstGeom prst="rect">
            <a:avLst/>
          </a:prstGeom>
          <a:solidFill>
            <a:srgbClr val="FF99CC"/>
          </a:solidFill>
          <a:ln w="28575" cap="flat" cmpd="sng">
            <a:solidFill>
              <a:schemeClr val="tx1"/>
            </a:solidFill>
            <a:prstDash val="solid"/>
            <a:miter/>
            <a:headEnd type="none" w="med" len="med"/>
            <a:tailEnd type="none" w="med" len="med"/>
          </a:ln>
        </p:spPr>
        <p:txBody>
          <a:bodyPr/>
          <a:p>
            <a:pPr marL="342900" indent="-342900" eaLnBrk="0" hangingPunct="0">
              <a:lnSpc>
                <a:spcPct val="100000"/>
              </a:lnSpc>
              <a:spcBef>
                <a:spcPct val="20000"/>
              </a:spcBef>
            </a:pPr>
            <a:r>
              <a:rPr lang="en-US" altLang="zh-CN" sz="2800" dirty="0">
                <a:latin typeface="Arial" panose="020B0604020202020204" pitchFamily="34" charset="0"/>
              </a:rPr>
              <a:t>  P</a:t>
            </a:r>
            <a:r>
              <a:rPr lang="zh-CN" altLang="en-US" sz="2800" dirty="0">
                <a:latin typeface="Arial" panose="020B0604020202020204" pitchFamily="34" charset="0"/>
              </a:rPr>
              <a:t>（</a:t>
            </a:r>
            <a:r>
              <a:rPr lang="en-US" altLang="zh-CN" sz="2800" dirty="0">
                <a:latin typeface="Arial" panose="020B0604020202020204" pitchFamily="34" charset="0"/>
              </a:rPr>
              <a:t>mutex</a:t>
            </a:r>
            <a:r>
              <a:rPr lang="zh-CN" altLang="en-US" sz="2800" dirty="0">
                <a:latin typeface="Arial" panose="020B0604020202020204" pitchFamily="34" charset="0"/>
              </a:rPr>
              <a:t>）</a:t>
            </a:r>
            <a:endParaRPr lang="zh-CN" altLang="en-US" sz="2800" dirty="0">
              <a:latin typeface="Arial" panose="020B0604020202020204" pitchFamily="34" charset="0"/>
            </a:endParaRPr>
          </a:p>
        </p:txBody>
      </p:sp>
      <p:sp>
        <p:nvSpPr>
          <p:cNvPr id="59398" name="Rectangle 32"/>
          <p:cNvSpPr/>
          <p:nvPr/>
        </p:nvSpPr>
        <p:spPr>
          <a:xfrm>
            <a:off x="1979613" y="1773238"/>
            <a:ext cx="3960812" cy="503237"/>
          </a:xfrm>
          <a:prstGeom prst="rect">
            <a:avLst/>
          </a:prstGeom>
          <a:solidFill>
            <a:srgbClr val="FFCC99"/>
          </a:solidFill>
          <a:ln w="28575" cap="flat" cmpd="sng">
            <a:solidFill>
              <a:srgbClr val="800000"/>
            </a:solidFill>
            <a:prstDash val="solid"/>
            <a:miter/>
            <a:headEnd type="none" w="med" len="med"/>
            <a:tailEnd type="none" w="med" len="med"/>
          </a:ln>
        </p:spPr>
        <p:txBody>
          <a:bodyPr/>
          <a:p>
            <a:pPr marL="342900" indent="-342900" eaLnBrk="0" hangingPunct="0">
              <a:lnSpc>
                <a:spcPct val="100000"/>
              </a:lnSpc>
              <a:spcBef>
                <a:spcPct val="20000"/>
              </a:spcBef>
            </a:pPr>
            <a:r>
              <a:rPr lang="en-US" altLang="zh-CN" sz="2800" dirty="0">
                <a:latin typeface="Arial" panose="020B0604020202020204" pitchFamily="34" charset="0"/>
              </a:rPr>
              <a:t>critical  section</a:t>
            </a:r>
            <a:endParaRPr lang="zh-CN" altLang="en-US" sz="2800" dirty="0">
              <a:latin typeface="Arial" panose="020B0604020202020204" pitchFamily="34" charset="0"/>
            </a:endParaRPr>
          </a:p>
        </p:txBody>
      </p:sp>
      <p:sp>
        <p:nvSpPr>
          <p:cNvPr id="85025" name="Rectangle 33"/>
          <p:cNvSpPr/>
          <p:nvPr/>
        </p:nvSpPr>
        <p:spPr>
          <a:xfrm>
            <a:off x="1403350" y="2492375"/>
            <a:ext cx="3960813" cy="503238"/>
          </a:xfrm>
          <a:prstGeom prst="rect">
            <a:avLst/>
          </a:prstGeom>
          <a:solidFill>
            <a:srgbClr val="99CC00"/>
          </a:solidFill>
          <a:ln w="28575" cap="flat" cmpd="sng">
            <a:solidFill>
              <a:schemeClr val="tx1"/>
            </a:solidFill>
            <a:prstDash val="solid"/>
            <a:miter/>
            <a:headEnd type="none" w="med" len="med"/>
            <a:tailEnd type="none" w="med" len="med"/>
          </a:ln>
        </p:spPr>
        <p:txBody>
          <a:bodyPr/>
          <a:p>
            <a:pPr marL="342900" indent="-342900" eaLnBrk="0" hangingPunct="0">
              <a:lnSpc>
                <a:spcPct val="100000"/>
              </a:lnSpc>
              <a:spcBef>
                <a:spcPct val="20000"/>
              </a:spcBef>
            </a:pPr>
            <a:r>
              <a:rPr lang="en-US" altLang="zh-CN" sz="2800" dirty="0">
                <a:latin typeface="Arial" panose="020B0604020202020204" pitchFamily="34" charset="0"/>
              </a:rPr>
              <a:t>V</a:t>
            </a:r>
            <a:r>
              <a:rPr lang="zh-CN" altLang="en-US" sz="2800" dirty="0">
                <a:latin typeface="Arial" panose="020B0604020202020204" pitchFamily="34" charset="0"/>
              </a:rPr>
              <a:t>（</a:t>
            </a:r>
            <a:r>
              <a:rPr lang="en-US" altLang="zh-CN" sz="2800" dirty="0">
                <a:latin typeface="Arial" panose="020B0604020202020204" pitchFamily="34" charset="0"/>
              </a:rPr>
              <a:t>mutex</a:t>
            </a:r>
            <a:r>
              <a:rPr lang="zh-CN" altLang="en-US" sz="2800" dirty="0">
                <a:latin typeface="Arial" panose="020B0604020202020204" pitchFamily="34" charset="0"/>
              </a:rPr>
              <a:t>）</a:t>
            </a:r>
            <a:endParaRPr lang="zh-CN" altLang="en-US" sz="2800" dirty="0">
              <a:latin typeface="Arial" panose="020B0604020202020204" pitchFamily="34" charset="0"/>
            </a:endParaRPr>
          </a:p>
        </p:txBody>
      </p:sp>
      <p:sp>
        <p:nvSpPr>
          <p:cNvPr id="59400" name="Rectangle 34"/>
          <p:cNvSpPr/>
          <p:nvPr/>
        </p:nvSpPr>
        <p:spPr>
          <a:xfrm>
            <a:off x="1979613" y="3213100"/>
            <a:ext cx="3960812" cy="503238"/>
          </a:xfrm>
          <a:prstGeom prst="rect">
            <a:avLst/>
          </a:prstGeom>
          <a:solidFill>
            <a:srgbClr val="E8E8E8"/>
          </a:solidFill>
          <a:ln w="28575" cap="flat" cmpd="sng">
            <a:solidFill>
              <a:srgbClr val="008000"/>
            </a:solidFill>
            <a:prstDash val="solid"/>
            <a:miter/>
            <a:headEnd type="none" w="med" len="med"/>
            <a:tailEnd type="none" w="med" len="med"/>
          </a:ln>
        </p:spPr>
        <p:txBody>
          <a:bodyPr/>
          <a:p>
            <a:pPr marL="342900" indent="-342900" eaLnBrk="0" hangingPunct="0">
              <a:lnSpc>
                <a:spcPct val="100000"/>
              </a:lnSpc>
              <a:spcBef>
                <a:spcPct val="20000"/>
              </a:spcBef>
            </a:pPr>
            <a:r>
              <a:rPr lang="en-US" altLang="zh-CN" sz="2800" dirty="0">
                <a:latin typeface="Arial" panose="020B0604020202020204" pitchFamily="34" charset="0"/>
              </a:rPr>
              <a:t>remainder   section</a:t>
            </a:r>
            <a:endParaRPr lang="zh-CN" altLang="en-US" sz="28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019"/>
                                        </p:tgtEl>
                                        <p:attrNameLst>
                                          <p:attrName>style.visibility</p:attrName>
                                        </p:attrNameLst>
                                      </p:cBhvr>
                                      <p:to>
                                        <p:strVal val="visible"/>
                                      </p:to>
                                    </p:set>
                                    <p:animEffect transition="in" filter="box(in)">
                                      <p:cBhvr>
                                        <p:cTn id="7" dur="500"/>
                                        <p:tgtEl>
                                          <p:spTgt spid="850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5023"/>
                                        </p:tgtEl>
                                        <p:attrNameLst>
                                          <p:attrName>style.visibility</p:attrName>
                                        </p:attrNameLst>
                                      </p:cBhvr>
                                      <p:to>
                                        <p:strVal val="visible"/>
                                      </p:to>
                                    </p:set>
                                    <p:anim calcmode="lin" valueType="num">
                                      <p:cBhvr additive="base">
                                        <p:cTn id="12" dur="500" fill="hold"/>
                                        <p:tgtEl>
                                          <p:spTgt spid="85023"/>
                                        </p:tgtEl>
                                        <p:attrNameLst>
                                          <p:attrName>ppt_x</p:attrName>
                                        </p:attrNameLst>
                                      </p:cBhvr>
                                      <p:tavLst>
                                        <p:tav tm="0">
                                          <p:val>
                                            <p:strVal val="0-#ppt_w/2"/>
                                          </p:val>
                                        </p:tav>
                                        <p:tav tm="100000">
                                          <p:val>
                                            <p:strVal val="#ppt_x"/>
                                          </p:val>
                                        </p:tav>
                                      </p:tavLst>
                                    </p:anim>
                                    <p:anim calcmode="lin" valueType="num">
                                      <p:cBhvr additive="base">
                                        <p:cTn id="13" dur="500" fill="hold"/>
                                        <p:tgtEl>
                                          <p:spTgt spid="850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5025"/>
                                        </p:tgtEl>
                                        <p:attrNameLst>
                                          <p:attrName>style.visibility</p:attrName>
                                        </p:attrNameLst>
                                      </p:cBhvr>
                                      <p:to>
                                        <p:strVal val="visible"/>
                                      </p:to>
                                    </p:set>
                                    <p:anim calcmode="lin" valueType="num">
                                      <p:cBhvr additive="base">
                                        <p:cTn id="18" dur="500" fill="hold"/>
                                        <p:tgtEl>
                                          <p:spTgt spid="85025"/>
                                        </p:tgtEl>
                                        <p:attrNameLst>
                                          <p:attrName>ppt_x</p:attrName>
                                        </p:attrNameLst>
                                      </p:cBhvr>
                                      <p:tavLst>
                                        <p:tav tm="0">
                                          <p:val>
                                            <p:strVal val="0-#ppt_w/2"/>
                                          </p:val>
                                        </p:tav>
                                        <p:tav tm="100000">
                                          <p:val>
                                            <p:strVal val="#ppt_x"/>
                                          </p:val>
                                        </p:tav>
                                      </p:tavLst>
                                    </p:anim>
                                    <p:anim calcmode="lin" valueType="num">
                                      <p:cBhvr additive="base">
                                        <p:cTn id="19" dur="500" fill="hold"/>
                                        <p:tgtEl>
                                          <p:spTgt spid="850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84997"/>
                                        </p:tgtEl>
                                        <p:attrNameLst>
                                          <p:attrName>style.visibility</p:attrName>
                                        </p:attrNameLst>
                                      </p:cBhvr>
                                      <p:to>
                                        <p:strVal val="visible"/>
                                      </p:to>
                                    </p:set>
                                    <p:animEffect transition="in" filter="box(in)">
                                      <p:cBhvr>
                                        <p:cTn id="24"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p:bldP spid="85019" grpId="0"/>
      <p:bldP spid="85023" grpId="0" animBg="1"/>
      <p:bldP spid="850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1" name="Rectangle 5"/>
          <p:cNvSpPr>
            <a:spLocks noChangeArrowheads="1"/>
          </p:cNvSpPr>
          <p:nvPr/>
        </p:nvSpPr>
        <p:spPr bwMode="auto">
          <a:xfrm>
            <a:off x="250825" y="260350"/>
            <a:ext cx="4264025" cy="579438"/>
          </a:xfrm>
          <a:prstGeom prst="rect">
            <a:avLst/>
          </a:prstGeom>
          <a:noFill/>
          <a:ln w="9525" algn="ctr">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信号量实现互斥模型：</a:t>
            </a:r>
            <a:endParaRPr kumimoji="1" lang="zh-CN" altLang="en-US" sz="32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60419" name="Rectangle 6"/>
          <p:cNvSpPr/>
          <p:nvPr/>
        </p:nvSpPr>
        <p:spPr>
          <a:xfrm>
            <a:off x="250825" y="981075"/>
            <a:ext cx="8893175" cy="5216525"/>
          </a:xfrm>
          <a:prstGeom prst="rect">
            <a:avLst/>
          </a:prstGeom>
          <a:noFill/>
          <a:ln w="9525">
            <a:noFill/>
          </a:ln>
        </p:spPr>
        <p:txBody>
          <a:bodyPr>
            <a:spAutoFit/>
          </a:bodyPr>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semaphore mutex={1,NULL};</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r>
              <a:rPr lang="en-US" altLang="zh-CN" sz="2800" dirty="0">
                <a:solidFill>
                  <a:schemeClr val="accent2"/>
                </a:solidFill>
                <a:latin typeface="Times New Roman" panose="02020603050405020304" pitchFamily="18" charset="0"/>
              </a:rPr>
              <a:t>cobegin </a:t>
            </a:r>
            <a:endParaRPr lang="en-US" altLang="zh-CN" sz="2800" dirty="0">
              <a:solidFill>
                <a:schemeClr val="accent2"/>
              </a:solidFill>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program  pi</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while(1){</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P(mutex)</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critical section for pi; /*</a:t>
            </a:r>
            <a:r>
              <a:rPr lang="zh-CN" altLang="en-US" sz="2800" dirty="0">
                <a:latin typeface="Times New Roman" panose="02020603050405020304" pitchFamily="18" charset="0"/>
              </a:rPr>
              <a:t>进程</a:t>
            </a:r>
            <a:r>
              <a:rPr lang="en-US" altLang="zh-CN" sz="2800" dirty="0">
                <a:latin typeface="Times New Roman" panose="02020603050405020304" pitchFamily="18" charset="0"/>
              </a:rPr>
              <a:t>pi</a:t>
            </a:r>
            <a:r>
              <a:rPr lang="zh-CN" altLang="en-US" sz="2800" dirty="0">
                <a:latin typeface="Times New Roman" panose="02020603050405020304" pitchFamily="18" charset="0"/>
              </a:rPr>
              <a:t>临界区*</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V(mutex)</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remainder section for pi;</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b="0" dirty="0">
                <a:latin typeface="Times New Roman" panose="02020603050405020304" pitchFamily="18" charset="0"/>
              </a:rPr>
              <a:t>       </a:t>
            </a:r>
            <a:r>
              <a:rPr lang="en-US" altLang="zh-CN" sz="2800" dirty="0">
                <a:solidFill>
                  <a:schemeClr val="accent2"/>
                </a:solidFill>
                <a:latin typeface="Times New Roman" panose="02020603050405020304" pitchFamily="18" charset="0"/>
              </a:rPr>
              <a:t>coend</a:t>
            </a:r>
            <a:endParaRPr lang="en-US" altLang="zh-CN" sz="2800" dirty="0">
              <a:solidFill>
                <a:schemeClr val="accent2"/>
              </a:solidFill>
              <a:latin typeface="Times New Roman" panose="02020603050405020304" pitchFamily="18" charset="0"/>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6"/>
          <p:cNvSpPr/>
          <p:nvPr/>
        </p:nvSpPr>
        <p:spPr>
          <a:xfrm>
            <a:off x="395288" y="260350"/>
            <a:ext cx="5713412" cy="579438"/>
          </a:xfrm>
          <a:prstGeom prst="rect">
            <a:avLst/>
          </a:prstGeom>
          <a:noFill/>
          <a:ln w="9525">
            <a:noFill/>
          </a:ln>
        </p:spPr>
        <p:txBody>
          <a:bodyPr wrap="none">
            <a:spAutoFit/>
          </a:bodyPr>
          <a:p>
            <a:pPr algn="ctr">
              <a:lnSpc>
                <a:spcPct val="100000"/>
              </a:lnSpc>
              <a:spcBef>
                <a:spcPct val="0"/>
              </a:spcBef>
            </a:pPr>
            <a:r>
              <a:rPr lang="zh-CN" altLang="en-US" sz="3200" dirty="0">
                <a:solidFill>
                  <a:schemeClr val="hlink"/>
                </a:solidFill>
                <a:latin typeface="Times New Roman" panose="02020603050405020304" pitchFamily="18" charset="0"/>
              </a:rPr>
              <a:t>例：民航售票系统，</a:t>
            </a:r>
            <a:r>
              <a:rPr lang="en-US" altLang="zh-CN" sz="3200" dirty="0">
                <a:solidFill>
                  <a:schemeClr val="hlink"/>
                </a:solidFill>
                <a:latin typeface="Times New Roman" panose="02020603050405020304" pitchFamily="18" charset="0"/>
              </a:rPr>
              <a:t>n</a:t>
            </a:r>
            <a:r>
              <a:rPr lang="zh-CN" altLang="en-US" sz="3200" dirty="0">
                <a:solidFill>
                  <a:schemeClr val="hlink"/>
                </a:solidFill>
                <a:latin typeface="Times New Roman" panose="02020603050405020304" pitchFamily="18" charset="0"/>
              </a:rPr>
              <a:t>个售票处</a:t>
            </a:r>
            <a:endParaRPr lang="zh-CN" altLang="en-US" sz="3200" dirty="0">
              <a:solidFill>
                <a:schemeClr val="hlink"/>
              </a:solidFill>
              <a:latin typeface="Times New Roman" panose="02020603050405020304" pitchFamily="18" charset="0"/>
            </a:endParaRPr>
          </a:p>
        </p:txBody>
      </p:sp>
      <p:sp>
        <p:nvSpPr>
          <p:cNvPr id="61443" name="Rectangle 7"/>
          <p:cNvSpPr/>
          <p:nvPr/>
        </p:nvSpPr>
        <p:spPr>
          <a:xfrm>
            <a:off x="-36512" y="908050"/>
            <a:ext cx="5616575" cy="5216525"/>
          </a:xfrm>
          <a:prstGeom prst="rect">
            <a:avLst/>
          </a:prstGeom>
          <a:noFill/>
          <a:ln w="9525">
            <a:noFill/>
          </a:ln>
        </p:spPr>
        <p:txBody>
          <a:bodyPr>
            <a:spAutoFit/>
          </a:bodyPr>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semaphore mutex={1,NULL};</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r>
              <a:rPr lang="en-US" altLang="zh-CN" sz="2800" dirty="0">
                <a:solidFill>
                  <a:schemeClr val="accent2"/>
                </a:solidFill>
                <a:latin typeface="Times New Roman" panose="02020603050405020304" pitchFamily="18" charset="0"/>
              </a:rPr>
              <a:t>cobegin </a:t>
            </a:r>
            <a:endParaRPr lang="en-US" altLang="zh-CN" sz="2800" dirty="0">
              <a:solidFill>
                <a:schemeClr val="accent2"/>
              </a:solidFill>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program  pi</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R=</a:t>
            </a:r>
            <a:r>
              <a:rPr lang="en-US" altLang="zh-CN" sz="2800" dirty="0">
                <a:solidFill>
                  <a:schemeClr val="accent1"/>
                </a:solidFill>
                <a:latin typeface="Times New Roman" panose="02020603050405020304" pitchFamily="18" charset="0"/>
              </a:rPr>
              <a:t>x[k]</a:t>
            </a:r>
            <a:r>
              <a:rPr lang="en-US" altLang="zh-CN" sz="2800" dirty="0">
                <a:latin typeface="Times New Roman" panose="02020603050405020304" pitchFamily="18" charset="0"/>
              </a:rPr>
              <a:t>; /*</a:t>
            </a:r>
            <a:r>
              <a:rPr lang="zh-CN" altLang="en-US" sz="2800" dirty="0">
                <a:latin typeface="Times New Roman" panose="02020603050405020304" pitchFamily="18" charset="0"/>
              </a:rPr>
              <a:t>现有票数*</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2"/>
                </a:solidFill>
                <a:latin typeface="Times New Roman" panose="02020603050405020304" pitchFamily="18" charset="0"/>
              </a:rPr>
              <a:t>             </a:t>
            </a:r>
            <a:r>
              <a:rPr lang="en-US" altLang="zh-CN" sz="2800" dirty="0">
                <a:latin typeface="Times New Roman" panose="02020603050405020304" pitchFamily="18" charset="0"/>
              </a:rPr>
              <a:t>if(R&gt;=1){</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R--;</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a:t>
            </a:r>
            <a:r>
              <a:rPr lang="en-US" altLang="zh-CN" sz="2800" dirty="0">
                <a:solidFill>
                  <a:schemeClr val="accent1"/>
                </a:solidFill>
                <a:latin typeface="Times New Roman" panose="02020603050405020304" pitchFamily="18" charset="0"/>
              </a:rPr>
              <a:t>x[k]</a:t>
            </a:r>
            <a:r>
              <a:rPr lang="en-US" altLang="zh-CN" sz="2800" dirty="0">
                <a:latin typeface="Times New Roman" panose="02020603050405020304" pitchFamily="18" charset="0"/>
              </a:rPr>
              <a:t>=R;</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a:t>
            </a:r>
            <a:r>
              <a:rPr lang="zh-CN" altLang="en-US" sz="2800" dirty="0">
                <a:latin typeface="Times New Roman" panose="02020603050405020304" pitchFamily="18" charset="0"/>
              </a:rPr>
              <a:t>输出一张机票；</a:t>
            </a:r>
            <a:endParaRPr lang="zh-CN" altLang="en-US" sz="2800" dirty="0">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
        <p:nvSpPr>
          <p:cNvPr id="61444" name="Rectangle 8"/>
          <p:cNvSpPr/>
          <p:nvPr/>
        </p:nvSpPr>
        <p:spPr>
          <a:xfrm>
            <a:off x="5364163" y="1557338"/>
            <a:ext cx="4319587" cy="2654300"/>
          </a:xfrm>
          <a:prstGeom prst="rect">
            <a:avLst/>
          </a:prstGeom>
          <a:noFill/>
          <a:ln w="9525">
            <a:noFill/>
          </a:ln>
        </p:spPr>
        <p:txBody>
          <a:bodyPr>
            <a:spAutoFit/>
          </a:bodyPr>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else{</a:t>
            </a:r>
            <a:endParaRPr lang="en-US" altLang="zh-CN" sz="2800" dirty="0">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显示“票已售完”；</a:t>
            </a:r>
            <a:endParaRPr lang="zh-CN" altLang="en-US" sz="2800" dirty="0">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2"/>
                </a:solidFill>
                <a:latin typeface="Times New Roman" panose="02020603050405020304" pitchFamily="18" charset="0"/>
              </a:rPr>
              <a:t>coend </a:t>
            </a:r>
            <a:endParaRPr lang="en-US" altLang="zh-CN" sz="2800" dirty="0">
              <a:solidFill>
                <a:schemeClr val="accent2"/>
              </a:solidFill>
              <a:latin typeface="Times New Roman" panose="02020603050405020304" pitchFamily="18" charset="0"/>
            </a:endParaRPr>
          </a:p>
          <a:p>
            <a:pPr>
              <a:lnSpc>
                <a:spcPct val="100000"/>
              </a:lnSpc>
              <a:spcBef>
                <a:spcPct val="0"/>
              </a:spcBef>
            </a:pPr>
            <a:endParaRPr lang="zh-CN" altLang="en-US" sz="2800" dirty="0">
              <a:latin typeface="Times New Roman" panose="02020603050405020304" pitchFamily="18" charset="0"/>
            </a:endParaRPr>
          </a:p>
        </p:txBody>
      </p:sp>
      <p:sp>
        <p:nvSpPr>
          <p:cNvPr id="61445" name="Line 9"/>
          <p:cNvSpPr/>
          <p:nvPr/>
        </p:nvSpPr>
        <p:spPr>
          <a:xfrm>
            <a:off x="5003800" y="981075"/>
            <a:ext cx="0" cy="5616575"/>
          </a:xfrm>
          <a:prstGeom prst="line">
            <a:avLst/>
          </a:prstGeom>
          <a:ln w="28575" cap="flat" cmpd="sng">
            <a:solidFill>
              <a:schemeClr val="tx1"/>
            </a:solidFill>
            <a:prstDash val="solid"/>
            <a:headEnd type="none" w="med" len="med"/>
            <a:tailEnd type="none" w="med" len="med"/>
          </a:ln>
        </p:spPr>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3"/>
          <p:cNvSpPr/>
          <p:nvPr/>
        </p:nvSpPr>
        <p:spPr>
          <a:xfrm>
            <a:off x="395288" y="260350"/>
            <a:ext cx="6408737" cy="579438"/>
          </a:xfrm>
          <a:prstGeom prst="rect">
            <a:avLst/>
          </a:prstGeom>
          <a:noFill/>
          <a:ln w="9525">
            <a:noFill/>
          </a:ln>
        </p:spPr>
        <p:txBody>
          <a:bodyPr>
            <a:spAutoFit/>
          </a:bodyPr>
          <a:p>
            <a:pPr algn="ctr">
              <a:lnSpc>
                <a:spcPct val="100000"/>
              </a:lnSpc>
              <a:spcBef>
                <a:spcPct val="0"/>
              </a:spcBef>
            </a:pPr>
            <a:r>
              <a:rPr lang="zh-CN" altLang="en-US" sz="3200" dirty="0">
                <a:solidFill>
                  <a:schemeClr val="hlink"/>
                </a:solidFill>
                <a:latin typeface="Times New Roman" panose="02020603050405020304" pitchFamily="18" charset="0"/>
              </a:rPr>
              <a:t>例：民航售票系统，</a:t>
            </a:r>
            <a:r>
              <a:rPr lang="en-US" altLang="zh-CN" sz="3200" dirty="0">
                <a:solidFill>
                  <a:schemeClr val="hlink"/>
                </a:solidFill>
                <a:latin typeface="Times New Roman" panose="02020603050405020304" pitchFamily="18" charset="0"/>
              </a:rPr>
              <a:t>n</a:t>
            </a:r>
            <a:r>
              <a:rPr lang="zh-CN" altLang="en-US" sz="3200" dirty="0">
                <a:solidFill>
                  <a:schemeClr val="hlink"/>
                </a:solidFill>
                <a:latin typeface="Times New Roman" panose="02020603050405020304" pitchFamily="18" charset="0"/>
              </a:rPr>
              <a:t>个售票处</a:t>
            </a:r>
            <a:endParaRPr lang="zh-CN" altLang="en-US" sz="3200" dirty="0">
              <a:solidFill>
                <a:schemeClr val="hlink"/>
              </a:solidFill>
              <a:latin typeface="Times New Roman" panose="02020603050405020304" pitchFamily="18" charset="0"/>
            </a:endParaRPr>
          </a:p>
        </p:txBody>
      </p:sp>
      <p:sp>
        <p:nvSpPr>
          <p:cNvPr id="62467" name="Rectangle 4"/>
          <p:cNvSpPr/>
          <p:nvPr/>
        </p:nvSpPr>
        <p:spPr>
          <a:xfrm>
            <a:off x="0" y="787400"/>
            <a:ext cx="5111750" cy="6070600"/>
          </a:xfrm>
          <a:prstGeom prst="rect">
            <a:avLst/>
          </a:prstGeom>
          <a:noFill/>
          <a:ln w="9525">
            <a:noFill/>
          </a:ln>
        </p:spPr>
        <p:txBody>
          <a:bodyPr>
            <a:spAutoFit/>
          </a:bodyPr>
          <a:p>
            <a:pPr>
              <a:lnSpc>
                <a:spcPct val="100000"/>
              </a:lnSpc>
              <a:spcBef>
                <a:spcPct val="0"/>
              </a:spcBef>
            </a:pPr>
            <a:r>
              <a:rPr lang="zh-CN" altLang="en-US" dirty="0">
                <a:latin typeface="Times New Roman" panose="02020603050405020304" pitchFamily="18" charset="0"/>
              </a:rPr>
              <a:t>   </a:t>
            </a:r>
            <a:r>
              <a:rPr lang="en-US" altLang="zh-CN" sz="2800" dirty="0">
                <a:latin typeface="Times New Roman" panose="02020603050405020304" pitchFamily="18" charset="0"/>
              </a:rPr>
              <a:t>semaphore mutex={1,NULL};</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r>
              <a:rPr lang="en-US" altLang="zh-CN" sz="2800" dirty="0">
                <a:solidFill>
                  <a:schemeClr val="accent2"/>
                </a:solidFill>
                <a:latin typeface="Times New Roman" panose="02020603050405020304" pitchFamily="18" charset="0"/>
              </a:rPr>
              <a:t>cobegin </a:t>
            </a:r>
            <a:endParaRPr lang="en-US" altLang="zh-CN" sz="2800" dirty="0">
              <a:solidFill>
                <a:schemeClr val="accent2"/>
              </a:solidFill>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program  pi</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1"/>
                </a:solidFill>
                <a:latin typeface="Times New Roman" panose="02020603050405020304" pitchFamily="18" charset="0"/>
              </a:rPr>
              <a:t>             P(mutex)</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R=x[k]; /*</a:t>
            </a:r>
            <a:r>
              <a:rPr lang="zh-CN" altLang="en-US" sz="2800" dirty="0">
                <a:latin typeface="Times New Roman" panose="02020603050405020304" pitchFamily="18" charset="0"/>
              </a:rPr>
              <a:t>现有票数*</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2"/>
                </a:solidFill>
                <a:latin typeface="Times New Roman" panose="02020603050405020304" pitchFamily="18" charset="0"/>
              </a:rPr>
              <a:t>             </a:t>
            </a:r>
            <a:r>
              <a:rPr lang="en-US" altLang="zh-CN" sz="2800" dirty="0">
                <a:latin typeface="Times New Roman" panose="02020603050405020304" pitchFamily="18" charset="0"/>
              </a:rPr>
              <a:t>if(R&gt;=1){</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R--;</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x[k]=R;</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solidFill>
                  <a:schemeClr val="accent1"/>
                </a:solidFill>
                <a:latin typeface="Times New Roman" panose="02020603050405020304" pitchFamily="18" charset="0"/>
              </a:rPr>
              <a:t>             V(mutex)</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a:p>
            <a:pPr lvl="1" eaLnBrk="1" hangingPunct="1">
              <a:lnSpc>
                <a:spcPct val="100000"/>
              </a:lnSpc>
              <a:spcBef>
                <a:spcPct val="0"/>
              </a:spcBef>
            </a:pPr>
            <a:r>
              <a:rPr lang="zh-CN" altLang="en-US" sz="2800" dirty="0">
                <a:latin typeface="Times New Roman" panose="02020603050405020304" pitchFamily="18" charset="0"/>
              </a:rPr>
              <a:t>              输出一张机票；</a:t>
            </a:r>
            <a:endParaRPr lang="zh-CN" altLang="en-US" sz="2800" dirty="0">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
        <p:nvSpPr>
          <p:cNvPr id="62468" name="Rectangle 5"/>
          <p:cNvSpPr/>
          <p:nvPr/>
        </p:nvSpPr>
        <p:spPr>
          <a:xfrm>
            <a:off x="5219700" y="1052513"/>
            <a:ext cx="4284663" cy="2654300"/>
          </a:xfrm>
          <a:prstGeom prst="rect">
            <a:avLst/>
          </a:prstGeom>
          <a:noFill/>
          <a:ln w="9525">
            <a:noFill/>
          </a:ln>
        </p:spPr>
        <p:txBody>
          <a:bodyPr>
            <a:spAutoFit/>
          </a:bodyPr>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else{</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1"/>
                </a:solidFill>
                <a:latin typeface="Times New Roman" panose="02020603050405020304" pitchFamily="18" charset="0"/>
              </a:rPr>
              <a:t>            </a:t>
            </a:r>
            <a:r>
              <a:rPr lang="zh-CN" altLang="en-US" sz="2800" dirty="0">
                <a:latin typeface="Times New Roman" panose="02020603050405020304" pitchFamily="18" charset="0"/>
              </a:rPr>
              <a:t>显示“票已售完”；</a:t>
            </a:r>
            <a:endParaRPr lang="zh-CN" altLang="en-US" sz="2800" dirty="0">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2"/>
                </a:solidFill>
                <a:latin typeface="Times New Roman" panose="02020603050405020304" pitchFamily="18" charset="0"/>
              </a:rPr>
              <a:t>coend </a:t>
            </a:r>
            <a:endParaRPr lang="en-US" altLang="zh-CN" sz="2800" dirty="0">
              <a:solidFill>
                <a:schemeClr val="accent2"/>
              </a:solidFill>
              <a:latin typeface="Times New Roman" panose="02020603050405020304" pitchFamily="18" charset="0"/>
            </a:endParaRPr>
          </a:p>
          <a:p>
            <a:pPr>
              <a:lnSpc>
                <a:spcPct val="100000"/>
              </a:lnSpc>
              <a:spcBef>
                <a:spcPct val="0"/>
              </a:spcBef>
            </a:pPr>
            <a:endParaRPr lang="zh-CN" altLang="en-US" sz="2800" dirty="0">
              <a:latin typeface="Times New Roman" panose="02020603050405020304" pitchFamily="18" charset="0"/>
            </a:endParaRPr>
          </a:p>
        </p:txBody>
      </p:sp>
      <p:sp>
        <p:nvSpPr>
          <p:cNvPr id="62469" name="Line 6"/>
          <p:cNvSpPr/>
          <p:nvPr/>
        </p:nvSpPr>
        <p:spPr>
          <a:xfrm>
            <a:off x="5076825" y="1052513"/>
            <a:ext cx="0" cy="5545137"/>
          </a:xfrm>
          <a:prstGeom prst="line">
            <a:avLst/>
          </a:prstGeom>
          <a:ln w="28575" cap="flat" cmpd="sng">
            <a:solidFill>
              <a:schemeClr val="tx1"/>
            </a:solidFill>
            <a:prstDash val="solid"/>
            <a:headEnd type="none" w="med" len="med"/>
            <a:tailEnd type="none" w="med" len="med"/>
          </a:ln>
        </p:spPr>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idx="4294967295"/>
          </p:nvPr>
        </p:nvSpPr>
        <p:spPr>
          <a:xfrm>
            <a:off x="395288" y="331788"/>
            <a:ext cx="8229600" cy="720725"/>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2.1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进程的基本概念</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8195" name="Rectangle 21"/>
          <p:cNvSpPr/>
          <p:nvPr/>
        </p:nvSpPr>
        <p:spPr>
          <a:xfrm>
            <a:off x="323850" y="1052513"/>
            <a:ext cx="8280400" cy="1282700"/>
          </a:xfrm>
          <a:prstGeom prst="rect">
            <a:avLst/>
          </a:prstGeom>
          <a:noFill/>
          <a:ln w="9525">
            <a:noFill/>
          </a:ln>
        </p:spPr>
        <p:txBody>
          <a:bodyPr>
            <a:spAutoFit/>
          </a:bodyPr>
          <a:p>
            <a:pPr marL="231775" indent="-231775">
              <a:lnSpc>
                <a:spcPct val="100000"/>
              </a:lnSpc>
              <a:buClr>
                <a:schemeClr val="tx1"/>
              </a:buClr>
            </a:pPr>
            <a:r>
              <a:rPr lang="en-US" altLang="zh-CN" sz="3600" dirty="0">
                <a:solidFill>
                  <a:srgbClr val="008AF2"/>
                </a:solidFill>
                <a:latin typeface="Arial" panose="020B0604020202020204" pitchFamily="34" charset="0"/>
              </a:rPr>
              <a:t>4. </a:t>
            </a:r>
            <a:r>
              <a:rPr lang="zh-CN" altLang="en-US" sz="3600" dirty="0">
                <a:solidFill>
                  <a:srgbClr val="008AF2"/>
                </a:solidFill>
                <a:latin typeface="Arial" panose="020B0604020202020204" pitchFamily="34" charset="0"/>
              </a:rPr>
              <a:t>进程的定义及特征</a:t>
            </a:r>
            <a:endParaRPr lang="zh-CN" altLang="en-US" sz="3600" dirty="0">
              <a:solidFill>
                <a:srgbClr val="008AF2"/>
              </a:solidFill>
              <a:latin typeface="Arial" panose="020B0604020202020204" pitchFamily="34" charset="0"/>
            </a:endParaRPr>
          </a:p>
          <a:p>
            <a:pPr marL="231775" indent="-231775">
              <a:lnSpc>
                <a:spcPct val="100000"/>
              </a:lnSpc>
              <a:buClr>
                <a:schemeClr val="tx1"/>
              </a:buClr>
              <a:buFont typeface="Wingdings" panose="05000000000000000000" pitchFamily="2" charset="2"/>
              <a:buChar char="n"/>
            </a:pPr>
            <a:r>
              <a:rPr lang="zh-CN" altLang="en-US" sz="2800" dirty="0">
                <a:solidFill>
                  <a:schemeClr val="accent1"/>
                </a:solidFill>
                <a:latin typeface="Arial" panose="020B0604020202020204" pitchFamily="34" charset="0"/>
              </a:rPr>
              <a:t>简单定义</a:t>
            </a:r>
            <a:r>
              <a:rPr lang="zh-CN" altLang="en-US" dirty="0">
                <a:solidFill>
                  <a:schemeClr val="accent1"/>
                </a:solidFill>
                <a:latin typeface="Arial" panose="020B0604020202020204" pitchFamily="34" charset="0"/>
              </a:rPr>
              <a:t>：</a:t>
            </a:r>
            <a:r>
              <a:rPr lang="zh-CN" altLang="en-US" dirty="0">
                <a:latin typeface="Arial" panose="020B0604020202020204" pitchFamily="34" charset="0"/>
              </a:rPr>
              <a:t>一个程序的一次运行过程。</a:t>
            </a:r>
            <a:endParaRPr lang="zh-CN" altLang="en-US" dirty="0">
              <a:latin typeface="Arial" panose="020B0604020202020204" pitchFamily="34" charset="0"/>
            </a:endParaRPr>
          </a:p>
        </p:txBody>
      </p:sp>
      <p:sp>
        <p:nvSpPr>
          <p:cNvPr id="34837" name="Rectangle 21"/>
          <p:cNvSpPr/>
          <p:nvPr/>
        </p:nvSpPr>
        <p:spPr>
          <a:xfrm>
            <a:off x="395288" y="2565400"/>
            <a:ext cx="8280400" cy="1368425"/>
          </a:xfrm>
          <a:prstGeom prst="rect">
            <a:avLst/>
          </a:prstGeom>
          <a:noFill/>
          <a:ln w="9525">
            <a:noFill/>
          </a:ln>
        </p:spPr>
        <p:txBody>
          <a:bodyPr/>
          <a:p>
            <a:pPr marL="342900" indent="-342900" eaLnBrk="0" hangingPunct="0">
              <a:lnSpc>
                <a:spcPct val="100000"/>
              </a:lnSpc>
              <a:spcBef>
                <a:spcPct val="20000"/>
              </a:spcBef>
              <a:buFont typeface="Wingdings" panose="05000000000000000000" pitchFamily="2" charset="2"/>
              <a:buChar char="n"/>
            </a:pPr>
            <a:r>
              <a:rPr lang="zh-CN" altLang="en-US" sz="2800" dirty="0">
                <a:solidFill>
                  <a:schemeClr val="accent1"/>
                </a:solidFill>
                <a:latin typeface="仿宋_GB2312" pitchFamily="49" charset="-122"/>
                <a:ea typeface="仿宋_GB2312" pitchFamily="49" charset="-122"/>
              </a:rPr>
              <a:t>特征：</a:t>
            </a:r>
            <a:endParaRPr lang="zh-CN" altLang="en-US" sz="2800" dirty="0">
              <a:solidFill>
                <a:schemeClr val="accent1"/>
              </a:solidFill>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dirty="0">
                <a:solidFill>
                  <a:schemeClr val="tx2"/>
                </a:solidFill>
                <a:latin typeface="仿宋_GB2312" pitchFamily="49" charset="-122"/>
                <a:ea typeface="仿宋_GB2312" pitchFamily="49" charset="-122"/>
              </a:rPr>
              <a:t>动态性：</a:t>
            </a:r>
            <a:r>
              <a:rPr lang="zh-CN" altLang="en-US" dirty="0">
                <a:latin typeface="仿宋_GB2312" pitchFamily="49" charset="-122"/>
                <a:ea typeface="仿宋_GB2312" pitchFamily="49" charset="-122"/>
              </a:rPr>
              <a:t>进程最基本的特征</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dirty="0">
                <a:solidFill>
                  <a:schemeClr val="tx2"/>
                </a:solidFill>
                <a:latin typeface="仿宋_GB2312" pitchFamily="49" charset="-122"/>
                <a:ea typeface="仿宋_GB2312" pitchFamily="49" charset="-122"/>
              </a:rPr>
              <a:t>结构特征</a:t>
            </a:r>
            <a:r>
              <a:rPr lang="zh-CN" altLang="en-US" dirty="0">
                <a:latin typeface="仿宋_GB2312" pitchFamily="49" charset="-122"/>
                <a:ea typeface="仿宋_GB2312" pitchFamily="49" charset="-122"/>
              </a:rPr>
              <a:t>： </a:t>
            </a:r>
            <a:r>
              <a:rPr lang="zh-CN" altLang="en-US" u="sng" dirty="0">
                <a:solidFill>
                  <a:schemeClr val="tx2"/>
                </a:solidFill>
                <a:latin typeface="Arial" panose="020B0604020202020204" pitchFamily="34" charset="0"/>
              </a:rPr>
              <a:t>＝程序＋数据＋</a:t>
            </a:r>
            <a:r>
              <a:rPr lang="en-US" altLang="zh-CN" u="sng" dirty="0">
                <a:solidFill>
                  <a:schemeClr val="tx2"/>
                </a:solidFill>
                <a:latin typeface="Arial" panose="020B0604020202020204" pitchFamily="34" charset="0"/>
              </a:rPr>
              <a:t>PCB</a:t>
            </a:r>
            <a:r>
              <a:rPr lang="en-US" altLang="zh-CN" b="0" dirty="0">
                <a:latin typeface="Arial" panose="020B0604020202020204" pitchFamily="34" charset="0"/>
              </a:rPr>
              <a:t> </a:t>
            </a:r>
            <a:endParaRPr lang="zh-CN" altLang="en-US" sz="3200" dirty="0">
              <a:latin typeface="仿宋_GB2312" pitchFamily="49" charset="-122"/>
              <a:ea typeface="仿宋_GB2312" pitchFamily="49" charset="-122"/>
            </a:endParaRPr>
          </a:p>
        </p:txBody>
      </p:sp>
      <p:sp>
        <p:nvSpPr>
          <p:cNvPr id="34838" name="AutoShape 3"/>
          <p:cNvSpPr>
            <a:spLocks noChangeArrowheads="1"/>
          </p:cNvSpPr>
          <p:nvPr/>
        </p:nvSpPr>
        <p:spPr bwMode="auto">
          <a:xfrm>
            <a:off x="3186113" y="4498975"/>
            <a:ext cx="2587625" cy="18097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39" name="AutoShape 4"/>
          <p:cNvSpPr>
            <a:spLocks noChangeArrowheads="1"/>
          </p:cNvSpPr>
          <p:nvPr/>
        </p:nvSpPr>
        <p:spPr bwMode="auto">
          <a:xfrm>
            <a:off x="5994400" y="4498975"/>
            <a:ext cx="2587625" cy="18097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24"/>
          <p:cNvGrpSpPr/>
          <p:nvPr/>
        </p:nvGrpSpPr>
        <p:grpSpPr>
          <a:xfrm>
            <a:off x="6108700" y="4257675"/>
            <a:ext cx="2355850" cy="523875"/>
            <a:chOff x="0" y="0"/>
            <a:chExt cx="1484" cy="330"/>
          </a:xfrm>
        </p:grpSpPr>
        <p:sp>
          <p:nvSpPr>
            <p:cNvPr id="8212" name="AutoShape 6"/>
            <p:cNvSpPr/>
            <p:nvPr/>
          </p:nvSpPr>
          <p:spPr>
            <a:xfrm>
              <a:off x="0" y="0"/>
              <a:ext cx="1484" cy="330"/>
            </a:xfrm>
            <a:prstGeom prst="roundRect">
              <a:avLst>
                <a:gd name="adj" fmla="val 16667"/>
              </a:avLst>
            </a:prstGeom>
            <a:solidFill>
              <a:schemeClr val="accent2"/>
            </a:solidFill>
            <a:ln w="38100" cap="flat" cmpd="sng">
              <a:solidFill>
                <a:srgbClr val="FFFFFF">
                  <a:alpha val="69019"/>
                </a:srgbClr>
              </a:solidFill>
              <a:prstDash val="solid"/>
              <a:headEnd type="none" w="med" len="med"/>
              <a:tailEnd type="none" w="med" len="med"/>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8213" name="AutoShape 7"/>
            <p:cNvSpPr/>
            <p:nvPr/>
          </p:nvSpPr>
          <p:spPr>
            <a:xfrm>
              <a:off x="23" y="20"/>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tileRect/>
            </a:gradFill>
            <a:ln w="9525">
              <a:noFill/>
            </a:ln>
          </p:spPr>
          <p:txBody>
            <a:bodyPr wrap="none" anchor="ctr"/>
            <a:p>
              <a:pPr>
                <a:lnSpc>
                  <a:spcPct val="100000"/>
                </a:lnSpc>
                <a:buClr>
                  <a:schemeClr val="tx1"/>
                </a:buClr>
              </a:pPr>
              <a:endParaRPr lang="zh-CN" altLang="en-US" dirty="0">
                <a:latin typeface="Arial" panose="020B0604020202020204" pitchFamily="34" charset="0"/>
              </a:endParaRPr>
            </a:p>
          </p:txBody>
        </p:sp>
      </p:grpSp>
      <p:sp>
        <p:nvSpPr>
          <p:cNvPr id="34843" name="Rectangle 8"/>
          <p:cNvSpPr/>
          <p:nvPr/>
        </p:nvSpPr>
        <p:spPr>
          <a:xfrm>
            <a:off x="7123113" y="4294188"/>
            <a:ext cx="325437" cy="396875"/>
          </a:xfrm>
          <a:prstGeom prst="rect">
            <a:avLst/>
          </a:prstGeom>
          <a:noFill/>
          <a:ln w="9525">
            <a:noFill/>
          </a:ln>
        </p:spPr>
        <p:txBody>
          <a:bodyPr wrap="none">
            <a:spAutoFit/>
          </a:bodyPr>
          <a:p>
            <a:pPr algn="ctr">
              <a:lnSpc>
                <a:spcPct val="100000"/>
              </a:lnSpc>
              <a:spcBef>
                <a:spcPct val="0"/>
              </a:spcBef>
            </a:pPr>
            <a:r>
              <a:rPr lang="en-US" altLang="zh-CN" sz="2000" dirty="0">
                <a:latin typeface="Arial" panose="020B0604020202020204" pitchFamily="34" charset="0"/>
                <a:cs typeface="Arial" panose="020B0604020202020204" pitchFamily="34" charset="0"/>
              </a:rPr>
              <a:t>3</a:t>
            </a:r>
            <a:endParaRPr lang="en-US" altLang="zh-CN" sz="2000" dirty="0">
              <a:latin typeface="Arial" panose="020B0604020202020204" pitchFamily="34" charset="0"/>
              <a:ea typeface="Arial" panose="020B0604020202020204" pitchFamily="34" charset="0"/>
            </a:endParaRPr>
          </a:p>
        </p:txBody>
      </p:sp>
      <p:grpSp>
        <p:nvGrpSpPr>
          <p:cNvPr id="3" name="Group 28"/>
          <p:cNvGrpSpPr/>
          <p:nvPr/>
        </p:nvGrpSpPr>
        <p:grpSpPr>
          <a:xfrm>
            <a:off x="3316288" y="4257675"/>
            <a:ext cx="2355850" cy="523875"/>
            <a:chOff x="0" y="0"/>
            <a:chExt cx="1484" cy="330"/>
          </a:xfrm>
        </p:grpSpPr>
        <p:sp>
          <p:nvSpPr>
            <p:cNvPr id="8210" name="AutoShape 10"/>
            <p:cNvSpPr/>
            <p:nvPr/>
          </p:nvSpPr>
          <p:spPr>
            <a:xfrm>
              <a:off x="0" y="0"/>
              <a:ext cx="1484" cy="330"/>
            </a:xfrm>
            <a:prstGeom prst="roundRect">
              <a:avLst>
                <a:gd name="adj" fmla="val 16667"/>
              </a:avLst>
            </a:prstGeom>
            <a:solidFill>
              <a:schemeClr val="folHlink"/>
            </a:solidFill>
            <a:ln w="38100" cap="flat" cmpd="sng">
              <a:solidFill>
                <a:srgbClr val="FFFFFF">
                  <a:alpha val="69019"/>
                </a:srgbClr>
              </a:solidFill>
              <a:prstDash val="solid"/>
              <a:headEnd type="none" w="med" len="med"/>
              <a:tailEnd type="none" w="med" len="med"/>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8211" name="AutoShape 11"/>
            <p:cNvSpPr/>
            <p:nvPr/>
          </p:nvSpPr>
          <p:spPr>
            <a:xfrm>
              <a:off x="23" y="20"/>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tileRect/>
            </a:gradFill>
            <a:ln w="9525">
              <a:noFill/>
            </a:ln>
          </p:spPr>
          <p:txBody>
            <a:bodyPr wrap="none" anchor="ctr"/>
            <a:p>
              <a:pPr>
                <a:lnSpc>
                  <a:spcPct val="100000"/>
                </a:lnSpc>
                <a:buClr>
                  <a:schemeClr val="tx1"/>
                </a:buClr>
              </a:pPr>
              <a:endParaRPr lang="zh-CN" altLang="en-US" dirty="0">
                <a:latin typeface="Arial" panose="020B0604020202020204" pitchFamily="34" charset="0"/>
              </a:endParaRPr>
            </a:p>
          </p:txBody>
        </p:sp>
      </p:grpSp>
      <p:sp>
        <p:nvSpPr>
          <p:cNvPr id="34847" name="Rectangle 12"/>
          <p:cNvSpPr/>
          <p:nvPr/>
        </p:nvSpPr>
        <p:spPr>
          <a:xfrm>
            <a:off x="4324350" y="4294188"/>
            <a:ext cx="325438" cy="396875"/>
          </a:xfrm>
          <a:prstGeom prst="rect">
            <a:avLst/>
          </a:prstGeom>
          <a:noFill/>
          <a:ln w="9525">
            <a:noFill/>
          </a:ln>
        </p:spPr>
        <p:txBody>
          <a:bodyPr wrap="none">
            <a:spAutoFit/>
          </a:bodyPr>
          <a:p>
            <a:pPr algn="ctr">
              <a:lnSpc>
                <a:spcPct val="100000"/>
              </a:lnSpc>
              <a:spcBef>
                <a:spcPct val="0"/>
              </a:spcBef>
            </a:pPr>
            <a:r>
              <a:rPr lang="en-US" altLang="zh-CN" sz="2000" dirty="0">
                <a:latin typeface="Arial" panose="020B0604020202020204" pitchFamily="34" charset="0"/>
                <a:cs typeface="Arial" panose="020B0604020202020204" pitchFamily="34" charset="0"/>
              </a:rPr>
              <a:t>2</a:t>
            </a:r>
            <a:endParaRPr lang="en-US" altLang="zh-CN" sz="2000" dirty="0">
              <a:latin typeface="Arial" panose="020B0604020202020204" pitchFamily="34" charset="0"/>
              <a:ea typeface="Arial" panose="020B0604020202020204" pitchFamily="34" charset="0"/>
            </a:endParaRPr>
          </a:p>
        </p:txBody>
      </p:sp>
      <p:sp>
        <p:nvSpPr>
          <p:cNvPr id="34848" name="AutoShape 13"/>
          <p:cNvSpPr>
            <a:spLocks noChangeArrowheads="1"/>
          </p:cNvSpPr>
          <p:nvPr/>
        </p:nvSpPr>
        <p:spPr bwMode="auto">
          <a:xfrm>
            <a:off x="323850" y="4510088"/>
            <a:ext cx="2587625" cy="179863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49" name="AutoShape 14"/>
          <p:cNvSpPr/>
          <p:nvPr/>
        </p:nvSpPr>
        <p:spPr>
          <a:xfrm>
            <a:off x="541338" y="4257675"/>
            <a:ext cx="2355850" cy="523875"/>
          </a:xfrm>
          <a:prstGeom prst="roundRect">
            <a:avLst>
              <a:gd name="adj" fmla="val 16667"/>
            </a:avLst>
          </a:prstGeom>
          <a:solidFill>
            <a:schemeClr val="hlink"/>
          </a:solidFill>
          <a:ln w="38100" cap="flat" cmpd="sng">
            <a:solidFill>
              <a:srgbClr val="FFFFFF">
                <a:alpha val="69019"/>
              </a:srgbClr>
            </a:solidFill>
            <a:prstDash val="solid"/>
            <a:headEnd type="none" w="med" len="med"/>
            <a:tailEnd type="none" w="med" len="med"/>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34850" name="AutoShape 15"/>
          <p:cNvSpPr/>
          <p:nvPr/>
        </p:nvSpPr>
        <p:spPr>
          <a:xfrm>
            <a:off x="577850" y="4289425"/>
            <a:ext cx="2273300" cy="125413"/>
          </a:xfrm>
          <a:prstGeom prst="roundRect">
            <a:avLst>
              <a:gd name="adj" fmla="val 28356"/>
            </a:avLst>
          </a:prstGeom>
          <a:gradFill rotWithShape="1">
            <a:gsLst>
              <a:gs pos="0">
                <a:srgbClr val="FFFFFF">
                  <a:alpha val="70000"/>
                </a:srgbClr>
              </a:gs>
              <a:gs pos="100000">
                <a:schemeClr val="hlink">
                  <a:alpha val="70000"/>
                </a:schemeClr>
              </a:gs>
            </a:gsLst>
            <a:lin ang="5400000" scaled="1"/>
            <a:tileRect/>
          </a:gradFill>
          <a:ln w="9525">
            <a:noFill/>
          </a:ln>
        </p:spPr>
        <p:txBody>
          <a:bodyPr wrap="none" anchor="ctr"/>
          <a:p>
            <a:pPr>
              <a:lnSpc>
                <a:spcPct val="100000"/>
              </a:lnSpc>
              <a:buClr>
                <a:schemeClr val="tx1"/>
              </a:buClr>
            </a:pPr>
            <a:endParaRPr lang="zh-CN" altLang="en-US" dirty="0">
              <a:latin typeface="Arial" panose="020B0604020202020204" pitchFamily="34" charset="0"/>
            </a:endParaRPr>
          </a:p>
        </p:txBody>
      </p:sp>
      <p:sp>
        <p:nvSpPr>
          <p:cNvPr id="34851" name="Rectangle 16"/>
          <p:cNvSpPr/>
          <p:nvPr/>
        </p:nvSpPr>
        <p:spPr>
          <a:xfrm>
            <a:off x="1546225" y="4294188"/>
            <a:ext cx="325438" cy="396875"/>
          </a:xfrm>
          <a:prstGeom prst="rect">
            <a:avLst/>
          </a:prstGeom>
          <a:noFill/>
          <a:ln w="9525">
            <a:noFill/>
          </a:ln>
        </p:spPr>
        <p:txBody>
          <a:bodyPr wrap="none">
            <a:spAutoFit/>
          </a:bodyPr>
          <a:p>
            <a:pPr algn="ctr">
              <a:lnSpc>
                <a:spcPct val="100000"/>
              </a:lnSpc>
              <a:spcBef>
                <a:spcPct val="0"/>
              </a:spcBef>
            </a:pPr>
            <a:r>
              <a:rPr lang="en-US" altLang="zh-CN" sz="2000" dirty="0">
                <a:latin typeface="Arial" panose="020B0604020202020204" pitchFamily="34" charset="0"/>
                <a:cs typeface="Arial" panose="020B0604020202020204" pitchFamily="34" charset="0"/>
              </a:rPr>
              <a:t>1</a:t>
            </a:r>
            <a:endParaRPr lang="en-US" altLang="zh-CN" sz="2000" dirty="0">
              <a:latin typeface="Arial" panose="020B0604020202020204" pitchFamily="34" charset="0"/>
              <a:ea typeface="Arial" panose="020B0604020202020204" pitchFamily="34" charset="0"/>
            </a:endParaRPr>
          </a:p>
        </p:txBody>
      </p:sp>
      <p:sp>
        <p:nvSpPr>
          <p:cNvPr id="34852" name="Text Box 19"/>
          <p:cNvSpPr txBox="1"/>
          <p:nvPr/>
        </p:nvSpPr>
        <p:spPr>
          <a:xfrm>
            <a:off x="3276600" y="4868863"/>
            <a:ext cx="2506663" cy="1096962"/>
          </a:xfrm>
          <a:prstGeom prst="rect">
            <a:avLst/>
          </a:prstGeom>
          <a:noFill/>
          <a:ln w="9525">
            <a:noFill/>
          </a:ln>
        </p:spPr>
        <p:txBody>
          <a:bodyPr>
            <a:spAutoFit/>
          </a:bodyPr>
          <a:p>
            <a:pPr>
              <a:lnSpc>
                <a:spcPct val="100000"/>
              </a:lnSpc>
              <a:spcBef>
                <a:spcPct val="0"/>
              </a:spcBef>
            </a:pPr>
            <a:r>
              <a:rPr lang="zh-CN" altLang="en-US" sz="2200" dirty="0">
                <a:solidFill>
                  <a:srgbClr val="000000"/>
                </a:solidFill>
                <a:latin typeface="Arial" panose="020B0604020202020204" pitchFamily="34" charset="0"/>
              </a:rPr>
              <a:t>该程序所需的相关数据</a:t>
            </a:r>
            <a:r>
              <a:rPr lang="en-US" altLang="zh-CN" sz="2200" dirty="0">
                <a:solidFill>
                  <a:srgbClr val="000000"/>
                </a:solidFill>
                <a:latin typeface="Arial" panose="020B0604020202020204" pitchFamily="34" charset="0"/>
              </a:rPr>
              <a:t>(</a:t>
            </a:r>
            <a:r>
              <a:rPr lang="zh-CN" altLang="en-US" sz="2200" dirty="0">
                <a:solidFill>
                  <a:srgbClr val="000000"/>
                </a:solidFill>
                <a:latin typeface="Arial" panose="020B0604020202020204" pitchFamily="34" charset="0"/>
              </a:rPr>
              <a:t>变量、工作空间，缓冲区等</a:t>
            </a:r>
            <a:r>
              <a:rPr lang="en-US" altLang="zh-CN" sz="2200" dirty="0">
                <a:solidFill>
                  <a:srgbClr val="000000"/>
                </a:solidFill>
                <a:latin typeface="Arial" panose="020B0604020202020204" pitchFamily="34" charset="0"/>
              </a:rPr>
              <a:t>)</a:t>
            </a:r>
            <a:endParaRPr lang="zh-CN" altLang="en-US" sz="2200" dirty="0">
              <a:solidFill>
                <a:srgbClr val="000000"/>
              </a:solidFill>
              <a:latin typeface="Arial" panose="020B0604020202020204" pitchFamily="34" charset="0"/>
            </a:endParaRPr>
          </a:p>
        </p:txBody>
      </p:sp>
      <p:sp>
        <p:nvSpPr>
          <p:cNvPr id="34853" name="Text Box 20"/>
          <p:cNvSpPr txBox="1"/>
          <p:nvPr/>
        </p:nvSpPr>
        <p:spPr>
          <a:xfrm>
            <a:off x="6011863" y="4941888"/>
            <a:ext cx="2506662" cy="822325"/>
          </a:xfrm>
          <a:prstGeom prst="rect">
            <a:avLst/>
          </a:prstGeom>
          <a:noFill/>
          <a:ln w="9525">
            <a:noFill/>
          </a:ln>
        </p:spPr>
        <p:txBody>
          <a:bodyPr>
            <a:spAutoFit/>
          </a:bodyPr>
          <a:p>
            <a:pPr>
              <a:lnSpc>
                <a:spcPct val="100000"/>
              </a:lnSpc>
              <a:spcBef>
                <a:spcPct val="0"/>
              </a:spcBef>
            </a:pPr>
            <a:r>
              <a:rPr lang="zh-CN" altLang="en-US" dirty="0">
                <a:solidFill>
                  <a:srgbClr val="000000"/>
                </a:solidFill>
                <a:latin typeface="Arial" panose="020B0604020202020204" pitchFamily="34" charset="0"/>
              </a:rPr>
              <a:t>该程序的执行上下文</a:t>
            </a:r>
            <a:r>
              <a:rPr lang="en-US" altLang="zh-CN" dirty="0">
                <a:solidFill>
                  <a:srgbClr val="000000"/>
                </a:solidFill>
                <a:latin typeface="Arial" panose="020B0604020202020204" pitchFamily="34" charset="0"/>
              </a:rPr>
              <a:t>(Context)</a:t>
            </a:r>
            <a:endParaRPr lang="zh-CN" altLang="en-US" b="0" dirty="0">
              <a:solidFill>
                <a:srgbClr val="000000"/>
              </a:solidFill>
              <a:latin typeface="Arial" panose="020B0604020202020204" pitchFamily="34" charset="0"/>
            </a:endParaRPr>
          </a:p>
        </p:txBody>
      </p:sp>
      <p:sp>
        <p:nvSpPr>
          <p:cNvPr id="34854" name="Text Box 22"/>
          <p:cNvSpPr txBox="1"/>
          <p:nvPr/>
        </p:nvSpPr>
        <p:spPr>
          <a:xfrm>
            <a:off x="468313" y="5013325"/>
            <a:ext cx="2506662" cy="822325"/>
          </a:xfrm>
          <a:prstGeom prst="rect">
            <a:avLst/>
          </a:prstGeom>
          <a:noFill/>
          <a:ln w="9525">
            <a:noFill/>
          </a:ln>
        </p:spPr>
        <p:txBody>
          <a:bodyPr>
            <a:spAutoFit/>
          </a:bodyPr>
          <a:p>
            <a:pPr>
              <a:lnSpc>
                <a:spcPct val="100000"/>
              </a:lnSpc>
              <a:spcBef>
                <a:spcPct val="0"/>
              </a:spcBef>
            </a:pPr>
            <a:r>
              <a:rPr lang="zh-CN" altLang="en-US" dirty="0">
                <a:solidFill>
                  <a:srgbClr val="000000"/>
                </a:solidFill>
                <a:latin typeface="Arial" panose="020B0604020202020204" pitchFamily="34" charset="0"/>
              </a:rPr>
              <a:t>一个可执行的程序</a:t>
            </a:r>
            <a:endParaRPr lang="zh-CN" altLang="en-US" dirty="0">
              <a:solidFill>
                <a:srgbClr val="000000"/>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837">
                                            <p:txEl>
                                              <p:charRg st="0" end="4"/>
                                            </p:txEl>
                                          </p:spTgt>
                                        </p:tgtEl>
                                        <p:attrNameLst>
                                          <p:attrName>style.visibility</p:attrName>
                                        </p:attrNameLst>
                                      </p:cBhvr>
                                      <p:to>
                                        <p:strVal val="visible"/>
                                      </p:to>
                                    </p:set>
                                    <p:animEffect transition="in" filter="box(in)">
                                      <p:cBhvr>
                                        <p:cTn id="7" dur="500"/>
                                        <p:tgtEl>
                                          <p:spTgt spid="34837">
                                            <p:txEl>
                                              <p:charRg st="0"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4837">
                                            <p:txEl>
                                              <p:charRg st="4" end="17"/>
                                            </p:txEl>
                                          </p:spTgt>
                                        </p:tgtEl>
                                        <p:attrNameLst>
                                          <p:attrName>style.visibility</p:attrName>
                                        </p:attrNameLst>
                                      </p:cBhvr>
                                      <p:to>
                                        <p:strVal val="visible"/>
                                      </p:to>
                                    </p:set>
                                    <p:animEffect transition="in" filter="box(in)">
                                      <p:cBhvr>
                                        <p:cTn id="10" dur="500"/>
                                        <p:tgtEl>
                                          <p:spTgt spid="34837">
                                            <p:txEl>
                                              <p:charRg st="4" end="1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4837">
                                            <p:txEl>
                                              <p:charRg st="17" end="35"/>
                                            </p:txEl>
                                          </p:spTgt>
                                        </p:tgtEl>
                                        <p:attrNameLst>
                                          <p:attrName>style.visibility</p:attrName>
                                        </p:attrNameLst>
                                      </p:cBhvr>
                                      <p:to>
                                        <p:strVal val="visible"/>
                                      </p:to>
                                    </p:set>
                                    <p:anim calcmode="lin" valueType="num">
                                      <p:cBhvr additive="base">
                                        <p:cTn id="15" dur="500" fill="hold"/>
                                        <p:tgtEl>
                                          <p:spTgt spid="34837">
                                            <p:txEl>
                                              <p:charRg st="17" end="3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837">
                                            <p:txEl>
                                              <p:charRg st="17" end="3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4838"/>
                                        </p:tgtEl>
                                        <p:attrNameLst>
                                          <p:attrName>style.visibility</p:attrName>
                                        </p:attrNameLst>
                                      </p:cBhvr>
                                      <p:to>
                                        <p:strVal val="visible"/>
                                      </p:to>
                                    </p:set>
                                    <p:animEffect transition="in" filter="box(in)">
                                      <p:cBhvr>
                                        <p:cTn id="21" dur="500"/>
                                        <p:tgtEl>
                                          <p:spTgt spid="3483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4839"/>
                                        </p:tgtEl>
                                        <p:attrNameLst>
                                          <p:attrName>style.visibility</p:attrName>
                                        </p:attrNameLst>
                                      </p:cBhvr>
                                      <p:to>
                                        <p:strVal val="visible"/>
                                      </p:to>
                                    </p:set>
                                    <p:animEffect transition="in" filter="box(in)">
                                      <p:cBhvr>
                                        <p:cTn id="24" dur="500"/>
                                        <p:tgtEl>
                                          <p:spTgt spid="34839"/>
                                        </p:tgtEl>
                                      </p:cBhvr>
                                    </p:animEffect>
                                  </p:childTnLst>
                                </p:cTn>
                              </p:par>
                              <p:par>
                                <p:cTn id="25" presetID="4" presetClass="entr" presetSubtype="16"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4843"/>
                                        </p:tgtEl>
                                        <p:attrNameLst>
                                          <p:attrName>style.visibility</p:attrName>
                                        </p:attrNameLst>
                                      </p:cBhvr>
                                      <p:to>
                                        <p:strVal val="visible"/>
                                      </p:to>
                                    </p:set>
                                    <p:animEffect transition="in" filter="box(in)">
                                      <p:cBhvr>
                                        <p:cTn id="30" dur="500"/>
                                        <p:tgtEl>
                                          <p:spTgt spid="34843"/>
                                        </p:tgtEl>
                                      </p:cBhvr>
                                    </p:animEffect>
                                  </p:childTnLst>
                                </p:cTn>
                              </p:par>
                              <p:par>
                                <p:cTn id="31" presetID="4" presetClass="entr" presetSubtype="16"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ox(in)">
                                      <p:cBhvr>
                                        <p:cTn id="33" dur="500"/>
                                        <p:tgtEl>
                                          <p:spTgt spid="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4847"/>
                                        </p:tgtEl>
                                        <p:attrNameLst>
                                          <p:attrName>style.visibility</p:attrName>
                                        </p:attrNameLst>
                                      </p:cBhvr>
                                      <p:to>
                                        <p:strVal val="visible"/>
                                      </p:to>
                                    </p:set>
                                    <p:animEffect transition="in" filter="box(in)">
                                      <p:cBhvr>
                                        <p:cTn id="36" dur="500"/>
                                        <p:tgtEl>
                                          <p:spTgt spid="34847"/>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4848"/>
                                        </p:tgtEl>
                                        <p:attrNameLst>
                                          <p:attrName>style.visibility</p:attrName>
                                        </p:attrNameLst>
                                      </p:cBhvr>
                                      <p:to>
                                        <p:strVal val="visible"/>
                                      </p:to>
                                    </p:set>
                                    <p:animEffect transition="in" filter="box(in)">
                                      <p:cBhvr>
                                        <p:cTn id="39" dur="500"/>
                                        <p:tgtEl>
                                          <p:spTgt spid="3484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34849"/>
                                        </p:tgtEl>
                                        <p:attrNameLst>
                                          <p:attrName>style.visibility</p:attrName>
                                        </p:attrNameLst>
                                      </p:cBhvr>
                                      <p:to>
                                        <p:strVal val="visible"/>
                                      </p:to>
                                    </p:set>
                                    <p:animEffect transition="in" filter="box(in)">
                                      <p:cBhvr>
                                        <p:cTn id="42" dur="500"/>
                                        <p:tgtEl>
                                          <p:spTgt spid="34849"/>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34850"/>
                                        </p:tgtEl>
                                        <p:attrNameLst>
                                          <p:attrName>style.visibility</p:attrName>
                                        </p:attrNameLst>
                                      </p:cBhvr>
                                      <p:to>
                                        <p:strVal val="visible"/>
                                      </p:to>
                                    </p:set>
                                    <p:animEffect transition="in" filter="box(in)">
                                      <p:cBhvr>
                                        <p:cTn id="45" dur="500"/>
                                        <p:tgtEl>
                                          <p:spTgt spid="34850"/>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34851"/>
                                        </p:tgtEl>
                                        <p:attrNameLst>
                                          <p:attrName>style.visibility</p:attrName>
                                        </p:attrNameLst>
                                      </p:cBhvr>
                                      <p:to>
                                        <p:strVal val="visible"/>
                                      </p:to>
                                    </p:set>
                                    <p:animEffect transition="in" filter="box(in)">
                                      <p:cBhvr>
                                        <p:cTn id="48" dur="500"/>
                                        <p:tgtEl>
                                          <p:spTgt spid="3485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34852"/>
                                        </p:tgtEl>
                                        <p:attrNameLst>
                                          <p:attrName>style.visibility</p:attrName>
                                        </p:attrNameLst>
                                      </p:cBhvr>
                                      <p:to>
                                        <p:strVal val="visible"/>
                                      </p:to>
                                    </p:set>
                                    <p:animEffect transition="in" filter="box(in)">
                                      <p:cBhvr>
                                        <p:cTn id="51" dur="500"/>
                                        <p:tgtEl>
                                          <p:spTgt spid="34852"/>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34853"/>
                                        </p:tgtEl>
                                        <p:attrNameLst>
                                          <p:attrName>style.visibility</p:attrName>
                                        </p:attrNameLst>
                                      </p:cBhvr>
                                      <p:to>
                                        <p:strVal val="visible"/>
                                      </p:to>
                                    </p:set>
                                    <p:animEffect transition="in" filter="box(in)">
                                      <p:cBhvr>
                                        <p:cTn id="54" dur="500"/>
                                        <p:tgtEl>
                                          <p:spTgt spid="34853"/>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34854"/>
                                        </p:tgtEl>
                                        <p:attrNameLst>
                                          <p:attrName>style.visibility</p:attrName>
                                        </p:attrNameLst>
                                      </p:cBhvr>
                                      <p:to>
                                        <p:strVal val="visible"/>
                                      </p:to>
                                    </p:set>
                                    <p:animEffect transition="in" filter="box(in)">
                                      <p:cBhvr>
                                        <p:cTn id="57" dur="500"/>
                                        <p:tgtEl>
                                          <p:spTgt spid="34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34839" grpId="0" animBg="1"/>
      <p:bldP spid="34843" grpId="0"/>
      <p:bldP spid="34847" grpId="0"/>
      <p:bldP spid="34848" grpId="0" animBg="1"/>
      <p:bldP spid="34849" grpId="0" animBg="1"/>
      <p:bldP spid="34850" grpId="0" animBg="1"/>
      <p:bldP spid="34851" grpId="0"/>
      <p:bldP spid="34852" grpId="0"/>
      <p:bldP spid="34853" grpId="0"/>
      <p:bldP spid="3485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p:nvPr/>
        </p:nvSpPr>
        <p:spPr>
          <a:xfrm>
            <a:off x="395288" y="260350"/>
            <a:ext cx="5713412" cy="579438"/>
          </a:xfrm>
          <a:prstGeom prst="rect">
            <a:avLst/>
          </a:prstGeom>
          <a:noFill/>
          <a:ln w="9525">
            <a:noFill/>
          </a:ln>
        </p:spPr>
        <p:txBody>
          <a:bodyPr wrap="none">
            <a:spAutoFit/>
          </a:bodyPr>
          <a:p>
            <a:pPr algn="ctr">
              <a:lnSpc>
                <a:spcPct val="100000"/>
              </a:lnSpc>
              <a:spcBef>
                <a:spcPct val="0"/>
              </a:spcBef>
            </a:pPr>
            <a:r>
              <a:rPr lang="zh-CN" altLang="en-US" sz="3200" dirty="0">
                <a:solidFill>
                  <a:schemeClr val="hlink"/>
                </a:solidFill>
                <a:latin typeface="Times New Roman" panose="02020603050405020304" pitchFamily="18" charset="0"/>
              </a:rPr>
              <a:t>例：民航售票系统，</a:t>
            </a:r>
            <a:r>
              <a:rPr lang="en-US" altLang="zh-CN" sz="3200" dirty="0">
                <a:solidFill>
                  <a:schemeClr val="hlink"/>
                </a:solidFill>
                <a:latin typeface="Times New Roman" panose="02020603050405020304" pitchFamily="18" charset="0"/>
              </a:rPr>
              <a:t>n</a:t>
            </a:r>
            <a:r>
              <a:rPr lang="zh-CN" altLang="en-US" sz="3200" dirty="0">
                <a:solidFill>
                  <a:schemeClr val="hlink"/>
                </a:solidFill>
                <a:latin typeface="Times New Roman" panose="02020603050405020304" pitchFamily="18" charset="0"/>
              </a:rPr>
              <a:t>个售票处</a:t>
            </a:r>
            <a:endParaRPr lang="zh-CN" altLang="en-US" sz="3200" dirty="0">
              <a:solidFill>
                <a:schemeClr val="hlink"/>
              </a:solidFill>
              <a:latin typeface="Times New Roman" panose="02020603050405020304" pitchFamily="18" charset="0"/>
            </a:endParaRPr>
          </a:p>
        </p:txBody>
      </p:sp>
      <p:sp>
        <p:nvSpPr>
          <p:cNvPr id="63491" name="Rectangle 3"/>
          <p:cNvSpPr/>
          <p:nvPr/>
        </p:nvSpPr>
        <p:spPr>
          <a:xfrm>
            <a:off x="0" y="787400"/>
            <a:ext cx="5111750" cy="6070600"/>
          </a:xfrm>
          <a:prstGeom prst="rect">
            <a:avLst/>
          </a:prstGeom>
          <a:noFill/>
          <a:ln w="9525">
            <a:noFill/>
          </a:ln>
        </p:spPr>
        <p:txBody>
          <a:bodyPr>
            <a:spAutoFit/>
          </a:bodyPr>
          <a:p>
            <a:pPr>
              <a:lnSpc>
                <a:spcPct val="100000"/>
              </a:lnSpc>
              <a:spcBef>
                <a:spcPct val="0"/>
              </a:spcBef>
            </a:pPr>
            <a:r>
              <a:rPr lang="zh-CN" altLang="en-US" dirty="0">
                <a:latin typeface="Times New Roman" panose="02020603050405020304" pitchFamily="18" charset="0"/>
              </a:rPr>
              <a:t>   </a:t>
            </a:r>
            <a:r>
              <a:rPr lang="en-US" altLang="zh-CN" sz="2800" dirty="0">
                <a:latin typeface="Times New Roman" panose="02020603050405020304" pitchFamily="18" charset="0"/>
              </a:rPr>
              <a:t>semaphore mutex={1,NULL};</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r>
              <a:rPr lang="en-US" altLang="zh-CN" sz="2800" dirty="0">
                <a:solidFill>
                  <a:schemeClr val="accent2"/>
                </a:solidFill>
                <a:latin typeface="Times New Roman" panose="02020603050405020304" pitchFamily="18" charset="0"/>
              </a:rPr>
              <a:t>cobegin </a:t>
            </a:r>
            <a:endParaRPr lang="en-US" altLang="zh-CN" sz="2800" dirty="0">
              <a:solidFill>
                <a:schemeClr val="accent2"/>
              </a:solidFill>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program  pi</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1"/>
                </a:solidFill>
                <a:latin typeface="Times New Roman" panose="02020603050405020304" pitchFamily="18" charset="0"/>
              </a:rPr>
              <a:t>             P(mutex)</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R=x[k]; /*</a:t>
            </a:r>
            <a:r>
              <a:rPr lang="zh-CN" altLang="en-US" sz="2800" dirty="0">
                <a:latin typeface="Times New Roman" panose="02020603050405020304" pitchFamily="18" charset="0"/>
              </a:rPr>
              <a:t>现有票数*</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2"/>
                </a:solidFill>
                <a:latin typeface="Times New Roman" panose="02020603050405020304" pitchFamily="18" charset="0"/>
              </a:rPr>
              <a:t>             </a:t>
            </a:r>
            <a:r>
              <a:rPr lang="en-US" altLang="zh-CN" sz="2800" dirty="0">
                <a:latin typeface="Times New Roman" panose="02020603050405020304" pitchFamily="18" charset="0"/>
              </a:rPr>
              <a:t>if(R&gt;=1){</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R--;</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x[k]=R;</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solidFill>
                  <a:schemeClr val="accent1"/>
                </a:solidFill>
                <a:latin typeface="Times New Roman" panose="02020603050405020304" pitchFamily="18" charset="0"/>
              </a:rPr>
              <a:t>             V(mutex)</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a:p>
            <a:pPr lvl="1" eaLnBrk="1" hangingPunct="1">
              <a:lnSpc>
                <a:spcPct val="100000"/>
              </a:lnSpc>
              <a:spcBef>
                <a:spcPct val="0"/>
              </a:spcBef>
            </a:pPr>
            <a:r>
              <a:rPr lang="zh-CN" altLang="en-US" sz="2800" dirty="0">
                <a:latin typeface="Times New Roman" panose="02020603050405020304" pitchFamily="18" charset="0"/>
              </a:rPr>
              <a:t>              输出一张机票；</a:t>
            </a:r>
            <a:endParaRPr lang="zh-CN" altLang="en-US" sz="2800" dirty="0">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
        <p:nvSpPr>
          <p:cNvPr id="63492" name="Rectangle 4"/>
          <p:cNvSpPr/>
          <p:nvPr/>
        </p:nvSpPr>
        <p:spPr>
          <a:xfrm>
            <a:off x="5219700" y="1052513"/>
            <a:ext cx="4284663" cy="3081337"/>
          </a:xfrm>
          <a:prstGeom prst="rect">
            <a:avLst/>
          </a:prstGeom>
          <a:noFill/>
          <a:ln w="9525">
            <a:noFill/>
          </a:ln>
        </p:spPr>
        <p:txBody>
          <a:bodyPr>
            <a:spAutoFit/>
          </a:bodyPr>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else{</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1"/>
                </a:solidFill>
                <a:latin typeface="Times New Roman" panose="02020603050405020304" pitchFamily="18" charset="0"/>
              </a:rPr>
              <a:t>            V(mutex)</a:t>
            </a:r>
            <a:r>
              <a:rPr lang="zh-CN" altLang="en-US" sz="2800" dirty="0">
                <a:solidFill>
                  <a:schemeClr val="accent1"/>
                </a:solidFill>
                <a:latin typeface="Times New Roman" panose="02020603050405020304" pitchFamily="18" charset="0"/>
              </a:rPr>
              <a:t>；</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显示“票已售完”；</a:t>
            </a:r>
            <a:endParaRPr lang="zh-CN" altLang="en-US" sz="2800" dirty="0">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2"/>
                </a:solidFill>
                <a:latin typeface="Times New Roman" panose="02020603050405020304" pitchFamily="18" charset="0"/>
              </a:rPr>
              <a:t>coend </a:t>
            </a:r>
            <a:endParaRPr lang="en-US" altLang="zh-CN" sz="2800" dirty="0">
              <a:solidFill>
                <a:schemeClr val="accent2"/>
              </a:solidFill>
              <a:latin typeface="Times New Roman" panose="02020603050405020304" pitchFamily="18" charset="0"/>
            </a:endParaRPr>
          </a:p>
          <a:p>
            <a:pPr>
              <a:lnSpc>
                <a:spcPct val="100000"/>
              </a:lnSpc>
              <a:spcBef>
                <a:spcPct val="0"/>
              </a:spcBef>
            </a:pPr>
            <a:endParaRPr lang="zh-CN" altLang="en-US" sz="2800" dirty="0">
              <a:latin typeface="Times New Roman" panose="02020603050405020304" pitchFamily="18" charset="0"/>
            </a:endParaRPr>
          </a:p>
        </p:txBody>
      </p:sp>
      <p:sp>
        <p:nvSpPr>
          <p:cNvPr id="63493" name="Line 5"/>
          <p:cNvSpPr/>
          <p:nvPr/>
        </p:nvSpPr>
        <p:spPr>
          <a:xfrm>
            <a:off x="5076825" y="1052513"/>
            <a:ext cx="0" cy="5545137"/>
          </a:xfrm>
          <a:prstGeom prst="line">
            <a:avLst/>
          </a:prstGeom>
          <a:ln w="28575" cap="flat" cmpd="sng">
            <a:solidFill>
              <a:schemeClr val="tx1"/>
            </a:solidFill>
            <a:prstDash val="solid"/>
            <a:headEnd type="none" w="med" len="med"/>
            <a:tailEnd type="none" w="med" len="med"/>
          </a:ln>
        </p:spPr>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6"/>
          <p:cNvSpPr/>
          <p:nvPr/>
        </p:nvSpPr>
        <p:spPr>
          <a:xfrm>
            <a:off x="539750" y="908050"/>
            <a:ext cx="8229600" cy="576263"/>
          </a:xfrm>
          <a:prstGeom prst="rect">
            <a:avLst/>
          </a:prstGeom>
          <a:noFill/>
          <a:ln w="9525">
            <a:noFill/>
          </a:ln>
        </p:spPr>
        <p:txBody>
          <a:bodyPr/>
          <a:p>
            <a:pPr marL="342900" indent="-342900" eaLnBrk="0" hangingPunct="0">
              <a:lnSpc>
                <a:spcPct val="100000"/>
              </a:lnSpc>
              <a:spcBef>
                <a:spcPct val="20000"/>
              </a:spcBef>
            </a:pPr>
            <a:r>
              <a:rPr lang="zh-CN" altLang="en-US" sz="3200" dirty="0">
                <a:latin typeface="仿宋_GB2312" pitchFamily="49" charset="-122"/>
                <a:ea typeface="仿宋_GB2312" pitchFamily="49" charset="-122"/>
              </a:rPr>
              <a:t>设置一个同步信号量</a:t>
            </a:r>
            <a:r>
              <a:rPr lang="en-US" altLang="zh-CN" sz="3200" dirty="0">
                <a:latin typeface="仿宋_GB2312" pitchFamily="49" charset="-122"/>
                <a:ea typeface="仿宋_GB2312" pitchFamily="49" charset="-122"/>
              </a:rPr>
              <a:t>proceed1</a:t>
            </a:r>
            <a:r>
              <a:rPr lang="zh-CN" altLang="en-US" sz="3200" dirty="0">
                <a:latin typeface="仿宋_GB2312" pitchFamily="49" charset="-122"/>
                <a:ea typeface="仿宋_GB2312" pitchFamily="49" charset="-122"/>
              </a:rPr>
              <a:t>，其初值为</a:t>
            </a:r>
            <a:r>
              <a:rPr lang="en-US" altLang="zh-CN" sz="3200" dirty="0">
                <a:latin typeface="仿宋_GB2312" pitchFamily="49" charset="-122"/>
                <a:ea typeface="仿宋_GB2312" pitchFamily="49" charset="-122"/>
              </a:rPr>
              <a:t>0</a:t>
            </a:r>
            <a:endParaRPr lang="en-US" altLang="zh-CN" sz="3200" dirty="0">
              <a:latin typeface="仿宋_GB2312" pitchFamily="49" charset="-122"/>
              <a:ea typeface="仿宋_GB2312" pitchFamily="49" charset="-122"/>
            </a:endParaRPr>
          </a:p>
        </p:txBody>
      </p:sp>
      <p:sp>
        <p:nvSpPr>
          <p:cNvPr id="88071" name="Rectangle 7"/>
          <p:cNvSpPr>
            <a:spLocks noChangeArrowheads="1"/>
          </p:cNvSpPr>
          <p:nvPr/>
        </p:nvSpPr>
        <p:spPr bwMode="auto">
          <a:xfrm>
            <a:off x="395288" y="260350"/>
            <a:ext cx="5545138"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利用信号量实现同步</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64516" name="Rectangle 8"/>
          <p:cNvSpPr/>
          <p:nvPr/>
        </p:nvSpPr>
        <p:spPr>
          <a:xfrm>
            <a:off x="1692275" y="1484313"/>
            <a:ext cx="5976938" cy="4473575"/>
          </a:xfrm>
          <a:prstGeom prst="rect">
            <a:avLst/>
          </a:prstGeom>
          <a:noFill/>
          <a:ln w="9525">
            <a:noFill/>
          </a:ln>
        </p:spPr>
        <p:txBody>
          <a:bodyPr>
            <a:spAutoFit/>
          </a:bodyPr>
          <a:p>
            <a:pPr>
              <a:lnSpc>
                <a:spcPct val="10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semaphore proceed1={0,NULL};</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r>
              <a:rPr lang="en-US" altLang="zh-CN" dirty="0">
                <a:solidFill>
                  <a:schemeClr val="accent2"/>
                </a:solidFill>
                <a:latin typeface="Times New Roman" panose="02020603050405020304" pitchFamily="18" charset="0"/>
              </a:rPr>
              <a:t>cobegin </a:t>
            </a:r>
            <a:endParaRPr lang="en-US" altLang="zh-CN" dirty="0">
              <a:solidFill>
                <a:schemeClr val="accent2"/>
              </a:solidFill>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r>
              <a:rPr lang="zh-CN" altLang="en-US" dirty="0">
                <a:latin typeface="Times New Roman" panose="02020603050405020304" pitchFamily="18" charset="0"/>
              </a:rPr>
              <a:t>进程</a:t>
            </a:r>
            <a:r>
              <a:rPr lang="en-US" altLang="zh-CN" dirty="0">
                <a:latin typeface="Times New Roman" panose="02020603050405020304" pitchFamily="18" charset="0"/>
              </a:rPr>
              <a:t>p1</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P( proceed1)</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0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r>
              <a:rPr lang="zh-CN" altLang="en-US" dirty="0">
                <a:latin typeface="Times New Roman" panose="02020603050405020304" pitchFamily="18" charset="0"/>
              </a:rPr>
              <a:t>进程</a:t>
            </a:r>
            <a:r>
              <a:rPr lang="en-US" altLang="zh-CN" dirty="0">
                <a:latin typeface="Times New Roman" panose="02020603050405020304" pitchFamily="18" charset="0"/>
              </a:rPr>
              <a:t>p2</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V( proceed1)</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0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r>
              <a:rPr lang="en-US" altLang="zh-CN" dirty="0">
                <a:solidFill>
                  <a:schemeClr val="accent2"/>
                </a:solidFill>
                <a:latin typeface="Times New Roman" panose="02020603050405020304" pitchFamily="18" charset="0"/>
              </a:rPr>
              <a:t>coend</a:t>
            </a:r>
            <a:r>
              <a:rPr lang="en-US" altLang="zh-CN" b="0" dirty="0">
                <a:latin typeface="Times New Roman" panose="02020603050405020304" pitchFamily="18" charset="0"/>
              </a:rPr>
              <a:t> </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教材</a:t>
            </a:r>
            <a:r>
              <a:rPr kumimoji="0" lang="en-US" altLang="zh-CN"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P54</a:t>
            </a:r>
            <a:r>
              <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：图</a:t>
            </a:r>
            <a:r>
              <a:rPr kumimoji="0" lang="en-US" altLang="zh-CN"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2-12</a:t>
            </a:r>
            <a:r>
              <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前驱图：</a:t>
            </a:r>
            <a:endPar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grpSp>
        <p:nvGrpSpPr>
          <p:cNvPr id="65539" name="Group 30"/>
          <p:cNvGrpSpPr/>
          <p:nvPr/>
        </p:nvGrpSpPr>
        <p:grpSpPr>
          <a:xfrm>
            <a:off x="250825" y="1071563"/>
            <a:ext cx="3382963" cy="3706812"/>
            <a:chOff x="158" y="675"/>
            <a:chExt cx="2131" cy="2335"/>
          </a:xfrm>
        </p:grpSpPr>
        <p:sp>
          <p:nvSpPr>
            <p:cNvPr id="65550" name="Oval 4"/>
            <p:cNvSpPr/>
            <p:nvPr/>
          </p:nvSpPr>
          <p:spPr>
            <a:xfrm>
              <a:off x="1337" y="799"/>
              <a:ext cx="317" cy="318"/>
            </a:xfrm>
            <a:prstGeom prst="ellipse">
              <a:avLst/>
            </a:prstGeom>
            <a:noFill/>
            <a:ln w="19050" cap="flat" cmpd="sng">
              <a:solidFill>
                <a:srgbClr val="FF00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5551" name="Text Box 5"/>
            <p:cNvSpPr txBox="1"/>
            <p:nvPr/>
          </p:nvSpPr>
          <p:spPr>
            <a:xfrm>
              <a:off x="1337" y="675"/>
              <a:ext cx="408" cy="442"/>
            </a:xfrm>
            <a:prstGeom prst="rect">
              <a:avLst/>
            </a:prstGeom>
            <a:noFill/>
            <a:ln w="9525">
              <a:noFill/>
            </a:ln>
          </p:spPr>
          <p:txBody>
            <a:bodyPr>
              <a:spAutoFit/>
            </a:bodyPr>
            <a:p>
              <a:pPr marL="457200" indent="-457200"/>
              <a:r>
                <a:rPr lang="en-US" altLang="zh-CN" sz="2000" dirty="0">
                  <a:latin typeface="Arial" panose="020B0604020202020204" pitchFamily="34" charset="0"/>
                </a:rPr>
                <a:t>S1</a:t>
              </a:r>
              <a:endParaRPr lang="en-US" altLang="zh-CN" sz="2000" dirty="0">
                <a:latin typeface="Arial" panose="020B0604020202020204" pitchFamily="34" charset="0"/>
              </a:endParaRPr>
            </a:p>
          </p:txBody>
        </p:sp>
        <p:sp>
          <p:nvSpPr>
            <p:cNvPr id="65552" name="Oval 6"/>
            <p:cNvSpPr/>
            <p:nvPr/>
          </p:nvSpPr>
          <p:spPr>
            <a:xfrm>
              <a:off x="611" y="1252"/>
              <a:ext cx="317" cy="318"/>
            </a:xfrm>
            <a:prstGeom prst="ellipse">
              <a:avLst/>
            </a:prstGeom>
            <a:noFill/>
            <a:ln w="19050" cap="flat" cmpd="sng">
              <a:solidFill>
                <a:srgbClr val="FF00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5553" name="Text Box 7"/>
            <p:cNvSpPr txBox="1"/>
            <p:nvPr/>
          </p:nvSpPr>
          <p:spPr>
            <a:xfrm>
              <a:off x="611" y="1128"/>
              <a:ext cx="408" cy="442"/>
            </a:xfrm>
            <a:prstGeom prst="rect">
              <a:avLst/>
            </a:prstGeom>
            <a:noFill/>
            <a:ln w="9525">
              <a:noFill/>
            </a:ln>
          </p:spPr>
          <p:txBody>
            <a:bodyPr>
              <a:spAutoFit/>
            </a:bodyPr>
            <a:p>
              <a:pPr marL="457200" indent="-457200"/>
              <a:r>
                <a:rPr lang="en-US" altLang="zh-CN" sz="2000" dirty="0">
                  <a:latin typeface="Arial" panose="020B0604020202020204" pitchFamily="34" charset="0"/>
                </a:rPr>
                <a:t>S2</a:t>
              </a:r>
              <a:endParaRPr lang="en-US" altLang="zh-CN" sz="2000" dirty="0">
                <a:latin typeface="Arial" panose="020B0604020202020204" pitchFamily="34" charset="0"/>
              </a:endParaRPr>
            </a:p>
          </p:txBody>
        </p:sp>
        <p:sp>
          <p:nvSpPr>
            <p:cNvPr id="65554" name="Oval 8"/>
            <p:cNvSpPr/>
            <p:nvPr/>
          </p:nvSpPr>
          <p:spPr>
            <a:xfrm>
              <a:off x="1881" y="1252"/>
              <a:ext cx="317" cy="318"/>
            </a:xfrm>
            <a:prstGeom prst="ellipse">
              <a:avLst/>
            </a:prstGeom>
            <a:noFill/>
            <a:ln w="19050" cap="flat" cmpd="sng">
              <a:solidFill>
                <a:srgbClr val="FF00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5555" name="Text Box 9"/>
            <p:cNvSpPr txBox="1"/>
            <p:nvPr/>
          </p:nvSpPr>
          <p:spPr>
            <a:xfrm>
              <a:off x="1881" y="1128"/>
              <a:ext cx="408" cy="442"/>
            </a:xfrm>
            <a:prstGeom prst="rect">
              <a:avLst/>
            </a:prstGeom>
            <a:noFill/>
            <a:ln w="9525">
              <a:noFill/>
            </a:ln>
          </p:spPr>
          <p:txBody>
            <a:bodyPr>
              <a:spAutoFit/>
            </a:bodyPr>
            <a:p>
              <a:pPr marL="457200" indent="-457200"/>
              <a:r>
                <a:rPr lang="en-US" altLang="zh-CN" sz="2000" dirty="0">
                  <a:latin typeface="Arial" panose="020B0604020202020204" pitchFamily="34" charset="0"/>
                </a:rPr>
                <a:t>S3</a:t>
              </a:r>
              <a:endParaRPr lang="en-US" altLang="zh-CN" sz="2000" dirty="0">
                <a:latin typeface="Arial" panose="020B0604020202020204" pitchFamily="34" charset="0"/>
              </a:endParaRPr>
            </a:p>
          </p:txBody>
        </p:sp>
        <p:sp>
          <p:nvSpPr>
            <p:cNvPr id="65556" name="Oval 10"/>
            <p:cNvSpPr/>
            <p:nvPr/>
          </p:nvSpPr>
          <p:spPr>
            <a:xfrm>
              <a:off x="158" y="1921"/>
              <a:ext cx="317" cy="318"/>
            </a:xfrm>
            <a:prstGeom prst="ellipse">
              <a:avLst/>
            </a:prstGeom>
            <a:noFill/>
            <a:ln w="19050" cap="flat" cmpd="sng">
              <a:solidFill>
                <a:srgbClr val="FF00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5557" name="Text Box 11"/>
            <p:cNvSpPr txBox="1"/>
            <p:nvPr/>
          </p:nvSpPr>
          <p:spPr>
            <a:xfrm>
              <a:off x="158" y="1797"/>
              <a:ext cx="408" cy="442"/>
            </a:xfrm>
            <a:prstGeom prst="rect">
              <a:avLst/>
            </a:prstGeom>
            <a:noFill/>
            <a:ln w="9525">
              <a:noFill/>
            </a:ln>
          </p:spPr>
          <p:txBody>
            <a:bodyPr>
              <a:spAutoFit/>
            </a:bodyPr>
            <a:p>
              <a:pPr marL="457200" indent="-457200"/>
              <a:r>
                <a:rPr lang="en-US" altLang="zh-CN" sz="2000" dirty="0">
                  <a:latin typeface="Arial" panose="020B0604020202020204" pitchFamily="34" charset="0"/>
                </a:rPr>
                <a:t>S4</a:t>
              </a:r>
              <a:endParaRPr lang="en-US" altLang="zh-CN" sz="2000" dirty="0">
                <a:latin typeface="Arial" panose="020B0604020202020204" pitchFamily="34" charset="0"/>
              </a:endParaRPr>
            </a:p>
          </p:txBody>
        </p:sp>
        <p:sp>
          <p:nvSpPr>
            <p:cNvPr id="65558" name="Oval 12"/>
            <p:cNvSpPr/>
            <p:nvPr/>
          </p:nvSpPr>
          <p:spPr>
            <a:xfrm>
              <a:off x="1065" y="1921"/>
              <a:ext cx="317" cy="318"/>
            </a:xfrm>
            <a:prstGeom prst="ellipse">
              <a:avLst/>
            </a:prstGeom>
            <a:noFill/>
            <a:ln w="19050" cap="flat" cmpd="sng">
              <a:solidFill>
                <a:srgbClr val="FF00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5559" name="Text Box 13"/>
            <p:cNvSpPr txBox="1"/>
            <p:nvPr/>
          </p:nvSpPr>
          <p:spPr>
            <a:xfrm>
              <a:off x="1065" y="1797"/>
              <a:ext cx="408" cy="442"/>
            </a:xfrm>
            <a:prstGeom prst="rect">
              <a:avLst/>
            </a:prstGeom>
            <a:noFill/>
            <a:ln w="9525">
              <a:noFill/>
            </a:ln>
          </p:spPr>
          <p:txBody>
            <a:bodyPr>
              <a:spAutoFit/>
            </a:bodyPr>
            <a:p>
              <a:pPr marL="457200" indent="-457200"/>
              <a:r>
                <a:rPr lang="en-US" altLang="zh-CN" sz="2000" dirty="0">
                  <a:latin typeface="Arial" panose="020B0604020202020204" pitchFamily="34" charset="0"/>
                </a:rPr>
                <a:t>S5</a:t>
              </a:r>
              <a:endParaRPr lang="en-US" altLang="zh-CN" sz="2000" dirty="0">
                <a:latin typeface="Arial" panose="020B0604020202020204" pitchFamily="34" charset="0"/>
              </a:endParaRPr>
            </a:p>
          </p:txBody>
        </p:sp>
        <p:sp>
          <p:nvSpPr>
            <p:cNvPr id="65560" name="Oval 14"/>
            <p:cNvSpPr/>
            <p:nvPr/>
          </p:nvSpPr>
          <p:spPr>
            <a:xfrm>
              <a:off x="1201" y="2692"/>
              <a:ext cx="317" cy="318"/>
            </a:xfrm>
            <a:prstGeom prst="ellipse">
              <a:avLst/>
            </a:prstGeom>
            <a:noFill/>
            <a:ln w="19050" cap="flat" cmpd="sng">
              <a:solidFill>
                <a:srgbClr val="FF00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5561" name="Text Box 15"/>
            <p:cNvSpPr txBox="1"/>
            <p:nvPr/>
          </p:nvSpPr>
          <p:spPr>
            <a:xfrm>
              <a:off x="1201" y="2568"/>
              <a:ext cx="408" cy="442"/>
            </a:xfrm>
            <a:prstGeom prst="rect">
              <a:avLst/>
            </a:prstGeom>
            <a:noFill/>
            <a:ln w="9525">
              <a:noFill/>
            </a:ln>
          </p:spPr>
          <p:txBody>
            <a:bodyPr>
              <a:spAutoFit/>
            </a:bodyPr>
            <a:p>
              <a:pPr marL="457200" indent="-457200"/>
              <a:r>
                <a:rPr lang="en-US" altLang="zh-CN" sz="2000" dirty="0">
                  <a:latin typeface="Arial" panose="020B0604020202020204" pitchFamily="34" charset="0"/>
                </a:rPr>
                <a:t>S6</a:t>
              </a:r>
              <a:endParaRPr lang="en-US" altLang="zh-CN" sz="2000" dirty="0">
                <a:latin typeface="Arial" panose="020B0604020202020204" pitchFamily="34" charset="0"/>
              </a:endParaRPr>
            </a:p>
          </p:txBody>
        </p:sp>
        <p:sp>
          <p:nvSpPr>
            <p:cNvPr id="65562" name="Line 16"/>
            <p:cNvSpPr/>
            <p:nvPr/>
          </p:nvSpPr>
          <p:spPr>
            <a:xfrm flipH="1">
              <a:off x="883" y="981"/>
              <a:ext cx="454" cy="317"/>
            </a:xfrm>
            <a:prstGeom prst="line">
              <a:avLst/>
            </a:prstGeom>
            <a:ln w="19050" cap="flat" cmpd="sng">
              <a:solidFill>
                <a:schemeClr val="tx1"/>
              </a:solidFill>
              <a:prstDash val="solid"/>
              <a:headEnd type="none" w="med" len="med"/>
              <a:tailEnd type="triangle" w="med" len="med"/>
            </a:ln>
          </p:spPr>
        </p:sp>
        <p:sp>
          <p:nvSpPr>
            <p:cNvPr id="65563" name="Line 17"/>
            <p:cNvSpPr/>
            <p:nvPr/>
          </p:nvSpPr>
          <p:spPr>
            <a:xfrm>
              <a:off x="1609" y="1071"/>
              <a:ext cx="363" cy="227"/>
            </a:xfrm>
            <a:prstGeom prst="line">
              <a:avLst/>
            </a:prstGeom>
            <a:ln w="19050" cap="flat" cmpd="sng">
              <a:solidFill>
                <a:schemeClr val="tx1"/>
              </a:solidFill>
              <a:prstDash val="solid"/>
              <a:headEnd type="none" w="med" len="med"/>
              <a:tailEnd type="triangle" w="med" len="med"/>
            </a:ln>
          </p:spPr>
        </p:sp>
        <p:sp>
          <p:nvSpPr>
            <p:cNvPr id="65564" name="Line 18"/>
            <p:cNvSpPr/>
            <p:nvPr/>
          </p:nvSpPr>
          <p:spPr>
            <a:xfrm flipH="1">
              <a:off x="294" y="1525"/>
              <a:ext cx="363" cy="408"/>
            </a:xfrm>
            <a:prstGeom prst="line">
              <a:avLst/>
            </a:prstGeom>
            <a:ln w="19050" cap="flat" cmpd="sng">
              <a:solidFill>
                <a:schemeClr val="tx1"/>
              </a:solidFill>
              <a:prstDash val="solid"/>
              <a:headEnd type="none" w="med" len="med"/>
              <a:tailEnd type="triangle" w="med" len="med"/>
            </a:ln>
          </p:spPr>
        </p:sp>
        <p:sp>
          <p:nvSpPr>
            <p:cNvPr id="65565" name="Line 19"/>
            <p:cNvSpPr/>
            <p:nvPr/>
          </p:nvSpPr>
          <p:spPr>
            <a:xfrm>
              <a:off x="884" y="1525"/>
              <a:ext cx="317" cy="408"/>
            </a:xfrm>
            <a:prstGeom prst="line">
              <a:avLst/>
            </a:prstGeom>
            <a:ln w="19050" cap="flat" cmpd="sng">
              <a:solidFill>
                <a:schemeClr val="tx1"/>
              </a:solidFill>
              <a:prstDash val="solid"/>
              <a:headEnd type="none" w="med" len="med"/>
              <a:tailEnd type="triangle" w="med" len="med"/>
            </a:ln>
          </p:spPr>
        </p:sp>
        <p:sp>
          <p:nvSpPr>
            <p:cNvPr id="65566" name="Line 20"/>
            <p:cNvSpPr/>
            <p:nvPr/>
          </p:nvSpPr>
          <p:spPr>
            <a:xfrm flipH="1">
              <a:off x="1518" y="1570"/>
              <a:ext cx="500" cy="1270"/>
            </a:xfrm>
            <a:prstGeom prst="line">
              <a:avLst/>
            </a:prstGeom>
            <a:ln w="19050" cap="flat" cmpd="sng">
              <a:solidFill>
                <a:schemeClr val="tx1"/>
              </a:solidFill>
              <a:prstDash val="solid"/>
              <a:headEnd type="none" w="med" len="med"/>
              <a:tailEnd type="triangle" w="med" len="med"/>
            </a:ln>
          </p:spPr>
        </p:sp>
        <p:sp>
          <p:nvSpPr>
            <p:cNvPr id="65567" name="Line 21"/>
            <p:cNvSpPr/>
            <p:nvPr/>
          </p:nvSpPr>
          <p:spPr>
            <a:xfrm>
              <a:off x="430" y="2205"/>
              <a:ext cx="771" cy="635"/>
            </a:xfrm>
            <a:prstGeom prst="line">
              <a:avLst/>
            </a:prstGeom>
            <a:ln w="19050" cap="flat" cmpd="sng">
              <a:solidFill>
                <a:schemeClr val="tx1"/>
              </a:solidFill>
              <a:prstDash val="solid"/>
              <a:headEnd type="none" w="med" len="med"/>
              <a:tailEnd type="triangle" w="med" len="med"/>
            </a:ln>
          </p:spPr>
        </p:sp>
        <p:sp>
          <p:nvSpPr>
            <p:cNvPr id="65568" name="Line 22"/>
            <p:cNvSpPr/>
            <p:nvPr/>
          </p:nvSpPr>
          <p:spPr>
            <a:xfrm>
              <a:off x="1246" y="2251"/>
              <a:ext cx="91" cy="453"/>
            </a:xfrm>
            <a:prstGeom prst="line">
              <a:avLst/>
            </a:prstGeom>
            <a:ln w="19050" cap="flat" cmpd="sng">
              <a:solidFill>
                <a:schemeClr val="tx1"/>
              </a:solidFill>
              <a:prstDash val="solid"/>
              <a:headEnd type="none" w="med" len="med"/>
              <a:tailEnd type="triangle" w="med" len="med"/>
            </a:ln>
          </p:spPr>
        </p:sp>
      </p:grpSp>
      <p:grpSp>
        <p:nvGrpSpPr>
          <p:cNvPr id="3" name="Group 35"/>
          <p:cNvGrpSpPr/>
          <p:nvPr/>
        </p:nvGrpSpPr>
        <p:grpSpPr>
          <a:xfrm>
            <a:off x="539750" y="1125538"/>
            <a:ext cx="2592388" cy="2909887"/>
            <a:chOff x="340" y="709"/>
            <a:chExt cx="1633" cy="1833"/>
          </a:xfrm>
        </p:grpSpPr>
        <p:sp>
          <p:nvSpPr>
            <p:cNvPr id="65543" name="Text Box 23"/>
            <p:cNvSpPr txBox="1"/>
            <p:nvPr/>
          </p:nvSpPr>
          <p:spPr>
            <a:xfrm>
              <a:off x="930" y="709"/>
              <a:ext cx="272" cy="518"/>
            </a:xfrm>
            <a:prstGeom prst="rect">
              <a:avLst/>
            </a:prstGeom>
            <a:noFill/>
            <a:ln w="9525">
              <a:noFill/>
            </a:ln>
          </p:spPr>
          <p:txBody>
            <a:bodyPr>
              <a:spAutoFit/>
            </a:bodyPr>
            <a:p>
              <a:pPr marL="457200" indent="-457200"/>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65544" name="Text Box 24"/>
            <p:cNvSpPr txBox="1"/>
            <p:nvPr/>
          </p:nvSpPr>
          <p:spPr>
            <a:xfrm>
              <a:off x="1701" y="754"/>
              <a:ext cx="272" cy="518"/>
            </a:xfrm>
            <a:prstGeom prst="rect">
              <a:avLst/>
            </a:prstGeom>
            <a:noFill/>
            <a:ln w="9525">
              <a:noFill/>
            </a:ln>
          </p:spPr>
          <p:txBody>
            <a:bodyPr>
              <a:spAutoFit/>
            </a:bodyPr>
            <a:p>
              <a:pPr marL="457200" indent="-457200"/>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65545" name="Text Box 25"/>
            <p:cNvSpPr txBox="1"/>
            <p:nvPr/>
          </p:nvSpPr>
          <p:spPr>
            <a:xfrm>
              <a:off x="340" y="1298"/>
              <a:ext cx="272" cy="518"/>
            </a:xfrm>
            <a:prstGeom prst="rect">
              <a:avLst/>
            </a:prstGeom>
            <a:noFill/>
            <a:ln w="9525">
              <a:noFill/>
            </a:ln>
          </p:spPr>
          <p:txBody>
            <a:bodyPr>
              <a:spAutoFit/>
            </a:bodyPr>
            <a:p>
              <a:pPr marL="457200" indent="-457200"/>
              <a:r>
                <a:rPr lang="en-US" altLang="zh-CN" dirty="0">
                  <a:latin typeface="Arial" panose="020B0604020202020204" pitchFamily="34" charset="0"/>
                </a:rPr>
                <a:t>c</a:t>
              </a:r>
              <a:endParaRPr lang="en-US" altLang="zh-CN" dirty="0">
                <a:latin typeface="Arial" panose="020B0604020202020204" pitchFamily="34" charset="0"/>
              </a:endParaRPr>
            </a:p>
          </p:txBody>
        </p:sp>
        <p:sp>
          <p:nvSpPr>
            <p:cNvPr id="65546" name="Text Box 26"/>
            <p:cNvSpPr txBox="1"/>
            <p:nvPr/>
          </p:nvSpPr>
          <p:spPr>
            <a:xfrm>
              <a:off x="975" y="1298"/>
              <a:ext cx="272" cy="518"/>
            </a:xfrm>
            <a:prstGeom prst="rect">
              <a:avLst/>
            </a:prstGeom>
            <a:noFill/>
            <a:ln w="9525">
              <a:noFill/>
            </a:ln>
          </p:spPr>
          <p:txBody>
            <a:bodyPr>
              <a:spAutoFit/>
            </a:bodyPr>
            <a:p>
              <a:pPr marL="457200" indent="-457200"/>
              <a:r>
                <a:rPr lang="en-US" altLang="zh-CN" dirty="0">
                  <a:latin typeface="Arial" panose="020B0604020202020204" pitchFamily="34" charset="0"/>
                </a:rPr>
                <a:t>d</a:t>
              </a:r>
              <a:endParaRPr lang="en-US" altLang="zh-CN" dirty="0">
                <a:latin typeface="Arial" panose="020B0604020202020204" pitchFamily="34" charset="0"/>
              </a:endParaRPr>
            </a:p>
          </p:txBody>
        </p:sp>
        <p:sp>
          <p:nvSpPr>
            <p:cNvPr id="65547" name="Text Box 27"/>
            <p:cNvSpPr txBox="1"/>
            <p:nvPr/>
          </p:nvSpPr>
          <p:spPr>
            <a:xfrm>
              <a:off x="1655" y="1661"/>
              <a:ext cx="272" cy="518"/>
            </a:xfrm>
            <a:prstGeom prst="rect">
              <a:avLst/>
            </a:prstGeom>
            <a:noFill/>
            <a:ln w="9525">
              <a:noFill/>
            </a:ln>
          </p:spPr>
          <p:txBody>
            <a:bodyPr>
              <a:spAutoFit/>
            </a:bodyPr>
            <a:p>
              <a:pPr marL="457200" indent="-457200"/>
              <a:r>
                <a:rPr lang="en-US" altLang="zh-CN" dirty="0">
                  <a:latin typeface="Arial" panose="020B0604020202020204" pitchFamily="34" charset="0"/>
                </a:rPr>
                <a:t>e</a:t>
              </a:r>
              <a:endParaRPr lang="en-US" altLang="zh-CN" dirty="0">
                <a:latin typeface="Arial" panose="020B0604020202020204" pitchFamily="34" charset="0"/>
              </a:endParaRPr>
            </a:p>
          </p:txBody>
        </p:sp>
        <p:sp>
          <p:nvSpPr>
            <p:cNvPr id="65548" name="Text Box 28"/>
            <p:cNvSpPr txBox="1"/>
            <p:nvPr/>
          </p:nvSpPr>
          <p:spPr>
            <a:xfrm>
              <a:off x="612" y="1979"/>
              <a:ext cx="272" cy="518"/>
            </a:xfrm>
            <a:prstGeom prst="rect">
              <a:avLst/>
            </a:prstGeom>
            <a:noFill/>
            <a:ln w="9525">
              <a:noFill/>
            </a:ln>
          </p:spPr>
          <p:txBody>
            <a:bodyPr>
              <a:spAutoFit/>
            </a:bodyPr>
            <a:p>
              <a:pPr marL="457200" indent="-457200"/>
              <a:r>
                <a:rPr lang="en-US" altLang="zh-CN" dirty="0">
                  <a:latin typeface="Arial" panose="020B0604020202020204" pitchFamily="34" charset="0"/>
                </a:rPr>
                <a:t>f</a:t>
              </a:r>
              <a:endParaRPr lang="en-US" altLang="zh-CN" dirty="0">
                <a:latin typeface="Arial" panose="020B0604020202020204" pitchFamily="34" charset="0"/>
              </a:endParaRPr>
            </a:p>
          </p:txBody>
        </p:sp>
        <p:sp>
          <p:nvSpPr>
            <p:cNvPr id="65549" name="Text Box 29"/>
            <p:cNvSpPr txBox="1"/>
            <p:nvPr/>
          </p:nvSpPr>
          <p:spPr>
            <a:xfrm>
              <a:off x="1247" y="2024"/>
              <a:ext cx="272" cy="518"/>
            </a:xfrm>
            <a:prstGeom prst="rect">
              <a:avLst/>
            </a:prstGeom>
            <a:noFill/>
            <a:ln w="9525">
              <a:noFill/>
            </a:ln>
          </p:spPr>
          <p:txBody>
            <a:bodyPr>
              <a:spAutoFit/>
            </a:bodyPr>
            <a:p>
              <a:pPr marL="457200" indent="-457200"/>
              <a:r>
                <a:rPr lang="en-US" altLang="zh-CN" dirty="0">
                  <a:latin typeface="Arial" panose="020B0604020202020204" pitchFamily="34" charset="0"/>
                </a:rPr>
                <a:t>g</a:t>
              </a:r>
              <a:endParaRPr lang="en-US" altLang="zh-CN" dirty="0">
                <a:latin typeface="Arial" panose="020B0604020202020204" pitchFamily="34" charset="0"/>
              </a:endParaRPr>
            </a:p>
          </p:txBody>
        </p:sp>
      </p:grpSp>
      <p:sp>
        <p:nvSpPr>
          <p:cNvPr id="244768" name="Text Box 32"/>
          <p:cNvSpPr txBox="1"/>
          <p:nvPr/>
        </p:nvSpPr>
        <p:spPr>
          <a:xfrm>
            <a:off x="3419475" y="908050"/>
            <a:ext cx="5616575" cy="822325"/>
          </a:xfrm>
          <a:prstGeom prst="rect">
            <a:avLst/>
          </a:prstGeom>
          <a:noFill/>
          <a:ln w="9525">
            <a:noFill/>
          </a:ln>
        </p:spPr>
        <p:txBody>
          <a:bodyPr>
            <a:spAutoFit/>
          </a:bodyPr>
          <a:p>
            <a:pPr marL="457200" indent="-457200"/>
            <a:r>
              <a:rPr lang="en-US" altLang="zh-CN" dirty="0">
                <a:latin typeface="Arial" panose="020B0604020202020204" pitchFamily="34" charset="0"/>
              </a:rPr>
              <a:t>a,b,c,d,e,f,g:semaphore=0,0,0,0,0,0,0</a:t>
            </a:r>
            <a:endParaRPr lang="en-US" altLang="zh-CN" dirty="0">
              <a:latin typeface="Arial" panose="020B0604020202020204" pitchFamily="34" charset="0"/>
            </a:endParaRPr>
          </a:p>
        </p:txBody>
      </p:sp>
      <p:sp>
        <p:nvSpPr>
          <p:cNvPr id="244770" name="Rectangle 34"/>
          <p:cNvSpPr/>
          <p:nvPr/>
        </p:nvSpPr>
        <p:spPr>
          <a:xfrm>
            <a:off x="3563938" y="1628775"/>
            <a:ext cx="5616575" cy="3935413"/>
          </a:xfrm>
          <a:prstGeom prst="rect">
            <a:avLst/>
          </a:prstGeom>
          <a:noFill/>
          <a:ln w="9525">
            <a:noFill/>
          </a:ln>
        </p:spPr>
        <p:txBody>
          <a:bodyPr>
            <a:spAutoFit/>
          </a:bodyPr>
          <a:p>
            <a:pPr>
              <a:lnSpc>
                <a:spcPct val="100000"/>
              </a:lnSpc>
              <a:spcBef>
                <a:spcPct val="0"/>
              </a:spcBef>
            </a:pPr>
            <a:r>
              <a:rPr lang="en-US" altLang="zh-CN" sz="2800" dirty="0">
                <a:solidFill>
                  <a:schemeClr val="accent2"/>
                </a:solidFill>
                <a:latin typeface="Arial" panose="020B0604020202020204" pitchFamily="34" charset="0"/>
              </a:rPr>
              <a:t>cobegin </a:t>
            </a:r>
            <a:endParaRPr lang="en-US" altLang="zh-CN" sz="2800" dirty="0">
              <a:solidFill>
                <a:schemeClr val="accent2"/>
              </a:solidFill>
              <a:latin typeface="Arial" panose="020B0604020202020204" pitchFamily="34" charset="0"/>
            </a:endParaRPr>
          </a:p>
          <a:p>
            <a:pPr>
              <a:lnSpc>
                <a:spcPct val="100000"/>
              </a:lnSpc>
              <a:spcBef>
                <a:spcPct val="0"/>
              </a:spcBef>
            </a:pPr>
            <a:r>
              <a:rPr lang="en-US" altLang="zh-CN" sz="2800" dirty="0">
                <a:latin typeface="Arial" panose="020B0604020202020204" pitchFamily="34" charset="0"/>
              </a:rPr>
              <a:t>       s1:   { s1;  v(a);  v(b);}</a:t>
            </a:r>
            <a:endParaRPr lang="en-US" altLang="zh-CN" sz="2800" dirty="0">
              <a:latin typeface="Arial" panose="020B0604020202020204" pitchFamily="34" charset="0"/>
            </a:endParaRPr>
          </a:p>
          <a:p>
            <a:pPr>
              <a:lnSpc>
                <a:spcPct val="100000"/>
              </a:lnSpc>
              <a:spcBef>
                <a:spcPct val="0"/>
              </a:spcBef>
            </a:pPr>
            <a:r>
              <a:rPr lang="en-US" altLang="zh-CN" sz="2800" dirty="0">
                <a:latin typeface="Arial" panose="020B0604020202020204" pitchFamily="34" charset="0"/>
              </a:rPr>
              <a:t>       s2:   { p(a);  s2;  v(c);  v(d);}</a:t>
            </a:r>
            <a:endParaRPr lang="en-US" altLang="zh-CN" sz="2800" dirty="0">
              <a:latin typeface="Arial" panose="020B0604020202020204" pitchFamily="34" charset="0"/>
            </a:endParaRPr>
          </a:p>
          <a:p>
            <a:pPr>
              <a:lnSpc>
                <a:spcPct val="100000"/>
              </a:lnSpc>
              <a:spcBef>
                <a:spcPct val="0"/>
              </a:spcBef>
            </a:pPr>
            <a:r>
              <a:rPr lang="en-US" altLang="zh-CN" sz="2800" dirty="0">
                <a:latin typeface="Arial" panose="020B0604020202020204" pitchFamily="34" charset="0"/>
              </a:rPr>
              <a:t>       s3:   { p(b);  s3;   v(e); }</a:t>
            </a:r>
            <a:endParaRPr lang="zh-CN" altLang="en-US" sz="2800" dirty="0">
              <a:latin typeface="Arial" panose="020B0604020202020204" pitchFamily="34" charset="0"/>
            </a:endParaRPr>
          </a:p>
          <a:p>
            <a:pPr>
              <a:lnSpc>
                <a:spcPct val="100000"/>
              </a:lnSpc>
              <a:spcBef>
                <a:spcPct val="0"/>
              </a:spcBef>
            </a:pPr>
            <a:r>
              <a:rPr lang="zh-CN" altLang="en-US" sz="2800" dirty="0">
                <a:latin typeface="Arial" panose="020B0604020202020204" pitchFamily="34" charset="0"/>
              </a:rPr>
              <a:t>       </a:t>
            </a:r>
            <a:r>
              <a:rPr lang="en-US" altLang="zh-CN" sz="2800" dirty="0">
                <a:latin typeface="Arial" panose="020B0604020202020204" pitchFamily="34" charset="0"/>
              </a:rPr>
              <a:t>s4:   { p(c);  s4;   v(f); }</a:t>
            </a:r>
            <a:endParaRPr lang="en-US" altLang="zh-CN" sz="2800" dirty="0">
              <a:latin typeface="Arial" panose="020B0604020202020204" pitchFamily="34" charset="0"/>
            </a:endParaRPr>
          </a:p>
          <a:p>
            <a:pPr>
              <a:lnSpc>
                <a:spcPct val="100000"/>
              </a:lnSpc>
              <a:spcBef>
                <a:spcPct val="0"/>
              </a:spcBef>
            </a:pPr>
            <a:r>
              <a:rPr lang="en-US" altLang="zh-CN" sz="2800" dirty="0">
                <a:latin typeface="Arial" panose="020B0604020202020204" pitchFamily="34" charset="0"/>
              </a:rPr>
              <a:t>       s5:   { p(d);  s5;   v(g); }</a:t>
            </a:r>
            <a:endParaRPr lang="en-US" altLang="zh-CN" sz="2800" dirty="0">
              <a:latin typeface="Arial" panose="020B0604020202020204" pitchFamily="34" charset="0"/>
            </a:endParaRPr>
          </a:p>
          <a:p>
            <a:pPr>
              <a:lnSpc>
                <a:spcPct val="100000"/>
              </a:lnSpc>
              <a:spcBef>
                <a:spcPct val="0"/>
              </a:spcBef>
            </a:pPr>
            <a:r>
              <a:rPr lang="en-US" altLang="zh-CN" sz="2800" dirty="0">
                <a:latin typeface="Arial" panose="020B0604020202020204" pitchFamily="34" charset="0"/>
              </a:rPr>
              <a:t>       s6:   { p(e);  p(f);  p(g);  s6; }</a:t>
            </a:r>
            <a:endParaRPr lang="en-US" altLang="zh-CN" sz="2800" dirty="0">
              <a:latin typeface="Arial" panose="020B0604020202020204" pitchFamily="34" charset="0"/>
            </a:endParaRPr>
          </a:p>
          <a:p>
            <a:pPr>
              <a:lnSpc>
                <a:spcPct val="100000"/>
              </a:lnSpc>
              <a:spcBef>
                <a:spcPct val="0"/>
              </a:spcBef>
            </a:pPr>
            <a:r>
              <a:rPr lang="en-US" altLang="zh-CN" sz="2800" dirty="0">
                <a:solidFill>
                  <a:schemeClr val="accent2"/>
                </a:solidFill>
                <a:latin typeface="Arial" panose="020B0604020202020204" pitchFamily="34" charset="0"/>
              </a:rPr>
              <a:t>coend</a:t>
            </a:r>
            <a:r>
              <a:rPr lang="en-US" altLang="zh-CN" sz="2800" b="0" dirty="0">
                <a:latin typeface="Arial" panose="020B0604020202020204" pitchFamily="34" charset="0"/>
              </a:rPr>
              <a:t> </a:t>
            </a:r>
            <a:endParaRPr lang="en-US" altLang="zh-CN" sz="2800" dirty="0">
              <a:latin typeface="Arial" panose="020B0604020202020204" pitchFamily="34"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4768"/>
                                        </p:tgtEl>
                                        <p:attrNameLst>
                                          <p:attrName>style.visibility</p:attrName>
                                        </p:attrNameLst>
                                      </p:cBhvr>
                                      <p:to>
                                        <p:strVal val="visible"/>
                                      </p:to>
                                    </p:set>
                                    <p:animEffect transition="in" filter="box(in)">
                                      <p:cBhvr>
                                        <p:cTn id="12" dur="500"/>
                                        <p:tgtEl>
                                          <p:spTgt spid="24476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4770"/>
                                        </p:tgtEl>
                                        <p:attrNameLst>
                                          <p:attrName>style.visibility</p:attrName>
                                        </p:attrNameLst>
                                      </p:cBhvr>
                                      <p:to>
                                        <p:strVal val="visible"/>
                                      </p:to>
                                    </p:set>
                                    <p:animEffect transition="in" filter="box(in)">
                                      <p:cBhvr>
                                        <p:cTn id="17" dur="500"/>
                                        <p:tgtEl>
                                          <p:spTgt spid="244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68" grpId="0"/>
      <p:bldP spid="24477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p:nvPr/>
        </p:nvSpPr>
        <p:spPr>
          <a:xfrm>
            <a:off x="728663" y="312738"/>
            <a:ext cx="7651750" cy="519112"/>
          </a:xfrm>
          <a:prstGeom prst="rect">
            <a:avLst/>
          </a:prstGeom>
          <a:noFill/>
          <a:ln w="9525">
            <a:noFill/>
          </a:ln>
        </p:spPr>
        <p:txBody>
          <a:bodyPr wrap="none">
            <a:spAutoFit/>
          </a:bodyPr>
          <a:p>
            <a:pPr algn="ctr">
              <a:lnSpc>
                <a:spcPct val="100000"/>
              </a:lnSpc>
              <a:spcBef>
                <a:spcPct val="0"/>
              </a:spcBef>
            </a:pPr>
            <a:r>
              <a:rPr lang="zh-CN" altLang="en-US" sz="2800" dirty="0">
                <a:solidFill>
                  <a:schemeClr val="accent1"/>
                </a:solidFill>
                <a:latin typeface="Times New Roman" panose="02020603050405020304" pitchFamily="18" charset="0"/>
              </a:rPr>
              <a:t>例：一辆公共汽车上，司机和售票员进程的同步</a:t>
            </a:r>
            <a:endParaRPr lang="zh-CN" altLang="en-US" sz="2800" dirty="0">
              <a:solidFill>
                <a:schemeClr val="accent1"/>
              </a:solidFill>
              <a:latin typeface="Times New Roman" panose="02020603050405020304" pitchFamily="18" charset="0"/>
            </a:endParaRPr>
          </a:p>
        </p:txBody>
      </p:sp>
      <p:sp>
        <p:nvSpPr>
          <p:cNvPr id="66563" name="Rectangle 3"/>
          <p:cNvSpPr/>
          <p:nvPr/>
        </p:nvSpPr>
        <p:spPr>
          <a:xfrm>
            <a:off x="0" y="981075"/>
            <a:ext cx="3743325" cy="4838700"/>
          </a:xfrm>
          <a:prstGeom prst="rect">
            <a:avLst/>
          </a:prstGeom>
          <a:noFill/>
          <a:ln w="9525">
            <a:noFill/>
          </a:ln>
        </p:spPr>
        <p:txBody>
          <a:bodyPr>
            <a:spAutoFit/>
          </a:bodyPr>
          <a:p>
            <a:pPr>
              <a:lnSpc>
                <a:spcPct val="10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           program  </a:t>
            </a:r>
            <a:r>
              <a:rPr lang="zh-CN" altLang="en-US" dirty="0">
                <a:latin typeface="Times New Roman" panose="02020603050405020304" pitchFamily="18" charset="0"/>
              </a:rPr>
              <a:t>司机</a:t>
            </a:r>
            <a:endParaRPr lang="zh-CN" altLang="en-US"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            </a:t>
            </a:r>
            <a:endParaRPr lang="en-US" altLang="zh-CN" dirty="0">
              <a:latin typeface="Times New Roman" panose="02020603050405020304" pitchFamily="18" charset="0"/>
            </a:endParaRPr>
          </a:p>
          <a:p>
            <a:pPr lvl="1" eaLnBrk="1" hangingPunct="1">
              <a:lnSpc>
                <a:spcPct val="100000"/>
              </a:lnSpc>
              <a:spcBef>
                <a:spcPct val="0"/>
              </a:spcBef>
            </a:pPr>
            <a:r>
              <a:rPr lang="zh-CN" altLang="en-US" dirty="0">
                <a:latin typeface="Arial" panose="020B0604020202020204" pitchFamily="34" charset="0"/>
              </a:rPr>
              <a:t>                启动车辆</a:t>
            </a:r>
            <a:r>
              <a:rPr lang="en-US" altLang="zh-CN" dirty="0">
                <a:latin typeface="Arial" panose="020B0604020202020204" pitchFamily="34" charset="0"/>
              </a:rPr>
              <a:t>;</a:t>
            </a:r>
            <a:endParaRPr lang="zh-CN" altLang="en-US" dirty="0">
              <a:latin typeface="Times New Roman" panose="02020603050405020304" pitchFamily="18" charset="0"/>
            </a:endParaRPr>
          </a:p>
          <a:p>
            <a:pPr>
              <a:lnSpc>
                <a:spcPct val="100000"/>
              </a:lnSpc>
              <a:spcBef>
                <a:spcPct val="0"/>
              </a:spcBef>
            </a:pPr>
            <a:r>
              <a:rPr lang="zh-CN" altLang="en-US" dirty="0">
                <a:latin typeface="Times New Roman" panose="02020603050405020304" pitchFamily="18" charset="0"/>
              </a:rPr>
              <a:t>                        正常行车；</a:t>
            </a:r>
            <a:endParaRPr lang="en-US" altLang="zh-CN" dirty="0">
              <a:latin typeface="Times New Roman" panose="02020603050405020304" pitchFamily="18" charset="0"/>
            </a:endParaRPr>
          </a:p>
          <a:p>
            <a:pPr lvl="1" eaLnBrk="1" hangingPunct="1">
              <a:lnSpc>
                <a:spcPct val="100000"/>
              </a:lnSpc>
              <a:spcBef>
                <a:spcPct val="0"/>
              </a:spcBef>
            </a:pPr>
            <a:r>
              <a:rPr lang="en-US" altLang="zh-CN" dirty="0">
                <a:latin typeface="Times New Roman" panose="02020603050405020304" pitchFamily="18" charset="0"/>
              </a:rPr>
              <a:t>                  </a:t>
            </a:r>
            <a:r>
              <a:rPr lang="zh-CN" altLang="en-US" dirty="0">
                <a:latin typeface="Times New Roman" panose="02020603050405020304" pitchFamily="18" charset="0"/>
              </a:rPr>
              <a:t>到站停车；</a:t>
            </a:r>
            <a:endParaRPr lang="zh-CN" altLang="en-US" dirty="0">
              <a:latin typeface="Times New Roman" panose="02020603050405020304" pitchFamily="18" charset="0"/>
            </a:endParaRPr>
          </a:p>
          <a:p>
            <a:pPr lvl="1" eaLnBrk="1" hangingPunct="1">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program  </a:t>
            </a:r>
            <a:r>
              <a:rPr lang="zh-CN" altLang="en-US" dirty="0">
                <a:latin typeface="Times New Roman" panose="02020603050405020304" pitchFamily="18" charset="0"/>
              </a:rPr>
              <a:t>售票员</a:t>
            </a:r>
            <a:endParaRPr lang="zh-CN" altLang="en-US"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            </a:t>
            </a:r>
            <a:endParaRPr lang="en-US" altLang="zh-CN" dirty="0">
              <a:latin typeface="Times New Roman" panose="02020603050405020304" pitchFamily="18" charset="0"/>
            </a:endParaRPr>
          </a:p>
          <a:p>
            <a:pPr lvl="1" eaLnBrk="1" hangingPunct="1">
              <a:lnSpc>
                <a:spcPct val="100000"/>
              </a:lnSpc>
              <a:spcBef>
                <a:spcPct val="0"/>
              </a:spcBef>
            </a:pPr>
            <a:r>
              <a:rPr lang="zh-CN" altLang="en-US" dirty="0">
                <a:latin typeface="Arial" panose="020B0604020202020204" pitchFamily="34" charset="0"/>
              </a:rPr>
              <a:t>                 关闭车门</a:t>
            </a:r>
            <a:r>
              <a:rPr lang="en-US" altLang="zh-CN" dirty="0">
                <a:latin typeface="Arial" panose="020B0604020202020204" pitchFamily="34" charset="0"/>
              </a:rPr>
              <a:t>;</a:t>
            </a:r>
            <a:endParaRPr lang="en-US" altLang="zh-CN" dirty="0">
              <a:latin typeface="Arial" panose="020B0604020202020204" pitchFamily="34" charset="0"/>
            </a:endParaRPr>
          </a:p>
          <a:p>
            <a:pPr lvl="1" eaLnBrk="1" hangingPunct="1">
              <a:lnSpc>
                <a:spcPct val="100000"/>
              </a:lnSpc>
              <a:spcBef>
                <a:spcPct val="0"/>
              </a:spcBef>
            </a:pPr>
            <a:r>
              <a:rPr lang="zh-CN" altLang="en-US" dirty="0">
                <a:latin typeface="Times New Roman" panose="02020603050405020304" pitchFamily="18" charset="0"/>
              </a:rPr>
              <a:t>                        售票</a:t>
            </a:r>
            <a:endParaRPr lang="zh-CN" altLang="en-US"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r>
              <a:rPr lang="zh-CN" altLang="en-US" dirty="0">
                <a:latin typeface="Times New Roman" panose="02020603050405020304" pitchFamily="18" charset="0"/>
              </a:rPr>
              <a:t>打开车门</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lvl="1" eaLnBrk="1" hangingPunct="1">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cxnSp>
        <p:nvCxnSpPr>
          <p:cNvPr id="173061" name="AutoShape 5"/>
          <p:cNvCxnSpPr>
            <a:cxnSpLocks noChangeShapeType="1"/>
            <a:stCxn id="66563" idx="1"/>
            <a:endCxn id="66563" idx="1"/>
          </p:cNvCxnSpPr>
          <p:nvPr/>
        </p:nvCxnSpPr>
        <p:spPr bwMode="auto">
          <a:xfrm rot="10800000" flipH="1" flipV="1">
            <a:off x="0" y="3400425"/>
            <a:ext cx="1588" cy="1588"/>
          </a:xfrm>
          <a:prstGeom prst="bentConnector3">
            <a:avLst>
              <a:gd name="adj1" fmla="val -14400000"/>
            </a:avLst>
          </a:prstGeom>
          <a:noFill/>
          <a:ln w="9525">
            <a:noFill/>
            <a:miter lim="800000"/>
            <a:tailEnd type="triangle" w="med" len="med"/>
          </a:ln>
          <a:effectLst>
            <a:outerShdw dist="17961" dir="2700000" algn="ctr" rotWithShape="0">
              <a:srgbClr val="FFFFFF">
                <a:gamma/>
                <a:shade val="60000"/>
                <a:invGamma/>
                <a:alpha val="50000"/>
              </a:srgbClr>
            </a:outerShdw>
          </a:effectLst>
        </p:spPr>
      </p:cxnSp>
      <p:sp>
        <p:nvSpPr>
          <p:cNvPr id="173063" name="Line 7"/>
          <p:cNvSpPr>
            <a:spLocks noChangeShapeType="1"/>
          </p:cNvSpPr>
          <p:nvPr/>
        </p:nvSpPr>
        <p:spPr bwMode="auto">
          <a:xfrm flipH="1">
            <a:off x="1403350" y="2708275"/>
            <a:ext cx="431800"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3064" name="Line 8"/>
          <p:cNvSpPr>
            <a:spLocks noChangeShapeType="1"/>
          </p:cNvSpPr>
          <p:nvPr/>
        </p:nvSpPr>
        <p:spPr bwMode="auto">
          <a:xfrm flipV="1">
            <a:off x="1403350" y="1916113"/>
            <a:ext cx="0" cy="792163"/>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3065" name="Line 9"/>
          <p:cNvSpPr>
            <a:spLocks noChangeShapeType="1"/>
          </p:cNvSpPr>
          <p:nvPr/>
        </p:nvSpPr>
        <p:spPr bwMode="auto">
          <a:xfrm>
            <a:off x="1403350" y="1916113"/>
            <a:ext cx="431800"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3066" name="Line 10"/>
          <p:cNvSpPr>
            <a:spLocks noChangeShapeType="1"/>
          </p:cNvSpPr>
          <p:nvPr/>
        </p:nvSpPr>
        <p:spPr bwMode="auto">
          <a:xfrm flipH="1">
            <a:off x="1547813" y="4868863"/>
            <a:ext cx="431800"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3067" name="Line 11"/>
          <p:cNvSpPr>
            <a:spLocks noChangeShapeType="1"/>
          </p:cNvSpPr>
          <p:nvPr/>
        </p:nvSpPr>
        <p:spPr bwMode="auto">
          <a:xfrm flipV="1">
            <a:off x="1547813" y="4149725"/>
            <a:ext cx="0" cy="719138"/>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3068" name="Line 12"/>
          <p:cNvSpPr>
            <a:spLocks noChangeShapeType="1"/>
          </p:cNvSpPr>
          <p:nvPr/>
        </p:nvSpPr>
        <p:spPr bwMode="auto">
          <a:xfrm>
            <a:off x="1547813" y="4149725"/>
            <a:ext cx="360363"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3069" name="Rectangle 13"/>
          <p:cNvSpPr/>
          <p:nvPr/>
        </p:nvSpPr>
        <p:spPr>
          <a:xfrm>
            <a:off x="3635375" y="1844675"/>
            <a:ext cx="5508625" cy="1917700"/>
          </a:xfrm>
          <a:prstGeom prst="rect">
            <a:avLst/>
          </a:prstGeom>
          <a:noFill/>
          <a:ln w="9525">
            <a:noFill/>
          </a:ln>
        </p:spPr>
        <p:txBody>
          <a:bodyPr>
            <a:spAutoFit/>
          </a:bodyPr>
          <a:p>
            <a:pPr>
              <a:lnSpc>
                <a:spcPct val="100000"/>
              </a:lnSpc>
              <a:spcBef>
                <a:spcPct val="0"/>
              </a:spcBef>
            </a:pPr>
            <a:r>
              <a:rPr lang="zh-CN" altLang="en-US" dirty="0">
                <a:solidFill>
                  <a:srgbClr val="3333CC"/>
                </a:solidFill>
                <a:latin typeface="Times New Roman" panose="02020603050405020304" pitchFamily="18" charset="0"/>
              </a:rPr>
              <a:t>  分析：同步关系：</a:t>
            </a:r>
            <a:endParaRPr lang="zh-CN" altLang="en-US" dirty="0">
              <a:solidFill>
                <a:srgbClr val="3333CC"/>
              </a:solidFill>
              <a:latin typeface="Times New Roman" panose="02020603050405020304" pitchFamily="18" charset="0"/>
            </a:endParaRPr>
          </a:p>
          <a:p>
            <a:pPr>
              <a:lnSpc>
                <a:spcPct val="100000"/>
              </a:lnSpc>
              <a:spcBef>
                <a:spcPct val="0"/>
              </a:spcBef>
            </a:pPr>
            <a:endParaRPr lang="zh-CN" altLang="en-US" dirty="0">
              <a:solidFill>
                <a:srgbClr val="3333CC"/>
              </a:solidFill>
              <a:latin typeface="Times New Roman" panose="02020603050405020304" pitchFamily="18" charset="0"/>
            </a:endParaRPr>
          </a:p>
          <a:p>
            <a:pPr>
              <a:lnSpc>
                <a:spcPct val="100000"/>
              </a:lnSpc>
              <a:spcBef>
                <a:spcPct val="0"/>
              </a:spcBef>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）售票员关闭车门→ 司机启动车辆</a:t>
            </a:r>
            <a:endParaRPr lang="zh-CN" altLang="en-US" dirty="0">
              <a:latin typeface="宋体" panose="02010600030101010101" pitchFamily="2" charset="-122"/>
            </a:endParaRPr>
          </a:p>
          <a:p>
            <a:pPr>
              <a:lnSpc>
                <a:spcPct val="100000"/>
              </a:lnSpc>
              <a:spcBef>
                <a:spcPct val="0"/>
              </a:spcBef>
            </a:pPr>
            <a:endParaRPr lang="zh-CN" altLang="en-US" dirty="0">
              <a:latin typeface="宋体" panose="02010600030101010101" pitchFamily="2" charset="-122"/>
            </a:endParaRPr>
          </a:p>
          <a:p>
            <a:pPr>
              <a:lnSpc>
                <a:spcPct val="100000"/>
              </a:lnSpc>
              <a:spcBef>
                <a:spcPct val="0"/>
              </a:spcBef>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）司机到站停车</a:t>
            </a:r>
            <a:r>
              <a:rPr lang="zh-CN" altLang="en-US" dirty="0">
                <a:latin typeface="Arial" panose="020B0604020202020204" pitchFamily="34" charset="0"/>
              </a:rPr>
              <a:t>→ 售票员打开车门</a:t>
            </a:r>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3069">
                                            <p:txEl>
                                              <p:charRg st="0" end="11"/>
                                            </p:txEl>
                                          </p:spTgt>
                                        </p:tgtEl>
                                        <p:attrNameLst>
                                          <p:attrName>style.visibility</p:attrName>
                                        </p:attrNameLst>
                                      </p:cBhvr>
                                      <p:to>
                                        <p:strVal val="visible"/>
                                      </p:to>
                                    </p:set>
                                    <p:animEffect transition="in" filter="box(in)">
                                      <p:cBhvr>
                                        <p:cTn id="7" dur="500"/>
                                        <p:tgtEl>
                                          <p:spTgt spid="173069">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3069">
                                            <p:txEl>
                                              <p:charRg st="12" end="31"/>
                                            </p:txEl>
                                          </p:spTgt>
                                        </p:tgtEl>
                                        <p:attrNameLst>
                                          <p:attrName>style.visibility</p:attrName>
                                        </p:attrNameLst>
                                      </p:cBhvr>
                                      <p:to>
                                        <p:strVal val="visible"/>
                                      </p:to>
                                    </p:set>
                                    <p:animEffect transition="in" filter="box(in)">
                                      <p:cBhvr>
                                        <p:cTn id="12" dur="500"/>
                                        <p:tgtEl>
                                          <p:spTgt spid="173069">
                                            <p:txEl>
                                              <p:charRg st="12"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3069">
                                            <p:txEl>
                                              <p:charRg st="32" end="51"/>
                                            </p:txEl>
                                          </p:spTgt>
                                        </p:tgtEl>
                                        <p:attrNameLst>
                                          <p:attrName>style.visibility</p:attrName>
                                        </p:attrNameLst>
                                      </p:cBhvr>
                                      <p:to>
                                        <p:strVal val="visible"/>
                                      </p:to>
                                    </p:set>
                                    <p:animEffect transition="in" filter="box(in)">
                                      <p:cBhvr>
                                        <p:cTn id="17" dur="500"/>
                                        <p:tgtEl>
                                          <p:spTgt spid="173069">
                                            <p:txEl>
                                              <p:charRg st="32" end="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p:nvPr/>
        </p:nvSpPr>
        <p:spPr>
          <a:xfrm>
            <a:off x="195263" y="260350"/>
            <a:ext cx="8718550" cy="579438"/>
          </a:xfrm>
          <a:prstGeom prst="rect">
            <a:avLst/>
          </a:prstGeom>
          <a:noFill/>
          <a:ln w="9525">
            <a:noFill/>
          </a:ln>
        </p:spPr>
        <p:txBody>
          <a:bodyPr wrap="none">
            <a:spAutoFit/>
          </a:bodyPr>
          <a:p>
            <a:pPr algn="ctr">
              <a:lnSpc>
                <a:spcPct val="100000"/>
              </a:lnSpc>
              <a:spcBef>
                <a:spcPct val="0"/>
              </a:spcBef>
            </a:pPr>
            <a:r>
              <a:rPr lang="zh-CN" altLang="en-US" sz="3200" dirty="0">
                <a:solidFill>
                  <a:schemeClr val="tx2"/>
                </a:solidFill>
                <a:latin typeface="Times New Roman" panose="02020603050405020304" pitchFamily="18" charset="0"/>
              </a:rPr>
              <a:t>例：一辆公共汽车上，司机和售票员进程的同步</a:t>
            </a:r>
            <a:endParaRPr lang="zh-CN" altLang="en-US" sz="3200" dirty="0">
              <a:solidFill>
                <a:schemeClr val="tx2"/>
              </a:solidFill>
              <a:latin typeface="Times New Roman" panose="02020603050405020304" pitchFamily="18" charset="0"/>
            </a:endParaRPr>
          </a:p>
        </p:txBody>
      </p:sp>
      <p:sp>
        <p:nvSpPr>
          <p:cNvPr id="277507" name="Rectangle 3"/>
          <p:cNvSpPr/>
          <p:nvPr/>
        </p:nvSpPr>
        <p:spPr>
          <a:xfrm>
            <a:off x="-180975" y="981075"/>
            <a:ext cx="7345363" cy="946150"/>
          </a:xfrm>
          <a:prstGeom prst="rect">
            <a:avLst/>
          </a:prstGeom>
          <a:noFill/>
          <a:ln w="9525">
            <a:noFill/>
          </a:ln>
        </p:spPr>
        <p:txBody>
          <a:bodyPr>
            <a:spAutoFit/>
          </a:bodyPr>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semaphore drive_sem={0,NULL};</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semaphore conductor_sem={0,NULL};                 </a:t>
            </a:r>
            <a:endParaRPr lang="en-US" altLang="zh-CN" sz="2800" dirty="0">
              <a:latin typeface="Times New Roman" panose="02020603050405020304" pitchFamily="18" charset="0"/>
            </a:endParaRPr>
          </a:p>
        </p:txBody>
      </p:sp>
      <p:sp>
        <p:nvSpPr>
          <p:cNvPr id="277508" name="Rectangle 4"/>
          <p:cNvSpPr/>
          <p:nvPr/>
        </p:nvSpPr>
        <p:spPr>
          <a:xfrm>
            <a:off x="6156325" y="1412875"/>
            <a:ext cx="3168650" cy="457200"/>
          </a:xfrm>
          <a:prstGeom prst="rect">
            <a:avLst/>
          </a:prstGeom>
          <a:noFill/>
          <a:ln w="9525">
            <a:noFill/>
          </a:ln>
        </p:spPr>
        <p:txBody>
          <a:bodyPr>
            <a:spAutoFit/>
          </a:bodyPr>
          <a:p>
            <a:pPr>
              <a:lnSpc>
                <a:spcPct val="100000"/>
              </a:lnSpc>
              <a:spcBef>
                <a:spcPct val="0"/>
              </a:spcBef>
            </a:pPr>
            <a:r>
              <a:rPr lang="zh-CN" altLang="en-US" dirty="0">
                <a:latin typeface="宋体" panose="02010600030101010101" pitchFamily="2" charset="-122"/>
              </a:rPr>
              <a:t>到站停车</a:t>
            </a:r>
            <a:r>
              <a:rPr lang="zh-CN" altLang="en-US" dirty="0">
                <a:latin typeface="Arial" panose="020B0604020202020204" pitchFamily="34" charset="0"/>
              </a:rPr>
              <a:t>→打开车门</a:t>
            </a:r>
            <a:endParaRPr lang="zh-CN" altLang="en-US" dirty="0">
              <a:latin typeface="Arial" panose="020B0604020202020204" pitchFamily="34" charset="0"/>
            </a:endParaRPr>
          </a:p>
        </p:txBody>
      </p:sp>
      <p:sp>
        <p:nvSpPr>
          <p:cNvPr id="277509" name="Rectangle 5"/>
          <p:cNvSpPr/>
          <p:nvPr/>
        </p:nvSpPr>
        <p:spPr>
          <a:xfrm>
            <a:off x="6156325" y="1027113"/>
            <a:ext cx="3059113" cy="457200"/>
          </a:xfrm>
          <a:prstGeom prst="rect">
            <a:avLst/>
          </a:prstGeom>
          <a:noFill/>
          <a:ln w="9525">
            <a:noFill/>
          </a:ln>
        </p:spPr>
        <p:txBody>
          <a:bodyPr>
            <a:spAutoFit/>
          </a:bodyPr>
          <a:p>
            <a:pPr>
              <a:lnSpc>
                <a:spcPct val="100000"/>
              </a:lnSpc>
              <a:spcBef>
                <a:spcPct val="0"/>
              </a:spcBef>
            </a:pPr>
            <a:r>
              <a:rPr lang="zh-CN" altLang="en-US" dirty="0">
                <a:latin typeface="宋体" panose="02010600030101010101" pitchFamily="2" charset="-122"/>
              </a:rPr>
              <a:t>关闭车门→启动车辆</a:t>
            </a:r>
            <a:endParaRPr lang="zh-CN" altLang="en-US" dirty="0">
              <a:latin typeface="宋体" panose="02010600030101010101" pitchFamily="2" charset="-122"/>
            </a:endParaRPr>
          </a:p>
        </p:txBody>
      </p:sp>
      <p:sp>
        <p:nvSpPr>
          <p:cNvPr id="67590" name="Rectangle 6"/>
          <p:cNvSpPr/>
          <p:nvPr/>
        </p:nvSpPr>
        <p:spPr>
          <a:xfrm>
            <a:off x="973138" y="1903413"/>
            <a:ext cx="3743325" cy="4838700"/>
          </a:xfrm>
          <a:prstGeom prst="rect">
            <a:avLst/>
          </a:prstGeom>
          <a:noFill/>
          <a:ln w="9525">
            <a:noFill/>
          </a:ln>
        </p:spPr>
        <p:txBody>
          <a:bodyPr>
            <a:spAutoFit/>
          </a:bodyPr>
          <a:p>
            <a:pPr>
              <a:lnSpc>
                <a:spcPct val="10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           program  </a:t>
            </a:r>
            <a:r>
              <a:rPr lang="zh-CN" altLang="en-US" dirty="0">
                <a:latin typeface="Times New Roman" panose="02020603050405020304" pitchFamily="18" charset="0"/>
              </a:rPr>
              <a:t>司机</a:t>
            </a:r>
            <a:endParaRPr lang="zh-CN" altLang="en-US"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            </a:t>
            </a:r>
            <a:endParaRPr lang="en-US" altLang="zh-CN" dirty="0">
              <a:latin typeface="Times New Roman" panose="02020603050405020304" pitchFamily="18" charset="0"/>
            </a:endParaRPr>
          </a:p>
          <a:p>
            <a:pPr lvl="1" eaLnBrk="1" hangingPunct="1">
              <a:lnSpc>
                <a:spcPct val="100000"/>
              </a:lnSpc>
              <a:spcBef>
                <a:spcPct val="0"/>
              </a:spcBef>
            </a:pPr>
            <a:r>
              <a:rPr lang="zh-CN" altLang="en-US" dirty="0">
                <a:latin typeface="Arial" panose="020B0604020202020204" pitchFamily="34" charset="0"/>
              </a:rPr>
              <a:t>                启动车辆</a:t>
            </a:r>
            <a:r>
              <a:rPr lang="en-US" altLang="zh-CN" dirty="0">
                <a:latin typeface="Arial" panose="020B0604020202020204" pitchFamily="34" charset="0"/>
              </a:rPr>
              <a:t>;</a:t>
            </a:r>
            <a:endParaRPr lang="zh-CN" altLang="en-US" dirty="0">
              <a:latin typeface="Times New Roman" panose="02020603050405020304" pitchFamily="18" charset="0"/>
            </a:endParaRPr>
          </a:p>
          <a:p>
            <a:pPr>
              <a:lnSpc>
                <a:spcPct val="100000"/>
              </a:lnSpc>
              <a:spcBef>
                <a:spcPct val="0"/>
              </a:spcBef>
            </a:pPr>
            <a:r>
              <a:rPr lang="zh-CN" altLang="en-US" dirty="0">
                <a:latin typeface="Times New Roman" panose="02020603050405020304" pitchFamily="18" charset="0"/>
              </a:rPr>
              <a:t>                        正常行车；</a:t>
            </a:r>
            <a:endParaRPr lang="en-US" altLang="zh-CN" dirty="0">
              <a:latin typeface="Times New Roman" panose="02020603050405020304" pitchFamily="18" charset="0"/>
            </a:endParaRPr>
          </a:p>
          <a:p>
            <a:pPr lvl="1" eaLnBrk="1" hangingPunct="1">
              <a:lnSpc>
                <a:spcPct val="100000"/>
              </a:lnSpc>
              <a:spcBef>
                <a:spcPct val="0"/>
              </a:spcBef>
            </a:pPr>
            <a:r>
              <a:rPr lang="en-US" altLang="zh-CN" dirty="0">
                <a:latin typeface="Times New Roman" panose="02020603050405020304" pitchFamily="18" charset="0"/>
              </a:rPr>
              <a:t>                  </a:t>
            </a:r>
            <a:r>
              <a:rPr lang="zh-CN" altLang="en-US" dirty="0">
                <a:latin typeface="Times New Roman" panose="02020603050405020304" pitchFamily="18" charset="0"/>
              </a:rPr>
              <a:t>到站停车；</a:t>
            </a:r>
            <a:endParaRPr lang="zh-CN" altLang="en-US" dirty="0">
              <a:latin typeface="Times New Roman" panose="02020603050405020304" pitchFamily="18" charset="0"/>
            </a:endParaRPr>
          </a:p>
          <a:p>
            <a:pPr lvl="1" eaLnBrk="1" hangingPunct="1">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program  </a:t>
            </a:r>
            <a:r>
              <a:rPr lang="zh-CN" altLang="en-US" dirty="0">
                <a:latin typeface="Times New Roman" panose="02020603050405020304" pitchFamily="18" charset="0"/>
              </a:rPr>
              <a:t>售票员</a:t>
            </a:r>
            <a:endParaRPr lang="zh-CN" altLang="en-US"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            </a:t>
            </a:r>
            <a:endParaRPr lang="en-US" altLang="zh-CN" dirty="0">
              <a:latin typeface="Times New Roman" panose="02020603050405020304" pitchFamily="18" charset="0"/>
            </a:endParaRPr>
          </a:p>
          <a:p>
            <a:pPr lvl="1" eaLnBrk="1" hangingPunct="1">
              <a:lnSpc>
                <a:spcPct val="100000"/>
              </a:lnSpc>
              <a:spcBef>
                <a:spcPct val="0"/>
              </a:spcBef>
            </a:pPr>
            <a:r>
              <a:rPr lang="zh-CN" altLang="en-US" dirty="0">
                <a:latin typeface="Arial" panose="020B0604020202020204" pitchFamily="34" charset="0"/>
              </a:rPr>
              <a:t>                 关闭车门</a:t>
            </a:r>
            <a:r>
              <a:rPr lang="en-US" altLang="zh-CN" dirty="0">
                <a:latin typeface="Arial" panose="020B0604020202020204" pitchFamily="34" charset="0"/>
              </a:rPr>
              <a:t>;</a:t>
            </a:r>
            <a:endParaRPr lang="en-US" altLang="zh-CN" dirty="0">
              <a:latin typeface="Arial" panose="020B0604020202020204" pitchFamily="34" charset="0"/>
            </a:endParaRPr>
          </a:p>
          <a:p>
            <a:pPr lvl="1" eaLnBrk="1" hangingPunct="1">
              <a:lnSpc>
                <a:spcPct val="100000"/>
              </a:lnSpc>
              <a:spcBef>
                <a:spcPct val="0"/>
              </a:spcBef>
            </a:pPr>
            <a:r>
              <a:rPr lang="zh-CN" altLang="en-US" dirty="0">
                <a:latin typeface="Times New Roman" panose="02020603050405020304" pitchFamily="18" charset="0"/>
              </a:rPr>
              <a:t>                        售票</a:t>
            </a:r>
            <a:endParaRPr lang="zh-CN" altLang="en-US"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r>
              <a:rPr lang="zh-CN" altLang="en-US" dirty="0">
                <a:latin typeface="Times New Roman" panose="02020603050405020304" pitchFamily="18" charset="0"/>
              </a:rPr>
              <a:t>打开车门</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lvl="1" eaLnBrk="1" hangingPunct="1">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cxnSp>
        <p:nvCxnSpPr>
          <p:cNvPr id="277511" name="AutoShape 7"/>
          <p:cNvCxnSpPr>
            <a:cxnSpLocks noChangeShapeType="1"/>
            <a:stCxn id="67590" idx="1"/>
            <a:endCxn id="67590" idx="1"/>
          </p:cNvCxnSpPr>
          <p:nvPr/>
        </p:nvCxnSpPr>
        <p:spPr bwMode="auto">
          <a:xfrm rot="10800000" flipH="1" flipV="1">
            <a:off x="973138" y="4322763"/>
            <a:ext cx="1588" cy="1588"/>
          </a:xfrm>
          <a:prstGeom prst="bentConnector3">
            <a:avLst>
              <a:gd name="adj1" fmla="val -14400000"/>
            </a:avLst>
          </a:prstGeom>
          <a:noFill/>
          <a:ln w="9525">
            <a:noFill/>
            <a:miter lim="800000"/>
            <a:tailEnd type="triangle" w="med" len="med"/>
          </a:ln>
          <a:effectLst>
            <a:outerShdw dist="17961" dir="2700000" algn="ctr" rotWithShape="0">
              <a:srgbClr val="FFFFFF">
                <a:gamma/>
                <a:shade val="60000"/>
                <a:invGamma/>
                <a:alpha val="50000"/>
              </a:srgbClr>
            </a:outerShdw>
          </a:effectLst>
        </p:spPr>
      </p:cxnSp>
      <p:sp>
        <p:nvSpPr>
          <p:cNvPr id="277512" name="Line 8"/>
          <p:cNvSpPr>
            <a:spLocks noChangeShapeType="1"/>
          </p:cNvSpPr>
          <p:nvPr/>
        </p:nvSpPr>
        <p:spPr bwMode="auto">
          <a:xfrm flipH="1">
            <a:off x="2376488" y="3630613"/>
            <a:ext cx="431800"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513" name="Line 9"/>
          <p:cNvSpPr>
            <a:spLocks noChangeShapeType="1"/>
          </p:cNvSpPr>
          <p:nvPr/>
        </p:nvSpPr>
        <p:spPr bwMode="auto">
          <a:xfrm flipV="1">
            <a:off x="2376488" y="2838450"/>
            <a:ext cx="0" cy="792163"/>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514" name="Line 10"/>
          <p:cNvSpPr>
            <a:spLocks noChangeShapeType="1"/>
          </p:cNvSpPr>
          <p:nvPr/>
        </p:nvSpPr>
        <p:spPr bwMode="auto">
          <a:xfrm>
            <a:off x="2376488" y="2838450"/>
            <a:ext cx="431800"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515" name="Line 11"/>
          <p:cNvSpPr>
            <a:spLocks noChangeShapeType="1"/>
          </p:cNvSpPr>
          <p:nvPr/>
        </p:nvSpPr>
        <p:spPr bwMode="auto">
          <a:xfrm flipH="1">
            <a:off x="2520950" y="5791200"/>
            <a:ext cx="431800"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516" name="Line 12"/>
          <p:cNvSpPr>
            <a:spLocks noChangeShapeType="1"/>
          </p:cNvSpPr>
          <p:nvPr/>
        </p:nvSpPr>
        <p:spPr bwMode="auto">
          <a:xfrm flipV="1">
            <a:off x="2520950" y="5072063"/>
            <a:ext cx="0" cy="719138"/>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517" name="Line 13"/>
          <p:cNvSpPr>
            <a:spLocks noChangeShapeType="1"/>
          </p:cNvSpPr>
          <p:nvPr/>
        </p:nvSpPr>
        <p:spPr bwMode="auto">
          <a:xfrm>
            <a:off x="2520950" y="5072063"/>
            <a:ext cx="360363"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7507">
                                            <p:txEl>
                                              <p:charRg st="0" end="33"/>
                                            </p:txEl>
                                          </p:spTgt>
                                        </p:tgtEl>
                                        <p:attrNameLst>
                                          <p:attrName>style.visibility</p:attrName>
                                        </p:attrNameLst>
                                      </p:cBhvr>
                                      <p:to>
                                        <p:strVal val="visible"/>
                                      </p:to>
                                    </p:set>
                                    <p:animEffect transition="in" filter="box(in)">
                                      <p:cBhvr>
                                        <p:cTn id="7" dur="500"/>
                                        <p:tgtEl>
                                          <p:spTgt spid="277507">
                                            <p:txEl>
                                              <p:charRg st="0" end="3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77507">
                                            <p:txEl>
                                              <p:charRg st="33" end="87"/>
                                            </p:txEl>
                                          </p:spTgt>
                                        </p:tgtEl>
                                        <p:attrNameLst>
                                          <p:attrName>style.visibility</p:attrName>
                                        </p:attrNameLst>
                                      </p:cBhvr>
                                      <p:to>
                                        <p:strVal val="visible"/>
                                      </p:to>
                                    </p:set>
                                    <p:animEffect transition="in" filter="box(in)">
                                      <p:cBhvr>
                                        <p:cTn id="10" dur="500"/>
                                        <p:tgtEl>
                                          <p:spTgt spid="277507">
                                            <p:txEl>
                                              <p:charRg st="33" end="8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77509">
                                            <p:txEl>
                                              <p:charRg st="0" end="10"/>
                                            </p:txEl>
                                          </p:spTgt>
                                        </p:tgtEl>
                                        <p:attrNameLst>
                                          <p:attrName>style.visibility</p:attrName>
                                        </p:attrNameLst>
                                      </p:cBhvr>
                                      <p:to>
                                        <p:strVal val="visible"/>
                                      </p:to>
                                    </p:set>
                                    <p:animEffect transition="in" filter="box(in)">
                                      <p:cBhvr>
                                        <p:cTn id="15" dur="500"/>
                                        <p:tgtEl>
                                          <p:spTgt spid="277509">
                                            <p:txEl>
                                              <p:charRg st="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77508">
                                            <p:txEl>
                                              <p:charRg st="0" end="10"/>
                                            </p:txEl>
                                          </p:spTgt>
                                        </p:tgtEl>
                                        <p:attrNameLst>
                                          <p:attrName>style.visibility</p:attrName>
                                        </p:attrNameLst>
                                      </p:cBhvr>
                                      <p:to>
                                        <p:strVal val="visible"/>
                                      </p:to>
                                    </p:set>
                                    <p:animEffect transition="in" filter="box(in)">
                                      <p:cBhvr>
                                        <p:cTn id="20" dur="500"/>
                                        <p:tgtEl>
                                          <p:spTgt spid="277508">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p:nvPr/>
        </p:nvSpPr>
        <p:spPr>
          <a:xfrm>
            <a:off x="101600" y="260350"/>
            <a:ext cx="8718550" cy="579438"/>
          </a:xfrm>
          <a:prstGeom prst="rect">
            <a:avLst/>
          </a:prstGeom>
          <a:noFill/>
          <a:ln w="9525">
            <a:noFill/>
          </a:ln>
        </p:spPr>
        <p:txBody>
          <a:bodyPr wrap="none">
            <a:spAutoFit/>
          </a:bodyPr>
          <a:p>
            <a:pPr algn="ctr">
              <a:lnSpc>
                <a:spcPct val="100000"/>
              </a:lnSpc>
              <a:spcBef>
                <a:spcPct val="0"/>
              </a:spcBef>
            </a:pPr>
            <a:r>
              <a:rPr lang="zh-CN" altLang="en-US" sz="3200" dirty="0">
                <a:solidFill>
                  <a:schemeClr val="tx2"/>
                </a:solidFill>
                <a:latin typeface="Times New Roman" panose="02020603050405020304" pitchFamily="18" charset="0"/>
              </a:rPr>
              <a:t>例：一辆公共汽车上，司机和售票员进程的同步</a:t>
            </a:r>
            <a:endParaRPr lang="zh-CN" altLang="en-US" sz="3200" dirty="0">
              <a:solidFill>
                <a:schemeClr val="tx2"/>
              </a:solidFill>
              <a:latin typeface="Times New Roman" panose="02020603050405020304" pitchFamily="18" charset="0"/>
            </a:endParaRPr>
          </a:p>
        </p:txBody>
      </p:sp>
      <p:sp>
        <p:nvSpPr>
          <p:cNvPr id="89091" name="Rectangle 3"/>
          <p:cNvSpPr/>
          <p:nvPr/>
        </p:nvSpPr>
        <p:spPr>
          <a:xfrm>
            <a:off x="-180975" y="981075"/>
            <a:ext cx="7345363" cy="6070600"/>
          </a:xfrm>
          <a:prstGeom prst="rect">
            <a:avLst/>
          </a:prstGeom>
          <a:noFill/>
          <a:ln w="9525">
            <a:noFill/>
          </a:ln>
        </p:spPr>
        <p:txBody>
          <a:bodyPr>
            <a:spAutoFit/>
          </a:bodyPr>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semaphore drive_sem={0,NULL};</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semaphore conductor_sem={0,NULL};</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r>
              <a:rPr lang="en-US" altLang="zh-CN" sz="2800" dirty="0">
                <a:solidFill>
                  <a:schemeClr val="accent2"/>
                </a:solidFill>
                <a:latin typeface="Times New Roman" panose="02020603050405020304" pitchFamily="18" charset="0"/>
              </a:rPr>
              <a:t>cobegin </a:t>
            </a:r>
            <a:endParaRPr lang="en-US" altLang="zh-CN" sz="2800" dirty="0">
              <a:solidFill>
                <a:schemeClr val="accent2"/>
              </a:solidFill>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program  </a:t>
            </a:r>
            <a:r>
              <a:rPr lang="zh-CN" altLang="en-US" sz="2800" dirty="0">
                <a:latin typeface="Times New Roman" panose="02020603050405020304" pitchFamily="18" charset="0"/>
              </a:rPr>
              <a:t>司机</a:t>
            </a:r>
            <a:endParaRPr lang="zh-CN" altLang="en-US"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while(1){</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r>
              <a:rPr lang="en-US" altLang="zh-CN" sz="2800" dirty="0">
                <a:solidFill>
                  <a:schemeClr val="accent1"/>
                </a:solidFill>
                <a:latin typeface="Times New Roman" panose="02020603050405020304" pitchFamily="18" charset="0"/>
              </a:rPr>
              <a:t>P(drive_sem)</a:t>
            </a:r>
            <a:r>
              <a:rPr lang="zh-CN" altLang="en-US" sz="2800" dirty="0">
                <a:solidFill>
                  <a:schemeClr val="accent1"/>
                </a:solidFill>
                <a:latin typeface="Times New Roman" panose="02020603050405020304" pitchFamily="18" charset="0"/>
              </a:rPr>
              <a:t>；</a:t>
            </a:r>
            <a:r>
              <a:rPr lang="zh-CN" altLang="en-US" sz="2800" dirty="0">
                <a:latin typeface="Times New Roman" panose="02020603050405020304" pitchFamily="18" charset="0"/>
              </a:rPr>
              <a:t> </a:t>
            </a:r>
            <a:r>
              <a:rPr lang="en-US" altLang="zh-CN" sz="2800" dirty="0">
                <a:latin typeface="Times New Roman" panose="02020603050405020304" pitchFamily="18" charset="0"/>
              </a:rPr>
              <a:t>/*</a:t>
            </a:r>
            <a:r>
              <a:rPr lang="zh-CN" altLang="en-US" sz="2800" dirty="0">
                <a:latin typeface="Times New Roman" panose="02020603050405020304" pitchFamily="18" charset="0"/>
              </a:rPr>
              <a:t>等待关门*</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start a car;</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driving;  /*</a:t>
            </a:r>
            <a:r>
              <a:rPr lang="zh-CN" altLang="en-US" sz="2800" dirty="0">
                <a:latin typeface="Times New Roman" panose="02020603050405020304" pitchFamily="18" charset="0"/>
              </a:rPr>
              <a:t>正常行车*</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stopping;</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solidFill>
                  <a:schemeClr val="accent1"/>
                </a:solidFill>
                <a:latin typeface="Times New Roman" panose="02020603050405020304" pitchFamily="18" charset="0"/>
              </a:rPr>
              <a:t>             V(conductor_sem)</a:t>
            </a:r>
            <a:r>
              <a:rPr lang="zh-CN" altLang="en-US" sz="2800" dirty="0">
                <a:latin typeface="Times New Roman" panose="02020603050405020304" pitchFamily="18" charset="0"/>
              </a:rPr>
              <a:t>； </a:t>
            </a:r>
            <a:r>
              <a:rPr lang="en-US" altLang="zh-CN" sz="2800" dirty="0">
                <a:latin typeface="宋体" panose="02010600030101010101" pitchFamily="2" charset="-122"/>
              </a:rPr>
              <a:t>/*</a:t>
            </a:r>
            <a:r>
              <a:rPr lang="zh-CN" altLang="en-US" sz="2800" dirty="0">
                <a:latin typeface="宋体" panose="02010600030101010101" pitchFamily="2" charset="-122"/>
              </a:rPr>
              <a:t>唤醒开门*</a:t>
            </a:r>
            <a:r>
              <a:rPr lang="en-US" altLang="zh-CN" sz="2800" dirty="0">
                <a:latin typeface="宋体" panose="02010600030101010101" pitchFamily="2" charset="-122"/>
              </a:rPr>
              <a:t>/</a:t>
            </a:r>
            <a:endParaRPr lang="en-US" altLang="zh-CN" sz="2800" dirty="0">
              <a:latin typeface="宋体" panose="02010600030101010101" pitchFamily="2" charset="-122"/>
            </a:endParaRPr>
          </a:p>
          <a:p>
            <a:pPr lvl="1" eaLnBrk="1" hangingPunct="1">
              <a:lnSpc>
                <a:spcPct val="100000"/>
              </a:lnSpc>
              <a:spcBef>
                <a:spcPct val="0"/>
              </a:spcBef>
            </a:pP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
        <p:nvSpPr>
          <p:cNvPr id="68612" name="Rectangle 4"/>
          <p:cNvSpPr/>
          <p:nvPr/>
        </p:nvSpPr>
        <p:spPr>
          <a:xfrm>
            <a:off x="6156325" y="1412875"/>
            <a:ext cx="3168650" cy="457200"/>
          </a:xfrm>
          <a:prstGeom prst="rect">
            <a:avLst/>
          </a:prstGeom>
          <a:noFill/>
          <a:ln w="9525">
            <a:noFill/>
          </a:ln>
        </p:spPr>
        <p:txBody>
          <a:bodyPr>
            <a:spAutoFit/>
          </a:bodyPr>
          <a:p>
            <a:pPr>
              <a:lnSpc>
                <a:spcPct val="100000"/>
              </a:lnSpc>
              <a:spcBef>
                <a:spcPct val="0"/>
              </a:spcBef>
            </a:pPr>
            <a:r>
              <a:rPr lang="zh-CN" altLang="en-US" dirty="0">
                <a:latin typeface="宋体" panose="02010600030101010101" pitchFamily="2" charset="-122"/>
              </a:rPr>
              <a:t>到站停车</a:t>
            </a:r>
            <a:r>
              <a:rPr lang="zh-CN" altLang="en-US" dirty="0">
                <a:latin typeface="Arial" panose="020B0604020202020204" pitchFamily="34" charset="0"/>
              </a:rPr>
              <a:t>→打开车门</a:t>
            </a:r>
            <a:endParaRPr lang="zh-CN" altLang="en-US" dirty="0">
              <a:latin typeface="Arial" panose="020B0604020202020204" pitchFamily="34" charset="0"/>
            </a:endParaRPr>
          </a:p>
        </p:txBody>
      </p:sp>
      <p:sp>
        <p:nvSpPr>
          <p:cNvPr id="68613" name="Rectangle 5"/>
          <p:cNvSpPr/>
          <p:nvPr/>
        </p:nvSpPr>
        <p:spPr>
          <a:xfrm>
            <a:off x="6156325" y="1027113"/>
            <a:ext cx="3059113" cy="457200"/>
          </a:xfrm>
          <a:prstGeom prst="rect">
            <a:avLst/>
          </a:prstGeom>
          <a:noFill/>
          <a:ln w="9525">
            <a:noFill/>
          </a:ln>
        </p:spPr>
        <p:txBody>
          <a:bodyPr>
            <a:spAutoFit/>
          </a:bodyPr>
          <a:p>
            <a:pPr>
              <a:lnSpc>
                <a:spcPct val="100000"/>
              </a:lnSpc>
              <a:spcBef>
                <a:spcPct val="0"/>
              </a:spcBef>
            </a:pPr>
            <a:r>
              <a:rPr lang="zh-CN" altLang="en-US" dirty="0">
                <a:latin typeface="宋体" panose="02010600030101010101" pitchFamily="2" charset="-122"/>
              </a:rPr>
              <a:t>关闭车门→启动车辆</a:t>
            </a:r>
            <a:endParaRPr lang="zh-CN" altLang="en-US"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9091">
                                            <p:txEl>
                                              <p:charRg st="70" end="83"/>
                                            </p:txEl>
                                          </p:spTgt>
                                        </p:tgtEl>
                                        <p:attrNameLst>
                                          <p:attrName>style.visibility</p:attrName>
                                        </p:attrNameLst>
                                      </p:cBhvr>
                                      <p:to>
                                        <p:strVal val="visible"/>
                                      </p:to>
                                    </p:set>
                                    <p:animEffect transition="in" filter="box(in)">
                                      <p:cBhvr>
                                        <p:cTn id="7" dur="500"/>
                                        <p:tgtEl>
                                          <p:spTgt spid="89091">
                                            <p:txEl>
                                              <p:charRg st="70" end="8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9091">
                                            <p:txEl>
                                              <p:charRg st="83" end="106"/>
                                            </p:txEl>
                                          </p:spTgt>
                                        </p:tgtEl>
                                        <p:attrNameLst>
                                          <p:attrName>style.visibility</p:attrName>
                                        </p:attrNameLst>
                                      </p:cBhvr>
                                      <p:to>
                                        <p:strVal val="visible"/>
                                      </p:to>
                                    </p:set>
                                    <p:animEffect transition="in" filter="box(in)">
                                      <p:cBhvr>
                                        <p:cTn id="10" dur="500"/>
                                        <p:tgtEl>
                                          <p:spTgt spid="89091">
                                            <p:txEl>
                                              <p:charRg st="83" end="10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9091">
                                            <p:txEl>
                                              <p:charRg st="106" end="118"/>
                                            </p:txEl>
                                          </p:spTgt>
                                        </p:tgtEl>
                                        <p:attrNameLst>
                                          <p:attrName>style.visibility</p:attrName>
                                        </p:attrNameLst>
                                      </p:cBhvr>
                                      <p:to>
                                        <p:strVal val="visible"/>
                                      </p:to>
                                    </p:set>
                                    <p:animEffect transition="in" filter="box(in)">
                                      <p:cBhvr>
                                        <p:cTn id="13" dur="500"/>
                                        <p:tgtEl>
                                          <p:spTgt spid="89091">
                                            <p:txEl>
                                              <p:charRg st="106" end="11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89091">
                                            <p:txEl>
                                              <p:charRg st="118" end="141"/>
                                            </p:txEl>
                                          </p:spTgt>
                                        </p:tgtEl>
                                        <p:attrNameLst>
                                          <p:attrName>style.visibility</p:attrName>
                                        </p:attrNameLst>
                                      </p:cBhvr>
                                      <p:to>
                                        <p:strVal val="visible"/>
                                      </p:to>
                                    </p:set>
                                    <p:animEffect transition="in" filter="box(in)">
                                      <p:cBhvr>
                                        <p:cTn id="16" dur="500"/>
                                        <p:tgtEl>
                                          <p:spTgt spid="89091">
                                            <p:txEl>
                                              <p:charRg st="118" end="141"/>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89091">
                                            <p:txEl>
                                              <p:charRg st="141" end="181"/>
                                            </p:txEl>
                                          </p:spTgt>
                                        </p:tgtEl>
                                        <p:attrNameLst>
                                          <p:attrName>style.visibility</p:attrName>
                                        </p:attrNameLst>
                                      </p:cBhvr>
                                      <p:to>
                                        <p:strVal val="visible"/>
                                      </p:to>
                                    </p:set>
                                    <p:animEffect transition="in" filter="box(in)">
                                      <p:cBhvr>
                                        <p:cTn id="19" dur="500"/>
                                        <p:tgtEl>
                                          <p:spTgt spid="89091">
                                            <p:txEl>
                                              <p:charRg st="141" end="181"/>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89091">
                                            <p:txEl>
                                              <p:charRg st="181" end="207"/>
                                            </p:txEl>
                                          </p:spTgt>
                                        </p:tgtEl>
                                        <p:attrNameLst>
                                          <p:attrName>style.visibility</p:attrName>
                                        </p:attrNameLst>
                                      </p:cBhvr>
                                      <p:to>
                                        <p:strVal val="visible"/>
                                      </p:to>
                                    </p:set>
                                    <p:animEffect transition="in" filter="box(in)">
                                      <p:cBhvr>
                                        <p:cTn id="22" dur="500"/>
                                        <p:tgtEl>
                                          <p:spTgt spid="89091">
                                            <p:txEl>
                                              <p:charRg st="181" end="207"/>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89091">
                                            <p:txEl>
                                              <p:charRg st="207" end="239"/>
                                            </p:txEl>
                                          </p:spTgt>
                                        </p:tgtEl>
                                        <p:attrNameLst>
                                          <p:attrName>style.visibility</p:attrName>
                                        </p:attrNameLst>
                                      </p:cBhvr>
                                      <p:to>
                                        <p:strVal val="visible"/>
                                      </p:to>
                                    </p:set>
                                    <p:animEffect transition="in" filter="box(in)">
                                      <p:cBhvr>
                                        <p:cTn id="25" dur="500"/>
                                        <p:tgtEl>
                                          <p:spTgt spid="89091">
                                            <p:txEl>
                                              <p:charRg st="207" end="239"/>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89091">
                                            <p:txEl>
                                              <p:charRg st="239" end="262"/>
                                            </p:txEl>
                                          </p:spTgt>
                                        </p:tgtEl>
                                        <p:attrNameLst>
                                          <p:attrName>style.visibility</p:attrName>
                                        </p:attrNameLst>
                                      </p:cBhvr>
                                      <p:to>
                                        <p:strVal val="visible"/>
                                      </p:to>
                                    </p:set>
                                    <p:animEffect transition="in" filter="box(in)">
                                      <p:cBhvr>
                                        <p:cTn id="28" dur="500"/>
                                        <p:tgtEl>
                                          <p:spTgt spid="89091">
                                            <p:txEl>
                                              <p:charRg st="239" end="262"/>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89091">
                                            <p:txEl>
                                              <p:charRg st="262" end="302"/>
                                            </p:txEl>
                                          </p:spTgt>
                                        </p:tgtEl>
                                        <p:attrNameLst>
                                          <p:attrName>style.visibility</p:attrName>
                                        </p:attrNameLst>
                                      </p:cBhvr>
                                      <p:to>
                                        <p:strVal val="visible"/>
                                      </p:to>
                                    </p:set>
                                    <p:animEffect transition="in" filter="box(in)">
                                      <p:cBhvr>
                                        <p:cTn id="31" dur="500"/>
                                        <p:tgtEl>
                                          <p:spTgt spid="89091">
                                            <p:txEl>
                                              <p:charRg st="262" end="3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p:nvPr/>
        </p:nvSpPr>
        <p:spPr>
          <a:xfrm>
            <a:off x="900113" y="549275"/>
            <a:ext cx="7993062" cy="5216525"/>
          </a:xfrm>
          <a:prstGeom prst="rect">
            <a:avLst/>
          </a:prstGeom>
          <a:noFill/>
          <a:ln w="9525">
            <a:noFill/>
          </a:ln>
        </p:spPr>
        <p:txBody>
          <a:bodyPr>
            <a:spAutoFit/>
          </a:bodyPr>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program  </a:t>
            </a:r>
            <a:r>
              <a:rPr lang="zh-CN" altLang="en-US" sz="2800" dirty="0">
                <a:latin typeface="Times New Roman" panose="02020603050405020304" pitchFamily="18" charset="0"/>
              </a:rPr>
              <a:t>售票员</a:t>
            </a:r>
            <a:endParaRPr lang="zh-CN" altLang="en-US"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while(1){</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close the door;</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solidFill>
                  <a:schemeClr val="accent1"/>
                </a:solidFill>
                <a:latin typeface="Times New Roman" panose="02020603050405020304" pitchFamily="18" charset="0"/>
              </a:rPr>
              <a:t>             V(drive_sem)</a:t>
            </a:r>
            <a:r>
              <a:rPr lang="zh-CN" altLang="en-US" sz="2800" dirty="0">
                <a:solidFill>
                  <a:schemeClr val="accent1"/>
                </a:solidFill>
                <a:latin typeface="Times New Roman" panose="02020603050405020304" pitchFamily="18" charset="0"/>
              </a:rPr>
              <a:t>；</a:t>
            </a:r>
            <a:r>
              <a:rPr lang="zh-CN" altLang="en-US" sz="2800" dirty="0">
                <a:latin typeface="Times New Roman" panose="02020603050405020304" pitchFamily="18" charset="0"/>
              </a:rPr>
              <a:t> </a:t>
            </a:r>
            <a:r>
              <a:rPr lang="en-US" altLang="zh-CN" sz="2800" dirty="0">
                <a:latin typeface="Times New Roman" panose="02020603050405020304" pitchFamily="18" charset="0"/>
              </a:rPr>
              <a:t>/*</a:t>
            </a:r>
            <a:r>
              <a:rPr lang="zh-CN" altLang="en-US" sz="2800" dirty="0">
                <a:latin typeface="Times New Roman" panose="02020603050405020304" pitchFamily="18" charset="0"/>
              </a:rPr>
              <a:t>唤醒司机开车*</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Arial" panose="020B0604020202020204" pitchFamily="34" charset="0"/>
              </a:rPr>
              <a:t>           sell tickets;  /*</a:t>
            </a:r>
            <a:r>
              <a:rPr lang="zh-CN" altLang="en-US" sz="2800" dirty="0">
                <a:latin typeface="Arial" panose="020B0604020202020204" pitchFamily="34" charset="0"/>
              </a:rPr>
              <a:t>售票*</a:t>
            </a:r>
            <a:r>
              <a:rPr lang="en-US" altLang="zh-CN" sz="2800" dirty="0">
                <a:latin typeface="Arial" panose="020B0604020202020204" pitchFamily="34" charset="0"/>
              </a:rPr>
              <a:t>/</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solidFill>
                  <a:schemeClr val="accent1"/>
                </a:solidFill>
                <a:latin typeface="Times New Roman" panose="02020603050405020304" pitchFamily="18" charset="0"/>
              </a:rPr>
              <a:t>            P(conductor_sem)</a:t>
            </a:r>
            <a:r>
              <a:rPr lang="zh-CN" altLang="en-US" sz="2800" dirty="0">
                <a:solidFill>
                  <a:schemeClr val="accent1"/>
                </a:solidFill>
                <a:latin typeface="Times New Roman" panose="02020603050405020304" pitchFamily="18" charset="0"/>
              </a:rPr>
              <a:t>；</a:t>
            </a:r>
            <a:r>
              <a:rPr lang="zh-CN" altLang="en-US" sz="2800" dirty="0">
                <a:latin typeface="Times New Roman" panose="02020603050405020304" pitchFamily="18" charset="0"/>
              </a:rPr>
              <a:t> </a:t>
            </a:r>
            <a:r>
              <a:rPr lang="en-US" altLang="zh-CN" sz="2800" dirty="0">
                <a:latin typeface="Times New Roman" panose="02020603050405020304" pitchFamily="18" charset="0"/>
              </a:rPr>
              <a:t>/*</a:t>
            </a:r>
            <a:r>
              <a:rPr lang="zh-CN" altLang="en-US" sz="2800" dirty="0">
                <a:latin typeface="Times New Roman" panose="02020603050405020304" pitchFamily="18" charset="0"/>
              </a:rPr>
              <a:t>等待停车*</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open the door;</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2"/>
                </a:solidFill>
                <a:latin typeface="Times New Roman" panose="02020603050405020304" pitchFamily="18" charset="0"/>
              </a:rPr>
              <a:t>coend </a:t>
            </a:r>
            <a:endParaRPr lang="en-US" altLang="zh-CN" sz="2800" dirty="0">
              <a:solidFill>
                <a:schemeClr val="accent2"/>
              </a:solidFill>
              <a:latin typeface="Times New Roman" panose="02020603050405020304" pitchFamily="18" charset="0"/>
            </a:endParaRPr>
          </a:p>
          <a:p>
            <a:pPr>
              <a:lnSpc>
                <a:spcPct val="100000"/>
              </a:lnSpc>
              <a:spcBef>
                <a:spcPct val="0"/>
              </a:spcBef>
            </a:pPr>
            <a:endParaRPr lang="zh-CN" altLang="en-US" sz="2800" dirty="0">
              <a:latin typeface="Times New Roman" panose="02020603050405020304" pitchFamily="18" charset="0"/>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Text Box 2"/>
          <p:cNvSpPr txBox="1"/>
          <p:nvPr/>
        </p:nvSpPr>
        <p:spPr>
          <a:xfrm>
            <a:off x="323850" y="1341438"/>
            <a:ext cx="8569325" cy="4473575"/>
          </a:xfrm>
          <a:prstGeom prst="rect">
            <a:avLst/>
          </a:prstGeom>
          <a:noFill/>
          <a:ln w="9525">
            <a:noFill/>
          </a:ln>
        </p:spPr>
        <p:txBody>
          <a:bodyPr>
            <a:spAutoFit/>
          </a:bodyPr>
          <a:p>
            <a:pPr>
              <a:lnSpc>
                <a:spcPct val="100000"/>
              </a:lnSpc>
              <a:spcBef>
                <a:spcPct val="0"/>
              </a:spcBef>
            </a:pPr>
            <a:r>
              <a:rPr lang="zh-CN" altLang="en-US" b="0" dirty="0">
                <a:solidFill>
                  <a:srgbClr val="CC3300"/>
                </a:solidFill>
                <a:latin typeface="Times New Roman" panose="02020603050405020304" pitchFamily="18" charset="0"/>
              </a:rPr>
              <a:t>（</a:t>
            </a:r>
            <a:r>
              <a:rPr lang="en-US" altLang="zh-CN" b="0" dirty="0">
                <a:solidFill>
                  <a:srgbClr val="CC3300"/>
                </a:solidFill>
                <a:latin typeface="Times New Roman" panose="02020603050405020304" pitchFamily="18" charset="0"/>
              </a:rPr>
              <a:t>1</a:t>
            </a:r>
            <a:r>
              <a:rPr lang="zh-CN" altLang="en-US" b="0" dirty="0">
                <a:solidFill>
                  <a:srgbClr val="CC3300"/>
                </a:solidFill>
                <a:latin typeface="Times New Roman" panose="02020603050405020304" pitchFamily="18" charset="0"/>
              </a:rPr>
              <a:t>）</a:t>
            </a:r>
            <a:r>
              <a:rPr lang="zh-CN" altLang="en-US" dirty="0">
                <a:solidFill>
                  <a:srgbClr val="CC3300"/>
                </a:solidFill>
                <a:latin typeface="仿宋_GB2312" pitchFamily="49" charset="-122"/>
                <a:ea typeface="仿宋_GB2312" pitchFamily="49" charset="-122"/>
              </a:rPr>
              <a:t>确定进程：</a:t>
            </a:r>
            <a:endParaRPr lang="zh-CN" altLang="en-US" dirty="0">
              <a:solidFill>
                <a:srgbClr val="CC3300"/>
              </a:solidFill>
              <a:latin typeface="仿宋_GB2312" pitchFamily="49" charset="-122"/>
              <a:ea typeface="仿宋_GB2312" pitchFamily="49" charset="-122"/>
            </a:endParaRPr>
          </a:p>
          <a:p>
            <a:pPr>
              <a:lnSpc>
                <a:spcPct val="100000"/>
              </a:lnSpc>
              <a:spcBef>
                <a:spcPct val="0"/>
              </a:spcBef>
            </a:pPr>
            <a:r>
              <a:rPr lang="zh-CN" altLang="en-US" dirty="0">
                <a:latin typeface="仿宋_GB2312" pitchFamily="49" charset="-122"/>
                <a:ea typeface="仿宋_GB2312" pitchFamily="49" charset="-122"/>
              </a:rPr>
              <a:t>     包括进程的数量、进程的工作内容。</a:t>
            </a:r>
            <a:endParaRPr lang="zh-CN" altLang="en-US" dirty="0">
              <a:latin typeface="仿宋_GB2312" pitchFamily="49" charset="-122"/>
              <a:ea typeface="仿宋_GB2312" pitchFamily="49" charset="-122"/>
            </a:endParaRPr>
          </a:p>
          <a:p>
            <a:pPr>
              <a:lnSpc>
                <a:spcPct val="100000"/>
              </a:lnSpc>
              <a:spcBef>
                <a:spcPct val="0"/>
              </a:spcBef>
            </a:pPr>
            <a:endParaRPr lang="zh-CN" altLang="en-US" b="0" dirty="0">
              <a:latin typeface="仿宋_GB2312" pitchFamily="49" charset="-122"/>
              <a:ea typeface="仿宋_GB2312" pitchFamily="49" charset="-122"/>
            </a:endParaRPr>
          </a:p>
          <a:p>
            <a:pPr>
              <a:lnSpc>
                <a:spcPct val="100000"/>
              </a:lnSpc>
              <a:spcBef>
                <a:spcPct val="0"/>
              </a:spcBef>
            </a:pPr>
            <a:r>
              <a:rPr lang="zh-CN" altLang="en-US" dirty="0">
                <a:solidFill>
                  <a:srgbClr val="CC3300"/>
                </a:solidFill>
                <a:latin typeface="仿宋_GB2312" pitchFamily="49" charset="-122"/>
                <a:ea typeface="仿宋_GB2312" pitchFamily="49" charset="-122"/>
              </a:rPr>
              <a:t>（</a:t>
            </a:r>
            <a:r>
              <a:rPr lang="en-US" altLang="zh-CN" dirty="0">
                <a:solidFill>
                  <a:srgbClr val="CC3300"/>
                </a:solidFill>
                <a:latin typeface="仿宋_GB2312" pitchFamily="49" charset="-122"/>
                <a:ea typeface="仿宋_GB2312" pitchFamily="49" charset="-122"/>
              </a:rPr>
              <a:t>2</a:t>
            </a:r>
            <a:r>
              <a:rPr lang="zh-CN" altLang="en-US" dirty="0">
                <a:solidFill>
                  <a:srgbClr val="CC3300"/>
                </a:solidFill>
                <a:latin typeface="仿宋_GB2312" pitchFamily="49" charset="-122"/>
                <a:ea typeface="仿宋_GB2312" pitchFamily="49" charset="-122"/>
              </a:rPr>
              <a:t>）确定进程同步互斥关系：</a:t>
            </a:r>
            <a:endParaRPr lang="zh-CN" altLang="en-US" dirty="0">
              <a:solidFill>
                <a:srgbClr val="CC3300"/>
              </a:solidFill>
              <a:latin typeface="仿宋_GB2312" pitchFamily="49" charset="-122"/>
              <a:ea typeface="仿宋_GB2312" pitchFamily="49" charset="-122"/>
            </a:endParaRPr>
          </a:p>
          <a:p>
            <a:pPr>
              <a:lnSpc>
                <a:spcPct val="100000"/>
              </a:lnSpc>
              <a:spcBef>
                <a:spcPct val="0"/>
              </a:spcBef>
            </a:pPr>
            <a:r>
              <a:rPr lang="zh-CN" altLang="en-US" dirty="0">
                <a:latin typeface="仿宋_GB2312" pitchFamily="49" charset="-122"/>
                <a:ea typeface="仿宋_GB2312" pitchFamily="49" charset="-122"/>
              </a:rPr>
              <a:t>     根据进程间是竞争临界资源还是相互合作处理上的前后关 系，来确定进程间是互斥还是同步。</a:t>
            </a:r>
            <a:endParaRPr lang="zh-CN" altLang="en-US" dirty="0">
              <a:latin typeface="仿宋_GB2312" pitchFamily="49" charset="-122"/>
              <a:ea typeface="仿宋_GB2312" pitchFamily="49" charset="-122"/>
            </a:endParaRPr>
          </a:p>
          <a:p>
            <a:pPr>
              <a:lnSpc>
                <a:spcPct val="100000"/>
              </a:lnSpc>
              <a:spcBef>
                <a:spcPct val="0"/>
              </a:spcBef>
            </a:pPr>
            <a:endParaRPr lang="zh-CN" altLang="en-US" dirty="0">
              <a:latin typeface="仿宋_GB2312" pitchFamily="49" charset="-122"/>
              <a:ea typeface="仿宋_GB2312" pitchFamily="49" charset="-122"/>
            </a:endParaRPr>
          </a:p>
          <a:p>
            <a:pPr>
              <a:lnSpc>
                <a:spcPct val="100000"/>
              </a:lnSpc>
              <a:spcBef>
                <a:spcPct val="0"/>
              </a:spcBef>
            </a:pPr>
            <a:r>
              <a:rPr lang="zh-CN" altLang="en-US" dirty="0">
                <a:solidFill>
                  <a:srgbClr val="CC3300"/>
                </a:solidFill>
                <a:latin typeface="仿宋_GB2312" pitchFamily="49" charset="-122"/>
                <a:ea typeface="仿宋_GB2312" pitchFamily="49" charset="-122"/>
              </a:rPr>
              <a:t>（</a:t>
            </a:r>
            <a:r>
              <a:rPr lang="en-US" altLang="zh-CN" dirty="0">
                <a:solidFill>
                  <a:srgbClr val="CC3300"/>
                </a:solidFill>
                <a:latin typeface="仿宋_GB2312" pitchFamily="49" charset="-122"/>
                <a:ea typeface="仿宋_GB2312" pitchFamily="49" charset="-122"/>
              </a:rPr>
              <a:t>3</a:t>
            </a:r>
            <a:r>
              <a:rPr lang="zh-CN" altLang="en-US" dirty="0">
                <a:solidFill>
                  <a:srgbClr val="CC3300"/>
                </a:solidFill>
                <a:latin typeface="仿宋_GB2312" pitchFamily="49" charset="-122"/>
                <a:ea typeface="仿宋_GB2312" pitchFamily="49" charset="-122"/>
              </a:rPr>
              <a:t>）确定信号量：</a:t>
            </a:r>
            <a:endParaRPr lang="zh-CN" altLang="en-US" dirty="0">
              <a:solidFill>
                <a:srgbClr val="CC3300"/>
              </a:solidFill>
              <a:latin typeface="仿宋_GB2312" pitchFamily="49" charset="-122"/>
              <a:ea typeface="仿宋_GB2312" pitchFamily="49" charset="-122"/>
            </a:endParaRPr>
          </a:p>
          <a:p>
            <a:pPr>
              <a:lnSpc>
                <a:spcPct val="100000"/>
              </a:lnSpc>
              <a:spcBef>
                <a:spcPct val="0"/>
              </a:spcBef>
            </a:pPr>
            <a:r>
              <a:rPr lang="zh-CN" altLang="en-US" dirty="0">
                <a:latin typeface="仿宋_GB2312" pitchFamily="49" charset="-122"/>
                <a:ea typeface="仿宋_GB2312" pitchFamily="49" charset="-122"/>
              </a:rPr>
              <a:t>     根据进程间的同步互斥关系确定信号量个数、含义、初始值，各进程需要对信号量进行的</a:t>
            </a:r>
            <a:r>
              <a:rPr lang="en-US" altLang="zh-CN" dirty="0">
                <a:latin typeface="仿宋_GB2312" pitchFamily="49" charset="-122"/>
                <a:ea typeface="仿宋_GB2312" pitchFamily="49" charset="-122"/>
              </a:rPr>
              <a:t>PV</a:t>
            </a:r>
            <a:r>
              <a:rPr lang="zh-CN" altLang="en-US" dirty="0">
                <a:latin typeface="仿宋_GB2312" pitchFamily="49" charset="-122"/>
                <a:ea typeface="仿宋_GB2312" pitchFamily="49" charset="-122"/>
              </a:rPr>
              <a:t>操作。</a:t>
            </a:r>
            <a:endParaRPr lang="zh-CN" altLang="en-US" dirty="0">
              <a:latin typeface="仿宋_GB2312" pitchFamily="49" charset="-122"/>
              <a:ea typeface="仿宋_GB2312" pitchFamily="49" charset="-122"/>
            </a:endParaRPr>
          </a:p>
          <a:p>
            <a:pPr>
              <a:lnSpc>
                <a:spcPct val="100000"/>
              </a:lnSpc>
              <a:spcBef>
                <a:spcPct val="0"/>
              </a:spcBef>
            </a:pPr>
            <a:endParaRPr lang="zh-CN" altLang="en-US" dirty="0">
              <a:latin typeface="仿宋_GB2312" pitchFamily="49" charset="-122"/>
              <a:ea typeface="仿宋_GB2312" pitchFamily="49" charset="-122"/>
            </a:endParaRPr>
          </a:p>
          <a:p>
            <a:pPr>
              <a:lnSpc>
                <a:spcPct val="100000"/>
              </a:lnSpc>
              <a:spcBef>
                <a:spcPct val="0"/>
              </a:spcBef>
            </a:pPr>
            <a:r>
              <a:rPr lang="zh-CN" altLang="en-US" dirty="0">
                <a:solidFill>
                  <a:srgbClr val="CC3300"/>
                </a:solidFill>
                <a:latin typeface="仿宋_GB2312" pitchFamily="49" charset="-122"/>
                <a:ea typeface="仿宋_GB2312" pitchFamily="49" charset="-122"/>
              </a:rPr>
              <a:t>（</a:t>
            </a:r>
            <a:r>
              <a:rPr lang="en-US" altLang="zh-CN" dirty="0">
                <a:solidFill>
                  <a:srgbClr val="CC3300"/>
                </a:solidFill>
                <a:latin typeface="仿宋_GB2312" pitchFamily="49" charset="-122"/>
                <a:ea typeface="仿宋_GB2312" pitchFamily="49" charset="-122"/>
              </a:rPr>
              <a:t>4</a:t>
            </a:r>
            <a:r>
              <a:rPr lang="zh-CN" altLang="en-US" dirty="0">
                <a:solidFill>
                  <a:srgbClr val="CC3300"/>
                </a:solidFill>
                <a:latin typeface="仿宋_GB2312" pitchFamily="49" charset="-122"/>
                <a:ea typeface="仿宋_GB2312" pitchFamily="49" charset="-122"/>
              </a:rPr>
              <a:t>）用类程序语言描述算法。</a:t>
            </a:r>
            <a:endParaRPr lang="zh-CN" altLang="en-US" dirty="0">
              <a:solidFill>
                <a:srgbClr val="CC3300"/>
              </a:solidFill>
              <a:latin typeface="仿宋_GB2312" pitchFamily="49" charset="-122"/>
              <a:ea typeface="仿宋_GB2312" pitchFamily="49" charset="-122"/>
            </a:endParaRPr>
          </a:p>
        </p:txBody>
      </p:sp>
      <p:sp>
        <p:nvSpPr>
          <p:cNvPr id="187396" name="Rectangle 2"/>
          <p:cNvSpPr>
            <a:spLocks noChangeArrowheads="1"/>
          </p:cNvSpPr>
          <p:nvPr/>
        </p:nvSpPr>
        <p:spPr bwMode="auto">
          <a:xfrm>
            <a:off x="457200" y="260350"/>
            <a:ext cx="8229600" cy="711200"/>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smtClean="0">
                <a:ln>
                  <a:noFill/>
                </a:ln>
                <a:solidFill>
                  <a:schemeClr val="tx2"/>
                </a:solidFill>
                <a:effectLst/>
                <a:uLnTx/>
                <a:uFillTx/>
                <a:latin typeface="Arial" panose="020B0604020202020204" pitchFamily="34" charset="0"/>
                <a:ea typeface="宋体" panose="02010600030101010101" pitchFamily="2" charset="-122"/>
                <a:cs typeface="+mn-cs"/>
              </a:rPr>
              <a:t>使用信号量解决进程同步问题的步骤：</a:t>
            </a:r>
            <a:r>
              <a:rPr kumimoji="0" lang="zh-CN" altLang="en-US" sz="4400" b="1" i="0" u="none" strike="noStrike" kern="1200" cap="none" spc="0" normalizeH="0" baseline="0" noProof="0" smtClean="0">
                <a:ln>
                  <a:noFill/>
                </a:ln>
                <a:solidFill>
                  <a:schemeClr val="tx2"/>
                </a:solidFill>
                <a:effectLst/>
                <a:uLnTx/>
                <a:uFillTx/>
                <a:latin typeface="Arial" panose="020B0604020202020204" pitchFamily="34" charset="0"/>
                <a:ea typeface="MS PGothic" panose="020B0600070205080204" pitchFamily="34" charset="-128"/>
                <a:cs typeface="+mn-cs"/>
              </a:rPr>
              <a:t> </a:t>
            </a:r>
            <a:endParaRPr kumimoji="0" lang="zh-CN" altLang="en-US" sz="4400" b="1" i="0" u="none" strike="noStrike" kern="1200" cap="none" spc="0" normalizeH="0" baseline="0" noProof="0" smtClean="0">
              <a:ln>
                <a:noFill/>
              </a:ln>
              <a:solidFill>
                <a:schemeClr val="tx2"/>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7394">
                                            <p:txEl>
                                              <p:charRg st="0" end="9"/>
                                            </p:txEl>
                                          </p:spTgt>
                                        </p:tgtEl>
                                        <p:attrNameLst>
                                          <p:attrName>style.visibility</p:attrName>
                                        </p:attrNameLst>
                                      </p:cBhvr>
                                      <p:to>
                                        <p:strVal val="visible"/>
                                      </p:to>
                                    </p:set>
                                    <p:animEffect transition="in" filter="box(in)">
                                      <p:cBhvr>
                                        <p:cTn id="7" dur="500"/>
                                        <p:tgtEl>
                                          <p:spTgt spid="187394">
                                            <p:txEl>
                                              <p:charRg st="0" end="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7394">
                                            <p:txEl>
                                              <p:charRg st="9" end="31"/>
                                            </p:txEl>
                                          </p:spTgt>
                                        </p:tgtEl>
                                        <p:attrNameLst>
                                          <p:attrName>style.visibility</p:attrName>
                                        </p:attrNameLst>
                                      </p:cBhvr>
                                      <p:to>
                                        <p:strVal val="visible"/>
                                      </p:to>
                                    </p:set>
                                    <p:animEffect transition="in" filter="box(in)">
                                      <p:cBhvr>
                                        <p:cTn id="10" dur="500"/>
                                        <p:tgtEl>
                                          <p:spTgt spid="187394">
                                            <p:txEl>
                                              <p:charRg st="9" end="3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87394">
                                            <p:txEl>
                                              <p:charRg st="32" end="47"/>
                                            </p:txEl>
                                          </p:spTgt>
                                        </p:tgtEl>
                                        <p:attrNameLst>
                                          <p:attrName>style.visibility</p:attrName>
                                        </p:attrNameLst>
                                      </p:cBhvr>
                                      <p:to>
                                        <p:strVal val="visible"/>
                                      </p:to>
                                    </p:set>
                                    <p:animEffect transition="in" filter="box(in)">
                                      <p:cBhvr>
                                        <p:cTn id="15" dur="500"/>
                                        <p:tgtEl>
                                          <p:spTgt spid="187394">
                                            <p:txEl>
                                              <p:charRg st="32" end="47"/>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87394">
                                            <p:txEl>
                                              <p:charRg st="47" end="95"/>
                                            </p:txEl>
                                          </p:spTgt>
                                        </p:tgtEl>
                                        <p:attrNameLst>
                                          <p:attrName>style.visibility</p:attrName>
                                        </p:attrNameLst>
                                      </p:cBhvr>
                                      <p:to>
                                        <p:strVal val="visible"/>
                                      </p:to>
                                    </p:set>
                                    <p:animEffect transition="in" filter="box(in)">
                                      <p:cBhvr>
                                        <p:cTn id="18" dur="500"/>
                                        <p:tgtEl>
                                          <p:spTgt spid="187394">
                                            <p:txEl>
                                              <p:charRg st="47" end="9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87394">
                                            <p:txEl>
                                              <p:charRg st="96" end="106"/>
                                            </p:txEl>
                                          </p:spTgt>
                                        </p:tgtEl>
                                        <p:attrNameLst>
                                          <p:attrName>style.visibility</p:attrName>
                                        </p:attrNameLst>
                                      </p:cBhvr>
                                      <p:to>
                                        <p:strVal val="visible"/>
                                      </p:to>
                                    </p:set>
                                    <p:animEffect transition="in" filter="box(in)">
                                      <p:cBhvr>
                                        <p:cTn id="23" dur="500"/>
                                        <p:tgtEl>
                                          <p:spTgt spid="187394">
                                            <p:txEl>
                                              <p:charRg st="96" end="106"/>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87394">
                                            <p:txEl>
                                              <p:charRg st="106" end="156"/>
                                            </p:txEl>
                                          </p:spTgt>
                                        </p:tgtEl>
                                        <p:attrNameLst>
                                          <p:attrName>style.visibility</p:attrName>
                                        </p:attrNameLst>
                                      </p:cBhvr>
                                      <p:to>
                                        <p:strVal val="visible"/>
                                      </p:to>
                                    </p:set>
                                    <p:animEffect transition="in" filter="box(in)">
                                      <p:cBhvr>
                                        <p:cTn id="26" dur="500"/>
                                        <p:tgtEl>
                                          <p:spTgt spid="187394">
                                            <p:txEl>
                                              <p:charRg st="106" end="15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87394">
                                            <p:txEl>
                                              <p:charRg st="157" end="172"/>
                                            </p:txEl>
                                          </p:spTgt>
                                        </p:tgtEl>
                                        <p:attrNameLst>
                                          <p:attrName>style.visibility</p:attrName>
                                        </p:attrNameLst>
                                      </p:cBhvr>
                                      <p:to>
                                        <p:strVal val="visible"/>
                                      </p:to>
                                    </p:set>
                                    <p:animEffect transition="in" filter="box(in)">
                                      <p:cBhvr>
                                        <p:cTn id="31" dur="500"/>
                                        <p:tgtEl>
                                          <p:spTgt spid="187394">
                                            <p:txEl>
                                              <p:charRg st="157"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Text Box 2"/>
          <p:cNvSpPr txBox="1"/>
          <p:nvPr/>
        </p:nvSpPr>
        <p:spPr>
          <a:xfrm>
            <a:off x="250825" y="981075"/>
            <a:ext cx="8893175" cy="519113"/>
          </a:xfrm>
          <a:prstGeom prst="rect">
            <a:avLst/>
          </a:prstGeom>
          <a:noFill/>
          <a:ln w="9525">
            <a:noFill/>
          </a:ln>
        </p:spPr>
        <p:txBody>
          <a:bodyPr>
            <a:spAutoFit/>
          </a:bodyPr>
          <a:p>
            <a:pPr>
              <a:lnSpc>
                <a:spcPct val="100000"/>
              </a:lnSpc>
              <a:spcBef>
                <a:spcPct val="0"/>
              </a:spcBef>
            </a:pPr>
            <a:r>
              <a:rPr lang="en-US" altLang="zh-CN" sz="2800" b="0" dirty="0">
                <a:solidFill>
                  <a:srgbClr val="D60093"/>
                </a:solidFill>
                <a:latin typeface="Times New Roman" panose="02020603050405020304" pitchFamily="18" charset="0"/>
              </a:rPr>
              <a:t>1</a:t>
            </a:r>
            <a:r>
              <a:rPr lang="en-US" altLang="zh-CN" sz="2800" dirty="0">
                <a:solidFill>
                  <a:srgbClr val="D60093"/>
                </a:solidFill>
                <a:latin typeface="仿宋_GB2312" pitchFamily="49" charset="-122"/>
                <a:ea typeface="仿宋_GB2312" pitchFamily="49" charset="-122"/>
              </a:rPr>
              <a:t>. </a:t>
            </a:r>
            <a:r>
              <a:rPr lang="zh-CN" altLang="en-US" sz="2800" dirty="0">
                <a:solidFill>
                  <a:srgbClr val="D60093"/>
                </a:solidFill>
                <a:latin typeface="仿宋_GB2312" pitchFamily="49" charset="-122"/>
                <a:ea typeface="仿宋_GB2312" pitchFamily="49" charset="-122"/>
              </a:rPr>
              <a:t>生产者－消费者问题</a:t>
            </a:r>
            <a:r>
              <a:rPr lang="en-US" altLang="zh-CN" dirty="0">
                <a:solidFill>
                  <a:srgbClr val="D60093"/>
                </a:solidFill>
                <a:latin typeface="Times New Roman" panose="02020603050405020304" pitchFamily="18" charset="0"/>
                <a:ea typeface="仿宋_GB2312" pitchFamily="49" charset="-122"/>
              </a:rPr>
              <a:t>(the producer-consumer problem)</a:t>
            </a:r>
            <a:endParaRPr lang="en-US" altLang="zh-CN" dirty="0">
              <a:solidFill>
                <a:srgbClr val="D60093"/>
              </a:solidFill>
              <a:latin typeface="Times New Roman" panose="02020603050405020304" pitchFamily="18" charset="0"/>
              <a:ea typeface="仿宋_GB2312" pitchFamily="49" charset="-122"/>
            </a:endParaRPr>
          </a:p>
        </p:txBody>
      </p:sp>
      <p:sp>
        <p:nvSpPr>
          <p:cNvPr id="1028" name="Text Box 3"/>
          <p:cNvSpPr txBox="1"/>
          <p:nvPr/>
        </p:nvSpPr>
        <p:spPr>
          <a:xfrm>
            <a:off x="323850" y="1557338"/>
            <a:ext cx="8610600" cy="1800225"/>
          </a:xfrm>
          <a:prstGeom prst="rect">
            <a:avLst/>
          </a:prstGeom>
          <a:noFill/>
          <a:ln w="9525">
            <a:noFill/>
          </a:ln>
        </p:spPr>
        <p:txBody>
          <a:bodyPr>
            <a:spAutoFit/>
          </a:bodyPr>
          <a:p>
            <a:pPr>
              <a:lnSpc>
                <a:spcPct val="100000"/>
              </a:lnSpc>
              <a:spcBef>
                <a:spcPct val="0"/>
              </a:spcBef>
            </a:pPr>
            <a:r>
              <a:rPr lang="zh-CN" altLang="en-US" sz="2800" dirty="0">
                <a:solidFill>
                  <a:schemeClr val="accent1"/>
                </a:solidFill>
                <a:latin typeface="仿宋_GB2312" pitchFamily="49" charset="-122"/>
                <a:ea typeface="仿宋_GB2312" pitchFamily="49" charset="-122"/>
              </a:rPr>
              <a:t>问题描述：</a:t>
            </a:r>
            <a:r>
              <a:rPr lang="zh-CN" altLang="en-US" sz="2800" dirty="0">
                <a:latin typeface="仿宋_GB2312" pitchFamily="49" charset="-122"/>
                <a:ea typeface="仿宋_GB2312" pitchFamily="49" charset="-122"/>
              </a:rPr>
              <a:t>若干进程通过</a:t>
            </a:r>
            <a:r>
              <a:rPr lang="zh-CN" altLang="en-US" sz="2800" dirty="0">
                <a:solidFill>
                  <a:srgbClr val="3333CC"/>
                </a:solidFill>
                <a:latin typeface="仿宋_GB2312" pitchFamily="49" charset="-122"/>
                <a:ea typeface="仿宋_GB2312" pitchFamily="49" charset="-122"/>
              </a:rPr>
              <a:t>有限的共享缓冲区</a:t>
            </a:r>
            <a:r>
              <a:rPr lang="zh-CN" altLang="en-US" sz="2800" dirty="0">
                <a:latin typeface="仿宋_GB2312" pitchFamily="49" charset="-122"/>
                <a:ea typeface="仿宋_GB2312" pitchFamily="49" charset="-122"/>
              </a:rPr>
              <a:t>交换数据。其中，</a:t>
            </a:r>
            <a:r>
              <a:rPr lang="en-US" altLang="zh-CN" sz="2800" dirty="0">
                <a:latin typeface="仿宋_GB2312" pitchFamily="49" charset="-122"/>
                <a:ea typeface="仿宋_GB2312" pitchFamily="49" charset="-122"/>
              </a:rPr>
              <a:t>"</a:t>
            </a:r>
            <a:r>
              <a:rPr lang="zh-CN" altLang="en-US" sz="2800" dirty="0">
                <a:solidFill>
                  <a:srgbClr val="3333CC"/>
                </a:solidFill>
                <a:latin typeface="仿宋_GB2312" pitchFamily="49" charset="-122"/>
                <a:ea typeface="仿宋_GB2312" pitchFamily="49" charset="-122"/>
              </a:rPr>
              <a:t>生产者</a:t>
            </a:r>
            <a:r>
              <a:rPr lang="en-US" altLang="zh-CN" sz="2800" dirty="0">
                <a:latin typeface="仿宋_GB2312" pitchFamily="49" charset="-122"/>
                <a:ea typeface="仿宋_GB2312" pitchFamily="49" charset="-122"/>
              </a:rPr>
              <a:t>"</a:t>
            </a:r>
            <a:r>
              <a:rPr lang="zh-CN" altLang="en-US" sz="2800" dirty="0">
                <a:latin typeface="仿宋_GB2312" pitchFamily="49" charset="-122"/>
                <a:ea typeface="仿宋_GB2312" pitchFamily="49" charset="-122"/>
              </a:rPr>
              <a:t>进程不断写入，而</a:t>
            </a:r>
            <a:r>
              <a:rPr lang="en-US" altLang="zh-CN" sz="2800" dirty="0">
                <a:latin typeface="仿宋_GB2312" pitchFamily="49" charset="-122"/>
                <a:ea typeface="仿宋_GB2312" pitchFamily="49" charset="-122"/>
              </a:rPr>
              <a:t>"</a:t>
            </a:r>
            <a:r>
              <a:rPr lang="zh-CN" altLang="en-US" sz="2800" dirty="0">
                <a:solidFill>
                  <a:srgbClr val="3333CC"/>
                </a:solidFill>
                <a:latin typeface="仿宋_GB2312" pitchFamily="49" charset="-122"/>
                <a:ea typeface="仿宋_GB2312" pitchFamily="49" charset="-122"/>
              </a:rPr>
              <a:t>消费者</a:t>
            </a:r>
            <a:r>
              <a:rPr lang="en-US" altLang="zh-CN" sz="2800" dirty="0">
                <a:latin typeface="仿宋_GB2312" pitchFamily="49" charset="-122"/>
                <a:ea typeface="仿宋_GB2312" pitchFamily="49" charset="-122"/>
              </a:rPr>
              <a:t>"</a:t>
            </a:r>
            <a:r>
              <a:rPr lang="zh-CN" altLang="en-US" sz="2800" dirty="0">
                <a:latin typeface="仿宋_GB2312" pitchFamily="49" charset="-122"/>
                <a:ea typeface="仿宋_GB2312" pitchFamily="49" charset="-122"/>
              </a:rPr>
              <a:t>进程不断读出；共享缓冲区共有</a:t>
            </a:r>
            <a:r>
              <a:rPr lang="en-US" altLang="zh-CN" sz="2800" dirty="0">
                <a:solidFill>
                  <a:srgbClr val="3333CC"/>
                </a:solidFill>
                <a:latin typeface="仿宋_GB2312" pitchFamily="49" charset="-122"/>
                <a:ea typeface="仿宋_GB2312" pitchFamily="49" charset="-122"/>
              </a:rPr>
              <a:t>N</a:t>
            </a:r>
            <a:r>
              <a:rPr lang="zh-CN" altLang="en-US" sz="2800" dirty="0">
                <a:solidFill>
                  <a:srgbClr val="3333CC"/>
                </a:solidFill>
                <a:latin typeface="仿宋_GB2312" pitchFamily="49" charset="-122"/>
                <a:ea typeface="仿宋_GB2312" pitchFamily="49" charset="-122"/>
              </a:rPr>
              <a:t>个；任何时刻只能有一个进程可对共享缓冲区进行操作。</a:t>
            </a:r>
            <a:endParaRPr lang="zh-CN" altLang="en-US" sz="2800" dirty="0">
              <a:solidFill>
                <a:srgbClr val="3333CC"/>
              </a:solidFill>
              <a:latin typeface="仿宋_GB2312" pitchFamily="49" charset="-122"/>
              <a:ea typeface="仿宋_GB2312" pitchFamily="49" charset="-122"/>
            </a:endParaRPr>
          </a:p>
        </p:txBody>
      </p:sp>
      <p:grpSp>
        <p:nvGrpSpPr>
          <p:cNvPr id="1029" name="Group 14"/>
          <p:cNvGrpSpPr/>
          <p:nvPr/>
        </p:nvGrpSpPr>
        <p:grpSpPr>
          <a:xfrm>
            <a:off x="323850" y="3573463"/>
            <a:ext cx="8534400" cy="3017837"/>
            <a:chOff x="204" y="2614"/>
            <a:chExt cx="5376" cy="1538"/>
          </a:xfrm>
        </p:grpSpPr>
        <p:graphicFrame>
          <p:nvGraphicFramePr>
            <p:cNvPr id="1026" name="Object 4"/>
            <p:cNvGraphicFramePr/>
            <p:nvPr/>
          </p:nvGraphicFramePr>
          <p:xfrm>
            <a:off x="204" y="2614"/>
            <a:ext cx="5376" cy="1538"/>
          </p:xfrm>
          <a:graphic>
            <a:graphicData uri="http://schemas.openxmlformats.org/presentationml/2006/ole">
              <mc:AlternateContent xmlns:mc="http://schemas.openxmlformats.org/markup-compatibility/2006">
                <mc:Choice xmlns:v="urn:schemas-microsoft-com:vml" Requires="v">
                  <p:oleObj spid="_x0000_s3076" name="" r:id="rId1" imgW="4585970" imgH="1311910" progId="Visio.Drawing.6">
                    <p:embed/>
                  </p:oleObj>
                </mc:Choice>
                <mc:Fallback>
                  <p:oleObj name="" r:id="rId1" imgW="4585970" imgH="1311910" progId="Visio.Drawing.6">
                    <p:embed/>
                    <p:pic>
                      <p:nvPicPr>
                        <p:cNvPr id="0" name="图片 3075"/>
                        <p:cNvPicPr/>
                        <p:nvPr/>
                      </p:nvPicPr>
                      <p:blipFill>
                        <a:blip r:embed="rId2"/>
                        <a:stretch>
                          <a:fillRect/>
                        </a:stretch>
                      </p:blipFill>
                      <p:spPr>
                        <a:xfrm>
                          <a:off x="204" y="2614"/>
                          <a:ext cx="5376" cy="1538"/>
                        </a:xfrm>
                        <a:prstGeom prst="rect">
                          <a:avLst/>
                        </a:prstGeom>
                        <a:noFill/>
                        <a:ln w="38100">
                          <a:noFill/>
                          <a:miter/>
                        </a:ln>
                      </p:spPr>
                    </p:pic>
                  </p:oleObj>
                </mc:Fallback>
              </mc:AlternateContent>
            </a:graphicData>
          </a:graphic>
        </p:graphicFrame>
        <p:sp>
          <p:nvSpPr>
            <p:cNvPr id="1031" name="Text Box 6"/>
            <p:cNvSpPr txBox="1"/>
            <p:nvPr/>
          </p:nvSpPr>
          <p:spPr>
            <a:xfrm>
              <a:off x="1837" y="2931"/>
              <a:ext cx="227" cy="358"/>
            </a:xfrm>
            <a:prstGeom prst="rect">
              <a:avLst/>
            </a:prstGeom>
            <a:noFill/>
            <a:ln w="9525">
              <a:noFill/>
            </a:ln>
          </p:spPr>
          <p:txBody>
            <a:bodyPr>
              <a:spAutoFit/>
            </a:bodyPr>
            <a:p>
              <a:pPr marL="457200" indent="-457200"/>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1032" name="Text Box 7"/>
            <p:cNvSpPr txBox="1"/>
            <p:nvPr/>
          </p:nvSpPr>
          <p:spPr>
            <a:xfrm>
              <a:off x="2064" y="2931"/>
              <a:ext cx="227" cy="358"/>
            </a:xfrm>
            <a:prstGeom prst="rect">
              <a:avLst/>
            </a:prstGeom>
            <a:noFill/>
            <a:ln w="9525">
              <a:noFill/>
            </a:ln>
          </p:spPr>
          <p:txBody>
            <a:bodyPr>
              <a:spAutoFit/>
            </a:bodyPr>
            <a:p>
              <a:pPr marL="457200" indent="-457200"/>
              <a:r>
                <a:rPr lang="en-US" altLang="zh-CN" sz="2000" dirty="0">
                  <a:latin typeface="Arial" panose="020B0604020202020204" pitchFamily="34" charset="0"/>
                </a:rPr>
                <a:t>1</a:t>
              </a:r>
              <a:endParaRPr lang="en-US" altLang="zh-CN" sz="2000" dirty="0">
                <a:latin typeface="Arial" panose="020B0604020202020204" pitchFamily="34" charset="0"/>
              </a:endParaRPr>
            </a:p>
          </p:txBody>
        </p:sp>
        <p:sp>
          <p:nvSpPr>
            <p:cNvPr id="1033" name="Text Box 8"/>
            <p:cNvSpPr txBox="1"/>
            <p:nvPr/>
          </p:nvSpPr>
          <p:spPr>
            <a:xfrm>
              <a:off x="2381" y="2931"/>
              <a:ext cx="227" cy="358"/>
            </a:xfrm>
            <a:prstGeom prst="rect">
              <a:avLst/>
            </a:prstGeom>
            <a:noFill/>
            <a:ln w="9525">
              <a:noFill/>
            </a:ln>
          </p:spPr>
          <p:txBody>
            <a:bodyPr>
              <a:spAutoFit/>
            </a:bodyPr>
            <a:p>
              <a:pPr marL="457200" indent="-457200"/>
              <a:r>
                <a:rPr lang="en-US" altLang="zh-CN" sz="2000" dirty="0">
                  <a:latin typeface="Arial" panose="020B0604020202020204" pitchFamily="34" charset="0"/>
                </a:rPr>
                <a:t>2</a:t>
              </a:r>
              <a:endParaRPr lang="en-US" altLang="zh-CN" sz="2000" dirty="0">
                <a:latin typeface="Arial" panose="020B0604020202020204" pitchFamily="34" charset="0"/>
              </a:endParaRPr>
            </a:p>
          </p:txBody>
        </p:sp>
        <p:sp>
          <p:nvSpPr>
            <p:cNvPr id="1034" name="Text Box 9"/>
            <p:cNvSpPr txBox="1"/>
            <p:nvPr/>
          </p:nvSpPr>
          <p:spPr>
            <a:xfrm>
              <a:off x="2653" y="2931"/>
              <a:ext cx="227" cy="358"/>
            </a:xfrm>
            <a:prstGeom prst="rect">
              <a:avLst/>
            </a:prstGeom>
            <a:noFill/>
            <a:ln w="9525">
              <a:noFill/>
            </a:ln>
          </p:spPr>
          <p:txBody>
            <a:bodyPr>
              <a:spAutoFit/>
            </a:bodyPr>
            <a:p>
              <a:pPr marL="457200" indent="-457200"/>
              <a:r>
                <a:rPr lang="en-US" altLang="zh-CN" sz="2000" dirty="0">
                  <a:latin typeface="Arial" panose="020B0604020202020204" pitchFamily="34" charset="0"/>
                </a:rPr>
                <a:t>3</a:t>
              </a:r>
              <a:endParaRPr lang="en-US" altLang="zh-CN" sz="2000" dirty="0">
                <a:latin typeface="Arial" panose="020B0604020202020204" pitchFamily="34" charset="0"/>
              </a:endParaRPr>
            </a:p>
          </p:txBody>
        </p:sp>
        <p:sp>
          <p:nvSpPr>
            <p:cNvPr id="1035" name="Text Box 10"/>
            <p:cNvSpPr txBox="1"/>
            <p:nvPr/>
          </p:nvSpPr>
          <p:spPr>
            <a:xfrm>
              <a:off x="3379" y="2840"/>
              <a:ext cx="317" cy="419"/>
            </a:xfrm>
            <a:prstGeom prst="rect">
              <a:avLst/>
            </a:prstGeom>
            <a:noFill/>
            <a:ln w="9525">
              <a:noFill/>
            </a:ln>
          </p:spPr>
          <p:txBody>
            <a:bodyPr>
              <a:spAutoFit/>
            </a:bodyPr>
            <a:p>
              <a:pPr marL="457200" indent="-457200"/>
              <a:r>
                <a:rPr lang="en-US" altLang="zh-CN" dirty="0">
                  <a:latin typeface="Arial" panose="020B0604020202020204" pitchFamily="34" charset="0"/>
                </a:rPr>
                <a:t>…</a:t>
              </a:r>
              <a:endParaRPr lang="zh-CN" altLang="en-US" dirty="0">
                <a:latin typeface="Arial" panose="020B0604020202020204" pitchFamily="34" charset="0"/>
              </a:endParaRPr>
            </a:p>
          </p:txBody>
        </p:sp>
        <p:sp>
          <p:nvSpPr>
            <p:cNvPr id="1036" name="Rectangle 11"/>
            <p:cNvSpPr/>
            <p:nvPr/>
          </p:nvSpPr>
          <p:spPr>
            <a:xfrm>
              <a:off x="2925" y="2931"/>
              <a:ext cx="205" cy="358"/>
            </a:xfrm>
            <a:prstGeom prst="rect">
              <a:avLst/>
            </a:prstGeom>
            <a:noFill/>
            <a:ln w="9525">
              <a:noFill/>
            </a:ln>
          </p:spPr>
          <p:txBody>
            <a:bodyPr wrap="none">
              <a:spAutoFit/>
            </a:bodyPr>
            <a:p>
              <a:pPr marL="457200" indent="-457200">
                <a:spcBef>
                  <a:spcPct val="0"/>
                </a:spcBef>
              </a:pPr>
              <a:r>
                <a:rPr lang="en-US" altLang="zh-CN" sz="2000" dirty="0">
                  <a:latin typeface="Arial" panose="020B0604020202020204" pitchFamily="34" charset="0"/>
                </a:rPr>
                <a:t>4</a:t>
              </a:r>
              <a:endParaRPr lang="zh-CN" altLang="en-US" sz="2000" dirty="0">
                <a:latin typeface="Arial" panose="020B0604020202020204" pitchFamily="34" charset="0"/>
              </a:endParaRPr>
            </a:p>
          </p:txBody>
        </p:sp>
        <p:sp>
          <p:nvSpPr>
            <p:cNvPr id="1037" name="Rectangle 12"/>
            <p:cNvSpPr/>
            <p:nvPr/>
          </p:nvSpPr>
          <p:spPr>
            <a:xfrm>
              <a:off x="3678" y="2931"/>
              <a:ext cx="472" cy="358"/>
            </a:xfrm>
            <a:prstGeom prst="rect">
              <a:avLst/>
            </a:prstGeom>
            <a:noFill/>
            <a:ln w="9525">
              <a:noFill/>
            </a:ln>
          </p:spPr>
          <p:txBody>
            <a:bodyPr>
              <a:spAutoFit/>
            </a:bodyPr>
            <a:p>
              <a:pPr marL="457200" indent="-457200">
                <a:spcBef>
                  <a:spcPct val="0"/>
                </a:spcBef>
              </a:pPr>
              <a:r>
                <a:rPr lang="en-US" altLang="zh-CN" sz="2000" dirty="0">
                  <a:latin typeface="Arial" panose="020B0604020202020204" pitchFamily="34" charset="0"/>
                </a:rPr>
                <a:t>N-1</a:t>
              </a:r>
              <a:endParaRPr lang="zh-CN" altLang="en-US" sz="2000" dirty="0">
                <a:latin typeface="Arial" panose="020B0604020202020204" pitchFamily="34" charset="0"/>
              </a:endParaRPr>
            </a:p>
          </p:txBody>
        </p:sp>
      </p:grpSp>
      <p:sp>
        <p:nvSpPr>
          <p:cNvPr id="99341" name="Rectangle 2"/>
          <p:cNvSpPr>
            <a:spLocks noChangeArrowheads="1"/>
          </p:cNvSpPr>
          <p:nvPr/>
        </p:nvSpPr>
        <p:spPr bwMode="auto">
          <a:xfrm>
            <a:off x="457200" y="44450"/>
            <a:ext cx="8229600" cy="927100"/>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smtClean="0">
                <a:ln>
                  <a:noFill/>
                </a:ln>
                <a:solidFill>
                  <a:schemeClr val="tx2"/>
                </a:solidFill>
                <a:effectLst/>
                <a:uLnTx/>
                <a:uFillTx/>
                <a:latin typeface="Arial" panose="020B0604020202020204" pitchFamily="34" charset="0"/>
                <a:ea typeface="宋体" panose="02010600030101010101" pitchFamily="2" charset="-122"/>
                <a:cs typeface="+mn-cs"/>
              </a:rPr>
              <a:t>2.4</a:t>
            </a:r>
            <a:r>
              <a:rPr kumimoji="0" lang="zh-CN" altLang="en-US" sz="4000" b="1" i="0" u="none" strike="noStrike" kern="1200" cap="none" spc="0" normalizeH="0" baseline="0" noProof="0" smtClean="0">
                <a:ln>
                  <a:noFill/>
                </a:ln>
                <a:solidFill>
                  <a:schemeClr val="tx2"/>
                </a:solidFill>
                <a:effectLst/>
                <a:uLnTx/>
                <a:uFillTx/>
                <a:latin typeface="Arial" panose="020B0604020202020204" pitchFamily="34" charset="0"/>
                <a:ea typeface="宋体" panose="02010600030101010101" pitchFamily="2" charset="-122"/>
                <a:cs typeface="+mn-cs"/>
              </a:rPr>
              <a:t>经典进程同步问题</a:t>
            </a:r>
            <a:r>
              <a:rPr kumimoji="0" lang="zh-CN" altLang="en-US" sz="4400" b="1" i="0" u="none" strike="noStrike" kern="1200" cap="none" spc="0" normalizeH="0" baseline="0" noProof="0" smtClean="0">
                <a:ln>
                  <a:noFill/>
                </a:ln>
                <a:solidFill>
                  <a:schemeClr val="tx2"/>
                </a:solidFill>
                <a:effectLst/>
                <a:uLnTx/>
                <a:uFillTx/>
                <a:latin typeface="Arial" panose="020B0604020202020204" pitchFamily="34" charset="0"/>
                <a:ea typeface="MS PGothic" panose="020B0600070205080204" pitchFamily="34" charset="-128"/>
                <a:cs typeface="+mn-cs"/>
              </a:rPr>
              <a:t> </a:t>
            </a:r>
            <a:endParaRPr kumimoji="0" lang="zh-CN" altLang="en-US" sz="4400" b="1" i="0" u="none" strike="noStrike" kern="1200" cap="none" spc="0" normalizeH="0" baseline="0" noProof="0" smtClean="0">
              <a:ln>
                <a:noFill/>
              </a:ln>
              <a:solidFill>
                <a:schemeClr val="tx2"/>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7" name="Rectangle 5"/>
          <p:cNvSpPr>
            <a:spLocks noRot="1"/>
          </p:cNvSpPr>
          <p:nvPr/>
        </p:nvSpPr>
        <p:spPr>
          <a:xfrm>
            <a:off x="0" y="404813"/>
            <a:ext cx="8842375" cy="4824412"/>
          </a:xfrm>
          <a:prstGeom prst="rect">
            <a:avLst/>
          </a:prstGeom>
          <a:noFill/>
          <a:ln w="9525">
            <a:noFill/>
          </a:ln>
        </p:spPr>
        <p:txBody>
          <a:bodyPr/>
          <a:p>
            <a:pPr marL="342900" indent="-342900" eaLnBrk="0" hangingPunct="0">
              <a:lnSpc>
                <a:spcPct val="140000"/>
              </a:lnSpc>
              <a:spcBef>
                <a:spcPct val="20000"/>
              </a:spcBef>
              <a:buChar char="•"/>
            </a:pPr>
            <a:r>
              <a:rPr lang="zh-CN" altLang="en-US" sz="2800" dirty="0">
                <a:solidFill>
                  <a:schemeClr val="accent1"/>
                </a:solidFill>
                <a:latin typeface="Arial" panose="020B0604020202020204" pitchFamily="34" charset="0"/>
              </a:rPr>
              <a:t>分析</a:t>
            </a:r>
            <a:r>
              <a:rPr lang="zh-CN" altLang="en-US" sz="2800" dirty="0">
                <a:solidFill>
                  <a:schemeClr val="accent1"/>
                </a:solidFill>
                <a:latin typeface="Arial" panose="020B0604020202020204" pitchFamily="34" charset="0"/>
                <a:sym typeface="Wingdings" panose="05000000000000000000" pitchFamily="2" charset="2"/>
              </a:rPr>
              <a:t>：</a:t>
            </a:r>
            <a:endParaRPr lang="zh-CN" altLang="en-US" sz="2800" dirty="0">
              <a:solidFill>
                <a:schemeClr val="accent1"/>
              </a:solidFill>
              <a:latin typeface="Arial" panose="020B0604020202020204" pitchFamily="34" charset="0"/>
              <a:sym typeface="Wingdings" panose="05000000000000000000" pitchFamily="2" charset="2"/>
            </a:endParaRPr>
          </a:p>
          <a:p>
            <a:pPr marL="342900" indent="-342900" eaLnBrk="0" hangingPunct="0">
              <a:lnSpc>
                <a:spcPct val="140000"/>
              </a:lnSpc>
              <a:spcBef>
                <a:spcPct val="20000"/>
              </a:spcBef>
              <a:buChar char="•"/>
            </a:pPr>
            <a:r>
              <a:rPr lang="zh-CN" altLang="en-US" sz="2800" dirty="0">
                <a:solidFill>
                  <a:srgbClr val="000000"/>
                </a:solidFill>
                <a:latin typeface="Arial" panose="020B0604020202020204" pitchFamily="34" charset="0"/>
              </a:rPr>
              <a:t>确定进程：进程数量及工作内容；</a:t>
            </a:r>
            <a:endParaRPr lang="zh-CN" altLang="en-US" sz="2800" dirty="0">
              <a:solidFill>
                <a:srgbClr val="000000"/>
              </a:solidFill>
              <a:latin typeface="Arial" panose="020B0604020202020204" pitchFamily="34" charset="0"/>
            </a:endParaRPr>
          </a:p>
          <a:p>
            <a:pPr marL="342900" indent="-342900" eaLnBrk="0" hangingPunct="0">
              <a:lnSpc>
                <a:spcPct val="140000"/>
              </a:lnSpc>
              <a:spcBef>
                <a:spcPct val="20000"/>
              </a:spcBef>
              <a:buChar char="•"/>
            </a:pPr>
            <a:r>
              <a:rPr lang="zh-CN" altLang="en-US" sz="2800" dirty="0">
                <a:solidFill>
                  <a:srgbClr val="000000"/>
                </a:solidFill>
                <a:latin typeface="Arial" panose="020B0604020202020204" pitchFamily="34" charset="0"/>
              </a:rPr>
              <a:t>确定进程间的关系：</a:t>
            </a:r>
            <a:endParaRPr lang="zh-CN" altLang="en-US" sz="2800" dirty="0">
              <a:solidFill>
                <a:srgbClr val="000000"/>
              </a:solidFill>
              <a:latin typeface="Arial" panose="020B0604020202020204" pitchFamily="34" charset="0"/>
            </a:endParaRPr>
          </a:p>
          <a:p>
            <a:pPr marL="342900" indent="-342900" eaLnBrk="0" hangingPunct="0">
              <a:lnSpc>
                <a:spcPct val="140000"/>
              </a:lnSpc>
              <a:spcBef>
                <a:spcPct val="20000"/>
              </a:spcBef>
            </a:pPr>
            <a:r>
              <a:rPr lang="zh-CN" altLang="en-US" dirty="0">
                <a:solidFill>
                  <a:srgbClr val="000000"/>
                </a:solidFill>
                <a:latin typeface="宋体" panose="02010600030101010101" pitchFamily="2" charset="-122"/>
              </a:rPr>
              <a:t>    </a:t>
            </a:r>
            <a:r>
              <a:rPr lang="zh-CN" altLang="en-US" dirty="0">
                <a:solidFill>
                  <a:srgbClr val="3333CC"/>
                </a:solidFill>
                <a:latin typeface="宋体" panose="02010600030101010101" pitchFamily="2" charset="-122"/>
              </a:rPr>
              <a:t>（</a:t>
            </a:r>
            <a:r>
              <a:rPr lang="en-US" altLang="zh-CN" dirty="0">
                <a:solidFill>
                  <a:srgbClr val="3333CC"/>
                </a:solidFill>
                <a:latin typeface="宋体" panose="02010600030101010101" pitchFamily="2" charset="-122"/>
              </a:rPr>
              <a:t>1</a:t>
            </a:r>
            <a:r>
              <a:rPr lang="zh-CN" altLang="en-US" dirty="0">
                <a:solidFill>
                  <a:srgbClr val="3333CC"/>
                </a:solidFill>
                <a:latin typeface="宋体" panose="02010600030101010101" pitchFamily="2" charset="-122"/>
              </a:rPr>
              <a:t>）互斥：</a:t>
            </a:r>
            <a:r>
              <a:rPr lang="zh-CN" altLang="en-US" dirty="0">
                <a:solidFill>
                  <a:srgbClr val="000000"/>
                </a:solidFill>
                <a:latin typeface="宋体" panose="02010600030101010101" pitchFamily="2" charset="-122"/>
              </a:rPr>
              <a:t>多个进程间互斥使用同一个缓冲池；</a:t>
            </a:r>
            <a:endParaRPr lang="zh-CN" altLang="en-US" dirty="0">
              <a:solidFill>
                <a:srgbClr val="000000"/>
              </a:solidFill>
              <a:latin typeface="宋体" panose="02010600030101010101" pitchFamily="2" charset="-122"/>
            </a:endParaRPr>
          </a:p>
          <a:p>
            <a:pPr marL="342900" indent="-342900" eaLnBrk="0" hangingPunct="0">
              <a:lnSpc>
                <a:spcPct val="140000"/>
              </a:lnSpc>
              <a:spcBef>
                <a:spcPct val="20000"/>
              </a:spcBef>
            </a:pPr>
            <a:r>
              <a:rPr lang="zh-CN" altLang="en-US" dirty="0">
                <a:solidFill>
                  <a:srgbClr val="000000"/>
                </a:solidFill>
                <a:latin typeface="宋体" panose="02010600030101010101" pitchFamily="2" charset="-122"/>
              </a:rPr>
              <a:t>    </a:t>
            </a:r>
            <a:r>
              <a:rPr lang="zh-CN" altLang="en-US" dirty="0">
                <a:solidFill>
                  <a:srgbClr val="3333CC"/>
                </a:solidFill>
                <a:latin typeface="宋体" panose="02010600030101010101" pitchFamily="2" charset="-122"/>
              </a:rPr>
              <a:t>（</a:t>
            </a:r>
            <a:r>
              <a:rPr lang="en-US" altLang="zh-CN" dirty="0">
                <a:solidFill>
                  <a:srgbClr val="3333CC"/>
                </a:solidFill>
                <a:latin typeface="宋体" panose="02010600030101010101" pitchFamily="2" charset="-122"/>
              </a:rPr>
              <a:t>2</a:t>
            </a:r>
            <a:r>
              <a:rPr lang="zh-CN" altLang="en-US" dirty="0">
                <a:solidFill>
                  <a:srgbClr val="3333CC"/>
                </a:solidFill>
                <a:latin typeface="宋体" panose="02010600030101010101" pitchFamily="2" charset="-122"/>
              </a:rPr>
              <a:t>）同步：</a:t>
            </a:r>
            <a:r>
              <a:rPr lang="zh-CN" altLang="en-US" dirty="0">
                <a:solidFill>
                  <a:srgbClr val="000000"/>
                </a:solidFill>
                <a:latin typeface="宋体" panose="02010600030101010101" pitchFamily="2" charset="-122"/>
              </a:rPr>
              <a:t>当缓冲池空时，消费者必须阻塞等待；</a:t>
            </a:r>
            <a:endParaRPr lang="zh-CN" altLang="en-US" dirty="0">
              <a:solidFill>
                <a:srgbClr val="000000"/>
              </a:solidFill>
              <a:latin typeface="宋体" panose="02010600030101010101" pitchFamily="2" charset="-122"/>
            </a:endParaRPr>
          </a:p>
          <a:p>
            <a:pPr marL="342900" indent="-342900" eaLnBrk="0" hangingPunct="0">
              <a:lnSpc>
                <a:spcPct val="140000"/>
              </a:lnSpc>
              <a:spcBef>
                <a:spcPct val="20000"/>
              </a:spcBef>
            </a:pPr>
            <a:r>
              <a:rPr lang="zh-CN" altLang="en-US" dirty="0">
                <a:solidFill>
                  <a:srgbClr val="000000"/>
                </a:solidFill>
                <a:latin typeface="宋体" panose="02010600030101010101" pitchFamily="2" charset="-122"/>
              </a:rPr>
              <a:t>               当缓冲池满时，生产者必须阻塞等待。</a:t>
            </a:r>
            <a:endParaRPr lang="zh-CN" altLang="en-US" dirty="0">
              <a:solidFill>
                <a:srgbClr val="000000"/>
              </a:solidFill>
              <a:latin typeface="宋体" panose="02010600030101010101" pitchFamily="2" charset="-122"/>
            </a:endParaRPr>
          </a:p>
          <a:p>
            <a:pPr marL="342900" indent="-342900" eaLnBrk="0" hangingPunct="0">
              <a:lnSpc>
                <a:spcPct val="140000"/>
              </a:lnSpc>
              <a:spcBef>
                <a:spcPct val="20000"/>
              </a:spcBef>
              <a:buChar char="•"/>
            </a:pPr>
            <a:r>
              <a:rPr lang="zh-CN" altLang="en-US" sz="2800" dirty="0">
                <a:solidFill>
                  <a:srgbClr val="000000"/>
                </a:solidFill>
                <a:latin typeface="Arial" panose="020B0604020202020204" pitchFamily="34" charset="0"/>
              </a:rPr>
              <a:t>设置信号量：</a:t>
            </a:r>
            <a:endParaRPr lang="zh-CN" altLang="en-US" sz="2800" dirty="0">
              <a:solidFill>
                <a:srgbClr val="000000"/>
              </a:solidFill>
              <a:latin typeface="Arial" panose="020B0604020202020204" pitchFamily="34" charset="0"/>
            </a:endParaRPr>
          </a:p>
          <a:p>
            <a:pPr marL="742950" lvl="1" indent="-285750" eaLnBrk="0" hangingPunct="0">
              <a:lnSpc>
                <a:spcPct val="125000"/>
              </a:lnSpc>
              <a:spcBef>
                <a:spcPct val="20000"/>
              </a:spcBef>
              <a:buChar char="–"/>
            </a:pPr>
            <a:r>
              <a:rPr lang="en-US" altLang="zh-CN" sz="2800" dirty="0">
                <a:latin typeface="仿宋_GB2312" pitchFamily="49" charset="-122"/>
                <a:ea typeface="仿宋_GB2312" pitchFamily="49" charset="-122"/>
              </a:rPr>
              <a:t>Mutex</a:t>
            </a:r>
            <a:r>
              <a:rPr lang="zh-CN" altLang="en-US" sz="2800" dirty="0">
                <a:latin typeface="仿宋_GB2312" pitchFamily="49" charset="-122"/>
                <a:ea typeface="仿宋_GB2312" pitchFamily="49" charset="-122"/>
              </a:rPr>
              <a:t>：用于访问缓冲池时的互斥，初值是</a:t>
            </a:r>
            <a:r>
              <a:rPr lang="en-US" altLang="zh-CN" sz="2800" dirty="0">
                <a:latin typeface="仿宋_GB2312" pitchFamily="49" charset="-122"/>
                <a:ea typeface="仿宋_GB2312" pitchFamily="49" charset="-122"/>
              </a:rPr>
              <a:t>1</a:t>
            </a:r>
            <a:endParaRPr lang="zh-CN" altLang="en-US" sz="2000" dirty="0">
              <a:solidFill>
                <a:srgbClr val="000000"/>
              </a:solidFill>
              <a:latin typeface="Arial" panose="020B0604020202020204" pitchFamily="34" charset="0"/>
            </a:endParaRPr>
          </a:p>
          <a:p>
            <a:pPr marL="742950" lvl="1" indent="-285750" eaLnBrk="0" hangingPunct="0">
              <a:lnSpc>
                <a:spcPct val="125000"/>
              </a:lnSpc>
              <a:spcBef>
                <a:spcPct val="20000"/>
              </a:spcBef>
              <a:buChar char="–"/>
            </a:pPr>
            <a:r>
              <a:rPr lang="en-US" altLang="zh-CN" sz="2800" dirty="0">
                <a:latin typeface="仿宋_GB2312" pitchFamily="49" charset="-122"/>
                <a:ea typeface="仿宋_GB2312" pitchFamily="49" charset="-122"/>
              </a:rPr>
              <a:t>Full</a:t>
            </a:r>
            <a:r>
              <a:rPr lang="zh-CN" altLang="en-US" sz="2800" dirty="0">
                <a:latin typeface="仿宋_GB2312" pitchFamily="49" charset="-122"/>
                <a:ea typeface="仿宋_GB2312" pitchFamily="49" charset="-122"/>
              </a:rPr>
              <a:t>：</a:t>
            </a:r>
            <a:r>
              <a:rPr lang="en-US" altLang="zh-CN" sz="2800" dirty="0">
                <a:latin typeface="宋体" panose="02010600030101010101" pitchFamily="2" charset="-122"/>
                <a:ea typeface="仿宋_GB2312" pitchFamily="49" charset="-122"/>
              </a:rPr>
              <a:t>“</a:t>
            </a:r>
            <a:r>
              <a:rPr lang="zh-CN" altLang="en-US" sz="2800" dirty="0">
                <a:latin typeface="仿宋_GB2312" pitchFamily="49" charset="-122"/>
                <a:ea typeface="仿宋_GB2312" pitchFamily="49" charset="-122"/>
              </a:rPr>
              <a:t>满缓冲</a:t>
            </a:r>
            <a:r>
              <a:rPr lang="en-US" altLang="zh-CN" sz="2800" dirty="0">
                <a:latin typeface="宋体" panose="02010600030101010101" pitchFamily="2" charset="-122"/>
                <a:ea typeface="仿宋_GB2312" pitchFamily="49" charset="-122"/>
              </a:rPr>
              <a:t>”</a:t>
            </a:r>
            <a:r>
              <a:rPr lang="zh-CN" altLang="en-US" sz="2800" dirty="0">
                <a:latin typeface="仿宋_GB2312" pitchFamily="49" charset="-122"/>
                <a:ea typeface="仿宋_GB2312" pitchFamily="49" charset="-122"/>
              </a:rPr>
              <a:t>数目，初值为</a:t>
            </a:r>
            <a:r>
              <a:rPr lang="en-US" altLang="zh-CN" sz="2800" dirty="0">
                <a:latin typeface="仿宋_GB2312" pitchFamily="49" charset="-122"/>
                <a:ea typeface="仿宋_GB2312" pitchFamily="49" charset="-122"/>
              </a:rPr>
              <a:t>0</a:t>
            </a:r>
            <a:r>
              <a:rPr lang="zh-CN" altLang="en-US" sz="2800" dirty="0">
                <a:latin typeface="仿宋_GB2312" pitchFamily="49" charset="-122"/>
                <a:ea typeface="仿宋_GB2312" pitchFamily="49" charset="-122"/>
              </a:rPr>
              <a:t>；</a:t>
            </a:r>
            <a:endParaRPr lang="zh-CN" altLang="en-US" sz="2800" dirty="0">
              <a:latin typeface="仿宋_GB2312" pitchFamily="49" charset="-122"/>
              <a:ea typeface="仿宋_GB2312" pitchFamily="49" charset="-122"/>
            </a:endParaRPr>
          </a:p>
          <a:p>
            <a:pPr marL="742950" lvl="1" indent="-285750" eaLnBrk="0" hangingPunct="0">
              <a:lnSpc>
                <a:spcPct val="125000"/>
              </a:lnSpc>
              <a:spcBef>
                <a:spcPct val="20000"/>
              </a:spcBef>
              <a:buChar char="–"/>
            </a:pPr>
            <a:r>
              <a:rPr lang="en-US" altLang="zh-CN" sz="2800" dirty="0">
                <a:latin typeface="仿宋_GB2312" pitchFamily="49" charset="-122"/>
                <a:ea typeface="仿宋_GB2312" pitchFamily="49" charset="-122"/>
              </a:rPr>
              <a:t>Empty</a:t>
            </a:r>
            <a:r>
              <a:rPr lang="zh-CN" altLang="en-US" sz="2800" dirty="0">
                <a:latin typeface="仿宋_GB2312" pitchFamily="49" charset="-122"/>
                <a:ea typeface="仿宋_GB2312" pitchFamily="49" charset="-122"/>
              </a:rPr>
              <a:t>：</a:t>
            </a:r>
            <a:r>
              <a:rPr lang="en-US" altLang="zh-CN" sz="2800" dirty="0">
                <a:latin typeface="宋体" panose="02010600030101010101" pitchFamily="2" charset="-122"/>
                <a:ea typeface="仿宋_GB2312" pitchFamily="49" charset="-122"/>
              </a:rPr>
              <a:t>“</a:t>
            </a:r>
            <a:r>
              <a:rPr lang="zh-CN" altLang="en-US" sz="2800" dirty="0">
                <a:latin typeface="仿宋_GB2312" pitchFamily="49" charset="-122"/>
                <a:ea typeface="仿宋_GB2312" pitchFamily="49" charset="-122"/>
              </a:rPr>
              <a:t>空缓冲</a:t>
            </a:r>
            <a:r>
              <a:rPr lang="en-US" altLang="zh-CN" sz="2800" dirty="0">
                <a:latin typeface="仿宋_GB2312" pitchFamily="49" charset="-122"/>
                <a:ea typeface="仿宋_GB2312" pitchFamily="49" charset="-122"/>
              </a:rPr>
              <a:t>"</a:t>
            </a:r>
            <a:r>
              <a:rPr lang="zh-CN" altLang="en-US" sz="2800" dirty="0">
                <a:latin typeface="仿宋_GB2312" pitchFamily="49" charset="-122"/>
                <a:ea typeface="仿宋_GB2312" pitchFamily="49" charset="-122"/>
              </a:rPr>
              <a:t>数目，初值为</a:t>
            </a:r>
            <a:r>
              <a:rPr lang="en-US" altLang="zh-CN" sz="2800" dirty="0">
                <a:latin typeface="仿宋_GB2312" pitchFamily="49" charset="-122"/>
                <a:ea typeface="仿宋_GB2312" pitchFamily="49" charset="-122"/>
              </a:rPr>
              <a:t>N</a:t>
            </a:r>
            <a:r>
              <a:rPr lang="zh-CN" altLang="en-US" sz="2800" dirty="0">
                <a:latin typeface="仿宋_GB2312" pitchFamily="49" charset="-122"/>
                <a:ea typeface="仿宋_GB2312" pitchFamily="49" charset="-122"/>
              </a:rPr>
              <a:t>。</a:t>
            </a:r>
            <a:r>
              <a:rPr lang="en-US" altLang="zh-CN" sz="2800" dirty="0">
                <a:latin typeface="仿宋_GB2312" pitchFamily="49" charset="-122"/>
                <a:ea typeface="仿宋_GB2312" pitchFamily="49" charset="-122"/>
              </a:rPr>
              <a:t>full+empty=N</a:t>
            </a:r>
            <a:endParaRPr lang="en-US" altLang="zh-CN" sz="2800" dirty="0">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0357">
                                            <p:txEl>
                                              <p:charRg st="4" end="20"/>
                                            </p:txEl>
                                          </p:spTgt>
                                        </p:tgtEl>
                                        <p:attrNameLst>
                                          <p:attrName>style.visibility</p:attrName>
                                        </p:attrNameLst>
                                      </p:cBhvr>
                                      <p:to>
                                        <p:strVal val="visible"/>
                                      </p:to>
                                    </p:set>
                                    <p:animEffect transition="in" filter="box(in)">
                                      <p:cBhvr>
                                        <p:cTn id="7" dur="500"/>
                                        <p:tgtEl>
                                          <p:spTgt spid="100357">
                                            <p:txEl>
                                              <p:charRg st="4"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0357">
                                            <p:txEl>
                                              <p:charRg st="20" end="30"/>
                                            </p:txEl>
                                          </p:spTgt>
                                        </p:tgtEl>
                                        <p:attrNameLst>
                                          <p:attrName>style.visibility</p:attrName>
                                        </p:attrNameLst>
                                      </p:cBhvr>
                                      <p:to>
                                        <p:strVal val="visible"/>
                                      </p:to>
                                    </p:set>
                                    <p:animEffect transition="in" filter="box(in)">
                                      <p:cBhvr>
                                        <p:cTn id="12" dur="500"/>
                                        <p:tgtEl>
                                          <p:spTgt spid="100357">
                                            <p:txEl>
                                              <p:charRg st="2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0357">
                                            <p:txEl>
                                              <p:charRg st="30" end="57"/>
                                            </p:txEl>
                                          </p:spTgt>
                                        </p:tgtEl>
                                        <p:attrNameLst>
                                          <p:attrName>style.visibility</p:attrName>
                                        </p:attrNameLst>
                                      </p:cBhvr>
                                      <p:to>
                                        <p:strVal val="visible"/>
                                      </p:to>
                                    </p:set>
                                    <p:animEffect transition="in" filter="box(in)">
                                      <p:cBhvr>
                                        <p:cTn id="17" dur="500"/>
                                        <p:tgtEl>
                                          <p:spTgt spid="100357">
                                            <p:txEl>
                                              <p:charRg st="30"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0357">
                                            <p:txEl>
                                              <p:charRg st="57" end="85"/>
                                            </p:txEl>
                                          </p:spTgt>
                                        </p:tgtEl>
                                        <p:attrNameLst>
                                          <p:attrName>style.visibility</p:attrName>
                                        </p:attrNameLst>
                                      </p:cBhvr>
                                      <p:to>
                                        <p:strVal val="visible"/>
                                      </p:to>
                                    </p:set>
                                    <p:animEffect transition="in" filter="box(in)">
                                      <p:cBhvr>
                                        <p:cTn id="22" dur="500"/>
                                        <p:tgtEl>
                                          <p:spTgt spid="100357">
                                            <p:txEl>
                                              <p:charRg st="57"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0357">
                                            <p:txEl>
                                              <p:charRg st="85" end="118"/>
                                            </p:txEl>
                                          </p:spTgt>
                                        </p:tgtEl>
                                        <p:attrNameLst>
                                          <p:attrName>style.visibility</p:attrName>
                                        </p:attrNameLst>
                                      </p:cBhvr>
                                      <p:to>
                                        <p:strVal val="visible"/>
                                      </p:to>
                                    </p:set>
                                    <p:animEffect transition="in" filter="box(in)">
                                      <p:cBhvr>
                                        <p:cTn id="27" dur="500"/>
                                        <p:tgtEl>
                                          <p:spTgt spid="100357">
                                            <p:txEl>
                                              <p:charRg st="85" end="1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0357">
                                            <p:txEl>
                                              <p:charRg st="118" end="125"/>
                                            </p:txEl>
                                          </p:spTgt>
                                        </p:tgtEl>
                                        <p:attrNameLst>
                                          <p:attrName>style.visibility</p:attrName>
                                        </p:attrNameLst>
                                      </p:cBhvr>
                                      <p:to>
                                        <p:strVal val="visible"/>
                                      </p:to>
                                    </p:set>
                                    <p:animEffect transition="in" filter="box(in)">
                                      <p:cBhvr>
                                        <p:cTn id="32" dur="500"/>
                                        <p:tgtEl>
                                          <p:spTgt spid="100357">
                                            <p:txEl>
                                              <p:charRg st="118" end="1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0357">
                                            <p:txEl>
                                              <p:charRg st="125" end="148"/>
                                            </p:txEl>
                                          </p:spTgt>
                                        </p:tgtEl>
                                        <p:attrNameLst>
                                          <p:attrName>style.visibility</p:attrName>
                                        </p:attrNameLst>
                                      </p:cBhvr>
                                      <p:to>
                                        <p:strVal val="visible"/>
                                      </p:to>
                                    </p:set>
                                    <p:animEffect transition="in" filter="box(in)">
                                      <p:cBhvr>
                                        <p:cTn id="37" dur="500"/>
                                        <p:tgtEl>
                                          <p:spTgt spid="100357">
                                            <p:txEl>
                                              <p:charRg st="125" end="148"/>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00357">
                                            <p:txEl>
                                              <p:charRg st="148" end="167"/>
                                            </p:txEl>
                                          </p:spTgt>
                                        </p:tgtEl>
                                        <p:attrNameLst>
                                          <p:attrName>style.visibility</p:attrName>
                                        </p:attrNameLst>
                                      </p:cBhvr>
                                      <p:to>
                                        <p:strVal val="visible"/>
                                      </p:to>
                                    </p:set>
                                    <p:animEffect transition="in" filter="box(in)">
                                      <p:cBhvr>
                                        <p:cTn id="40" dur="500"/>
                                        <p:tgtEl>
                                          <p:spTgt spid="100357">
                                            <p:txEl>
                                              <p:charRg st="148" end="167"/>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100357">
                                            <p:txEl>
                                              <p:charRg st="167" end="199"/>
                                            </p:txEl>
                                          </p:spTgt>
                                        </p:tgtEl>
                                        <p:attrNameLst>
                                          <p:attrName>style.visibility</p:attrName>
                                        </p:attrNameLst>
                                      </p:cBhvr>
                                      <p:to>
                                        <p:strVal val="visible"/>
                                      </p:to>
                                    </p:set>
                                    <p:animEffect transition="in" filter="box(in)">
                                      <p:cBhvr>
                                        <p:cTn id="43" dur="500"/>
                                        <p:tgtEl>
                                          <p:spTgt spid="100357">
                                            <p:txEl>
                                              <p:charRg st="167"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rrowheads="1"/>
          </p:cNvSpPr>
          <p:nvPr>
            <p:ph type="title" idx="4294967295"/>
          </p:nvPr>
        </p:nvSpPr>
        <p:spPr>
          <a:xfrm>
            <a:off x="539750" y="188913"/>
            <a:ext cx="8229600" cy="92710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2.1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进程的基本概念</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38933" name="Rectangle 21"/>
          <p:cNvSpPr/>
          <p:nvPr/>
        </p:nvSpPr>
        <p:spPr>
          <a:xfrm>
            <a:off x="468313" y="1844675"/>
            <a:ext cx="8280400" cy="2089150"/>
          </a:xfrm>
          <a:prstGeom prst="rect">
            <a:avLst/>
          </a:prstGeom>
          <a:noFill/>
          <a:ln w="9525">
            <a:noFill/>
          </a:ln>
        </p:spPr>
        <p:txBody>
          <a:bodyPr/>
          <a:p>
            <a:pPr marL="342900" indent="-342900" eaLnBrk="0" hangingPunct="0">
              <a:lnSpc>
                <a:spcPct val="100000"/>
              </a:lnSpc>
              <a:spcBef>
                <a:spcPct val="20000"/>
              </a:spcBef>
              <a:buChar char="•"/>
            </a:pPr>
            <a:r>
              <a:rPr lang="zh-CN" altLang="en-US" dirty="0">
                <a:solidFill>
                  <a:schemeClr val="tx2"/>
                </a:solidFill>
                <a:latin typeface="仿宋_GB2312" pitchFamily="49" charset="-122"/>
                <a:ea typeface="仿宋_GB2312" pitchFamily="49" charset="-122"/>
              </a:rPr>
              <a:t>独立性：</a:t>
            </a:r>
            <a:r>
              <a:rPr lang="zh-CN" altLang="en-US" dirty="0">
                <a:latin typeface="仿宋_GB2312" pitchFamily="49" charset="-122"/>
                <a:ea typeface="仿宋_GB2312" pitchFamily="49" charset="-122"/>
              </a:rPr>
              <a:t>是系统进行资源分配和调度的独立单位，是能独立运行的基本单位</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dirty="0">
                <a:solidFill>
                  <a:schemeClr val="tx2"/>
                </a:solidFill>
                <a:latin typeface="仿宋_GB2312" pitchFamily="49" charset="-122"/>
                <a:ea typeface="仿宋_GB2312" pitchFamily="49" charset="-122"/>
              </a:rPr>
              <a:t>并发性：</a:t>
            </a:r>
            <a:r>
              <a:rPr lang="zh-CN" altLang="en-US" dirty="0">
                <a:latin typeface="仿宋_GB2312" pitchFamily="49" charset="-122"/>
                <a:ea typeface="仿宋_GB2312" pitchFamily="49" charset="-122"/>
              </a:rPr>
              <a:t>程序在建立进程后并发运行</a:t>
            </a:r>
            <a:endParaRPr lang="zh-CN" altLang="en-US" dirty="0">
              <a:latin typeface="仿宋_GB2312" pitchFamily="49" charset="-122"/>
              <a:ea typeface="仿宋_GB2312" pitchFamily="49" charset="-122"/>
            </a:endParaRPr>
          </a:p>
          <a:p>
            <a:pPr marL="342900" indent="-342900" eaLnBrk="0" hangingPunct="0">
              <a:lnSpc>
                <a:spcPct val="100000"/>
              </a:lnSpc>
              <a:spcBef>
                <a:spcPct val="20000"/>
              </a:spcBef>
              <a:buChar char="•"/>
            </a:pPr>
            <a:r>
              <a:rPr lang="zh-CN" altLang="en-US" dirty="0">
                <a:solidFill>
                  <a:schemeClr val="tx2"/>
                </a:solidFill>
                <a:latin typeface="仿宋_GB2312" pitchFamily="49" charset="-122"/>
                <a:ea typeface="仿宋_GB2312" pitchFamily="49" charset="-122"/>
              </a:rPr>
              <a:t>异步性：</a:t>
            </a:r>
            <a:r>
              <a:rPr lang="zh-CN" altLang="en-US" dirty="0">
                <a:latin typeface="仿宋_GB2312" pitchFamily="49" charset="-122"/>
                <a:ea typeface="仿宋_GB2312" pitchFamily="49" charset="-122"/>
              </a:rPr>
              <a:t>进程以不可预知的速度向前推进</a:t>
            </a:r>
            <a:r>
              <a:rPr lang="zh-CN" altLang="en-US" sz="3200" dirty="0">
                <a:latin typeface="仿宋_GB2312" pitchFamily="49" charset="-122"/>
                <a:ea typeface="仿宋_GB2312" pitchFamily="49" charset="-122"/>
              </a:rPr>
              <a:t> </a:t>
            </a:r>
            <a:endParaRPr lang="zh-CN" altLang="en-US" sz="3200" dirty="0">
              <a:latin typeface="仿宋_GB2312" pitchFamily="49" charset="-122"/>
              <a:ea typeface="仿宋_GB2312" pitchFamily="49" charset="-122"/>
            </a:endParaRPr>
          </a:p>
        </p:txBody>
      </p:sp>
      <p:sp>
        <p:nvSpPr>
          <p:cNvPr id="38934" name="Rectangle 22"/>
          <p:cNvSpPr>
            <a:spLocks noChangeArrowheads="1"/>
          </p:cNvSpPr>
          <p:nvPr/>
        </p:nvSpPr>
        <p:spPr bwMode="auto">
          <a:xfrm>
            <a:off x="539750" y="1196975"/>
            <a:ext cx="6769100"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2800" b="1" i="0" u="none" strike="noStrike" kern="1200" cap="none" spc="0" normalizeH="0" baseline="0" noProof="0" smtClean="0">
                <a:ln>
                  <a:noFill/>
                </a:ln>
                <a:solidFill>
                  <a:schemeClr val="accent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进程特征</a:t>
            </a:r>
            <a:endParaRPr kumimoji="1" lang="zh-CN" altLang="en-US" sz="2800" b="1" i="0" u="none" strike="noStrike" kern="1200" cap="none" spc="0" normalizeH="0" baseline="0" noProof="0" smtClean="0">
              <a:ln>
                <a:noFill/>
              </a:ln>
              <a:solidFill>
                <a:schemeClr val="accent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38936" name="Rectangle 21"/>
          <p:cNvSpPr/>
          <p:nvPr/>
        </p:nvSpPr>
        <p:spPr>
          <a:xfrm>
            <a:off x="468313" y="4005263"/>
            <a:ext cx="8280400" cy="1373187"/>
          </a:xfrm>
          <a:prstGeom prst="rect">
            <a:avLst/>
          </a:prstGeom>
          <a:noFill/>
          <a:ln w="9525">
            <a:noFill/>
          </a:ln>
        </p:spPr>
        <p:txBody>
          <a:bodyPr>
            <a:spAutoFit/>
          </a:bodyPr>
          <a:p>
            <a:pPr marL="231775" indent="-231775">
              <a:lnSpc>
                <a:spcPct val="100000"/>
              </a:lnSpc>
              <a:buClr>
                <a:schemeClr val="tx1"/>
              </a:buClr>
              <a:buFont typeface="Wingdings" panose="05000000000000000000" pitchFamily="2" charset="2"/>
              <a:buChar char="n"/>
            </a:pPr>
            <a:r>
              <a:rPr lang="zh-CN" altLang="en-US" sz="2800" dirty="0">
                <a:solidFill>
                  <a:schemeClr val="accent1"/>
                </a:solidFill>
                <a:latin typeface="Arial" panose="020B0604020202020204" pitchFamily="34" charset="0"/>
              </a:rPr>
              <a:t>定义：</a:t>
            </a:r>
            <a:r>
              <a:rPr lang="zh-CN" altLang="en-US" sz="2800" dirty="0">
                <a:latin typeface="Arial" panose="020B0604020202020204" pitchFamily="34" charset="0"/>
              </a:rPr>
              <a:t>可并发执行的程序在一个数据集合上的一次运行过程，是系统进行资源分配和调度的一个独立单位。</a:t>
            </a:r>
            <a:endParaRPr lang="zh-CN" altLang="en-US" sz="28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33">
                                            <p:txEl>
                                              <p:charRg st="0" end="34"/>
                                            </p:txEl>
                                          </p:spTgt>
                                        </p:tgtEl>
                                        <p:attrNameLst>
                                          <p:attrName>style.visibility</p:attrName>
                                        </p:attrNameLst>
                                      </p:cBhvr>
                                      <p:to>
                                        <p:strVal val="visible"/>
                                      </p:to>
                                    </p:set>
                                    <p:anim calcmode="lin" valueType="num">
                                      <p:cBhvr additive="base">
                                        <p:cTn id="7" dur="500" fill="hold"/>
                                        <p:tgtEl>
                                          <p:spTgt spid="38933">
                                            <p:txEl>
                                              <p:charRg st="0" end="3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33">
                                            <p:txEl>
                                              <p:charRg st="0" end="3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33">
                                            <p:txEl>
                                              <p:charRg st="34" end="51"/>
                                            </p:txEl>
                                          </p:spTgt>
                                        </p:tgtEl>
                                        <p:attrNameLst>
                                          <p:attrName>style.visibility</p:attrName>
                                        </p:attrNameLst>
                                      </p:cBhvr>
                                      <p:to>
                                        <p:strVal val="visible"/>
                                      </p:to>
                                    </p:set>
                                    <p:anim calcmode="lin" valueType="num">
                                      <p:cBhvr additive="base">
                                        <p:cTn id="13" dur="500" fill="hold"/>
                                        <p:tgtEl>
                                          <p:spTgt spid="38933">
                                            <p:txEl>
                                              <p:charRg st="34" end="5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33">
                                            <p:txEl>
                                              <p:charRg st="34" end="5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8933">
                                            <p:txEl>
                                              <p:charRg st="51" end="71"/>
                                            </p:txEl>
                                          </p:spTgt>
                                        </p:tgtEl>
                                        <p:attrNameLst>
                                          <p:attrName>style.visibility</p:attrName>
                                        </p:attrNameLst>
                                      </p:cBhvr>
                                      <p:to>
                                        <p:strVal val="visible"/>
                                      </p:to>
                                    </p:set>
                                    <p:animEffect transition="in" filter="box(in)">
                                      <p:cBhvr>
                                        <p:cTn id="19" dur="500"/>
                                        <p:tgtEl>
                                          <p:spTgt spid="38933">
                                            <p:txEl>
                                              <p:charRg st="51" end="7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38936"/>
                                        </p:tgtEl>
                                        <p:attrNameLst>
                                          <p:attrName>style.visibility</p:attrName>
                                        </p:attrNameLst>
                                      </p:cBhvr>
                                      <p:to>
                                        <p:strVal val="visible"/>
                                      </p:to>
                                    </p:set>
                                    <p:animEffect transition="in" filter="box(in)">
                                      <p:cBhvr>
                                        <p:cTn id="24" dur="500"/>
                                        <p:tgtEl>
                                          <p:spTgt spid="3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6"/>
          <p:cNvSpPr/>
          <p:nvPr/>
        </p:nvSpPr>
        <p:spPr>
          <a:xfrm>
            <a:off x="755650" y="1484313"/>
            <a:ext cx="7056438" cy="5154612"/>
          </a:xfrm>
          <a:prstGeom prst="rect">
            <a:avLst/>
          </a:prstGeom>
          <a:noFill/>
          <a:ln w="9525">
            <a:noFill/>
          </a:ln>
        </p:spPr>
        <p:txBody>
          <a:bodyPr>
            <a:spAutoFit/>
          </a:bodyPr>
          <a:p>
            <a:pPr>
              <a:lnSpc>
                <a:spcPct val="100000"/>
              </a:lnSpc>
              <a:spcBef>
                <a:spcPct val="0"/>
              </a:spcBef>
            </a:pPr>
            <a:r>
              <a:rPr lang="zh-CN" altLang="en-US" dirty="0">
                <a:latin typeface="Times New Roman" panose="02020603050405020304" pitchFamily="18" charset="0"/>
              </a:rPr>
              <a:t>  </a:t>
            </a:r>
            <a:r>
              <a:rPr lang="zh-CN" altLang="en-US" sz="2800" dirty="0">
                <a:latin typeface="Times New Roman" panose="02020603050405020304" pitchFamily="18" charset="0"/>
              </a:rPr>
              <a:t>＃</a:t>
            </a:r>
            <a:r>
              <a:rPr lang="en-US" altLang="zh-CN" sz="2800" dirty="0">
                <a:latin typeface="Times New Roman" panose="02020603050405020304" pitchFamily="18" charset="0"/>
              </a:rPr>
              <a:t>defineN 100</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r>
              <a:rPr lang="en-US" altLang="zh-CN" sz="2800" b="0" dirty="0">
                <a:latin typeface="Times New Roman" panose="02020603050405020304" pitchFamily="18" charset="0"/>
              </a:rPr>
              <a:t> </a:t>
            </a:r>
            <a:r>
              <a:rPr lang="zh-CN" altLang="en-US" sz="2800" dirty="0">
                <a:latin typeface="Times New Roman" panose="02020603050405020304" pitchFamily="18" charset="0"/>
              </a:rPr>
              <a:t>＃</a:t>
            </a:r>
            <a:r>
              <a:rPr lang="en-US" altLang="zh-CN" sz="2800" dirty="0">
                <a:latin typeface="Times New Roman" panose="02020603050405020304" pitchFamily="18" charset="0"/>
              </a:rPr>
              <a:t>define MAXLEN 80</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typedef struct{</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int  num;</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char array[MAXLEN];</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}Message ;</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1"/>
                </a:solidFill>
                <a:latin typeface="Times New Roman" panose="02020603050405020304" pitchFamily="18" charset="0"/>
              </a:rPr>
              <a:t>  semaphore mutex={1,NULL};</a:t>
            </a:r>
            <a:endParaRPr lang="en-US" altLang="zh-CN" sz="2800" dirty="0">
              <a:solidFill>
                <a:schemeClr val="accent1"/>
              </a:solidFill>
              <a:latin typeface="Times New Roman" panose="02020603050405020304" pitchFamily="18" charset="0"/>
            </a:endParaRPr>
          </a:p>
          <a:p>
            <a:pPr>
              <a:lnSpc>
                <a:spcPct val="100000"/>
              </a:lnSpc>
              <a:spcBef>
                <a:spcPct val="0"/>
              </a:spcBef>
            </a:pPr>
            <a:r>
              <a:rPr lang="en-US" altLang="zh-CN" sz="2800" dirty="0">
                <a:solidFill>
                  <a:schemeClr val="accent1"/>
                </a:solidFill>
                <a:latin typeface="Times New Roman" panose="02020603050405020304" pitchFamily="18" charset="0"/>
              </a:rPr>
              <a:t>  semaphore empty={N,NULL};</a:t>
            </a:r>
            <a:endParaRPr lang="en-US" altLang="zh-CN" sz="2800" dirty="0">
              <a:solidFill>
                <a:schemeClr val="accent1"/>
              </a:solidFill>
              <a:latin typeface="Times New Roman" panose="02020603050405020304" pitchFamily="18" charset="0"/>
            </a:endParaRPr>
          </a:p>
          <a:p>
            <a:pPr>
              <a:lnSpc>
                <a:spcPct val="100000"/>
              </a:lnSpc>
              <a:spcBef>
                <a:spcPct val="0"/>
              </a:spcBef>
            </a:pPr>
            <a:r>
              <a:rPr lang="en-US" altLang="zh-CN" sz="2800" dirty="0">
                <a:solidFill>
                  <a:schemeClr val="accent1"/>
                </a:solidFill>
                <a:latin typeface="Times New Roman" panose="02020603050405020304" pitchFamily="18" charset="0"/>
              </a:rPr>
              <a:t> </a:t>
            </a:r>
            <a:r>
              <a:rPr lang="en-US" altLang="zh-CN" sz="2800" b="0" dirty="0">
                <a:solidFill>
                  <a:schemeClr val="accent1"/>
                </a:solidFill>
                <a:latin typeface="Times New Roman" panose="02020603050405020304" pitchFamily="18" charset="0"/>
              </a:rPr>
              <a:t> </a:t>
            </a:r>
            <a:r>
              <a:rPr lang="en-US" altLang="zh-CN" sz="2800" dirty="0">
                <a:solidFill>
                  <a:schemeClr val="accent1"/>
                </a:solidFill>
                <a:latin typeface="Times New Roman" panose="02020603050405020304" pitchFamily="18" charset="0"/>
              </a:rPr>
              <a:t>semaphore full={0,NULL};</a:t>
            </a:r>
            <a:endParaRPr lang="en-US" altLang="zh-CN" sz="2800" dirty="0">
              <a:solidFill>
                <a:schemeClr val="accent1"/>
              </a:solidFill>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Message buffers[N];</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r>
              <a:rPr lang="en-US" altLang="zh-CN" sz="2800" dirty="0">
                <a:solidFill>
                  <a:srgbClr val="3333CC"/>
                </a:solidFill>
                <a:latin typeface="Times New Roman" panose="02020603050405020304" pitchFamily="18" charset="0"/>
              </a:rPr>
              <a:t>int  in =0,   out=0;</a:t>
            </a:r>
            <a:endParaRPr lang="en-US" altLang="zh-CN" sz="2800" dirty="0">
              <a:solidFill>
                <a:srgbClr val="3333CC"/>
              </a:solidFill>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72707" name="Rectangle 7"/>
          <p:cNvSpPr/>
          <p:nvPr/>
        </p:nvSpPr>
        <p:spPr>
          <a:xfrm>
            <a:off x="755650" y="404813"/>
            <a:ext cx="2216150" cy="579437"/>
          </a:xfrm>
          <a:prstGeom prst="rect">
            <a:avLst/>
          </a:prstGeom>
          <a:noFill/>
          <a:ln w="9525">
            <a:noFill/>
          </a:ln>
        </p:spPr>
        <p:txBody>
          <a:bodyPr wrap="none">
            <a:spAutoFit/>
          </a:bodyPr>
          <a:p>
            <a:pPr algn="ctr">
              <a:lnSpc>
                <a:spcPct val="100000"/>
              </a:lnSpc>
              <a:spcBef>
                <a:spcPct val="0"/>
              </a:spcBef>
            </a:pPr>
            <a:r>
              <a:rPr lang="zh-CN" altLang="en-US" sz="3200" dirty="0">
                <a:solidFill>
                  <a:schemeClr val="accent2"/>
                </a:solidFill>
                <a:latin typeface="仿宋_GB2312" pitchFamily="49" charset="-122"/>
                <a:ea typeface="仿宋_GB2312" pitchFamily="49" charset="-122"/>
              </a:rPr>
              <a:t>算法描述：</a:t>
            </a:r>
            <a:endParaRPr lang="zh-CN" altLang="en-US" sz="3200" dirty="0">
              <a:solidFill>
                <a:schemeClr val="accent2"/>
              </a:solidFill>
              <a:latin typeface="仿宋_GB2312" pitchFamily="49" charset="-122"/>
              <a:ea typeface="仿宋_GB2312" pitchFamily="49" charset="-122"/>
            </a:endParaRP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2"/>
          <p:cNvSpPr/>
          <p:nvPr/>
        </p:nvSpPr>
        <p:spPr>
          <a:xfrm>
            <a:off x="1331913" y="476250"/>
            <a:ext cx="7056437" cy="6070600"/>
          </a:xfrm>
          <a:prstGeom prst="rect">
            <a:avLst/>
          </a:prstGeom>
          <a:noFill/>
          <a:ln w="9525">
            <a:noFill/>
          </a:ln>
        </p:spPr>
        <p:txBody>
          <a:bodyPr>
            <a:spAutoFit/>
          </a:bodyPr>
          <a:p>
            <a:pPr>
              <a:lnSpc>
                <a:spcPct val="100000"/>
              </a:lnSpc>
              <a:spcBef>
                <a:spcPct val="0"/>
              </a:spcBef>
            </a:pPr>
            <a:r>
              <a:rPr lang="en-US" altLang="zh-CN" sz="2800" dirty="0">
                <a:solidFill>
                  <a:schemeClr val="accent2"/>
                </a:solidFill>
                <a:latin typeface="Times New Roman" panose="02020603050405020304" pitchFamily="18" charset="0"/>
              </a:rPr>
              <a:t>cobegin </a:t>
            </a:r>
            <a:endParaRPr lang="en-US" altLang="zh-CN" sz="2800" dirty="0">
              <a:solidFill>
                <a:schemeClr val="accent2"/>
              </a:solidFill>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program  producer</a:t>
            </a:r>
            <a:r>
              <a:rPr lang="en-US" altLang="zh-CN" sz="2800" baseline="-25000" dirty="0">
                <a:latin typeface="Times New Roman" panose="02020603050405020304" pitchFamily="18" charset="0"/>
              </a:rPr>
              <a:t>i</a:t>
            </a:r>
            <a:endParaRPr lang="en-US" altLang="zh-CN" sz="2800" baseline="-250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Message p_puf;</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while(1){</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produce a message in p_buf;</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1"/>
                </a:solidFill>
                <a:latin typeface="Times New Roman" panose="02020603050405020304" pitchFamily="18" charset="0"/>
              </a:rPr>
              <a:t>                   P(empty)</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a:p>
            <a:pPr>
              <a:lnSpc>
                <a:spcPct val="100000"/>
              </a:lnSpc>
              <a:spcBef>
                <a:spcPct val="0"/>
              </a:spcBef>
            </a:pPr>
            <a:r>
              <a:rPr lang="zh-CN" altLang="en-US" sz="2800" dirty="0">
                <a:solidFill>
                  <a:srgbClr val="3333CC"/>
                </a:solidFill>
                <a:latin typeface="Times New Roman" panose="02020603050405020304" pitchFamily="18" charset="0"/>
              </a:rPr>
              <a:t>                   </a:t>
            </a:r>
            <a:r>
              <a:rPr lang="en-US" altLang="zh-CN" sz="2800" dirty="0">
                <a:solidFill>
                  <a:srgbClr val="3333CC"/>
                </a:solidFill>
                <a:latin typeface="Times New Roman" panose="02020603050405020304" pitchFamily="18" charset="0"/>
              </a:rPr>
              <a:t>P(mutex)</a:t>
            </a:r>
            <a:r>
              <a:rPr lang="zh-CN" altLang="en-US" sz="2800" dirty="0">
                <a:solidFill>
                  <a:srgbClr val="3333CC"/>
                </a:solidFill>
                <a:latin typeface="Times New Roman" panose="02020603050405020304" pitchFamily="18" charset="0"/>
              </a:rPr>
              <a:t>；</a:t>
            </a:r>
            <a:endParaRPr lang="zh-CN" altLang="en-US" sz="2800" dirty="0">
              <a:solidFill>
                <a:srgbClr val="3333CC"/>
              </a:solidFill>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buffers[in] = </a:t>
            </a:r>
            <a:r>
              <a:rPr lang="en-US" altLang="zh-CN" sz="2800" dirty="0">
                <a:latin typeface="Arial" panose="020B0604020202020204" pitchFamily="34" charset="0"/>
              </a:rPr>
              <a:t>p_buf</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in =( in +1)%N;</a:t>
            </a:r>
            <a:endParaRPr lang="en-US" altLang="zh-CN" sz="2800" dirty="0">
              <a:latin typeface="Times New Roman" panose="02020603050405020304" pitchFamily="18" charset="0"/>
            </a:endParaRPr>
          </a:p>
          <a:p>
            <a:pPr>
              <a:lnSpc>
                <a:spcPct val="100000"/>
              </a:lnSpc>
              <a:spcBef>
                <a:spcPct val="0"/>
              </a:spcBef>
            </a:pPr>
            <a:r>
              <a:rPr lang="en-US" altLang="zh-CN" sz="2800" dirty="0">
                <a:solidFill>
                  <a:srgbClr val="3333CC"/>
                </a:solidFill>
                <a:latin typeface="Times New Roman" panose="02020603050405020304" pitchFamily="18" charset="0"/>
              </a:rPr>
              <a:t>                  V(mutex)</a:t>
            </a:r>
            <a:r>
              <a:rPr lang="zh-CN" altLang="en-US" sz="2800" dirty="0">
                <a:solidFill>
                  <a:srgbClr val="3333CC"/>
                </a:solidFill>
                <a:latin typeface="Times New Roman" panose="02020603050405020304" pitchFamily="18" charset="0"/>
              </a:rPr>
              <a:t>；</a:t>
            </a:r>
            <a:endParaRPr lang="zh-CN" altLang="en-US" sz="2800" dirty="0">
              <a:solidFill>
                <a:srgbClr val="3333CC"/>
              </a:solidFill>
              <a:latin typeface="Times New Roman" panose="02020603050405020304" pitchFamily="18" charset="0"/>
            </a:endParaRPr>
          </a:p>
          <a:p>
            <a:pPr>
              <a:lnSpc>
                <a:spcPct val="100000"/>
              </a:lnSpc>
              <a:spcBef>
                <a:spcPct val="0"/>
              </a:spcBef>
            </a:pPr>
            <a:r>
              <a:rPr lang="zh-CN" altLang="en-US" sz="2800" dirty="0">
                <a:solidFill>
                  <a:schemeClr val="accent1"/>
                </a:solidFill>
                <a:latin typeface="Times New Roman" panose="02020603050405020304" pitchFamily="18" charset="0"/>
              </a:rPr>
              <a:t>                  </a:t>
            </a:r>
            <a:r>
              <a:rPr lang="en-US" altLang="zh-CN" sz="2800" dirty="0">
                <a:solidFill>
                  <a:schemeClr val="accent1"/>
                </a:solidFill>
                <a:latin typeface="Times New Roman" panose="02020603050405020304" pitchFamily="18" charset="0"/>
              </a:rPr>
              <a:t>V(full)</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5106">
                                            <p:txEl>
                                              <p:charRg st="132" end="161"/>
                                            </p:txEl>
                                          </p:spTgt>
                                        </p:tgtEl>
                                        <p:attrNameLst>
                                          <p:attrName>style.visibility</p:attrName>
                                        </p:attrNameLst>
                                      </p:cBhvr>
                                      <p:to>
                                        <p:strVal val="visible"/>
                                      </p:to>
                                    </p:set>
                                    <p:animEffect transition="in" filter="box(in)">
                                      <p:cBhvr>
                                        <p:cTn id="7" dur="500"/>
                                        <p:tgtEl>
                                          <p:spTgt spid="175106">
                                            <p:txEl>
                                              <p:charRg st="132" end="1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5106">
                                            <p:txEl>
                                              <p:charRg st="161" end="190"/>
                                            </p:txEl>
                                          </p:spTgt>
                                        </p:tgtEl>
                                        <p:attrNameLst>
                                          <p:attrName>style.visibility</p:attrName>
                                        </p:attrNameLst>
                                      </p:cBhvr>
                                      <p:to>
                                        <p:strVal val="visible"/>
                                      </p:to>
                                    </p:set>
                                    <p:animEffect transition="in" filter="box(in)">
                                      <p:cBhvr>
                                        <p:cTn id="12" dur="500"/>
                                        <p:tgtEl>
                                          <p:spTgt spid="175106">
                                            <p:txEl>
                                              <p:charRg st="161" end="1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5106">
                                            <p:txEl>
                                              <p:charRg st="190" end="229"/>
                                            </p:txEl>
                                          </p:spTgt>
                                        </p:tgtEl>
                                        <p:attrNameLst>
                                          <p:attrName>style.visibility</p:attrName>
                                        </p:attrNameLst>
                                      </p:cBhvr>
                                      <p:to>
                                        <p:strVal val="visible"/>
                                      </p:to>
                                    </p:set>
                                    <p:animEffect transition="in" filter="box(in)">
                                      <p:cBhvr>
                                        <p:cTn id="17" dur="500"/>
                                        <p:tgtEl>
                                          <p:spTgt spid="175106">
                                            <p:txEl>
                                              <p:charRg st="190" end="2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5106">
                                            <p:txEl>
                                              <p:charRg st="229" end="264"/>
                                            </p:txEl>
                                          </p:spTgt>
                                        </p:tgtEl>
                                        <p:attrNameLst>
                                          <p:attrName>style.visibility</p:attrName>
                                        </p:attrNameLst>
                                      </p:cBhvr>
                                      <p:to>
                                        <p:strVal val="visible"/>
                                      </p:to>
                                    </p:set>
                                    <p:animEffect transition="in" filter="box(in)">
                                      <p:cBhvr>
                                        <p:cTn id="22" dur="500"/>
                                        <p:tgtEl>
                                          <p:spTgt spid="175106">
                                            <p:txEl>
                                              <p:charRg st="229" end="26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5106">
                                            <p:txEl>
                                              <p:charRg st="264" end="292"/>
                                            </p:txEl>
                                          </p:spTgt>
                                        </p:tgtEl>
                                        <p:attrNameLst>
                                          <p:attrName>style.visibility</p:attrName>
                                        </p:attrNameLst>
                                      </p:cBhvr>
                                      <p:to>
                                        <p:strVal val="visible"/>
                                      </p:to>
                                    </p:set>
                                    <p:animEffect transition="in" filter="box(in)">
                                      <p:cBhvr>
                                        <p:cTn id="27" dur="500"/>
                                        <p:tgtEl>
                                          <p:spTgt spid="175106">
                                            <p:txEl>
                                              <p:charRg st="264" end="2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5106">
                                            <p:txEl>
                                              <p:charRg st="292" end="319"/>
                                            </p:txEl>
                                          </p:spTgt>
                                        </p:tgtEl>
                                        <p:attrNameLst>
                                          <p:attrName>style.visibility</p:attrName>
                                        </p:attrNameLst>
                                      </p:cBhvr>
                                      <p:to>
                                        <p:strVal val="visible"/>
                                      </p:to>
                                    </p:set>
                                    <p:animEffect transition="in" filter="box(in)">
                                      <p:cBhvr>
                                        <p:cTn id="32" dur="500"/>
                                        <p:tgtEl>
                                          <p:spTgt spid="175106">
                                            <p:txEl>
                                              <p:charRg st="292" end="3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p:nvPr/>
        </p:nvSpPr>
        <p:spPr>
          <a:xfrm>
            <a:off x="1187450" y="908050"/>
            <a:ext cx="7345363" cy="5643563"/>
          </a:xfrm>
          <a:prstGeom prst="rect">
            <a:avLst/>
          </a:prstGeom>
          <a:noFill/>
          <a:ln w="9525">
            <a:noFill/>
          </a:ln>
        </p:spPr>
        <p:txBody>
          <a:bodyPr>
            <a:spAutoFit/>
          </a:bodyPr>
          <a:p>
            <a:pPr>
              <a:lnSpc>
                <a:spcPct val="100000"/>
              </a:lnSpc>
              <a:spcBef>
                <a:spcPct val="0"/>
              </a:spcBef>
            </a:pPr>
            <a:r>
              <a:rPr lang="en-US" altLang="zh-CN" sz="2800" dirty="0">
                <a:latin typeface="Times New Roman" panose="02020603050405020304" pitchFamily="18" charset="0"/>
              </a:rPr>
              <a:t>program  consumer</a:t>
            </a:r>
            <a:r>
              <a:rPr lang="en-US" altLang="zh-CN" sz="2800" baseline="-25000" dirty="0">
                <a:latin typeface="Times New Roman" panose="02020603050405020304" pitchFamily="18" charset="0"/>
              </a:rPr>
              <a:t>j</a:t>
            </a:r>
            <a:endParaRPr lang="en-US" altLang="zh-CN" sz="2800" baseline="-250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Message c_buf;</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while(1){</a:t>
            </a:r>
            <a:endParaRPr lang="en-US" altLang="zh-CN" sz="2800" dirty="0">
              <a:latin typeface="Times New Roman" panose="02020603050405020304" pitchFamily="18" charset="0"/>
            </a:endParaRPr>
          </a:p>
          <a:p>
            <a:pPr lvl="1" eaLnBrk="1" hangingPunct="1">
              <a:lnSpc>
                <a:spcPct val="100000"/>
              </a:lnSpc>
              <a:spcBef>
                <a:spcPct val="0"/>
              </a:spcBef>
            </a:pPr>
            <a:r>
              <a:rPr lang="en-US" altLang="zh-CN" sz="2800" dirty="0">
                <a:solidFill>
                  <a:schemeClr val="accent1"/>
                </a:solidFill>
                <a:latin typeface="Times New Roman" panose="02020603050405020304" pitchFamily="18" charset="0"/>
              </a:rPr>
              <a:t>    P(full)</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a:p>
            <a:pPr lvl="1" eaLnBrk="1" hangingPunct="1">
              <a:lnSpc>
                <a:spcPct val="100000"/>
              </a:lnSpc>
              <a:spcBef>
                <a:spcPct val="0"/>
              </a:spcBef>
            </a:pPr>
            <a:r>
              <a:rPr lang="zh-CN" altLang="en-US" sz="2800" dirty="0">
                <a:solidFill>
                  <a:srgbClr val="3333CC"/>
                </a:solidFill>
                <a:latin typeface="Times New Roman" panose="02020603050405020304" pitchFamily="18" charset="0"/>
              </a:rPr>
              <a:t>    </a:t>
            </a:r>
            <a:r>
              <a:rPr lang="en-US" altLang="zh-CN" sz="2800" dirty="0">
                <a:solidFill>
                  <a:srgbClr val="3333CC"/>
                </a:solidFill>
                <a:latin typeface="Times New Roman" panose="02020603050405020304" pitchFamily="18" charset="0"/>
              </a:rPr>
              <a:t>P(mutex)</a:t>
            </a:r>
            <a:r>
              <a:rPr lang="zh-CN" altLang="en-US" sz="2800" dirty="0">
                <a:solidFill>
                  <a:srgbClr val="3333CC"/>
                </a:solidFill>
                <a:latin typeface="Times New Roman" panose="02020603050405020304" pitchFamily="18" charset="0"/>
              </a:rPr>
              <a:t>；</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c_buf = buffers[out]</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lvl="1" eaLnBrk="1" hangingPunct="1">
              <a:lnSpc>
                <a:spcPct val="100000"/>
              </a:lnSpc>
              <a:spcBef>
                <a:spcPct val="0"/>
              </a:spcBef>
            </a:pPr>
            <a:r>
              <a:rPr lang="en-US" altLang="zh-CN" sz="2800" dirty="0">
                <a:latin typeface="Times New Roman" panose="02020603050405020304" pitchFamily="18" charset="0"/>
              </a:rPr>
              <a:t>    out =(out+1)%N;</a:t>
            </a:r>
            <a:endParaRPr lang="en-US" altLang="zh-CN" sz="2800" dirty="0">
              <a:latin typeface="Times New Roman" panose="02020603050405020304" pitchFamily="18" charset="0"/>
            </a:endParaRPr>
          </a:p>
          <a:p>
            <a:pPr>
              <a:lnSpc>
                <a:spcPct val="100000"/>
              </a:lnSpc>
              <a:spcBef>
                <a:spcPct val="0"/>
              </a:spcBef>
            </a:pPr>
            <a:r>
              <a:rPr lang="en-US" altLang="zh-CN" sz="2800" dirty="0">
                <a:solidFill>
                  <a:srgbClr val="3333CC"/>
                </a:solidFill>
                <a:latin typeface="Times New Roman" panose="02020603050405020304" pitchFamily="18" charset="0"/>
              </a:rPr>
              <a:t>            V(mutex)</a:t>
            </a:r>
            <a:r>
              <a:rPr lang="zh-CN" altLang="en-US" sz="2800" dirty="0">
                <a:solidFill>
                  <a:srgbClr val="3333CC"/>
                </a:solidFill>
                <a:latin typeface="Times New Roman" panose="02020603050405020304" pitchFamily="18" charset="0"/>
              </a:rPr>
              <a:t>；</a:t>
            </a:r>
            <a:endParaRPr lang="zh-CN" altLang="en-US" sz="2800" dirty="0">
              <a:solidFill>
                <a:srgbClr val="3333CC"/>
              </a:solidFill>
              <a:latin typeface="Times New Roman" panose="02020603050405020304" pitchFamily="18" charset="0"/>
            </a:endParaRPr>
          </a:p>
          <a:p>
            <a:pPr>
              <a:lnSpc>
                <a:spcPct val="100000"/>
              </a:lnSpc>
              <a:spcBef>
                <a:spcPct val="0"/>
              </a:spcBef>
            </a:pPr>
            <a:r>
              <a:rPr lang="zh-CN" altLang="en-US" sz="2800" dirty="0">
                <a:solidFill>
                  <a:schemeClr val="accent1"/>
                </a:solidFill>
                <a:latin typeface="Times New Roman" panose="02020603050405020304" pitchFamily="18" charset="0"/>
              </a:rPr>
              <a:t>            </a:t>
            </a:r>
            <a:r>
              <a:rPr lang="en-US" altLang="zh-CN" sz="2800" dirty="0">
                <a:solidFill>
                  <a:schemeClr val="accent1"/>
                </a:solidFill>
                <a:latin typeface="Times New Roman" panose="02020603050405020304" pitchFamily="18" charset="0"/>
              </a:rPr>
              <a:t>V(empty)</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consume the message in c_buf;  }</a:t>
            </a:r>
            <a:endParaRPr lang="en-US" altLang="zh-CN" sz="2800" dirty="0">
              <a:latin typeface="Times New Roman" panose="02020603050405020304" pitchFamily="18" charset="0"/>
            </a:endParaRPr>
          </a:p>
          <a:p>
            <a:pPr>
              <a:lnSpc>
                <a:spcPct val="100000"/>
              </a:lnSpc>
              <a:spcBef>
                <a:spcPct val="0"/>
              </a:spcBef>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2"/>
                </a:solidFill>
                <a:latin typeface="Times New Roman" panose="02020603050405020304" pitchFamily="18" charset="0"/>
              </a:rPr>
              <a:t>coend </a:t>
            </a:r>
            <a:endParaRPr lang="en-US" altLang="zh-CN" sz="2800" dirty="0">
              <a:solidFill>
                <a:schemeClr val="accent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4210">
                                            <p:txEl>
                                              <p:charRg st="60" end="73"/>
                                            </p:txEl>
                                          </p:spTgt>
                                        </p:tgtEl>
                                        <p:attrNameLst>
                                          <p:attrName>style.visibility</p:attrName>
                                        </p:attrNameLst>
                                      </p:cBhvr>
                                      <p:to>
                                        <p:strVal val="visible"/>
                                      </p:to>
                                    </p:set>
                                    <p:animEffect transition="in" filter="box(in)">
                                      <p:cBhvr>
                                        <p:cTn id="7" dur="500"/>
                                        <p:tgtEl>
                                          <p:spTgt spid="94210">
                                            <p:txEl>
                                              <p:charRg st="60" end="7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4210">
                                            <p:txEl>
                                              <p:charRg st="73" end="95"/>
                                            </p:txEl>
                                          </p:spTgt>
                                        </p:tgtEl>
                                        <p:attrNameLst>
                                          <p:attrName>style.visibility</p:attrName>
                                        </p:attrNameLst>
                                      </p:cBhvr>
                                      <p:to>
                                        <p:strVal val="visible"/>
                                      </p:to>
                                    </p:set>
                                    <p:animEffect transition="in" filter="box(in)">
                                      <p:cBhvr>
                                        <p:cTn id="12" dur="500"/>
                                        <p:tgtEl>
                                          <p:spTgt spid="94210">
                                            <p:txEl>
                                              <p:charRg st="73"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4210">
                                            <p:txEl>
                                              <p:charRg st="95" end="121"/>
                                            </p:txEl>
                                          </p:spTgt>
                                        </p:tgtEl>
                                        <p:attrNameLst>
                                          <p:attrName>style.visibility</p:attrName>
                                        </p:attrNameLst>
                                      </p:cBhvr>
                                      <p:to>
                                        <p:strVal val="visible"/>
                                      </p:to>
                                    </p:set>
                                    <p:animEffect transition="in" filter="box(in)">
                                      <p:cBhvr>
                                        <p:cTn id="17" dur="500"/>
                                        <p:tgtEl>
                                          <p:spTgt spid="94210">
                                            <p:txEl>
                                              <p:charRg st="95" end="1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4210">
                                            <p:txEl>
                                              <p:charRg st="121" end="141"/>
                                            </p:txEl>
                                          </p:spTgt>
                                        </p:tgtEl>
                                        <p:attrNameLst>
                                          <p:attrName>style.visibility</p:attrName>
                                        </p:attrNameLst>
                                      </p:cBhvr>
                                      <p:to>
                                        <p:strVal val="visible"/>
                                      </p:to>
                                    </p:set>
                                    <p:animEffect transition="in" filter="box(in)">
                                      <p:cBhvr>
                                        <p:cTn id="22" dur="500"/>
                                        <p:tgtEl>
                                          <p:spTgt spid="94210">
                                            <p:txEl>
                                              <p:charRg st="121" end="14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4210">
                                            <p:txEl>
                                              <p:charRg st="141" end="163"/>
                                            </p:txEl>
                                          </p:spTgt>
                                        </p:tgtEl>
                                        <p:attrNameLst>
                                          <p:attrName>style.visibility</p:attrName>
                                        </p:attrNameLst>
                                      </p:cBhvr>
                                      <p:to>
                                        <p:strVal val="visible"/>
                                      </p:to>
                                    </p:set>
                                    <p:animEffect transition="in" filter="box(in)">
                                      <p:cBhvr>
                                        <p:cTn id="27" dur="500"/>
                                        <p:tgtEl>
                                          <p:spTgt spid="94210">
                                            <p:txEl>
                                              <p:charRg st="141" end="16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4210">
                                            <p:txEl>
                                              <p:charRg st="163" end="185"/>
                                            </p:txEl>
                                          </p:spTgt>
                                        </p:tgtEl>
                                        <p:attrNameLst>
                                          <p:attrName>style.visibility</p:attrName>
                                        </p:attrNameLst>
                                      </p:cBhvr>
                                      <p:to>
                                        <p:strVal val="visible"/>
                                      </p:to>
                                    </p:set>
                                    <p:animEffect transition="in" filter="box(in)">
                                      <p:cBhvr>
                                        <p:cTn id="32" dur="500"/>
                                        <p:tgtEl>
                                          <p:spTgt spid="94210">
                                            <p:txEl>
                                              <p:charRg st="163" end="18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94210">
                                            <p:txEl>
                                              <p:charRg st="185" end="230"/>
                                            </p:txEl>
                                          </p:spTgt>
                                        </p:tgtEl>
                                        <p:attrNameLst>
                                          <p:attrName>style.visibility</p:attrName>
                                        </p:attrNameLst>
                                      </p:cBhvr>
                                      <p:to>
                                        <p:strVal val="visible"/>
                                      </p:to>
                                    </p:set>
                                    <p:animEffect transition="in" filter="box(in)">
                                      <p:cBhvr>
                                        <p:cTn id="37" dur="500"/>
                                        <p:tgtEl>
                                          <p:spTgt spid="94210">
                                            <p:txEl>
                                              <p:charRg st="185" end="2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Rectangle 2"/>
          <p:cNvSpPr>
            <a:spLocks noGrp="1" noChangeArrowheads="1"/>
          </p:cNvSpPr>
          <p:nvPr>
            <p:ph type="title"/>
          </p:nvPr>
        </p:nvSpPr>
        <p:spPr>
          <a:xfrm>
            <a:off x="457200" y="325438"/>
            <a:ext cx="8229600" cy="7286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如果将消费者的两个</a:t>
            </a:r>
            <a:r>
              <a:rPr kumimoji="0" lang="en-US" altLang="zh-CN"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P</a:t>
            </a: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操作对调？</a:t>
            </a:r>
            <a:endPar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8841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sng" strike="noStrike" kern="0" cap="none" spc="0" normalizeH="0" baseline="0" noProof="0" smtClean="0">
                <a:ln>
                  <a:noFill/>
                </a:ln>
                <a:solidFill>
                  <a:schemeClr val="accent1"/>
                </a:solidFill>
                <a:effectLst>
                  <a:outerShdw blurRad="38100" dist="38100" dir="2700000" algn="tl">
                    <a:srgbClr val="C0C0C0"/>
                  </a:outerShdw>
                </a:effectLst>
                <a:uLnTx/>
                <a:uFillTx/>
                <a:latin typeface="Times New Roman" panose="02020603050405020304" pitchFamily="18" charset="0"/>
                <a:ea typeface="+mn-ea"/>
                <a:cs typeface="+mn-cs"/>
              </a:rPr>
              <a:t>生产者</a:t>
            </a:r>
            <a:r>
              <a:rPr kumimoji="0" lang="en-US" altLang="zh-CN" sz="2800" b="1" i="0" u="sng" strike="noStrike" kern="0" cap="none" spc="0" normalizeH="0" baseline="-30000" noProof="0" smtClean="0">
                <a:ln>
                  <a:noFill/>
                </a:ln>
                <a:solidFill>
                  <a:schemeClr val="accent1"/>
                </a:solidFill>
                <a:effectLst>
                  <a:outerShdw blurRad="38100" dist="38100" dir="2700000" algn="tl">
                    <a:srgbClr val="C0C0C0"/>
                  </a:outerShdw>
                </a:effectLst>
                <a:uLnTx/>
                <a:uFillTx/>
                <a:latin typeface="+mn-lt"/>
                <a:ea typeface="+mn-ea"/>
                <a:cs typeface="+mn-cs"/>
              </a:rPr>
              <a:t>i</a:t>
            </a:r>
            <a:r>
              <a:rPr kumimoji="0" lang="en-US" altLang="zh-CN" sz="2800" b="1" i="0" u="sng" strike="noStrike" kern="0" cap="none" spc="0" normalizeH="0" baseline="-30000" noProof="0" smtClean="0">
                <a:ln>
                  <a:noFill/>
                </a:ln>
                <a:solidFill>
                  <a:srgbClr val="FFFF66"/>
                </a:solidFill>
                <a:effectLst>
                  <a:outerShdw blurRad="38100" dist="38100" dir="2700000" algn="tl">
                    <a:srgbClr val="C0C0C0"/>
                  </a:outerShdw>
                </a:effectLst>
                <a:uLnTx/>
                <a:uFillTx/>
                <a:latin typeface="+mn-lt"/>
                <a:ea typeface="+mn-ea"/>
                <a:cs typeface="+mn-cs"/>
              </a:rPr>
              <a:t> </a:t>
            </a:r>
            <a:r>
              <a:rPr kumimoji="0" lang="en-US" altLang="zh-CN" sz="2800" b="1" i="0" u="none" strike="noStrike" kern="0" cap="none" spc="0" normalizeH="0" baseline="-30000" noProof="0" smtClean="0">
                <a:ln>
                  <a:noFill/>
                </a:ln>
                <a:solidFill>
                  <a:srgbClr val="FFFF66"/>
                </a:solidFill>
                <a:effectLst>
                  <a:outerShdw blurRad="38100" dist="38100" dir="2700000" algn="tl">
                    <a:srgbClr val="C0C0C0"/>
                  </a:outerShdw>
                </a:effectLst>
                <a:uLnTx/>
                <a:uFillTx/>
                <a:latin typeface="+mn-lt"/>
                <a:ea typeface="+mn-ea"/>
                <a:cs typeface="+mn-cs"/>
              </a:rPr>
              <a:t>                                       </a:t>
            </a:r>
            <a:r>
              <a:rPr kumimoji="0" lang="en-US" altLang="zh-CN" sz="2800" b="1" i="0" u="sng" strike="noStrike" kern="0" cap="none" spc="0" normalizeH="0" baseline="-30000" noProof="0" smtClean="0">
                <a:ln>
                  <a:noFill/>
                </a:ln>
                <a:solidFill>
                  <a:srgbClr val="FFFF66"/>
                </a:solidFill>
                <a:effectLst>
                  <a:outerShdw blurRad="38100" dist="38100" dir="2700000" algn="tl">
                    <a:srgbClr val="C0C0C0"/>
                  </a:outerShdw>
                </a:effectLst>
                <a:uLnTx/>
                <a:uFillTx/>
                <a:latin typeface="+mn-lt"/>
                <a:ea typeface="+mn-ea"/>
                <a:cs typeface="+mn-cs"/>
              </a:rPr>
              <a:t> </a:t>
            </a:r>
            <a:r>
              <a:rPr kumimoji="0" lang="zh-CN" altLang="en-US" sz="2800" b="1" i="0" u="sng" strike="noStrike" kern="0" cap="none" spc="0" normalizeH="0" baseline="0" noProof="0" smtClean="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消费者</a:t>
            </a:r>
            <a:r>
              <a:rPr kumimoji="0" lang="en-US" altLang="zh-CN" sz="2800" b="1" i="0" u="sng" strike="noStrike" kern="0" cap="none" spc="0" normalizeH="0" baseline="-30000" noProof="0" smtClean="0">
                <a:ln>
                  <a:noFill/>
                </a:ln>
                <a:solidFill>
                  <a:schemeClr val="hlink"/>
                </a:solidFill>
                <a:effectLst>
                  <a:outerShdw blurRad="38100" dist="38100" dir="2700000" algn="tl">
                    <a:srgbClr val="C0C0C0"/>
                  </a:outerShdw>
                </a:effectLst>
                <a:uLnTx/>
                <a:uFillTx/>
                <a:latin typeface="+mn-lt"/>
                <a:ea typeface="+mn-ea"/>
                <a:cs typeface="+mn-cs"/>
              </a:rPr>
              <a:t>j</a:t>
            </a:r>
            <a:endParaRPr kumimoji="0" lang="en-US" altLang="zh-CN" sz="2800" b="1" i="0" u="sng"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endParaRPr>
          </a:p>
          <a:p>
            <a:pPr marL="342900" marR="0" lvl="0" indent="-342900" algn="l" defTabSz="914400" rtl="0" eaLnBrk="0" fontAlgn="base" latinLnBrk="0" hangingPunct="0">
              <a:lnSpc>
                <a:spcPct val="210000"/>
              </a:lnSpc>
              <a:spcBef>
                <a:spcPct val="20000"/>
              </a:spcBef>
              <a:spcAft>
                <a:spcPct val="0"/>
              </a:spcAft>
              <a:buClrTx/>
              <a:buSzTx/>
              <a:buFontTx/>
              <a:buNone/>
              <a:defRPr/>
            </a:pP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生产出一产品；</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smtClean="0">
                <a:ln>
                  <a:noFill/>
                </a:ln>
                <a:solidFill>
                  <a:schemeClr val="accent1"/>
                </a:solidFill>
                <a:effectLst/>
                <a:uLnTx/>
                <a:uFillTx/>
                <a:latin typeface="+mn-lt"/>
                <a:ea typeface="+mn-ea"/>
                <a:cs typeface="+mn-cs"/>
              </a:rPr>
              <a:t>P</a:t>
            </a:r>
            <a:r>
              <a:rPr kumimoji="0" lang="zh-CN" altLang="en-US" sz="2800" b="1" i="0" u="none" strike="noStrike" kern="0" cap="none" spc="0" normalizeH="0" baseline="0" noProof="0" smtClean="0">
                <a:ln>
                  <a:noFill/>
                </a:ln>
                <a:solidFill>
                  <a:schemeClr val="accent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accent1"/>
                </a:solidFill>
                <a:effectLst/>
                <a:uLnTx/>
                <a:uFillTx/>
                <a:latin typeface="+mn-lt"/>
                <a:ea typeface="+mn-ea"/>
                <a:cs typeface="+mn-cs"/>
              </a:rPr>
              <a:t>mutex</a:t>
            </a:r>
            <a:r>
              <a:rPr kumimoji="0" lang="zh-CN" altLang="en-US" sz="2800" b="1" i="0" u="none" strike="noStrike" kern="0" cap="none" spc="0" normalizeH="0" baseline="0" noProof="0" smtClean="0">
                <a:ln>
                  <a:noFill/>
                </a:ln>
                <a:solidFill>
                  <a:schemeClr val="accent1"/>
                </a:solidFill>
                <a:effectLst/>
                <a:uLnTx/>
                <a:uFillTx/>
                <a:latin typeface="Times New Roman" panose="02020603050405020304" pitchFamily="18" charset="0"/>
                <a:ea typeface="+mn-ea"/>
                <a:cs typeface="+mn-cs"/>
              </a:rPr>
              <a:t>）；</a:t>
            </a:r>
            <a:endParaRPr kumimoji="0" lang="zh-CN" altLang="en-US" sz="2800" b="1" i="0" u="none" strike="noStrike" kern="0" cap="none" spc="0" normalizeH="0" baseline="0" noProof="0" smtClean="0">
              <a:ln>
                <a:noFill/>
              </a:ln>
              <a:solidFill>
                <a:schemeClr val="accent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P</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empty</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smtClean="0">
                <a:ln>
                  <a:noFill/>
                </a:ln>
                <a:solidFill>
                  <a:schemeClr val="accent1"/>
                </a:solidFill>
                <a:effectLst/>
                <a:uLnTx/>
                <a:uFillTx/>
                <a:latin typeface="+mn-lt"/>
                <a:ea typeface="+mn-ea"/>
                <a:cs typeface="+mn-cs"/>
              </a:rPr>
              <a:t>P</a:t>
            </a:r>
            <a:r>
              <a:rPr kumimoji="0" lang="zh-CN" altLang="en-US" sz="2800" b="1" i="0" u="none" strike="noStrike" kern="0" cap="none" spc="0" normalizeH="0" baseline="0" noProof="0" smtClean="0">
                <a:ln>
                  <a:noFill/>
                </a:ln>
                <a:solidFill>
                  <a:schemeClr val="accent1"/>
                </a:solidFill>
                <a:effectLst/>
                <a:uLnTx/>
                <a:uFillTx/>
                <a:latin typeface="+mn-lt"/>
                <a:ea typeface="+mn-ea"/>
                <a:cs typeface="+mn-cs"/>
              </a:rPr>
              <a:t>（ </a:t>
            </a:r>
            <a:r>
              <a:rPr kumimoji="0" lang="en-US" altLang="zh-CN" sz="2800" b="1" i="0" u="none" strike="noStrike" kern="0" cap="none" spc="0" normalizeH="0" baseline="0" noProof="0" smtClean="0">
                <a:ln>
                  <a:noFill/>
                </a:ln>
                <a:solidFill>
                  <a:schemeClr val="accent1"/>
                </a:solidFill>
                <a:effectLst/>
                <a:uLnTx/>
                <a:uFillTx/>
                <a:latin typeface="+mn-lt"/>
                <a:ea typeface="+mn-ea"/>
                <a:cs typeface="+mn-cs"/>
              </a:rPr>
              <a:t>full</a:t>
            </a:r>
            <a:r>
              <a:rPr kumimoji="0" lang="zh-CN" altLang="en-US" sz="2800" b="1" i="0" u="none" strike="noStrike" kern="0" cap="none" spc="0" normalizeH="0" baseline="0" noProof="0" smtClean="0">
                <a:ln>
                  <a:noFill/>
                </a:ln>
                <a:solidFill>
                  <a:schemeClr val="accent1"/>
                </a:solidFill>
                <a:effectLst/>
                <a:uLnTx/>
                <a:uFillTx/>
                <a:latin typeface="+mn-lt"/>
                <a:ea typeface="+mn-ea"/>
                <a:cs typeface="+mn-cs"/>
              </a:rPr>
              <a:t>）；</a:t>
            </a:r>
            <a:endParaRPr kumimoji="0" lang="zh-CN" altLang="en-US" sz="2800" b="1" i="0" u="none" strike="noStrike" kern="0" cap="none" spc="0" normalizeH="0" baseline="0" noProof="0" smtClean="0">
              <a:ln>
                <a:noFill/>
              </a:ln>
              <a:solidFill>
                <a:schemeClr val="accent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P</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mutex</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从缓冲区取出一产品；</a:t>
            </a: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1"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将该产品放入缓冲区</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V</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mutex</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V</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mutex</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V</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empty</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1"/>
              </a:buClr>
              <a:buSzTx/>
              <a:buFontTx/>
              <a:buNone/>
              <a:defRPr/>
            </a:pP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V</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full</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消费该产品；</a:t>
            </a: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p:txBody>
      </p:sp>
      <p:sp>
        <p:nvSpPr>
          <p:cNvPr id="188430" name="Line 14"/>
          <p:cNvSpPr>
            <a:spLocks noChangeShapeType="1"/>
          </p:cNvSpPr>
          <p:nvPr/>
        </p:nvSpPr>
        <p:spPr bwMode="auto">
          <a:xfrm>
            <a:off x="3995738" y="1412875"/>
            <a:ext cx="0" cy="467995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81" name="Rectangle 16"/>
          <p:cNvSpPr/>
          <p:nvPr/>
        </p:nvSpPr>
        <p:spPr>
          <a:xfrm>
            <a:off x="7667625" y="2565400"/>
            <a:ext cx="2089150" cy="1584325"/>
          </a:xfrm>
          <a:prstGeom prst="rect">
            <a:avLst/>
          </a:prstGeom>
          <a:noFill/>
          <a:ln w="9525">
            <a:noFill/>
          </a:ln>
        </p:spPr>
        <p:txBody>
          <a:bodyPr wrap="none" anchor="ctr">
            <a:spAutoFit/>
          </a:bodyPr>
          <a:p>
            <a:endParaRPr lang="zh-CN" altLang="en-US" dirty="0">
              <a:latin typeface="Arial" panose="020B0604020202020204" pitchFamily="34" charset="0"/>
            </a:endParaRPr>
          </a:p>
        </p:txBody>
      </p:sp>
      <p:grpSp>
        <p:nvGrpSpPr>
          <p:cNvPr id="2" name="Group 19"/>
          <p:cNvGrpSpPr/>
          <p:nvPr/>
        </p:nvGrpSpPr>
        <p:grpSpPr>
          <a:xfrm>
            <a:off x="6732588" y="836613"/>
            <a:ext cx="2592387" cy="1296987"/>
            <a:chOff x="4241" y="436"/>
            <a:chExt cx="1633" cy="817"/>
          </a:xfrm>
        </p:grpSpPr>
        <p:sp>
          <p:nvSpPr>
            <p:cNvPr id="75784" name="Text Box 15"/>
            <p:cNvSpPr txBox="1"/>
            <p:nvPr/>
          </p:nvSpPr>
          <p:spPr>
            <a:xfrm>
              <a:off x="4241" y="436"/>
              <a:ext cx="1361" cy="518"/>
            </a:xfrm>
            <a:prstGeom prst="rect">
              <a:avLst/>
            </a:prstGeom>
            <a:noFill/>
            <a:ln w="28575">
              <a:noFill/>
            </a:ln>
          </p:spPr>
          <p:txBody>
            <a:bodyPr>
              <a:spAutoFit/>
            </a:bodyPr>
            <a:p>
              <a:pPr marL="457200" indent="-457200">
                <a:spcBef>
                  <a:spcPct val="0"/>
                </a:spcBef>
              </a:pPr>
              <a:r>
                <a:rPr lang="en-US" altLang="zh-CN" dirty="0">
                  <a:latin typeface="Arial" panose="020B0604020202020204" pitchFamily="34" charset="0"/>
                </a:rPr>
                <a:t>P</a:t>
              </a:r>
              <a:r>
                <a:rPr lang="zh-CN" altLang="en-US" dirty="0">
                  <a:latin typeface="Arial" panose="020B0604020202020204" pitchFamily="34" charset="0"/>
                </a:rPr>
                <a:t>（ </a:t>
              </a:r>
              <a:r>
                <a:rPr lang="en-US" altLang="zh-CN" dirty="0">
                  <a:latin typeface="Arial" panose="020B0604020202020204" pitchFamily="34" charset="0"/>
                </a:rPr>
                <a:t>full</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75785" name="Rectangle 17"/>
            <p:cNvSpPr/>
            <p:nvPr/>
          </p:nvSpPr>
          <p:spPr>
            <a:xfrm>
              <a:off x="4241" y="572"/>
              <a:ext cx="1451" cy="681"/>
            </a:xfrm>
            <a:prstGeom prst="rect">
              <a:avLst/>
            </a:prstGeom>
            <a:noFill/>
            <a:ln w="28575" cap="flat" cmpd="sng">
              <a:solidFill>
                <a:srgbClr val="FF0000"/>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75786" name="Text Box 18"/>
            <p:cNvSpPr txBox="1"/>
            <p:nvPr/>
          </p:nvSpPr>
          <p:spPr>
            <a:xfrm>
              <a:off x="4241" y="709"/>
              <a:ext cx="1633" cy="518"/>
            </a:xfrm>
            <a:prstGeom prst="rect">
              <a:avLst/>
            </a:prstGeom>
            <a:noFill/>
            <a:ln w="28575">
              <a:noFill/>
            </a:ln>
          </p:spPr>
          <p:txBody>
            <a:bodyPr>
              <a:spAutoFit/>
            </a:bodyPr>
            <a:p>
              <a:pPr marL="457200" indent="-457200">
                <a:spcBef>
                  <a:spcPct val="0"/>
                </a:spcBef>
              </a:pPr>
              <a:r>
                <a:rPr lang="en-US" altLang="zh-CN" dirty="0">
                  <a:latin typeface="Arial" panose="020B0604020202020204" pitchFamily="34" charset="0"/>
                </a:rPr>
                <a:t>P</a:t>
              </a:r>
              <a:r>
                <a:rPr lang="zh-CN" altLang="en-US" dirty="0">
                  <a:latin typeface="Arial" panose="020B0604020202020204" pitchFamily="34" charset="0"/>
                </a:rPr>
                <a:t>（ </a:t>
              </a:r>
              <a:r>
                <a:rPr lang="en-US" altLang="zh-CN" dirty="0">
                  <a:latin typeface="Arial" panose="020B0604020202020204" pitchFamily="34" charset="0"/>
                </a:rPr>
                <a:t>mutex </a:t>
              </a:r>
              <a:r>
                <a:rPr lang="zh-CN" altLang="en-US" dirty="0">
                  <a:latin typeface="Arial" panose="020B0604020202020204" pitchFamily="34" charset="0"/>
                </a:rPr>
                <a:t>） ；</a:t>
              </a:r>
              <a:endParaRPr lang="zh-CN" altLang="en-US" dirty="0">
                <a:latin typeface="Arial" panose="020B0604020202020204" pitchFamily="34" charset="0"/>
              </a:endParaRPr>
            </a:p>
          </p:txBody>
        </p:sp>
      </p:grpSp>
      <p:sp>
        <p:nvSpPr>
          <p:cNvPr id="188436" name="Line 20"/>
          <p:cNvSpPr/>
          <p:nvPr/>
        </p:nvSpPr>
        <p:spPr>
          <a:xfrm flipH="1">
            <a:off x="6229350" y="2060575"/>
            <a:ext cx="574675" cy="504825"/>
          </a:xfrm>
          <a:prstGeom prst="line">
            <a:avLst/>
          </a:prstGeom>
          <a:ln w="28575" cap="flat" cmpd="sng">
            <a:solidFill>
              <a:schemeClr val="tx1"/>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188436"/>
                                        </p:tgtEl>
                                        <p:attrNameLst>
                                          <p:attrName>style.visibility</p:attrName>
                                        </p:attrNameLst>
                                      </p:cBhvr>
                                      <p:to>
                                        <p:strVal val="visible"/>
                                      </p:to>
                                    </p:set>
                                    <p:animEffect transition="in" filter="box(in)">
                                      <p:cBhvr>
                                        <p:cTn id="10" dur="500"/>
                                        <p:tgtEl>
                                          <p:spTgt spid="18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Rectangle 2"/>
          <p:cNvSpPr>
            <a:spLocks noGrp="1" noChangeArrowheads="1"/>
          </p:cNvSpPr>
          <p:nvPr>
            <p:ph type="title"/>
          </p:nvPr>
        </p:nvSpPr>
        <p:spPr>
          <a:xfrm>
            <a:off x="457200" y="325438"/>
            <a:ext cx="8229600" cy="7286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如果将消费者的两个</a:t>
            </a:r>
            <a:r>
              <a:rPr kumimoji="0" lang="en-US" altLang="zh-CN"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V</a:t>
            </a: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操作对调？？</a:t>
            </a:r>
            <a:endPar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9046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sng" strike="noStrike" kern="0" cap="none" spc="0" normalizeH="0" baseline="0" noProof="0" smtClean="0">
                <a:ln>
                  <a:noFill/>
                </a:ln>
                <a:solidFill>
                  <a:schemeClr val="accent1"/>
                </a:solidFill>
                <a:effectLst>
                  <a:outerShdw blurRad="38100" dist="38100" dir="2700000" algn="tl">
                    <a:srgbClr val="C0C0C0"/>
                  </a:outerShdw>
                </a:effectLst>
                <a:uLnTx/>
                <a:uFillTx/>
                <a:latin typeface="Times New Roman" panose="02020603050405020304" pitchFamily="18" charset="0"/>
                <a:ea typeface="+mn-ea"/>
                <a:cs typeface="+mn-cs"/>
              </a:rPr>
              <a:t>生产者</a:t>
            </a:r>
            <a:r>
              <a:rPr kumimoji="0" lang="en-US" altLang="zh-CN" sz="2800" b="1" i="0" u="sng" strike="noStrike" kern="0" cap="none" spc="0" normalizeH="0" baseline="-30000" noProof="0" smtClean="0">
                <a:ln>
                  <a:noFill/>
                </a:ln>
                <a:solidFill>
                  <a:schemeClr val="accent1"/>
                </a:solidFill>
                <a:effectLst>
                  <a:outerShdw blurRad="38100" dist="38100" dir="2700000" algn="tl">
                    <a:srgbClr val="C0C0C0"/>
                  </a:outerShdw>
                </a:effectLst>
                <a:uLnTx/>
                <a:uFillTx/>
                <a:latin typeface="+mn-lt"/>
                <a:ea typeface="+mn-ea"/>
                <a:cs typeface="+mn-cs"/>
              </a:rPr>
              <a:t>i</a:t>
            </a:r>
            <a:r>
              <a:rPr kumimoji="0" lang="en-US" altLang="zh-CN" sz="2800" b="1" i="0" u="sng" strike="noStrike" kern="0" cap="none" spc="0" normalizeH="0" baseline="-30000" noProof="0" smtClean="0">
                <a:ln>
                  <a:noFill/>
                </a:ln>
                <a:solidFill>
                  <a:srgbClr val="FFFF66"/>
                </a:solidFill>
                <a:effectLst>
                  <a:outerShdw blurRad="38100" dist="38100" dir="2700000" algn="tl">
                    <a:srgbClr val="C0C0C0"/>
                  </a:outerShdw>
                </a:effectLst>
                <a:uLnTx/>
                <a:uFillTx/>
                <a:latin typeface="+mn-lt"/>
                <a:ea typeface="+mn-ea"/>
                <a:cs typeface="+mn-cs"/>
              </a:rPr>
              <a:t> </a:t>
            </a:r>
            <a:r>
              <a:rPr kumimoji="0" lang="en-US" altLang="zh-CN" sz="2800" b="1" i="0" u="none" strike="noStrike" kern="0" cap="none" spc="0" normalizeH="0" baseline="-30000" noProof="0" smtClean="0">
                <a:ln>
                  <a:noFill/>
                </a:ln>
                <a:solidFill>
                  <a:srgbClr val="FFFF66"/>
                </a:solidFill>
                <a:effectLst>
                  <a:outerShdw blurRad="38100" dist="38100" dir="2700000" algn="tl">
                    <a:srgbClr val="C0C0C0"/>
                  </a:outerShdw>
                </a:effectLst>
                <a:uLnTx/>
                <a:uFillTx/>
                <a:latin typeface="+mn-lt"/>
                <a:ea typeface="+mn-ea"/>
                <a:cs typeface="+mn-cs"/>
              </a:rPr>
              <a:t>                                       </a:t>
            </a:r>
            <a:r>
              <a:rPr kumimoji="0" lang="en-US" altLang="zh-CN" sz="2800" b="1" i="0" u="sng" strike="noStrike" kern="0" cap="none" spc="0" normalizeH="0" baseline="-30000" noProof="0" smtClean="0">
                <a:ln>
                  <a:noFill/>
                </a:ln>
                <a:solidFill>
                  <a:srgbClr val="FFFF66"/>
                </a:solidFill>
                <a:effectLst>
                  <a:outerShdw blurRad="38100" dist="38100" dir="2700000" algn="tl">
                    <a:srgbClr val="C0C0C0"/>
                  </a:outerShdw>
                </a:effectLst>
                <a:uLnTx/>
                <a:uFillTx/>
                <a:latin typeface="+mn-lt"/>
                <a:ea typeface="+mn-ea"/>
                <a:cs typeface="+mn-cs"/>
              </a:rPr>
              <a:t> </a:t>
            </a:r>
            <a:r>
              <a:rPr kumimoji="0" lang="zh-CN" altLang="en-US" sz="2800" b="1" i="0" u="sng" strike="noStrike" kern="0" cap="none" spc="0" normalizeH="0" baseline="0" noProof="0" smtClean="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消费者</a:t>
            </a:r>
            <a:r>
              <a:rPr kumimoji="0" lang="en-US" altLang="zh-CN" sz="2800" b="1" i="0" u="sng" strike="noStrike" kern="0" cap="none" spc="0" normalizeH="0" baseline="-30000" noProof="0" smtClean="0">
                <a:ln>
                  <a:noFill/>
                </a:ln>
                <a:solidFill>
                  <a:schemeClr val="hlink"/>
                </a:solidFill>
                <a:effectLst>
                  <a:outerShdw blurRad="38100" dist="38100" dir="2700000" algn="tl">
                    <a:srgbClr val="C0C0C0"/>
                  </a:outerShdw>
                </a:effectLst>
                <a:uLnTx/>
                <a:uFillTx/>
                <a:latin typeface="+mn-lt"/>
                <a:ea typeface="+mn-ea"/>
                <a:cs typeface="+mn-cs"/>
              </a:rPr>
              <a:t>j</a:t>
            </a:r>
            <a:endParaRPr kumimoji="0" lang="en-US" altLang="zh-CN" sz="2800" b="1" i="0" u="sng"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endParaRPr>
          </a:p>
          <a:p>
            <a:pPr marL="342900" marR="0" lvl="0" indent="-342900" algn="l" defTabSz="914400" rtl="0" eaLnBrk="0" fontAlgn="base" latinLnBrk="0" hangingPunct="0">
              <a:lnSpc>
                <a:spcPct val="210000"/>
              </a:lnSpc>
              <a:spcBef>
                <a:spcPct val="20000"/>
              </a:spcBef>
              <a:spcAft>
                <a:spcPct val="0"/>
              </a:spcAft>
              <a:buClrTx/>
              <a:buSzTx/>
              <a:buFontTx/>
              <a:buNone/>
              <a:defRPr/>
            </a:pP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生产出一产品；</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P</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full</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P</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empty</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P</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mutex</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P</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mutex</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从缓冲区取出一产品；</a:t>
            </a: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1"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将该产品放入缓冲区</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smtClean="0">
                <a:ln>
                  <a:noFill/>
                </a:ln>
                <a:solidFill>
                  <a:schemeClr val="accent1"/>
                </a:solidFill>
                <a:effectLst/>
                <a:uLnTx/>
                <a:uFillTx/>
                <a:latin typeface="+mn-lt"/>
                <a:ea typeface="+mn-ea"/>
                <a:cs typeface="+mn-cs"/>
              </a:rPr>
              <a:t>V</a:t>
            </a:r>
            <a:r>
              <a:rPr kumimoji="0" lang="zh-CN" altLang="en-US" sz="2800" b="1" i="0" u="none" strike="noStrike" kern="0" cap="none" spc="0" normalizeH="0" baseline="0" noProof="0" smtClean="0">
                <a:ln>
                  <a:noFill/>
                </a:ln>
                <a:solidFill>
                  <a:schemeClr val="accent1"/>
                </a:solidFill>
                <a:effectLst/>
                <a:uLnTx/>
                <a:uFillTx/>
                <a:latin typeface="+mn-lt"/>
                <a:ea typeface="+mn-ea"/>
                <a:cs typeface="+mn-cs"/>
              </a:rPr>
              <a:t>（</a:t>
            </a:r>
            <a:r>
              <a:rPr kumimoji="0" lang="en-US" altLang="zh-CN" sz="2800" b="1" i="0" u="none" strike="noStrike" kern="0" cap="none" spc="0" normalizeH="0" baseline="0" noProof="0" smtClean="0">
                <a:ln>
                  <a:noFill/>
                </a:ln>
                <a:solidFill>
                  <a:schemeClr val="accent1"/>
                </a:solidFill>
                <a:effectLst/>
                <a:uLnTx/>
                <a:uFillTx/>
                <a:latin typeface="+mn-lt"/>
                <a:ea typeface="+mn-ea"/>
                <a:cs typeface="+mn-cs"/>
              </a:rPr>
              <a:t>empty</a:t>
            </a:r>
            <a:r>
              <a:rPr kumimoji="0" lang="zh-CN" altLang="en-US" sz="2800" b="1" i="0" u="none" strike="noStrike" kern="0" cap="none" spc="0" normalizeH="0" baseline="0" noProof="0" smtClean="0">
                <a:ln>
                  <a:noFill/>
                </a:ln>
                <a:solidFill>
                  <a:schemeClr val="accent1"/>
                </a:solidFill>
                <a:effectLst/>
                <a:uLnTx/>
                <a:uFillTx/>
                <a:latin typeface="+mn-lt"/>
                <a:ea typeface="+mn-ea"/>
                <a:cs typeface="+mn-cs"/>
              </a:rPr>
              <a:t>）；</a:t>
            </a:r>
            <a:endParaRPr kumimoji="0" lang="zh-CN" altLang="en-US" sz="2800" b="1" i="0" u="none" strike="noStrike" kern="0" cap="none" spc="0" normalizeH="0" baseline="0" noProof="0" smtClean="0">
              <a:ln>
                <a:noFill/>
              </a:ln>
              <a:solidFill>
                <a:schemeClr val="accent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V</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mutex</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smtClean="0">
                <a:ln>
                  <a:noFill/>
                </a:ln>
                <a:solidFill>
                  <a:schemeClr val="accent1"/>
                </a:solidFill>
                <a:effectLst/>
                <a:uLnTx/>
                <a:uFillTx/>
                <a:latin typeface="+mn-lt"/>
                <a:ea typeface="+mn-ea"/>
                <a:cs typeface="+mn-cs"/>
              </a:rPr>
              <a:t>V</a:t>
            </a:r>
            <a:r>
              <a:rPr kumimoji="0" lang="zh-CN" altLang="en-US" sz="2800" b="1" i="0" u="none" strike="noStrike" kern="0" cap="none" spc="0" normalizeH="0" baseline="0" noProof="0" smtClean="0">
                <a:ln>
                  <a:noFill/>
                </a:ln>
                <a:solidFill>
                  <a:schemeClr val="accent1"/>
                </a:solidFill>
                <a:effectLst/>
                <a:uLnTx/>
                <a:uFillTx/>
                <a:latin typeface="+mn-lt"/>
                <a:ea typeface="+mn-ea"/>
                <a:cs typeface="+mn-cs"/>
              </a:rPr>
              <a:t>（</a:t>
            </a:r>
            <a:r>
              <a:rPr kumimoji="0" lang="en-US" altLang="zh-CN" sz="2800" b="1" i="0" u="none" strike="noStrike" kern="0" cap="none" spc="0" normalizeH="0" baseline="0" noProof="0" smtClean="0">
                <a:ln>
                  <a:noFill/>
                </a:ln>
                <a:solidFill>
                  <a:schemeClr val="accent1"/>
                </a:solidFill>
                <a:effectLst/>
                <a:uLnTx/>
                <a:uFillTx/>
                <a:latin typeface="+mn-lt"/>
                <a:ea typeface="+mn-ea"/>
                <a:cs typeface="+mn-cs"/>
              </a:rPr>
              <a:t>mutex</a:t>
            </a:r>
            <a:r>
              <a:rPr kumimoji="0" lang="zh-CN" altLang="en-US" sz="2800" b="1" i="0" u="none" strike="noStrike" kern="0" cap="none" spc="0" normalizeH="0" baseline="0" noProof="0" smtClean="0">
                <a:ln>
                  <a:noFill/>
                </a:ln>
                <a:solidFill>
                  <a:schemeClr val="accent1"/>
                </a:solidFill>
                <a:effectLst/>
                <a:uLnTx/>
                <a:uFillTx/>
                <a:latin typeface="+mn-lt"/>
                <a:ea typeface="+mn-ea"/>
                <a:cs typeface="+mn-cs"/>
              </a:rPr>
              <a:t>）；</a:t>
            </a:r>
            <a:endParaRPr kumimoji="0" lang="zh-CN" altLang="en-US" sz="2800" b="1" i="0" u="none" strike="noStrike" kern="0" cap="none" spc="0" normalizeH="0" baseline="0" noProof="0" smtClean="0">
              <a:ln>
                <a:noFill/>
              </a:ln>
              <a:solidFill>
                <a:schemeClr val="accent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1"/>
              </a:buClr>
              <a:buSzTx/>
              <a:buFontTx/>
              <a:buNone/>
              <a:defRPr/>
            </a:pP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V</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full</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消费该产品；</a:t>
            </a: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p:txBody>
      </p:sp>
      <p:sp>
        <p:nvSpPr>
          <p:cNvPr id="190468" name="Line 4"/>
          <p:cNvSpPr>
            <a:spLocks noChangeShapeType="1"/>
          </p:cNvSpPr>
          <p:nvPr/>
        </p:nvSpPr>
        <p:spPr bwMode="auto">
          <a:xfrm>
            <a:off x="3995738" y="1557338"/>
            <a:ext cx="0" cy="4608513"/>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805" name="Text Box 10"/>
          <p:cNvSpPr txBox="1"/>
          <p:nvPr/>
        </p:nvSpPr>
        <p:spPr>
          <a:xfrm>
            <a:off x="6804025" y="3903663"/>
            <a:ext cx="2520950" cy="822325"/>
          </a:xfrm>
          <a:prstGeom prst="rect">
            <a:avLst/>
          </a:prstGeom>
          <a:noFill/>
          <a:ln w="28575">
            <a:noFill/>
          </a:ln>
        </p:spPr>
        <p:txBody>
          <a:bodyPr>
            <a:spAutoFit/>
          </a:bodyPr>
          <a:p>
            <a:pPr marL="457200" indent="-457200">
              <a:spcBef>
                <a:spcPct val="0"/>
              </a:spcBef>
            </a:pPr>
            <a:r>
              <a:rPr lang="en-US" altLang="zh-CN" dirty="0">
                <a:latin typeface="Arial" panose="020B0604020202020204" pitchFamily="34" charset="0"/>
              </a:rPr>
              <a:t>V</a:t>
            </a:r>
            <a:r>
              <a:rPr lang="zh-CN" altLang="en-US" dirty="0">
                <a:latin typeface="Arial" panose="020B0604020202020204" pitchFamily="34" charset="0"/>
              </a:rPr>
              <a:t>（ </a:t>
            </a:r>
            <a:r>
              <a:rPr lang="en-US" altLang="zh-CN" dirty="0">
                <a:latin typeface="Arial" panose="020B0604020202020204" pitchFamily="34" charset="0"/>
              </a:rPr>
              <a:t>mutex</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76806" name="Rectangle 11"/>
          <p:cNvSpPr/>
          <p:nvPr/>
        </p:nvSpPr>
        <p:spPr>
          <a:xfrm>
            <a:off x="6804025" y="4119563"/>
            <a:ext cx="2303463" cy="1081087"/>
          </a:xfrm>
          <a:prstGeom prst="rect">
            <a:avLst/>
          </a:prstGeom>
          <a:noFill/>
          <a:ln w="28575" cap="flat" cmpd="sng">
            <a:solidFill>
              <a:srgbClr val="FF0000"/>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76807" name="Text Box 12"/>
          <p:cNvSpPr txBox="1"/>
          <p:nvPr/>
        </p:nvSpPr>
        <p:spPr>
          <a:xfrm>
            <a:off x="6804025" y="4406900"/>
            <a:ext cx="2592388" cy="822325"/>
          </a:xfrm>
          <a:prstGeom prst="rect">
            <a:avLst/>
          </a:prstGeom>
          <a:noFill/>
          <a:ln w="28575">
            <a:noFill/>
          </a:ln>
        </p:spPr>
        <p:txBody>
          <a:bodyPr>
            <a:spAutoFit/>
          </a:bodyPr>
          <a:p>
            <a:pPr marL="457200" indent="-457200">
              <a:spcBef>
                <a:spcPct val="0"/>
              </a:spcBef>
            </a:pPr>
            <a:r>
              <a:rPr lang="en-US" altLang="zh-CN" dirty="0">
                <a:latin typeface="Arial" panose="020B0604020202020204" pitchFamily="34" charset="0"/>
              </a:rPr>
              <a:t>V</a:t>
            </a:r>
            <a:r>
              <a:rPr lang="zh-CN" altLang="en-US" dirty="0">
                <a:latin typeface="Arial" panose="020B0604020202020204" pitchFamily="34" charset="0"/>
              </a:rPr>
              <a:t>（ </a:t>
            </a:r>
            <a:r>
              <a:rPr lang="en-US" altLang="zh-CN" dirty="0">
                <a:latin typeface="Arial" panose="020B0604020202020204" pitchFamily="34" charset="0"/>
              </a:rPr>
              <a:t>empty </a:t>
            </a:r>
            <a:r>
              <a:rPr lang="zh-CN" altLang="en-US" dirty="0">
                <a:latin typeface="Arial" panose="020B0604020202020204" pitchFamily="34" charset="0"/>
              </a:rPr>
              <a:t>） ；</a:t>
            </a:r>
            <a:endParaRPr lang="zh-CN" altLang="en-US" dirty="0">
              <a:latin typeface="Arial" panose="020B0604020202020204" pitchFamily="34" charset="0"/>
            </a:endParaRP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p:nvPr/>
        </p:nvSpPr>
        <p:spPr>
          <a:xfrm>
            <a:off x="684213" y="333375"/>
            <a:ext cx="8029575" cy="609600"/>
          </a:xfrm>
          <a:prstGeom prst="rect">
            <a:avLst/>
          </a:prstGeom>
          <a:noFill/>
          <a:ln w="9525">
            <a:noFill/>
          </a:ln>
        </p:spPr>
        <p:txBody>
          <a:bodyPr anchor="ctr"/>
          <a:p>
            <a:pPr eaLnBrk="0" hangingPunct="0">
              <a:lnSpc>
                <a:spcPct val="100000"/>
              </a:lnSpc>
              <a:spcBef>
                <a:spcPct val="0"/>
              </a:spcBef>
            </a:pPr>
            <a:r>
              <a:rPr lang="en-US" altLang="zh-CN" sz="3200" b="0" dirty="0">
                <a:solidFill>
                  <a:srgbClr val="D60093"/>
                </a:solidFill>
                <a:latin typeface="仿宋_GB2312" pitchFamily="49" charset="-122"/>
                <a:ea typeface="仿宋_GB2312" pitchFamily="49" charset="-122"/>
              </a:rPr>
              <a:t>2. </a:t>
            </a:r>
            <a:r>
              <a:rPr lang="zh-CN" altLang="en-US" sz="3200" b="0" dirty="0">
                <a:solidFill>
                  <a:srgbClr val="D60093"/>
                </a:solidFill>
                <a:latin typeface="仿宋_GB2312" pitchFamily="49" charset="-122"/>
                <a:ea typeface="仿宋_GB2312" pitchFamily="49" charset="-122"/>
              </a:rPr>
              <a:t>哲学家进餐问题</a:t>
            </a:r>
            <a:endParaRPr lang="en-US" altLang="zh-CN" sz="3200" dirty="0">
              <a:solidFill>
                <a:srgbClr val="D60093"/>
              </a:solidFill>
              <a:latin typeface="Arial" panose="020B0604020202020204" pitchFamily="34" charset="0"/>
              <a:ea typeface="MS PGothic" panose="020B0600070205080204" pitchFamily="34" charset="-128"/>
            </a:endParaRPr>
          </a:p>
        </p:txBody>
      </p:sp>
      <p:sp>
        <p:nvSpPr>
          <p:cNvPr id="77827" name="Rectangle 3"/>
          <p:cNvSpPr/>
          <p:nvPr/>
        </p:nvSpPr>
        <p:spPr>
          <a:xfrm>
            <a:off x="395288" y="1412875"/>
            <a:ext cx="8424862" cy="3776663"/>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chemeClr val="hlink"/>
                </a:solidFill>
                <a:latin typeface="仿宋_GB2312" pitchFamily="49" charset="-122"/>
                <a:ea typeface="仿宋_GB2312" pitchFamily="49" charset="-122"/>
              </a:rPr>
              <a:t>问题描述：</a:t>
            </a:r>
            <a:endParaRPr lang="zh-CN" altLang="en-US" sz="3200" dirty="0">
              <a:solidFill>
                <a:schemeClr val="hlink"/>
              </a:solidFill>
              <a:latin typeface="仿宋_GB2312" pitchFamily="49" charset="-122"/>
              <a:ea typeface="仿宋_GB2312" pitchFamily="49" charset="-122"/>
            </a:endParaRPr>
          </a:p>
          <a:p>
            <a:pPr marL="342900" indent="-342900" eaLnBrk="0" hangingPunct="0">
              <a:lnSpc>
                <a:spcPct val="100000"/>
              </a:lnSpc>
              <a:spcBef>
                <a:spcPct val="20000"/>
              </a:spcBef>
            </a:pPr>
            <a:r>
              <a:rPr lang="zh-CN" altLang="en-US" dirty="0">
                <a:latin typeface="仿宋_GB2312" pitchFamily="49" charset="-122"/>
                <a:ea typeface="仿宋_GB2312" pitchFamily="49" charset="-122"/>
              </a:rPr>
              <a:t>      </a:t>
            </a:r>
            <a:r>
              <a:rPr lang="zh-CN" altLang="en-US" sz="2800" dirty="0">
                <a:latin typeface="仿宋_GB2312" pitchFamily="49" charset="-122"/>
                <a:ea typeface="仿宋_GB2312" pitchFamily="49" charset="-122"/>
              </a:rPr>
              <a:t>有五个哲学家</a:t>
            </a:r>
            <a:r>
              <a:rPr lang="zh-CN" altLang="en-US" sz="2800" dirty="0">
                <a:latin typeface="Arial" panose="020B0604020202020204" pitchFamily="34" charset="0"/>
              </a:rPr>
              <a:t> 坐在一张圆桌旁，在圆桌上有五个盘子也五只筷子，他们的生活方式就是交替地进行思考和进餐。平时，一个哲学家进行思考，饥饿时取其左右两只筷子，只有拿到这两只筷子是才能进餐；进餐完毕，放下筷子继续思考。</a:t>
            </a:r>
            <a:endParaRPr lang="zh-CN" altLang="en-US" sz="2800" dirty="0">
              <a:latin typeface="仿宋_GB2312" pitchFamily="49" charset="-122"/>
              <a:ea typeface="仿宋_GB2312" pitchFamily="49" charset="-122"/>
            </a:endParaRP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Rectangle 2"/>
          <p:cNvSpPr/>
          <p:nvPr/>
        </p:nvSpPr>
        <p:spPr>
          <a:xfrm>
            <a:off x="971550" y="765175"/>
            <a:ext cx="7056438" cy="6442075"/>
          </a:xfrm>
          <a:prstGeom prst="rect">
            <a:avLst/>
          </a:prstGeom>
          <a:noFill/>
          <a:ln w="9525">
            <a:noFill/>
          </a:ln>
        </p:spPr>
        <p:txBody>
          <a:bodyPr>
            <a:spAutoFit/>
          </a:bodyPr>
          <a:p>
            <a:pPr>
              <a:lnSpc>
                <a:spcPct val="100000"/>
              </a:lnSpc>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semaphore chopstick[0…4]={1,NULL};</a:t>
            </a:r>
            <a:endParaRPr lang="en-US" altLang="zh-CN" sz="2800" dirty="0">
              <a:latin typeface="Times New Roman" panose="02020603050405020304" pitchFamily="18" charset="0"/>
            </a:endParaRPr>
          </a:p>
          <a:p>
            <a:pPr>
              <a:lnSpc>
                <a:spcPct val="100000"/>
              </a:lnSpc>
              <a:spcBef>
                <a:spcPct val="0"/>
              </a:spcBef>
            </a:pPr>
            <a:r>
              <a:rPr lang="en-US" altLang="zh-CN" sz="2800" dirty="0">
                <a:solidFill>
                  <a:schemeClr val="accent1"/>
                </a:solidFill>
                <a:latin typeface="Times New Roman" panose="02020603050405020304" pitchFamily="18" charset="0"/>
              </a:rPr>
              <a:t>cobegin</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buClr>
                <a:schemeClr val="tx1"/>
              </a:buClr>
            </a:pPr>
            <a:r>
              <a:rPr lang="en-US" altLang="zh-CN" sz="2800" dirty="0">
                <a:latin typeface="Times New Roman" panose="02020603050405020304" pitchFamily="18" charset="0"/>
              </a:rPr>
              <a:t>      program  philosopher</a:t>
            </a:r>
            <a:r>
              <a:rPr lang="zh-CN" altLang="en-US" sz="2800" dirty="0">
                <a:latin typeface="Times New Roman" panose="02020603050405020304" pitchFamily="18" charset="0"/>
              </a:rPr>
              <a:t>（</a:t>
            </a:r>
            <a:r>
              <a:rPr lang="en-US" altLang="zh-CN" sz="2800" dirty="0">
                <a:latin typeface="Times New Roman" panose="02020603050405020304" pitchFamily="18" charset="0"/>
              </a:rPr>
              <a:t>i</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a:lnSpc>
                <a:spcPct val="100000"/>
              </a:lnSpc>
              <a:buClr>
                <a:schemeClr val="tx1"/>
              </a:buClr>
            </a:pPr>
            <a:r>
              <a:rPr lang="en-US" altLang="zh-CN" sz="2800" dirty="0">
                <a:latin typeface="Times New Roman" panose="02020603050405020304" pitchFamily="18" charset="0"/>
              </a:rPr>
              <a:t>      {            </a:t>
            </a:r>
            <a:r>
              <a:rPr lang="zh-CN" altLang="en-US" sz="2800" dirty="0">
                <a:latin typeface="Times New Roman" panose="02020603050405020304" pitchFamily="18" charset="0"/>
              </a:rPr>
              <a:t> </a:t>
            </a:r>
            <a:r>
              <a:rPr lang="en-US" altLang="zh-CN" sz="2800" dirty="0">
                <a:latin typeface="Times New Roman" panose="02020603050405020304" pitchFamily="18" charset="0"/>
              </a:rPr>
              <a:t>P(chopstick[i])</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a:lnSpc>
                <a:spcPct val="100000"/>
              </a:lnSpc>
              <a:buClr>
                <a:schemeClr val="tx1"/>
              </a:buClr>
            </a:pPr>
            <a:r>
              <a:rPr lang="en-US" altLang="zh-CN" sz="2800" dirty="0">
                <a:latin typeface="Times New Roman" panose="02020603050405020304" pitchFamily="18" charset="0"/>
              </a:rPr>
              <a:t>                    P(chopstick[i+1] mod 5);</a:t>
            </a:r>
            <a:endParaRPr lang="en-US" altLang="zh-CN" sz="2800" dirty="0">
              <a:latin typeface="Times New Roman" panose="02020603050405020304" pitchFamily="18" charset="0"/>
            </a:endParaRPr>
          </a:p>
          <a:p>
            <a:pPr>
              <a:lnSpc>
                <a:spcPct val="100000"/>
              </a:lnSpc>
              <a:buClr>
                <a:schemeClr val="tx1"/>
              </a:buClr>
            </a:pPr>
            <a:r>
              <a:rPr lang="en-US" altLang="zh-CN" sz="2800" dirty="0">
                <a:latin typeface="Times New Roman" panose="02020603050405020304" pitchFamily="18" charset="0"/>
              </a:rPr>
              <a:t>                   eating;</a:t>
            </a:r>
            <a:endParaRPr lang="en-US" altLang="zh-CN" sz="2800" dirty="0">
              <a:latin typeface="Times New Roman" panose="02020603050405020304" pitchFamily="18" charset="0"/>
            </a:endParaRPr>
          </a:p>
          <a:p>
            <a:pPr>
              <a:lnSpc>
                <a:spcPct val="100000"/>
              </a:lnSpc>
              <a:buClr>
                <a:schemeClr val="tx1"/>
              </a:buClr>
            </a:pPr>
            <a:r>
              <a:rPr lang="en-US" altLang="zh-CN" sz="2800" dirty="0">
                <a:latin typeface="Times New Roman" panose="02020603050405020304" pitchFamily="18" charset="0"/>
              </a:rPr>
              <a:t>                   V(chopstick[i])</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a:lnSpc>
                <a:spcPct val="100000"/>
              </a:lnSpc>
              <a:buClr>
                <a:schemeClr val="tx1"/>
              </a:buClr>
            </a:pPr>
            <a:r>
              <a:rPr lang="zh-CN" altLang="en-US" sz="2800" dirty="0">
                <a:latin typeface="Times New Roman" panose="02020603050405020304" pitchFamily="18" charset="0"/>
              </a:rPr>
              <a:t>                   </a:t>
            </a:r>
            <a:r>
              <a:rPr lang="en-US" altLang="zh-CN" sz="2800" dirty="0">
                <a:latin typeface="Times New Roman" panose="02020603050405020304" pitchFamily="18" charset="0"/>
              </a:rPr>
              <a:t>V (chopstick[i+1] mod 5);</a:t>
            </a:r>
            <a:endParaRPr lang="en-US" altLang="zh-CN" sz="2800" dirty="0">
              <a:latin typeface="Times New Roman" panose="02020603050405020304" pitchFamily="18" charset="0"/>
            </a:endParaRPr>
          </a:p>
          <a:p>
            <a:pPr>
              <a:lnSpc>
                <a:spcPct val="100000"/>
              </a:lnSpc>
              <a:buClr>
                <a:schemeClr val="tx1"/>
              </a:buClr>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nSpc>
                <a:spcPct val="100000"/>
              </a:lnSpc>
              <a:buClr>
                <a:schemeClr val="tx1"/>
              </a:buClr>
            </a:pPr>
            <a:r>
              <a:rPr lang="en-US" altLang="zh-CN" sz="2800" dirty="0">
                <a:latin typeface="Times New Roman" panose="02020603050405020304" pitchFamily="18" charset="0"/>
              </a:rPr>
              <a:t> </a:t>
            </a:r>
            <a:r>
              <a:rPr lang="en-US" altLang="zh-CN" sz="2800" dirty="0">
                <a:solidFill>
                  <a:schemeClr val="accent1"/>
                </a:solidFill>
                <a:latin typeface="Times New Roman" panose="02020603050405020304" pitchFamily="18" charset="0"/>
              </a:rPr>
              <a:t>coend</a:t>
            </a:r>
            <a:endParaRPr lang="en-US" altLang="zh-CN" sz="2800" dirty="0">
              <a:solidFill>
                <a:schemeClr val="accent1"/>
              </a:solidFill>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78851" name="Rectangle 3"/>
          <p:cNvSpPr/>
          <p:nvPr/>
        </p:nvSpPr>
        <p:spPr>
          <a:xfrm>
            <a:off x="755650" y="188913"/>
            <a:ext cx="2216150" cy="579437"/>
          </a:xfrm>
          <a:prstGeom prst="rect">
            <a:avLst/>
          </a:prstGeom>
          <a:noFill/>
          <a:ln w="9525">
            <a:noFill/>
          </a:ln>
        </p:spPr>
        <p:txBody>
          <a:bodyPr wrap="none">
            <a:spAutoFit/>
          </a:bodyPr>
          <a:p>
            <a:pPr algn="ctr">
              <a:lnSpc>
                <a:spcPct val="100000"/>
              </a:lnSpc>
              <a:spcBef>
                <a:spcPct val="0"/>
              </a:spcBef>
            </a:pPr>
            <a:r>
              <a:rPr lang="zh-CN" altLang="en-US" sz="3200" dirty="0">
                <a:solidFill>
                  <a:schemeClr val="accent2"/>
                </a:solidFill>
                <a:latin typeface="仿宋_GB2312" pitchFamily="49" charset="-122"/>
                <a:ea typeface="仿宋_GB2312" pitchFamily="49" charset="-122"/>
              </a:rPr>
              <a:t>算法描述：</a:t>
            </a:r>
            <a:endParaRPr lang="zh-CN" altLang="en-US" sz="3200" dirty="0">
              <a:solidFill>
                <a:schemeClr val="accent2"/>
              </a:solidFill>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0642">
                                            <p:txEl>
                                              <p:charRg st="76" end="113"/>
                                            </p:txEl>
                                          </p:spTgt>
                                        </p:tgtEl>
                                        <p:attrNameLst>
                                          <p:attrName>style.visibility</p:attrName>
                                        </p:attrNameLst>
                                      </p:cBhvr>
                                      <p:to>
                                        <p:strVal val="visible"/>
                                      </p:to>
                                    </p:set>
                                    <p:animEffect transition="in" filter="box(in)">
                                      <p:cBhvr>
                                        <p:cTn id="7" dur="500"/>
                                        <p:tgtEl>
                                          <p:spTgt spid="240642">
                                            <p:txEl>
                                              <p:charRg st="76" end="1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0642">
                                            <p:txEl>
                                              <p:charRg st="113" end="158"/>
                                            </p:txEl>
                                          </p:spTgt>
                                        </p:tgtEl>
                                        <p:attrNameLst>
                                          <p:attrName>style.visibility</p:attrName>
                                        </p:attrNameLst>
                                      </p:cBhvr>
                                      <p:to>
                                        <p:strVal val="visible"/>
                                      </p:to>
                                    </p:set>
                                    <p:animEffect transition="in" filter="box(in)">
                                      <p:cBhvr>
                                        <p:cTn id="12" dur="500"/>
                                        <p:tgtEl>
                                          <p:spTgt spid="240642">
                                            <p:txEl>
                                              <p:charRg st="113" end="1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0642">
                                            <p:txEl>
                                              <p:charRg st="158" end="185"/>
                                            </p:txEl>
                                          </p:spTgt>
                                        </p:tgtEl>
                                        <p:attrNameLst>
                                          <p:attrName>style.visibility</p:attrName>
                                        </p:attrNameLst>
                                      </p:cBhvr>
                                      <p:to>
                                        <p:strVal val="visible"/>
                                      </p:to>
                                    </p:set>
                                    <p:animEffect transition="in" filter="box(in)">
                                      <p:cBhvr>
                                        <p:cTn id="17" dur="500"/>
                                        <p:tgtEl>
                                          <p:spTgt spid="240642">
                                            <p:txEl>
                                              <p:charRg st="158" end="1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40642">
                                            <p:txEl>
                                              <p:charRg st="185" end="221"/>
                                            </p:txEl>
                                          </p:spTgt>
                                        </p:tgtEl>
                                        <p:attrNameLst>
                                          <p:attrName>style.visibility</p:attrName>
                                        </p:attrNameLst>
                                      </p:cBhvr>
                                      <p:to>
                                        <p:strVal val="visible"/>
                                      </p:to>
                                    </p:set>
                                    <p:animEffect transition="in" filter="box(in)">
                                      <p:cBhvr>
                                        <p:cTn id="22" dur="500"/>
                                        <p:tgtEl>
                                          <p:spTgt spid="240642">
                                            <p:txEl>
                                              <p:charRg st="185" end="22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40642">
                                            <p:txEl>
                                              <p:charRg st="221" end="266"/>
                                            </p:txEl>
                                          </p:spTgt>
                                        </p:tgtEl>
                                        <p:attrNameLst>
                                          <p:attrName>style.visibility</p:attrName>
                                        </p:attrNameLst>
                                      </p:cBhvr>
                                      <p:to>
                                        <p:strVal val="visible"/>
                                      </p:to>
                                    </p:set>
                                    <p:animEffect transition="in" filter="box(in)">
                                      <p:cBhvr>
                                        <p:cTn id="27" dur="500"/>
                                        <p:tgtEl>
                                          <p:spTgt spid="240642">
                                            <p:txEl>
                                              <p:charRg st="221" end="2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p:nvPr/>
        </p:nvSpPr>
        <p:spPr>
          <a:xfrm>
            <a:off x="2411413" y="260350"/>
            <a:ext cx="6264275" cy="6664325"/>
          </a:xfrm>
          <a:prstGeom prst="rect">
            <a:avLst/>
          </a:prstGeom>
          <a:noFill/>
          <a:ln w="9525">
            <a:noFill/>
          </a:ln>
        </p:spPr>
        <p:txBody>
          <a:bodyPr>
            <a:spAutoFit/>
          </a:bodyPr>
          <a:p>
            <a:pPr>
              <a:lnSpc>
                <a:spcPct val="10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semaphore chopstick[0…4]={1,NULL};</a:t>
            </a:r>
            <a:endParaRPr lang="en-US" altLang="zh-CN" dirty="0">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r>
              <a:rPr lang="en-US" altLang="zh-CN" dirty="0">
                <a:solidFill>
                  <a:schemeClr val="tx2"/>
                </a:solidFill>
                <a:latin typeface="Times New Roman" panose="02020603050405020304" pitchFamily="18" charset="0"/>
              </a:rPr>
              <a:t>semaphore sm={4,NULL};</a:t>
            </a:r>
            <a:endParaRPr lang="en-US" altLang="zh-CN" dirty="0">
              <a:solidFill>
                <a:schemeClr val="tx2"/>
              </a:solidFill>
              <a:latin typeface="Times New Roman" panose="02020603050405020304" pitchFamily="18" charset="0"/>
            </a:endParaRPr>
          </a:p>
          <a:p>
            <a:pPr>
              <a:lnSpc>
                <a:spcPct val="100000"/>
              </a:lnSpc>
              <a:buClr>
                <a:schemeClr val="tx1"/>
              </a:buClr>
            </a:pPr>
            <a:r>
              <a:rPr lang="en-US" altLang="zh-CN" dirty="0">
                <a:solidFill>
                  <a:schemeClr val="accent1"/>
                </a:solidFill>
                <a:latin typeface="Times New Roman" panose="02020603050405020304" pitchFamily="18" charset="0"/>
              </a:rPr>
              <a:t> </a:t>
            </a:r>
            <a:r>
              <a:rPr lang="en-US" altLang="zh-CN" b="0" dirty="0">
                <a:solidFill>
                  <a:schemeClr val="accent1"/>
                </a:solidFill>
                <a:latin typeface="Times New Roman" panose="02020603050405020304" pitchFamily="18" charset="0"/>
              </a:rPr>
              <a:t> </a:t>
            </a:r>
            <a:r>
              <a:rPr lang="en-US" altLang="zh-CN" dirty="0">
                <a:solidFill>
                  <a:schemeClr val="accent1"/>
                </a:solidFill>
                <a:latin typeface="Times New Roman" panose="02020603050405020304" pitchFamily="18" charset="0"/>
              </a:rPr>
              <a:t>cobegin</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00000"/>
              </a:lnSpc>
              <a:buClr>
                <a:schemeClr val="tx1"/>
              </a:buClr>
            </a:pPr>
            <a:r>
              <a:rPr lang="en-US" altLang="zh-CN" dirty="0">
                <a:latin typeface="Times New Roman" panose="02020603050405020304" pitchFamily="18" charset="0"/>
              </a:rPr>
              <a:t>      program  philosopher</a:t>
            </a:r>
            <a:r>
              <a:rPr lang="zh-CN" altLang="en-US" dirty="0">
                <a:latin typeface="Times New Roman" panose="02020603050405020304" pitchFamily="18" charset="0"/>
              </a:rPr>
              <a:t>（</a:t>
            </a:r>
            <a:r>
              <a:rPr lang="en-US" altLang="zh-CN" dirty="0">
                <a:latin typeface="Times New Roman" panose="02020603050405020304" pitchFamily="18" charset="0"/>
              </a:rPr>
              <a:t>i</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00000"/>
              </a:lnSpc>
              <a:buClr>
                <a:schemeClr val="tx1"/>
              </a:buClr>
            </a:pPr>
            <a:r>
              <a:rPr lang="en-US" altLang="zh-CN" dirty="0">
                <a:latin typeface="Times New Roman" panose="02020603050405020304" pitchFamily="18" charset="0"/>
              </a:rPr>
              <a:t>      {            </a:t>
            </a:r>
            <a:r>
              <a:rPr lang="en-US" altLang="zh-CN" dirty="0">
                <a:solidFill>
                  <a:schemeClr val="tx2"/>
                </a:solidFill>
                <a:latin typeface="Times New Roman" panose="02020603050405020304" pitchFamily="18" charset="0"/>
              </a:rPr>
              <a:t>P(sm)</a:t>
            </a:r>
            <a:r>
              <a:rPr lang="zh-CN" altLang="en-US" dirty="0">
                <a:solidFill>
                  <a:schemeClr val="tx2"/>
                </a:solidFill>
                <a:latin typeface="Times New Roman" panose="02020603050405020304" pitchFamily="18" charset="0"/>
              </a:rPr>
              <a:t>；</a:t>
            </a:r>
            <a:endParaRPr lang="zh-CN" altLang="en-US" dirty="0">
              <a:solidFill>
                <a:schemeClr val="tx2"/>
              </a:solidFill>
              <a:latin typeface="Times New Roman" panose="02020603050405020304" pitchFamily="18" charset="0"/>
            </a:endParaRPr>
          </a:p>
          <a:p>
            <a:pPr>
              <a:lnSpc>
                <a:spcPct val="100000"/>
              </a:lnSpc>
              <a:buClr>
                <a:schemeClr val="tx1"/>
              </a:buClr>
            </a:pPr>
            <a:r>
              <a:rPr lang="zh-CN" altLang="en-US" dirty="0">
                <a:latin typeface="Times New Roman" panose="02020603050405020304" pitchFamily="18" charset="0"/>
              </a:rPr>
              <a:t>                    </a:t>
            </a:r>
            <a:r>
              <a:rPr lang="en-US" altLang="zh-CN" dirty="0">
                <a:latin typeface="Times New Roman" panose="02020603050405020304" pitchFamily="18" charset="0"/>
              </a:rPr>
              <a:t>P(chopstick[i])</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00000"/>
              </a:lnSpc>
              <a:buClr>
                <a:schemeClr val="tx1"/>
              </a:buClr>
            </a:pPr>
            <a:r>
              <a:rPr lang="en-US" altLang="zh-CN" dirty="0">
                <a:latin typeface="Times New Roman" panose="02020603050405020304" pitchFamily="18" charset="0"/>
              </a:rPr>
              <a:t>                    P(chopstick[i+1] mod 5);</a:t>
            </a:r>
            <a:endParaRPr lang="en-US" altLang="zh-CN" dirty="0">
              <a:latin typeface="Times New Roman" panose="02020603050405020304" pitchFamily="18" charset="0"/>
            </a:endParaRPr>
          </a:p>
          <a:p>
            <a:pPr>
              <a:lnSpc>
                <a:spcPct val="100000"/>
              </a:lnSpc>
              <a:buClr>
                <a:schemeClr val="tx1"/>
              </a:buClr>
            </a:pPr>
            <a:r>
              <a:rPr lang="en-US" altLang="zh-CN" dirty="0">
                <a:latin typeface="Times New Roman" panose="02020603050405020304" pitchFamily="18" charset="0"/>
              </a:rPr>
              <a:t>                   eating;</a:t>
            </a:r>
            <a:endParaRPr lang="en-US" altLang="zh-CN" dirty="0">
              <a:latin typeface="Times New Roman" panose="02020603050405020304" pitchFamily="18" charset="0"/>
            </a:endParaRPr>
          </a:p>
          <a:p>
            <a:pPr>
              <a:lnSpc>
                <a:spcPct val="100000"/>
              </a:lnSpc>
              <a:buClr>
                <a:schemeClr val="tx1"/>
              </a:buClr>
            </a:pPr>
            <a:r>
              <a:rPr lang="en-US" altLang="zh-CN" dirty="0">
                <a:latin typeface="Times New Roman" panose="02020603050405020304" pitchFamily="18" charset="0"/>
              </a:rPr>
              <a:t>                   V(chopstick[i])</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00000"/>
              </a:lnSpc>
              <a:buClr>
                <a:schemeClr val="tx1"/>
              </a:buClr>
            </a:pPr>
            <a:r>
              <a:rPr lang="zh-CN" altLang="en-US" dirty="0">
                <a:latin typeface="Times New Roman" panose="02020603050405020304" pitchFamily="18" charset="0"/>
              </a:rPr>
              <a:t>                   </a:t>
            </a:r>
            <a:r>
              <a:rPr lang="en-US" altLang="zh-CN" dirty="0">
                <a:latin typeface="Times New Roman" panose="02020603050405020304" pitchFamily="18" charset="0"/>
              </a:rPr>
              <a:t>V (chopstick[i+1] mod 5);</a:t>
            </a:r>
            <a:endParaRPr lang="en-US" altLang="zh-CN" dirty="0">
              <a:latin typeface="Times New Roman" panose="02020603050405020304" pitchFamily="18" charset="0"/>
            </a:endParaRPr>
          </a:p>
          <a:p>
            <a:pPr>
              <a:lnSpc>
                <a:spcPct val="100000"/>
              </a:lnSpc>
              <a:buClr>
                <a:schemeClr val="tx1"/>
              </a:buClr>
            </a:pPr>
            <a:r>
              <a:rPr lang="zh-CN" altLang="en-US" dirty="0">
                <a:solidFill>
                  <a:schemeClr val="tx2"/>
                </a:solidFill>
                <a:latin typeface="Times New Roman" panose="02020603050405020304" pitchFamily="18" charset="0"/>
              </a:rPr>
              <a:t>                   </a:t>
            </a:r>
            <a:r>
              <a:rPr lang="en-US" altLang="zh-CN" dirty="0">
                <a:solidFill>
                  <a:schemeClr val="tx2"/>
                </a:solidFill>
                <a:latin typeface="Times New Roman" panose="02020603050405020304" pitchFamily="18" charset="0"/>
              </a:rPr>
              <a:t>V</a:t>
            </a:r>
            <a:r>
              <a:rPr lang="zh-CN" altLang="en-US" dirty="0">
                <a:solidFill>
                  <a:schemeClr val="tx2"/>
                </a:solidFill>
                <a:latin typeface="Times New Roman" panose="02020603050405020304" pitchFamily="18" charset="0"/>
              </a:rPr>
              <a:t>（</a:t>
            </a:r>
            <a:r>
              <a:rPr lang="en-US" altLang="zh-CN" dirty="0">
                <a:solidFill>
                  <a:schemeClr val="tx2"/>
                </a:solidFill>
                <a:latin typeface="Times New Roman" panose="02020603050405020304" pitchFamily="18" charset="0"/>
              </a:rPr>
              <a:t>sm</a:t>
            </a:r>
            <a:r>
              <a:rPr lang="zh-CN" altLang="en-US" dirty="0">
                <a:solidFill>
                  <a:schemeClr val="tx2"/>
                </a:solidFill>
                <a:latin typeface="Times New Roman" panose="02020603050405020304" pitchFamily="18" charset="0"/>
              </a:rPr>
              <a:t>）；</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0000"/>
              </a:lnSpc>
              <a:buClr>
                <a:schemeClr val="tx1"/>
              </a:buClr>
            </a:pPr>
            <a:r>
              <a:rPr lang="en-US" altLang="zh-CN" dirty="0">
                <a:latin typeface="Times New Roman" panose="02020603050405020304" pitchFamily="18" charset="0"/>
              </a:rPr>
              <a:t> </a:t>
            </a:r>
            <a:r>
              <a:rPr lang="en-US" altLang="zh-CN" dirty="0">
                <a:solidFill>
                  <a:schemeClr val="accent1"/>
                </a:solidFill>
                <a:latin typeface="Times New Roman" panose="02020603050405020304" pitchFamily="18" charset="0"/>
              </a:rPr>
              <a:t>coend</a:t>
            </a:r>
            <a:endParaRPr lang="en-US" altLang="zh-CN" dirty="0">
              <a:solidFill>
                <a:schemeClr val="accent1"/>
              </a:solidFill>
              <a:latin typeface="Times New Roman" panose="02020603050405020304" pitchFamily="18" charset="0"/>
            </a:endParaRPr>
          </a:p>
          <a:p>
            <a:pPr>
              <a:lnSpc>
                <a:spcPct val="100000"/>
              </a:lnSpc>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79875" name="Rectangle 3"/>
          <p:cNvSpPr/>
          <p:nvPr/>
        </p:nvSpPr>
        <p:spPr>
          <a:xfrm>
            <a:off x="176213" y="620713"/>
            <a:ext cx="2224087" cy="579437"/>
          </a:xfrm>
          <a:prstGeom prst="rect">
            <a:avLst/>
          </a:prstGeom>
          <a:noFill/>
          <a:ln w="9525">
            <a:noFill/>
          </a:ln>
        </p:spPr>
        <p:txBody>
          <a:bodyPr wrap="none">
            <a:spAutoFit/>
          </a:bodyPr>
          <a:p>
            <a:pPr algn="ctr">
              <a:lnSpc>
                <a:spcPct val="100000"/>
              </a:lnSpc>
              <a:spcBef>
                <a:spcPct val="0"/>
              </a:spcBef>
            </a:pPr>
            <a:r>
              <a:rPr lang="zh-CN" altLang="en-US" sz="3200" dirty="0">
                <a:solidFill>
                  <a:schemeClr val="accent2"/>
                </a:solidFill>
                <a:latin typeface="仿宋_GB2312" pitchFamily="49" charset="-122"/>
                <a:ea typeface="仿宋_GB2312" pitchFamily="49" charset="-122"/>
              </a:rPr>
              <a:t>算法描述：</a:t>
            </a:r>
            <a:endParaRPr lang="zh-CN" altLang="en-US" sz="3200" dirty="0">
              <a:solidFill>
                <a:schemeClr val="accent2"/>
              </a:solidFill>
              <a:latin typeface="仿宋_GB2312" pitchFamily="49" charset="-122"/>
              <a:ea typeface="仿宋_GB2312" pitchFamily="49" charset="-122"/>
            </a:endParaRP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p:nvPr/>
        </p:nvSpPr>
        <p:spPr>
          <a:xfrm>
            <a:off x="179388" y="765175"/>
            <a:ext cx="8534400" cy="792163"/>
          </a:xfrm>
          <a:prstGeom prst="rect">
            <a:avLst/>
          </a:prstGeom>
          <a:noFill/>
          <a:ln w="9525">
            <a:noFill/>
          </a:ln>
        </p:spPr>
        <p:txBody>
          <a:bodyPr anchor="ctr"/>
          <a:p>
            <a:pPr eaLnBrk="0" hangingPunct="0">
              <a:lnSpc>
                <a:spcPct val="100000"/>
              </a:lnSpc>
              <a:spcBef>
                <a:spcPct val="0"/>
              </a:spcBef>
            </a:pPr>
            <a:r>
              <a:rPr lang="en-US" altLang="zh-CN" sz="3200" dirty="0">
                <a:solidFill>
                  <a:srgbClr val="D60093"/>
                </a:solidFill>
                <a:latin typeface="仿宋_GB2312" pitchFamily="49" charset="-122"/>
                <a:ea typeface="仿宋_GB2312" pitchFamily="49" charset="-122"/>
              </a:rPr>
              <a:t>3. </a:t>
            </a:r>
            <a:r>
              <a:rPr lang="zh-CN" altLang="en-US" sz="3200" dirty="0">
                <a:solidFill>
                  <a:srgbClr val="D60093"/>
                </a:solidFill>
                <a:latin typeface="仿宋_GB2312" pitchFamily="49" charset="-122"/>
                <a:ea typeface="仿宋_GB2312" pitchFamily="49" charset="-122"/>
              </a:rPr>
              <a:t>读者－写者问题</a:t>
            </a:r>
            <a:r>
              <a:rPr lang="en-US" altLang="zh-CN" sz="3200" dirty="0">
                <a:solidFill>
                  <a:srgbClr val="D60093"/>
                </a:solidFill>
                <a:latin typeface="Arial" panose="020B0604020202020204" pitchFamily="34" charset="0"/>
                <a:ea typeface="MS PGothic" panose="020B0600070205080204" pitchFamily="34" charset="-128"/>
              </a:rPr>
              <a:t>(the readers-writers problem)</a:t>
            </a:r>
            <a:endParaRPr lang="en-US" altLang="zh-CN" sz="3200" dirty="0">
              <a:solidFill>
                <a:srgbClr val="D60093"/>
              </a:solidFill>
              <a:latin typeface="Arial" panose="020B0604020202020204" pitchFamily="34" charset="0"/>
              <a:ea typeface="MS PGothic" panose="020B0600070205080204" pitchFamily="34" charset="-128"/>
            </a:endParaRPr>
          </a:p>
        </p:txBody>
      </p:sp>
      <p:sp>
        <p:nvSpPr>
          <p:cNvPr id="80899" name="Rectangle 3"/>
          <p:cNvSpPr/>
          <p:nvPr/>
        </p:nvSpPr>
        <p:spPr>
          <a:xfrm>
            <a:off x="0" y="1989138"/>
            <a:ext cx="9144000" cy="3200400"/>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rgbClr val="3333CC"/>
                </a:solidFill>
                <a:latin typeface="仿宋_GB2312" pitchFamily="49" charset="-122"/>
                <a:ea typeface="仿宋_GB2312" pitchFamily="49" charset="-122"/>
              </a:rPr>
              <a:t>问题描述：</a:t>
            </a:r>
            <a:r>
              <a:rPr lang="zh-CN" altLang="en-US" sz="2800" dirty="0">
                <a:solidFill>
                  <a:srgbClr val="3333CC"/>
                </a:solidFill>
                <a:latin typeface="仿宋_GB2312" pitchFamily="49" charset="-122"/>
                <a:ea typeface="仿宋_GB2312" pitchFamily="49" charset="-122"/>
              </a:rPr>
              <a:t>对共享资源的读写操作，任一时刻</a:t>
            </a:r>
            <a:r>
              <a:rPr lang="zh-CN" altLang="en-US" sz="2800" dirty="0">
                <a:solidFill>
                  <a:srgbClr val="3333CC"/>
                </a:solidFill>
                <a:latin typeface="宋体" panose="02010600030101010101" pitchFamily="2" charset="-122"/>
                <a:ea typeface="仿宋_GB2312" pitchFamily="49" charset="-122"/>
              </a:rPr>
              <a:t>“</a:t>
            </a:r>
            <a:r>
              <a:rPr lang="zh-CN" altLang="en-US" sz="2800" dirty="0">
                <a:solidFill>
                  <a:srgbClr val="3333CC"/>
                </a:solidFill>
                <a:latin typeface="仿宋_GB2312" pitchFamily="49" charset="-122"/>
                <a:ea typeface="仿宋_GB2312" pitchFamily="49" charset="-122"/>
              </a:rPr>
              <a:t>写者</a:t>
            </a:r>
            <a:r>
              <a:rPr lang="zh-CN" altLang="en-US" sz="2800" dirty="0">
                <a:solidFill>
                  <a:srgbClr val="3333CC"/>
                </a:solidFill>
                <a:latin typeface="宋体" panose="02010600030101010101" pitchFamily="2" charset="-122"/>
                <a:ea typeface="仿宋_GB2312" pitchFamily="49" charset="-122"/>
              </a:rPr>
              <a:t>”</a:t>
            </a:r>
            <a:r>
              <a:rPr lang="zh-CN" altLang="en-US" sz="2800" dirty="0">
                <a:solidFill>
                  <a:srgbClr val="3333CC"/>
                </a:solidFill>
                <a:latin typeface="仿宋_GB2312" pitchFamily="49" charset="-122"/>
                <a:ea typeface="仿宋_GB2312" pitchFamily="49" charset="-122"/>
              </a:rPr>
              <a:t>最多只允许一个，而</a:t>
            </a:r>
            <a:r>
              <a:rPr lang="zh-CN" altLang="en-US" sz="2800" dirty="0">
                <a:solidFill>
                  <a:srgbClr val="3333CC"/>
                </a:solidFill>
                <a:latin typeface="宋体" panose="02010600030101010101" pitchFamily="2" charset="-122"/>
                <a:ea typeface="仿宋_GB2312" pitchFamily="49" charset="-122"/>
              </a:rPr>
              <a:t>“</a:t>
            </a:r>
            <a:r>
              <a:rPr lang="zh-CN" altLang="en-US" sz="2800" dirty="0">
                <a:solidFill>
                  <a:srgbClr val="3333CC"/>
                </a:solidFill>
                <a:latin typeface="仿宋_GB2312" pitchFamily="49" charset="-122"/>
                <a:ea typeface="仿宋_GB2312" pitchFamily="49" charset="-122"/>
              </a:rPr>
              <a:t>读者</a:t>
            </a:r>
            <a:r>
              <a:rPr lang="zh-CN" altLang="en-US" sz="2800" dirty="0">
                <a:solidFill>
                  <a:srgbClr val="3333CC"/>
                </a:solidFill>
                <a:latin typeface="宋体" panose="02010600030101010101" pitchFamily="2" charset="-122"/>
                <a:ea typeface="仿宋_GB2312" pitchFamily="49" charset="-122"/>
              </a:rPr>
              <a:t>”</a:t>
            </a:r>
            <a:r>
              <a:rPr lang="zh-CN" altLang="en-US" sz="2800" dirty="0">
                <a:solidFill>
                  <a:srgbClr val="3333CC"/>
                </a:solidFill>
                <a:latin typeface="仿宋_GB2312" pitchFamily="49" charset="-122"/>
                <a:ea typeface="仿宋_GB2312" pitchFamily="49" charset="-122"/>
              </a:rPr>
              <a:t>则允许多个</a:t>
            </a:r>
            <a:endParaRPr lang="zh-CN" altLang="en-US" sz="2800" dirty="0">
              <a:solidFill>
                <a:srgbClr val="3333CC"/>
              </a:solidFill>
              <a:latin typeface="仿宋_GB2312" pitchFamily="49" charset="-122"/>
              <a:ea typeface="仿宋_GB2312" pitchFamily="49" charset="-122"/>
            </a:endParaRPr>
          </a:p>
          <a:p>
            <a:pPr marL="742950" lvl="1" indent="-285750" eaLnBrk="0" hangingPunct="0">
              <a:lnSpc>
                <a:spcPct val="100000"/>
              </a:lnSpc>
              <a:spcBef>
                <a:spcPct val="20000"/>
              </a:spcBef>
              <a:buChar char="–"/>
            </a:pPr>
            <a:r>
              <a:rPr lang="zh-CN" altLang="en-US" sz="2800" dirty="0">
                <a:latin typeface="Arial" panose="020B0604020202020204" pitchFamily="34" charset="0"/>
              </a:rPr>
              <a:t>当有写者在写数据时，其他写者和读者必须等待；</a:t>
            </a:r>
            <a:r>
              <a:rPr lang="zh-CN" altLang="en-US" sz="3200" b="0" dirty="0">
                <a:latin typeface="Arial" panose="020B0604020202020204" pitchFamily="34" charset="0"/>
              </a:rPr>
              <a:t> </a:t>
            </a:r>
            <a:endParaRPr lang="zh-CN" altLang="en-US" sz="2800" dirty="0">
              <a:latin typeface="仿宋_GB2312" pitchFamily="49" charset="-122"/>
              <a:ea typeface="仿宋_GB2312" pitchFamily="49" charset="-122"/>
            </a:endParaRPr>
          </a:p>
          <a:p>
            <a:pPr marL="742950" lvl="1" indent="-285750" eaLnBrk="0" hangingPunct="0">
              <a:lnSpc>
                <a:spcPct val="100000"/>
              </a:lnSpc>
              <a:spcBef>
                <a:spcPct val="20000"/>
              </a:spcBef>
              <a:buChar char="–"/>
            </a:pPr>
            <a:r>
              <a:rPr lang="zh-CN" altLang="en-US" sz="2800" dirty="0">
                <a:latin typeface="Arial" panose="020B0604020202020204" pitchFamily="34" charset="0"/>
              </a:rPr>
              <a:t>当有读者在读数据时，其他写者必须等待；但其他读者可以同时读数据。</a:t>
            </a:r>
            <a:r>
              <a:rPr lang="zh-CN" altLang="en-US" sz="3200" b="0" dirty="0">
                <a:latin typeface="Arial" panose="020B0604020202020204" pitchFamily="34" charset="0"/>
              </a:rPr>
              <a:t> </a:t>
            </a:r>
            <a:endParaRPr lang="zh-CN" altLang="en-US" sz="2800" dirty="0">
              <a:latin typeface="仿宋_GB2312" pitchFamily="49" charset="-122"/>
              <a:ea typeface="仿宋_GB2312" pitchFamily="49" charset="-122"/>
            </a:endParaRP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p:nvPr/>
        </p:nvSpPr>
        <p:spPr>
          <a:xfrm>
            <a:off x="179388" y="908050"/>
            <a:ext cx="8534400" cy="609600"/>
          </a:xfrm>
          <a:prstGeom prst="rect">
            <a:avLst/>
          </a:prstGeom>
          <a:noFill/>
          <a:ln w="9525">
            <a:noFill/>
          </a:ln>
        </p:spPr>
        <p:txBody>
          <a:bodyPr anchor="ctr"/>
          <a:p>
            <a:pPr eaLnBrk="0" hangingPunct="0">
              <a:lnSpc>
                <a:spcPct val="100000"/>
              </a:lnSpc>
              <a:spcBef>
                <a:spcPct val="0"/>
              </a:spcBef>
            </a:pPr>
            <a:r>
              <a:rPr lang="en-US" altLang="zh-CN" sz="3200" dirty="0">
                <a:solidFill>
                  <a:srgbClr val="D60093"/>
                </a:solidFill>
                <a:latin typeface="仿宋_GB2312" pitchFamily="49" charset="-122"/>
                <a:ea typeface="仿宋_GB2312" pitchFamily="49" charset="-122"/>
              </a:rPr>
              <a:t>3. </a:t>
            </a:r>
            <a:r>
              <a:rPr lang="zh-CN" altLang="en-US" sz="3200" dirty="0">
                <a:solidFill>
                  <a:srgbClr val="D60093"/>
                </a:solidFill>
                <a:latin typeface="仿宋_GB2312" pitchFamily="49" charset="-122"/>
                <a:ea typeface="仿宋_GB2312" pitchFamily="49" charset="-122"/>
              </a:rPr>
              <a:t>读者－写者问题</a:t>
            </a:r>
            <a:r>
              <a:rPr lang="en-US" altLang="zh-CN" sz="3200" dirty="0">
                <a:solidFill>
                  <a:srgbClr val="D60093"/>
                </a:solidFill>
                <a:latin typeface="Arial" panose="020B0604020202020204" pitchFamily="34" charset="0"/>
                <a:ea typeface="MS PGothic" panose="020B0600070205080204" pitchFamily="34" charset="-128"/>
              </a:rPr>
              <a:t>(the readers-writers problem)</a:t>
            </a:r>
            <a:endParaRPr lang="en-US" altLang="zh-CN" sz="3200" dirty="0">
              <a:solidFill>
                <a:srgbClr val="D60093"/>
              </a:solidFill>
              <a:latin typeface="Arial" panose="020B0604020202020204" pitchFamily="34" charset="0"/>
              <a:ea typeface="MS PGothic" panose="020B0600070205080204" pitchFamily="34" charset="-128"/>
            </a:endParaRPr>
          </a:p>
        </p:txBody>
      </p:sp>
      <p:sp>
        <p:nvSpPr>
          <p:cNvPr id="81923" name="Rectangle 3"/>
          <p:cNvSpPr/>
          <p:nvPr/>
        </p:nvSpPr>
        <p:spPr>
          <a:xfrm>
            <a:off x="468313" y="1412875"/>
            <a:ext cx="8135937" cy="3200400"/>
          </a:xfrm>
          <a:prstGeom prst="rect">
            <a:avLst/>
          </a:prstGeom>
          <a:noFill/>
          <a:ln w="9525">
            <a:noFill/>
          </a:ln>
        </p:spPr>
        <p:txBody>
          <a:bodyPr/>
          <a:p>
            <a:pPr marL="342900" indent="-342900" eaLnBrk="0" hangingPunct="0">
              <a:lnSpc>
                <a:spcPct val="100000"/>
              </a:lnSpc>
              <a:spcBef>
                <a:spcPct val="20000"/>
              </a:spcBef>
              <a:buChar char="•"/>
            </a:pPr>
            <a:endParaRPr lang="zh-CN" altLang="en-US" sz="3600" b="0" dirty="0">
              <a:latin typeface="Arial" panose="020B0604020202020204" pitchFamily="34" charset="0"/>
            </a:endParaRPr>
          </a:p>
        </p:txBody>
      </p:sp>
      <p:sp>
        <p:nvSpPr>
          <p:cNvPr id="81924" name="Rectangle 4"/>
          <p:cNvSpPr/>
          <p:nvPr/>
        </p:nvSpPr>
        <p:spPr>
          <a:xfrm>
            <a:off x="468313" y="2420938"/>
            <a:ext cx="8135937" cy="3673475"/>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rgbClr val="3333CC"/>
                </a:solidFill>
                <a:latin typeface="仿宋_GB2312" pitchFamily="49" charset="-122"/>
                <a:ea typeface="仿宋_GB2312" pitchFamily="49" charset="-122"/>
              </a:rPr>
              <a:t>采用信号量机制：</a:t>
            </a:r>
            <a:endParaRPr lang="zh-CN" altLang="en-US" sz="3200" dirty="0">
              <a:solidFill>
                <a:srgbClr val="3333CC"/>
              </a:solidFill>
              <a:latin typeface="仿宋_GB2312" pitchFamily="49" charset="-122"/>
              <a:ea typeface="仿宋_GB2312" pitchFamily="49" charset="-122"/>
            </a:endParaRPr>
          </a:p>
          <a:p>
            <a:pPr marL="742950" lvl="1" indent="-285750" eaLnBrk="0" hangingPunct="0">
              <a:lnSpc>
                <a:spcPct val="100000"/>
              </a:lnSpc>
              <a:spcBef>
                <a:spcPct val="20000"/>
              </a:spcBef>
              <a:buChar char="–"/>
            </a:pPr>
            <a:r>
              <a:rPr lang="zh-CN" altLang="en-US" sz="2800" dirty="0">
                <a:latin typeface="仿宋_GB2312" pitchFamily="49" charset="-122"/>
                <a:ea typeface="仿宋_GB2312" pitchFamily="49" charset="-122"/>
              </a:rPr>
              <a:t>信号量</a:t>
            </a:r>
            <a:r>
              <a:rPr lang="en-US" altLang="zh-CN" sz="2800" dirty="0">
                <a:solidFill>
                  <a:schemeClr val="accent1"/>
                </a:solidFill>
                <a:latin typeface="仿宋_GB2312" pitchFamily="49" charset="-122"/>
                <a:ea typeface="仿宋_GB2312" pitchFamily="49" charset="-122"/>
              </a:rPr>
              <a:t>wmutex</a:t>
            </a:r>
            <a:r>
              <a:rPr lang="zh-CN" altLang="en-US" sz="2800" dirty="0">
                <a:latin typeface="仿宋_GB2312" pitchFamily="49" charset="-122"/>
                <a:ea typeface="仿宋_GB2312" pitchFamily="49" charset="-122"/>
              </a:rPr>
              <a:t>表示</a:t>
            </a:r>
            <a:r>
              <a:rPr lang="en-US" altLang="zh-CN" sz="2800" dirty="0">
                <a:latin typeface="宋体" panose="02010600030101010101" pitchFamily="2" charset="-122"/>
                <a:ea typeface="仿宋_GB2312" pitchFamily="49" charset="-122"/>
              </a:rPr>
              <a:t>“</a:t>
            </a:r>
            <a:r>
              <a:rPr lang="zh-CN" altLang="en-US" sz="2800" dirty="0">
                <a:latin typeface="仿宋_GB2312" pitchFamily="49" charset="-122"/>
                <a:ea typeface="仿宋_GB2312" pitchFamily="49" charset="-122"/>
              </a:rPr>
              <a:t>允许写</a:t>
            </a:r>
            <a:r>
              <a:rPr lang="en-US" altLang="zh-CN" sz="2800" dirty="0">
                <a:latin typeface="宋体" panose="02010600030101010101" pitchFamily="2" charset="-122"/>
                <a:ea typeface="仿宋_GB2312" pitchFamily="49" charset="-122"/>
              </a:rPr>
              <a:t>”</a:t>
            </a:r>
            <a:r>
              <a:rPr lang="zh-CN" altLang="en-US" sz="2800" dirty="0">
                <a:latin typeface="仿宋_GB2312" pitchFamily="49" charset="-122"/>
                <a:ea typeface="仿宋_GB2312" pitchFamily="49" charset="-122"/>
              </a:rPr>
              <a:t>，互斥使用数据，初值是</a:t>
            </a:r>
            <a:r>
              <a:rPr lang="en-US" altLang="zh-CN" sz="2800" dirty="0">
                <a:latin typeface="仿宋_GB2312" pitchFamily="49" charset="-122"/>
                <a:ea typeface="仿宋_GB2312" pitchFamily="49" charset="-122"/>
              </a:rPr>
              <a:t>1</a:t>
            </a:r>
            <a:r>
              <a:rPr lang="zh-CN" altLang="en-US" sz="2800" dirty="0">
                <a:latin typeface="仿宋_GB2312" pitchFamily="49" charset="-122"/>
                <a:ea typeface="仿宋_GB2312" pitchFamily="49" charset="-122"/>
              </a:rPr>
              <a:t>。</a:t>
            </a:r>
            <a:endParaRPr lang="zh-CN" altLang="en-US" sz="2800" dirty="0">
              <a:latin typeface="仿宋_GB2312" pitchFamily="49" charset="-122"/>
              <a:ea typeface="仿宋_GB2312" pitchFamily="49" charset="-122"/>
            </a:endParaRPr>
          </a:p>
          <a:p>
            <a:pPr marL="742950" lvl="1" indent="-285750" eaLnBrk="0" hangingPunct="0">
              <a:lnSpc>
                <a:spcPct val="100000"/>
              </a:lnSpc>
              <a:spcBef>
                <a:spcPct val="20000"/>
              </a:spcBef>
              <a:buChar char="–"/>
            </a:pPr>
            <a:r>
              <a:rPr lang="zh-CN" altLang="en-US" sz="2800" dirty="0">
                <a:latin typeface="仿宋_GB2312" pitchFamily="49" charset="-122"/>
                <a:ea typeface="仿宋_GB2312" pitchFamily="49" charset="-122"/>
              </a:rPr>
              <a:t>公共整形变量</a:t>
            </a:r>
            <a:r>
              <a:rPr lang="en-US" altLang="zh-CN" sz="2800" dirty="0">
                <a:solidFill>
                  <a:schemeClr val="accent1"/>
                </a:solidFill>
                <a:latin typeface="仿宋_GB2312" pitchFamily="49" charset="-122"/>
                <a:ea typeface="仿宋_GB2312" pitchFamily="49" charset="-122"/>
              </a:rPr>
              <a:t>Readcount</a:t>
            </a:r>
            <a:r>
              <a:rPr lang="zh-CN" altLang="en-US" sz="2800" dirty="0">
                <a:latin typeface="仿宋_GB2312" pitchFamily="49" charset="-122"/>
                <a:ea typeface="仿宋_GB2312" pitchFamily="49" charset="-122"/>
              </a:rPr>
              <a:t>表示</a:t>
            </a:r>
            <a:r>
              <a:rPr lang="zh-CN" altLang="en-US" sz="2800" dirty="0">
                <a:latin typeface="宋体" panose="02010600030101010101" pitchFamily="2" charset="-122"/>
                <a:ea typeface="仿宋_GB2312" pitchFamily="49" charset="-122"/>
              </a:rPr>
              <a:t>“</a:t>
            </a:r>
            <a:r>
              <a:rPr lang="zh-CN" altLang="en-US" sz="2800" dirty="0">
                <a:latin typeface="仿宋_GB2312" pitchFamily="49" charset="-122"/>
                <a:ea typeface="仿宋_GB2312" pitchFamily="49" charset="-122"/>
              </a:rPr>
              <a:t>正在读</a:t>
            </a:r>
            <a:r>
              <a:rPr lang="zh-CN" altLang="en-US" sz="2800" dirty="0">
                <a:latin typeface="宋体" panose="02010600030101010101" pitchFamily="2" charset="-122"/>
                <a:ea typeface="仿宋_GB2312" pitchFamily="49" charset="-122"/>
              </a:rPr>
              <a:t>”</a:t>
            </a:r>
            <a:r>
              <a:rPr lang="zh-CN" altLang="en-US" sz="2800" dirty="0">
                <a:latin typeface="仿宋_GB2312" pitchFamily="49" charset="-122"/>
                <a:ea typeface="仿宋_GB2312" pitchFamily="49" charset="-122"/>
              </a:rPr>
              <a:t>的读者数，初值是</a:t>
            </a:r>
            <a:r>
              <a:rPr lang="en-US" altLang="zh-CN" sz="2800" dirty="0">
                <a:latin typeface="仿宋_GB2312" pitchFamily="49" charset="-122"/>
                <a:ea typeface="仿宋_GB2312" pitchFamily="49" charset="-122"/>
              </a:rPr>
              <a:t>0</a:t>
            </a:r>
            <a:r>
              <a:rPr lang="zh-CN" altLang="en-US" sz="2800" dirty="0">
                <a:latin typeface="仿宋_GB2312" pitchFamily="49" charset="-122"/>
                <a:ea typeface="仿宋_GB2312" pitchFamily="49" charset="-122"/>
              </a:rPr>
              <a:t>；</a:t>
            </a:r>
            <a:endParaRPr lang="zh-CN" altLang="en-US" sz="2800" dirty="0">
              <a:latin typeface="仿宋_GB2312" pitchFamily="49" charset="-122"/>
              <a:ea typeface="仿宋_GB2312" pitchFamily="49" charset="-122"/>
            </a:endParaRPr>
          </a:p>
          <a:p>
            <a:pPr marL="742950" lvl="1" indent="-285750" eaLnBrk="0" hangingPunct="0">
              <a:lnSpc>
                <a:spcPct val="100000"/>
              </a:lnSpc>
              <a:spcBef>
                <a:spcPct val="20000"/>
              </a:spcBef>
              <a:buChar char="–"/>
            </a:pPr>
            <a:r>
              <a:rPr lang="zh-CN" altLang="en-US" sz="2800" dirty="0">
                <a:latin typeface="仿宋_GB2312" pitchFamily="49" charset="-122"/>
                <a:ea typeface="仿宋_GB2312" pitchFamily="49" charset="-122"/>
              </a:rPr>
              <a:t>信号量</a:t>
            </a:r>
            <a:r>
              <a:rPr lang="en-US" altLang="zh-CN" sz="2800" dirty="0">
                <a:solidFill>
                  <a:schemeClr val="accent1"/>
                </a:solidFill>
                <a:latin typeface="仿宋_GB2312" pitchFamily="49" charset="-122"/>
                <a:ea typeface="仿宋_GB2312" pitchFamily="49" charset="-122"/>
              </a:rPr>
              <a:t>Rmutex</a:t>
            </a:r>
            <a:r>
              <a:rPr lang="zh-CN" altLang="en-US" sz="2800" dirty="0">
                <a:latin typeface="仿宋_GB2312" pitchFamily="49" charset="-122"/>
                <a:ea typeface="仿宋_GB2312" pitchFamily="49" charset="-122"/>
              </a:rPr>
              <a:t>：实现多个读者对</a:t>
            </a:r>
            <a:r>
              <a:rPr lang="en-US" altLang="zh-CN" sz="2800" dirty="0">
                <a:latin typeface="仿宋_GB2312" pitchFamily="49" charset="-122"/>
                <a:ea typeface="仿宋_GB2312" pitchFamily="49" charset="-122"/>
              </a:rPr>
              <a:t>Readcount</a:t>
            </a:r>
            <a:r>
              <a:rPr lang="zh-CN" altLang="en-US" sz="2800" dirty="0">
                <a:latin typeface="仿宋_GB2312" pitchFamily="49" charset="-122"/>
                <a:ea typeface="仿宋_GB2312" pitchFamily="49" charset="-122"/>
              </a:rPr>
              <a:t>的互斥操作，初值是</a:t>
            </a:r>
            <a:r>
              <a:rPr lang="en-US" altLang="zh-CN" sz="2800" dirty="0">
                <a:latin typeface="仿宋_GB2312" pitchFamily="49" charset="-122"/>
                <a:ea typeface="仿宋_GB2312" pitchFamily="49" charset="-122"/>
              </a:rPr>
              <a:t>1</a:t>
            </a:r>
            <a:r>
              <a:rPr lang="zh-CN" altLang="en-US" sz="2800" dirty="0">
                <a:latin typeface="仿宋_GB2312" pitchFamily="49" charset="-122"/>
                <a:ea typeface="仿宋_GB2312" pitchFamily="49" charset="-122"/>
              </a:rPr>
              <a:t>。</a:t>
            </a:r>
            <a:endParaRPr lang="zh-CN" altLang="en-US" sz="2800" dirty="0">
              <a:latin typeface="仿宋_GB2312" pitchFamily="49" charset="-122"/>
              <a:ea typeface="仿宋_GB2312" pitchFamily="49"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ChangeArrowheads="1"/>
          </p:cNvSpPr>
          <p:nvPr>
            <p:ph type="title" idx="4294967295"/>
          </p:nvPr>
        </p:nvSpPr>
        <p:spPr>
          <a:xfrm>
            <a:off x="539750" y="188913"/>
            <a:ext cx="8229600" cy="92710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2.1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进程的基本概念</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45062" name="Rectangle 6"/>
          <p:cNvSpPr/>
          <p:nvPr/>
        </p:nvSpPr>
        <p:spPr>
          <a:xfrm>
            <a:off x="611188" y="1773238"/>
            <a:ext cx="8207375" cy="4319587"/>
          </a:xfrm>
          <a:prstGeom prst="rect">
            <a:avLst/>
          </a:prstGeom>
          <a:noFill/>
          <a:ln w="9525">
            <a:noFill/>
          </a:ln>
        </p:spPr>
        <p:txBody>
          <a:bodyPr/>
          <a:p>
            <a:pPr marL="342900" indent="-342900" algn="just" eaLnBrk="0" hangingPunct="0">
              <a:lnSpc>
                <a:spcPct val="140000"/>
              </a:lnSpc>
              <a:spcBef>
                <a:spcPct val="20000"/>
              </a:spcBef>
              <a:buChar char="•"/>
            </a:pPr>
            <a:r>
              <a:rPr lang="en-US" altLang="zh-CN" dirty="0">
                <a:latin typeface="Arial" panose="020B0604020202020204" pitchFamily="34" charset="0"/>
              </a:rPr>
              <a:t>(1)</a:t>
            </a:r>
            <a:r>
              <a:rPr lang="zh-CN" altLang="en-US" dirty="0">
                <a:latin typeface="Times New Roman" panose="02020603050405020304" pitchFamily="18" charset="0"/>
              </a:rPr>
              <a:t>从定义上看，进程是程序处理数据的过程，而程序是一组指令的有序集合；</a:t>
            </a:r>
            <a:endParaRPr lang="zh-CN" altLang="en-US" dirty="0">
              <a:latin typeface="Arial" panose="020B0604020202020204" pitchFamily="34" charset="0"/>
            </a:endParaRPr>
          </a:p>
          <a:p>
            <a:pPr marL="342900" indent="-342900" algn="just" eaLnBrk="0" hangingPunct="0">
              <a:lnSpc>
                <a:spcPct val="140000"/>
              </a:lnSpc>
              <a:spcBef>
                <a:spcPct val="20000"/>
              </a:spcBef>
              <a:buChar char="•"/>
            </a:pPr>
            <a:r>
              <a:rPr lang="en-US" altLang="zh-CN" dirty="0">
                <a:latin typeface="Arial" panose="020B0604020202020204" pitchFamily="34" charset="0"/>
              </a:rPr>
              <a:t>(2)</a:t>
            </a:r>
            <a:r>
              <a:rPr lang="zh-CN" altLang="en-US" dirty="0">
                <a:latin typeface="Times New Roman" panose="02020603050405020304" pitchFamily="18" charset="0"/>
              </a:rPr>
              <a:t>进程具有动态性、并发性、独立性和异步性等，而程序不具有这些特性；</a:t>
            </a:r>
            <a:endParaRPr lang="zh-CN" altLang="en-US" dirty="0">
              <a:latin typeface="Arial" panose="020B0604020202020204" pitchFamily="34" charset="0"/>
            </a:endParaRPr>
          </a:p>
          <a:p>
            <a:pPr marL="342900" indent="-342900" algn="just" eaLnBrk="0" hangingPunct="0">
              <a:lnSpc>
                <a:spcPct val="140000"/>
              </a:lnSpc>
              <a:spcBef>
                <a:spcPct val="20000"/>
              </a:spcBef>
              <a:buChar char="•"/>
            </a:pPr>
            <a:r>
              <a:rPr lang="en-US" altLang="zh-CN" dirty="0">
                <a:latin typeface="Arial" panose="020B0604020202020204" pitchFamily="34" charset="0"/>
              </a:rPr>
              <a:t>(3)</a:t>
            </a:r>
            <a:r>
              <a:rPr lang="zh-CN" altLang="en-US" dirty="0">
                <a:latin typeface="Times New Roman" panose="02020603050405020304" pitchFamily="18" charset="0"/>
              </a:rPr>
              <a:t>从进程结构特性上看，它包含程序、数据和</a:t>
            </a:r>
            <a:r>
              <a:rPr lang="en-US" altLang="zh-CN" dirty="0">
                <a:latin typeface="Arial" panose="020B0604020202020204" pitchFamily="34" charset="0"/>
              </a:rPr>
              <a:t>PCB</a:t>
            </a:r>
            <a:r>
              <a:rPr lang="zh-CN" altLang="en-US" dirty="0">
                <a:latin typeface="Times New Roman" panose="02020603050405020304" pitchFamily="18" charset="0"/>
              </a:rPr>
              <a:t>；</a:t>
            </a:r>
            <a:endParaRPr lang="zh-CN" altLang="en-US" dirty="0">
              <a:latin typeface="Arial" panose="020B0604020202020204" pitchFamily="34" charset="0"/>
            </a:endParaRPr>
          </a:p>
          <a:p>
            <a:pPr marL="342900" indent="-342900" eaLnBrk="0" hangingPunct="0">
              <a:lnSpc>
                <a:spcPct val="100000"/>
              </a:lnSpc>
              <a:spcBef>
                <a:spcPct val="20000"/>
              </a:spcBef>
              <a:buChar char="•"/>
            </a:pPr>
            <a:r>
              <a:rPr lang="en-US" altLang="zh-CN" dirty="0">
                <a:latin typeface="Arial" panose="020B0604020202020204" pitchFamily="34" charset="0"/>
              </a:rPr>
              <a:t>(4)</a:t>
            </a:r>
            <a:r>
              <a:rPr lang="zh-CN" altLang="en-US" dirty="0">
                <a:latin typeface="宋体" panose="02010600030101010101" pitchFamily="2" charset="-122"/>
              </a:rPr>
              <a:t>进程和程序并非一一对应：</a:t>
            </a:r>
            <a:r>
              <a:rPr lang="zh-CN" altLang="en-US" dirty="0">
                <a:latin typeface="Arial" panose="020B0604020202020204" pitchFamily="34" charset="0"/>
              </a:rPr>
              <a:t>通过多次执行，一个程序可对应多个进程；通过调用关系，一个进程可执行多个程序。</a:t>
            </a:r>
            <a:endParaRPr lang="zh-CN" altLang="en-US" dirty="0">
              <a:latin typeface="Arial" panose="020B0604020202020204" pitchFamily="34" charset="0"/>
            </a:endParaRPr>
          </a:p>
        </p:txBody>
      </p:sp>
      <p:sp>
        <p:nvSpPr>
          <p:cNvPr id="45063" name="Rectangle 7"/>
          <p:cNvSpPr>
            <a:spLocks noChangeArrowheads="1"/>
          </p:cNvSpPr>
          <p:nvPr/>
        </p:nvSpPr>
        <p:spPr bwMode="auto">
          <a:xfrm>
            <a:off x="468313" y="1052513"/>
            <a:ext cx="4319588"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进程与程序的区别</a:t>
            </a:r>
            <a:endParaRPr kumimoji="1" lang="zh-CN" altLang="en-US" sz="36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box(in)">
                                      <p:cBhvr>
                                        <p:cTn id="7"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p:nvPr/>
        </p:nvSpPr>
        <p:spPr>
          <a:xfrm>
            <a:off x="611188" y="1268413"/>
            <a:ext cx="8281987" cy="3743325"/>
          </a:xfrm>
          <a:prstGeom prst="rect">
            <a:avLst/>
          </a:prstGeom>
          <a:noFill/>
          <a:ln w="9525">
            <a:noFill/>
          </a:ln>
        </p:spPr>
        <p:txBody>
          <a:bodyPr>
            <a:spAutoFit/>
          </a:bodyPr>
          <a:p>
            <a:pPr>
              <a:lnSpc>
                <a:spcPct val="100000"/>
              </a:lnSpc>
              <a:buClr>
                <a:schemeClr val="tx1"/>
              </a:buClr>
            </a:pPr>
            <a:r>
              <a:rPr lang="zh-CN" altLang="en-US" dirty="0">
                <a:latin typeface="Times New Roman" panose="02020603050405020304" pitchFamily="18" charset="0"/>
              </a:rPr>
              <a:t>  </a:t>
            </a:r>
            <a:r>
              <a:rPr lang="en-US" altLang="zh-CN" dirty="0">
                <a:latin typeface="Arial" panose="020B0604020202020204" pitchFamily="34" charset="0"/>
              </a:rPr>
              <a:t>wmutex:semaphore=1    //</a:t>
            </a:r>
            <a:r>
              <a:rPr lang="zh-CN" altLang="en-US" dirty="0">
                <a:latin typeface="Arial" panose="020B0604020202020204" pitchFamily="34" charset="0"/>
              </a:rPr>
              <a:t>读者与写者之间、写者与</a:t>
            </a:r>
            <a:endParaRPr lang="zh-CN" altLang="en-US" dirty="0">
              <a:latin typeface="Arial" panose="020B0604020202020204" pitchFamily="34" charset="0"/>
            </a:endParaRPr>
          </a:p>
          <a:p>
            <a:pPr>
              <a:lnSpc>
                <a:spcPct val="100000"/>
              </a:lnSpc>
              <a:buClr>
                <a:schemeClr val="tx1"/>
              </a:buClr>
            </a:pPr>
            <a:r>
              <a:rPr lang="zh-CN" altLang="en-US" dirty="0">
                <a:latin typeface="Arial" panose="020B0604020202020204" pitchFamily="34" charset="0"/>
              </a:rPr>
              <a:t>                                           写者之间互斥使用共享数据</a:t>
            </a:r>
            <a:endParaRPr lang="zh-CN" altLang="en-US" dirty="0">
              <a:latin typeface="Arial" panose="020B0604020202020204" pitchFamily="34" charset="0"/>
            </a:endParaRPr>
          </a:p>
          <a:p>
            <a:pPr>
              <a:lnSpc>
                <a:spcPct val="100000"/>
              </a:lnSpc>
              <a:buClr>
                <a:schemeClr val="tx1"/>
              </a:buClr>
            </a:pPr>
            <a:endParaRPr lang="zh-CN" altLang="en-US" dirty="0">
              <a:latin typeface="Arial" panose="020B0604020202020204" pitchFamily="34" charset="0"/>
            </a:endParaRPr>
          </a:p>
          <a:p>
            <a:pPr>
              <a:lnSpc>
                <a:spcPct val="100000"/>
              </a:lnSpc>
              <a:buClr>
                <a:schemeClr val="tx1"/>
              </a:buClr>
            </a:pPr>
            <a:r>
              <a:rPr lang="en-US" altLang="zh-CN" dirty="0">
                <a:latin typeface="Arial" panose="020B0604020202020204" pitchFamily="34" charset="0"/>
              </a:rPr>
              <a:t> readcount: int = 0;         //</a:t>
            </a:r>
            <a:r>
              <a:rPr lang="zh-CN" altLang="en-US" dirty="0">
                <a:latin typeface="Arial" panose="020B0604020202020204" pitchFamily="34" charset="0"/>
              </a:rPr>
              <a:t>当前正在读的读者数量</a:t>
            </a:r>
            <a:endParaRPr lang="zh-CN" altLang="en-US" dirty="0">
              <a:latin typeface="Arial" panose="020B0604020202020204" pitchFamily="34" charset="0"/>
            </a:endParaRPr>
          </a:p>
          <a:p>
            <a:pPr>
              <a:lnSpc>
                <a:spcPct val="100000"/>
              </a:lnSpc>
              <a:buClr>
                <a:schemeClr val="tx1"/>
              </a:buClr>
            </a:pPr>
            <a:r>
              <a:rPr lang="zh-CN" altLang="en-US" dirty="0">
                <a:latin typeface="Arial" panose="020B0604020202020204" pitchFamily="34" charset="0"/>
              </a:rPr>
              <a:t>                                                             </a:t>
            </a:r>
            <a:endParaRPr lang="zh-CN" altLang="en-US" dirty="0">
              <a:latin typeface="Arial" panose="020B0604020202020204" pitchFamily="34" charset="0"/>
            </a:endParaRPr>
          </a:p>
          <a:p>
            <a:pPr>
              <a:lnSpc>
                <a:spcPct val="100000"/>
              </a:lnSpc>
              <a:buClr>
                <a:schemeClr val="tx1"/>
              </a:buClr>
            </a:pPr>
            <a:r>
              <a:rPr lang="en-US" altLang="zh-CN" dirty="0">
                <a:latin typeface="Arial" panose="020B0604020202020204" pitchFamily="34" charset="0"/>
              </a:rPr>
              <a:t> rmutex :semaphore =  1      //</a:t>
            </a:r>
            <a:r>
              <a:rPr lang="zh-CN" altLang="en-US" dirty="0">
                <a:latin typeface="Arial" panose="020B0604020202020204" pitchFamily="34" charset="0"/>
              </a:rPr>
              <a:t>多个读者互斥使用</a:t>
            </a:r>
            <a:endParaRPr lang="en-US" altLang="zh-CN" dirty="0">
              <a:latin typeface="Arial" panose="020B0604020202020204" pitchFamily="34" charset="0"/>
            </a:endParaRPr>
          </a:p>
          <a:p>
            <a:pPr>
              <a:lnSpc>
                <a:spcPct val="100000"/>
              </a:lnSpc>
              <a:buClr>
                <a:schemeClr val="tx1"/>
              </a:buClr>
            </a:pPr>
            <a:r>
              <a:rPr lang="en-US" altLang="zh-CN" dirty="0">
                <a:latin typeface="Arial" panose="020B0604020202020204" pitchFamily="34" charset="0"/>
              </a:rPr>
              <a:t>                                                 //readcount</a:t>
            </a:r>
            <a:endParaRPr lang="en-US" altLang="zh-CN" dirty="0">
              <a:latin typeface="Arial" panose="020B0604020202020204" pitchFamily="34" charset="0"/>
            </a:endParaRPr>
          </a:p>
        </p:txBody>
      </p:sp>
      <p:sp>
        <p:nvSpPr>
          <p:cNvPr id="82947" name="Rectangle 3"/>
          <p:cNvSpPr/>
          <p:nvPr/>
        </p:nvSpPr>
        <p:spPr>
          <a:xfrm>
            <a:off x="250825" y="260350"/>
            <a:ext cx="1408113" cy="579438"/>
          </a:xfrm>
          <a:prstGeom prst="rect">
            <a:avLst/>
          </a:prstGeom>
          <a:noFill/>
          <a:ln w="9525">
            <a:noFill/>
          </a:ln>
        </p:spPr>
        <p:txBody>
          <a:bodyPr wrap="none">
            <a:spAutoFit/>
          </a:bodyPr>
          <a:p>
            <a:pPr algn="ctr">
              <a:lnSpc>
                <a:spcPct val="100000"/>
              </a:lnSpc>
              <a:spcBef>
                <a:spcPct val="0"/>
              </a:spcBef>
            </a:pPr>
            <a:r>
              <a:rPr lang="zh-CN" altLang="en-US" sz="3200" dirty="0">
                <a:solidFill>
                  <a:schemeClr val="accent2"/>
                </a:solidFill>
                <a:latin typeface="仿宋_GB2312" pitchFamily="49" charset="-122"/>
                <a:ea typeface="仿宋_GB2312" pitchFamily="49" charset="-122"/>
              </a:rPr>
              <a:t>算法：</a:t>
            </a:r>
            <a:endParaRPr lang="zh-CN" altLang="en-US" sz="3200" dirty="0">
              <a:solidFill>
                <a:schemeClr val="accent2"/>
              </a:solidFill>
              <a:latin typeface="仿宋_GB2312" pitchFamily="49" charset="-122"/>
              <a:ea typeface="仿宋_GB2312" pitchFamily="49" charset="-122"/>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2"/>
          <p:cNvSpPr/>
          <p:nvPr/>
        </p:nvSpPr>
        <p:spPr>
          <a:xfrm>
            <a:off x="1187450" y="115888"/>
            <a:ext cx="6985000" cy="6340475"/>
          </a:xfrm>
          <a:prstGeom prst="rect">
            <a:avLst/>
          </a:prstGeom>
          <a:noFill/>
          <a:ln w="9525">
            <a:noFill/>
          </a:ln>
        </p:spPr>
        <p:txBody>
          <a:bodyPr>
            <a:spAutoFit/>
          </a:bodyPr>
          <a:p>
            <a:pPr>
              <a:lnSpc>
                <a:spcPct val="100000"/>
              </a:lnSpc>
              <a:buClr>
                <a:schemeClr val="tx1"/>
              </a:buClr>
            </a:pPr>
            <a:r>
              <a:rPr lang="en-US" altLang="zh-CN" sz="2000" dirty="0">
                <a:latin typeface="Arial" panose="020B0604020202020204" pitchFamily="34" charset="0"/>
              </a:rPr>
              <a:t>Cobegin:</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a:t>
            </a:r>
            <a:r>
              <a:rPr lang="en-US" altLang="zh-CN" sz="2000" dirty="0">
                <a:solidFill>
                  <a:schemeClr val="tx2"/>
                </a:solidFill>
                <a:latin typeface="Arial" panose="020B0604020202020204" pitchFamily="34" charset="0"/>
              </a:rPr>
              <a:t>Reader:</a:t>
            </a:r>
            <a:r>
              <a:rPr lang="en-US" altLang="zh-CN" sz="2000" dirty="0">
                <a:latin typeface="Arial" panose="020B0604020202020204" pitchFamily="34" charset="0"/>
              </a:rPr>
              <a:t> begin</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Repeat</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a:t>
            </a:r>
            <a:r>
              <a:rPr lang="en-US" altLang="zh-CN" sz="2000" dirty="0">
                <a:solidFill>
                  <a:schemeClr val="accent1"/>
                </a:solidFill>
                <a:latin typeface="Arial" panose="020B0604020202020204" pitchFamily="34" charset="0"/>
              </a:rPr>
              <a:t>wait(rmutex)</a:t>
            </a:r>
            <a:endParaRPr lang="en-US" altLang="zh-CN" sz="2000" dirty="0">
              <a:solidFill>
                <a:schemeClr val="accent1"/>
              </a:solidFill>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if readcount=0 then  </a:t>
            </a:r>
            <a:r>
              <a:rPr lang="en-US" altLang="zh-CN" sz="2000" dirty="0">
                <a:solidFill>
                  <a:schemeClr val="accent1"/>
                </a:solidFill>
                <a:latin typeface="Arial" panose="020B0604020202020204" pitchFamily="34" charset="0"/>
              </a:rPr>
              <a:t>wait(wmutex);</a:t>
            </a:r>
            <a:endParaRPr lang="en-US" altLang="zh-CN" sz="2000" dirty="0">
              <a:solidFill>
                <a:schemeClr val="accent1"/>
              </a:solidFill>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readcount++;</a:t>
            </a:r>
            <a:endParaRPr lang="en-US" altLang="zh-CN" sz="2000" dirty="0">
              <a:latin typeface="Arial" panose="020B0604020202020204" pitchFamily="34" charset="0"/>
            </a:endParaRPr>
          </a:p>
          <a:p>
            <a:pPr>
              <a:lnSpc>
                <a:spcPct val="100000"/>
              </a:lnSpc>
              <a:buClr>
                <a:schemeClr val="tx1"/>
              </a:buClr>
            </a:pPr>
            <a:r>
              <a:rPr lang="en-US" altLang="zh-CN" sz="2000" dirty="0">
                <a:solidFill>
                  <a:schemeClr val="accent1"/>
                </a:solidFill>
                <a:latin typeface="Arial" panose="020B0604020202020204" pitchFamily="34" charset="0"/>
              </a:rPr>
              <a:t>              signal (rmutex);</a:t>
            </a:r>
            <a:r>
              <a:rPr lang="en-US" altLang="zh-CN" sz="2000" dirty="0">
                <a:latin typeface="Arial" panose="020B0604020202020204" pitchFamily="34" charset="0"/>
              </a:rPr>
              <a:t>      </a:t>
            </a:r>
            <a:endParaRPr lang="zh-CN" altLang="en-US" sz="2000" dirty="0">
              <a:latin typeface="Arial" panose="020B0604020202020204" pitchFamily="34" charset="0"/>
            </a:endParaRPr>
          </a:p>
          <a:p>
            <a:pPr>
              <a:lnSpc>
                <a:spcPct val="100000"/>
              </a:lnSpc>
              <a:buClr>
                <a:schemeClr val="tx1"/>
              </a:buClr>
            </a:pPr>
            <a:r>
              <a:rPr lang="zh-CN" altLang="en-US" sz="2000" dirty="0">
                <a:latin typeface="Arial" panose="020B0604020202020204" pitchFamily="34" charset="0"/>
              </a:rPr>
              <a:t>              </a:t>
            </a:r>
            <a:r>
              <a:rPr lang="en-US" altLang="zh-CN" sz="2000" dirty="0">
                <a:latin typeface="Arial" panose="020B0604020202020204" pitchFamily="34" charset="0"/>
              </a:rPr>
              <a:t>reading…</a:t>
            </a:r>
            <a:endParaRPr lang="en-US" altLang="zh-CN" sz="2000" dirty="0">
              <a:latin typeface="Arial" panose="020B0604020202020204" pitchFamily="34" charset="0"/>
            </a:endParaRPr>
          </a:p>
          <a:p>
            <a:pPr>
              <a:lnSpc>
                <a:spcPct val="100000"/>
              </a:lnSpc>
              <a:buClr>
                <a:schemeClr val="tx1"/>
              </a:buClr>
            </a:pPr>
            <a:r>
              <a:rPr lang="en-US" altLang="zh-CN" sz="2000" dirty="0">
                <a:solidFill>
                  <a:schemeClr val="accent1"/>
                </a:solidFill>
                <a:latin typeface="Arial" panose="020B0604020202020204" pitchFamily="34" charset="0"/>
              </a:rPr>
              <a:t>              wait(rmutex);</a:t>
            </a:r>
            <a:endParaRPr lang="en-US" altLang="zh-CN" sz="2000" dirty="0">
              <a:solidFill>
                <a:schemeClr val="accent1"/>
              </a:solidFill>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readcount--;</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if readcount=0 then </a:t>
            </a:r>
            <a:r>
              <a:rPr lang="en-US" altLang="zh-CN" sz="2000" dirty="0">
                <a:solidFill>
                  <a:schemeClr val="accent1"/>
                </a:solidFill>
                <a:latin typeface="Arial" panose="020B0604020202020204" pitchFamily="34" charset="0"/>
              </a:rPr>
              <a:t>signal(wmutex);</a:t>
            </a:r>
            <a:endParaRPr lang="en-US" altLang="zh-CN" sz="2000" dirty="0">
              <a:solidFill>
                <a:schemeClr val="accent1"/>
              </a:solidFill>
              <a:latin typeface="Arial" panose="020B0604020202020204" pitchFamily="34" charset="0"/>
            </a:endParaRPr>
          </a:p>
          <a:p>
            <a:pPr>
              <a:lnSpc>
                <a:spcPct val="100000"/>
              </a:lnSpc>
              <a:buClr>
                <a:schemeClr val="tx1"/>
              </a:buClr>
            </a:pPr>
            <a:r>
              <a:rPr lang="en-US" altLang="zh-CN" sz="2000" dirty="0">
                <a:solidFill>
                  <a:schemeClr val="accent1"/>
                </a:solidFill>
                <a:latin typeface="Arial" panose="020B0604020202020204" pitchFamily="34" charset="0"/>
              </a:rPr>
              <a:t>             signal(rmutex);</a:t>
            </a:r>
            <a:endParaRPr lang="en-US" altLang="zh-CN" sz="2000" dirty="0">
              <a:solidFill>
                <a:schemeClr val="accent1"/>
              </a:solidFill>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until false;</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end;</a:t>
            </a:r>
            <a:endParaRPr lang="zh-CN" altLang="en-US" sz="2000" dirty="0">
              <a:latin typeface="Arial" panose="020B0604020202020204" pitchFamily="34" charset="0"/>
            </a:endParaRPr>
          </a:p>
        </p:txBody>
      </p:sp>
      <p:sp>
        <p:nvSpPr>
          <p:cNvPr id="179203" name="AutoShape 3"/>
          <p:cNvSpPr/>
          <p:nvPr/>
        </p:nvSpPr>
        <p:spPr bwMode="auto">
          <a:xfrm>
            <a:off x="1619250" y="1628775"/>
            <a:ext cx="215900" cy="1368425"/>
          </a:xfrm>
          <a:prstGeom prst="leftBrace">
            <a:avLst>
              <a:gd name="adj1" fmla="val 52819"/>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9204" name="AutoShape 4"/>
          <p:cNvSpPr/>
          <p:nvPr/>
        </p:nvSpPr>
        <p:spPr bwMode="auto">
          <a:xfrm>
            <a:off x="1619250" y="4005263"/>
            <a:ext cx="215900" cy="1368425"/>
          </a:xfrm>
          <a:prstGeom prst="leftBrace">
            <a:avLst>
              <a:gd name="adj1" fmla="val 52819"/>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9202">
                                            <p:txEl>
                                              <p:charRg st="41" end="68"/>
                                            </p:txEl>
                                          </p:spTgt>
                                        </p:tgtEl>
                                        <p:attrNameLst>
                                          <p:attrName>style.visibility</p:attrName>
                                        </p:attrNameLst>
                                      </p:cBhvr>
                                      <p:to>
                                        <p:strVal val="visible"/>
                                      </p:to>
                                    </p:set>
                                    <p:animEffect transition="in" filter="box(in)">
                                      <p:cBhvr>
                                        <p:cTn id="7" dur="500"/>
                                        <p:tgtEl>
                                          <p:spTgt spid="179202">
                                            <p:txEl>
                                              <p:charRg st="41"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9202">
                                            <p:txEl>
                                              <p:charRg st="68" end="117"/>
                                            </p:txEl>
                                          </p:spTgt>
                                        </p:tgtEl>
                                        <p:attrNameLst>
                                          <p:attrName>style.visibility</p:attrName>
                                        </p:attrNameLst>
                                      </p:cBhvr>
                                      <p:to>
                                        <p:strVal val="visible"/>
                                      </p:to>
                                    </p:set>
                                    <p:animEffect transition="in" filter="box(in)">
                                      <p:cBhvr>
                                        <p:cTn id="12" dur="500"/>
                                        <p:tgtEl>
                                          <p:spTgt spid="179202">
                                            <p:txEl>
                                              <p:charRg st="68"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9202">
                                            <p:txEl>
                                              <p:charRg st="117" end="144"/>
                                            </p:txEl>
                                          </p:spTgt>
                                        </p:tgtEl>
                                        <p:attrNameLst>
                                          <p:attrName>style.visibility</p:attrName>
                                        </p:attrNameLst>
                                      </p:cBhvr>
                                      <p:to>
                                        <p:strVal val="visible"/>
                                      </p:to>
                                    </p:set>
                                    <p:animEffect transition="in" filter="box(in)">
                                      <p:cBhvr>
                                        <p:cTn id="17" dur="500"/>
                                        <p:tgtEl>
                                          <p:spTgt spid="179202">
                                            <p:txEl>
                                              <p:charRg st="117" end="14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9202">
                                            <p:txEl>
                                              <p:charRg st="144" end="181"/>
                                            </p:txEl>
                                          </p:spTgt>
                                        </p:tgtEl>
                                        <p:attrNameLst>
                                          <p:attrName>style.visibility</p:attrName>
                                        </p:attrNameLst>
                                      </p:cBhvr>
                                      <p:to>
                                        <p:strVal val="visible"/>
                                      </p:to>
                                    </p:set>
                                    <p:animEffect transition="in" filter="box(in)">
                                      <p:cBhvr>
                                        <p:cTn id="22" dur="500"/>
                                        <p:tgtEl>
                                          <p:spTgt spid="179202">
                                            <p:txEl>
                                              <p:charRg st="144" end="18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9202">
                                            <p:txEl>
                                              <p:charRg st="181" end="204"/>
                                            </p:txEl>
                                          </p:spTgt>
                                        </p:tgtEl>
                                        <p:attrNameLst>
                                          <p:attrName>style.visibility</p:attrName>
                                        </p:attrNameLst>
                                      </p:cBhvr>
                                      <p:to>
                                        <p:strVal val="visible"/>
                                      </p:to>
                                    </p:set>
                                    <p:animEffect transition="in" filter="box(in)">
                                      <p:cBhvr>
                                        <p:cTn id="27" dur="500"/>
                                        <p:tgtEl>
                                          <p:spTgt spid="179202">
                                            <p:txEl>
                                              <p:charRg st="181" end="20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9202">
                                            <p:txEl>
                                              <p:charRg st="204" end="232"/>
                                            </p:txEl>
                                          </p:spTgt>
                                        </p:tgtEl>
                                        <p:attrNameLst>
                                          <p:attrName>style.visibility</p:attrName>
                                        </p:attrNameLst>
                                      </p:cBhvr>
                                      <p:to>
                                        <p:strVal val="visible"/>
                                      </p:to>
                                    </p:set>
                                    <p:animEffect transition="in" filter="box(in)">
                                      <p:cBhvr>
                                        <p:cTn id="32" dur="500"/>
                                        <p:tgtEl>
                                          <p:spTgt spid="179202">
                                            <p:txEl>
                                              <p:charRg st="204" end="23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9202">
                                            <p:txEl>
                                              <p:charRg st="232" end="259"/>
                                            </p:txEl>
                                          </p:spTgt>
                                        </p:tgtEl>
                                        <p:attrNameLst>
                                          <p:attrName>style.visibility</p:attrName>
                                        </p:attrNameLst>
                                      </p:cBhvr>
                                      <p:to>
                                        <p:strVal val="visible"/>
                                      </p:to>
                                    </p:set>
                                    <p:animEffect transition="in" filter="box(in)">
                                      <p:cBhvr>
                                        <p:cTn id="37" dur="500"/>
                                        <p:tgtEl>
                                          <p:spTgt spid="179202">
                                            <p:txEl>
                                              <p:charRg st="232" end="25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9202">
                                            <p:txEl>
                                              <p:charRg st="259" end="308"/>
                                            </p:txEl>
                                          </p:spTgt>
                                        </p:tgtEl>
                                        <p:attrNameLst>
                                          <p:attrName>style.visibility</p:attrName>
                                        </p:attrNameLst>
                                      </p:cBhvr>
                                      <p:to>
                                        <p:strVal val="visible"/>
                                      </p:to>
                                    </p:set>
                                    <p:animEffect transition="in" filter="box(in)">
                                      <p:cBhvr>
                                        <p:cTn id="42" dur="500"/>
                                        <p:tgtEl>
                                          <p:spTgt spid="179202">
                                            <p:txEl>
                                              <p:charRg st="259" end="30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79202">
                                            <p:txEl>
                                              <p:charRg st="308" end="337"/>
                                            </p:txEl>
                                          </p:spTgt>
                                        </p:tgtEl>
                                        <p:attrNameLst>
                                          <p:attrName>style.visibility</p:attrName>
                                        </p:attrNameLst>
                                      </p:cBhvr>
                                      <p:to>
                                        <p:strVal val="visible"/>
                                      </p:to>
                                    </p:set>
                                    <p:animEffect transition="in" filter="box(in)">
                                      <p:cBhvr>
                                        <p:cTn id="47" dur="500"/>
                                        <p:tgtEl>
                                          <p:spTgt spid="179202">
                                            <p:txEl>
                                              <p:charRg st="308" end="33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79202">
                                            <p:txEl>
                                              <p:charRg st="337" end="361"/>
                                            </p:txEl>
                                          </p:spTgt>
                                        </p:tgtEl>
                                        <p:attrNameLst>
                                          <p:attrName>style.visibility</p:attrName>
                                        </p:attrNameLst>
                                      </p:cBhvr>
                                      <p:to>
                                        <p:strVal val="visible"/>
                                      </p:to>
                                    </p:set>
                                    <p:anim calcmode="lin" valueType="num">
                                      <p:cBhvr additive="base">
                                        <p:cTn id="52" dur="500" fill="hold"/>
                                        <p:tgtEl>
                                          <p:spTgt spid="179202">
                                            <p:txEl>
                                              <p:charRg st="337" end="36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79202">
                                            <p:txEl>
                                              <p:charRg st="337" end="361"/>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79202">
                                            <p:txEl>
                                              <p:charRg st="361" end="375"/>
                                            </p:txEl>
                                          </p:spTgt>
                                        </p:tgtEl>
                                        <p:attrNameLst>
                                          <p:attrName>style.visibility</p:attrName>
                                        </p:attrNameLst>
                                      </p:cBhvr>
                                      <p:to>
                                        <p:strVal val="visible"/>
                                      </p:to>
                                    </p:set>
                                    <p:anim calcmode="lin" valueType="num">
                                      <p:cBhvr additive="base">
                                        <p:cTn id="56" dur="500" fill="hold"/>
                                        <p:tgtEl>
                                          <p:spTgt spid="179202">
                                            <p:txEl>
                                              <p:charRg st="361" end="37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79202">
                                            <p:txEl>
                                              <p:charRg st="361" end="375"/>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79203"/>
                                        </p:tgtEl>
                                        <p:attrNameLst>
                                          <p:attrName>style.visibility</p:attrName>
                                        </p:attrNameLst>
                                      </p:cBhvr>
                                      <p:to>
                                        <p:strVal val="visible"/>
                                      </p:to>
                                    </p:set>
                                    <p:animEffect transition="in" filter="box(in)">
                                      <p:cBhvr>
                                        <p:cTn id="62" dur="500"/>
                                        <p:tgtEl>
                                          <p:spTgt spid="179203"/>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179204"/>
                                        </p:tgtEl>
                                        <p:attrNameLst>
                                          <p:attrName>style.visibility</p:attrName>
                                        </p:attrNameLst>
                                      </p:cBhvr>
                                      <p:to>
                                        <p:strVal val="visible"/>
                                      </p:to>
                                    </p:set>
                                    <p:animEffect transition="in" filter="box(in)">
                                      <p:cBhvr>
                                        <p:cTn id="65" dur="500"/>
                                        <p:tgtEl>
                                          <p:spTgt spid="17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animBg="1"/>
      <p:bldP spid="17920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2"/>
          <p:cNvSpPr>
            <a:spLocks noChangeArrowheads="1"/>
          </p:cNvSpPr>
          <p:nvPr/>
        </p:nvSpPr>
        <p:spPr bwMode="auto">
          <a:xfrm>
            <a:off x="2124075" y="476250"/>
            <a:ext cx="4486275" cy="52641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2"/>
                </a:solidFill>
                <a:effectLst/>
                <a:uLnTx/>
                <a:uFillTx/>
                <a:latin typeface="Arial" panose="020B0604020202020204" pitchFamily="34" charset="0"/>
                <a:ea typeface="宋体" panose="02010600030101010101" pitchFamily="2" charset="-122"/>
                <a:cs typeface="+mn-cs"/>
              </a:rPr>
              <a:t>writer</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begin</a:t>
            </a:r>
            <a:endPar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repeat:</a:t>
            </a:r>
            <a:endPar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smtClean="0">
                <a:ln>
                  <a:noFill/>
                </a:ln>
                <a:solidFill>
                  <a:schemeClr val="accent1"/>
                </a:solidFill>
                <a:effectLst/>
                <a:uLnTx/>
                <a:uFillTx/>
                <a:latin typeface="Arial" panose="020B0604020202020204" pitchFamily="34" charset="0"/>
                <a:ea typeface="宋体" panose="02010600030101010101" pitchFamily="2" charset="-122"/>
                <a:cs typeface="+mn-cs"/>
              </a:rPr>
              <a:t>wait(wmutex);</a:t>
            </a:r>
            <a:endParaRPr kumimoji="0" lang="en-US" altLang="zh-CN" sz="2800" b="1" i="0" u="none" strike="noStrike" kern="1200" cap="none" spc="0" normalizeH="0" baseline="0" noProof="0" smtClean="0">
              <a:ln>
                <a:noFill/>
              </a:ln>
              <a:solidFill>
                <a:schemeClr val="accent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writing…</a:t>
            </a:r>
            <a:endPar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accent1"/>
                </a:solidFill>
                <a:effectLst/>
                <a:uLnTx/>
                <a:uFillTx/>
                <a:latin typeface="Arial" panose="020B0604020202020204" pitchFamily="34" charset="0"/>
                <a:ea typeface="宋体" panose="02010600030101010101" pitchFamily="2" charset="-122"/>
                <a:cs typeface="+mn-cs"/>
              </a:rPr>
              <a:t>             signal(wmutex);</a:t>
            </a:r>
            <a:endParaRPr kumimoji="0" lang="en-US" altLang="zh-CN" sz="2800" b="1" i="0" u="none" strike="noStrike" kern="1200" cap="none" spc="0" normalizeH="0" baseline="0" noProof="0" smtClean="0">
              <a:ln>
                <a:noFill/>
              </a:ln>
              <a:solidFill>
                <a:schemeClr val="accent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accent1"/>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until false</a:t>
            </a:r>
            <a:endPar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end;</a:t>
            </a:r>
            <a:endPar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coend; </a:t>
            </a:r>
            <a:endPar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0226">
                                            <p:txEl>
                                              <p:charRg st="39" end="66"/>
                                            </p:txEl>
                                          </p:spTgt>
                                        </p:tgtEl>
                                        <p:attrNameLst>
                                          <p:attrName>style.visibility</p:attrName>
                                        </p:attrNameLst>
                                      </p:cBhvr>
                                      <p:to>
                                        <p:strVal val="visible"/>
                                      </p:to>
                                    </p:set>
                                    <p:animEffect transition="in" filter="box(in)">
                                      <p:cBhvr>
                                        <p:cTn id="7" dur="500"/>
                                        <p:tgtEl>
                                          <p:spTgt spid="180226">
                                            <p:txEl>
                                              <p:charRg st="39" end="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0226">
                                            <p:txEl>
                                              <p:charRg st="66" end="88"/>
                                            </p:txEl>
                                          </p:spTgt>
                                        </p:tgtEl>
                                        <p:attrNameLst>
                                          <p:attrName>style.visibility</p:attrName>
                                        </p:attrNameLst>
                                      </p:cBhvr>
                                      <p:to>
                                        <p:strVal val="visible"/>
                                      </p:to>
                                    </p:set>
                                    <p:animEffect transition="in" filter="box(in)">
                                      <p:cBhvr>
                                        <p:cTn id="12" dur="500"/>
                                        <p:tgtEl>
                                          <p:spTgt spid="180226">
                                            <p:txEl>
                                              <p:charRg st="66" end="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0226">
                                            <p:txEl>
                                              <p:charRg st="88" end="117"/>
                                            </p:txEl>
                                          </p:spTgt>
                                        </p:tgtEl>
                                        <p:attrNameLst>
                                          <p:attrName>style.visibility</p:attrName>
                                        </p:attrNameLst>
                                      </p:cBhvr>
                                      <p:to>
                                        <p:strVal val="visible"/>
                                      </p:to>
                                    </p:set>
                                    <p:animEffect transition="in" filter="box(in)">
                                      <p:cBhvr>
                                        <p:cTn id="17" dur="500"/>
                                        <p:tgtEl>
                                          <p:spTgt spid="180226">
                                            <p:txEl>
                                              <p:charRg st="88" end="1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0226">
                                            <p:txEl>
                                              <p:charRg st="117" end="138"/>
                                            </p:txEl>
                                          </p:spTgt>
                                        </p:tgtEl>
                                        <p:attrNameLst>
                                          <p:attrName>style.visibility</p:attrName>
                                        </p:attrNameLst>
                                      </p:cBhvr>
                                      <p:to>
                                        <p:strVal val="visible"/>
                                      </p:to>
                                    </p:set>
                                    <p:animEffect transition="in" filter="box(in)">
                                      <p:cBhvr>
                                        <p:cTn id="22" dur="500"/>
                                        <p:tgtEl>
                                          <p:spTgt spid="180226">
                                            <p:txEl>
                                              <p:charRg st="117" end="13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0226">
                                            <p:txEl>
                                              <p:charRg st="138" end="151"/>
                                            </p:txEl>
                                          </p:spTgt>
                                        </p:tgtEl>
                                        <p:attrNameLst>
                                          <p:attrName>style.visibility</p:attrName>
                                        </p:attrNameLst>
                                      </p:cBhvr>
                                      <p:to>
                                        <p:strVal val="visible"/>
                                      </p:to>
                                    </p:set>
                                    <p:animEffect transition="in" filter="box(in)">
                                      <p:cBhvr>
                                        <p:cTn id="27" dur="500"/>
                                        <p:tgtEl>
                                          <p:spTgt spid="180226">
                                            <p:txEl>
                                              <p:charRg st="138" end="151"/>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180226">
                                            <p:txEl>
                                              <p:charRg st="151" end="159"/>
                                            </p:txEl>
                                          </p:spTgt>
                                        </p:tgtEl>
                                        <p:attrNameLst>
                                          <p:attrName>style.visibility</p:attrName>
                                        </p:attrNameLst>
                                      </p:cBhvr>
                                      <p:to>
                                        <p:strVal val="visible"/>
                                      </p:to>
                                    </p:set>
                                    <p:animEffect transition="in" filter="box(in)">
                                      <p:cBhvr>
                                        <p:cTn id="30" dur="500"/>
                                        <p:tgtEl>
                                          <p:spTgt spid="180226">
                                            <p:txEl>
                                              <p:charRg st="151"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p:nvPr/>
        </p:nvSpPr>
        <p:spPr>
          <a:xfrm>
            <a:off x="179388" y="333375"/>
            <a:ext cx="8713787" cy="1295400"/>
          </a:xfrm>
          <a:prstGeom prst="rect">
            <a:avLst/>
          </a:prstGeom>
          <a:noFill/>
          <a:ln w="9525">
            <a:noFill/>
          </a:ln>
        </p:spPr>
        <p:txBody>
          <a:bodyPr anchor="ctr"/>
          <a:p>
            <a:pPr eaLnBrk="0" hangingPunct="0">
              <a:lnSpc>
                <a:spcPct val="100000"/>
              </a:lnSpc>
              <a:spcBef>
                <a:spcPct val="0"/>
              </a:spcBef>
            </a:pPr>
            <a:r>
              <a:rPr lang="en-US" altLang="zh-CN" sz="3200" dirty="0">
                <a:solidFill>
                  <a:srgbClr val="D60093"/>
                </a:solidFill>
                <a:latin typeface="宋体" panose="02010600030101010101" pitchFamily="2" charset="-122"/>
              </a:rPr>
              <a:t>3. </a:t>
            </a:r>
            <a:r>
              <a:rPr lang="zh-CN" altLang="en-US" sz="3200" dirty="0">
                <a:solidFill>
                  <a:srgbClr val="D60093"/>
                </a:solidFill>
                <a:latin typeface="宋体" panose="02010600030101010101" pitchFamily="2" charset="-122"/>
              </a:rPr>
              <a:t>写者优先的读者－写者问题</a:t>
            </a:r>
            <a:endParaRPr lang="en-US" altLang="zh-CN" sz="3200" dirty="0">
              <a:solidFill>
                <a:srgbClr val="D60093"/>
              </a:solidFill>
              <a:latin typeface="宋体" panose="02010600030101010101" pitchFamily="2" charset="-122"/>
            </a:endParaRPr>
          </a:p>
        </p:txBody>
      </p:sp>
      <p:sp>
        <p:nvSpPr>
          <p:cNvPr id="86019" name="Rectangle 3"/>
          <p:cNvSpPr/>
          <p:nvPr/>
        </p:nvSpPr>
        <p:spPr>
          <a:xfrm>
            <a:off x="395288" y="1844675"/>
            <a:ext cx="8424862" cy="3200400"/>
          </a:xfrm>
          <a:prstGeom prst="rect">
            <a:avLst/>
          </a:prstGeom>
          <a:noFill/>
          <a:ln w="9525">
            <a:noFill/>
          </a:ln>
        </p:spPr>
        <p:txBody>
          <a:bodyPr/>
          <a:p>
            <a:pPr marL="342900" indent="-342900" eaLnBrk="0" hangingPunct="0">
              <a:lnSpc>
                <a:spcPct val="100000"/>
              </a:lnSpc>
              <a:spcBef>
                <a:spcPct val="20000"/>
              </a:spcBef>
              <a:buChar char="•"/>
            </a:pPr>
            <a:r>
              <a:rPr lang="zh-CN" altLang="en-US" sz="3200" dirty="0">
                <a:solidFill>
                  <a:schemeClr val="hlink"/>
                </a:solidFill>
                <a:latin typeface="仿宋_GB2312" pitchFamily="49" charset="-122"/>
                <a:ea typeface="仿宋_GB2312" pitchFamily="49" charset="-122"/>
              </a:rPr>
              <a:t>问题描述：</a:t>
            </a:r>
            <a:r>
              <a:rPr lang="zh-CN" altLang="en-US" sz="2800" dirty="0">
                <a:solidFill>
                  <a:schemeClr val="hlink"/>
                </a:solidFill>
                <a:latin typeface="仿宋_GB2312" pitchFamily="49" charset="-122"/>
                <a:ea typeface="仿宋_GB2312" pitchFamily="49" charset="-122"/>
              </a:rPr>
              <a:t>对共享资源的读写操作，任一时刻</a:t>
            </a:r>
            <a:r>
              <a:rPr lang="zh-CN" altLang="en-US" sz="2800" dirty="0">
                <a:solidFill>
                  <a:schemeClr val="hlink"/>
                </a:solidFill>
                <a:latin typeface="宋体" panose="02010600030101010101" pitchFamily="2" charset="-122"/>
                <a:ea typeface="仿宋_GB2312" pitchFamily="49" charset="-122"/>
              </a:rPr>
              <a:t>“</a:t>
            </a:r>
            <a:r>
              <a:rPr lang="zh-CN" altLang="en-US" sz="2800" dirty="0">
                <a:solidFill>
                  <a:schemeClr val="hlink"/>
                </a:solidFill>
                <a:latin typeface="仿宋_GB2312" pitchFamily="49" charset="-122"/>
                <a:ea typeface="仿宋_GB2312" pitchFamily="49" charset="-122"/>
              </a:rPr>
              <a:t>写者</a:t>
            </a:r>
            <a:r>
              <a:rPr lang="zh-CN" altLang="en-US" sz="2800" dirty="0">
                <a:solidFill>
                  <a:schemeClr val="hlink"/>
                </a:solidFill>
                <a:latin typeface="宋体" panose="02010600030101010101" pitchFamily="2" charset="-122"/>
                <a:ea typeface="仿宋_GB2312" pitchFamily="49" charset="-122"/>
              </a:rPr>
              <a:t>”</a:t>
            </a:r>
            <a:r>
              <a:rPr lang="zh-CN" altLang="en-US" sz="2800" dirty="0">
                <a:solidFill>
                  <a:schemeClr val="hlink"/>
                </a:solidFill>
                <a:latin typeface="仿宋_GB2312" pitchFamily="49" charset="-122"/>
                <a:ea typeface="仿宋_GB2312" pitchFamily="49" charset="-122"/>
              </a:rPr>
              <a:t>最多只允许一个，而</a:t>
            </a:r>
            <a:r>
              <a:rPr lang="zh-CN" altLang="en-US" sz="2800" dirty="0">
                <a:solidFill>
                  <a:schemeClr val="hlink"/>
                </a:solidFill>
                <a:latin typeface="宋体" panose="02010600030101010101" pitchFamily="2" charset="-122"/>
                <a:ea typeface="仿宋_GB2312" pitchFamily="49" charset="-122"/>
              </a:rPr>
              <a:t>“</a:t>
            </a:r>
            <a:r>
              <a:rPr lang="zh-CN" altLang="en-US" sz="2800" dirty="0">
                <a:solidFill>
                  <a:schemeClr val="hlink"/>
                </a:solidFill>
                <a:latin typeface="仿宋_GB2312" pitchFamily="49" charset="-122"/>
                <a:ea typeface="仿宋_GB2312" pitchFamily="49" charset="-122"/>
              </a:rPr>
              <a:t>读者</a:t>
            </a:r>
            <a:r>
              <a:rPr lang="zh-CN" altLang="en-US" sz="2800" dirty="0">
                <a:solidFill>
                  <a:schemeClr val="hlink"/>
                </a:solidFill>
                <a:latin typeface="宋体" panose="02010600030101010101" pitchFamily="2" charset="-122"/>
                <a:ea typeface="仿宋_GB2312" pitchFamily="49" charset="-122"/>
              </a:rPr>
              <a:t>”</a:t>
            </a:r>
            <a:r>
              <a:rPr lang="zh-CN" altLang="en-US" sz="2800" dirty="0">
                <a:solidFill>
                  <a:schemeClr val="hlink"/>
                </a:solidFill>
                <a:latin typeface="仿宋_GB2312" pitchFamily="49" charset="-122"/>
                <a:ea typeface="仿宋_GB2312" pitchFamily="49" charset="-122"/>
              </a:rPr>
              <a:t>则允许多个</a:t>
            </a:r>
            <a:endParaRPr lang="zh-CN" altLang="en-US" sz="2800" dirty="0">
              <a:solidFill>
                <a:schemeClr val="hlink"/>
              </a:solidFill>
              <a:latin typeface="仿宋_GB2312" pitchFamily="49" charset="-122"/>
              <a:ea typeface="仿宋_GB2312" pitchFamily="49" charset="-122"/>
            </a:endParaRPr>
          </a:p>
          <a:p>
            <a:pPr marL="742950" lvl="1" indent="-285750" eaLnBrk="0" hangingPunct="0">
              <a:lnSpc>
                <a:spcPct val="100000"/>
              </a:lnSpc>
              <a:spcBef>
                <a:spcPct val="20000"/>
              </a:spcBef>
              <a:buChar char="–"/>
            </a:pPr>
            <a:r>
              <a:rPr lang="zh-CN" altLang="en-US" sz="2800" dirty="0">
                <a:latin typeface="Arial" panose="020B0604020202020204" pitchFamily="34" charset="0"/>
              </a:rPr>
              <a:t>互斥写、读写互斥</a:t>
            </a:r>
            <a:r>
              <a:rPr lang="zh-CN" altLang="en-US" sz="3200" b="0" dirty="0">
                <a:latin typeface="Arial" panose="020B0604020202020204" pitchFamily="34" charset="0"/>
              </a:rPr>
              <a:t> </a:t>
            </a:r>
            <a:endParaRPr lang="zh-CN" altLang="en-US" sz="2800" dirty="0">
              <a:latin typeface="仿宋_GB2312" pitchFamily="49" charset="-122"/>
              <a:ea typeface="仿宋_GB2312" pitchFamily="49" charset="-122"/>
            </a:endParaRPr>
          </a:p>
          <a:p>
            <a:pPr marL="742950" lvl="1" indent="-285750" eaLnBrk="0" hangingPunct="0">
              <a:lnSpc>
                <a:spcPct val="100000"/>
              </a:lnSpc>
              <a:spcBef>
                <a:spcPct val="20000"/>
              </a:spcBef>
              <a:buChar char="–"/>
            </a:pPr>
            <a:r>
              <a:rPr lang="zh-CN" altLang="en-US" sz="2800" dirty="0">
                <a:latin typeface="Arial" panose="020B0604020202020204" pitchFamily="34" charset="0"/>
              </a:rPr>
              <a:t>写者优先于读者（一旦有写者，则后续读者必须等待，唤醒时优先考虑写者）</a:t>
            </a:r>
            <a:r>
              <a:rPr lang="zh-CN" altLang="en-US" sz="3200" b="0" dirty="0">
                <a:latin typeface="Arial" panose="020B0604020202020204" pitchFamily="34" charset="0"/>
              </a:rPr>
              <a:t> </a:t>
            </a:r>
            <a:endParaRPr lang="zh-CN" altLang="en-US" sz="2800" dirty="0">
              <a:latin typeface="仿宋_GB2312" pitchFamily="49" charset="-122"/>
              <a:ea typeface="仿宋_GB2312" pitchFamily="49" charset="-122"/>
            </a:endParaRPr>
          </a:p>
          <a:p>
            <a:pPr marL="742950" lvl="1" indent="-285750" eaLnBrk="0" hangingPunct="0">
              <a:lnSpc>
                <a:spcPct val="100000"/>
              </a:lnSpc>
              <a:spcBef>
                <a:spcPct val="20000"/>
              </a:spcBef>
              <a:buChar char="–"/>
            </a:pPr>
            <a:r>
              <a:rPr lang="zh-CN" altLang="en-US" sz="2800" dirty="0">
                <a:latin typeface="Arial" panose="020B0604020202020204" pitchFamily="34" charset="0"/>
              </a:rPr>
              <a:t>共享读</a:t>
            </a:r>
            <a:r>
              <a:rPr lang="zh-CN" altLang="en-US" sz="3200" b="0" dirty="0">
                <a:latin typeface="Arial" panose="020B0604020202020204" pitchFamily="34" charset="0"/>
              </a:rPr>
              <a:t> </a:t>
            </a:r>
            <a:endParaRPr lang="zh-CN" altLang="en-US" sz="3200" b="0" dirty="0">
              <a:latin typeface="Arial" panose="020B0604020202020204" pitchFamily="34" charset="0"/>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p:nvPr/>
        </p:nvSpPr>
        <p:spPr>
          <a:xfrm>
            <a:off x="1331913" y="260350"/>
            <a:ext cx="7667625" cy="6481763"/>
          </a:xfrm>
          <a:prstGeom prst="rect">
            <a:avLst/>
          </a:prstGeom>
          <a:noFill/>
          <a:ln w="9525">
            <a:noFill/>
          </a:ln>
        </p:spPr>
        <p:txBody>
          <a:bodyPr>
            <a:spAutoFit/>
          </a:bodyPr>
          <a:p>
            <a:pPr>
              <a:lnSpc>
                <a:spcPct val="100000"/>
              </a:lnSpc>
              <a:buClr>
                <a:schemeClr val="tx1"/>
              </a:buClr>
            </a:pPr>
            <a:r>
              <a:rPr lang="zh-CN" altLang="en-US" dirty="0">
                <a:latin typeface="Times New Roman" panose="02020603050405020304" pitchFamily="18" charset="0"/>
              </a:rPr>
              <a:t>  </a:t>
            </a:r>
            <a:r>
              <a:rPr lang="en-US" altLang="zh-CN" dirty="0">
                <a:latin typeface="Arial" panose="020B0604020202020204" pitchFamily="34" charset="0"/>
              </a:rPr>
              <a:t>wmutex:semaphore=1    //</a:t>
            </a:r>
            <a:r>
              <a:rPr lang="zh-CN" altLang="en-US" dirty="0">
                <a:latin typeface="Arial" panose="020B0604020202020204" pitchFamily="34" charset="0"/>
              </a:rPr>
              <a:t>读者与写者之间、写者与</a:t>
            </a:r>
            <a:endParaRPr lang="zh-CN" altLang="en-US" dirty="0">
              <a:latin typeface="Arial" panose="020B0604020202020204" pitchFamily="34" charset="0"/>
            </a:endParaRPr>
          </a:p>
          <a:p>
            <a:pPr>
              <a:lnSpc>
                <a:spcPct val="100000"/>
              </a:lnSpc>
              <a:buClr>
                <a:schemeClr val="tx1"/>
              </a:buClr>
            </a:pPr>
            <a:r>
              <a:rPr lang="zh-CN" altLang="en-US" dirty="0">
                <a:latin typeface="Arial" panose="020B0604020202020204" pitchFamily="34" charset="0"/>
              </a:rPr>
              <a:t>                                           写者之间互斥使用共享数据</a:t>
            </a:r>
            <a:endParaRPr lang="zh-CN" altLang="en-US" dirty="0">
              <a:latin typeface="Arial" panose="020B0604020202020204" pitchFamily="34" charset="0"/>
            </a:endParaRPr>
          </a:p>
          <a:p>
            <a:pPr>
              <a:lnSpc>
                <a:spcPct val="100000"/>
              </a:lnSpc>
              <a:buClr>
                <a:schemeClr val="tx1"/>
              </a:buClr>
            </a:pPr>
            <a:r>
              <a:rPr lang="en-US" altLang="zh-CN" dirty="0">
                <a:latin typeface="Arial" panose="020B0604020202020204" pitchFamily="34" charset="0"/>
              </a:rPr>
              <a:t>S</a:t>
            </a:r>
            <a:r>
              <a:rPr lang="zh-CN" altLang="en-US" dirty="0">
                <a:latin typeface="Arial" panose="020B0604020202020204" pitchFamily="34" charset="0"/>
              </a:rPr>
              <a:t>：</a:t>
            </a:r>
            <a:r>
              <a:rPr lang="en-US" altLang="zh-CN" dirty="0">
                <a:latin typeface="Arial" panose="020B0604020202020204" pitchFamily="34" charset="0"/>
              </a:rPr>
              <a:t>semaphore=1        //</a:t>
            </a:r>
            <a:r>
              <a:rPr lang="zh-CN" altLang="en-US" dirty="0">
                <a:latin typeface="Arial" panose="020B0604020202020204" pitchFamily="34" charset="0"/>
              </a:rPr>
              <a:t>当至少有一个写者准备访问共</a:t>
            </a:r>
            <a:endParaRPr lang="zh-CN" altLang="en-US" dirty="0">
              <a:latin typeface="Arial" panose="020B0604020202020204" pitchFamily="34" charset="0"/>
            </a:endParaRPr>
          </a:p>
          <a:p>
            <a:pPr>
              <a:lnSpc>
                <a:spcPct val="100000"/>
              </a:lnSpc>
              <a:buClr>
                <a:schemeClr val="tx1"/>
              </a:buClr>
            </a:pPr>
            <a:r>
              <a:rPr lang="zh-CN" altLang="en-US" dirty="0">
                <a:latin typeface="Arial" panose="020B0604020202020204" pitchFamily="34" charset="0"/>
              </a:rPr>
              <a:t>                                       享数据时，它可使后续的读者</a:t>
            </a:r>
            <a:endParaRPr lang="zh-CN" altLang="en-US" dirty="0">
              <a:latin typeface="Arial" panose="020B0604020202020204" pitchFamily="34" charset="0"/>
            </a:endParaRPr>
          </a:p>
          <a:p>
            <a:pPr>
              <a:lnSpc>
                <a:spcPct val="100000"/>
              </a:lnSpc>
              <a:buClr>
                <a:schemeClr val="tx1"/>
              </a:buClr>
            </a:pPr>
            <a:r>
              <a:rPr lang="zh-CN" altLang="en-US" dirty="0">
                <a:latin typeface="Arial" panose="020B0604020202020204" pitchFamily="34" charset="0"/>
              </a:rPr>
              <a:t>                                      等待写完成</a:t>
            </a:r>
            <a:endParaRPr lang="zh-CN" altLang="en-US" dirty="0">
              <a:latin typeface="Arial" panose="020B0604020202020204" pitchFamily="34" charset="0"/>
            </a:endParaRPr>
          </a:p>
          <a:p>
            <a:pPr>
              <a:lnSpc>
                <a:spcPct val="100000"/>
              </a:lnSpc>
              <a:buClr>
                <a:schemeClr val="tx1"/>
              </a:buClr>
            </a:pPr>
            <a:r>
              <a:rPr lang="en-US" altLang="zh-CN" dirty="0">
                <a:latin typeface="Arial" panose="020B0604020202020204" pitchFamily="34" charset="0"/>
              </a:rPr>
              <a:t>S2</a:t>
            </a:r>
            <a:r>
              <a:rPr lang="zh-CN" altLang="en-US" dirty="0">
                <a:latin typeface="Arial" panose="020B0604020202020204" pitchFamily="34" charset="0"/>
              </a:rPr>
              <a:t>：</a:t>
            </a:r>
            <a:r>
              <a:rPr lang="en-US" altLang="zh-CN" dirty="0">
                <a:latin typeface="Arial" panose="020B0604020202020204" pitchFamily="34" charset="0"/>
              </a:rPr>
              <a:t>semaphore</a:t>
            </a:r>
            <a:r>
              <a:rPr lang="zh-CN" altLang="en-US" dirty="0">
                <a:latin typeface="Arial" panose="020B0604020202020204" pitchFamily="34" charset="0"/>
              </a:rPr>
              <a:t>＝</a:t>
            </a:r>
            <a:r>
              <a:rPr lang="en-US" altLang="zh-CN" dirty="0">
                <a:latin typeface="Arial" panose="020B0604020202020204" pitchFamily="34" charset="0"/>
              </a:rPr>
              <a:t>1         //</a:t>
            </a:r>
            <a:r>
              <a:rPr lang="zh-CN" altLang="en-US" dirty="0">
                <a:latin typeface="Arial" panose="020B0604020202020204" pitchFamily="34" charset="0"/>
              </a:rPr>
              <a:t>阻塞第二个以后的等待读者</a:t>
            </a:r>
            <a:endParaRPr lang="zh-CN" altLang="en-US" dirty="0">
              <a:latin typeface="Arial" panose="020B0604020202020204" pitchFamily="34" charset="0"/>
            </a:endParaRPr>
          </a:p>
          <a:p>
            <a:pPr>
              <a:lnSpc>
                <a:spcPct val="100000"/>
              </a:lnSpc>
              <a:buClr>
                <a:schemeClr val="tx1"/>
              </a:buClr>
            </a:pPr>
            <a:r>
              <a:rPr lang="en-US" altLang="zh-CN" dirty="0">
                <a:latin typeface="Arial" panose="020B0604020202020204" pitchFamily="34" charset="0"/>
              </a:rPr>
              <a:t>Readcount,writecount: int = 0,0;  //</a:t>
            </a:r>
            <a:r>
              <a:rPr lang="zh-CN" altLang="en-US" dirty="0">
                <a:latin typeface="Arial" panose="020B0604020202020204" pitchFamily="34" charset="0"/>
              </a:rPr>
              <a:t>当前读者数量、</a:t>
            </a:r>
            <a:endParaRPr lang="zh-CN" altLang="en-US" dirty="0">
              <a:latin typeface="Arial" panose="020B0604020202020204" pitchFamily="34" charset="0"/>
            </a:endParaRPr>
          </a:p>
          <a:p>
            <a:pPr>
              <a:lnSpc>
                <a:spcPct val="100000"/>
              </a:lnSpc>
              <a:buClr>
                <a:schemeClr val="tx1"/>
              </a:buClr>
            </a:pPr>
            <a:r>
              <a:rPr lang="en-US" altLang="zh-CN" dirty="0">
                <a:latin typeface="Arial" panose="020B0604020202020204" pitchFamily="34" charset="0"/>
              </a:rPr>
              <a:t>                                                           </a:t>
            </a:r>
            <a:r>
              <a:rPr lang="zh-CN" altLang="en-US" dirty="0">
                <a:latin typeface="Arial" panose="020B0604020202020204" pitchFamily="34" charset="0"/>
              </a:rPr>
              <a:t>写者数量</a:t>
            </a:r>
            <a:endParaRPr lang="zh-CN" altLang="en-US" dirty="0">
              <a:latin typeface="Arial" panose="020B0604020202020204" pitchFamily="34" charset="0"/>
            </a:endParaRPr>
          </a:p>
          <a:p>
            <a:pPr>
              <a:lnSpc>
                <a:spcPct val="100000"/>
              </a:lnSpc>
              <a:buClr>
                <a:schemeClr val="tx1"/>
              </a:buClr>
            </a:pPr>
            <a:r>
              <a:rPr lang="en-US" altLang="zh-CN" dirty="0">
                <a:latin typeface="Arial" panose="020B0604020202020204" pitchFamily="34" charset="0"/>
              </a:rPr>
              <a:t>mutex1 :semaphore =  1      //</a:t>
            </a:r>
            <a:r>
              <a:rPr lang="zh-CN" altLang="en-US" dirty="0">
                <a:latin typeface="Arial" panose="020B0604020202020204" pitchFamily="34" charset="0"/>
              </a:rPr>
              <a:t>多个读者互斥使用</a:t>
            </a:r>
            <a:endParaRPr lang="zh-CN" altLang="en-US" dirty="0">
              <a:latin typeface="Arial" panose="020B0604020202020204" pitchFamily="34" charset="0"/>
            </a:endParaRPr>
          </a:p>
          <a:p>
            <a:pPr>
              <a:lnSpc>
                <a:spcPct val="100000"/>
              </a:lnSpc>
              <a:buClr>
                <a:schemeClr val="tx1"/>
              </a:buClr>
            </a:pPr>
            <a:r>
              <a:rPr lang="en-US" altLang="zh-CN" dirty="0">
                <a:latin typeface="Arial" panose="020B0604020202020204" pitchFamily="34" charset="0"/>
              </a:rPr>
              <a:t>                                                  readcount</a:t>
            </a:r>
            <a:endParaRPr lang="en-US" altLang="zh-CN" dirty="0">
              <a:latin typeface="Arial" panose="020B0604020202020204" pitchFamily="34" charset="0"/>
            </a:endParaRPr>
          </a:p>
          <a:p>
            <a:pPr>
              <a:lnSpc>
                <a:spcPct val="100000"/>
              </a:lnSpc>
              <a:buClr>
                <a:schemeClr val="tx1"/>
              </a:buClr>
            </a:pPr>
            <a:r>
              <a:rPr lang="en-US" altLang="zh-CN" dirty="0">
                <a:latin typeface="Arial" panose="020B0604020202020204" pitchFamily="34" charset="0"/>
              </a:rPr>
              <a:t>mutex2 :semaphore = 1        //</a:t>
            </a:r>
            <a:r>
              <a:rPr lang="zh-CN" altLang="en-US" dirty="0">
                <a:latin typeface="Arial" panose="020B0604020202020204" pitchFamily="34" charset="0"/>
              </a:rPr>
              <a:t>多个写者互斥使用</a:t>
            </a:r>
            <a:endParaRPr lang="zh-CN" altLang="en-US" dirty="0">
              <a:latin typeface="Arial" panose="020B0604020202020204" pitchFamily="34" charset="0"/>
            </a:endParaRPr>
          </a:p>
          <a:p>
            <a:pPr>
              <a:lnSpc>
                <a:spcPct val="100000"/>
              </a:lnSpc>
              <a:buClr>
                <a:schemeClr val="tx1"/>
              </a:buClr>
            </a:pPr>
            <a:r>
              <a:rPr lang="en-US" altLang="zh-CN" dirty="0">
                <a:latin typeface="Arial" panose="020B0604020202020204" pitchFamily="34" charset="0"/>
              </a:rPr>
              <a:t>                                                  writecount</a:t>
            </a:r>
            <a:endParaRPr lang="en-US" altLang="zh-CN" dirty="0">
              <a:latin typeface="Arial" panose="020B0604020202020204" pitchFamily="34" charset="0"/>
            </a:endParaRPr>
          </a:p>
        </p:txBody>
      </p:sp>
      <p:sp>
        <p:nvSpPr>
          <p:cNvPr id="87043" name="Rectangle 3"/>
          <p:cNvSpPr/>
          <p:nvPr/>
        </p:nvSpPr>
        <p:spPr>
          <a:xfrm>
            <a:off x="250825" y="260350"/>
            <a:ext cx="1408113" cy="579438"/>
          </a:xfrm>
          <a:prstGeom prst="rect">
            <a:avLst/>
          </a:prstGeom>
          <a:noFill/>
          <a:ln w="9525">
            <a:noFill/>
          </a:ln>
        </p:spPr>
        <p:txBody>
          <a:bodyPr wrap="none">
            <a:spAutoFit/>
          </a:bodyPr>
          <a:p>
            <a:pPr algn="ctr">
              <a:lnSpc>
                <a:spcPct val="100000"/>
              </a:lnSpc>
              <a:spcBef>
                <a:spcPct val="0"/>
              </a:spcBef>
            </a:pPr>
            <a:r>
              <a:rPr lang="zh-CN" altLang="en-US" sz="3200" dirty="0">
                <a:solidFill>
                  <a:schemeClr val="accent2"/>
                </a:solidFill>
                <a:latin typeface="仿宋_GB2312" pitchFamily="49" charset="-122"/>
                <a:ea typeface="仿宋_GB2312" pitchFamily="49" charset="-122"/>
              </a:rPr>
              <a:t>算法：</a:t>
            </a:r>
            <a:endParaRPr lang="zh-CN" altLang="en-US" sz="3200" dirty="0">
              <a:solidFill>
                <a:schemeClr val="accent2"/>
              </a:solidFill>
              <a:latin typeface="仿宋_GB2312" pitchFamily="49" charset="-122"/>
              <a:ea typeface="仿宋_GB2312" pitchFamily="49" charset="-122"/>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p:nvPr/>
        </p:nvSpPr>
        <p:spPr>
          <a:xfrm>
            <a:off x="1187450" y="115888"/>
            <a:ext cx="6985000" cy="6340475"/>
          </a:xfrm>
          <a:prstGeom prst="rect">
            <a:avLst/>
          </a:prstGeom>
          <a:noFill/>
          <a:ln w="9525">
            <a:noFill/>
          </a:ln>
        </p:spPr>
        <p:txBody>
          <a:bodyPr>
            <a:spAutoFit/>
          </a:bodyPr>
          <a:p>
            <a:pPr>
              <a:lnSpc>
                <a:spcPct val="100000"/>
              </a:lnSpc>
              <a:buClr>
                <a:schemeClr val="tx1"/>
              </a:buClr>
            </a:pPr>
            <a:r>
              <a:rPr lang="en-US" altLang="zh-CN" sz="2000" dirty="0">
                <a:latin typeface="Arial" panose="020B0604020202020204" pitchFamily="34" charset="0"/>
              </a:rPr>
              <a:t>Cobegin:</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Reader: begin</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Repeat</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wait(S2);</a:t>
            </a:r>
            <a:r>
              <a:rPr lang="zh-CN" altLang="en-US" sz="2000" dirty="0">
                <a:latin typeface="Arial" panose="020B0604020202020204" pitchFamily="34" charset="0"/>
              </a:rPr>
              <a:t>     </a:t>
            </a:r>
            <a:r>
              <a:rPr lang="en-US" altLang="zh-CN" sz="2000" dirty="0">
                <a:latin typeface="Arial" panose="020B0604020202020204" pitchFamily="34" charset="0"/>
              </a:rPr>
              <a:t>wait(S);      wait(mutex1)</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if readcount=0 then  wait(wmutex);</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readcount++;</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signal (mutex1);      signal(S);       signal(S2);</a:t>
            </a:r>
            <a:endParaRPr lang="zh-CN" altLang="en-US" sz="2000" dirty="0">
              <a:latin typeface="Arial" panose="020B0604020202020204" pitchFamily="34" charset="0"/>
            </a:endParaRPr>
          </a:p>
          <a:p>
            <a:pPr>
              <a:lnSpc>
                <a:spcPct val="100000"/>
              </a:lnSpc>
              <a:buClr>
                <a:schemeClr val="tx1"/>
              </a:buClr>
            </a:pPr>
            <a:r>
              <a:rPr lang="zh-CN" altLang="en-US" sz="2000" dirty="0">
                <a:latin typeface="Arial" panose="020B0604020202020204" pitchFamily="34" charset="0"/>
              </a:rPr>
              <a:t>         </a:t>
            </a:r>
            <a:r>
              <a:rPr lang="en-US" altLang="zh-CN" sz="2000" dirty="0">
                <a:latin typeface="Arial" panose="020B0604020202020204" pitchFamily="34" charset="0"/>
              </a:rPr>
              <a:t>reading…</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wait(mutex1);</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readcount--;</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if readcount=0 then signal(wmutex);</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signal(mutex1);</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until false;</a:t>
            </a:r>
            <a:endParaRPr lang="en-US" altLang="zh-CN" sz="2000" dirty="0">
              <a:latin typeface="Arial" panose="020B0604020202020204" pitchFamily="34" charset="0"/>
            </a:endParaRPr>
          </a:p>
          <a:p>
            <a:pPr>
              <a:lnSpc>
                <a:spcPct val="100000"/>
              </a:lnSpc>
              <a:buClr>
                <a:schemeClr val="tx1"/>
              </a:buClr>
            </a:pPr>
            <a:r>
              <a:rPr lang="en-US" altLang="zh-CN" sz="2000" dirty="0">
                <a:latin typeface="Arial" panose="020B0604020202020204" pitchFamily="34" charset="0"/>
              </a:rPr>
              <a:t>         begin;</a:t>
            </a:r>
            <a:endParaRPr lang="zh-CN" altLang="en-US" sz="2000" dirty="0">
              <a:latin typeface="Arial" panose="020B0604020202020204" pitchFamily="34" charset="0"/>
            </a:endParaRPr>
          </a:p>
        </p:txBody>
      </p:sp>
      <p:sp>
        <p:nvSpPr>
          <p:cNvPr id="97284" name="AutoShape 4"/>
          <p:cNvSpPr/>
          <p:nvPr/>
        </p:nvSpPr>
        <p:spPr bwMode="auto">
          <a:xfrm>
            <a:off x="1619250" y="1628775"/>
            <a:ext cx="215900" cy="1368425"/>
          </a:xfrm>
          <a:prstGeom prst="leftBrace">
            <a:avLst>
              <a:gd name="adj1" fmla="val 52819"/>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7285" name="AutoShape 5"/>
          <p:cNvSpPr/>
          <p:nvPr/>
        </p:nvSpPr>
        <p:spPr bwMode="auto">
          <a:xfrm>
            <a:off x="1619250" y="4005263"/>
            <a:ext cx="215900" cy="1368425"/>
          </a:xfrm>
          <a:prstGeom prst="leftBrace">
            <a:avLst>
              <a:gd name="adj1" fmla="val 52819"/>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10" name="Rectangle 6"/>
          <p:cNvSpPr>
            <a:spLocks noChangeArrowheads="1"/>
          </p:cNvSpPr>
          <p:nvPr/>
        </p:nvSpPr>
        <p:spPr bwMode="auto">
          <a:xfrm>
            <a:off x="2246313" y="42863"/>
            <a:ext cx="5487988" cy="67722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writer: begin</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repeat;</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wait(mutex2);</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if writecount=0 then wait(S);</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writecount++;</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signal </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mutex2</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wait(wmutex);</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writing…</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signal(wmutex);</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wait(mutex2);</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writecount--;</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if writecount=0 then signal(S);            </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signal </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mutex2</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until false;</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end;</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coend; </a:t>
            </a: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Rectangle 2"/>
          <p:cNvSpPr>
            <a:spLocks noGrp="1" noChangeArrowheads="1"/>
          </p:cNvSpPr>
          <p:nvPr>
            <p:ph type="title"/>
          </p:nvPr>
        </p:nvSpPr>
        <p:spPr>
          <a:xfrm>
            <a:off x="914400" y="762000"/>
            <a:ext cx="7772400" cy="3048000"/>
          </a:xfrm>
        </p:spPr>
        <p:txBody>
          <a:bodyPr vert="horz" wrap="square" lIns="91440" tIns="45720" rIns="91440" bIns="45720" numCol="1" anchor="ctr" anchorCtr="0" compatLnSpc="1"/>
          <a:lstStyle/>
          <a:p>
            <a:pPr marL="0" marR="0" lvl="0" indent="0" algn="l" defTabSz="914400" rtl="0" eaLnBrk="0" fontAlgn="base" latinLnBrk="0" hangingPunct="0">
              <a:lnSpc>
                <a:spcPct val="140000"/>
              </a:lnSpc>
              <a:spcBef>
                <a:spcPct val="0"/>
              </a:spcBef>
              <a:spcAft>
                <a:spcPct val="0"/>
              </a:spcAft>
              <a:buClrTx/>
              <a:buSzTx/>
              <a:buFontTx/>
              <a:buNone/>
              <a:defRPr/>
            </a:pP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a:t>
            </a:r>
            <a:r>
              <a:rPr kumimoji="0" lang="en-US" altLang="zh-CN"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例</a:t>
            </a:r>
            <a:r>
              <a:rPr kumimoji="0" lang="en-US" altLang="zh-CN"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1  </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某小型超级市场，可容纳</a:t>
            </a:r>
            <a:r>
              <a:rPr kumimoji="0" lang="en-US" altLang="zh-CN"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50</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人同时购物。入口处有足够的篮子，每个购物者可拿一只篮子入内购物。出口处结帐，并归还篮子（出、入口禁止多人同时通过）。试用信号量和</a:t>
            </a:r>
            <a:r>
              <a:rPr kumimoji="0" lang="en-US" altLang="zh-CN"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P</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a:t>
            </a:r>
            <a:r>
              <a:rPr kumimoji="0" lang="en-US" altLang="zh-CN"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V</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rPr>
              <a:t>操作写出购物者的同步算法。</a:t>
            </a:r>
            <a:endPar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j-cs"/>
            </a:endParaRPr>
          </a:p>
        </p:txBody>
      </p:sp>
      <p:sp>
        <p:nvSpPr>
          <p:cNvPr id="191491" name="Text Box 3"/>
          <p:cNvSpPr txBox="1"/>
          <p:nvPr/>
        </p:nvSpPr>
        <p:spPr>
          <a:xfrm>
            <a:off x="1371600" y="4191000"/>
            <a:ext cx="7086600" cy="519113"/>
          </a:xfrm>
          <a:prstGeom prst="rect">
            <a:avLst/>
          </a:prstGeom>
          <a:noFill/>
          <a:ln w="9525">
            <a:noFill/>
          </a:ln>
        </p:spPr>
        <p:txBody>
          <a:bodyPr>
            <a:spAutoFit/>
          </a:bodyPr>
          <a:p>
            <a:pPr>
              <a:lnSpc>
                <a:spcPct val="100000"/>
              </a:lnSpc>
              <a:buClr>
                <a:schemeClr val="accent1"/>
              </a:buClr>
              <a:buFont typeface="Wingdings" panose="05000000000000000000" pitchFamily="2" charset="2"/>
              <a:buChar char="v"/>
            </a:pPr>
            <a:r>
              <a:rPr lang="zh-CN" altLang="en-US" sz="2800" dirty="0">
                <a:solidFill>
                  <a:srgbClr val="3333CC"/>
                </a:solidFill>
                <a:latin typeface="宋体" panose="02010600030101010101" pitchFamily="2" charset="-122"/>
              </a:rPr>
              <a:t>这是个典型的进程互斥问题</a:t>
            </a:r>
            <a:endParaRPr lang="zh-CN" altLang="en-US" sz="2800" dirty="0">
              <a:solidFill>
                <a:srgbClr val="3333CC"/>
              </a:solidFill>
              <a:latin typeface="Tahoma" panose="020B0604030504040204" pitchFamily="34" charset="0"/>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1491"/>
                                        </p:tgtEl>
                                        <p:attrNameLst>
                                          <p:attrName>style.visibility</p:attrName>
                                        </p:attrNameLst>
                                      </p:cBhvr>
                                      <p:to>
                                        <p:strVal val="visible"/>
                                      </p:to>
                                    </p:set>
                                    <p:anim calcmode="lin" valueType="num">
                                      <p:cBhvr>
                                        <p:cTn id="7" dur="1000" fill="hold"/>
                                        <p:tgtEl>
                                          <p:spTgt spid="191491"/>
                                        </p:tgtEl>
                                        <p:attrNameLst>
                                          <p:attrName>ppt_w</p:attrName>
                                        </p:attrNameLst>
                                      </p:cBhvr>
                                      <p:tavLst>
                                        <p:tav tm="0">
                                          <p:val>
                                            <p:fltVal val="0.000000"/>
                                          </p:val>
                                        </p:tav>
                                        <p:tav tm="100000">
                                          <p:val>
                                            <p:strVal val="#ppt_w"/>
                                          </p:val>
                                        </p:tav>
                                      </p:tavLst>
                                    </p:anim>
                                    <p:anim calcmode="lin" valueType="num">
                                      <p:cBhvr>
                                        <p:cTn id="8" dur="1000" fill="hold"/>
                                        <p:tgtEl>
                                          <p:spTgt spid="191491"/>
                                        </p:tgtEl>
                                        <p:attrNameLst>
                                          <p:attrName>ppt_h</p:attrName>
                                        </p:attrNameLst>
                                      </p:cBhvr>
                                      <p:tavLst>
                                        <p:tav tm="0">
                                          <p:val>
                                            <p:fltVal val="0.000000"/>
                                          </p:val>
                                        </p:tav>
                                        <p:tav tm="100000">
                                          <p:val>
                                            <p:strVal val="#ppt_h"/>
                                          </p:val>
                                        </p:tav>
                                      </p:tavLst>
                                    </p:anim>
                                    <p:anim calcmode="lin" valueType="num">
                                      <p:cBhvr>
                                        <p:cTn id="9" dur="1000" fill="hold"/>
                                        <p:tgtEl>
                                          <p:spTgt spid="191491"/>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9149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Rectangle 2"/>
          <p:cNvSpPr>
            <a:spLocks noGrp="1" noChangeArrowheads="1"/>
          </p:cNvSpPr>
          <p:nvPr>
            <p:ph type="title"/>
          </p:nvPr>
        </p:nvSpPr>
        <p:spPr>
          <a:xfrm>
            <a:off x="304800" y="152400"/>
            <a:ext cx="7772400" cy="9906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mj-ea"/>
                <a:cs typeface="+mj-cs"/>
              </a:rPr>
              <a:t>解答</a:t>
            </a: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mj-ea"/>
                <a:cs typeface="Times New Roman" panose="02020603050405020304" pitchFamily="18" charset="0"/>
              </a:rPr>
              <a:t>:</a:t>
            </a:r>
            <a:endPar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mj-ea"/>
              <a:cs typeface="Times New Roman" panose="02020603050405020304" pitchFamily="18" charset="0"/>
            </a:endParaRPr>
          </a:p>
        </p:txBody>
      </p:sp>
      <p:sp>
        <p:nvSpPr>
          <p:cNvPr id="91139" name="Rectangle 3"/>
          <p:cNvSpPr>
            <a:spLocks noGrp="1"/>
          </p:cNvSpPr>
          <p:nvPr>
            <p:ph idx="1"/>
          </p:nvPr>
        </p:nvSpPr>
        <p:spPr>
          <a:xfrm>
            <a:off x="457200" y="1371600"/>
            <a:ext cx="8077200" cy="4191000"/>
          </a:xfrm>
          <a:ln/>
        </p:spPr>
        <p:txBody>
          <a:bodyPr vert="horz" wrap="square" lIns="91440" tIns="45720" rIns="91440" bIns="45720" anchor="t"/>
          <a:p>
            <a:pPr algn="just">
              <a:lnSpc>
                <a:spcPct val="110000"/>
              </a:lnSpc>
            </a:pPr>
            <a:r>
              <a:rPr lang="zh-CN" altLang="en-US" sz="2800" b="1" dirty="0">
                <a:solidFill>
                  <a:srgbClr val="CC3300"/>
                </a:solidFill>
                <a:latin typeface="宋体" panose="02010600030101010101" pitchFamily="2" charset="-122"/>
              </a:rPr>
              <a:t>①所用信号量设置如下：</a:t>
            </a:r>
            <a:endParaRPr lang="zh-CN" altLang="en-US" sz="2800" b="1" dirty="0">
              <a:solidFill>
                <a:srgbClr val="CC3300"/>
              </a:solidFill>
              <a:latin typeface="宋体" panose="02010600030101010101" pitchFamily="2" charset="-122"/>
              <a:cs typeface="Times New Roman" panose="02020603050405020304" pitchFamily="18" charset="0"/>
            </a:endParaRPr>
          </a:p>
          <a:p>
            <a:pPr algn="just">
              <a:lnSpc>
                <a:spcPct val="110000"/>
              </a:lnSpc>
            </a:pPr>
            <a:r>
              <a:rPr lang="en-US" altLang="zh-CN" sz="2800" b="1" dirty="0">
                <a:latin typeface="宋体" panose="02010600030101010101" pitchFamily="2" charset="-122"/>
              </a:rPr>
              <a:t>Ⅰ</a:t>
            </a:r>
            <a:r>
              <a:rPr lang="zh-CN" altLang="en-US" sz="2800" b="1" dirty="0">
                <a:latin typeface="宋体" panose="02010600030101010101" pitchFamily="2" charset="-122"/>
              </a:rPr>
              <a:t>）</a:t>
            </a:r>
            <a:r>
              <a:rPr lang="zh-CN" altLang="en-US" sz="2800" b="1" dirty="0">
                <a:solidFill>
                  <a:schemeClr val="accent1"/>
                </a:solidFill>
                <a:latin typeface="宋体" panose="02010600030101010101" pitchFamily="2" charset="-122"/>
              </a:rPr>
              <a:t>资源信号量</a:t>
            </a:r>
            <a:r>
              <a:rPr lang="en-US" altLang="zh-CN" sz="2800" b="1" dirty="0">
                <a:solidFill>
                  <a:schemeClr val="accent1"/>
                </a:solidFill>
                <a:latin typeface="宋体" panose="02010600030101010101" pitchFamily="2" charset="-122"/>
                <a:cs typeface="Times New Roman" panose="02020603050405020304" pitchFamily="18" charset="0"/>
              </a:rPr>
              <a:t>S</a:t>
            </a:r>
            <a:r>
              <a:rPr lang="zh-CN" altLang="en-US" sz="2800" b="1" dirty="0">
                <a:latin typeface="宋体" panose="02010600030101010101" pitchFamily="2" charset="-122"/>
              </a:rPr>
              <a:t>，初值为</a:t>
            </a:r>
            <a:r>
              <a:rPr lang="en-US" altLang="zh-CN" sz="2800" b="1" dirty="0">
                <a:latin typeface="宋体" panose="02010600030101010101" pitchFamily="2" charset="-122"/>
                <a:cs typeface="Times New Roman" panose="02020603050405020304" pitchFamily="18" charset="0"/>
              </a:rPr>
              <a:t>50</a:t>
            </a:r>
            <a:r>
              <a:rPr lang="zh-CN" altLang="en-US" sz="2800" b="1" dirty="0">
                <a:latin typeface="宋体" panose="02010600030101010101" pitchFamily="2" charset="-122"/>
              </a:rPr>
              <a:t>，用以保证最多可以有</a:t>
            </a:r>
            <a:r>
              <a:rPr lang="en-US" altLang="zh-CN" sz="2800" b="1" dirty="0">
                <a:latin typeface="宋体" panose="02010600030101010101" pitchFamily="2" charset="-122"/>
                <a:cs typeface="Times New Roman" panose="02020603050405020304" pitchFamily="18" charset="0"/>
              </a:rPr>
              <a:t>50</a:t>
            </a:r>
            <a:r>
              <a:rPr lang="zh-CN" altLang="en-US" sz="2800" b="1" dirty="0">
                <a:latin typeface="宋体" panose="02010600030101010101" pitchFamily="2" charset="-122"/>
              </a:rPr>
              <a:t>个购物者同时进入超市。</a:t>
            </a:r>
            <a:endParaRPr lang="zh-CN" altLang="en-US" sz="2800" b="1" dirty="0">
              <a:latin typeface="宋体" panose="02010600030101010101" pitchFamily="2" charset="-122"/>
              <a:cs typeface="Times New Roman" panose="02020603050405020304" pitchFamily="18" charset="0"/>
            </a:endParaRPr>
          </a:p>
          <a:p>
            <a:pPr algn="just">
              <a:lnSpc>
                <a:spcPct val="110000"/>
              </a:lnSpc>
            </a:pPr>
            <a:r>
              <a:rPr lang="en-US" altLang="zh-CN" sz="2800" b="1" dirty="0">
                <a:latin typeface="宋体" panose="02010600030101010101" pitchFamily="2" charset="-122"/>
              </a:rPr>
              <a:t>Ⅱ</a:t>
            </a:r>
            <a:r>
              <a:rPr lang="zh-CN" altLang="en-US" sz="2800" b="1" dirty="0">
                <a:latin typeface="宋体" panose="02010600030101010101" pitchFamily="2" charset="-122"/>
              </a:rPr>
              <a:t>）</a:t>
            </a:r>
            <a:r>
              <a:rPr lang="zh-CN" altLang="en-US" sz="2800" b="1" dirty="0">
                <a:solidFill>
                  <a:schemeClr val="accent1"/>
                </a:solidFill>
                <a:latin typeface="宋体" panose="02010600030101010101" pitchFamily="2" charset="-122"/>
              </a:rPr>
              <a:t>互斥信号量</a:t>
            </a:r>
            <a:r>
              <a:rPr lang="en-US" altLang="zh-CN" sz="2800" b="1" dirty="0">
                <a:solidFill>
                  <a:schemeClr val="accent1"/>
                </a:solidFill>
                <a:latin typeface="宋体" panose="02010600030101010101" pitchFamily="2" charset="-122"/>
                <a:cs typeface="Times New Roman" panose="02020603050405020304" pitchFamily="18" charset="0"/>
              </a:rPr>
              <a:t>mutex</a:t>
            </a:r>
            <a:r>
              <a:rPr lang="zh-CN" altLang="en-US" sz="2800" b="1" dirty="0">
                <a:solidFill>
                  <a:schemeClr val="accent1"/>
                </a:solidFill>
                <a:latin typeface="宋体" panose="02010600030101010101" pitchFamily="2" charset="-122"/>
              </a:rPr>
              <a:t>，</a:t>
            </a:r>
            <a:r>
              <a:rPr lang="zh-CN" altLang="en-US" sz="2800" b="1" dirty="0">
                <a:latin typeface="宋体" panose="02010600030101010101" pitchFamily="2" charset="-122"/>
              </a:rPr>
              <a:t>初值为</a:t>
            </a:r>
            <a:r>
              <a:rPr lang="en-US" altLang="zh-CN" sz="2800" b="1" dirty="0">
                <a:latin typeface="宋体" panose="02010600030101010101" pitchFamily="2" charset="-122"/>
                <a:cs typeface="Times New Roman" panose="02020603050405020304" pitchFamily="18" charset="0"/>
              </a:rPr>
              <a:t>1</a:t>
            </a:r>
            <a:r>
              <a:rPr lang="zh-CN" altLang="en-US" sz="2800" b="1" dirty="0">
                <a:latin typeface="宋体" panose="02010600030101010101" pitchFamily="2" charset="-122"/>
              </a:rPr>
              <a:t>，用以保证同时只能有一个购物者进程进入出入口拿起篮子或者结帐后放下篮子。</a:t>
            </a:r>
            <a:endParaRPr lang="zh-CN" altLang="en-US" sz="2800" b="1" dirty="0">
              <a:latin typeface="宋体" panose="02010600030101010101" pitchFamily="2" charset="-122"/>
              <a:cs typeface="Times New Roman" panose="02020603050405020304" pitchFamily="18" charset="0"/>
            </a:endParaRPr>
          </a:p>
          <a:p>
            <a:pPr>
              <a:lnSpc>
                <a:spcPct val="110000"/>
              </a:lnSpc>
            </a:pPr>
            <a:r>
              <a:rPr lang="zh-CN" altLang="en-US" sz="2800" b="1" dirty="0">
                <a:solidFill>
                  <a:srgbClr val="CC3300"/>
                </a:solidFill>
                <a:latin typeface="宋体" panose="02010600030101010101" pitchFamily="2" charset="-122"/>
              </a:rPr>
              <a:t>②用信号量机制给出的每个购物者购物过程的算法描述如下：</a:t>
            </a:r>
            <a:endParaRPr lang="zh-CN" altLang="en-US" sz="2800" b="1" dirty="0">
              <a:solidFill>
                <a:srgbClr val="CC3300"/>
              </a:solidFill>
              <a:latin typeface="宋体" panose="02010600030101010101" pitchFamily="2" charset="-122"/>
            </a:endParaRP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Rectangle 2"/>
          <p:cNvSpPr>
            <a:spLocks noGrp="1" noChangeArrowheads="1"/>
          </p:cNvSpPr>
          <p:nvPr>
            <p:ph type="title"/>
          </p:nvPr>
        </p:nvSpPr>
        <p:spPr>
          <a:xfrm>
            <a:off x="381000" y="260350"/>
            <a:ext cx="8382000" cy="7921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购物者</a:t>
            </a:r>
            <a:r>
              <a:rPr kumimoji="0" lang="en-US" altLang="zh-CN" sz="2800" b="1" i="0" u="none" strike="noStrike" kern="0" cap="none" spc="0" normalizeH="0" baseline="-30000" noProof="0" smtClean="0">
                <a:ln>
                  <a:noFill/>
                </a:ln>
                <a:solidFill>
                  <a:schemeClr val="tx2"/>
                </a:solidFill>
                <a:effectLst/>
                <a:uLnTx/>
                <a:uFillTx/>
                <a:latin typeface="宋体" panose="02010600030101010101" pitchFamily="2" charset="-122"/>
                <a:ea typeface="宋体" panose="02010600030101010101" pitchFamily="2" charset="-122"/>
                <a:cs typeface="Times New Roman" panose="02020603050405020304" pitchFamily="18" charset="0"/>
              </a:rPr>
              <a:t>i</a:t>
            </a:r>
            <a:r>
              <a:rPr kumimoji="0" lang="zh-CN" altLang="en-US" sz="28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（解法一）          购物者</a:t>
            </a:r>
            <a:r>
              <a:rPr kumimoji="0" lang="en-US" altLang="zh-CN" sz="2800" b="1" i="0" u="none" strike="noStrike" kern="0" cap="none" spc="0" normalizeH="0" baseline="-30000" noProof="0" smtClean="0">
                <a:ln>
                  <a:noFill/>
                </a:ln>
                <a:solidFill>
                  <a:schemeClr val="tx2"/>
                </a:solidFill>
                <a:effectLst/>
                <a:uLnTx/>
                <a:uFillTx/>
                <a:latin typeface="宋体" panose="02010600030101010101" pitchFamily="2" charset="-122"/>
                <a:ea typeface="宋体" panose="02010600030101010101" pitchFamily="2" charset="-122"/>
                <a:cs typeface="+mj-cs"/>
              </a:rPr>
              <a:t>i</a:t>
            </a:r>
            <a:r>
              <a:rPr kumimoji="0" lang="zh-CN" altLang="en-US" sz="28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（解法二）：</a:t>
            </a:r>
            <a:endParaRPr kumimoji="0" lang="zh-CN" altLang="en-US" sz="28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92163" name="Rectangle 3"/>
          <p:cNvSpPr>
            <a:spLocks noGrp="1"/>
          </p:cNvSpPr>
          <p:nvPr>
            <p:ph idx="1"/>
          </p:nvPr>
        </p:nvSpPr>
        <p:spPr>
          <a:xfrm>
            <a:off x="533400" y="1657350"/>
            <a:ext cx="8077200" cy="4724400"/>
          </a:xfrm>
          <a:ln/>
        </p:spPr>
        <p:txBody>
          <a:bodyPr vert="horz" wrap="square" lIns="91440" tIns="45720" rIns="91440" bIns="45720" anchor="t"/>
          <a:p>
            <a:pPr algn="just">
              <a:lnSpc>
                <a:spcPct val="80000"/>
              </a:lnSpc>
              <a:buNone/>
            </a:pP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P</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S</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P</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S</a:t>
            </a:r>
            <a:r>
              <a:rPr lang="zh-CN" altLang="en-US" sz="2400" b="1" dirty="0">
                <a:latin typeface="宋体" panose="02010600030101010101" pitchFamily="2" charset="-122"/>
              </a:rPr>
              <a:t>）；</a:t>
            </a:r>
            <a:endParaRPr lang="zh-CN" altLang="en-US" sz="2400" b="1" dirty="0">
              <a:latin typeface="宋体" panose="02010600030101010101" pitchFamily="2" charset="-122"/>
              <a:cs typeface="Times New Roman" panose="02020603050405020304" pitchFamily="18" charset="0"/>
            </a:endParaRPr>
          </a:p>
          <a:p>
            <a:pPr algn="just">
              <a:lnSpc>
                <a:spcPct val="80000"/>
              </a:lnSpc>
              <a:buNone/>
            </a:pPr>
            <a:r>
              <a:rPr lang="en-US" altLang="zh-CN" sz="2400" b="1" dirty="0">
                <a:latin typeface="宋体" panose="02010600030101010101" pitchFamily="2" charset="-122"/>
                <a:cs typeface="Times New Roman" panose="02020603050405020304" pitchFamily="18" charset="0"/>
              </a:rPr>
              <a:t>P</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mutex</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P</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mutex1</a:t>
            </a:r>
            <a:r>
              <a:rPr lang="zh-CN" altLang="en-US" sz="2400" b="1" dirty="0">
                <a:latin typeface="宋体" panose="02010600030101010101" pitchFamily="2" charset="-122"/>
              </a:rPr>
              <a:t>）；</a:t>
            </a:r>
            <a:endParaRPr lang="zh-CN" altLang="en-US" sz="2400" b="1" dirty="0">
              <a:latin typeface="宋体" panose="02010600030101010101" pitchFamily="2" charset="-122"/>
              <a:cs typeface="Times New Roman" panose="02020603050405020304" pitchFamily="18" charset="0"/>
            </a:endParaRPr>
          </a:p>
          <a:p>
            <a:pPr algn="just">
              <a:lnSpc>
                <a:spcPct val="80000"/>
              </a:lnSpc>
              <a:buNone/>
            </a:pPr>
            <a:r>
              <a:rPr lang="zh-CN" altLang="en-US" sz="2400" b="1" dirty="0">
                <a:latin typeface="宋体" panose="02010600030101010101" pitchFamily="2" charset="-122"/>
              </a:rPr>
              <a:t>从入口处进超市，并取一只篮子；       同左；</a:t>
            </a:r>
            <a:endParaRPr lang="zh-CN" altLang="en-US" sz="2400" b="1" dirty="0">
              <a:latin typeface="宋体" panose="02010600030101010101" pitchFamily="2" charset="-122"/>
              <a:cs typeface="Times New Roman" panose="02020603050405020304" pitchFamily="18" charset="0"/>
            </a:endParaRPr>
          </a:p>
          <a:p>
            <a:pPr algn="just">
              <a:lnSpc>
                <a:spcPct val="80000"/>
              </a:lnSpc>
              <a:buNone/>
            </a:pPr>
            <a:r>
              <a:rPr lang="en-US" altLang="zh-CN" sz="2400" b="1" dirty="0">
                <a:latin typeface="宋体" panose="02010600030101010101" pitchFamily="2" charset="-122"/>
                <a:cs typeface="Times New Roman" panose="02020603050405020304" pitchFamily="18" charset="0"/>
              </a:rPr>
              <a:t>  V</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mutex</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V</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mutex1</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endParaRPr lang="zh-CN" altLang="en-US" sz="2400" b="1" dirty="0">
              <a:latin typeface="宋体" panose="02010600030101010101" pitchFamily="2" charset="-122"/>
              <a:cs typeface="Times New Roman" panose="02020603050405020304" pitchFamily="18" charset="0"/>
            </a:endParaRPr>
          </a:p>
          <a:p>
            <a:pPr algn="just">
              <a:lnSpc>
                <a:spcPct val="110000"/>
              </a:lnSpc>
              <a:buNone/>
            </a:pPr>
            <a:r>
              <a:rPr lang="zh-CN" altLang="en-US" sz="2400" b="1" dirty="0">
                <a:latin typeface="宋体" panose="02010600030101010101" pitchFamily="2" charset="-122"/>
              </a:rPr>
              <a:t>  进超市内选购商品；                 </a:t>
            </a:r>
            <a:r>
              <a:rPr lang="zh-CN" altLang="" sz="2400" b="1" dirty="0">
                <a:latin typeface="宋体" panose="02010600030101010101" pitchFamily="2" charset="-122"/>
              </a:rPr>
              <a:t>同左</a:t>
            </a:r>
            <a:r>
              <a:rPr lang="zh-CN" altLang="en-US" sz="2400" b="1" dirty="0">
                <a:latin typeface="宋体" panose="02010600030101010101" pitchFamily="2" charset="-122"/>
              </a:rPr>
              <a:t> ；</a:t>
            </a:r>
            <a:r>
              <a:rPr lang="zh-CN" altLang="en-US" sz="2400" b="1" dirty="0">
                <a:latin typeface="宋体" panose="02010600030101010101" pitchFamily="2" charset="-122"/>
                <a:cs typeface="Times New Roman" panose="02020603050405020304" pitchFamily="18" charset="0"/>
              </a:rPr>
              <a:t> </a:t>
            </a:r>
            <a:endParaRPr lang="zh-CN" altLang="en-US" sz="2400" b="1" dirty="0">
              <a:latin typeface="宋体" panose="02010600030101010101" pitchFamily="2" charset="-122"/>
              <a:cs typeface="Times New Roman" panose="02020603050405020304" pitchFamily="18" charset="0"/>
            </a:endParaRPr>
          </a:p>
          <a:p>
            <a:pPr algn="just">
              <a:lnSpc>
                <a:spcPct val="80000"/>
              </a:lnSpc>
              <a:buNone/>
            </a:pPr>
            <a:r>
              <a:rPr lang="en-US" altLang="zh-CN" sz="2400" b="1" dirty="0">
                <a:latin typeface="宋体" panose="02010600030101010101" pitchFamily="2" charset="-122"/>
                <a:cs typeface="Times New Roman" panose="02020603050405020304" pitchFamily="18" charset="0"/>
              </a:rPr>
              <a:t>  P</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mutex</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P</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mutex2</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endParaRPr lang="zh-CN" altLang="en-US" sz="2400" b="1" dirty="0">
              <a:latin typeface="宋体" panose="02010600030101010101" pitchFamily="2" charset="-122"/>
              <a:cs typeface="Times New Roman" panose="02020603050405020304" pitchFamily="18" charset="0"/>
            </a:endParaRPr>
          </a:p>
          <a:p>
            <a:pPr algn="just">
              <a:lnSpc>
                <a:spcPct val="110000"/>
              </a:lnSpc>
              <a:buNone/>
            </a:pPr>
            <a:r>
              <a:rPr lang="zh-CN" altLang="en-US" sz="2400" b="1" dirty="0">
                <a:latin typeface="宋体" panose="02010600030101010101" pitchFamily="2" charset="-122"/>
              </a:rPr>
              <a:t>  到出口结帐，并归还篮子；           </a:t>
            </a:r>
            <a:r>
              <a:rPr lang="zh-CN" altLang="" sz="2400" b="1" dirty="0">
                <a:latin typeface="宋体" panose="02010600030101010101" pitchFamily="2" charset="-122"/>
              </a:rPr>
              <a:t>同左</a:t>
            </a:r>
            <a:r>
              <a:rPr lang="zh-CN" altLang="en-US" sz="2400" b="1" dirty="0">
                <a:latin typeface="宋体" panose="02010600030101010101" pitchFamily="2" charset="-122"/>
                <a:cs typeface="Times New Roman" panose="02020603050405020304" pitchFamily="18" charset="0"/>
              </a:rPr>
              <a:t> </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endParaRPr lang="zh-CN" altLang="en-US" sz="2400" b="1" dirty="0">
              <a:latin typeface="宋体" panose="02010600030101010101" pitchFamily="2" charset="-122"/>
              <a:cs typeface="Times New Roman" panose="02020603050405020304" pitchFamily="18" charset="0"/>
            </a:endParaRPr>
          </a:p>
          <a:p>
            <a:pPr algn="just">
              <a:lnSpc>
                <a:spcPct val="80000"/>
              </a:lnSpc>
              <a:buNone/>
            </a:pPr>
            <a:r>
              <a:rPr lang="en-US" altLang="zh-CN" sz="2400" b="1" dirty="0">
                <a:latin typeface="宋体" panose="02010600030101010101" pitchFamily="2" charset="-122"/>
                <a:cs typeface="Times New Roman" panose="02020603050405020304" pitchFamily="18" charset="0"/>
              </a:rPr>
              <a:t>  V</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mutex</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V</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mutex2</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endParaRPr lang="zh-CN" altLang="en-US" sz="2400" b="1" dirty="0">
              <a:latin typeface="宋体" panose="02010600030101010101" pitchFamily="2" charset="-122"/>
              <a:cs typeface="Times New Roman" panose="02020603050405020304" pitchFamily="18" charset="0"/>
            </a:endParaRPr>
          </a:p>
          <a:p>
            <a:pPr algn="just">
              <a:lnSpc>
                <a:spcPct val="80000"/>
              </a:lnSpc>
              <a:buNone/>
            </a:pPr>
            <a:r>
              <a:rPr lang="zh-CN" altLang="en-US" sz="2400" b="1" dirty="0">
                <a:latin typeface="宋体" panose="02010600030101010101" pitchFamily="2" charset="-122"/>
              </a:rPr>
              <a:t>  从出口离开超市；                   </a:t>
            </a:r>
            <a:r>
              <a:rPr lang="zh-CN" altLang="" sz="2400" b="1" dirty="0">
                <a:latin typeface="宋体" panose="02010600030101010101" pitchFamily="2" charset="-122"/>
              </a:rPr>
              <a:t>同左</a:t>
            </a:r>
            <a:r>
              <a:rPr lang="zh-CN" altLang="en-US" sz="2400" b="1" dirty="0">
                <a:latin typeface="宋体" panose="02010600030101010101" pitchFamily="2" charset="-122"/>
              </a:rPr>
              <a:t> ；</a:t>
            </a:r>
            <a:r>
              <a:rPr lang="zh-CN" altLang="en-US" sz="2400" b="1" dirty="0">
                <a:latin typeface="宋体" panose="02010600030101010101" pitchFamily="2" charset="-122"/>
                <a:cs typeface="Times New Roman" panose="02020603050405020304" pitchFamily="18" charset="0"/>
              </a:rPr>
              <a:t> </a:t>
            </a:r>
            <a:endParaRPr lang="zh-CN" altLang="en-US" sz="2400" b="1" dirty="0">
              <a:latin typeface="宋体" panose="02010600030101010101" pitchFamily="2" charset="-122"/>
              <a:cs typeface="Times New Roman" panose="02020603050405020304" pitchFamily="18" charset="0"/>
            </a:endParaRPr>
          </a:p>
          <a:p>
            <a:pPr algn="just">
              <a:lnSpc>
                <a:spcPct val="80000"/>
              </a:lnSpc>
              <a:buNone/>
            </a:pPr>
            <a:r>
              <a:rPr lang="en-US" altLang="zh-CN" sz="2400" b="1" dirty="0">
                <a:latin typeface="宋体" panose="02010600030101010101" pitchFamily="2" charset="-122"/>
                <a:cs typeface="Times New Roman" panose="02020603050405020304" pitchFamily="18" charset="0"/>
              </a:rPr>
              <a:t>  V</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S</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V</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S</a:t>
            </a:r>
            <a:r>
              <a:rPr lang="zh-CN" altLang="en-US" sz="2400" b="1" dirty="0">
                <a:latin typeface="宋体" panose="02010600030101010101" pitchFamily="2" charset="-122"/>
              </a:rPr>
              <a:t>）；</a:t>
            </a:r>
            <a:endParaRPr lang="zh-CN" altLang="en-US" sz="2400" b="1" dirty="0">
              <a:latin typeface="宋体" panose="02010600030101010101" pitchFamily="2" charset="-122"/>
              <a:cs typeface="Times New Roman" panose="02020603050405020304" pitchFamily="18" charset="0"/>
            </a:endParaRPr>
          </a:p>
          <a:p>
            <a:pPr algn="just">
              <a:lnSpc>
                <a:spcPct val="80000"/>
              </a:lnSpc>
              <a:buNone/>
            </a:pPr>
            <a:r>
              <a:rPr lang="zh-CN" altLang="en-US" sz="2400" b="1" dirty="0">
                <a:latin typeface="宋体" panose="02010600030101010101" pitchFamily="2" charset="-122"/>
              </a:rPr>
              <a:t>    ↓                               ↓</a:t>
            </a:r>
            <a:endParaRPr lang="zh-CN" altLang="en-US" sz="2400" b="1" dirty="0">
              <a:latin typeface="宋体" panose="02010600030101010101" pitchFamily="2" charset="-122"/>
              <a:cs typeface="Times New Roman" panose="02020603050405020304" pitchFamily="18" charset="0"/>
            </a:endParaRPr>
          </a:p>
          <a:p>
            <a:pPr>
              <a:lnSpc>
                <a:spcPct val="80000"/>
              </a:lnSpc>
              <a:buNone/>
            </a:pPr>
            <a:r>
              <a:rPr lang="zh-CN" altLang="en-US" sz="2400" b="1" dirty="0">
                <a:latin typeface="宋体" panose="02010600030101010101" pitchFamily="2" charset="-122"/>
              </a:rPr>
              <a:t>  结  束</a:t>
            </a:r>
            <a:r>
              <a:rPr lang="en-US" altLang="zh-CN" sz="2400" b="1" dirty="0">
                <a:latin typeface="宋体" panose="02010600030101010101" pitchFamily="2" charset="-122"/>
              </a:rPr>
              <a:t>.                           </a:t>
            </a:r>
            <a:r>
              <a:rPr lang="zh-CN" altLang="en-US" sz="2400" b="1" dirty="0">
                <a:latin typeface="宋体" panose="02010600030101010101" pitchFamily="2" charset="-122"/>
              </a:rPr>
              <a:t>结  束</a:t>
            </a:r>
            <a:r>
              <a:rPr lang="en-US" altLang="zh-CN" sz="2400" b="1" dirty="0">
                <a:latin typeface="宋体" panose="02010600030101010101" pitchFamily="2" charset="-122"/>
              </a:rPr>
              <a:t>.</a:t>
            </a:r>
            <a:r>
              <a:rPr lang="en-US" altLang="zh-CN" sz="2400" b="1" dirty="0"/>
              <a:t> </a:t>
            </a:r>
            <a:endParaRPr lang="en-US" altLang="zh-CN" sz="2400" b="1" dirty="0"/>
          </a:p>
        </p:txBody>
      </p:sp>
      <p:sp>
        <p:nvSpPr>
          <p:cNvPr id="193540" name="Line 4"/>
          <p:cNvSpPr>
            <a:spLocks noChangeShapeType="1"/>
          </p:cNvSpPr>
          <p:nvPr/>
        </p:nvSpPr>
        <p:spPr bwMode="auto">
          <a:xfrm>
            <a:off x="5076825" y="333375"/>
            <a:ext cx="0" cy="6119813"/>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65" name="Text Box 5"/>
          <p:cNvSpPr txBox="1"/>
          <p:nvPr/>
        </p:nvSpPr>
        <p:spPr>
          <a:xfrm>
            <a:off x="395288" y="620713"/>
            <a:ext cx="8207375" cy="822325"/>
          </a:xfrm>
          <a:prstGeom prst="rect">
            <a:avLst/>
          </a:prstGeom>
          <a:noFill/>
          <a:ln w="9525">
            <a:noFill/>
          </a:ln>
        </p:spPr>
        <p:txBody>
          <a:bodyPr>
            <a:spAutoFit/>
          </a:bodyPr>
          <a:p>
            <a:pPr marL="457200" indent="-457200"/>
            <a:r>
              <a:rPr lang="zh-CN" altLang="en-US" dirty="0">
                <a:solidFill>
                  <a:schemeClr val="accent1"/>
                </a:solidFill>
                <a:latin typeface="Arial" panose="020B0604020202020204" pitchFamily="34" charset="0"/>
              </a:rPr>
              <a:t>出入口在一起：                               出入口不在一起：</a:t>
            </a:r>
            <a:endParaRPr lang="zh-CN" altLang="en-US" dirty="0">
              <a:solidFill>
                <a:schemeClr val="accent1"/>
              </a:solidFill>
              <a:latin typeface="Arial" panose="020B0604020202020204" pitchFamily="34"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2.1 </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进程的基本概念</a:t>
            </a:r>
            <a:endPar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47111" name="Rectangle 7"/>
          <p:cNvSpPr/>
          <p:nvPr/>
        </p:nvSpPr>
        <p:spPr>
          <a:xfrm>
            <a:off x="179388" y="2709863"/>
            <a:ext cx="8785225" cy="2663825"/>
          </a:xfrm>
          <a:prstGeom prst="rect">
            <a:avLst/>
          </a:prstGeom>
          <a:noFill/>
          <a:ln w="9525">
            <a:noFill/>
          </a:ln>
        </p:spPr>
        <p:txBody>
          <a:bodyPr/>
          <a:p>
            <a:pPr marL="342900" indent="-342900" eaLnBrk="0" hangingPunct="0">
              <a:lnSpc>
                <a:spcPct val="90000"/>
              </a:lnSpc>
              <a:spcBef>
                <a:spcPct val="20000"/>
              </a:spcBef>
              <a:buChar char="•"/>
            </a:pPr>
            <a:r>
              <a:rPr lang="zh-CN" altLang="en-US" sz="2800" dirty="0">
                <a:solidFill>
                  <a:schemeClr val="tx2"/>
                </a:solidFill>
                <a:latin typeface="仿宋_GB2312" pitchFamily="49" charset="-122"/>
                <a:ea typeface="仿宋_GB2312" pitchFamily="49" charset="-122"/>
              </a:rPr>
              <a:t>就绪状态：</a:t>
            </a:r>
            <a:r>
              <a:rPr lang="zh-CN" altLang="en-US" dirty="0">
                <a:latin typeface="仿宋_GB2312" pitchFamily="49" charset="-122"/>
                <a:ea typeface="仿宋_GB2312" pitchFamily="49" charset="-122"/>
              </a:rPr>
              <a:t>进程分配到必要的资源，等待获得</a:t>
            </a:r>
            <a:r>
              <a:rPr lang="en-US" altLang="zh-CN" dirty="0">
                <a:latin typeface="仿宋_GB2312" pitchFamily="49" charset="-122"/>
                <a:ea typeface="仿宋_GB2312" pitchFamily="49" charset="-122"/>
              </a:rPr>
              <a:t>CPU</a:t>
            </a:r>
            <a:r>
              <a:rPr lang="zh-CN" altLang="en-US" dirty="0">
                <a:latin typeface="仿宋_GB2312" pitchFamily="49" charset="-122"/>
                <a:ea typeface="仿宋_GB2312" pitchFamily="49" charset="-122"/>
              </a:rPr>
              <a:t>执行的状态。 组织成一个或多个就绪队列。</a:t>
            </a:r>
            <a:endParaRPr lang="zh-CN" altLang="en-US" dirty="0">
              <a:latin typeface="仿宋_GB2312" pitchFamily="49" charset="-122"/>
              <a:ea typeface="仿宋_GB2312" pitchFamily="49" charset="-122"/>
            </a:endParaRPr>
          </a:p>
          <a:p>
            <a:pPr marL="342900" indent="-342900" eaLnBrk="0" hangingPunct="0">
              <a:lnSpc>
                <a:spcPct val="90000"/>
              </a:lnSpc>
              <a:spcBef>
                <a:spcPct val="20000"/>
              </a:spcBef>
              <a:buChar char="•"/>
            </a:pPr>
            <a:r>
              <a:rPr lang="zh-CN" altLang="en-US" sz="2800" dirty="0">
                <a:solidFill>
                  <a:schemeClr val="tx2"/>
                </a:solidFill>
                <a:latin typeface="仿宋_GB2312" pitchFamily="49" charset="-122"/>
                <a:ea typeface="仿宋_GB2312" pitchFamily="49" charset="-122"/>
              </a:rPr>
              <a:t>运行状态</a:t>
            </a:r>
            <a:r>
              <a:rPr lang="zh-CN" altLang="en-US" sz="3200" dirty="0">
                <a:solidFill>
                  <a:schemeClr val="tx2"/>
                </a:solidFill>
                <a:latin typeface="仿宋_GB2312" pitchFamily="49" charset="-122"/>
                <a:ea typeface="仿宋_GB2312" pitchFamily="49" charset="-122"/>
              </a:rPr>
              <a:t>：</a:t>
            </a:r>
            <a:r>
              <a:rPr lang="zh-CN" altLang="en-US" dirty="0">
                <a:latin typeface="仿宋_GB2312" pitchFamily="49" charset="-122"/>
                <a:ea typeface="仿宋_GB2312" pitchFamily="49" charset="-122"/>
              </a:rPr>
              <a:t>进程分配到必要的资源，在</a:t>
            </a:r>
            <a:r>
              <a:rPr lang="en-US" altLang="zh-CN" dirty="0">
                <a:latin typeface="仿宋_GB2312" pitchFamily="49" charset="-122"/>
                <a:ea typeface="仿宋_GB2312" pitchFamily="49" charset="-122"/>
              </a:rPr>
              <a:t>CPU</a:t>
            </a:r>
            <a:r>
              <a:rPr lang="zh-CN" altLang="en-US" dirty="0">
                <a:latin typeface="仿宋_GB2312" pitchFamily="49" charset="-122"/>
                <a:ea typeface="仿宋_GB2312" pitchFamily="49" charset="-122"/>
              </a:rPr>
              <a:t>上执行时的状态</a:t>
            </a:r>
            <a:endParaRPr lang="zh-CN" altLang="en-US" dirty="0">
              <a:latin typeface="仿宋_GB2312" pitchFamily="49" charset="-122"/>
              <a:ea typeface="仿宋_GB2312" pitchFamily="49" charset="-122"/>
            </a:endParaRPr>
          </a:p>
          <a:p>
            <a:pPr marL="342900" indent="-342900" eaLnBrk="0" hangingPunct="0">
              <a:lnSpc>
                <a:spcPct val="90000"/>
              </a:lnSpc>
              <a:spcBef>
                <a:spcPct val="20000"/>
              </a:spcBef>
              <a:buChar char="•"/>
            </a:pPr>
            <a:r>
              <a:rPr lang="zh-CN" altLang="en-US" sz="2800" dirty="0">
                <a:solidFill>
                  <a:schemeClr val="tx2"/>
                </a:solidFill>
                <a:latin typeface="仿宋_GB2312" pitchFamily="49" charset="-122"/>
                <a:ea typeface="仿宋_GB2312" pitchFamily="49" charset="-122"/>
              </a:rPr>
              <a:t>阻塞状态（等待状态）</a:t>
            </a:r>
            <a:r>
              <a:rPr lang="zh-CN" altLang="en-US" sz="3200" dirty="0">
                <a:solidFill>
                  <a:schemeClr val="tx2"/>
                </a:solidFill>
                <a:latin typeface="仿宋_GB2312" pitchFamily="49" charset="-122"/>
                <a:ea typeface="仿宋_GB2312" pitchFamily="49" charset="-122"/>
              </a:rPr>
              <a:t>：</a:t>
            </a:r>
            <a:r>
              <a:rPr lang="zh-CN" altLang="en-US" dirty="0">
                <a:latin typeface="仿宋_GB2312" pitchFamily="49" charset="-122"/>
                <a:ea typeface="仿宋_GB2312" pitchFamily="49" charset="-122"/>
              </a:rPr>
              <a:t>正在执行的进程由于发生某事件而暂时无法继续执行时，便放弃处理机而处于暂停状态。组织成一个或多个阻塞队列。</a:t>
            </a:r>
            <a:endParaRPr lang="zh-CN" altLang="en-US" dirty="0">
              <a:latin typeface="仿宋_GB2312" pitchFamily="49" charset="-122"/>
              <a:ea typeface="仿宋_GB2312" pitchFamily="49" charset="-122"/>
            </a:endParaRPr>
          </a:p>
        </p:txBody>
      </p:sp>
      <p:sp>
        <p:nvSpPr>
          <p:cNvPr id="47112" name="Rectangle 8"/>
          <p:cNvSpPr>
            <a:spLocks noChangeArrowheads="1"/>
          </p:cNvSpPr>
          <p:nvPr/>
        </p:nvSpPr>
        <p:spPr bwMode="auto">
          <a:xfrm>
            <a:off x="468313" y="1198563"/>
            <a:ext cx="8675688" cy="862013"/>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5. </a:t>
            </a:r>
            <a:r>
              <a:rPr kumimoji="0" lang="zh-CN" altLang="en-US" sz="36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进程的状态</a:t>
            </a:r>
            <a:endParaRPr kumimoji="0" lang="zh-CN" altLang="en-US" sz="3600" b="0" i="0" u="sng" strike="noStrike" kern="1200" cap="none" spc="0" normalizeH="0" baseline="0" noProof="0" smtClean="0">
              <a:ln>
                <a:noFill/>
              </a:ln>
              <a:solidFill>
                <a:srgbClr val="FF3300"/>
              </a:solidFill>
              <a:effectLst>
                <a:outerShdw blurRad="38100" dist="38100" dir="2700000" algn="tl">
                  <a:srgbClr val="C0C0C0"/>
                </a:outerShdw>
              </a:effectLst>
              <a:uLnTx/>
              <a:uFillTx/>
              <a:latin typeface="Arial" panose="020B0604020202020204" pitchFamily="34" charset="0"/>
              <a:ea typeface="仿宋_GB2312" pitchFamily="49" charset="-122"/>
              <a:cs typeface="+mn-cs"/>
            </a:endParaRPr>
          </a:p>
        </p:txBody>
      </p:sp>
      <p:sp>
        <p:nvSpPr>
          <p:cNvPr id="47113" name="Rectangle 9"/>
          <p:cNvSpPr>
            <a:spLocks noChangeArrowheads="1"/>
          </p:cNvSpPr>
          <p:nvPr/>
        </p:nvSpPr>
        <p:spPr bwMode="auto">
          <a:xfrm>
            <a:off x="468313" y="1916113"/>
            <a:ext cx="4319588" cy="5794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en-US" altLang="zh-CN" sz="28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1</a:t>
            </a:r>
            <a:r>
              <a:rPr kumimoji="1" lang="zh-CN" altLang="en-US" sz="28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a:t>
            </a:r>
            <a:r>
              <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三种基本状态</a:t>
            </a:r>
            <a:endParaRPr kumimoji="1" lang="zh-CN" altLang="en-US" sz="3200" b="1" i="0" u="none" strike="noStrike" kern="120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11">
                                            <p:txEl>
                                              <p:charRg st="0" end="44"/>
                                            </p:txEl>
                                          </p:spTgt>
                                        </p:tgtEl>
                                        <p:attrNameLst>
                                          <p:attrName>style.visibility</p:attrName>
                                        </p:attrNameLst>
                                      </p:cBhvr>
                                      <p:to>
                                        <p:strVal val="visible"/>
                                      </p:to>
                                    </p:set>
                                    <p:animEffect transition="in" filter="box(in)">
                                      <p:cBhvr>
                                        <p:cTn id="7" dur="500"/>
                                        <p:tgtEl>
                                          <p:spTgt spid="47111">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111">
                                            <p:txEl>
                                              <p:charRg st="44" end="72"/>
                                            </p:txEl>
                                          </p:spTgt>
                                        </p:tgtEl>
                                        <p:attrNameLst>
                                          <p:attrName>style.visibility</p:attrName>
                                        </p:attrNameLst>
                                      </p:cBhvr>
                                      <p:to>
                                        <p:strVal val="visible"/>
                                      </p:to>
                                    </p:set>
                                    <p:animEffect transition="in" filter="box(in)">
                                      <p:cBhvr>
                                        <p:cTn id="12" dur="500"/>
                                        <p:tgtEl>
                                          <p:spTgt spid="47111">
                                            <p:txEl>
                                              <p:charRg st="44" end="7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111">
                                            <p:txEl>
                                              <p:charRg st="72" end="136"/>
                                            </p:txEl>
                                          </p:spTgt>
                                        </p:tgtEl>
                                        <p:attrNameLst>
                                          <p:attrName>style.visibility</p:attrName>
                                        </p:attrNameLst>
                                      </p:cBhvr>
                                      <p:to>
                                        <p:strVal val="visible"/>
                                      </p:to>
                                    </p:set>
                                    <p:animEffect transition="in" filter="box(in)">
                                      <p:cBhvr>
                                        <p:cTn id="17" dur="500"/>
                                        <p:tgtEl>
                                          <p:spTgt spid="47111">
                                            <p:txEl>
                                              <p:charRg st="72"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idx="1"/>
          </p:nvPr>
        </p:nvSpPr>
        <p:spPr>
          <a:xfrm>
            <a:off x="457200" y="609600"/>
            <a:ext cx="8153400" cy="2819400"/>
          </a:xfrm>
          <a:ln/>
        </p:spPr>
        <p:txBody>
          <a:bodyPr vert="horz" wrap="square" lIns="91440" tIns="45720" rIns="91440" bIns="45720" anchor="t"/>
          <a:p>
            <a:pPr>
              <a:lnSpc>
                <a:spcPct val="130000"/>
              </a:lnSpc>
            </a:pP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例</a:t>
            </a:r>
            <a:r>
              <a:rPr lang="en-US" altLang="zh-CN" sz="2400" b="1" dirty="0"/>
              <a:t>2</a:t>
            </a:r>
            <a:r>
              <a:rPr lang="zh-CN" altLang="en-US" sz="2400" b="1" dirty="0"/>
              <a:t>： </a:t>
            </a:r>
            <a:r>
              <a:rPr lang="zh-CN" altLang="en-US" sz="2400" b="1" dirty="0">
                <a:latin typeface="宋体" panose="02010600030101010101" pitchFamily="2" charset="-122"/>
              </a:rPr>
              <a:t>桌上有个只能盛得下一个水果的空盘子。爸爸可向盘中放苹果或桔子，儿子专等吃盘中的桔子，女儿专等吃盘中的苹果。规定：当盘子空时，一次只能放入一个水果供吃者取用。试用信号量和</a:t>
            </a:r>
            <a:r>
              <a:rPr lang="en-US" altLang="zh-CN" sz="2400" b="1" dirty="0"/>
              <a:t>P</a:t>
            </a:r>
            <a:r>
              <a:rPr lang="zh-CN" altLang="en-US" sz="2400" b="1" dirty="0">
                <a:latin typeface="宋体" panose="02010600030101010101" pitchFamily="2" charset="-122"/>
              </a:rPr>
              <a:t>、</a:t>
            </a:r>
            <a:r>
              <a:rPr lang="en-US" altLang="zh-CN" sz="2400" b="1" dirty="0"/>
              <a:t>V</a:t>
            </a:r>
            <a:r>
              <a:rPr lang="zh-CN" altLang="en-US" sz="2400" b="1" dirty="0">
                <a:latin typeface="宋体" panose="02010600030101010101" pitchFamily="2" charset="-122"/>
              </a:rPr>
              <a:t>操作实现爸爸、儿子和女儿这三个循环进程之间的同步。</a:t>
            </a:r>
            <a:r>
              <a:rPr lang="zh-CN" altLang="en-US" sz="2400" b="1" dirty="0"/>
              <a:t> </a:t>
            </a:r>
            <a:endParaRPr lang="zh-CN" altLang="en-US" sz="2400" b="1" dirty="0"/>
          </a:p>
        </p:txBody>
      </p:sp>
      <p:sp>
        <p:nvSpPr>
          <p:cNvPr id="194563" name="Text Box 3"/>
          <p:cNvSpPr txBox="1"/>
          <p:nvPr/>
        </p:nvSpPr>
        <p:spPr>
          <a:xfrm>
            <a:off x="609600" y="3276600"/>
            <a:ext cx="8001000" cy="2136775"/>
          </a:xfrm>
          <a:prstGeom prst="rect">
            <a:avLst/>
          </a:prstGeom>
          <a:noFill/>
          <a:ln w="9525">
            <a:noFill/>
          </a:ln>
        </p:spPr>
        <p:txBody>
          <a:bodyPr>
            <a:spAutoFit/>
          </a:bodyPr>
          <a:p>
            <a:pPr>
              <a:lnSpc>
                <a:spcPct val="140000"/>
              </a:lnSpc>
              <a:buClr>
                <a:schemeClr val="accent1"/>
              </a:buClr>
              <a:buFont typeface="Wingdings" panose="05000000000000000000" pitchFamily="2" charset="2"/>
              <a:buChar char="v"/>
            </a:pPr>
            <a:r>
              <a:rPr lang="zh-CN" altLang="en-US" dirty="0">
                <a:solidFill>
                  <a:srgbClr val="008AF2"/>
                </a:solidFill>
                <a:latin typeface="宋体" panose="02010600030101010101" pitchFamily="2" charset="-122"/>
              </a:rPr>
              <a:t>本题属于生产者</a:t>
            </a:r>
            <a:r>
              <a:rPr lang="en-US" altLang="zh-CN" dirty="0">
                <a:solidFill>
                  <a:srgbClr val="008AF2"/>
                </a:solidFill>
                <a:latin typeface="Times New Roman" panose="02020603050405020304" pitchFamily="18" charset="0"/>
              </a:rPr>
              <a:t>——</a:t>
            </a:r>
            <a:r>
              <a:rPr lang="zh-CN" altLang="en-US" dirty="0">
                <a:solidFill>
                  <a:srgbClr val="008AF2"/>
                </a:solidFill>
                <a:latin typeface="宋体" panose="02010600030101010101" pitchFamily="2" charset="-122"/>
              </a:rPr>
              <a:t>消费者问题的变形，相当于一个能生产两种产品的生产者（爸爸）向两个消费者（儿子和女儿）提供产品的同步问题。因此，可参考生产者与消费者问题的解法。</a:t>
            </a:r>
            <a:r>
              <a:rPr lang="zh-CN" altLang="en-US" dirty="0">
                <a:solidFill>
                  <a:schemeClr val="folHlink"/>
                </a:solidFill>
                <a:latin typeface="Tahoma" panose="020B0604030504040204" pitchFamily="34" charset="0"/>
              </a:rPr>
              <a:t> </a:t>
            </a:r>
            <a:endParaRPr lang="zh-CN" altLang="en-US" dirty="0">
              <a:solidFill>
                <a:schemeClr val="folHlink"/>
              </a:solidFill>
              <a:latin typeface="Tahoma" panose="020B0604030504040204"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barn(outVertical)">
                                      <p:cBhvr>
                                        <p:cTn id="7" dur="500"/>
                                        <p:tgtEl>
                                          <p:spTgt spid="194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Rectangle 2"/>
          <p:cNvSpPr>
            <a:spLocks noGrp="1" noChangeArrowheads="1"/>
          </p:cNvSpPr>
          <p:nvPr>
            <p:ph type="title"/>
          </p:nvPr>
        </p:nvSpPr>
        <p:spPr>
          <a:xfrm>
            <a:off x="457200" y="228600"/>
            <a:ext cx="7772400" cy="9906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解答：①所用信号量设置如下：</a:t>
            </a:r>
            <a:endPar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94211" name="Rectangle 3"/>
          <p:cNvSpPr>
            <a:spLocks noGrp="1"/>
          </p:cNvSpPr>
          <p:nvPr>
            <p:ph idx="1"/>
          </p:nvPr>
        </p:nvSpPr>
        <p:spPr>
          <a:xfrm>
            <a:off x="685800" y="1600200"/>
            <a:ext cx="7772400" cy="4191000"/>
          </a:xfrm>
          <a:ln/>
        </p:spPr>
        <p:txBody>
          <a:bodyPr vert="horz" wrap="square" lIns="91440" tIns="45720" rIns="91440" bIns="45720" anchor="t"/>
          <a:p>
            <a:pPr algn="just">
              <a:lnSpc>
                <a:spcPct val="140000"/>
              </a:lnSpc>
              <a:buNone/>
            </a:pPr>
            <a:r>
              <a:rPr lang="en-US" altLang="zh-CN" sz="2800" b="1" dirty="0">
                <a:latin typeface="宋体" panose="02010600030101010101" pitchFamily="2" charset="-122"/>
              </a:rPr>
              <a:t>Ⅰ</a:t>
            </a:r>
            <a:r>
              <a:rPr lang="zh-CN" altLang="en-US" sz="2800" b="1" dirty="0">
                <a:latin typeface="宋体" panose="02010600030101010101" pitchFamily="2" charset="-122"/>
              </a:rPr>
              <a:t>）同步信号量</a:t>
            </a:r>
            <a:r>
              <a:rPr lang="en-US" altLang="zh-CN" sz="2800" b="1" dirty="0">
                <a:solidFill>
                  <a:schemeClr val="accent1"/>
                </a:solidFill>
                <a:cs typeface="Times New Roman" panose="02020603050405020304" pitchFamily="18" charset="0"/>
              </a:rPr>
              <a:t>empty</a:t>
            </a:r>
            <a:r>
              <a:rPr lang="zh-CN" altLang="en-US" sz="2800" b="1" dirty="0">
                <a:solidFill>
                  <a:schemeClr val="accent1"/>
                </a:solidFill>
                <a:cs typeface="Times New Roman" panose="02020603050405020304" pitchFamily="18" charset="0"/>
              </a:rPr>
              <a:t>，</a:t>
            </a:r>
            <a:r>
              <a:rPr lang="zh-CN" altLang="en-US" sz="2800" b="1" dirty="0">
                <a:latin typeface="宋体" panose="02010600030101010101" pitchFamily="2" charset="-122"/>
              </a:rPr>
              <a:t>初值为</a:t>
            </a:r>
            <a:r>
              <a:rPr lang="en-US" altLang="zh-CN" sz="2800" b="1" dirty="0">
                <a:latin typeface="宋体" panose="02010600030101010101" pitchFamily="2" charset="-122"/>
                <a:cs typeface="Times New Roman" panose="02020603050405020304" pitchFamily="18" charset="0"/>
              </a:rPr>
              <a:t>1</a:t>
            </a:r>
            <a:r>
              <a:rPr lang="zh-CN" altLang="en-US" sz="2800" b="1" dirty="0">
                <a:latin typeface="宋体" panose="02010600030101010101" pitchFamily="2" charset="-122"/>
              </a:rPr>
              <a:t>，表示盘子是空的，即儿子或女儿已把盘中的水果取走。</a:t>
            </a:r>
            <a:r>
              <a:rPr lang="zh-CN" altLang="en-US" sz="2800" b="1" dirty="0">
                <a:latin typeface="宋体" panose="02010600030101010101" pitchFamily="2" charset="-122"/>
                <a:cs typeface="Times New Roman" panose="02020603050405020304" pitchFamily="18" charset="0"/>
              </a:rPr>
              <a:t> </a:t>
            </a:r>
            <a:endParaRPr lang="zh-CN" altLang="en-US" sz="2800" b="1" dirty="0">
              <a:latin typeface="宋体" panose="02010600030101010101" pitchFamily="2" charset="-122"/>
              <a:cs typeface="Times New Roman" panose="02020603050405020304" pitchFamily="18" charset="0"/>
            </a:endParaRPr>
          </a:p>
          <a:p>
            <a:pPr algn="just">
              <a:lnSpc>
                <a:spcPct val="140000"/>
              </a:lnSpc>
              <a:buNone/>
            </a:pPr>
            <a:r>
              <a:rPr lang="en-US" altLang="zh-CN" sz="2800" b="1" dirty="0">
                <a:latin typeface="宋体" panose="02010600030101010101" pitchFamily="2" charset="-122"/>
              </a:rPr>
              <a:t>Ⅱ</a:t>
            </a:r>
            <a:r>
              <a:rPr lang="zh-CN" altLang="en-US" sz="2800" b="1" dirty="0">
                <a:latin typeface="宋体" panose="02010600030101010101" pitchFamily="2" charset="-122"/>
              </a:rPr>
              <a:t>）同步信号量</a:t>
            </a:r>
            <a:r>
              <a:rPr lang="en-US" altLang="zh-CN" sz="2800" b="1" dirty="0">
                <a:solidFill>
                  <a:schemeClr val="accent1"/>
                </a:solidFill>
                <a:cs typeface="Times New Roman" panose="02020603050405020304" pitchFamily="18" charset="0"/>
              </a:rPr>
              <a:t>orange</a:t>
            </a:r>
            <a:r>
              <a:rPr lang="zh-CN" altLang="en-US" sz="2800" b="1" dirty="0">
                <a:solidFill>
                  <a:schemeClr val="accent1"/>
                </a:solidFill>
              </a:rPr>
              <a:t>，</a:t>
            </a:r>
            <a:r>
              <a:rPr lang="zh-CN" altLang="en-US" sz="2800" b="1" dirty="0">
                <a:latin typeface="宋体" panose="02010600030101010101" pitchFamily="2" charset="-122"/>
              </a:rPr>
              <a:t>初值为</a:t>
            </a:r>
            <a:r>
              <a:rPr lang="en-US" altLang="zh-CN" sz="2800" b="1" dirty="0">
                <a:latin typeface="宋体" panose="02010600030101010101" pitchFamily="2" charset="-122"/>
                <a:cs typeface="Times New Roman" panose="02020603050405020304" pitchFamily="18" charset="0"/>
              </a:rPr>
              <a:t>0</a:t>
            </a:r>
            <a:r>
              <a:rPr lang="zh-CN" altLang="en-US" sz="2800" b="1" dirty="0">
                <a:latin typeface="宋体" panose="02010600030101010101" pitchFamily="2" charset="-122"/>
              </a:rPr>
              <a:t>，表示爸爸尚未把桔子放入盘中。</a:t>
            </a:r>
            <a:endParaRPr lang="zh-CN" altLang="en-US" sz="2800" b="1" dirty="0">
              <a:latin typeface="宋体" panose="02010600030101010101" pitchFamily="2" charset="-122"/>
              <a:cs typeface="Times New Roman" panose="02020603050405020304" pitchFamily="18" charset="0"/>
            </a:endParaRPr>
          </a:p>
          <a:p>
            <a:pPr>
              <a:lnSpc>
                <a:spcPct val="140000"/>
              </a:lnSpc>
              <a:buNone/>
            </a:pPr>
            <a:r>
              <a:rPr lang="en-US" altLang="zh-CN" sz="2800" b="1" dirty="0">
                <a:latin typeface="宋体" panose="02010600030101010101" pitchFamily="2" charset="-122"/>
              </a:rPr>
              <a:t>Ⅲ</a:t>
            </a:r>
            <a:r>
              <a:rPr lang="zh-CN" altLang="en-US" sz="2800" b="1" dirty="0">
                <a:latin typeface="宋体" panose="02010600030101010101" pitchFamily="2" charset="-122"/>
              </a:rPr>
              <a:t>）同步信号量</a:t>
            </a:r>
            <a:r>
              <a:rPr lang="en-US" altLang="zh-CN" sz="2800" b="1" dirty="0">
                <a:solidFill>
                  <a:schemeClr val="accent1"/>
                </a:solidFill>
              </a:rPr>
              <a:t>apple</a:t>
            </a:r>
            <a:r>
              <a:rPr lang="zh-CN" altLang="en-US" sz="2800" b="1" dirty="0">
                <a:solidFill>
                  <a:schemeClr val="accent1"/>
                </a:solidFill>
                <a:latin typeface="宋体" panose="02010600030101010101" pitchFamily="2" charset="-122"/>
              </a:rPr>
              <a:t>，</a:t>
            </a:r>
            <a:r>
              <a:rPr lang="zh-CN" altLang="en-US" sz="2800" b="1" dirty="0">
                <a:latin typeface="宋体" panose="02010600030101010101" pitchFamily="2" charset="-122"/>
              </a:rPr>
              <a:t>初值为</a:t>
            </a:r>
            <a:r>
              <a:rPr lang="en-US" altLang="zh-CN" sz="2800" b="1" dirty="0"/>
              <a:t>0</a:t>
            </a:r>
            <a:r>
              <a:rPr lang="zh-CN" altLang="en-US" sz="2800" b="1" dirty="0">
                <a:latin typeface="宋体" panose="02010600030101010101" pitchFamily="2" charset="-122"/>
              </a:rPr>
              <a:t>，表示爸爸尚未把苹果放入盘中。</a:t>
            </a:r>
            <a:r>
              <a:rPr lang="zh-CN" altLang="en-US" sz="2800" b="1" dirty="0"/>
              <a:t> </a:t>
            </a:r>
            <a:endParaRPr lang="zh-CN" altLang="en-US" sz="2800" b="1" dirty="0"/>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Rectangle 2"/>
          <p:cNvSpPr>
            <a:spLocks noGrp="1" noChangeArrowheads="1"/>
          </p:cNvSpPr>
          <p:nvPr>
            <p:ph type="title"/>
          </p:nvPr>
        </p:nvSpPr>
        <p:spPr>
          <a:xfrm>
            <a:off x="107950" y="333375"/>
            <a:ext cx="8856663" cy="7921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②使用信号量机制的三个进程的同步描述如下：</a:t>
            </a:r>
            <a:r>
              <a:rPr kumimoji="0" lang="zh-CN" altLang="en-US" sz="36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95235" name="Rectangle 3"/>
          <p:cNvSpPr>
            <a:spLocks noGrp="1"/>
          </p:cNvSpPr>
          <p:nvPr>
            <p:ph idx="1"/>
          </p:nvPr>
        </p:nvSpPr>
        <p:spPr>
          <a:xfrm>
            <a:off x="152400" y="1752600"/>
            <a:ext cx="8458200" cy="4495800"/>
          </a:xfrm>
          <a:ln/>
        </p:spPr>
        <p:txBody>
          <a:bodyPr vert="horz" wrap="square" lIns="91440" tIns="45720" rIns="91440" bIns="45720" anchor="t"/>
          <a:p>
            <a:pPr>
              <a:lnSpc>
                <a:spcPct val="130000"/>
              </a:lnSpc>
              <a:buNone/>
            </a:pPr>
            <a:r>
              <a:rPr lang="zh-CN" altLang="en-US" sz="2400" b="1" dirty="0">
                <a:solidFill>
                  <a:schemeClr val="tx2"/>
                </a:solidFill>
                <a:latin typeface="宋体" panose="02010600030101010101" pitchFamily="2" charset="-122"/>
              </a:rPr>
              <a:t> 爸爸进程（</a:t>
            </a:r>
            <a:r>
              <a:rPr lang="en-US" altLang="zh-CN" sz="2400" b="1" dirty="0">
                <a:solidFill>
                  <a:schemeClr val="tx2"/>
                </a:solidFill>
                <a:latin typeface="宋体" panose="02010600030101010101" pitchFamily="2" charset="-122"/>
              </a:rPr>
              <a:t>P</a:t>
            </a:r>
            <a:r>
              <a:rPr lang="zh-CN" altLang="en-US" sz="2400" b="1" dirty="0">
                <a:solidFill>
                  <a:schemeClr val="tx2"/>
                </a:solidFill>
                <a:latin typeface="宋体" panose="02010600030101010101" pitchFamily="2" charset="-122"/>
              </a:rPr>
              <a:t>）：</a:t>
            </a:r>
            <a:r>
              <a:rPr lang="zh-CN" altLang="en-US" sz="2400" b="1" dirty="0">
                <a:solidFill>
                  <a:srgbClr val="FFFF00"/>
                </a:solidFill>
                <a:latin typeface="宋体" panose="02010600030101010101" pitchFamily="2" charset="-122"/>
              </a:rPr>
              <a:t>  </a:t>
            </a:r>
            <a:r>
              <a:rPr lang="zh-CN" altLang="en-US" sz="2400" b="1" dirty="0">
                <a:solidFill>
                  <a:schemeClr val="accent1"/>
                </a:solidFill>
                <a:latin typeface="宋体" panose="02010600030101010101" pitchFamily="2" charset="-122"/>
              </a:rPr>
              <a:t>儿子进程（</a:t>
            </a:r>
            <a:r>
              <a:rPr lang="en-US" altLang="zh-CN" sz="2400" b="1" dirty="0">
                <a:solidFill>
                  <a:schemeClr val="accent1"/>
                </a:solidFill>
                <a:latin typeface="宋体" panose="02010600030101010101" pitchFamily="2" charset="-122"/>
              </a:rPr>
              <a:t>C1</a:t>
            </a:r>
            <a:r>
              <a:rPr lang="zh-CN" altLang="en-US" sz="2400" b="1" dirty="0">
                <a:solidFill>
                  <a:schemeClr val="accent1"/>
                </a:solidFill>
                <a:latin typeface="宋体" panose="02010600030101010101" pitchFamily="2" charset="-122"/>
              </a:rPr>
              <a:t>）：</a:t>
            </a:r>
            <a:r>
              <a:rPr lang="zh-CN" altLang="en-US" sz="2400" b="1" dirty="0">
                <a:solidFill>
                  <a:srgbClr val="FFFF00"/>
                </a:solidFill>
                <a:latin typeface="宋体" panose="02010600030101010101" pitchFamily="2" charset="-122"/>
                <a:cs typeface="Times New Roman" panose="02020603050405020304" pitchFamily="18" charset="0"/>
              </a:rPr>
              <a:t>   </a:t>
            </a:r>
            <a:r>
              <a:rPr lang="zh-CN" altLang="en-US" sz="2400" b="1" dirty="0">
                <a:solidFill>
                  <a:srgbClr val="137325"/>
                </a:solidFill>
                <a:latin typeface="宋体" panose="02010600030101010101" pitchFamily="2" charset="-122"/>
              </a:rPr>
              <a:t>女儿进程（</a:t>
            </a:r>
            <a:r>
              <a:rPr lang="en-US" altLang="zh-CN" sz="2400" b="1" dirty="0">
                <a:solidFill>
                  <a:srgbClr val="137325"/>
                </a:solidFill>
                <a:latin typeface="宋体" panose="02010600030101010101" pitchFamily="2" charset="-122"/>
              </a:rPr>
              <a:t>C2</a:t>
            </a:r>
            <a:r>
              <a:rPr lang="zh-CN" altLang="en-US" sz="2400" b="1" dirty="0">
                <a:solidFill>
                  <a:srgbClr val="137325"/>
                </a:solidFill>
                <a:latin typeface="宋体" panose="02010600030101010101" pitchFamily="2" charset="-122"/>
              </a:rPr>
              <a:t>）</a:t>
            </a:r>
            <a:r>
              <a:rPr lang="zh-CN" altLang="en-US" sz="2400" b="1" dirty="0">
                <a:solidFill>
                  <a:srgbClr val="FFFF00"/>
                </a:solidFill>
                <a:latin typeface="宋体" panose="02010600030101010101" pitchFamily="2" charset="-122"/>
              </a:rPr>
              <a:t>：</a:t>
            </a:r>
            <a:endParaRPr lang="zh-CN" altLang="en-US" sz="2400" b="1" dirty="0">
              <a:solidFill>
                <a:srgbClr val="FFFF00"/>
              </a:solidFill>
              <a:latin typeface="宋体" panose="02010600030101010101" pitchFamily="2" charset="-122"/>
              <a:cs typeface="Times New Roman" panose="02020603050405020304" pitchFamily="18" charset="0"/>
            </a:endParaRPr>
          </a:p>
          <a:p>
            <a:pPr>
              <a:lnSpc>
                <a:spcPct val="130000"/>
              </a:lnSpc>
              <a:buNone/>
            </a:pPr>
            <a:r>
              <a:rPr lang="en-US" altLang="zh-CN" sz="2400" b="1" dirty="0">
                <a:solidFill>
                  <a:srgbClr val="008AF2"/>
                </a:solidFill>
                <a:latin typeface="宋体" panose="02010600030101010101" pitchFamily="2" charset="-122"/>
                <a:cs typeface="Times New Roman" panose="02020603050405020304" pitchFamily="18" charset="0"/>
              </a:rPr>
              <a:t>P</a:t>
            </a:r>
            <a:r>
              <a:rPr lang="zh-CN" altLang="en-US" sz="2400" b="1" dirty="0">
                <a:solidFill>
                  <a:srgbClr val="008AF2"/>
                </a:solidFill>
                <a:latin typeface="宋体" panose="02010600030101010101" pitchFamily="2" charset="-122"/>
              </a:rPr>
              <a:t>（</a:t>
            </a:r>
            <a:r>
              <a:rPr lang="en-US" altLang="zh-CN" sz="2400" b="1" dirty="0">
                <a:solidFill>
                  <a:srgbClr val="008AF2"/>
                </a:solidFill>
                <a:latin typeface="宋体" panose="02010600030101010101" pitchFamily="2" charset="-122"/>
                <a:cs typeface="Times New Roman" panose="02020603050405020304" pitchFamily="18" charset="0"/>
              </a:rPr>
              <a:t>empty</a:t>
            </a:r>
            <a:r>
              <a:rPr lang="zh-CN" altLang="en-US" sz="2400" b="1" dirty="0">
                <a:solidFill>
                  <a:srgbClr val="008AF2"/>
                </a:solidFill>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P</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orange </a:t>
            </a:r>
            <a:r>
              <a:rPr lang="zh-CN" altLang="en-US" sz="2400" b="1" dirty="0">
                <a:latin typeface="宋体" panose="02010600030101010101" pitchFamily="2" charset="-122"/>
              </a:rPr>
              <a:t>）</a:t>
            </a:r>
            <a:r>
              <a:rPr lang="zh-CN" altLang="en-US" sz="2400" b="1" dirty="0">
                <a:solidFill>
                  <a:srgbClr val="137325"/>
                </a:solidFill>
                <a:latin typeface="宋体" panose="02010600030101010101" pitchFamily="2" charset="-122"/>
              </a:rPr>
              <a:t>；</a:t>
            </a:r>
            <a:r>
              <a:rPr lang="zh-CN" altLang="en-US" sz="2400" b="1" dirty="0">
                <a:solidFill>
                  <a:srgbClr val="137325"/>
                </a:solidFill>
                <a:latin typeface="宋体" panose="02010600030101010101" pitchFamily="2" charset="-122"/>
                <a:cs typeface="Times New Roman" panose="02020603050405020304" pitchFamily="18" charset="0"/>
              </a:rPr>
              <a:t>      </a:t>
            </a:r>
            <a:r>
              <a:rPr lang="en-US" altLang="zh-CN" sz="2400" b="1" dirty="0">
                <a:solidFill>
                  <a:srgbClr val="137325"/>
                </a:solidFill>
                <a:latin typeface="宋体" panose="02010600030101010101" pitchFamily="2" charset="-122"/>
                <a:cs typeface="Times New Roman" panose="02020603050405020304" pitchFamily="18" charset="0"/>
              </a:rPr>
              <a:t>P</a:t>
            </a:r>
            <a:r>
              <a:rPr lang="zh-CN" altLang="en-US" sz="2400" b="1" dirty="0">
                <a:solidFill>
                  <a:srgbClr val="137325"/>
                </a:solidFill>
                <a:latin typeface="宋体" panose="02010600030101010101" pitchFamily="2" charset="-122"/>
              </a:rPr>
              <a:t>（</a:t>
            </a:r>
            <a:r>
              <a:rPr lang="en-US" altLang="zh-CN" sz="2400" b="1" dirty="0">
                <a:solidFill>
                  <a:srgbClr val="137325"/>
                </a:solidFill>
                <a:latin typeface="宋体" panose="02010600030101010101" pitchFamily="2" charset="-122"/>
                <a:cs typeface="Times New Roman" panose="02020603050405020304" pitchFamily="18" charset="0"/>
              </a:rPr>
              <a:t>apple</a:t>
            </a:r>
            <a:r>
              <a:rPr lang="zh-CN" altLang="en-US" sz="2400" b="1" dirty="0">
                <a:solidFill>
                  <a:srgbClr val="137325"/>
                </a:solidFill>
                <a:latin typeface="宋体" panose="02010600030101010101" pitchFamily="2" charset="-122"/>
              </a:rPr>
              <a:t>）；</a:t>
            </a:r>
            <a:endParaRPr lang="zh-CN" altLang="en-US" sz="2400" b="1" dirty="0">
              <a:solidFill>
                <a:srgbClr val="137325"/>
              </a:solidFill>
              <a:latin typeface="宋体" panose="02010600030101010101" pitchFamily="2" charset="-122"/>
              <a:cs typeface="Times New Roman" panose="02020603050405020304" pitchFamily="18" charset="0"/>
            </a:endParaRPr>
          </a:p>
          <a:p>
            <a:pPr>
              <a:lnSpc>
                <a:spcPct val="130000"/>
              </a:lnSpc>
              <a:buNone/>
            </a:pPr>
            <a:r>
              <a:rPr lang="zh-CN" altLang="en-US" sz="2400" b="1" dirty="0">
                <a:solidFill>
                  <a:srgbClr val="008AF2"/>
                </a:solidFill>
                <a:latin typeface="宋体" panose="02010600030101010101" pitchFamily="2" charset="-122"/>
                <a:cs typeface="Times New Roman" panose="02020603050405020304" pitchFamily="18" charset="0"/>
              </a:rPr>
              <a:t>将水果放入盘中；</a:t>
            </a:r>
            <a:r>
              <a:rPr lang="zh-CN" altLang="en-US" sz="2400" b="1" dirty="0">
                <a:latin typeface="宋体" panose="02010600030101010101" pitchFamily="2" charset="-122"/>
                <a:cs typeface="Times New Roman" panose="02020603050405020304" pitchFamily="18" charset="0"/>
              </a:rPr>
              <a:t>  </a:t>
            </a:r>
            <a:r>
              <a:rPr lang="zh-CN" altLang="en-US" sz="2400" b="1" dirty="0">
                <a:latin typeface="宋体" panose="02010600030101010101" pitchFamily="2" charset="-122"/>
              </a:rPr>
              <a:t>从盘中取出桔子；</a:t>
            </a: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137325"/>
                </a:solidFill>
                <a:latin typeface="宋体" panose="02010600030101010101" pitchFamily="2" charset="-122"/>
                <a:cs typeface="Times New Roman" panose="02020603050405020304" pitchFamily="18" charset="0"/>
              </a:rPr>
              <a:t>从盘中取出苹果；</a:t>
            </a:r>
            <a:endParaRPr lang="zh-CN" altLang="en-US" sz="2400" b="1" dirty="0">
              <a:solidFill>
                <a:srgbClr val="137325"/>
              </a:solidFill>
              <a:latin typeface="宋体" panose="02010600030101010101" pitchFamily="2" charset="-122"/>
              <a:cs typeface="Times New Roman" panose="02020603050405020304" pitchFamily="18" charset="0"/>
            </a:endParaRPr>
          </a:p>
          <a:p>
            <a:pPr>
              <a:lnSpc>
                <a:spcPct val="130000"/>
              </a:lnSpc>
              <a:buNone/>
            </a:pPr>
            <a:r>
              <a:rPr lang="zh-CN" altLang="en-US" sz="2400" b="1" dirty="0">
                <a:solidFill>
                  <a:srgbClr val="008AF2"/>
                </a:solidFill>
                <a:latin typeface="宋体" panose="02010600030101010101" pitchFamily="2" charset="-122"/>
                <a:cs typeface="Times New Roman" panose="02020603050405020304" pitchFamily="18" charset="0"/>
              </a:rPr>
              <a:t>若放入的是桔子，</a:t>
            </a: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V</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empty</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r>
              <a:rPr lang="en-US" altLang="zh-CN" sz="2400" b="1" dirty="0">
                <a:solidFill>
                  <a:srgbClr val="137325"/>
                </a:solidFill>
                <a:latin typeface="宋体" panose="02010600030101010101" pitchFamily="2" charset="-122"/>
                <a:cs typeface="Times New Roman" panose="02020603050405020304" pitchFamily="18" charset="0"/>
              </a:rPr>
              <a:t>V</a:t>
            </a:r>
            <a:r>
              <a:rPr lang="zh-CN" altLang="en-US" sz="2400" b="1" dirty="0">
                <a:solidFill>
                  <a:srgbClr val="137325"/>
                </a:solidFill>
                <a:latin typeface="宋体" panose="02010600030101010101" pitchFamily="2" charset="-122"/>
                <a:cs typeface="Times New Roman" panose="02020603050405020304" pitchFamily="18" charset="0"/>
              </a:rPr>
              <a:t>（</a:t>
            </a:r>
            <a:r>
              <a:rPr lang="en-US" altLang="zh-CN" sz="2400" b="1" dirty="0">
                <a:solidFill>
                  <a:srgbClr val="137325"/>
                </a:solidFill>
                <a:latin typeface="宋体" panose="02010600030101010101" pitchFamily="2" charset="-122"/>
                <a:cs typeface="Times New Roman" panose="02020603050405020304" pitchFamily="18" charset="0"/>
              </a:rPr>
              <a:t>empty</a:t>
            </a:r>
            <a:r>
              <a:rPr lang="zh-CN" altLang="en-US" sz="2400" b="1" dirty="0">
                <a:solidFill>
                  <a:srgbClr val="137325"/>
                </a:solidFill>
                <a:latin typeface="宋体" panose="02010600030101010101" pitchFamily="2" charset="-122"/>
                <a:cs typeface="Times New Roman" panose="02020603050405020304" pitchFamily="18" charset="0"/>
              </a:rPr>
              <a:t>）；</a:t>
            </a:r>
            <a:endParaRPr lang="zh-CN" altLang="en-US" sz="2400" b="1" dirty="0">
              <a:solidFill>
                <a:srgbClr val="137325"/>
              </a:solidFill>
              <a:latin typeface="宋体" panose="02010600030101010101" pitchFamily="2" charset="-122"/>
              <a:cs typeface="Times New Roman" panose="02020603050405020304" pitchFamily="18" charset="0"/>
            </a:endParaRPr>
          </a:p>
          <a:p>
            <a:pPr>
              <a:lnSpc>
                <a:spcPct val="130000"/>
              </a:lnSpc>
              <a:buNone/>
            </a:pPr>
            <a:r>
              <a:rPr lang="zh-CN" altLang="en-US" sz="2400" b="1" dirty="0">
                <a:solidFill>
                  <a:srgbClr val="008AF2"/>
                </a:solidFill>
                <a:latin typeface="宋体" panose="02010600030101010101" pitchFamily="2" charset="-122"/>
                <a:cs typeface="Times New Roman" panose="02020603050405020304" pitchFamily="18" charset="0"/>
              </a:rPr>
              <a:t>则</a:t>
            </a:r>
            <a:r>
              <a:rPr lang="en-US" altLang="zh-CN" sz="2400" b="1" dirty="0">
                <a:solidFill>
                  <a:srgbClr val="008AF2"/>
                </a:solidFill>
                <a:latin typeface="宋体" panose="02010600030101010101" pitchFamily="2" charset="-122"/>
                <a:cs typeface="Times New Roman" panose="02020603050405020304" pitchFamily="18" charset="0"/>
              </a:rPr>
              <a:t>V</a:t>
            </a:r>
            <a:r>
              <a:rPr lang="zh-CN" altLang="en-US" sz="2400" b="1" dirty="0">
                <a:solidFill>
                  <a:srgbClr val="008AF2"/>
                </a:solidFill>
                <a:latin typeface="宋体" panose="02010600030101010101" pitchFamily="2" charset="-122"/>
                <a:cs typeface="Times New Roman" panose="02020603050405020304" pitchFamily="18" charset="0"/>
              </a:rPr>
              <a:t>（</a:t>
            </a:r>
            <a:r>
              <a:rPr lang="en-US" altLang="zh-CN" sz="2400" b="1" dirty="0">
                <a:solidFill>
                  <a:srgbClr val="008AF2"/>
                </a:solidFill>
                <a:latin typeface="宋体" panose="02010600030101010101" pitchFamily="2" charset="-122"/>
                <a:cs typeface="Times New Roman" panose="02020603050405020304" pitchFamily="18" charset="0"/>
              </a:rPr>
              <a:t>orange</a:t>
            </a:r>
            <a:r>
              <a:rPr lang="zh-CN" altLang="en-US" sz="2400" b="1" dirty="0">
                <a:solidFill>
                  <a:srgbClr val="008AF2"/>
                </a:solidFill>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rPr>
              <a:t>     吃桔子；</a:t>
            </a: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137325"/>
                </a:solidFill>
                <a:latin typeface="宋体" panose="02010600030101010101" pitchFamily="2" charset="-122"/>
                <a:cs typeface="Times New Roman" panose="02020603050405020304" pitchFamily="18" charset="0"/>
              </a:rPr>
              <a:t>吃苹果；</a:t>
            </a:r>
            <a:endParaRPr lang="zh-CN" altLang="en-US" sz="2400" b="1" dirty="0">
              <a:solidFill>
                <a:srgbClr val="137325"/>
              </a:solidFill>
              <a:latin typeface="宋体" panose="02010600030101010101" pitchFamily="2" charset="-122"/>
              <a:cs typeface="Times New Roman" panose="02020603050405020304" pitchFamily="18" charset="0"/>
            </a:endParaRPr>
          </a:p>
          <a:p>
            <a:pPr algn="just">
              <a:lnSpc>
                <a:spcPct val="130000"/>
              </a:lnSpc>
              <a:buNone/>
            </a:pPr>
            <a:r>
              <a:rPr lang="zh-CN" altLang="en-US" sz="2400" b="1" dirty="0">
                <a:solidFill>
                  <a:srgbClr val="008AF2"/>
                </a:solidFill>
                <a:latin typeface="宋体" panose="02010600030101010101" pitchFamily="2" charset="-122"/>
                <a:cs typeface="Times New Roman" panose="02020603050405020304" pitchFamily="18" charset="0"/>
              </a:rPr>
              <a:t>否则，</a:t>
            </a:r>
            <a:r>
              <a:rPr lang="en-US" altLang="zh-CN" sz="2400" b="1" dirty="0">
                <a:solidFill>
                  <a:srgbClr val="008AF2"/>
                </a:solidFill>
                <a:latin typeface="宋体" panose="02010600030101010101" pitchFamily="2" charset="-122"/>
                <a:cs typeface="Times New Roman" panose="02020603050405020304" pitchFamily="18" charset="0"/>
              </a:rPr>
              <a:t>V</a:t>
            </a:r>
            <a:r>
              <a:rPr lang="zh-CN" altLang="en-US" sz="2400" b="1" dirty="0">
                <a:solidFill>
                  <a:srgbClr val="008AF2"/>
                </a:solidFill>
                <a:latin typeface="宋体" panose="02010600030101010101" pitchFamily="2" charset="-122"/>
                <a:cs typeface="Times New Roman" panose="02020603050405020304" pitchFamily="18" charset="0"/>
              </a:rPr>
              <a:t>（</a:t>
            </a:r>
            <a:r>
              <a:rPr lang="en-US" altLang="zh-CN" sz="2400" b="1" dirty="0">
                <a:solidFill>
                  <a:srgbClr val="008AF2"/>
                </a:solidFill>
                <a:latin typeface="宋体" panose="02010600030101010101" pitchFamily="2" charset="-122"/>
                <a:cs typeface="Times New Roman" panose="02020603050405020304" pitchFamily="18" charset="0"/>
              </a:rPr>
              <a:t>apple</a:t>
            </a:r>
            <a:r>
              <a:rPr lang="zh-CN" altLang="en-US" sz="2400" b="1" dirty="0">
                <a:solidFill>
                  <a:srgbClr val="008AF2"/>
                </a:solidFill>
                <a:latin typeface="宋体" panose="02010600030101010101" pitchFamily="2" charset="-122"/>
                <a:cs typeface="Times New Roman" panose="02020603050405020304" pitchFamily="18" charset="0"/>
              </a:rPr>
              <a:t>）；</a:t>
            </a:r>
            <a:endParaRPr lang="zh-CN" altLang="en-US" sz="2400" b="1" dirty="0">
              <a:solidFill>
                <a:srgbClr val="008AF2"/>
              </a:solidFill>
              <a:latin typeface="宋体" panose="02010600030101010101" pitchFamily="2" charset="-122"/>
              <a:cs typeface="Times New Roman" panose="02020603050405020304" pitchFamily="18" charset="0"/>
            </a:endParaRPr>
          </a:p>
          <a:p>
            <a:pPr>
              <a:lnSpc>
                <a:spcPct val="130000"/>
              </a:lnSpc>
            </a:pPr>
            <a:endParaRPr lang="zh-CN" altLang="en-US" sz="2400" b="1" dirty="0">
              <a:solidFill>
                <a:srgbClr val="00FFFF"/>
              </a:solidFill>
            </a:endParaRPr>
          </a:p>
        </p:txBody>
      </p:sp>
      <p:sp>
        <p:nvSpPr>
          <p:cNvPr id="196627" name="Line 19"/>
          <p:cNvSpPr>
            <a:spLocks noChangeShapeType="1"/>
          </p:cNvSpPr>
          <p:nvPr/>
        </p:nvSpPr>
        <p:spPr bwMode="auto">
          <a:xfrm>
            <a:off x="2843213" y="1341438"/>
            <a:ext cx="0" cy="467995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6628" name="Line 20"/>
          <p:cNvSpPr>
            <a:spLocks noChangeShapeType="1"/>
          </p:cNvSpPr>
          <p:nvPr/>
        </p:nvSpPr>
        <p:spPr bwMode="auto">
          <a:xfrm>
            <a:off x="5580063" y="1341438"/>
            <a:ext cx="0" cy="467995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2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Text Box 2"/>
          <p:cNvSpPr txBox="1"/>
          <p:nvPr/>
        </p:nvSpPr>
        <p:spPr>
          <a:xfrm>
            <a:off x="250825" y="981075"/>
            <a:ext cx="8353425" cy="5694363"/>
          </a:xfrm>
          <a:prstGeom prst="rect">
            <a:avLst/>
          </a:prstGeom>
          <a:noFill/>
          <a:ln w="9525">
            <a:noFill/>
          </a:ln>
        </p:spPr>
        <p:txBody>
          <a:bodyPr>
            <a:spAutoFit/>
          </a:bodyPr>
          <a:p>
            <a:pPr>
              <a:lnSpc>
                <a:spcPct val="100000"/>
              </a:lnSpc>
              <a:spcBef>
                <a:spcPct val="0"/>
              </a:spcBef>
            </a:pPr>
            <a:r>
              <a:rPr lang="en-US" altLang="zh-CN" sz="3200" b="0" dirty="0">
                <a:solidFill>
                  <a:srgbClr val="D60093"/>
                </a:solidFill>
                <a:latin typeface="Times New Roman" panose="02020603050405020304" pitchFamily="18" charset="0"/>
              </a:rPr>
              <a:t>1</a:t>
            </a:r>
            <a:r>
              <a:rPr lang="en-US" altLang="zh-CN" sz="3200" dirty="0">
                <a:solidFill>
                  <a:srgbClr val="D60093"/>
                </a:solidFill>
                <a:latin typeface="仿宋_GB2312" pitchFamily="49" charset="-122"/>
                <a:ea typeface="仿宋_GB2312" pitchFamily="49" charset="-122"/>
              </a:rPr>
              <a:t>. </a:t>
            </a:r>
            <a:r>
              <a:rPr lang="zh-CN" altLang="en-US" sz="3200" dirty="0">
                <a:solidFill>
                  <a:srgbClr val="D60093"/>
                </a:solidFill>
                <a:latin typeface="仿宋_GB2312" pitchFamily="49" charset="-122"/>
                <a:ea typeface="仿宋_GB2312" pitchFamily="49" charset="-122"/>
              </a:rPr>
              <a:t>管程的引人：</a:t>
            </a:r>
            <a:endParaRPr lang="zh-CN" altLang="en-US" sz="3200" dirty="0">
              <a:solidFill>
                <a:srgbClr val="D60093"/>
              </a:solidFill>
              <a:latin typeface="仿宋_GB2312" pitchFamily="49" charset="-122"/>
              <a:ea typeface="仿宋_GB2312" pitchFamily="49" charset="-122"/>
            </a:endParaRPr>
          </a:p>
          <a:p>
            <a:pPr>
              <a:lnSpc>
                <a:spcPct val="100000"/>
              </a:lnSpc>
              <a:spcBef>
                <a:spcPct val="0"/>
              </a:spcBef>
            </a:pPr>
            <a:r>
              <a:rPr lang="en-US" altLang="zh-CN" sz="3200" dirty="0">
                <a:solidFill>
                  <a:srgbClr val="D60093"/>
                </a:solidFill>
                <a:latin typeface="仿宋_GB2312" pitchFamily="49" charset="-122"/>
                <a:ea typeface="仿宋_GB2312" pitchFamily="49" charset="-122"/>
              </a:rPr>
              <a:t>2. </a:t>
            </a:r>
            <a:r>
              <a:rPr lang="zh-CN" altLang="en-US" sz="3200" dirty="0">
                <a:solidFill>
                  <a:srgbClr val="D60093"/>
                </a:solidFill>
                <a:latin typeface="仿宋_GB2312" pitchFamily="49" charset="-122"/>
                <a:ea typeface="仿宋_GB2312" pitchFamily="49" charset="-122"/>
              </a:rPr>
              <a:t>管程的基本概念：</a:t>
            </a:r>
            <a:endParaRPr lang="zh-CN" altLang="en-US" sz="3200" dirty="0">
              <a:solidFill>
                <a:srgbClr val="D60093"/>
              </a:solidFill>
              <a:latin typeface="仿宋_GB2312" pitchFamily="49" charset="-122"/>
              <a:ea typeface="仿宋_GB2312" pitchFamily="49" charset="-122"/>
            </a:endParaRPr>
          </a:p>
          <a:p>
            <a:pPr>
              <a:lnSpc>
                <a:spcPct val="100000"/>
              </a:lnSpc>
              <a:spcBef>
                <a:spcPct val="0"/>
              </a:spcBef>
            </a:pPr>
            <a:endParaRPr lang="zh-CN" altLang="en-US" sz="3200" dirty="0">
              <a:solidFill>
                <a:srgbClr val="D60093"/>
              </a:solidFill>
              <a:latin typeface="仿宋_GB2312" pitchFamily="49" charset="-122"/>
              <a:ea typeface="仿宋_GB2312" pitchFamily="49" charset="-122"/>
            </a:endParaRPr>
          </a:p>
          <a:p>
            <a:pPr>
              <a:lnSpc>
                <a:spcPct val="100000"/>
              </a:lnSpc>
              <a:spcBef>
                <a:spcPct val="0"/>
              </a:spcBef>
              <a:buClr>
                <a:schemeClr val="tx1"/>
              </a:buClr>
              <a:buFont typeface="Wingdings" panose="05000000000000000000" pitchFamily="2" charset="2"/>
              <a:buChar char="l"/>
            </a:pPr>
            <a:r>
              <a:rPr lang="zh-CN" altLang="en-US" sz="2800" dirty="0">
                <a:solidFill>
                  <a:srgbClr val="D60093"/>
                </a:solidFill>
                <a:latin typeface="Times New Roman" panose="02020603050405020304" pitchFamily="18" charset="0"/>
                <a:ea typeface="仿宋_GB2312" pitchFamily="49" charset="-122"/>
              </a:rPr>
              <a:t> </a:t>
            </a:r>
            <a:r>
              <a:rPr lang="zh-CN" altLang="en-US" sz="2800" dirty="0">
                <a:solidFill>
                  <a:srgbClr val="008AF2"/>
                </a:solidFill>
                <a:latin typeface="Times New Roman" panose="02020603050405020304" pitchFamily="18" charset="0"/>
                <a:ea typeface="仿宋_GB2312" pitchFamily="49" charset="-122"/>
              </a:rPr>
              <a:t>管程的定义：</a:t>
            </a:r>
            <a:endParaRPr lang="zh-CN" altLang="en-US" sz="2800" dirty="0">
              <a:solidFill>
                <a:srgbClr val="008AF2"/>
              </a:solidFill>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zh-CN" altLang="en-US" dirty="0">
                <a:latin typeface="Times New Roman" panose="02020603050405020304" pitchFamily="18" charset="0"/>
                <a:ea typeface="仿宋_GB2312" pitchFamily="49" charset="-122"/>
              </a:rPr>
              <a:t>    一个管程定义了一个数据结构和能为并发进程所执行（在该数据结构上）的一组操作，这组操作能同步进程和改变管程中的数据。</a:t>
            </a:r>
            <a:endParaRPr lang="zh-CN" altLang="en-US" sz="2800" dirty="0">
              <a:solidFill>
                <a:srgbClr val="008AF2"/>
              </a:solidFill>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Char char="l"/>
            </a:pPr>
            <a:r>
              <a:rPr lang="zh-CN" altLang="en-US" sz="2800" dirty="0">
                <a:solidFill>
                  <a:srgbClr val="008AF2"/>
                </a:solidFill>
                <a:latin typeface="Times New Roman" panose="02020603050405020304" pitchFamily="18" charset="0"/>
                <a:ea typeface="仿宋_GB2312" pitchFamily="49" charset="-122"/>
              </a:rPr>
              <a:t>管程的组成：</a:t>
            </a:r>
            <a:endParaRPr lang="zh-CN" altLang="en-US" sz="2800" dirty="0">
              <a:solidFill>
                <a:srgbClr val="008AF2"/>
              </a:solidFill>
              <a:latin typeface="Times New Roman" panose="02020603050405020304" pitchFamily="18" charset="0"/>
              <a:ea typeface="仿宋_GB2312" pitchFamily="49" charset="-122"/>
            </a:endParaRPr>
          </a:p>
          <a:p>
            <a:pPr lvl="1" eaLnBrk="1" hangingPunct="1">
              <a:lnSpc>
                <a:spcPct val="100000"/>
              </a:lnSpc>
              <a:spcBef>
                <a:spcPct val="0"/>
              </a:spcBef>
              <a:buClr>
                <a:schemeClr val="tx1"/>
              </a:buClr>
              <a:buChar char="•"/>
            </a:pPr>
            <a:r>
              <a:rPr lang="zh-CN" altLang="en-US" dirty="0">
                <a:latin typeface="Times New Roman" panose="02020603050405020304" pitchFamily="18" charset="0"/>
                <a:ea typeface="仿宋_GB2312" pitchFamily="49" charset="-122"/>
              </a:rPr>
              <a:t>局部于管程的共享变量的说明；</a:t>
            </a:r>
            <a:endParaRPr lang="zh-CN" altLang="en-US" dirty="0">
              <a:latin typeface="Times New Roman" panose="02020603050405020304" pitchFamily="18" charset="0"/>
              <a:ea typeface="仿宋_GB2312" pitchFamily="49" charset="-122"/>
            </a:endParaRPr>
          </a:p>
          <a:p>
            <a:pPr lvl="1" eaLnBrk="1" hangingPunct="1">
              <a:lnSpc>
                <a:spcPct val="100000"/>
              </a:lnSpc>
              <a:spcBef>
                <a:spcPct val="0"/>
              </a:spcBef>
              <a:buClr>
                <a:schemeClr val="tx1"/>
              </a:buClr>
              <a:buChar char="•"/>
            </a:pPr>
            <a:r>
              <a:rPr lang="zh-CN" altLang="en-US" dirty="0">
                <a:latin typeface="Times New Roman" panose="02020603050405020304" pitchFamily="18" charset="0"/>
                <a:ea typeface="仿宋_GB2312" pitchFamily="49" charset="-122"/>
              </a:rPr>
              <a:t>对该数据结构进行操作的一组过程；</a:t>
            </a:r>
            <a:endParaRPr lang="zh-CN" altLang="en-US" dirty="0">
              <a:latin typeface="Times New Roman" panose="02020603050405020304" pitchFamily="18" charset="0"/>
              <a:ea typeface="仿宋_GB2312" pitchFamily="49" charset="-122"/>
            </a:endParaRPr>
          </a:p>
          <a:p>
            <a:pPr lvl="1" eaLnBrk="1" hangingPunct="1">
              <a:lnSpc>
                <a:spcPct val="100000"/>
              </a:lnSpc>
              <a:spcBef>
                <a:spcPct val="0"/>
              </a:spcBef>
              <a:buClr>
                <a:schemeClr val="tx1"/>
              </a:buClr>
              <a:buChar char="•"/>
            </a:pPr>
            <a:r>
              <a:rPr lang="zh-CN" altLang="en-US" dirty="0">
                <a:latin typeface="Times New Roman" panose="02020603050405020304" pitchFamily="18" charset="0"/>
                <a:ea typeface="仿宋_GB2312" pitchFamily="49" charset="-122"/>
              </a:rPr>
              <a:t>初始化局部变量的语句。</a:t>
            </a:r>
            <a:endParaRPr lang="zh-CN" altLang="en-US"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zh-CN" altLang="en-US" dirty="0">
                <a:latin typeface="Times New Roman" panose="02020603050405020304" pitchFamily="18" charset="0"/>
                <a:ea typeface="仿宋_GB2312" pitchFamily="49" charset="-122"/>
              </a:rPr>
              <a:t>   </a:t>
            </a:r>
            <a:endParaRPr lang="zh-CN" altLang="en-US"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endParaRPr lang="zh-CN" altLang="en-US"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Char char="l"/>
            </a:pPr>
            <a:endParaRPr lang="zh-CN" altLang="en-US" dirty="0">
              <a:latin typeface="Times New Roman" panose="02020603050405020304" pitchFamily="18" charset="0"/>
              <a:ea typeface="仿宋_GB2312" pitchFamily="49" charset="-122"/>
            </a:endParaRPr>
          </a:p>
        </p:txBody>
      </p:sp>
      <p:sp>
        <p:nvSpPr>
          <p:cNvPr id="183300" name="Rectangle 2"/>
          <p:cNvSpPr>
            <a:spLocks noChangeArrowheads="1"/>
          </p:cNvSpPr>
          <p:nvPr/>
        </p:nvSpPr>
        <p:spPr bwMode="auto">
          <a:xfrm>
            <a:off x="457200" y="44450"/>
            <a:ext cx="8229600" cy="927100"/>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2"/>
                </a:solidFill>
                <a:effectLst/>
                <a:uLnTx/>
                <a:uFillTx/>
                <a:latin typeface="Arial" panose="020B0604020202020204" pitchFamily="34" charset="0"/>
                <a:ea typeface="宋体" panose="02010600030101010101" pitchFamily="2" charset="-122"/>
                <a:cs typeface="+mn-cs"/>
              </a:rPr>
              <a:t>2.5 </a:t>
            </a:r>
            <a:r>
              <a:rPr kumimoji="0" lang="zh-CN" altLang="en-US" sz="4400" b="1" i="0" u="none" strike="noStrike" kern="1200" cap="none" spc="0" normalizeH="0" baseline="0" noProof="0" smtClean="0">
                <a:ln>
                  <a:noFill/>
                </a:ln>
                <a:solidFill>
                  <a:schemeClr val="tx2"/>
                </a:solidFill>
                <a:effectLst/>
                <a:uLnTx/>
                <a:uFillTx/>
                <a:latin typeface="Arial" panose="020B0604020202020204" pitchFamily="34" charset="0"/>
                <a:ea typeface="宋体" panose="02010600030101010101" pitchFamily="2" charset="-122"/>
                <a:cs typeface="+mn-cs"/>
              </a:rPr>
              <a:t>管程机制</a:t>
            </a:r>
            <a:r>
              <a:rPr kumimoji="0" lang="zh-CN" altLang="en-US" sz="4400" b="1" i="0" u="none" strike="noStrike" kern="1200" cap="none" spc="0" normalizeH="0" baseline="0" noProof="0" smtClean="0">
                <a:ln>
                  <a:noFill/>
                </a:ln>
                <a:solidFill>
                  <a:schemeClr val="tx2"/>
                </a:solidFill>
                <a:effectLst/>
                <a:uLnTx/>
                <a:uFillTx/>
                <a:latin typeface="Arial" panose="020B0604020202020204" pitchFamily="34" charset="0"/>
                <a:ea typeface="MS PGothic" panose="020B0600070205080204" pitchFamily="34" charset="-128"/>
                <a:cs typeface="+mn-cs"/>
              </a:rPr>
              <a:t> </a:t>
            </a:r>
            <a:endParaRPr kumimoji="0" lang="zh-CN" altLang="en-US" sz="4400" b="1" i="0" u="none" strike="noStrike" kern="1200" cap="none" spc="0" normalizeH="0" baseline="0" noProof="0" smtClean="0">
              <a:ln>
                <a:noFill/>
              </a:ln>
              <a:solidFill>
                <a:schemeClr val="tx2"/>
              </a:solidFill>
              <a:effectLst/>
              <a:uLnTx/>
              <a:uFillTx/>
              <a:latin typeface="Arial" panose="020B0604020202020204" pitchFamily="34" charset="0"/>
              <a:ea typeface="MS PGothic" panose="020B0600070205080204" pitchFamily="34" charset="-128"/>
              <a:cs typeface="+mn-cs"/>
            </a:endParaRPr>
          </a:p>
        </p:txBody>
      </p:sp>
      <p:sp>
        <p:nvSpPr>
          <p:cNvPr id="96260" name="AutoShape 8">
            <a:hlinkClick r:id="rId1" action="ppaction://hlinksldjump"/>
          </p:cNvPr>
          <p:cNvSpPr/>
          <p:nvPr/>
        </p:nvSpPr>
        <p:spPr>
          <a:xfrm>
            <a:off x="3779838" y="5876925"/>
            <a:ext cx="720725" cy="431800"/>
          </a:xfrm>
          <a:prstGeom prst="actionButtonForwardNex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3298">
                                            <p:txEl>
                                              <p:charRg st="10" end="22"/>
                                            </p:txEl>
                                          </p:spTgt>
                                        </p:tgtEl>
                                        <p:attrNameLst>
                                          <p:attrName>style.visibility</p:attrName>
                                        </p:attrNameLst>
                                      </p:cBhvr>
                                      <p:to>
                                        <p:strVal val="visible"/>
                                      </p:to>
                                    </p:set>
                                    <p:animEffect transition="in" filter="box(in)">
                                      <p:cBhvr>
                                        <p:cTn id="7" dur="500"/>
                                        <p:tgtEl>
                                          <p:spTgt spid="183298">
                                            <p:txEl>
                                              <p:charRg st="1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3298">
                                            <p:txEl>
                                              <p:charRg st="23" end="31"/>
                                            </p:txEl>
                                          </p:spTgt>
                                        </p:tgtEl>
                                        <p:attrNameLst>
                                          <p:attrName>style.visibility</p:attrName>
                                        </p:attrNameLst>
                                      </p:cBhvr>
                                      <p:to>
                                        <p:strVal val="visible"/>
                                      </p:to>
                                    </p:set>
                                    <p:animEffect transition="in" filter="box(in)">
                                      <p:cBhvr>
                                        <p:cTn id="12" dur="500"/>
                                        <p:tgtEl>
                                          <p:spTgt spid="183298">
                                            <p:txEl>
                                              <p:charRg st="23" end="3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83298">
                                            <p:txEl>
                                              <p:charRg st="31" end="93"/>
                                            </p:txEl>
                                          </p:spTgt>
                                        </p:tgtEl>
                                        <p:attrNameLst>
                                          <p:attrName>style.visibility</p:attrName>
                                        </p:attrNameLst>
                                      </p:cBhvr>
                                      <p:to>
                                        <p:strVal val="visible"/>
                                      </p:to>
                                    </p:set>
                                    <p:animEffect transition="in" filter="box(in)">
                                      <p:cBhvr>
                                        <p:cTn id="15" dur="500"/>
                                        <p:tgtEl>
                                          <p:spTgt spid="183298">
                                            <p:txEl>
                                              <p:charRg st="31" end="9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83298">
                                            <p:txEl>
                                              <p:charRg st="100" end="115"/>
                                            </p:txEl>
                                          </p:spTgt>
                                        </p:tgtEl>
                                        <p:attrNameLst>
                                          <p:attrName>style.visibility</p:attrName>
                                        </p:attrNameLst>
                                      </p:cBhvr>
                                      <p:to>
                                        <p:strVal val="visible"/>
                                      </p:to>
                                    </p:set>
                                    <p:animEffect transition="in" filter="box(in)">
                                      <p:cBhvr>
                                        <p:cTn id="20" dur="500"/>
                                        <p:tgtEl>
                                          <p:spTgt spid="183298">
                                            <p:txEl>
                                              <p:charRg st="100" end="11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83298">
                                            <p:txEl>
                                              <p:charRg st="115" end="132"/>
                                            </p:txEl>
                                          </p:spTgt>
                                        </p:tgtEl>
                                        <p:attrNameLst>
                                          <p:attrName>style.visibility</p:attrName>
                                        </p:attrNameLst>
                                      </p:cBhvr>
                                      <p:to>
                                        <p:strVal val="visible"/>
                                      </p:to>
                                    </p:set>
                                    <p:animEffect transition="in" filter="box(in)">
                                      <p:cBhvr>
                                        <p:cTn id="25" dur="500"/>
                                        <p:tgtEl>
                                          <p:spTgt spid="183298">
                                            <p:txEl>
                                              <p:charRg st="115" end="13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83298">
                                            <p:txEl>
                                              <p:charRg st="132" end="144"/>
                                            </p:txEl>
                                          </p:spTgt>
                                        </p:tgtEl>
                                        <p:attrNameLst>
                                          <p:attrName>style.visibility</p:attrName>
                                        </p:attrNameLst>
                                      </p:cBhvr>
                                      <p:to>
                                        <p:strVal val="visible"/>
                                      </p:to>
                                    </p:set>
                                    <p:animEffect transition="in" filter="box(in)">
                                      <p:cBhvr>
                                        <p:cTn id="30" dur="500"/>
                                        <p:tgtEl>
                                          <p:spTgt spid="183298">
                                            <p:txEl>
                                              <p:charRg st="132"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0" name="Text Box 2"/>
          <p:cNvSpPr txBox="1"/>
          <p:nvPr/>
        </p:nvSpPr>
        <p:spPr>
          <a:xfrm>
            <a:off x="250825" y="382588"/>
            <a:ext cx="8353425" cy="5516562"/>
          </a:xfrm>
          <a:prstGeom prst="rect">
            <a:avLst/>
          </a:prstGeom>
          <a:noFill/>
          <a:ln w="9525">
            <a:noFill/>
          </a:ln>
        </p:spPr>
        <p:txBody>
          <a:bodyPr>
            <a:spAutoFit/>
          </a:bodyPr>
          <a:p>
            <a:pPr>
              <a:lnSpc>
                <a:spcPct val="100000"/>
              </a:lnSpc>
              <a:spcBef>
                <a:spcPct val="0"/>
              </a:spcBef>
            </a:pPr>
            <a:r>
              <a:rPr lang="en-US" altLang="zh-CN" sz="3200" dirty="0">
                <a:solidFill>
                  <a:srgbClr val="D60093"/>
                </a:solidFill>
                <a:latin typeface="仿宋_GB2312" pitchFamily="49" charset="-122"/>
                <a:ea typeface="仿宋_GB2312" pitchFamily="49" charset="-122"/>
              </a:rPr>
              <a:t>2. </a:t>
            </a:r>
            <a:r>
              <a:rPr lang="zh-CN" altLang="en-US" sz="3200" dirty="0">
                <a:solidFill>
                  <a:srgbClr val="D60093"/>
                </a:solidFill>
                <a:latin typeface="仿宋_GB2312" pitchFamily="49" charset="-122"/>
                <a:ea typeface="仿宋_GB2312" pitchFamily="49" charset="-122"/>
              </a:rPr>
              <a:t>管程的基本概念：</a:t>
            </a:r>
            <a:endParaRPr lang="zh-CN" altLang="en-US" sz="3200" dirty="0">
              <a:solidFill>
                <a:srgbClr val="D60093"/>
              </a:solidFill>
              <a:latin typeface="仿宋_GB2312" pitchFamily="49" charset="-122"/>
              <a:ea typeface="仿宋_GB2312" pitchFamily="49" charset="-122"/>
            </a:endParaRPr>
          </a:p>
          <a:p>
            <a:pPr>
              <a:lnSpc>
                <a:spcPct val="100000"/>
              </a:lnSpc>
              <a:spcBef>
                <a:spcPct val="0"/>
              </a:spcBef>
              <a:buClr>
                <a:schemeClr val="tx1"/>
              </a:buClr>
              <a:buFont typeface="Wingdings" panose="05000000000000000000" pitchFamily="2" charset="2"/>
              <a:buChar char="l"/>
            </a:pPr>
            <a:r>
              <a:rPr lang="zh-CN" altLang="en-US" sz="2800" dirty="0">
                <a:solidFill>
                  <a:srgbClr val="D60093"/>
                </a:solidFill>
                <a:latin typeface="Times New Roman" panose="02020603050405020304" pitchFamily="18" charset="0"/>
                <a:ea typeface="仿宋_GB2312" pitchFamily="49" charset="-122"/>
              </a:rPr>
              <a:t> </a:t>
            </a:r>
            <a:r>
              <a:rPr lang="zh-CN" altLang="en-US" sz="2800" dirty="0">
                <a:solidFill>
                  <a:srgbClr val="008AF2"/>
                </a:solidFill>
                <a:latin typeface="Times New Roman" panose="02020603050405020304" pitchFamily="18" charset="0"/>
                <a:ea typeface="仿宋_GB2312" pitchFamily="49" charset="-122"/>
              </a:rPr>
              <a:t>管程的特性：</a:t>
            </a:r>
            <a:endParaRPr lang="zh-CN" altLang="en-US" sz="2800" dirty="0">
              <a:solidFill>
                <a:srgbClr val="008AF2"/>
              </a:solidFill>
              <a:latin typeface="Times New Roman" panose="02020603050405020304" pitchFamily="18" charset="0"/>
              <a:ea typeface="仿宋_GB2312" pitchFamily="49" charset="-122"/>
            </a:endParaRPr>
          </a:p>
          <a:p>
            <a:pPr lvl="1" eaLnBrk="1" hangingPunct="1">
              <a:lnSpc>
                <a:spcPct val="100000"/>
              </a:lnSpc>
              <a:spcBef>
                <a:spcPct val="0"/>
              </a:spcBef>
              <a:buClr>
                <a:schemeClr val="tx1"/>
              </a:buClr>
              <a:buChar char="•"/>
            </a:pPr>
            <a:r>
              <a:rPr lang="zh-CN" altLang="en-US" sz="2800" dirty="0">
                <a:latin typeface="Times New Roman" panose="02020603050405020304" pitchFamily="18" charset="0"/>
                <a:ea typeface="仿宋_GB2312" pitchFamily="49" charset="-122"/>
              </a:rPr>
              <a:t>模块化；</a:t>
            </a:r>
            <a:endParaRPr lang="zh-CN" altLang="en-US" sz="2800" dirty="0">
              <a:latin typeface="Times New Roman" panose="02020603050405020304" pitchFamily="18" charset="0"/>
              <a:ea typeface="仿宋_GB2312" pitchFamily="49" charset="-122"/>
            </a:endParaRPr>
          </a:p>
          <a:p>
            <a:pPr lvl="1" eaLnBrk="1" hangingPunct="1">
              <a:lnSpc>
                <a:spcPct val="100000"/>
              </a:lnSpc>
              <a:spcBef>
                <a:spcPct val="0"/>
              </a:spcBef>
              <a:buClr>
                <a:schemeClr val="tx1"/>
              </a:buClr>
              <a:buChar char="•"/>
            </a:pPr>
            <a:r>
              <a:rPr lang="zh-CN" altLang="en-US" sz="2800" dirty="0">
                <a:latin typeface="Times New Roman" panose="02020603050405020304" pitchFamily="18" charset="0"/>
                <a:ea typeface="仿宋_GB2312" pitchFamily="49" charset="-122"/>
              </a:rPr>
              <a:t>信息隐蔽性；</a:t>
            </a:r>
            <a:endParaRPr lang="zh-CN" altLang="en-US" sz="2800" dirty="0">
              <a:latin typeface="Times New Roman" panose="02020603050405020304" pitchFamily="18" charset="0"/>
              <a:ea typeface="仿宋_GB2312" pitchFamily="49" charset="-122"/>
            </a:endParaRPr>
          </a:p>
          <a:p>
            <a:pPr lvl="1" eaLnBrk="1" hangingPunct="1">
              <a:lnSpc>
                <a:spcPct val="100000"/>
              </a:lnSpc>
              <a:spcBef>
                <a:spcPct val="0"/>
              </a:spcBef>
              <a:buClr>
                <a:schemeClr val="tx1"/>
              </a:buClr>
              <a:buChar char="•"/>
            </a:pPr>
            <a:r>
              <a:rPr lang="zh-CN" altLang="en-US" sz="2800" dirty="0">
                <a:latin typeface="Times New Roman" panose="02020603050405020304" pitchFamily="18" charset="0"/>
                <a:ea typeface="仿宋_GB2312" pitchFamily="49" charset="-122"/>
              </a:rPr>
              <a:t>规定进程互斥进入管程</a:t>
            </a:r>
            <a:r>
              <a:rPr lang="zh-CN" altLang="en-US" sz="2800" dirty="0">
                <a:solidFill>
                  <a:srgbClr val="008AF2"/>
                </a:solidFill>
                <a:latin typeface="Times New Roman" panose="02020603050405020304" pitchFamily="18" charset="0"/>
                <a:ea typeface="仿宋_GB2312" pitchFamily="49" charset="-122"/>
              </a:rPr>
              <a:t>。</a:t>
            </a:r>
            <a:endParaRPr lang="zh-CN" altLang="en-US" sz="2800" dirty="0">
              <a:solidFill>
                <a:srgbClr val="008AF2"/>
              </a:solidFill>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sz="3200" dirty="0">
                <a:solidFill>
                  <a:srgbClr val="D60093"/>
                </a:solidFill>
                <a:latin typeface="仿宋_GB2312" pitchFamily="49" charset="-122"/>
                <a:ea typeface="仿宋_GB2312" pitchFamily="49" charset="-122"/>
              </a:rPr>
              <a:t>3. </a:t>
            </a:r>
            <a:r>
              <a:rPr lang="zh-CN" altLang="en-US" sz="3200" dirty="0">
                <a:solidFill>
                  <a:srgbClr val="D60093"/>
                </a:solidFill>
                <a:latin typeface="仿宋_GB2312" pitchFamily="49" charset="-122"/>
                <a:ea typeface="仿宋_GB2312" pitchFamily="49" charset="-122"/>
              </a:rPr>
              <a:t>条件变量：</a:t>
            </a:r>
            <a:endParaRPr lang="zh-CN" altLang="en-US" sz="3200" dirty="0">
              <a:solidFill>
                <a:srgbClr val="D60093"/>
              </a:solidFill>
              <a:latin typeface="仿宋_GB2312" pitchFamily="49" charset="-122"/>
              <a:ea typeface="仿宋_GB2312" pitchFamily="49" charset="-122"/>
            </a:endParaRPr>
          </a:p>
          <a:p>
            <a:pPr lvl="1" eaLnBrk="1" hangingPunct="1">
              <a:lnSpc>
                <a:spcPct val="100000"/>
              </a:lnSpc>
              <a:spcBef>
                <a:spcPct val="0"/>
              </a:spcBef>
              <a:buClr>
                <a:schemeClr val="tx1"/>
              </a:buClr>
            </a:pPr>
            <a:r>
              <a:rPr lang="zh-CN" altLang="en-US" dirty="0">
                <a:latin typeface="Times New Roman" panose="02020603050405020304" pitchFamily="18" charset="0"/>
                <a:ea typeface="仿宋_GB2312" pitchFamily="49" charset="-122"/>
              </a:rPr>
              <a:t>        每个独立的条件变量是和进程需要等待的某种原因（或说条件）相联系的，当定义一个条件变量时，系统就建立一个相应的等待队列。</a:t>
            </a:r>
            <a:endParaRPr lang="zh-CN" altLang="en-US" dirty="0">
              <a:latin typeface="Times New Roman" panose="02020603050405020304" pitchFamily="18" charset="0"/>
              <a:ea typeface="仿宋_GB2312" pitchFamily="49" charset="-122"/>
            </a:endParaRPr>
          </a:p>
          <a:p>
            <a:pPr lvl="1" eaLnBrk="1" hangingPunct="1">
              <a:lnSpc>
                <a:spcPct val="100000"/>
              </a:lnSpc>
              <a:spcBef>
                <a:spcPct val="0"/>
              </a:spcBef>
              <a:buClr>
                <a:schemeClr val="tx1"/>
              </a:buClr>
            </a:pPr>
            <a:endParaRPr lang="zh-CN" altLang="en-US" dirty="0">
              <a:latin typeface="Times New Roman" panose="02020603050405020304" pitchFamily="18" charset="0"/>
              <a:ea typeface="仿宋_GB2312" pitchFamily="49" charset="-122"/>
            </a:endParaRPr>
          </a:p>
          <a:p>
            <a:pPr lvl="1" eaLnBrk="1" hangingPunct="1">
              <a:lnSpc>
                <a:spcPct val="100000"/>
              </a:lnSpc>
              <a:spcBef>
                <a:spcPct val="0"/>
              </a:spcBef>
              <a:buClr>
                <a:schemeClr val="tx1"/>
              </a:buClr>
            </a:pPr>
            <a:r>
              <a:rPr lang="zh-CN" altLang="en-US" sz="2800" dirty="0">
                <a:solidFill>
                  <a:srgbClr val="008AF2"/>
                </a:solidFill>
                <a:latin typeface="Times New Roman" panose="02020603050405020304" pitchFamily="18" charset="0"/>
                <a:ea typeface="仿宋_GB2312" pitchFamily="49" charset="-122"/>
              </a:rPr>
              <a:t>关于条件变量的两个操作：</a:t>
            </a:r>
            <a:endParaRPr lang="zh-CN" altLang="en-US" sz="2800" dirty="0">
              <a:solidFill>
                <a:srgbClr val="008AF2"/>
              </a:solidFill>
              <a:latin typeface="Times New Roman" panose="02020603050405020304" pitchFamily="18" charset="0"/>
              <a:ea typeface="仿宋_GB2312" pitchFamily="49" charset="-122"/>
            </a:endParaRPr>
          </a:p>
          <a:p>
            <a:pPr lvl="1" eaLnBrk="1" hangingPunct="1">
              <a:lnSpc>
                <a:spcPct val="100000"/>
              </a:lnSpc>
              <a:spcBef>
                <a:spcPct val="0"/>
              </a:spcBef>
              <a:buClr>
                <a:schemeClr val="tx1"/>
              </a:buClr>
            </a:pPr>
            <a:r>
              <a:rPr lang="en-US" altLang="zh-CN" sz="2800" dirty="0">
                <a:solidFill>
                  <a:schemeClr val="tx2"/>
                </a:solidFill>
                <a:latin typeface="Times New Roman" panose="02020603050405020304" pitchFamily="18" charset="0"/>
                <a:ea typeface="仿宋_GB2312" pitchFamily="49" charset="-122"/>
              </a:rPr>
              <a:t>C.wait:</a:t>
            </a:r>
            <a:r>
              <a:rPr lang="en-US" altLang="zh-CN" dirty="0">
                <a:latin typeface="Times New Roman" panose="02020603050405020304" pitchFamily="18" charset="0"/>
                <a:ea typeface="仿宋_GB2312" pitchFamily="49" charset="-122"/>
              </a:rPr>
              <a:t> </a:t>
            </a:r>
            <a:r>
              <a:rPr lang="zh-CN" altLang="en-US" dirty="0">
                <a:latin typeface="Times New Roman" panose="02020603050405020304" pitchFamily="18" charset="0"/>
                <a:ea typeface="仿宋_GB2312" pitchFamily="49" charset="-122"/>
              </a:rPr>
              <a:t>阻塞调用进程，并使管程可用；</a:t>
            </a:r>
            <a:endParaRPr lang="zh-CN" altLang="en-US" dirty="0">
              <a:latin typeface="Times New Roman" panose="02020603050405020304" pitchFamily="18" charset="0"/>
              <a:ea typeface="仿宋_GB2312" pitchFamily="49" charset="-122"/>
            </a:endParaRPr>
          </a:p>
          <a:p>
            <a:pPr lvl="1" eaLnBrk="1" hangingPunct="1">
              <a:lnSpc>
                <a:spcPct val="100000"/>
              </a:lnSpc>
              <a:spcBef>
                <a:spcPct val="0"/>
              </a:spcBef>
              <a:buClr>
                <a:schemeClr val="tx1"/>
              </a:buClr>
            </a:pPr>
            <a:r>
              <a:rPr lang="en-US" altLang="zh-CN" sz="2800" dirty="0">
                <a:solidFill>
                  <a:schemeClr val="tx2"/>
                </a:solidFill>
                <a:latin typeface="Times New Roman" panose="02020603050405020304" pitchFamily="18" charset="0"/>
                <a:ea typeface="仿宋_GB2312" pitchFamily="49" charset="-122"/>
              </a:rPr>
              <a:t>C.signal:</a:t>
            </a:r>
            <a:r>
              <a:rPr lang="en-US" altLang="zh-CN" dirty="0">
                <a:latin typeface="Times New Roman" panose="02020603050405020304" pitchFamily="18" charset="0"/>
                <a:ea typeface="仿宋_GB2312" pitchFamily="49" charset="-122"/>
              </a:rPr>
              <a:t> </a:t>
            </a:r>
            <a:r>
              <a:rPr lang="zh-CN" altLang="en-US" dirty="0">
                <a:latin typeface="Times New Roman" panose="02020603050405020304" pitchFamily="18" charset="0"/>
                <a:ea typeface="仿宋_GB2312" pitchFamily="49" charset="-122"/>
              </a:rPr>
              <a:t>唤醒相应条件变量上的等待进程。</a:t>
            </a:r>
            <a:endParaRPr lang="zh-CN" altLang="en-US" dirty="0">
              <a:latin typeface="Times New Roman" panose="02020603050405020304" pitchFamily="18" charset="0"/>
              <a:ea typeface="仿宋_GB2312" pitchFamily="49" charset="-122"/>
            </a:endParaRPr>
          </a:p>
        </p:txBody>
      </p:sp>
      <p:sp>
        <p:nvSpPr>
          <p:cNvPr id="97283" name="AutoShape 5">
            <a:hlinkClick r:id="rId1" action="ppaction://hlinksldjump"/>
          </p:cNvPr>
          <p:cNvSpPr/>
          <p:nvPr/>
        </p:nvSpPr>
        <p:spPr>
          <a:xfrm>
            <a:off x="5292725" y="2349500"/>
            <a:ext cx="720725" cy="287338"/>
          </a:xfrm>
          <a:prstGeom prst="actionButtonForwardNex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97284" name="AutoShape 6">
            <a:hlinkClick r:id="rId2" action="ppaction://hlinksldjump"/>
          </p:cNvPr>
          <p:cNvSpPr/>
          <p:nvPr/>
        </p:nvSpPr>
        <p:spPr>
          <a:xfrm>
            <a:off x="3708400" y="1773238"/>
            <a:ext cx="720725" cy="360362"/>
          </a:xfrm>
          <a:prstGeom prst="actionButtonForwardNex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2210">
                                            <p:txEl>
                                              <p:charRg st="25" end="32"/>
                                            </p:txEl>
                                          </p:spTgt>
                                        </p:tgtEl>
                                        <p:attrNameLst>
                                          <p:attrName>style.visibility</p:attrName>
                                        </p:attrNameLst>
                                      </p:cBhvr>
                                      <p:to>
                                        <p:strVal val="visible"/>
                                      </p:to>
                                    </p:set>
                                    <p:animEffect transition="in" filter="box(in)">
                                      <p:cBhvr>
                                        <p:cTn id="7" dur="500"/>
                                        <p:tgtEl>
                                          <p:spTgt spid="222210">
                                            <p:txEl>
                                              <p:charRg st="25"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2210">
                                            <p:txEl>
                                              <p:charRg st="32" end="44"/>
                                            </p:txEl>
                                          </p:spTgt>
                                        </p:tgtEl>
                                        <p:attrNameLst>
                                          <p:attrName>style.visibility</p:attrName>
                                        </p:attrNameLst>
                                      </p:cBhvr>
                                      <p:to>
                                        <p:strVal val="visible"/>
                                      </p:to>
                                    </p:set>
                                    <p:animEffect transition="in" filter="box(in)">
                                      <p:cBhvr>
                                        <p:cTn id="12" dur="500"/>
                                        <p:tgtEl>
                                          <p:spTgt spid="222210">
                                            <p:txEl>
                                              <p:charRg st="32"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2210">
                                            <p:txEl>
                                              <p:charRg st="44" end="53"/>
                                            </p:txEl>
                                          </p:spTgt>
                                        </p:tgtEl>
                                        <p:attrNameLst>
                                          <p:attrName>style.visibility</p:attrName>
                                        </p:attrNameLst>
                                      </p:cBhvr>
                                      <p:to>
                                        <p:strVal val="visible"/>
                                      </p:to>
                                    </p:set>
                                    <p:animEffect transition="in" filter="box(in)">
                                      <p:cBhvr>
                                        <p:cTn id="17" dur="500"/>
                                        <p:tgtEl>
                                          <p:spTgt spid="222210">
                                            <p:txEl>
                                              <p:charRg st="44" end="5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22210">
                                            <p:txEl>
                                              <p:charRg st="53" end="121"/>
                                            </p:txEl>
                                          </p:spTgt>
                                        </p:tgtEl>
                                        <p:attrNameLst>
                                          <p:attrName>style.visibility</p:attrName>
                                        </p:attrNameLst>
                                      </p:cBhvr>
                                      <p:to>
                                        <p:strVal val="visible"/>
                                      </p:to>
                                    </p:set>
                                    <p:animEffect transition="in" filter="box(in)">
                                      <p:cBhvr>
                                        <p:cTn id="20" dur="500"/>
                                        <p:tgtEl>
                                          <p:spTgt spid="222210">
                                            <p:txEl>
                                              <p:charRg st="53" end="12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22210">
                                            <p:txEl>
                                              <p:charRg st="122" end="135"/>
                                            </p:txEl>
                                          </p:spTgt>
                                        </p:tgtEl>
                                        <p:attrNameLst>
                                          <p:attrName>style.visibility</p:attrName>
                                        </p:attrNameLst>
                                      </p:cBhvr>
                                      <p:to>
                                        <p:strVal val="visible"/>
                                      </p:to>
                                    </p:set>
                                    <p:animEffect transition="in" filter="box(in)">
                                      <p:cBhvr>
                                        <p:cTn id="25" dur="500"/>
                                        <p:tgtEl>
                                          <p:spTgt spid="222210">
                                            <p:txEl>
                                              <p:charRg st="122" end="13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22210">
                                            <p:txEl>
                                              <p:charRg st="135" end="158"/>
                                            </p:txEl>
                                          </p:spTgt>
                                        </p:tgtEl>
                                        <p:attrNameLst>
                                          <p:attrName>style.visibility</p:attrName>
                                        </p:attrNameLst>
                                      </p:cBhvr>
                                      <p:to>
                                        <p:strVal val="visible"/>
                                      </p:to>
                                    </p:set>
                                    <p:animEffect transition="in" filter="box(in)">
                                      <p:cBhvr>
                                        <p:cTn id="28" dur="500"/>
                                        <p:tgtEl>
                                          <p:spTgt spid="222210">
                                            <p:txEl>
                                              <p:charRg st="135" end="15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22210">
                                            <p:txEl>
                                              <p:charRg st="158" end="184"/>
                                            </p:txEl>
                                          </p:spTgt>
                                        </p:tgtEl>
                                        <p:attrNameLst>
                                          <p:attrName>style.visibility</p:attrName>
                                        </p:attrNameLst>
                                      </p:cBhvr>
                                      <p:to>
                                        <p:strVal val="visible"/>
                                      </p:to>
                                    </p:set>
                                    <p:animEffect transition="in" filter="box(in)">
                                      <p:cBhvr>
                                        <p:cTn id="33" dur="500"/>
                                        <p:tgtEl>
                                          <p:spTgt spid="222210">
                                            <p:txEl>
                                              <p:charRg st="158"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ext Box 2"/>
          <p:cNvSpPr txBox="1"/>
          <p:nvPr/>
        </p:nvSpPr>
        <p:spPr>
          <a:xfrm>
            <a:off x="323850" y="476250"/>
            <a:ext cx="8496300" cy="6180138"/>
          </a:xfrm>
          <a:prstGeom prst="rect">
            <a:avLst/>
          </a:prstGeom>
          <a:noFill/>
          <a:ln w="9525">
            <a:noFill/>
          </a:ln>
        </p:spPr>
        <p:txBody>
          <a:bodyPr>
            <a:spAutoFit/>
          </a:bodyPr>
          <a:p>
            <a:pPr>
              <a:lnSpc>
                <a:spcPct val="100000"/>
              </a:lnSpc>
              <a:spcBef>
                <a:spcPct val="0"/>
              </a:spcBef>
            </a:pPr>
            <a:r>
              <a:rPr lang="en-US" altLang="zh-CN" sz="3200" dirty="0">
                <a:solidFill>
                  <a:srgbClr val="D60093"/>
                </a:solidFill>
                <a:latin typeface="仿宋_GB2312" pitchFamily="49" charset="-122"/>
                <a:ea typeface="仿宋_GB2312" pitchFamily="49" charset="-122"/>
              </a:rPr>
              <a:t>4. </a:t>
            </a:r>
            <a:r>
              <a:rPr lang="zh-CN" altLang="en-US" sz="3200" dirty="0">
                <a:solidFill>
                  <a:srgbClr val="D60093"/>
                </a:solidFill>
                <a:latin typeface="仿宋_GB2312" pitchFamily="49" charset="-122"/>
                <a:ea typeface="仿宋_GB2312" pitchFamily="49" charset="-122"/>
              </a:rPr>
              <a:t>利用管程解决生产者</a:t>
            </a:r>
            <a:r>
              <a:rPr lang="en-US" altLang="zh-CN" sz="3200" dirty="0">
                <a:solidFill>
                  <a:srgbClr val="D60093"/>
                </a:solidFill>
                <a:latin typeface="仿宋_GB2312" pitchFamily="49" charset="-122"/>
                <a:ea typeface="仿宋_GB2312" pitchFamily="49" charset="-122"/>
              </a:rPr>
              <a:t>--</a:t>
            </a:r>
            <a:r>
              <a:rPr lang="zh-CN" altLang="en-US" sz="3200" dirty="0">
                <a:solidFill>
                  <a:srgbClr val="D60093"/>
                </a:solidFill>
                <a:latin typeface="仿宋_GB2312" pitchFamily="49" charset="-122"/>
                <a:ea typeface="仿宋_GB2312" pitchFamily="49" charset="-122"/>
              </a:rPr>
              <a:t>消费者问题：</a:t>
            </a:r>
            <a:endParaRPr lang="zh-CN" altLang="en-US" sz="3200" dirty="0">
              <a:solidFill>
                <a:srgbClr val="D60093"/>
              </a:solidFill>
              <a:latin typeface="仿宋_GB2312" pitchFamily="49" charset="-122"/>
              <a:ea typeface="仿宋_GB2312" pitchFamily="49" charset="-122"/>
            </a:endParaRPr>
          </a:p>
          <a:p>
            <a:pPr>
              <a:lnSpc>
                <a:spcPct val="100000"/>
              </a:lnSpc>
              <a:spcBef>
                <a:spcPct val="0"/>
              </a:spcBef>
              <a:buClr>
                <a:schemeClr val="tx1"/>
              </a:buClr>
              <a:buFont typeface="Wingdings" panose="05000000000000000000" pitchFamily="2" charset="2"/>
              <a:buChar char="l"/>
            </a:pPr>
            <a:r>
              <a:rPr lang="zh-CN" altLang="en-US" sz="2800" dirty="0">
                <a:solidFill>
                  <a:srgbClr val="008AF2"/>
                </a:solidFill>
                <a:latin typeface="Times New Roman" panose="02020603050405020304" pitchFamily="18" charset="0"/>
                <a:ea typeface="仿宋_GB2312" pitchFamily="49" charset="-122"/>
              </a:rPr>
              <a:t>管程定义：</a:t>
            </a:r>
            <a:endParaRPr lang="zh-CN" altLang="en-US" sz="2800" dirty="0">
              <a:solidFill>
                <a:srgbClr val="008AF2"/>
              </a:solidFill>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zh-CN" altLang="en-US" sz="2800" dirty="0">
                <a:latin typeface="Times New Roman" panose="02020603050405020304" pitchFamily="18" charset="0"/>
                <a:ea typeface="仿宋_GB2312" pitchFamily="49" charset="-122"/>
              </a:rPr>
              <a:t>    </a:t>
            </a:r>
            <a:r>
              <a:rPr lang="en-US" altLang="zh-CN" dirty="0">
                <a:latin typeface="Times New Roman" panose="02020603050405020304" pitchFamily="18" charset="0"/>
                <a:ea typeface="仿宋_GB2312" pitchFamily="49" charset="-122"/>
              </a:rPr>
              <a:t>type PC=monitor</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Times New Roman" panose="02020603050405020304" pitchFamily="18" charset="0"/>
                <a:ea typeface="仿宋_GB2312" pitchFamily="49" charset="-122"/>
              </a:rPr>
              <a:t>	in, out, count: int;</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Times New Roman" panose="02020603050405020304" pitchFamily="18" charset="0"/>
                <a:ea typeface="仿宋_GB2312" pitchFamily="49" charset="-122"/>
              </a:rPr>
              <a:t>            buffer[n]: item;</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Times New Roman" panose="02020603050405020304" pitchFamily="18" charset="0"/>
                <a:ea typeface="仿宋_GB2312" pitchFamily="49" charset="-122"/>
              </a:rPr>
              <a:t>	notfull,notempty:condition;	</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solidFill>
                  <a:schemeClr val="tx2"/>
                </a:solidFill>
                <a:latin typeface="Times New Roman" panose="02020603050405020304" pitchFamily="18" charset="0"/>
                <a:ea typeface="仿宋_GB2312" pitchFamily="49" charset="-122"/>
              </a:rPr>
              <a:t>procedure  put(item)                         procedure get(item)</a:t>
            </a:r>
            <a:endParaRPr lang="en-US" altLang="zh-CN" dirty="0">
              <a:solidFill>
                <a:schemeClr val="tx2"/>
              </a:solidFill>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Times New Roman" panose="02020603050405020304" pitchFamily="18" charset="0"/>
                <a:ea typeface="仿宋_GB2312" pitchFamily="49" charset="-122"/>
              </a:rPr>
              <a:t>{                                                         {</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Times New Roman" panose="02020603050405020304" pitchFamily="18" charset="0"/>
                <a:ea typeface="仿宋_GB2312" pitchFamily="49" charset="-122"/>
              </a:rPr>
              <a:t>    if count&gt;=n then                            if count&lt;=0 then     </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Arial" panose="020B0604020202020204" pitchFamily="34" charset="0"/>
              </a:rPr>
              <a:t>    notfull.wait;                               notempty.wait;</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Times New Roman" panose="02020603050405020304" pitchFamily="18" charset="0"/>
                <a:ea typeface="仿宋_GB2312" pitchFamily="49" charset="-122"/>
              </a:rPr>
              <a:t>    buffer(in)=item;                            nextc=buffer(out);</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Times New Roman" panose="02020603050405020304" pitchFamily="18" charset="0"/>
                <a:ea typeface="仿宋_GB2312" pitchFamily="49" charset="-122"/>
              </a:rPr>
              <a:t>    in=(in+1)mod n;                            out=(out+1)mod n;</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Times New Roman" panose="02020603050405020304" pitchFamily="18" charset="0"/>
                <a:ea typeface="仿宋_GB2312" pitchFamily="49" charset="-122"/>
              </a:rPr>
              <a:t>    count=count+1;                             count=count-1;</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Times New Roman" panose="02020603050405020304" pitchFamily="18" charset="0"/>
                <a:ea typeface="仿宋_GB2312" pitchFamily="49" charset="-122"/>
              </a:rPr>
              <a:t>    notempty.signal;                            notfull.signal;</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Times New Roman" panose="02020603050405020304" pitchFamily="18" charset="0"/>
                <a:ea typeface="仿宋_GB2312" pitchFamily="49" charset="-122"/>
              </a:rPr>
              <a:t>}                                                          }</a:t>
            </a:r>
            <a:endParaRPr lang="en-US" altLang="zh-CN"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dirty="0">
                <a:latin typeface="Times New Roman" panose="02020603050405020304" pitchFamily="18" charset="0"/>
                <a:ea typeface="仿宋_GB2312" pitchFamily="49" charset="-122"/>
              </a:rPr>
              <a:t>     Begin  in=out=count=0; end</a:t>
            </a:r>
            <a:endParaRPr lang="zh-CN" altLang="en-US" dirty="0">
              <a:latin typeface="Times New Roman" panose="02020603050405020304" pitchFamily="18" charset="0"/>
              <a:ea typeface="仿宋_GB2312" pitchFamily="49" charset="-122"/>
            </a:endParaRPr>
          </a:p>
        </p:txBody>
      </p:sp>
      <p:sp>
        <p:nvSpPr>
          <p:cNvPr id="98307" name="Line 6"/>
          <p:cNvSpPr/>
          <p:nvPr/>
        </p:nvSpPr>
        <p:spPr>
          <a:xfrm>
            <a:off x="4356100" y="3068638"/>
            <a:ext cx="0" cy="2881312"/>
          </a:xfrm>
          <a:prstGeom prst="line">
            <a:avLst/>
          </a:prstGeom>
          <a:ln w="12700" cap="flat" cmpd="sng">
            <a:solidFill>
              <a:schemeClr val="tx1"/>
            </a:solidFill>
            <a:prstDash val="solid"/>
            <a:headEnd type="none" w="med" len="med"/>
            <a:tailEnd type="none" w="med" len="med"/>
          </a:ln>
        </p:spPr>
      </p:sp>
      <p:sp>
        <p:nvSpPr>
          <p:cNvPr id="98308" name="AutoShape 7">
            <a:hlinkClick r:id="rId1" action="ppaction://hlinksldjump"/>
          </p:cNvPr>
          <p:cNvSpPr/>
          <p:nvPr/>
        </p:nvSpPr>
        <p:spPr>
          <a:xfrm>
            <a:off x="5292725" y="6308725"/>
            <a:ext cx="647700" cy="287338"/>
          </a:xfrm>
          <a:prstGeom prst="actionButtonBeginning">
            <a:avLst/>
          </a:prstGeom>
          <a:solidFill>
            <a:srgbClr val="008000"/>
          </a:solidFill>
          <a:ln w="9525">
            <a:noFill/>
          </a:ln>
        </p:spPr>
        <p:txBody>
          <a:bodyPr wrap="none" anchor="ctr">
            <a:spAutoFit/>
          </a:bodyPr>
          <a:p>
            <a:endParaRPr lang="zh-CN" altLang="en-US" dirty="0">
              <a:latin typeface="Arial" panose="020B0604020202020204" pitchFamily="34" charset="0"/>
            </a:endParaRPr>
          </a:p>
        </p:txBody>
      </p:sp>
      <p:sp>
        <p:nvSpPr>
          <p:cNvPr id="98309" name="AutoShape 8">
            <a:hlinkClick r:id="rId2" action="ppaction://hlinksldjump"/>
          </p:cNvPr>
          <p:cNvSpPr/>
          <p:nvPr/>
        </p:nvSpPr>
        <p:spPr>
          <a:xfrm>
            <a:off x="6372225" y="6308725"/>
            <a:ext cx="647700" cy="287338"/>
          </a:xfrm>
          <a:prstGeom prst="actionButtonForwardNex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Text Box 2"/>
          <p:cNvSpPr txBox="1"/>
          <p:nvPr/>
        </p:nvSpPr>
        <p:spPr>
          <a:xfrm>
            <a:off x="323850" y="476250"/>
            <a:ext cx="8820150" cy="4849813"/>
          </a:xfrm>
          <a:prstGeom prst="rect">
            <a:avLst/>
          </a:prstGeom>
          <a:noFill/>
          <a:ln w="9525">
            <a:noFill/>
          </a:ln>
        </p:spPr>
        <p:txBody>
          <a:bodyPr>
            <a:spAutoFit/>
          </a:bodyPr>
          <a:p>
            <a:pPr>
              <a:lnSpc>
                <a:spcPct val="100000"/>
              </a:lnSpc>
              <a:spcBef>
                <a:spcPct val="0"/>
              </a:spcBef>
            </a:pPr>
            <a:r>
              <a:rPr lang="en-US" altLang="zh-CN" sz="3200" dirty="0">
                <a:solidFill>
                  <a:srgbClr val="D60093"/>
                </a:solidFill>
                <a:latin typeface="仿宋_GB2312" pitchFamily="49" charset="-122"/>
                <a:ea typeface="仿宋_GB2312" pitchFamily="49" charset="-122"/>
              </a:rPr>
              <a:t>4. </a:t>
            </a:r>
            <a:r>
              <a:rPr lang="zh-CN" altLang="en-US" sz="3200" dirty="0">
                <a:solidFill>
                  <a:srgbClr val="D60093"/>
                </a:solidFill>
                <a:latin typeface="仿宋_GB2312" pitchFamily="49" charset="-122"/>
                <a:ea typeface="仿宋_GB2312" pitchFamily="49" charset="-122"/>
              </a:rPr>
              <a:t>利用管程解决生产者</a:t>
            </a:r>
            <a:r>
              <a:rPr lang="en-US" altLang="zh-CN" sz="3200" dirty="0">
                <a:solidFill>
                  <a:srgbClr val="D60093"/>
                </a:solidFill>
                <a:latin typeface="仿宋_GB2312" pitchFamily="49" charset="-122"/>
                <a:ea typeface="仿宋_GB2312" pitchFamily="49" charset="-122"/>
              </a:rPr>
              <a:t>--</a:t>
            </a:r>
            <a:r>
              <a:rPr lang="zh-CN" altLang="en-US" sz="3200" dirty="0">
                <a:solidFill>
                  <a:srgbClr val="D60093"/>
                </a:solidFill>
                <a:latin typeface="仿宋_GB2312" pitchFamily="49" charset="-122"/>
                <a:ea typeface="仿宋_GB2312" pitchFamily="49" charset="-122"/>
              </a:rPr>
              <a:t>消费者问题：</a:t>
            </a:r>
            <a:endParaRPr lang="zh-CN" altLang="en-US" sz="3200" dirty="0">
              <a:solidFill>
                <a:srgbClr val="D60093"/>
              </a:solidFill>
              <a:latin typeface="仿宋_GB2312" pitchFamily="49" charset="-122"/>
              <a:ea typeface="仿宋_GB2312" pitchFamily="49" charset="-122"/>
            </a:endParaRPr>
          </a:p>
          <a:p>
            <a:pPr>
              <a:lnSpc>
                <a:spcPct val="100000"/>
              </a:lnSpc>
              <a:spcBef>
                <a:spcPct val="0"/>
              </a:spcBef>
              <a:buClr>
                <a:schemeClr val="tx1"/>
              </a:buClr>
              <a:buFont typeface="Wingdings" panose="05000000000000000000" pitchFamily="2" charset="2"/>
              <a:buChar char="l"/>
            </a:pPr>
            <a:r>
              <a:rPr lang="zh-CN" altLang="en-US" sz="2800" dirty="0">
                <a:solidFill>
                  <a:srgbClr val="008AF2"/>
                </a:solidFill>
                <a:latin typeface="Times New Roman" panose="02020603050405020304" pitchFamily="18" charset="0"/>
                <a:ea typeface="仿宋_GB2312" pitchFamily="49" charset="-122"/>
              </a:rPr>
              <a:t>生产者和消费者的算法描述：</a:t>
            </a:r>
            <a:endParaRPr lang="zh-CN" altLang="en-US" sz="2800" dirty="0">
              <a:solidFill>
                <a:srgbClr val="008AF2"/>
              </a:solidFill>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zh-CN" altLang="en-US" sz="2800" dirty="0">
                <a:latin typeface="Times New Roman" panose="02020603050405020304" pitchFamily="18" charset="0"/>
                <a:ea typeface="仿宋_GB2312" pitchFamily="49" charset="-122"/>
              </a:rPr>
              <a:t>    </a:t>
            </a:r>
            <a:endParaRPr lang="en-US" altLang="zh-CN" b="0"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sz="2800" dirty="0">
                <a:solidFill>
                  <a:schemeClr val="tx2"/>
                </a:solidFill>
                <a:latin typeface="Times New Roman" panose="02020603050405020304" pitchFamily="18" charset="0"/>
                <a:ea typeface="仿宋_GB2312" pitchFamily="49" charset="-122"/>
              </a:rPr>
              <a:t>procedure  producer                    procedure consumer</a:t>
            </a:r>
            <a:endParaRPr lang="en-US" altLang="zh-CN" sz="2800" dirty="0">
              <a:solidFill>
                <a:schemeClr val="tx2"/>
              </a:solidFill>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sz="2800" dirty="0">
                <a:latin typeface="Times New Roman" panose="02020603050405020304" pitchFamily="18" charset="0"/>
                <a:ea typeface="仿宋_GB2312" pitchFamily="49" charset="-122"/>
              </a:rPr>
              <a:t>{                                                   {</a:t>
            </a:r>
            <a:endParaRPr lang="en-US" altLang="zh-CN" sz="2800"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sz="2800" dirty="0">
                <a:latin typeface="Times New Roman" panose="02020603050405020304" pitchFamily="18" charset="0"/>
                <a:ea typeface="仿宋_GB2312" pitchFamily="49" charset="-122"/>
              </a:rPr>
              <a:t>    while(true)                                   while(true)</a:t>
            </a:r>
            <a:endParaRPr lang="en-US" altLang="zh-CN" sz="2800"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sz="2800" dirty="0">
                <a:latin typeface="Times New Roman" panose="02020603050405020304" pitchFamily="18" charset="0"/>
                <a:ea typeface="仿宋_GB2312" pitchFamily="49" charset="-122"/>
              </a:rPr>
              <a:t>      {                                                 {</a:t>
            </a:r>
            <a:endParaRPr lang="en-US" altLang="zh-CN" sz="2800"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sz="2800" dirty="0">
                <a:latin typeface="Times New Roman" panose="02020603050405020304" pitchFamily="18" charset="0"/>
                <a:ea typeface="仿宋_GB2312" pitchFamily="49" charset="-122"/>
              </a:rPr>
              <a:t>         producer an item ;                        PC.get(item); </a:t>
            </a:r>
            <a:endParaRPr lang="en-US" altLang="zh-CN" sz="2800"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sz="2800" dirty="0">
                <a:latin typeface="Times New Roman" panose="02020603050405020304" pitchFamily="18" charset="0"/>
                <a:ea typeface="仿宋_GB2312" pitchFamily="49" charset="-122"/>
              </a:rPr>
              <a:t>         PC.put(item);                                consume the item;</a:t>
            </a:r>
            <a:endParaRPr lang="en-US" altLang="zh-CN" sz="2800"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sz="2800" dirty="0">
                <a:latin typeface="Times New Roman" panose="02020603050405020304" pitchFamily="18" charset="0"/>
                <a:ea typeface="仿宋_GB2312" pitchFamily="49" charset="-122"/>
              </a:rPr>
              <a:t>      }                                                  }</a:t>
            </a:r>
            <a:endParaRPr lang="en-US" altLang="zh-CN" sz="2800"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sz="2800" dirty="0">
                <a:latin typeface="Arial" panose="020B0604020202020204" pitchFamily="34" charset="0"/>
              </a:rPr>
              <a:t>}                                                                }</a:t>
            </a:r>
            <a:r>
              <a:rPr lang="en-US" altLang="zh-CN" b="0" dirty="0">
                <a:latin typeface="Times New Roman" panose="02020603050405020304" pitchFamily="18" charset="0"/>
                <a:ea typeface="仿宋_GB2312" pitchFamily="49" charset="-122"/>
              </a:rPr>
              <a:t>     </a:t>
            </a:r>
            <a:endParaRPr lang="zh-CN" altLang="en-US" b="0" dirty="0">
              <a:latin typeface="Times New Roman" panose="02020603050405020304" pitchFamily="18" charset="0"/>
              <a:ea typeface="仿宋_GB2312" pitchFamily="49" charset="-122"/>
            </a:endParaRPr>
          </a:p>
        </p:txBody>
      </p:sp>
      <p:sp>
        <p:nvSpPr>
          <p:cNvPr id="99331" name="Line 3"/>
          <p:cNvSpPr/>
          <p:nvPr/>
        </p:nvSpPr>
        <p:spPr>
          <a:xfrm>
            <a:off x="4643438" y="1844675"/>
            <a:ext cx="0" cy="3313113"/>
          </a:xfrm>
          <a:prstGeom prst="line">
            <a:avLst/>
          </a:prstGeom>
          <a:ln w="12700" cap="flat" cmpd="sng">
            <a:solidFill>
              <a:schemeClr val="tx1"/>
            </a:solidFill>
            <a:prstDash val="solid"/>
            <a:headEnd type="none" w="med" len="med"/>
            <a:tailEnd type="none" w="med" len="med"/>
          </a:ln>
        </p:spPr>
      </p:sp>
      <p:sp>
        <p:nvSpPr>
          <p:cNvPr id="223236" name="Line 4"/>
          <p:cNvSpPr/>
          <p:nvPr/>
        </p:nvSpPr>
        <p:spPr>
          <a:xfrm>
            <a:off x="2124075" y="4508500"/>
            <a:ext cx="0" cy="576263"/>
          </a:xfrm>
          <a:prstGeom prst="line">
            <a:avLst/>
          </a:prstGeom>
          <a:ln w="38100" cap="flat" cmpd="sng">
            <a:solidFill>
              <a:schemeClr val="tx2"/>
            </a:solidFill>
            <a:prstDash val="dash"/>
            <a:headEnd type="none" w="med" len="med"/>
            <a:tailEnd type="triangle" w="med" len="med"/>
          </a:ln>
        </p:spPr>
      </p:sp>
      <p:sp>
        <p:nvSpPr>
          <p:cNvPr id="99333" name="Text Box 5"/>
          <p:cNvSpPr txBox="1"/>
          <p:nvPr/>
        </p:nvSpPr>
        <p:spPr>
          <a:xfrm>
            <a:off x="827088" y="4941888"/>
            <a:ext cx="3887787" cy="822325"/>
          </a:xfrm>
          <a:prstGeom prst="rect">
            <a:avLst/>
          </a:prstGeom>
          <a:noFill/>
          <a:ln w="9525">
            <a:noFill/>
          </a:ln>
        </p:spPr>
        <p:txBody>
          <a:bodyPr>
            <a:spAutoFit/>
          </a:bodyPr>
          <a:p>
            <a:pPr marL="457200" indent="-457200"/>
            <a:endParaRPr lang="zh-CN" altLang="en-US" dirty="0">
              <a:latin typeface="Arial" panose="020B0604020202020204" pitchFamily="34" charset="0"/>
            </a:endParaRPr>
          </a:p>
        </p:txBody>
      </p:sp>
      <p:sp>
        <p:nvSpPr>
          <p:cNvPr id="223239" name="Text Box 7"/>
          <p:cNvSpPr txBox="1"/>
          <p:nvPr/>
        </p:nvSpPr>
        <p:spPr>
          <a:xfrm>
            <a:off x="900113" y="5122863"/>
            <a:ext cx="3527425" cy="1401762"/>
          </a:xfrm>
          <a:prstGeom prst="rect">
            <a:avLst/>
          </a:prstGeom>
          <a:noFill/>
          <a:ln w="28575" cap="flat" cmpd="sng">
            <a:solidFill>
              <a:schemeClr val="accent1"/>
            </a:solidFill>
            <a:prstDash val="solid"/>
            <a:miter/>
            <a:headEnd type="none" w="med" len="med"/>
            <a:tailEnd type="none" w="med" len="med"/>
          </a:ln>
        </p:spPr>
        <p:txBody>
          <a:bodyPr>
            <a:spAutoFit/>
          </a:bodyPr>
          <a:p>
            <a:pPr>
              <a:lnSpc>
                <a:spcPct val="100000"/>
              </a:lnSpc>
              <a:spcBef>
                <a:spcPct val="0"/>
              </a:spcBef>
            </a:pPr>
            <a:r>
              <a:rPr lang="en-US" altLang="zh-CN" sz="2800" dirty="0">
                <a:latin typeface="Times New Roman" panose="02020603050405020304" pitchFamily="18" charset="0"/>
                <a:ea typeface="仿宋_GB2312" pitchFamily="49" charset="-122"/>
              </a:rPr>
              <a:t>         P(PCmutex); </a:t>
            </a:r>
            <a:endParaRPr lang="en-US" altLang="zh-CN" sz="2800"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sz="2800" dirty="0">
                <a:latin typeface="Times New Roman" panose="02020603050405020304" pitchFamily="18" charset="0"/>
                <a:ea typeface="仿宋_GB2312" pitchFamily="49" charset="-122"/>
              </a:rPr>
              <a:t>         PC.put(item);  </a:t>
            </a:r>
            <a:endParaRPr lang="en-US" altLang="zh-CN" sz="2800" dirty="0">
              <a:latin typeface="Times New Roman" panose="02020603050405020304" pitchFamily="18" charset="0"/>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sz="2800" dirty="0">
                <a:latin typeface="Times New Roman" panose="02020603050405020304" pitchFamily="18" charset="0"/>
                <a:ea typeface="仿宋_GB2312" pitchFamily="49" charset="-122"/>
              </a:rPr>
              <a:t>         V(PCmutex);                              </a:t>
            </a:r>
            <a:endParaRPr lang="en-US" altLang="zh-CN" sz="2800" dirty="0">
              <a:latin typeface="Times New Roman" panose="02020603050405020304" pitchFamily="18" charset="0"/>
              <a:ea typeface="仿宋_GB2312" pitchFamily="49" charset="-122"/>
            </a:endParaRPr>
          </a:p>
        </p:txBody>
      </p:sp>
      <p:sp>
        <p:nvSpPr>
          <p:cNvPr id="99335" name="AutoShape 8">
            <a:hlinkClick r:id="rId1" action="ppaction://hlinksldjump"/>
          </p:cNvPr>
          <p:cNvSpPr/>
          <p:nvPr/>
        </p:nvSpPr>
        <p:spPr>
          <a:xfrm>
            <a:off x="5724525" y="5876925"/>
            <a:ext cx="719138" cy="288925"/>
          </a:xfrm>
          <a:prstGeom prst="actionButtonBackPrevious">
            <a:avLst/>
          </a:prstGeom>
          <a:solidFill>
            <a:schemeClr val="tx2"/>
          </a:solidFill>
          <a:ln w="9525">
            <a:noFill/>
          </a:ln>
        </p:spPr>
        <p:txBody>
          <a:bodyPr wrap="none" anchor="ctr">
            <a:spAutoFit/>
          </a:bodyPr>
          <a:p>
            <a:endParaRPr lang="zh-CN" altLang="en-US"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3236"/>
                                        </p:tgtEl>
                                        <p:attrNameLst>
                                          <p:attrName>style.visibility</p:attrName>
                                        </p:attrNameLst>
                                      </p:cBhvr>
                                      <p:to>
                                        <p:strVal val="visible"/>
                                      </p:to>
                                    </p:set>
                                    <p:animEffect transition="in" filter="box(in)">
                                      <p:cBhvr>
                                        <p:cTn id="7" dur="500"/>
                                        <p:tgtEl>
                                          <p:spTgt spid="22323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3239"/>
                                        </p:tgtEl>
                                        <p:attrNameLst>
                                          <p:attrName>style.visibility</p:attrName>
                                        </p:attrNameLst>
                                      </p:cBhvr>
                                      <p:to>
                                        <p:strVal val="visible"/>
                                      </p:to>
                                    </p:set>
                                    <p:animEffect transition="in" filter="box(in)">
                                      <p:cBhvr>
                                        <p:cTn id="12" dur="500"/>
                                        <p:tgtEl>
                                          <p:spTgt spid="223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4"/>
          <p:cNvSpPr/>
          <p:nvPr/>
        </p:nvSpPr>
        <p:spPr>
          <a:xfrm>
            <a:off x="2914650" y="1052513"/>
            <a:ext cx="5905500" cy="4321175"/>
          </a:xfrm>
          <a:prstGeom prst="rect">
            <a:avLst/>
          </a:prstGeom>
          <a:solidFill>
            <a:srgbClr val="CCFFFF"/>
          </a:solidFill>
          <a:ln w="9525" cap="flat" cmpd="sng">
            <a:solidFill>
              <a:schemeClr val="tx1"/>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100355" name="Text Box 2"/>
          <p:cNvSpPr txBox="1"/>
          <p:nvPr/>
        </p:nvSpPr>
        <p:spPr>
          <a:xfrm>
            <a:off x="0" y="476250"/>
            <a:ext cx="8497888" cy="4595813"/>
          </a:xfrm>
          <a:prstGeom prst="rect">
            <a:avLst/>
          </a:prstGeom>
          <a:noFill/>
          <a:ln w="9525">
            <a:noFill/>
          </a:ln>
        </p:spPr>
        <p:txBody>
          <a:bodyPr>
            <a:spAutoFit/>
          </a:bodyPr>
          <a:p>
            <a:pPr>
              <a:lnSpc>
                <a:spcPct val="100000"/>
              </a:lnSpc>
              <a:spcBef>
                <a:spcPct val="0"/>
              </a:spcBef>
            </a:pPr>
            <a:r>
              <a:rPr lang="zh-CN" altLang="en-US" sz="3200" dirty="0">
                <a:solidFill>
                  <a:srgbClr val="D60093"/>
                </a:solidFill>
                <a:latin typeface="仿宋_GB2312" pitchFamily="49" charset="-122"/>
                <a:ea typeface="仿宋_GB2312" pitchFamily="49" charset="-122"/>
              </a:rPr>
              <a:t>   管程结构示意图：</a:t>
            </a:r>
            <a:endParaRPr lang="zh-CN" altLang="en-US" sz="3200" dirty="0">
              <a:solidFill>
                <a:srgbClr val="D60093"/>
              </a:solidFill>
              <a:latin typeface="仿宋_GB2312" pitchFamily="49" charset="-122"/>
              <a:ea typeface="仿宋_GB2312" pitchFamily="49" charset="-122"/>
            </a:endParaRPr>
          </a:p>
          <a:p>
            <a:pPr>
              <a:lnSpc>
                <a:spcPct val="100000"/>
              </a:lnSpc>
              <a:spcBef>
                <a:spcPct val="0"/>
              </a:spcBef>
            </a:pPr>
            <a:endParaRPr lang="zh-CN" altLang="en-US" dirty="0">
              <a:solidFill>
                <a:srgbClr val="D60093"/>
              </a:solidFill>
              <a:latin typeface="仿宋_GB2312" pitchFamily="49" charset="-122"/>
              <a:ea typeface="仿宋_GB2312" pitchFamily="49" charset="-122"/>
            </a:endParaRPr>
          </a:p>
          <a:p>
            <a:pPr>
              <a:lnSpc>
                <a:spcPct val="100000"/>
              </a:lnSpc>
              <a:spcBef>
                <a:spcPct val="0"/>
              </a:spcBef>
            </a:pPr>
            <a:r>
              <a:rPr lang="zh-CN" altLang="en-US" sz="1800" dirty="0">
                <a:latin typeface="Arial" panose="020B0604020202020204" pitchFamily="34" charset="0"/>
              </a:rPr>
              <a:t> </a:t>
            </a:r>
            <a:r>
              <a:rPr lang="zh-CN" altLang="en-US" dirty="0">
                <a:solidFill>
                  <a:schemeClr val="tx2"/>
                </a:solidFill>
                <a:latin typeface="Arial" panose="020B0604020202020204" pitchFamily="34" charset="0"/>
              </a:rPr>
              <a:t>进程等待队列</a:t>
            </a:r>
            <a:endParaRPr lang="zh-CN" altLang="en-US" dirty="0">
              <a:solidFill>
                <a:schemeClr val="tx2"/>
              </a:solidFill>
              <a:latin typeface="仿宋_GB2312" pitchFamily="49" charset="-122"/>
              <a:ea typeface="仿宋_GB2312" pitchFamily="49" charset="-122"/>
            </a:endParaRPr>
          </a:p>
          <a:p>
            <a:pPr>
              <a:lnSpc>
                <a:spcPct val="100000"/>
              </a:lnSpc>
              <a:spcBef>
                <a:spcPct val="0"/>
              </a:spcBef>
            </a:pPr>
            <a:r>
              <a:rPr lang="zh-CN" altLang="en-US" dirty="0">
                <a:latin typeface="仿宋_GB2312" pitchFamily="49" charset="-122"/>
                <a:ea typeface="仿宋_GB2312" pitchFamily="49" charset="-122"/>
              </a:rPr>
              <a:t>                    局部数据定义           条件</a:t>
            </a:r>
            <a:r>
              <a:rPr lang="en-US" altLang="zh-CN" dirty="0">
                <a:latin typeface="仿宋_GB2312" pitchFamily="49" charset="-122"/>
                <a:ea typeface="仿宋_GB2312" pitchFamily="49" charset="-122"/>
              </a:rPr>
              <a:t>C1</a:t>
            </a:r>
            <a:r>
              <a:rPr lang="zh-CN" altLang="en-US" dirty="0">
                <a:latin typeface="仿宋_GB2312" pitchFamily="49" charset="-122"/>
                <a:ea typeface="仿宋_GB2312" pitchFamily="49" charset="-122"/>
              </a:rPr>
              <a:t>队列</a:t>
            </a:r>
            <a:endParaRPr lang="zh-CN" altLang="en-US" dirty="0">
              <a:latin typeface="仿宋_GB2312" pitchFamily="49" charset="-122"/>
              <a:ea typeface="仿宋_GB2312" pitchFamily="49" charset="-122"/>
            </a:endParaRPr>
          </a:p>
          <a:p>
            <a:pPr>
              <a:lnSpc>
                <a:spcPct val="100000"/>
              </a:lnSpc>
              <a:spcBef>
                <a:spcPct val="0"/>
              </a:spcBef>
            </a:pPr>
            <a:r>
              <a:rPr lang="zh-CN" altLang="en-US" dirty="0">
                <a:latin typeface="Arial" panose="020B0604020202020204" pitchFamily="34" charset="0"/>
              </a:rPr>
              <a:t>                                    </a:t>
            </a:r>
            <a:r>
              <a:rPr lang="zh-CN" altLang="en-US" dirty="0">
                <a:latin typeface="仿宋_GB2312" pitchFamily="49" charset="-122"/>
                <a:ea typeface="仿宋_GB2312" pitchFamily="49" charset="-122"/>
              </a:rPr>
              <a:t>条件变量</a:t>
            </a:r>
            <a:endParaRPr lang="zh-CN" altLang="en-US" dirty="0">
              <a:latin typeface="仿宋_GB2312" pitchFamily="49" charset="-122"/>
              <a:ea typeface="仿宋_GB2312" pitchFamily="49" charset="-122"/>
            </a:endParaRPr>
          </a:p>
          <a:p>
            <a:pPr>
              <a:lnSpc>
                <a:spcPct val="100000"/>
              </a:lnSpc>
              <a:spcBef>
                <a:spcPct val="0"/>
              </a:spcBef>
            </a:pPr>
            <a:r>
              <a:rPr lang="en-US" altLang="zh-CN" dirty="0">
                <a:latin typeface="仿宋_GB2312" pitchFamily="49" charset="-122"/>
                <a:ea typeface="仿宋_GB2312" pitchFamily="49" charset="-122"/>
              </a:rPr>
              <a:t>                    </a:t>
            </a:r>
            <a:r>
              <a:rPr lang="zh-CN" altLang="en-US" dirty="0">
                <a:latin typeface="仿宋_GB2312" pitchFamily="49" charset="-122"/>
                <a:ea typeface="仿宋_GB2312" pitchFamily="49" charset="-122"/>
              </a:rPr>
              <a:t>初始化语句          </a:t>
            </a:r>
            <a:r>
              <a:rPr lang="en-US" altLang="zh-CN" dirty="0">
                <a:latin typeface="仿宋_GB2312" pitchFamily="49" charset="-122"/>
                <a:ea typeface="仿宋_GB2312" pitchFamily="49" charset="-122"/>
              </a:rPr>
              <a:t>C1.wait</a:t>
            </a:r>
            <a:endParaRPr lang="en-US" altLang="zh-CN" dirty="0">
              <a:latin typeface="仿宋_GB2312" pitchFamily="49" charset="-122"/>
              <a:ea typeface="仿宋_GB2312" pitchFamily="49" charset="-122"/>
            </a:endParaRPr>
          </a:p>
          <a:p>
            <a:pPr>
              <a:lnSpc>
                <a:spcPct val="100000"/>
              </a:lnSpc>
              <a:spcBef>
                <a:spcPct val="0"/>
              </a:spcBef>
            </a:pPr>
            <a:r>
              <a:rPr lang="en-US" altLang="zh-CN" dirty="0">
                <a:latin typeface="仿宋_GB2312" pitchFamily="49" charset="-122"/>
                <a:ea typeface="仿宋_GB2312" pitchFamily="49" charset="-122"/>
              </a:rPr>
              <a:t>                    </a:t>
            </a:r>
            <a:r>
              <a:rPr lang="zh-CN" altLang="en-US" dirty="0">
                <a:latin typeface="仿宋_GB2312" pitchFamily="49" charset="-122"/>
                <a:ea typeface="仿宋_GB2312" pitchFamily="49" charset="-122"/>
              </a:rPr>
              <a:t>过程</a:t>
            </a:r>
            <a:r>
              <a:rPr lang="en-US" altLang="zh-CN" dirty="0">
                <a:latin typeface="仿宋_GB2312" pitchFamily="49" charset="-122"/>
                <a:ea typeface="仿宋_GB2312" pitchFamily="49" charset="-122"/>
              </a:rPr>
              <a:t>1</a:t>
            </a:r>
            <a:endParaRPr lang="en-US" altLang="zh-CN" dirty="0">
              <a:latin typeface="仿宋_GB2312" pitchFamily="49" charset="-122"/>
              <a:ea typeface="仿宋_GB2312" pitchFamily="49" charset="-122"/>
            </a:endParaRPr>
          </a:p>
          <a:p>
            <a:pPr>
              <a:lnSpc>
                <a:spcPct val="100000"/>
              </a:lnSpc>
              <a:spcBef>
                <a:spcPct val="0"/>
              </a:spcBef>
            </a:pPr>
            <a:r>
              <a:rPr lang="en-US" altLang="zh-CN" dirty="0">
                <a:latin typeface="仿宋_GB2312" pitchFamily="49" charset="-122"/>
                <a:ea typeface="仿宋_GB2312" pitchFamily="49" charset="-122"/>
              </a:rPr>
              <a:t>                    </a:t>
            </a:r>
            <a:r>
              <a:rPr lang="zh-CN" altLang="en-US" dirty="0">
                <a:latin typeface="仿宋_GB2312" pitchFamily="49" charset="-122"/>
                <a:ea typeface="仿宋_GB2312" pitchFamily="49" charset="-122"/>
              </a:rPr>
              <a:t>过程</a:t>
            </a:r>
            <a:r>
              <a:rPr lang="en-US" altLang="zh-CN" dirty="0">
                <a:latin typeface="仿宋_GB2312" pitchFamily="49" charset="-122"/>
                <a:ea typeface="仿宋_GB2312" pitchFamily="49" charset="-122"/>
              </a:rPr>
              <a:t>2                  </a:t>
            </a:r>
            <a:r>
              <a:rPr lang="zh-CN" altLang="en-US" dirty="0">
                <a:latin typeface="Arial" panose="020B0604020202020204" pitchFamily="34" charset="0"/>
              </a:rPr>
              <a:t>条件</a:t>
            </a:r>
            <a:r>
              <a:rPr lang="en-US" altLang="zh-CN" dirty="0">
                <a:latin typeface="Arial" panose="020B0604020202020204" pitchFamily="34" charset="0"/>
              </a:rPr>
              <a:t>Cn</a:t>
            </a:r>
            <a:r>
              <a:rPr lang="zh-CN" altLang="en-US" dirty="0">
                <a:latin typeface="Arial" panose="020B0604020202020204" pitchFamily="34" charset="0"/>
              </a:rPr>
              <a:t>队列</a:t>
            </a:r>
            <a:endParaRPr lang="en-US" altLang="zh-CN" dirty="0">
              <a:latin typeface="仿宋_GB2312" pitchFamily="49" charset="-122"/>
              <a:ea typeface="仿宋_GB2312" pitchFamily="49" charset="-122"/>
            </a:endParaRPr>
          </a:p>
          <a:p>
            <a:pPr>
              <a:lnSpc>
                <a:spcPct val="100000"/>
              </a:lnSpc>
              <a:spcBef>
                <a:spcPct val="0"/>
              </a:spcBef>
            </a:pPr>
            <a:r>
              <a:rPr lang="en-US" altLang="zh-CN" dirty="0">
                <a:latin typeface="仿宋_GB2312" pitchFamily="49" charset="-122"/>
                <a:ea typeface="仿宋_GB2312" pitchFamily="49" charset="-122"/>
              </a:rPr>
              <a:t>                     </a:t>
            </a:r>
            <a:r>
              <a:rPr lang="en-US" altLang="zh-CN" dirty="0">
                <a:latin typeface="Times New Roman" panose="02020603050405020304" pitchFamily="18" charset="0"/>
                <a:ea typeface="仿宋_GB2312" pitchFamily="49" charset="-122"/>
              </a:rPr>
              <a:t>…</a:t>
            </a:r>
            <a:endParaRPr lang="zh-CN" altLang="en-US" dirty="0">
              <a:latin typeface="Arial" panose="020B0604020202020204" pitchFamily="34" charset="0"/>
            </a:endParaRPr>
          </a:p>
          <a:p>
            <a:pPr>
              <a:lnSpc>
                <a:spcPct val="100000"/>
              </a:lnSpc>
              <a:spcBef>
                <a:spcPct val="0"/>
              </a:spcBef>
            </a:pPr>
            <a:r>
              <a:rPr lang="en-US" altLang="zh-CN" dirty="0">
                <a:latin typeface="Arial" panose="020B0604020202020204" pitchFamily="34" charset="0"/>
              </a:rPr>
              <a:t>                                    </a:t>
            </a:r>
            <a:r>
              <a:rPr lang="zh-CN" altLang="en-US" dirty="0">
                <a:latin typeface="Arial" panose="020B0604020202020204" pitchFamily="34" charset="0"/>
              </a:rPr>
              <a:t>过程 </a:t>
            </a:r>
            <a:r>
              <a:rPr lang="en-US" altLang="zh-CN" dirty="0">
                <a:latin typeface="仿宋_GB2312" pitchFamily="49" charset="-122"/>
                <a:ea typeface="仿宋_GB2312" pitchFamily="49" charset="-122"/>
              </a:rPr>
              <a:t>n              Cn.wait</a:t>
            </a:r>
            <a:r>
              <a:rPr lang="en-US" altLang="zh-CN" dirty="0">
                <a:latin typeface="Arial" panose="020B0604020202020204" pitchFamily="34" charset="0"/>
              </a:rPr>
              <a:t> </a:t>
            </a:r>
            <a:endParaRPr lang="en-US" altLang="zh-CN" dirty="0">
              <a:latin typeface="仿宋_GB2312" pitchFamily="49" charset="-122"/>
              <a:ea typeface="仿宋_GB2312" pitchFamily="49" charset="-122"/>
            </a:endParaRPr>
          </a:p>
          <a:p>
            <a:pPr>
              <a:lnSpc>
                <a:spcPct val="100000"/>
              </a:lnSpc>
              <a:spcBef>
                <a:spcPct val="0"/>
              </a:spcBef>
            </a:pPr>
            <a:r>
              <a:rPr lang="en-US" altLang="zh-CN" dirty="0">
                <a:latin typeface="仿宋_GB2312" pitchFamily="49" charset="-122"/>
                <a:ea typeface="仿宋_GB2312" pitchFamily="49" charset="-122"/>
              </a:rPr>
              <a:t>        </a:t>
            </a:r>
            <a:endParaRPr lang="en-US" altLang="zh-CN" dirty="0">
              <a:latin typeface="仿宋_GB2312" pitchFamily="49" charset="-122"/>
              <a:ea typeface="仿宋_GB2312" pitchFamily="49" charset="-122"/>
            </a:endParaRPr>
          </a:p>
          <a:p>
            <a:pPr>
              <a:lnSpc>
                <a:spcPct val="100000"/>
              </a:lnSpc>
              <a:spcBef>
                <a:spcPct val="0"/>
              </a:spcBef>
              <a:buClr>
                <a:schemeClr val="tx1"/>
              </a:buClr>
              <a:buFont typeface="Wingdings" panose="05000000000000000000" pitchFamily="2" charset="2"/>
              <a:buNone/>
            </a:pPr>
            <a:r>
              <a:rPr lang="en-US" altLang="zh-CN" b="0" dirty="0">
                <a:latin typeface="Times New Roman" panose="02020603050405020304" pitchFamily="18" charset="0"/>
                <a:ea typeface="仿宋_GB2312" pitchFamily="49" charset="-122"/>
              </a:rPr>
              <a:t>     </a:t>
            </a:r>
            <a:endParaRPr lang="zh-CN" altLang="en-US" b="0" dirty="0">
              <a:latin typeface="Times New Roman" panose="02020603050405020304" pitchFamily="18" charset="0"/>
              <a:ea typeface="仿宋_GB2312" pitchFamily="49" charset="-122"/>
            </a:endParaRPr>
          </a:p>
        </p:txBody>
      </p:sp>
      <p:sp>
        <p:nvSpPr>
          <p:cNvPr id="100356" name="Line 3"/>
          <p:cNvSpPr/>
          <p:nvPr/>
        </p:nvSpPr>
        <p:spPr>
          <a:xfrm>
            <a:off x="1979613" y="1341438"/>
            <a:ext cx="0" cy="431800"/>
          </a:xfrm>
          <a:prstGeom prst="line">
            <a:avLst/>
          </a:prstGeom>
          <a:ln w="12700" cap="flat" cmpd="sng">
            <a:solidFill>
              <a:schemeClr val="tx1"/>
            </a:solidFill>
            <a:prstDash val="solid"/>
            <a:headEnd type="none" w="med" len="med"/>
            <a:tailEnd type="none" w="med" len="med"/>
          </a:ln>
        </p:spPr>
      </p:sp>
      <p:sp>
        <p:nvSpPr>
          <p:cNvPr id="100357" name="Line 5"/>
          <p:cNvSpPr/>
          <p:nvPr/>
        </p:nvSpPr>
        <p:spPr>
          <a:xfrm>
            <a:off x="5795963" y="1052513"/>
            <a:ext cx="0" cy="4321175"/>
          </a:xfrm>
          <a:prstGeom prst="line">
            <a:avLst/>
          </a:prstGeom>
          <a:ln w="12700" cap="flat" cmpd="sng">
            <a:solidFill>
              <a:schemeClr val="tx1"/>
            </a:solidFill>
            <a:prstDash val="solid"/>
            <a:headEnd type="none" w="med" len="med"/>
            <a:tailEnd type="none" w="med" len="med"/>
          </a:ln>
        </p:spPr>
      </p:sp>
      <p:sp>
        <p:nvSpPr>
          <p:cNvPr id="100358" name="Line 6"/>
          <p:cNvSpPr/>
          <p:nvPr/>
        </p:nvSpPr>
        <p:spPr>
          <a:xfrm>
            <a:off x="323850" y="1341438"/>
            <a:ext cx="1655763" cy="0"/>
          </a:xfrm>
          <a:prstGeom prst="line">
            <a:avLst/>
          </a:prstGeom>
          <a:ln w="12700" cap="flat" cmpd="sng">
            <a:solidFill>
              <a:schemeClr val="tx1"/>
            </a:solidFill>
            <a:prstDash val="solid"/>
            <a:headEnd type="none" w="med" len="med"/>
            <a:tailEnd type="none" w="med" len="med"/>
          </a:ln>
        </p:spPr>
      </p:sp>
      <p:sp>
        <p:nvSpPr>
          <p:cNvPr id="100359" name="Line 7"/>
          <p:cNvSpPr/>
          <p:nvPr/>
        </p:nvSpPr>
        <p:spPr>
          <a:xfrm>
            <a:off x="323850" y="1773238"/>
            <a:ext cx="1655763" cy="0"/>
          </a:xfrm>
          <a:prstGeom prst="line">
            <a:avLst/>
          </a:prstGeom>
          <a:ln w="12700" cap="flat" cmpd="sng">
            <a:solidFill>
              <a:schemeClr val="tx1"/>
            </a:solidFill>
            <a:prstDash val="solid"/>
            <a:headEnd type="none" w="med" len="med"/>
            <a:tailEnd type="none" w="med" len="med"/>
          </a:ln>
        </p:spPr>
      </p:sp>
      <p:sp>
        <p:nvSpPr>
          <p:cNvPr id="100360" name="Line 8"/>
          <p:cNvSpPr/>
          <p:nvPr/>
        </p:nvSpPr>
        <p:spPr>
          <a:xfrm>
            <a:off x="1979613" y="1557338"/>
            <a:ext cx="1152525" cy="0"/>
          </a:xfrm>
          <a:prstGeom prst="line">
            <a:avLst/>
          </a:prstGeom>
          <a:ln w="28575" cap="flat" cmpd="sng">
            <a:solidFill>
              <a:schemeClr val="tx1"/>
            </a:solidFill>
            <a:prstDash val="solid"/>
            <a:headEnd type="none" w="med" len="med"/>
            <a:tailEnd type="triangle" w="med" len="med"/>
          </a:ln>
        </p:spPr>
      </p:sp>
      <p:sp>
        <p:nvSpPr>
          <p:cNvPr id="100361" name="Text Box 9"/>
          <p:cNvSpPr txBox="1"/>
          <p:nvPr/>
        </p:nvSpPr>
        <p:spPr>
          <a:xfrm>
            <a:off x="1908175" y="1196975"/>
            <a:ext cx="1079500" cy="396875"/>
          </a:xfrm>
          <a:prstGeom prst="rect">
            <a:avLst/>
          </a:prstGeom>
          <a:noFill/>
          <a:ln w="9525">
            <a:noFill/>
          </a:ln>
        </p:spPr>
        <p:txBody>
          <a:bodyPr>
            <a:spAutoFit/>
          </a:bodyPr>
          <a:p>
            <a:pPr algn="ctr" eaLnBrk="0" hangingPunct="0">
              <a:lnSpc>
                <a:spcPct val="100000"/>
              </a:lnSpc>
              <a:spcBef>
                <a:spcPct val="0"/>
              </a:spcBef>
            </a:pPr>
            <a:r>
              <a:rPr lang="zh-CN" altLang="en-US" sz="2000" dirty="0">
                <a:latin typeface="Arial" panose="020B0604020202020204" pitchFamily="34" charset="0"/>
              </a:rPr>
              <a:t>入管程</a:t>
            </a:r>
            <a:endParaRPr lang="zh-CN" altLang="en-US" sz="2000" dirty="0">
              <a:latin typeface="Arial" panose="020B0604020202020204" pitchFamily="34" charset="0"/>
            </a:endParaRPr>
          </a:p>
        </p:txBody>
      </p:sp>
      <p:sp>
        <p:nvSpPr>
          <p:cNvPr id="100362" name="Text Box 10"/>
          <p:cNvSpPr txBox="1"/>
          <p:nvPr/>
        </p:nvSpPr>
        <p:spPr>
          <a:xfrm>
            <a:off x="1835150" y="4365625"/>
            <a:ext cx="1223963" cy="457200"/>
          </a:xfrm>
          <a:prstGeom prst="rect">
            <a:avLst/>
          </a:prstGeom>
          <a:noFill/>
          <a:ln w="9525">
            <a:noFill/>
          </a:ln>
        </p:spPr>
        <p:txBody>
          <a:bodyPr>
            <a:spAutoFit/>
          </a:bodyPr>
          <a:p>
            <a:pPr algn="ctr" eaLnBrk="0" hangingPunct="0">
              <a:lnSpc>
                <a:spcPct val="100000"/>
              </a:lnSpc>
              <a:spcBef>
                <a:spcPct val="0"/>
              </a:spcBef>
            </a:pPr>
            <a:r>
              <a:rPr lang="zh-CN" altLang="en-US" dirty="0">
                <a:latin typeface="Arial" panose="020B0604020202020204" pitchFamily="34" charset="0"/>
              </a:rPr>
              <a:t>出管程</a:t>
            </a:r>
            <a:endParaRPr lang="zh-CN" altLang="en-US" dirty="0">
              <a:latin typeface="Arial" panose="020B0604020202020204" pitchFamily="34" charset="0"/>
            </a:endParaRPr>
          </a:p>
        </p:txBody>
      </p:sp>
      <p:sp>
        <p:nvSpPr>
          <p:cNvPr id="100363" name="Line 11"/>
          <p:cNvSpPr/>
          <p:nvPr/>
        </p:nvSpPr>
        <p:spPr>
          <a:xfrm flipH="1">
            <a:off x="1763713" y="4797425"/>
            <a:ext cx="1366837" cy="0"/>
          </a:xfrm>
          <a:prstGeom prst="line">
            <a:avLst/>
          </a:prstGeom>
          <a:ln w="28575" cap="flat" cmpd="sng">
            <a:solidFill>
              <a:schemeClr val="tx1"/>
            </a:solidFill>
            <a:prstDash val="solid"/>
            <a:headEnd type="none" w="med" len="med"/>
            <a:tailEnd type="triangle" w="med" len="med"/>
          </a:ln>
        </p:spPr>
      </p:sp>
      <p:sp>
        <p:nvSpPr>
          <p:cNvPr id="100364" name="Line 12"/>
          <p:cNvSpPr/>
          <p:nvPr/>
        </p:nvSpPr>
        <p:spPr>
          <a:xfrm>
            <a:off x="6515100" y="1700213"/>
            <a:ext cx="1584325" cy="0"/>
          </a:xfrm>
          <a:prstGeom prst="line">
            <a:avLst/>
          </a:prstGeom>
          <a:ln w="12700" cap="flat" cmpd="sng">
            <a:solidFill>
              <a:schemeClr val="tx1"/>
            </a:solidFill>
            <a:prstDash val="solid"/>
            <a:headEnd type="none" w="med" len="med"/>
            <a:tailEnd type="none" w="med" len="med"/>
          </a:ln>
        </p:spPr>
      </p:sp>
      <p:sp>
        <p:nvSpPr>
          <p:cNvPr id="100365" name="Line 13"/>
          <p:cNvSpPr/>
          <p:nvPr/>
        </p:nvSpPr>
        <p:spPr>
          <a:xfrm>
            <a:off x="6515100" y="2133600"/>
            <a:ext cx="1584325" cy="0"/>
          </a:xfrm>
          <a:prstGeom prst="line">
            <a:avLst/>
          </a:prstGeom>
          <a:ln w="12700" cap="flat" cmpd="sng">
            <a:solidFill>
              <a:schemeClr val="tx1"/>
            </a:solidFill>
            <a:prstDash val="solid"/>
            <a:headEnd type="none" w="med" len="med"/>
            <a:tailEnd type="none" w="med" len="med"/>
          </a:ln>
        </p:spPr>
      </p:sp>
      <p:sp>
        <p:nvSpPr>
          <p:cNvPr id="100366" name="Line 14"/>
          <p:cNvSpPr/>
          <p:nvPr/>
        </p:nvSpPr>
        <p:spPr>
          <a:xfrm>
            <a:off x="6515100" y="3141663"/>
            <a:ext cx="1657350" cy="0"/>
          </a:xfrm>
          <a:prstGeom prst="line">
            <a:avLst/>
          </a:prstGeom>
          <a:ln w="12700" cap="flat" cmpd="sng">
            <a:solidFill>
              <a:schemeClr val="tx1"/>
            </a:solidFill>
            <a:prstDash val="solid"/>
            <a:headEnd type="none" w="med" len="med"/>
            <a:tailEnd type="none" w="med" len="med"/>
          </a:ln>
        </p:spPr>
      </p:sp>
      <p:sp>
        <p:nvSpPr>
          <p:cNvPr id="100367" name="Line 15"/>
          <p:cNvSpPr/>
          <p:nvPr/>
        </p:nvSpPr>
        <p:spPr>
          <a:xfrm>
            <a:off x="6515100" y="3573463"/>
            <a:ext cx="1657350" cy="0"/>
          </a:xfrm>
          <a:prstGeom prst="line">
            <a:avLst/>
          </a:prstGeom>
          <a:ln w="12700" cap="flat" cmpd="sng">
            <a:solidFill>
              <a:schemeClr val="tx1"/>
            </a:solidFill>
            <a:prstDash val="solid"/>
            <a:headEnd type="none" w="med" len="med"/>
            <a:tailEnd type="none" w="med" len="med"/>
          </a:ln>
        </p:spPr>
      </p:sp>
      <p:sp>
        <p:nvSpPr>
          <p:cNvPr id="100368" name="Line 16"/>
          <p:cNvSpPr/>
          <p:nvPr/>
        </p:nvSpPr>
        <p:spPr>
          <a:xfrm>
            <a:off x="6515100" y="1700213"/>
            <a:ext cx="1588" cy="433387"/>
          </a:xfrm>
          <a:prstGeom prst="line">
            <a:avLst/>
          </a:prstGeom>
          <a:ln w="12700" cap="flat" cmpd="sng">
            <a:solidFill>
              <a:schemeClr val="tx1"/>
            </a:solidFill>
            <a:prstDash val="solid"/>
            <a:headEnd type="none" w="med" len="med"/>
            <a:tailEnd type="none" w="med" len="med"/>
          </a:ln>
        </p:spPr>
      </p:sp>
      <p:sp>
        <p:nvSpPr>
          <p:cNvPr id="100369" name="Line 17"/>
          <p:cNvSpPr/>
          <p:nvPr/>
        </p:nvSpPr>
        <p:spPr>
          <a:xfrm>
            <a:off x="6515100" y="3141663"/>
            <a:ext cx="1588" cy="431800"/>
          </a:xfrm>
          <a:prstGeom prst="line">
            <a:avLst/>
          </a:prstGeom>
          <a:ln w="12700" cap="flat" cmpd="sng">
            <a:solidFill>
              <a:schemeClr val="tx1"/>
            </a:solidFill>
            <a:prstDash val="solid"/>
            <a:headEnd type="none" w="med" len="med"/>
            <a:tailEnd type="none" w="med" len="med"/>
          </a:ln>
        </p:spPr>
      </p:sp>
      <p:sp>
        <p:nvSpPr>
          <p:cNvPr id="100370" name="Line 18"/>
          <p:cNvSpPr/>
          <p:nvPr/>
        </p:nvSpPr>
        <p:spPr>
          <a:xfrm>
            <a:off x="5507038" y="2852738"/>
            <a:ext cx="3097212" cy="0"/>
          </a:xfrm>
          <a:prstGeom prst="line">
            <a:avLst/>
          </a:prstGeom>
          <a:ln w="19050" cap="flat" cmpd="sng">
            <a:solidFill>
              <a:schemeClr val="tx1"/>
            </a:solidFill>
            <a:prstDash val="solid"/>
            <a:headEnd type="none" w="med" len="med"/>
            <a:tailEnd type="none" w="med" len="med"/>
          </a:ln>
        </p:spPr>
      </p:sp>
      <p:sp>
        <p:nvSpPr>
          <p:cNvPr id="100371" name="Line 19"/>
          <p:cNvSpPr/>
          <p:nvPr/>
        </p:nvSpPr>
        <p:spPr>
          <a:xfrm>
            <a:off x="5651500" y="4292600"/>
            <a:ext cx="3097213" cy="0"/>
          </a:xfrm>
          <a:prstGeom prst="line">
            <a:avLst/>
          </a:prstGeom>
          <a:ln w="19050" cap="flat" cmpd="sng">
            <a:solidFill>
              <a:schemeClr val="tx1"/>
            </a:solidFill>
            <a:prstDash val="solid"/>
            <a:headEnd type="none" w="med" len="med"/>
            <a:tailEnd type="none" w="med" len="med"/>
          </a:ln>
        </p:spPr>
      </p:sp>
      <p:sp>
        <p:nvSpPr>
          <p:cNvPr id="100372" name="Line 20"/>
          <p:cNvSpPr/>
          <p:nvPr/>
        </p:nvSpPr>
        <p:spPr>
          <a:xfrm>
            <a:off x="8604250" y="1844675"/>
            <a:ext cx="0" cy="1008063"/>
          </a:xfrm>
          <a:prstGeom prst="line">
            <a:avLst/>
          </a:prstGeom>
          <a:ln w="19050" cap="flat" cmpd="sng">
            <a:solidFill>
              <a:schemeClr val="tx1"/>
            </a:solidFill>
            <a:prstDash val="solid"/>
            <a:headEnd type="none" w="med" len="med"/>
            <a:tailEnd type="none" w="med" len="med"/>
          </a:ln>
        </p:spPr>
      </p:sp>
      <p:sp>
        <p:nvSpPr>
          <p:cNvPr id="100373" name="Line 21"/>
          <p:cNvSpPr/>
          <p:nvPr/>
        </p:nvSpPr>
        <p:spPr>
          <a:xfrm>
            <a:off x="8748713" y="3355975"/>
            <a:ext cx="0" cy="936625"/>
          </a:xfrm>
          <a:prstGeom prst="line">
            <a:avLst/>
          </a:prstGeom>
          <a:ln w="19050" cap="flat" cmpd="sng">
            <a:solidFill>
              <a:schemeClr val="tx1"/>
            </a:solidFill>
            <a:prstDash val="solid"/>
            <a:headEnd type="none" w="med" len="med"/>
            <a:tailEnd type="none" w="med" len="med"/>
          </a:ln>
        </p:spPr>
      </p:sp>
      <p:sp>
        <p:nvSpPr>
          <p:cNvPr id="100374" name="Line 22"/>
          <p:cNvSpPr/>
          <p:nvPr/>
        </p:nvSpPr>
        <p:spPr>
          <a:xfrm flipH="1">
            <a:off x="8243888" y="1844675"/>
            <a:ext cx="360362" cy="0"/>
          </a:xfrm>
          <a:prstGeom prst="line">
            <a:avLst/>
          </a:prstGeom>
          <a:ln w="19050" cap="flat" cmpd="sng">
            <a:solidFill>
              <a:schemeClr val="tx1"/>
            </a:solidFill>
            <a:prstDash val="solid"/>
            <a:headEnd type="none" w="med" len="med"/>
            <a:tailEnd type="triangle" w="med" len="med"/>
          </a:ln>
        </p:spPr>
      </p:sp>
      <p:sp>
        <p:nvSpPr>
          <p:cNvPr id="100375" name="Line 23"/>
          <p:cNvSpPr/>
          <p:nvPr/>
        </p:nvSpPr>
        <p:spPr>
          <a:xfrm flipH="1">
            <a:off x="8388350" y="3357563"/>
            <a:ext cx="360363" cy="0"/>
          </a:xfrm>
          <a:prstGeom prst="line">
            <a:avLst/>
          </a:prstGeom>
          <a:ln w="19050" cap="flat" cmpd="sng">
            <a:solidFill>
              <a:schemeClr val="tx1"/>
            </a:solidFill>
            <a:prstDash val="solid"/>
            <a:headEnd type="none" w="med" len="med"/>
            <a:tailEnd type="triangle" w="med" len="med"/>
          </a:ln>
        </p:spPr>
      </p:sp>
      <p:sp>
        <p:nvSpPr>
          <p:cNvPr id="100376" name="Line 24"/>
          <p:cNvSpPr/>
          <p:nvPr/>
        </p:nvSpPr>
        <p:spPr>
          <a:xfrm flipH="1">
            <a:off x="5146675" y="1844675"/>
            <a:ext cx="1368425" cy="0"/>
          </a:xfrm>
          <a:prstGeom prst="line">
            <a:avLst/>
          </a:prstGeom>
          <a:ln w="28575" cap="flat" cmpd="sng">
            <a:solidFill>
              <a:schemeClr val="tx1"/>
            </a:solidFill>
            <a:prstDash val="solid"/>
            <a:headEnd type="none" w="med" len="med"/>
            <a:tailEnd type="triangle" w="med" len="med"/>
          </a:ln>
        </p:spPr>
      </p:sp>
      <p:sp>
        <p:nvSpPr>
          <p:cNvPr id="100377" name="Text Box 26"/>
          <p:cNvSpPr txBox="1"/>
          <p:nvPr/>
        </p:nvSpPr>
        <p:spPr>
          <a:xfrm>
            <a:off x="5075238" y="1412875"/>
            <a:ext cx="1512887" cy="457200"/>
          </a:xfrm>
          <a:prstGeom prst="rect">
            <a:avLst/>
          </a:prstGeom>
          <a:noFill/>
          <a:ln w="9525">
            <a:noFill/>
          </a:ln>
        </p:spPr>
        <p:txBody>
          <a:bodyPr>
            <a:spAutoFit/>
          </a:bodyPr>
          <a:p>
            <a:pPr algn="ctr" eaLnBrk="0" hangingPunct="0">
              <a:lnSpc>
                <a:spcPct val="100000"/>
              </a:lnSpc>
              <a:spcBef>
                <a:spcPct val="0"/>
              </a:spcBef>
            </a:pPr>
            <a:r>
              <a:rPr lang="en-US" altLang="zh-CN" b="0" dirty="0">
                <a:latin typeface="Arial" panose="020B0604020202020204" pitchFamily="34" charset="0"/>
              </a:rPr>
              <a:t>C1.signal</a:t>
            </a:r>
            <a:endParaRPr lang="en-US" altLang="zh-CN" b="0" dirty="0">
              <a:latin typeface="Arial" panose="020B0604020202020204" pitchFamily="34" charset="0"/>
            </a:endParaRPr>
          </a:p>
        </p:txBody>
      </p:sp>
      <p:sp>
        <p:nvSpPr>
          <p:cNvPr id="100378" name="Text Box 27"/>
          <p:cNvSpPr txBox="1"/>
          <p:nvPr/>
        </p:nvSpPr>
        <p:spPr>
          <a:xfrm>
            <a:off x="4787900" y="2924175"/>
            <a:ext cx="1655763" cy="457200"/>
          </a:xfrm>
          <a:prstGeom prst="rect">
            <a:avLst/>
          </a:prstGeom>
          <a:noFill/>
          <a:ln w="9525">
            <a:noFill/>
          </a:ln>
        </p:spPr>
        <p:txBody>
          <a:bodyPr>
            <a:spAutoFit/>
          </a:bodyPr>
          <a:p>
            <a:pPr algn="ctr" eaLnBrk="0" hangingPunct="0">
              <a:lnSpc>
                <a:spcPct val="100000"/>
              </a:lnSpc>
              <a:spcBef>
                <a:spcPct val="0"/>
              </a:spcBef>
            </a:pPr>
            <a:r>
              <a:rPr lang="en-US" altLang="zh-CN" b="0" dirty="0">
                <a:latin typeface="Arial" panose="020B0604020202020204" pitchFamily="34" charset="0"/>
              </a:rPr>
              <a:t>Cn.signal</a:t>
            </a:r>
            <a:endParaRPr lang="en-US" altLang="zh-CN" b="0" dirty="0">
              <a:latin typeface="Arial" panose="020B0604020202020204" pitchFamily="34" charset="0"/>
            </a:endParaRPr>
          </a:p>
        </p:txBody>
      </p:sp>
      <p:sp>
        <p:nvSpPr>
          <p:cNvPr id="100379" name="Line 28"/>
          <p:cNvSpPr/>
          <p:nvPr/>
        </p:nvSpPr>
        <p:spPr>
          <a:xfrm flipH="1">
            <a:off x="4932363" y="3357563"/>
            <a:ext cx="1511300" cy="0"/>
          </a:xfrm>
          <a:prstGeom prst="line">
            <a:avLst/>
          </a:prstGeom>
          <a:ln w="28575" cap="flat" cmpd="sng">
            <a:solidFill>
              <a:schemeClr val="tx1"/>
            </a:solidFill>
            <a:prstDash val="solid"/>
            <a:headEnd type="none" w="med" len="med"/>
            <a:tailEnd type="triangle" w="med" len="med"/>
          </a:ln>
        </p:spPr>
      </p:sp>
      <p:sp>
        <p:nvSpPr>
          <p:cNvPr id="100380" name="Text Box 29"/>
          <p:cNvSpPr txBox="1"/>
          <p:nvPr/>
        </p:nvSpPr>
        <p:spPr>
          <a:xfrm>
            <a:off x="3203575" y="5516563"/>
            <a:ext cx="1439863" cy="519112"/>
          </a:xfrm>
          <a:prstGeom prst="rect">
            <a:avLst/>
          </a:prstGeom>
          <a:noFill/>
          <a:ln w="9525">
            <a:noFill/>
          </a:ln>
        </p:spPr>
        <p:txBody>
          <a:bodyPr>
            <a:spAutoFit/>
          </a:bodyPr>
          <a:p>
            <a:pPr algn="ctr" eaLnBrk="0" hangingPunct="0">
              <a:lnSpc>
                <a:spcPct val="100000"/>
              </a:lnSpc>
              <a:spcBef>
                <a:spcPct val="0"/>
              </a:spcBef>
            </a:pPr>
            <a:r>
              <a:rPr lang="zh-CN" altLang="en-US" sz="1800" b="0" dirty="0">
                <a:latin typeface="Arial" panose="020B0604020202020204" pitchFamily="34" charset="0"/>
              </a:rPr>
              <a:t> </a:t>
            </a:r>
            <a:r>
              <a:rPr lang="zh-CN" altLang="en-US" sz="2800" dirty="0">
                <a:solidFill>
                  <a:srgbClr val="008AF2"/>
                </a:solidFill>
                <a:latin typeface="Arial" panose="020B0604020202020204" pitchFamily="34" charset="0"/>
              </a:rPr>
              <a:t> </a:t>
            </a:r>
            <a:r>
              <a:rPr lang="zh-CN" altLang="en-US" sz="2800" dirty="0">
                <a:solidFill>
                  <a:srgbClr val="008000"/>
                </a:solidFill>
                <a:latin typeface="Arial" panose="020B0604020202020204" pitchFamily="34" charset="0"/>
              </a:rPr>
              <a:t>管程 </a:t>
            </a:r>
            <a:r>
              <a:rPr lang="zh-CN" altLang="en-US" sz="2800" dirty="0">
                <a:solidFill>
                  <a:srgbClr val="008AF2"/>
                </a:solidFill>
                <a:latin typeface="Arial" panose="020B0604020202020204" pitchFamily="34" charset="0"/>
              </a:rPr>
              <a:t>  </a:t>
            </a:r>
            <a:r>
              <a:rPr lang="zh-CN" altLang="en-US" sz="1800" b="0" dirty="0">
                <a:latin typeface="Arial" panose="020B0604020202020204" pitchFamily="34" charset="0"/>
              </a:rPr>
              <a:t>      </a:t>
            </a:r>
            <a:endParaRPr lang="zh-CN" altLang="en-US" sz="1800" b="0" dirty="0">
              <a:latin typeface="Arial" panose="020B0604020202020204" pitchFamily="34" charset="0"/>
            </a:endParaRPr>
          </a:p>
        </p:txBody>
      </p:sp>
      <p:sp>
        <p:nvSpPr>
          <p:cNvPr id="100381" name="Text Box 30"/>
          <p:cNvSpPr txBox="1"/>
          <p:nvPr/>
        </p:nvSpPr>
        <p:spPr>
          <a:xfrm>
            <a:off x="5940425" y="5516563"/>
            <a:ext cx="2303463" cy="519112"/>
          </a:xfrm>
          <a:prstGeom prst="rect">
            <a:avLst/>
          </a:prstGeom>
          <a:noFill/>
          <a:ln w="9525">
            <a:noFill/>
          </a:ln>
        </p:spPr>
        <p:txBody>
          <a:bodyPr>
            <a:spAutoFit/>
          </a:bodyPr>
          <a:p>
            <a:pPr algn="ctr" eaLnBrk="0" hangingPunct="0">
              <a:lnSpc>
                <a:spcPct val="100000"/>
              </a:lnSpc>
              <a:spcBef>
                <a:spcPct val="0"/>
              </a:spcBef>
            </a:pPr>
            <a:r>
              <a:rPr lang="zh-CN" altLang="en-US" sz="1800" b="0" dirty="0">
                <a:latin typeface="Arial" panose="020B0604020202020204" pitchFamily="34" charset="0"/>
              </a:rPr>
              <a:t> </a:t>
            </a:r>
            <a:r>
              <a:rPr lang="zh-CN" altLang="en-US" sz="2800" dirty="0">
                <a:solidFill>
                  <a:srgbClr val="008AF2"/>
                </a:solidFill>
                <a:latin typeface="Arial" panose="020B0604020202020204" pitchFamily="34" charset="0"/>
              </a:rPr>
              <a:t> </a:t>
            </a:r>
            <a:r>
              <a:rPr lang="zh-CN" altLang="en-US" sz="2800" dirty="0">
                <a:solidFill>
                  <a:srgbClr val="008000"/>
                </a:solidFill>
                <a:latin typeface="Arial" panose="020B0604020202020204" pitchFamily="34" charset="0"/>
              </a:rPr>
              <a:t>管程等待区</a:t>
            </a:r>
            <a:r>
              <a:rPr lang="zh-CN" altLang="en-US" sz="2800" dirty="0">
                <a:solidFill>
                  <a:srgbClr val="008AF2"/>
                </a:solidFill>
                <a:latin typeface="Arial" panose="020B0604020202020204" pitchFamily="34" charset="0"/>
              </a:rPr>
              <a:t>   </a:t>
            </a:r>
            <a:r>
              <a:rPr lang="zh-CN" altLang="en-US" sz="1800" b="0" dirty="0">
                <a:latin typeface="Arial" panose="020B0604020202020204" pitchFamily="34" charset="0"/>
              </a:rPr>
              <a:t>      </a:t>
            </a:r>
            <a:endParaRPr lang="zh-CN" altLang="en-US" sz="1800" b="0" dirty="0">
              <a:latin typeface="Arial" panose="020B0604020202020204" pitchFamily="34" charset="0"/>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ChangeArrowheads="1"/>
          </p:cNvSpPr>
          <p:nvPr/>
        </p:nvSpPr>
        <p:spPr bwMode="auto">
          <a:xfrm>
            <a:off x="2328863" y="125413"/>
            <a:ext cx="5267325" cy="927100"/>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2"/>
                </a:solidFill>
                <a:effectLst/>
                <a:uLnTx/>
                <a:uFillTx/>
                <a:latin typeface="Arial" panose="020B0604020202020204" pitchFamily="34" charset="0"/>
                <a:ea typeface="宋体" panose="02010600030101010101" pitchFamily="2" charset="-122"/>
                <a:cs typeface="+mn-cs"/>
              </a:rPr>
              <a:t>2.6 </a:t>
            </a:r>
            <a:r>
              <a:rPr kumimoji="0" lang="zh-CN" altLang="en-US" sz="4400" b="1" i="0" u="none" strike="noStrike" kern="1200" cap="none" spc="0" normalizeH="0" baseline="0" noProof="0" smtClean="0">
                <a:ln>
                  <a:noFill/>
                </a:ln>
                <a:solidFill>
                  <a:schemeClr val="tx2"/>
                </a:solidFill>
                <a:effectLst/>
                <a:uLnTx/>
                <a:uFillTx/>
                <a:latin typeface="Arial" panose="020B0604020202020204" pitchFamily="34" charset="0"/>
                <a:ea typeface="宋体" panose="02010600030101010101" pitchFamily="2" charset="-122"/>
                <a:cs typeface="+mn-cs"/>
              </a:rPr>
              <a:t>进程通信</a:t>
            </a:r>
            <a:r>
              <a:rPr kumimoji="0" lang="zh-CN" altLang="en-US" sz="4400" b="1" i="0" u="none" strike="noStrike" kern="1200" cap="none" spc="0" normalizeH="0" baseline="0" noProof="0" smtClean="0">
                <a:ln>
                  <a:noFill/>
                </a:ln>
                <a:solidFill>
                  <a:schemeClr val="tx2"/>
                </a:solidFill>
                <a:effectLst/>
                <a:uLnTx/>
                <a:uFillTx/>
                <a:latin typeface="Arial" panose="020B0604020202020204" pitchFamily="34" charset="0"/>
                <a:ea typeface="MS PGothic" panose="020B0600070205080204" pitchFamily="34" charset="-128"/>
                <a:cs typeface="+mn-cs"/>
              </a:rPr>
              <a:t> </a:t>
            </a:r>
            <a:endParaRPr kumimoji="0" lang="zh-CN" altLang="en-US" sz="4400" b="1" i="0" u="none" strike="noStrike" kern="1200" cap="none" spc="0" normalizeH="0" baseline="0" noProof="0" smtClean="0">
              <a:ln>
                <a:noFill/>
              </a:ln>
              <a:solidFill>
                <a:schemeClr val="tx2"/>
              </a:solidFill>
              <a:effectLst/>
              <a:uLnTx/>
              <a:uFillTx/>
              <a:latin typeface="Arial" panose="020B0604020202020204" pitchFamily="34" charset="0"/>
              <a:ea typeface="MS PGothic" panose="020B0600070205080204" pitchFamily="34" charset="-128"/>
              <a:cs typeface="+mn-cs"/>
            </a:endParaRPr>
          </a:p>
        </p:txBody>
      </p:sp>
      <p:sp>
        <p:nvSpPr>
          <p:cNvPr id="103427" name="Rectangle 3"/>
          <p:cNvSpPr/>
          <p:nvPr/>
        </p:nvSpPr>
        <p:spPr>
          <a:xfrm>
            <a:off x="468313" y="2060575"/>
            <a:ext cx="2374900" cy="1511300"/>
          </a:xfrm>
          <a:prstGeom prst="rect">
            <a:avLst/>
          </a:prstGeom>
          <a:noFill/>
          <a:ln w="9525">
            <a:noFill/>
          </a:ln>
        </p:spPr>
        <p:txBody>
          <a:bodyPr/>
          <a:p>
            <a:pPr marL="342900" indent="-342900" eaLnBrk="0" hangingPunct="0">
              <a:lnSpc>
                <a:spcPct val="125000"/>
              </a:lnSpc>
              <a:spcBef>
                <a:spcPct val="20000"/>
              </a:spcBef>
              <a:buChar char="•"/>
            </a:pPr>
            <a:r>
              <a:rPr lang="zh-CN" altLang="en-US" sz="2800" dirty="0">
                <a:solidFill>
                  <a:srgbClr val="008AF2"/>
                </a:solidFill>
                <a:latin typeface="Arial" panose="020B0604020202020204" pitchFamily="34" charset="0"/>
              </a:rPr>
              <a:t>低级通信：</a:t>
            </a:r>
            <a:endParaRPr lang="zh-CN" altLang="en-US" sz="2800" dirty="0">
              <a:latin typeface="Arial" panose="020B0604020202020204" pitchFamily="34" charset="0"/>
            </a:endParaRPr>
          </a:p>
          <a:p>
            <a:pPr marL="342900" indent="-342900" eaLnBrk="0" hangingPunct="0">
              <a:lnSpc>
                <a:spcPct val="125000"/>
              </a:lnSpc>
              <a:spcBef>
                <a:spcPct val="20000"/>
              </a:spcBef>
              <a:buChar char="•"/>
            </a:pPr>
            <a:r>
              <a:rPr lang="zh-CN" altLang="en-US" sz="2800" dirty="0">
                <a:solidFill>
                  <a:srgbClr val="008AF2"/>
                </a:solidFill>
                <a:latin typeface="Arial" panose="020B0604020202020204" pitchFamily="34" charset="0"/>
              </a:rPr>
              <a:t>高级通信：</a:t>
            </a:r>
            <a:endParaRPr lang="zh-CN" altLang="en-US" sz="2800" dirty="0">
              <a:latin typeface="Arial" panose="020B0604020202020204" pitchFamily="34" charset="0"/>
            </a:endParaRPr>
          </a:p>
        </p:txBody>
      </p:sp>
      <p:sp>
        <p:nvSpPr>
          <p:cNvPr id="101380" name="Rectangle 4"/>
          <p:cNvSpPr/>
          <p:nvPr/>
        </p:nvSpPr>
        <p:spPr>
          <a:xfrm>
            <a:off x="468313" y="1484313"/>
            <a:ext cx="8064500" cy="647700"/>
          </a:xfrm>
          <a:prstGeom prst="rect">
            <a:avLst/>
          </a:prstGeom>
          <a:noFill/>
          <a:ln w="9525">
            <a:noFill/>
          </a:ln>
        </p:spPr>
        <p:txBody>
          <a:bodyPr anchor="ctr"/>
          <a:p>
            <a:pPr eaLnBrk="0" hangingPunct="0">
              <a:lnSpc>
                <a:spcPct val="100000"/>
              </a:lnSpc>
              <a:spcBef>
                <a:spcPct val="0"/>
              </a:spcBef>
            </a:pPr>
            <a:r>
              <a:rPr lang="zh-CN" altLang="en-US" sz="3200" dirty="0">
                <a:solidFill>
                  <a:srgbClr val="FF3300"/>
                </a:solidFill>
                <a:latin typeface="Arial" panose="020B0604020202020204" pitchFamily="34" charset="0"/>
                <a:ea typeface="仿宋_GB2312" pitchFamily="49" charset="-122"/>
              </a:rPr>
              <a:t>一、进程间通信的类型：</a:t>
            </a:r>
            <a:endParaRPr lang="zh-CN" altLang="en-US" sz="3200" dirty="0">
              <a:solidFill>
                <a:srgbClr val="FF3300"/>
              </a:solidFill>
              <a:latin typeface="Arial" panose="020B0604020202020204" pitchFamily="34" charset="0"/>
              <a:ea typeface="仿宋_GB2312" pitchFamily="49" charset="-122"/>
            </a:endParaRPr>
          </a:p>
        </p:txBody>
      </p:sp>
      <p:sp>
        <p:nvSpPr>
          <p:cNvPr id="101381" name="Rectangle 5"/>
          <p:cNvSpPr/>
          <p:nvPr/>
        </p:nvSpPr>
        <p:spPr>
          <a:xfrm>
            <a:off x="1403350" y="1052513"/>
            <a:ext cx="7200900" cy="431800"/>
          </a:xfrm>
          <a:prstGeom prst="rect">
            <a:avLst/>
          </a:prstGeom>
          <a:noFill/>
          <a:ln w="9525">
            <a:noFill/>
          </a:ln>
        </p:spPr>
        <p:txBody>
          <a:bodyPr anchor="ctr"/>
          <a:p>
            <a:pPr eaLnBrk="0" hangingPunct="0">
              <a:lnSpc>
                <a:spcPct val="100000"/>
              </a:lnSpc>
              <a:spcBef>
                <a:spcPct val="0"/>
              </a:spcBef>
            </a:pPr>
            <a:r>
              <a:rPr lang="zh-CN" altLang="en-US" dirty="0">
                <a:latin typeface="Arial" panose="020B0604020202020204" pitchFamily="34" charset="0"/>
                <a:ea typeface="仿宋_GB2312" pitchFamily="49" charset="-122"/>
              </a:rPr>
              <a:t>            是指进程间的信息交换。</a:t>
            </a:r>
            <a:endParaRPr lang="zh-CN" altLang="en-US" dirty="0">
              <a:latin typeface="Arial" panose="020B0604020202020204" pitchFamily="34" charset="0"/>
              <a:ea typeface="仿宋_GB2312" pitchFamily="49" charset="-122"/>
            </a:endParaRPr>
          </a:p>
        </p:txBody>
      </p:sp>
      <p:sp>
        <p:nvSpPr>
          <p:cNvPr id="103430" name="Rectangle 6"/>
          <p:cNvSpPr/>
          <p:nvPr/>
        </p:nvSpPr>
        <p:spPr>
          <a:xfrm>
            <a:off x="2771775" y="2060575"/>
            <a:ext cx="5616575" cy="719138"/>
          </a:xfrm>
          <a:prstGeom prst="rect">
            <a:avLst/>
          </a:prstGeom>
          <a:noFill/>
          <a:ln w="9525">
            <a:noFill/>
          </a:ln>
        </p:spPr>
        <p:txBody>
          <a:bodyPr/>
          <a:p>
            <a:pPr marL="342900" indent="-342900" eaLnBrk="0" hangingPunct="0">
              <a:lnSpc>
                <a:spcPct val="125000"/>
              </a:lnSpc>
              <a:spcBef>
                <a:spcPct val="20000"/>
              </a:spcBef>
            </a:pPr>
            <a:r>
              <a:rPr lang="zh-CN" altLang="en-US" sz="2800" dirty="0">
                <a:latin typeface="Arial" panose="020B0604020202020204" pitchFamily="34" charset="0"/>
              </a:rPr>
              <a:t>效率低；通信对用户不透明。</a:t>
            </a:r>
            <a:endParaRPr lang="zh-CN" altLang="en-US" sz="2800" dirty="0">
              <a:latin typeface="Arial" panose="020B0604020202020204" pitchFamily="34" charset="0"/>
            </a:endParaRPr>
          </a:p>
        </p:txBody>
      </p:sp>
      <p:sp>
        <p:nvSpPr>
          <p:cNvPr id="103431" name="Rectangle 7"/>
          <p:cNvSpPr/>
          <p:nvPr/>
        </p:nvSpPr>
        <p:spPr>
          <a:xfrm>
            <a:off x="2484438" y="2708275"/>
            <a:ext cx="5759450" cy="1800225"/>
          </a:xfrm>
          <a:prstGeom prst="rect">
            <a:avLst/>
          </a:prstGeom>
          <a:noFill/>
          <a:ln w="9525">
            <a:noFill/>
          </a:ln>
        </p:spPr>
        <p:txBody>
          <a:bodyPr/>
          <a:p>
            <a:pPr marL="342900" indent="-342900" eaLnBrk="0" hangingPunct="0">
              <a:lnSpc>
                <a:spcPct val="125000"/>
              </a:lnSpc>
              <a:spcBef>
                <a:spcPct val="20000"/>
              </a:spcBef>
            </a:pPr>
            <a:r>
              <a:rPr lang="zh-CN" altLang="en-US" sz="2800" dirty="0">
                <a:latin typeface="Arial" panose="020B0604020202020204" pitchFamily="34" charset="0"/>
              </a:rPr>
              <a:t>   用户直接利用操作系统所提供的一组通信命令，高效地传送大量数据的一种通信方式。</a:t>
            </a:r>
            <a:endParaRPr lang="zh-CN" altLang="en-US" sz="2800" dirty="0">
              <a:latin typeface="Arial" panose="020B0604020202020204" pitchFamily="34" charset="0"/>
            </a:endParaRPr>
          </a:p>
        </p:txBody>
      </p:sp>
      <p:sp>
        <p:nvSpPr>
          <p:cNvPr id="103432" name="Text Box 8"/>
          <p:cNvSpPr txBox="1"/>
          <p:nvPr/>
        </p:nvSpPr>
        <p:spPr>
          <a:xfrm>
            <a:off x="382588" y="4437063"/>
            <a:ext cx="8077200" cy="2117725"/>
          </a:xfrm>
          <a:prstGeom prst="rect">
            <a:avLst/>
          </a:prstGeom>
          <a:noFill/>
          <a:ln w="9525">
            <a:noFill/>
          </a:ln>
        </p:spPr>
        <p:txBody>
          <a:bodyPr>
            <a:spAutoFit/>
          </a:bodyPr>
          <a:p>
            <a:pPr>
              <a:lnSpc>
                <a:spcPct val="100000"/>
              </a:lnSpc>
              <a:spcBef>
                <a:spcPct val="20000"/>
              </a:spcBef>
              <a:buSzPct val="85000"/>
            </a:pPr>
            <a:r>
              <a:rPr lang="zh-CN" altLang="en-US" sz="3200" dirty="0">
                <a:solidFill>
                  <a:schemeClr val="accent1"/>
                </a:solidFill>
                <a:latin typeface="幼圆" pitchFamily="49" charset="-122"/>
              </a:rPr>
              <a:t>二、</a:t>
            </a:r>
            <a:r>
              <a:rPr lang="zh-CN" altLang="en-US" sz="3200" dirty="0">
                <a:solidFill>
                  <a:srgbClr val="FF3300"/>
                </a:solidFill>
                <a:latin typeface="Times New Roman" panose="02020603050405020304" pitchFamily="18" charset="0"/>
              </a:rPr>
              <a:t>高级通信类型</a:t>
            </a:r>
            <a:endParaRPr lang="zh-CN" altLang="en-US" sz="3200" dirty="0">
              <a:latin typeface="Times New Roman" panose="02020603050405020304" pitchFamily="18" charset="0"/>
            </a:endParaRPr>
          </a:p>
          <a:p>
            <a:pPr>
              <a:lnSpc>
                <a:spcPct val="100000"/>
              </a:lnSpc>
              <a:spcBef>
                <a:spcPct val="20000"/>
              </a:spcBef>
              <a:buSzPct val="85000"/>
            </a:pPr>
            <a:r>
              <a:rPr lang="en-US" altLang="zh-CN" sz="2800" dirty="0">
                <a:latin typeface="宋体" panose="02010600030101010101" pitchFamily="2" charset="-122"/>
              </a:rPr>
              <a:t>1 </a:t>
            </a:r>
            <a:r>
              <a:rPr lang="zh-CN" altLang="en-US" sz="2800" dirty="0">
                <a:latin typeface="宋体" panose="02010600030101010101" pitchFamily="2" charset="-122"/>
              </a:rPr>
              <a:t>共享存储器系统通信</a:t>
            </a:r>
            <a:r>
              <a:rPr lang="en-US" altLang="zh-CN" sz="2800" dirty="0">
                <a:latin typeface="宋体" panose="02010600030101010101" pitchFamily="2" charset="-122"/>
              </a:rPr>
              <a:t>(Shared-Memory System)</a:t>
            </a:r>
            <a:endParaRPr lang="en-US" altLang="zh-CN" sz="2800" dirty="0">
              <a:latin typeface="宋体" panose="02010600030101010101" pitchFamily="2" charset="-122"/>
            </a:endParaRPr>
          </a:p>
          <a:p>
            <a:pPr>
              <a:lnSpc>
                <a:spcPct val="100000"/>
              </a:lnSpc>
              <a:spcBef>
                <a:spcPct val="20000"/>
              </a:spcBef>
              <a:buSzPct val="85000"/>
            </a:pPr>
            <a:r>
              <a:rPr lang="en-US" altLang="zh-CN" sz="2800" dirty="0">
                <a:latin typeface="宋体" panose="02010600030101010101" pitchFamily="2" charset="-122"/>
              </a:rPr>
              <a:t>2 </a:t>
            </a:r>
            <a:r>
              <a:rPr lang="zh-CN" altLang="en-US" sz="2800" dirty="0">
                <a:latin typeface="宋体" panose="02010600030101010101" pitchFamily="2" charset="-122"/>
              </a:rPr>
              <a:t>管道</a:t>
            </a:r>
            <a:r>
              <a:rPr lang="en-US" altLang="zh-CN" sz="2800" dirty="0">
                <a:latin typeface="宋体" panose="02010600030101010101" pitchFamily="2" charset="-122"/>
              </a:rPr>
              <a:t>(pipe)</a:t>
            </a:r>
            <a:r>
              <a:rPr lang="zh-CN" altLang="en-US" sz="2800" dirty="0">
                <a:latin typeface="宋体" panose="02010600030101010101" pitchFamily="2" charset="-122"/>
              </a:rPr>
              <a:t>通信</a:t>
            </a:r>
            <a:endParaRPr lang="zh-CN" altLang="en-US" sz="2800" dirty="0">
              <a:latin typeface="宋体" panose="02010600030101010101" pitchFamily="2" charset="-122"/>
            </a:endParaRPr>
          </a:p>
          <a:p>
            <a:pPr>
              <a:lnSpc>
                <a:spcPct val="100000"/>
              </a:lnSpc>
              <a:spcBef>
                <a:spcPct val="20000"/>
              </a:spcBef>
              <a:buSzPct val="85000"/>
            </a:pPr>
            <a:r>
              <a:rPr lang="en-US" altLang="zh-CN" sz="2800" dirty="0">
                <a:latin typeface="宋体" panose="02010600030101010101" pitchFamily="2" charset="-122"/>
              </a:rPr>
              <a:t>3 </a:t>
            </a:r>
            <a:r>
              <a:rPr lang="zh-CN" altLang="en-US" sz="2800" dirty="0">
                <a:latin typeface="宋体" panose="02010600030101010101" pitchFamily="2" charset="-122"/>
              </a:rPr>
              <a:t>消息传递系统通信</a:t>
            </a:r>
            <a:r>
              <a:rPr lang="en-US" altLang="zh-CN" sz="2800" dirty="0">
                <a:latin typeface="宋体" panose="02010600030101010101" pitchFamily="2" charset="-122"/>
              </a:rPr>
              <a:t>(Message passing System)</a:t>
            </a:r>
            <a:r>
              <a:rPr lang="zh-CN" altLang="en-US" sz="2800" dirty="0">
                <a:latin typeface="幼圆" pitchFamily="49" charset="-122"/>
                <a:ea typeface="幼圆" pitchFamily="49" charset="-122"/>
              </a:rPr>
              <a:t>   </a:t>
            </a:r>
            <a:endParaRPr lang="zh-CN" altLang="en-US" sz="2800" dirty="0">
              <a:latin typeface="幼圆" pitchFamily="49" charset="-122"/>
              <a:ea typeface="幼圆"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box(in)">
                                      <p:cBhvr>
                                        <p:cTn id="7" dur="500"/>
                                        <p:tgtEl>
                                          <p:spTgt spid="1034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3430"/>
                                        </p:tgtEl>
                                        <p:attrNameLst>
                                          <p:attrName>style.visibility</p:attrName>
                                        </p:attrNameLst>
                                      </p:cBhvr>
                                      <p:to>
                                        <p:strVal val="visible"/>
                                      </p:to>
                                    </p:set>
                                    <p:animEffect transition="in" filter="box(in)">
                                      <p:cBhvr>
                                        <p:cTn id="12" dur="500"/>
                                        <p:tgtEl>
                                          <p:spTgt spid="1034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3431"/>
                                        </p:tgtEl>
                                        <p:attrNameLst>
                                          <p:attrName>style.visibility</p:attrName>
                                        </p:attrNameLst>
                                      </p:cBhvr>
                                      <p:to>
                                        <p:strVal val="visible"/>
                                      </p:to>
                                    </p:set>
                                    <p:animEffect transition="in" filter="box(in)">
                                      <p:cBhvr>
                                        <p:cTn id="17" dur="500"/>
                                        <p:tgtEl>
                                          <p:spTgt spid="10343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3432"/>
                                        </p:tgtEl>
                                        <p:attrNameLst>
                                          <p:attrName>style.visibility</p:attrName>
                                        </p:attrNameLst>
                                      </p:cBhvr>
                                      <p:to>
                                        <p:strVal val="visible"/>
                                      </p:to>
                                    </p:set>
                                    <p:animEffect transition="in" filter="box(in)">
                                      <p:cBhvr>
                                        <p:cTn id="22" dur="500"/>
                                        <p:tgtEl>
                                          <p:spTgt spid="103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P spid="103430" grpId="0"/>
      <p:bldP spid="103431" grpId="0"/>
      <p:bldP spid="10343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3" descr="Large confetti"/>
          <p:cNvSpPr/>
          <p:nvPr/>
        </p:nvSpPr>
        <p:spPr>
          <a:xfrm>
            <a:off x="466725" y="476250"/>
            <a:ext cx="5041900" cy="638175"/>
          </a:xfrm>
          <a:prstGeom prst="rect">
            <a:avLst/>
          </a:prstGeom>
          <a:noFill/>
          <a:ln w="9525">
            <a:noFill/>
          </a:ln>
        </p:spPr>
        <p:txBody>
          <a:bodyPr anchor="b"/>
          <a:p>
            <a:pPr algn="ctr" eaLnBrk="0" hangingPunct="0">
              <a:lnSpc>
                <a:spcPct val="100000"/>
              </a:lnSpc>
              <a:spcBef>
                <a:spcPct val="0"/>
              </a:spcBef>
            </a:pPr>
            <a:r>
              <a:rPr lang="en-US" altLang="zh-CN" sz="3600" dirty="0">
                <a:solidFill>
                  <a:schemeClr val="tx2"/>
                </a:solidFill>
                <a:latin typeface="仿宋_GB2312" pitchFamily="49" charset="-122"/>
                <a:ea typeface="仿宋_GB2312" pitchFamily="49" charset="-122"/>
              </a:rPr>
              <a:t>1 </a:t>
            </a:r>
            <a:r>
              <a:rPr lang="zh-CN" altLang="en-US" sz="3600" dirty="0">
                <a:solidFill>
                  <a:schemeClr val="tx2"/>
                </a:solidFill>
                <a:latin typeface="仿宋_GB2312" pitchFamily="49" charset="-122"/>
                <a:ea typeface="仿宋_GB2312" pitchFamily="49" charset="-122"/>
              </a:rPr>
              <a:t>共享存储器系统通信</a:t>
            </a:r>
            <a:endParaRPr lang="zh-CN" altLang="en-US" sz="3600" dirty="0">
              <a:solidFill>
                <a:schemeClr val="tx2"/>
              </a:solidFill>
              <a:latin typeface="仿宋_GB2312" pitchFamily="49" charset="-122"/>
              <a:ea typeface="仿宋_GB2312" pitchFamily="49" charset="-122"/>
            </a:endParaRPr>
          </a:p>
        </p:txBody>
      </p:sp>
      <p:sp>
        <p:nvSpPr>
          <p:cNvPr id="106502" name="Text Box 6"/>
          <p:cNvSpPr txBox="1"/>
          <p:nvPr/>
        </p:nvSpPr>
        <p:spPr>
          <a:xfrm>
            <a:off x="684213" y="1341438"/>
            <a:ext cx="7775575" cy="822325"/>
          </a:xfrm>
          <a:prstGeom prst="rect">
            <a:avLst/>
          </a:prstGeom>
          <a:noFill/>
          <a:ln w="9525">
            <a:noFill/>
          </a:ln>
        </p:spPr>
        <p:txBody>
          <a:bodyPr lIns="90000" tIns="46800" rIns="90000" bIns="46800">
            <a:spAutoFit/>
          </a:bodyPr>
          <a:p>
            <a:pPr marL="457200" indent="-457200">
              <a:lnSpc>
                <a:spcPct val="100000"/>
              </a:lnSpc>
              <a:spcBef>
                <a:spcPct val="0"/>
              </a:spcBef>
            </a:pPr>
            <a:r>
              <a:rPr lang="zh-CN" altLang="en-US" dirty="0">
                <a:latin typeface="Times New Roman" panose="02020603050405020304" pitchFamily="18" charset="0"/>
              </a:rPr>
              <a:t>      通过共享某些数据结构或共享存储器实现进程之间的信息交换。</a:t>
            </a:r>
            <a:endParaRPr lang="zh-CN" altLang="en-US" dirty="0">
              <a:latin typeface="Times New Roman" panose="02020603050405020304" pitchFamily="18" charset="0"/>
            </a:endParaRPr>
          </a:p>
        </p:txBody>
      </p:sp>
      <p:sp>
        <p:nvSpPr>
          <p:cNvPr id="106504" name="Text Box 8"/>
          <p:cNvSpPr txBox="1"/>
          <p:nvPr/>
        </p:nvSpPr>
        <p:spPr>
          <a:xfrm>
            <a:off x="250825" y="2205038"/>
            <a:ext cx="7775575" cy="579437"/>
          </a:xfrm>
          <a:prstGeom prst="rect">
            <a:avLst/>
          </a:prstGeom>
          <a:noFill/>
          <a:ln w="9525">
            <a:noFill/>
          </a:ln>
        </p:spPr>
        <p:txBody>
          <a:bodyPr lIns="90000" tIns="46800" rIns="90000" bIns="46800">
            <a:spAutoFit/>
          </a:bodyPr>
          <a:p>
            <a:pPr marL="457200" indent="-457200">
              <a:lnSpc>
                <a:spcPct val="100000"/>
              </a:lnSpc>
              <a:spcBef>
                <a:spcPct val="0"/>
              </a:spcBef>
            </a:pPr>
            <a:r>
              <a:rPr lang="zh-CN" altLang="en-US" sz="3200" dirty="0">
                <a:solidFill>
                  <a:srgbClr val="008AF2"/>
                </a:solidFill>
                <a:latin typeface="Times New Roman" panose="02020603050405020304" pitchFamily="18" charset="0"/>
              </a:rPr>
              <a:t>可分成两种类型：</a:t>
            </a:r>
            <a:endParaRPr lang="zh-CN" altLang="en-US" sz="3200" dirty="0">
              <a:solidFill>
                <a:srgbClr val="008AF2"/>
              </a:solidFill>
              <a:latin typeface="Times New Roman" panose="02020603050405020304" pitchFamily="18" charset="0"/>
            </a:endParaRPr>
          </a:p>
        </p:txBody>
      </p:sp>
      <p:sp>
        <p:nvSpPr>
          <p:cNvPr id="106505" name="Text Box 9"/>
          <p:cNvSpPr txBox="1"/>
          <p:nvPr/>
        </p:nvSpPr>
        <p:spPr>
          <a:xfrm>
            <a:off x="468313" y="2852738"/>
            <a:ext cx="7775575" cy="946150"/>
          </a:xfrm>
          <a:prstGeom prst="rect">
            <a:avLst/>
          </a:prstGeom>
          <a:noFill/>
          <a:ln w="9525">
            <a:noFill/>
          </a:ln>
        </p:spPr>
        <p:txBody>
          <a:bodyPr lIns="90000" tIns="46800" rIns="90000" bIns="46800">
            <a:spAutoFit/>
          </a:bodyPr>
          <a:p>
            <a:pPr marL="457200" indent="-457200">
              <a:lnSpc>
                <a:spcPct val="100000"/>
              </a:lnSpc>
              <a:spcBef>
                <a:spcPct val="0"/>
              </a:spcBef>
              <a:buFont typeface="Wingdings" panose="05000000000000000000" pitchFamily="2" charset="2"/>
              <a:buChar char="l"/>
            </a:pPr>
            <a:r>
              <a:rPr lang="zh-CN" altLang="en-US" sz="2800" dirty="0">
                <a:solidFill>
                  <a:schemeClr val="hlink"/>
                </a:solidFill>
                <a:latin typeface="Times New Roman" panose="02020603050405020304" pitchFamily="18" charset="0"/>
              </a:rPr>
              <a:t>基于共享数据结构</a:t>
            </a:r>
            <a:r>
              <a:rPr lang="zh-CN" altLang="en-US" sz="2800" dirty="0">
                <a:latin typeface="Times New Roman" panose="02020603050405020304" pitchFamily="18" charset="0"/>
              </a:rPr>
              <a:t>的通信方式：低级通信</a:t>
            </a:r>
            <a:endParaRPr lang="zh-CN" altLang="en-US" sz="2800" dirty="0">
              <a:latin typeface="Times New Roman" panose="02020603050405020304" pitchFamily="18" charset="0"/>
            </a:endParaRPr>
          </a:p>
          <a:p>
            <a:pPr marL="457200" indent="-457200">
              <a:lnSpc>
                <a:spcPct val="100000"/>
              </a:lnSpc>
              <a:spcBef>
                <a:spcPct val="0"/>
              </a:spcBef>
              <a:buFont typeface="Wingdings" panose="05000000000000000000" pitchFamily="2" charset="2"/>
              <a:buChar char="l"/>
            </a:pPr>
            <a:r>
              <a:rPr lang="zh-CN" altLang="en-US" sz="2800" dirty="0">
                <a:solidFill>
                  <a:schemeClr val="hlink"/>
                </a:solidFill>
                <a:latin typeface="Times New Roman" panose="02020603050405020304" pitchFamily="18" charset="0"/>
              </a:rPr>
              <a:t>基于共享存储区</a:t>
            </a:r>
            <a:r>
              <a:rPr lang="zh-CN" altLang="en-US" sz="2800" dirty="0">
                <a:latin typeface="Times New Roman" panose="02020603050405020304" pitchFamily="18" charset="0"/>
              </a:rPr>
              <a:t>的通信方式：高级通信</a:t>
            </a:r>
            <a:endParaRPr lang="zh-CN" altLang="en-US" sz="2800" dirty="0">
              <a:latin typeface="Times New Roman" panose="02020603050405020304" pitchFamily="18" charset="0"/>
            </a:endParaRPr>
          </a:p>
        </p:txBody>
      </p:sp>
      <p:sp>
        <p:nvSpPr>
          <p:cNvPr id="106507" name="Text Box 11"/>
          <p:cNvSpPr txBox="1"/>
          <p:nvPr/>
        </p:nvSpPr>
        <p:spPr>
          <a:xfrm>
            <a:off x="468313" y="3860800"/>
            <a:ext cx="7775575" cy="2344738"/>
          </a:xfrm>
          <a:prstGeom prst="rect">
            <a:avLst/>
          </a:prstGeom>
          <a:noFill/>
          <a:ln w="9525">
            <a:noFill/>
          </a:ln>
        </p:spPr>
        <p:txBody>
          <a:bodyPr lIns="90000" tIns="46800" rIns="90000" bIns="46800">
            <a:spAutoFit/>
          </a:bodyPr>
          <a:p>
            <a:pPr marL="457200" indent="-457200">
              <a:lnSpc>
                <a:spcPct val="100000"/>
              </a:lnSpc>
              <a:spcBef>
                <a:spcPct val="0"/>
              </a:spcBef>
              <a:buFont typeface="Wingdings" panose="05000000000000000000" pitchFamily="2" charset="2"/>
              <a:buNone/>
            </a:pPr>
            <a:r>
              <a:rPr lang="zh-CN" altLang="en-US" sz="2800" dirty="0">
                <a:solidFill>
                  <a:schemeClr val="tx2"/>
                </a:solidFill>
                <a:latin typeface="Times New Roman" panose="02020603050405020304" pitchFamily="18" charset="0"/>
              </a:rPr>
              <a:t> 通信过程：                         </a:t>
            </a:r>
            <a:r>
              <a:rPr lang="en-US" altLang="zh-CN" sz="2800" dirty="0">
                <a:solidFill>
                  <a:schemeClr val="tx2"/>
                </a:solidFill>
                <a:latin typeface="Times New Roman" panose="02020603050405020304" pitchFamily="18" charset="0"/>
              </a:rPr>
              <a:t>linux</a:t>
            </a:r>
            <a:r>
              <a:rPr lang="zh-CN" altLang="en-US" sz="2800" dirty="0">
                <a:solidFill>
                  <a:schemeClr val="tx2"/>
                </a:solidFill>
                <a:latin typeface="Times New Roman" panose="02020603050405020304" pitchFamily="18" charset="0"/>
              </a:rPr>
              <a:t>中相应系统调用</a:t>
            </a:r>
            <a:endParaRPr lang="zh-CN" altLang="en-US" sz="2800" dirty="0">
              <a:solidFill>
                <a:schemeClr val="tx2"/>
              </a:solidFill>
              <a:latin typeface="Times New Roman" panose="02020603050405020304" pitchFamily="18" charset="0"/>
            </a:endParaRPr>
          </a:p>
          <a:p>
            <a:pPr marL="457200" indent="-457200">
              <a:lnSpc>
                <a:spcPct val="100000"/>
              </a:lnSpc>
              <a:spcBef>
                <a:spcPct val="0"/>
              </a:spcBef>
              <a:buFont typeface="Wingdings" panose="05000000000000000000" pitchFamily="2" charset="2"/>
              <a:buNone/>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）申请共享存储分区；                     </a:t>
            </a:r>
            <a:r>
              <a:rPr lang="en-US" altLang="zh-CN" dirty="0">
                <a:latin typeface="Times New Roman" panose="02020603050405020304" pitchFamily="18" charset="0"/>
              </a:rPr>
              <a:t>shmget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457200" indent="-457200">
              <a:lnSpc>
                <a:spcPct val="100000"/>
              </a:lnSpc>
              <a:spcBef>
                <a:spcPct val="0"/>
              </a:spcBef>
              <a:buFont typeface="Wingdings" panose="05000000000000000000" pitchFamily="2" charset="2"/>
              <a:buNone/>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）将共享存储分区映射到                 </a:t>
            </a:r>
            <a:r>
              <a:rPr lang="en-US" altLang="zh-CN" dirty="0">
                <a:latin typeface="Times New Roman" panose="02020603050405020304" pitchFamily="18" charset="0"/>
              </a:rPr>
              <a:t>shmat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457200" indent="-457200">
              <a:lnSpc>
                <a:spcPct val="100000"/>
              </a:lnSpc>
              <a:spcBef>
                <a:spcPct val="0"/>
              </a:spcBef>
              <a:buFont typeface="Wingdings" panose="05000000000000000000" pitchFamily="2" charset="2"/>
              <a:buNone/>
            </a:pPr>
            <a:r>
              <a:rPr lang="zh-CN" altLang="en-US" dirty="0">
                <a:latin typeface="Times New Roman" panose="02020603050405020304" pitchFamily="18" charset="0"/>
              </a:rPr>
              <a:t>          本进程地址空间中；</a:t>
            </a:r>
            <a:endParaRPr lang="zh-CN" altLang="en-US" dirty="0">
              <a:latin typeface="Times New Roman" panose="02020603050405020304" pitchFamily="18" charset="0"/>
            </a:endParaRPr>
          </a:p>
          <a:p>
            <a:pPr marL="457200" indent="-457200">
              <a:lnSpc>
                <a:spcPct val="100000"/>
              </a:lnSpc>
              <a:spcBef>
                <a:spcPct val="0"/>
              </a:spcBef>
              <a:buFont typeface="Wingdings" panose="05000000000000000000" pitchFamily="2" charset="2"/>
              <a:buNone/>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）进行数据读写；</a:t>
            </a:r>
            <a:endParaRPr lang="zh-CN" altLang="en-US" dirty="0">
              <a:latin typeface="Times New Roman" panose="02020603050405020304" pitchFamily="18" charset="0"/>
            </a:endParaRPr>
          </a:p>
          <a:p>
            <a:pPr marL="457200" indent="-457200">
              <a:lnSpc>
                <a:spcPct val="100000"/>
              </a:lnSpc>
              <a:spcBef>
                <a:spcPct val="0"/>
              </a:spcBef>
              <a:buFont typeface="Wingdings" panose="05000000000000000000" pitchFamily="2" charset="2"/>
              <a:buNone/>
            </a:pP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）释放共享存储分区；                      </a:t>
            </a:r>
            <a:r>
              <a:rPr lang="en-US" altLang="zh-CN" dirty="0">
                <a:latin typeface="Times New Roman" panose="02020603050405020304" pitchFamily="18" charset="0"/>
              </a:rPr>
              <a:t>shmdt</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anim calcmode="lin" valueType="num">
                                      <p:cBhvr additive="base">
                                        <p:cTn id="7" dur="500" fill="hold"/>
                                        <p:tgtEl>
                                          <p:spTgt spid="106502"/>
                                        </p:tgtEl>
                                        <p:attrNameLst>
                                          <p:attrName>ppt_x</p:attrName>
                                        </p:attrNameLst>
                                      </p:cBhvr>
                                      <p:tavLst>
                                        <p:tav tm="0">
                                          <p:val>
                                            <p:strVal val="0-#ppt_w/2"/>
                                          </p:val>
                                        </p:tav>
                                        <p:tav tm="100000">
                                          <p:val>
                                            <p:strVal val="#ppt_x"/>
                                          </p:val>
                                        </p:tav>
                                      </p:tavLst>
                                    </p:anim>
                                    <p:anim calcmode="lin" valueType="num">
                                      <p:cBhvr additive="base">
                                        <p:cTn id="8" dur="500" fill="hold"/>
                                        <p:tgtEl>
                                          <p:spTgt spid="1065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504"/>
                                        </p:tgtEl>
                                        <p:attrNameLst>
                                          <p:attrName>style.visibility</p:attrName>
                                        </p:attrNameLst>
                                      </p:cBhvr>
                                      <p:to>
                                        <p:strVal val="visible"/>
                                      </p:to>
                                    </p:set>
                                    <p:anim calcmode="lin" valueType="num">
                                      <p:cBhvr additive="base">
                                        <p:cTn id="13" dur="500" fill="hold"/>
                                        <p:tgtEl>
                                          <p:spTgt spid="106504"/>
                                        </p:tgtEl>
                                        <p:attrNameLst>
                                          <p:attrName>ppt_x</p:attrName>
                                        </p:attrNameLst>
                                      </p:cBhvr>
                                      <p:tavLst>
                                        <p:tav tm="0">
                                          <p:val>
                                            <p:strVal val="0-#ppt_w/2"/>
                                          </p:val>
                                        </p:tav>
                                        <p:tav tm="100000">
                                          <p:val>
                                            <p:strVal val="#ppt_x"/>
                                          </p:val>
                                        </p:tav>
                                      </p:tavLst>
                                    </p:anim>
                                    <p:anim calcmode="lin" valueType="num">
                                      <p:cBhvr additive="base">
                                        <p:cTn id="14" dur="500" fill="hold"/>
                                        <p:tgtEl>
                                          <p:spTgt spid="1065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505"/>
                                        </p:tgtEl>
                                        <p:attrNameLst>
                                          <p:attrName>style.visibility</p:attrName>
                                        </p:attrNameLst>
                                      </p:cBhvr>
                                      <p:to>
                                        <p:strVal val="visible"/>
                                      </p:to>
                                    </p:set>
                                    <p:anim calcmode="lin" valueType="num">
                                      <p:cBhvr additive="base">
                                        <p:cTn id="19" dur="500" fill="hold"/>
                                        <p:tgtEl>
                                          <p:spTgt spid="106505"/>
                                        </p:tgtEl>
                                        <p:attrNameLst>
                                          <p:attrName>ppt_x</p:attrName>
                                        </p:attrNameLst>
                                      </p:cBhvr>
                                      <p:tavLst>
                                        <p:tav tm="0">
                                          <p:val>
                                            <p:strVal val="0-#ppt_w/2"/>
                                          </p:val>
                                        </p:tav>
                                        <p:tav tm="100000">
                                          <p:val>
                                            <p:strVal val="#ppt_x"/>
                                          </p:val>
                                        </p:tav>
                                      </p:tavLst>
                                    </p:anim>
                                    <p:anim calcmode="lin" valueType="num">
                                      <p:cBhvr additive="base">
                                        <p:cTn id="20" dur="500" fill="hold"/>
                                        <p:tgtEl>
                                          <p:spTgt spid="10650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6507"/>
                                        </p:tgtEl>
                                        <p:attrNameLst>
                                          <p:attrName>style.visibility</p:attrName>
                                        </p:attrNameLst>
                                      </p:cBhvr>
                                      <p:to>
                                        <p:strVal val="visible"/>
                                      </p:to>
                                    </p:set>
                                    <p:anim calcmode="lin" valueType="num">
                                      <p:cBhvr additive="base">
                                        <p:cTn id="25" dur="500" fill="hold"/>
                                        <p:tgtEl>
                                          <p:spTgt spid="106507"/>
                                        </p:tgtEl>
                                        <p:attrNameLst>
                                          <p:attrName>ppt_x</p:attrName>
                                        </p:attrNameLst>
                                      </p:cBhvr>
                                      <p:tavLst>
                                        <p:tav tm="0">
                                          <p:val>
                                            <p:strVal val="0-#ppt_w/2"/>
                                          </p:val>
                                        </p:tav>
                                        <p:tav tm="100000">
                                          <p:val>
                                            <p:strVal val="#ppt_x"/>
                                          </p:val>
                                        </p:tav>
                                      </p:tavLst>
                                    </p:anim>
                                    <p:anim calcmode="lin" valueType="num">
                                      <p:cBhvr additive="base">
                                        <p:cTn id="26" dur="500" fill="hold"/>
                                        <p:tgtEl>
                                          <p:spTgt spid="106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p:bldP spid="106504" grpId="0"/>
      <p:bldP spid="106505" grpId="0"/>
      <p:bldP spid="106507" grpId="0"/>
    </p:bldLst>
  </p:timing>
</p:sld>
</file>

<file path=ppt/theme/theme1.xml><?xml version="1.0" encoding="utf-8"?>
<a:theme xmlns:a="http://schemas.openxmlformats.org/drawingml/2006/main" name="577TGp_fruit_light_ani">
  <a:themeElements>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fontScheme name="577TGp_fruit_light_ani">
      <a:majorFont>
        <a:latin typeface="Arial"/>
        <a:ea typeface="MS PGothic"/>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l" defTabSz="914400" rtl="0" eaLnBrk="1" fontAlgn="base" latinLnBrk="0" hangingPunct="1">
          <a:lnSpc>
            <a:spcPct val="200000"/>
          </a:lnSpc>
          <a:spcBef>
            <a:spcPct val="50000"/>
          </a:spcBef>
          <a:spcAft>
            <a:spcPct val="0"/>
          </a:spcAft>
          <a:buClrTx/>
          <a:buSzTx/>
          <a:buFontTx/>
          <a:buNone/>
          <a:defRPr kumimoji="1"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l" defTabSz="914400" rtl="0" eaLnBrk="1" fontAlgn="base" latinLnBrk="0" hangingPunct="1">
          <a:lnSpc>
            <a:spcPct val="200000"/>
          </a:lnSpc>
          <a:spcBef>
            <a:spcPct val="50000"/>
          </a:spcBef>
          <a:spcAft>
            <a:spcPct val="0"/>
          </a:spcAft>
          <a:buClrTx/>
          <a:buSzTx/>
          <a:buFontTx/>
          <a:buNone/>
          <a:defRPr kumimoji="1"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577TGp_fruit_light_ani 2">
        <a:dk1>
          <a:srgbClr val="000000"/>
        </a:dk1>
        <a:lt1>
          <a:srgbClr val="FFFFFF"/>
        </a:lt1>
        <a:dk2>
          <a:srgbClr val="006666"/>
        </a:dk2>
        <a:lt2>
          <a:srgbClr val="808080"/>
        </a:lt2>
        <a:accent1>
          <a:srgbClr val="F8A230"/>
        </a:accent1>
        <a:accent2>
          <a:srgbClr val="5CACE2"/>
        </a:accent2>
        <a:accent3>
          <a:srgbClr val="FFFFFF"/>
        </a:accent3>
        <a:accent4>
          <a:srgbClr val="000000"/>
        </a:accent4>
        <a:accent5>
          <a:srgbClr val="FBCEAD"/>
        </a:accent5>
        <a:accent6>
          <a:srgbClr val="539BCD"/>
        </a:accent6>
        <a:hlink>
          <a:srgbClr val="E569A7"/>
        </a:hlink>
        <a:folHlink>
          <a:srgbClr val="95D844"/>
        </a:folHlink>
      </a:clrScheme>
      <a:clrMap bg1="lt1" tx1="dk1" bg2="lt2" tx2="dk2" accent1="accent1" accent2="accent2" accent3="accent3" accent4="accent4" accent5="accent5" accent6="accent6" hlink="hlink" folHlink="folHlink"/>
    </a:extraClrScheme>
    <a:extraClrScheme>
      <a:clrScheme name="577TGp_fruit_light_ani 3">
        <a:dk1>
          <a:srgbClr val="000000"/>
        </a:dk1>
        <a:lt1>
          <a:srgbClr val="FFFFFF"/>
        </a:lt1>
        <a:dk2>
          <a:srgbClr val="000066"/>
        </a:dk2>
        <a:lt2>
          <a:srgbClr val="808080"/>
        </a:lt2>
        <a:accent1>
          <a:srgbClr val="8EEA3A"/>
        </a:accent1>
        <a:accent2>
          <a:srgbClr val="F97B90"/>
        </a:accent2>
        <a:accent3>
          <a:srgbClr val="FFFFFF"/>
        </a:accent3>
        <a:accent4>
          <a:srgbClr val="000000"/>
        </a:accent4>
        <a:accent5>
          <a:srgbClr val="C6F3AE"/>
        </a:accent5>
        <a:accent6>
          <a:srgbClr val="E26F82"/>
        </a:accent6>
        <a:hlink>
          <a:srgbClr val="5DC2F5"/>
        </a:hlink>
        <a:folHlink>
          <a:srgbClr val="FFA4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24446</Words>
  <Application>WPS 演示</Application>
  <PresentationFormat>全屏显示(4:3)</PresentationFormat>
  <Paragraphs>1769</Paragraphs>
  <Slides>116</Slides>
  <Notes>40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116</vt:i4>
      </vt:variant>
    </vt:vector>
  </HeadingPairs>
  <TitlesOfParts>
    <vt:vector size="137" baseType="lpstr">
      <vt:lpstr>Arial</vt:lpstr>
      <vt:lpstr>宋体</vt:lpstr>
      <vt:lpstr>Wingdings</vt:lpstr>
      <vt:lpstr>MS PGothic</vt:lpstr>
      <vt:lpstr>华文行楷</vt:lpstr>
      <vt:lpstr>仿宋_GB2312</vt:lpstr>
      <vt:lpstr>Times New Roman</vt:lpstr>
      <vt:lpstr>Monotype Sorts</vt:lpstr>
      <vt:lpstr>Courier New</vt:lpstr>
      <vt:lpstr>Webdings</vt:lpstr>
      <vt:lpstr>Tahoma</vt:lpstr>
      <vt:lpstr>幼圆</vt:lpstr>
      <vt:lpstr>Wingdings 2</vt:lpstr>
      <vt:lpstr>黑体</vt:lpstr>
      <vt:lpstr>微软雅黑</vt:lpstr>
      <vt:lpstr>仿宋</vt:lpstr>
      <vt:lpstr>Times New Roman</vt:lpstr>
      <vt:lpstr>Arial Unicode MS</vt:lpstr>
      <vt:lpstr>Wingdings</vt:lpstr>
      <vt:lpstr>577TGp_fruit_light_ani</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ZX</dc:creator>
  <cp:lastModifiedBy>WPS_121310519</cp:lastModifiedBy>
  <cp:revision>498</cp:revision>
  <dcterms:created xsi:type="dcterms:W3CDTF">2010-06-25T14:34:36Z</dcterms:created>
  <dcterms:modified xsi:type="dcterms:W3CDTF">2018-07-12T05:12:02Z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2052-11.1.0.7693</vt:lpwstr>
  </property>
</Properties>
</file>